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2.xml" ContentType="application/vnd.ms-office.activeX+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 id="2147483708" r:id="rId3"/>
  </p:sldMasterIdLst>
  <p:notesMasterIdLst>
    <p:notesMasterId r:id="rId17"/>
  </p:notesMasterIdLst>
  <p:handoutMasterIdLst>
    <p:handoutMasterId r:id="rId18"/>
  </p:handoutMasterIdLst>
  <p:sldIdLst>
    <p:sldId id="256" r:id="rId4"/>
    <p:sldId id="286" r:id="rId5"/>
    <p:sldId id="300" r:id="rId6"/>
    <p:sldId id="299" r:id="rId7"/>
    <p:sldId id="301" r:id="rId8"/>
    <p:sldId id="302" r:id="rId9"/>
    <p:sldId id="257" r:id="rId10"/>
    <p:sldId id="262" r:id="rId11"/>
    <p:sldId id="264" r:id="rId12"/>
    <p:sldId id="303" r:id="rId13"/>
    <p:sldId id="304" r:id="rId14"/>
    <p:sldId id="266" r:id="rId15"/>
    <p:sldId id="261" r:id="rId16"/>
  </p:sldIdLst>
  <p:sldSz cx="9144000" cy="6858000" type="screen4x3"/>
  <p:notesSz cx="7104063" cy="10234613"/>
  <p:custDataLst>
    <p:tags r:id="rId1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25/2/2015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25/2/2015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a:t>
            </a:fld>
            <a:endParaRPr lang="el-GR"/>
          </a:p>
        </p:txBody>
      </p:sp>
    </p:spTree>
    <p:extLst>
      <p:ext uri="{BB962C8B-B14F-4D97-AF65-F5344CB8AC3E}">
        <p14:creationId xmlns:p14="http://schemas.microsoft.com/office/powerpoint/2010/main" val="1860673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a:t>
            </a:fld>
            <a:endParaRPr lang="el-GR"/>
          </a:p>
        </p:txBody>
      </p:sp>
    </p:spTree>
    <p:extLst>
      <p:ext uri="{BB962C8B-B14F-4D97-AF65-F5344CB8AC3E}">
        <p14:creationId xmlns:p14="http://schemas.microsoft.com/office/powerpoint/2010/main" val="785872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a:t>
            </a:fld>
            <a:endParaRPr lang="el-GR"/>
          </a:p>
        </p:txBody>
      </p:sp>
    </p:spTree>
    <p:extLst>
      <p:ext uri="{BB962C8B-B14F-4D97-AF65-F5344CB8AC3E}">
        <p14:creationId xmlns:p14="http://schemas.microsoft.com/office/powerpoint/2010/main" val="2712033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a:t>
            </a:fld>
            <a:endParaRPr lang="el-GR"/>
          </a:p>
        </p:txBody>
      </p:sp>
    </p:spTree>
    <p:extLst>
      <p:ext uri="{BB962C8B-B14F-4D97-AF65-F5344CB8AC3E}">
        <p14:creationId xmlns:p14="http://schemas.microsoft.com/office/powerpoint/2010/main" val="2253939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9</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429593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Ø"/>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311261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301425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92238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2271865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298156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2988660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657996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Pr>
        <a:solidFill>
          <a:srgbClr val="1F497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008112"/>
          </a:xfrm>
        </p:spPr>
        <p:txBody>
          <a:bodyPr/>
          <a:lstStyle>
            <a:lvl1pPr>
              <a:defRPr>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solidFill>
                  <a:schemeClr val="bg1"/>
                </a:solidFill>
              </a:defRPr>
            </a:lvl1pPr>
            <a:lvl2pPr marL="742950" indent="-285750">
              <a:lnSpc>
                <a:spcPct val="110000"/>
              </a:lnSpc>
              <a:spcBef>
                <a:spcPts val="1200"/>
              </a:spcBef>
              <a:buFont typeface="Courier New" panose="02070309020205020404" pitchFamily="49" charset="0"/>
              <a:buChar char="o"/>
              <a:defRPr sz="2400">
                <a:solidFill>
                  <a:schemeClr val="bg1"/>
                </a:solidFill>
              </a:defRPr>
            </a:lvl2pPr>
            <a:lvl3pPr>
              <a:lnSpc>
                <a:spcPct val="110000"/>
              </a:lnSpc>
              <a:spcBef>
                <a:spcPts val="1200"/>
              </a:spcBef>
              <a:defRPr sz="2400">
                <a:solidFill>
                  <a:schemeClr val="bg1"/>
                </a:solidFill>
              </a:defRPr>
            </a:lvl3pPr>
            <a:lvl4pPr>
              <a:lnSpc>
                <a:spcPct val="110000"/>
              </a:lnSpc>
              <a:spcBef>
                <a:spcPts val="1200"/>
              </a:spcBef>
              <a:defRPr sz="2400">
                <a:solidFill>
                  <a:schemeClr val="bg1"/>
                </a:solidFill>
              </a:defRPr>
            </a:lvl4pPr>
            <a:lvl5pPr>
              <a:lnSpc>
                <a:spcPct val="110000"/>
              </a:lnSpc>
              <a:spcBef>
                <a:spcPts val="1200"/>
              </a:spcBef>
              <a:defRPr sz="2400">
                <a:solidFill>
                  <a:schemeClr val="bg1"/>
                </a:solidFill>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813559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8950765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7144670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Ø"/>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935016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9084773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3926297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6572468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3681488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9231992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11457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Τίτλος και Περιεχόμενο">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008112"/>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solidFill>
                  <a:schemeClr val="tx1"/>
                </a:solidFill>
              </a:defRPr>
            </a:lvl1pPr>
            <a:lvl2pPr marL="742950" indent="-285750">
              <a:lnSpc>
                <a:spcPct val="110000"/>
              </a:lnSpc>
              <a:spcBef>
                <a:spcPts val="1200"/>
              </a:spcBef>
              <a:buFont typeface="Courier New" panose="02070309020205020404" pitchFamily="49" charset="0"/>
              <a:buChar char="o"/>
              <a:defRPr sz="2400">
                <a:solidFill>
                  <a:schemeClr val="tx1"/>
                </a:solidFill>
              </a:defRPr>
            </a:lvl2pPr>
            <a:lvl3pPr>
              <a:lnSpc>
                <a:spcPct val="110000"/>
              </a:lnSpc>
              <a:spcBef>
                <a:spcPts val="1200"/>
              </a:spcBef>
              <a:defRPr sz="2400">
                <a:solidFill>
                  <a:schemeClr val="tx1"/>
                </a:solidFill>
              </a:defRPr>
            </a:lvl3pPr>
            <a:lvl4pPr>
              <a:lnSpc>
                <a:spcPct val="110000"/>
              </a:lnSpc>
              <a:spcBef>
                <a:spcPts val="1200"/>
              </a:spcBef>
              <a:defRPr sz="2400">
                <a:solidFill>
                  <a:schemeClr val="tx1"/>
                </a:solidFill>
              </a:defRPr>
            </a:lvl4pPr>
            <a:lvl5pPr>
              <a:lnSpc>
                <a:spcPct val="110000"/>
              </a:lnSpc>
              <a:spcBef>
                <a:spcPts val="1200"/>
              </a:spcBef>
              <a:defRPr sz="2400">
                <a:solidFill>
                  <a:schemeClr val="tx1"/>
                </a:solidFill>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2384927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2530438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444481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6"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7487336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955760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T%C3%BArelio" TargetMode="External"/><Relationship Id="rId4" Type="http://schemas.openxmlformats.org/officeDocument/2006/relationships/hyperlink" Target="http://commons.wikimedia.org/wiki/File:Laproscopic_Surgery_Robot.jpg" TargetMode="External"/></Relationships>
</file>

<file path=ppt/slides/_rels/slide4.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7.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https://www.youtube.com/watch?v=5CV6UNJlWe4" TargetMode="Externa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Purplrockscissors&amp;action=edit&amp;redlink=1" TargetMode="External"/><Relationship Id="rId4" Type="http://schemas.openxmlformats.org/officeDocument/2006/relationships/hyperlink" Target="http://commons.wikimedia.org/wiki/File:Da_Vinci_Robot.jpg" TargetMode="External"/></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0.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hyperlink" Target="https://www.youtube.com/watch?v=VJ_3GJNz4fg" TargetMode="Externa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Ειδικές Ιατρικές Εφαρμογές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10000"/>
          </a:bodyPr>
          <a:lstStyle/>
          <a:p>
            <a:pPr>
              <a:spcBef>
                <a:spcPts val="0"/>
              </a:spcBef>
              <a:spcAft>
                <a:spcPts val="1200"/>
              </a:spcAft>
            </a:pPr>
            <a:r>
              <a:rPr lang="el-GR" sz="2600" b="1" dirty="0" smtClean="0"/>
              <a:t>Ενότητα </a:t>
            </a:r>
            <a:r>
              <a:rPr lang="en-US" sz="2600" b="1" dirty="0"/>
              <a:t>7</a:t>
            </a:r>
            <a:r>
              <a:rPr lang="el-GR" sz="2600" dirty="0" smtClean="0"/>
              <a:t>:</a:t>
            </a:r>
            <a:r>
              <a:rPr lang="en-US" sz="2600" dirty="0" smtClean="0"/>
              <a:t> </a:t>
            </a:r>
            <a:r>
              <a:rPr lang="el-GR" sz="2600" dirty="0" smtClean="0"/>
              <a:t>Ρομποτική Χειρουργική</a:t>
            </a:r>
          </a:p>
          <a:p>
            <a:pPr>
              <a:spcBef>
                <a:spcPts val="0"/>
              </a:spcBef>
              <a:spcAft>
                <a:spcPts val="1200"/>
              </a:spcAft>
            </a:pPr>
            <a:r>
              <a:rPr lang="el-GR" sz="2200" dirty="0" smtClean="0"/>
              <a:t>Δρ. Νικόλαος Δ. Θαλασσινός, Επίκουρος Καθηγητής</a:t>
            </a:r>
          </a:p>
          <a:p>
            <a:pPr>
              <a:spcBef>
                <a:spcPts val="0"/>
              </a:spcBef>
              <a:spcAft>
                <a:spcPts val="1200"/>
              </a:spcAft>
            </a:pPr>
            <a:r>
              <a:rPr lang="el-GR" sz="2200" dirty="0" smtClean="0"/>
              <a:t>Χειρουργός Θώρακος</a:t>
            </a:r>
            <a:endParaRPr lang="en-US" sz="2200" dirty="0" smtClean="0"/>
          </a:p>
          <a:p>
            <a:pPr>
              <a:spcBef>
                <a:spcPts val="0"/>
              </a:spcBef>
              <a:spcAft>
                <a:spcPts val="1200"/>
              </a:spcAft>
            </a:pPr>
            <a:r>
              <a:rPr lang="el-GR" sz="2200" dirty="0" smtClean="0"/>
              <a:t>Τμήμα Ραδιολογίας - Ακτινολογίας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a:t>
            </a:r>
            <a:r>
              <a:rPr lang="el-GR">
                <a:solidFill>
                  <a:prstClr val="black"/>
                </a:solidFill>
                <a:latin typeface="Calibri"/>
              </a:rPr>
              <a:t>://</a:t>
            </a:r>
            <a:r>
              <a:rPr lang="el-GR" smtClean="0">
                <a:solidFill>
                  <a:prstClr val="black"/>
                </a:solidFill>
                <a:latin typeface="Calibri"/>
              </a:rPr>
              <a:t>creativecommons.org/licenses/by-nc-sa/4.0</a:t>
            </a:r>
            <a:r>
              <a:rPr lang="el-GR" dirty="0">
                <a:solidFill>
                  <a:prstClr val="black"/>
                </a:solidFill>
                <a:latin typeface="Calibri"/>
              </a:rPr>
              <a:t>/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949579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r>
              <a:rPr lang="el-GR"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r>
              <a:rPr lang="el-GR"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r>
              <a:rPr lang="el-GR"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891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p:txBody>
          <a:bodyPr/>
          <a:lstStyle/>
          <a:p>
            <a:pPr eaLnBrk="1" hangingPunct="1"/>
            <a:r>
              <a:rPr lang="el-GR" altLang="el-GR" b="1" dirty="0" smtClean="0"/>
              <a:t>Ρομποτική χειρουργική</a:t>
            </a:r>
          </a:p>
        </p:txBody>
      </p:sp>
      <p:sp>
        <p:nvSpPr>
          <p:cNvPr id="22531" name="2 - Θέση περιεχομένου"/>
          <p:cNvSpPr>
            <a:spLocks noGrp="1"/>
          </p:cNvSpPr>
          <p:nvPr>
            <p:ph idx="1"/>
          </p:nvPr>
        </p:nvSpPr>
        <p:spPr/>
        <p:txBody>
          <a:bodyPr/>
          <a:lstStyle/>
          <a:p>
            <a:r>
              <a:rPr lang="el-GR" altLang="el-GR" dirty="0" smtClean="0"/>
              <a:t>Νέα τεχνολογία μετεξέλιξη της ενδοσκοπικής χειρουργικής, όπου ο χειρουργός δεν πλησιάζει το χειρουργικό πεδίο αλλά χειρουργεί από απόσταση καθισμένος σε μια ειδική κονσόλα, εφοδιασμένη με κατάλληλα οπτικά και ηλεκτρονικά συστήματα. Τον ρόλο των χειρουργικών χεριών παίζουν ειδικοί  ηλεκτρονικοί βραχίονες.</a:t>
            </a:r>
            <a:endParaRPr lang="en-US" altLang="el-GR" dirty="0" smtClean="0"/>
          </a:p>
          <a:p>
            <a:r>
              <a:rPr lang="el-GR" altLang="el-GR" dirty="0"/>
              <a:t>Πιστοποιημένη αποτελεσματικότητα και υπεροχή επί του παρόντος: Ριζική </a:t>
            </a:r>
            <a:r>
              <a:rPr lang="el-GR" altLang="el-GR" dirty="0" err="1"/>
              <a:t>προστατεκτομή</a:t>
            </a:r>
            <a:r>
              <a:rPr lang="el-GR" altLang="el-GR" dirty="0" smtClean="0"/>
              <a:t>.</a:t>
            </a:r>
            <a:endParaRPr lang="el-GR" alt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835505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fontScale="90000"/>
          </a:bodyPr>
          <a:lstStyle/>
          <a:p>
            <a:r>
              <a:rPr lang="el-GR" dirty="0" smtClean="0"/>
              <a:t>Τραπέζι ρομποτικών χειρουργικών επεμβάσεων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pic>
        <p:nvPicPr>
          <p:cNvPr id="1026" name="Picture 2" descr="File:Laproscopic Surgery Rob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9333" y="1340768"/>
            <a:ext cx="3285335" cy="477649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2758749" y="6207695"/>
            <a:ext cx="3626502"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4"/>
              </a:rPr>
              <a:t>Laproscopic Surgery Robot</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5"/>
              </a:rPr>
              <a:t>Túrelio</a:t>
            </a:r>
            <a:r>
              <a:rPr lang="el-GR" sz="1200" dirty="0" smtClean="0">
                <a:solidFill>
                  <a:schemeClr val="bg1"/>
                </a:solidFill>
                <a:latin typeface="Calibri"/>
              </a:rPr>
              <a:t> διαθέσιμο με άδεια </a:t>
            </a:r>
            <a:r>
              <a:rPr lang="en-US" sz="1200" dirty="0">
                <a:solidFill>
                  <a:schemeClr val="bg1"/>
                </a:solidFill>
                <a:latin typeface="Calibri"/>
                <a:hlinkClick r:id="rId6"/>
              </a:rPr>
              <a:t>CC BY-SA 3.0</a:t>
            </a:r>
            <a:endParaRPr lang="en-US" sz="1200" dirty="0">
              <a:solidFill>
                <a:schemeClr val="bg1"/>
              </a:solidFill>
              <a:latin typeface="Calibri"/>
            </a:endParaRPr>
          </a:p>
        </p:txBody>
      </p:sp>
    </p:spTree>
    <p:extLst>
      <p:ext uri="{BB962C8B-B14F-4D97-AF65-F5344CB8AC3E}">
        <p14:creationId xmlns:p14="http://schemas.microsoft.com/office/powerpoint/2010/main" val="3084041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152128"/>
          </a:xfrm>
        </p:spPr>
        <p:txBody>
          <a:bodyPr>
            <a:normAutofit fontScale="90000"/>
          </a:bodyPr>
          <a:lstStyle/>
          <a:p>
            <a:r>
              <a:rPr lang="el-GR" dirty="0" smtClean="0"/>
              <a:t>Εφαρμογή ρομποτικής χειρουργικής</a:t>
            </a:r>
            <a:br>
              <a:rPr lang="el-GR" dirty="0" smtClean="0"/>
            </a:br>
            <a:r>
              <a:rPr lang="el-GR" sz="3300" b="0" dirty="0" smtClean="0"/>
              <a:t>Εισαγωγικό </a:t>
            </a:r>
            <a:r>
              <a:rPr lang="en-US" sz="3300" b="0" dirty="0" smtClean="0"/>
              <a:t>Video</a:t>
            </a:r>
            <a:endParaRPr lang="el-GR" sz="33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7" name="Ορθογώνιο 6"/>
          <p:cNvSpPr/>
          <p:nvPr/>
        </p:nvSpPr>
        <p:spPr>
          <a:xfrm>
            <a:off x="1268760" y="5666764"/>
            <a:ext cx="6606480" cy="276999"/>
          </a:xfrm>
          <a:prstGeom prst="rect">
            <a:avLst/>
          </a:prstGeom>
        </p:spPr>
        <p:txBody>
          <a:bodyPr wrap="square">
            <a:spAutoFit/>
          </a:bodyPr>
          <a:lstStyle/>
          <a:p>
            <a:pPr algn="ctr"/>
            <a:r>
              <a:rPr lang="en-US" sz="1200" dirty="0">
                <a:latin typeface="+mn-lt"/>
                <a:hlinkClick r:id="rId6"/>
              </a:rPr>
              <a:t>TeamCirisano Teaching Series: Robotic da Vinci laparoscopic instrument axes </a:t>
            </a:r>
            <a:endParaRPr lang="el-GR" sz="1200" dirty="0">
              <a:latin typeface="+mn-lt"/>
            </a:endParaRPr>
          </a:p>
        </p:txBody>
      </p:sp>
    </p:spTree>
    <p:controls>
      <mc:AlternateContent xmlns:mc="http://schemas.openxmlformats.org/markup-compatibility/2006">
        <mc:Choice xmlns:v="urn:schemas-microsoft-com:vml" Requires="v">
          <p:control spid="1032" name="ShockwaveFlash1" r:id="rId2" imgW="6857143" imgH="3847619"/>
        </mc:Choice>
        <mc:Fallback>
          <p:control name="ShockwaveFlash1" r:id="rId2" imgW="6857143" imgH="3847619">
            <p:pic>
              <p:nvPicPr>
                <p:cNvPr id="0" name="ShockwaveFlash1"/>
                <p:cNvPicPr preferRelativeResize="0">
                  <a:picLocks noChangeArrowheads="1" noChangeShapeType="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143000" y="1504950"/>
                  <a:ext cx="6858000" cy="38481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772692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Robot Da Vinci</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pic>
        <p:nvPicPr>
          <p:cNvPr id="3074" name="Picture 2" descr="File:Da Vinci Rob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324" y="1412776"/>
            <a:ext cx="6219352" cy="38164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7"/>
          <p:cNvSpPr/>
          <p:nvPr/>
        </p:nvSpPr>
        <p:spPr>
          <a:xfrm>
            <a:off x="1462324" y="5366590"/>
            <a:ext cx="6219352" cy="276999"/>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4"/>
              </a:rPr>
              <a:t>Da Vinci Robot</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5"/>
              </a:rPr>
              <a:t>Purplrockscissors</a:t>
            </a:r>
            <a:r>
              <a:rPr lang="el-GR" sz="1200" dirty="0" smtClean="0">
                <a:solidFill>
                  <a:schemeClr val="bg1"/>
                </a:solidFill>
                <a:latin typeface="Calibri"/>
              </a:rPr>
              <a:t> διαθέσιμο με άδεια </a:t>
            </a:r>
            <a:r>
              <a:rPr lang="en-US" sz="1200" dirty="0">
                <a:solidFill>
                  <a:schemeClr val="bg1"/>
                </a:solidFill>
                <a:latin typeface="Calibri"/>
                <a:hlinkClick r:id="rId6"/>
              </a:rPr>
              <a:t>CC BY-SA 3.0</a:t>
            </a:r>
            <a:endParaRPr lang="en-US" sz="1200" dirty="0">
              <a:solidFill>
                <a:schemeClr val="bg1"/>
              </a:solidFill>
              <a:latin typeface="Calibri"/>
            </a:endParaRPr>
          </a:p>
        </p:txBody>
      </p:sp>
    </p:spTree>
    <p:extLst>
      <p:ext uri="{BB962C8B-B14F-4D97-AF65-F5344CB8AC3E}">
        <p14:creationId xmlns:p14="http://schemas.microsoft.com/office/powerpoint/2010/main" val="4234279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Εφαρμογή συστήματος </a:t>
            </a:r>
            <a:r>
              <a:rPr lang="en-US" dirty="0" smtClean="0"/>
              <a:t>Da Vinci</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
        <p:nvSpPr>
          <p:cNvPr id="7" name="Ορθογώνιο 6"/>
          <p:cNvSpPr/>
          <p:nvPr/>
        </p:nvSpPr>
        <p:spPr>
          <a:xfrm>
            <a:off x="1268760" y="6087779"/>
            <a:ext cx="6606480" cy="276999"/>
          </a:xfrm>
          <a:prstGeom prst="rect">
            <a:avLst/>
          </a:prstGeom>
        </p:spPr>
        <p:txBody>
          <a:bodyPr wrap="square">
            <a:spAutoFit/>
          </a:bodyPr>
          <a:lstStyle/>
          <a:p>
            <a:pPr algn="ctr"/>
            <a:r>
              <a:rPr lang="en-US" sz="1200" dirty="0">
                <a:latin typeface="+mn-lt"/>
                <a:hlinkClick r:id="rId6"/>
              </a:rPr>
              <a:t>Robotic Surgery Demonstration Using Da Vinci Surgical System</a:t>
            </a:r>
            <a:endParaRPr lang="el-GR" sz="1200" dirty="0">
              <a:latin typeface="+mn-lt"/>
            </a:endParaRPr>
          </a:p>
        </p:txBody>
      </p:sp>
    </p:spTree>
    <p:controls>
      <mc:AlternateContent xmlns:mc="http://schemas.openxmlformats.org/markup-compatibility/2006">
        <mc:Choice xmlns:v="urn:schemas-microsoft-com:vml" Requires="v">
          <p:control spid="2056" name="ShockwaveFlash1" r:id="rId2" imgW="6095238" imgH="4571429"/>
        </mc:Choice>
        <mc:Fallback>
          <p:control name="ShockwaveFlash1" r:id="rId2" imgW="6095238" imgH="4571429">
            <p:pic>
              <p:nvPicPr>
                <p:cNvPr id="0" name="ShockwaveFlash1"/>
                <p:cNvPicPr preferRelativeResize="0">
                  <a:picLocks noChangeArrowheads="1" noChangeShapeType="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476375" y="1341438"/>
                  <a:ext cx="6096000" cy="4572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407629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Νικόλαος Θαλασσινός 2014. Νικόλαος Θαλασσινός. </a:t>
            </a:r>
            <a:r>
              <a:rPr lang="el-GR" sz="2000" dirty="0"/>
              <a:t>«Ειδικές Ιατρικές Εφαρμογές. </a:t>
            </a:r>
            <a:r>
              <a:rPr lang="el-GR" sz="2000" dirty="0" smtClean="0"/>
              <a:t>Ενότητα </a:t>
            </a:r>
            <a:r>
              <a:rPr lang="en-US" sz="2000" dirty="0"/>
              <a:t>7</a:t>
            </a:r>
            <a:r>
              <a:rPr lang="en-US" sz="2000" dirty="0" smtClean="0"/>
              <a:t>:</a:t>
            </a:r>
            <a:r>
              <a:rPr lang="el-GR" sz="2000" dirty="0" smtClean="0"/>
              <a:t> </a:t>
            </a:r>
            <a:r>
              <a:rPr lang="el-GR" sz="2000" dirty="0"/>
              <a:t>Ρομποτική Χειρουργική».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43189c86b61a34c07b1b279530c6acaaab6f7fb7"/>
</p:tagLst>
</file>

<file path=ppt/tags/tag2.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5CV6UNJlWe4"/>
</p:tagLst>
</file>

<file path=ppt/tags/tag3.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VJ_3GJNz4fg"/>
</p:tagLst>
</file>

<file path=ppt/theme/theme1.xml><?xml version="1.0" encoding="utf-8"?>
<a:theme xmlns:a="http://schemas.openxmlformats.org/drawingml/2006/main" name="template new">
  <a:themeElements>
    <a:clrScheme name="Προσαρμοσμένο 14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5A5A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new</Template>
  <TotalTime>133</TotalTime>
  <Words>722</Words>
  <Application>Microsoft Office PowerPoint</Application>
  <PresentationFormat>Προβολή στην οθόνη (4:3)</PresentationFormat>
  <Paragraphs>90</Paragraphs>
  <Slides>13</Slides>
  <Notes>11</Notes>
  <HiddenSlides>0</HiddenSlides>
  <MMClips>0</MMClips>
  <ScaleCrop>false</ScaleCrop>
  <HeadingPairs>
    <vt:vector size="4" baseType="variant">
      <vt:variant>
        <vt:lpstr>Θέμα</vt:lpstr>
      </vt:variant>
      <vt:variant>
        <vt:i4>3</vt:i4>
      </vt:variant>
      <vt:variant>
        <vt:lpstr>Τίτλοι διαφανειών</vt:lpstr>
      </vt:variant>
      <vt:variant>
        <vt:i4>13</vt:i4>
      </vt:variant>
    </vt:vector>
  </HeadingPairs>
  <TitlesOfParts>
    <vt:vector size="16" baseType="lpstr">
      <vt:lpstr>template new</vt:lpstr>
      <vt:lpstr>OC_template_updated</vt:lpstr>
      <vt:lpstr>1_OC_template_updated</vt:lpstr>
      <vt:lpstr>Ειδικές Ιατρικές Εφαρμογές</vt:lpstr>
      <vt:lpstr>Ρομποτική χειρουργική</vt:lpstr>
      <vt:lpstr>Τραπέζι ρομποτικών χειρουργικών επεμβάσεων</vt:lpstr>
      <vt:lpstr>Εφαρμογή ρομποτικής χειρουργικής Εισαγωγικό Video</vt:lpstr>
      <vt:lpstr>Robot Da Vinci</vt:lpstr>
      <vt:lpstr>Εφαρμογή συστήματος Da Vinci</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ΕΙΔΙΚΕΣ ΙΑΤΡΙΚΕΣ ΕΦΑΡΜΟΓΕΣ</dc:title>
  <dc:creator>opencourses@teiath.gr</dc:creator>
  <cp:lastModifiedBy>natasakar new</cp:lastModifiedBy>
  <cp:revision>34</cp:revision>
  <dcterms:created xsi:type="dcterms:W3CDTF">2014-09-02T06:45:45Z</dcterms:created>
  <dcterms:modified xsi:type="dcterms:W3CDTF">2015-02-25T12:23:51Z</dcterms:modified>
</cp:coreProperties>
</file>