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  <p:sldMasterId id="2147483707" r:id="rId3"/>
    <p:sldMasterId id="2147483718" r:id="rId4"/>
  </p:sldMasterIdLst>
  <p:notesMasterIdLst>
    <p:notesMasterId r:id="rId23"/>
  </p:notesMasterIdLst>
  <p:handoutMasterIdLst>
    <p:handoutMasterId r:id="rId24"/>
  </p:handoutMasterIdLst>
  <p:sldIdLst>
    <p:sldId id="276" r:id="rId5"/>
    <p:sldId id="259" r:id="rId6"/>
    <p:sldId id="260" r:id="rId7"/>
    <p:sldId id="261" r:id="rId8"/>
    <p:sldId id="262" r:id="rId9"/>
    <p:sldId id="269" r:id="rId10"/>
    <p:sldId id="263" r:id="rId11"/>
    <p:sldId id="264" r:id="rId12"/>
    <p:sldId id="265" r:id="rId13"/>
    <p:sldId id="267" r:id="rId14"/>
    <p:sldId id="268" r:id="rId15"/>
    <p:sldId id="270" r:id="rId16"/>
    <p:sldId id="271" r:id="rId17"/>
    <p:sldId id="272" r:id="rId18"/>
    <p:sldId id="277" r:id="rId19"/>
    <p:sldId id="278" r:id="rId20"/>
    <p:sldId id="274" r:id="rId21"/>
    <p:sldId id="275" r:id="rId22"/>
  </p:sldIdLst>
  <p:sldSz cx="9144000" cy="6858000" type="screen4x3"/>
  <p:notesSz cx="7104063" cy="10234613"/>
  <p:custDataLst>
    <p:tags r:id="rId25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2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40" autoAdjust="0"/>
    <p:restoredTop sz="94660"/>
  </p:normalViewPr>
  <p:slideViewPr>
    <p:cSldViewPr>
      <p:cViewPr varScale="1">
        <p:scale>
          <a:sx n="107" d="100"/>
          <a:sy n="107" d="100"/>
        </p:scale>
        <p:origin x="-18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17/3/2015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17/3/2015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14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16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17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53660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37214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12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13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92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0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57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80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60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32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064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074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77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A82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60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37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869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01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953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891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963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23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52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9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915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634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87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83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8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19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67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491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78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66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rgbClr val="004A82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A82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004A8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22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1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5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it" TargetMode="External"/><Relationship Id="rId5" Type="http://schemas.openxmlformats.org/officeDocument/2006/relationships/hyperlink" Target="http://commons.wikimedia.org/w/index.php?title=User:Tariq_Abdulla&amp;action=edit&amp;redlink=1" TargetMode="External"/><Relationship Id="rId4" Type="http://schemas.openxmlformats.org/officeDocument/2006/relationships/hyperlink" Target="http://commons.wikimedia.org/wiki/Image:Pulmonary_artery_catheter_english.JPG?uselang=i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crnnurse.blogspot.gr/2012/05/why-use-swan-ganz-catheter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stef974run/1432829092/in/photostream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.xml"/><Relationship Id="rId7" Type="http://schemas.openxmlformats.org/officeDocument/2006/relationships/hyperlink" Target="http://creativecommons.org/licenses/by-nc-nd/3.0/" TargetMode="Externa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hyperlink" Target="http://vimeo.com/henhouseproductions" TargetMode="External"/><Relationship Id="rId5" Type="http://schemas.openxmlformats.org/officeDocument/2006/relationships/hyperlink" Target="http://vimeo.com/19188104" TargetMode="Externa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en" TargetMode="External"/><Relationship Id="rId5" Type="http://schemas.openxmlformats.org/officeDocument/2006/relationships/hyperlink" Target="http://commons.wikimedia.org/w/index.php?title=User:Ana9021&amp;action=edit&amp;redlink=1" TargetMode="External"/><Relationship Id="rId4" Type="http://schemas.openxmlformats.org/officeDocument/2006/relationships/hyperlink" Target="http://commons.wikimedia.org/wiki/File:Swan-Ganz_catheter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Χειρουργική Νοσηλευτική ΙΙ (Ε)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69368" y="3096543"/>
            <a:ext cx="6400800" cy="1752600"/>
          </a:xfrm>
        </p:spPr>
        <p:txBody>
          <a:bodyPr>
            <a:normAutofit fontScale="25000" lnSpcReduction="20000"/>
          </a:bodyPr>
          <a:lstStyle/>
          <a:p>
            <a:r>
              <a:rPr lang="el-GR" sz="9600" b="1" dirty="0"/>
              <a:t>Ενότητα 7 </a:t>
            </a:r>
            <a:r>
              <a:rPr lang="el-GR" sz="9600" dirty="0"/>
              <a:t>:</a:t>
            </a:r>
            <a:r>
              <a:rPr lang="en-US" sz="9600" dirty="0"/>
              <a:t> </a:t>
            </a:r>
            <a:r>
              <a:rPr lang="el-GR" sz="9600" dirty="0"/>
              <a:t>Μέτρηση πίεσης πνευμονικής αρτηρίας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l-GR" sz="28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l-GR" sz="28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8800" dirty="0" smtClean="0"/>
              <a:t>Θεοδώρα </a:t>
            </a:r>
            <a:r>
              <a:rPr lang="el-GR" sz="8800" dirty="0"/>
              <a:t>Στρουμπούκη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8800" dirty="0"/>
              <a:t>Τμήμα Νοσηλευτικής</a:t>
            </a:r>
          </a:p>
        </p:txBody>
      </p:sp>
      <p:pic>
        <p:nvPicPr>
          <p:cNvPr id="6" name="Picture 5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48225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0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4000" dirty="0" smtClean="0"/>
              <a:t>Ορισμοί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>
              <a:lnSpc>
                <a:spcPct val="110000"/>
              </a:lnSpc>
              <a:spcBef>
                <a:spcPts val="2400"/>
              </a:spcBef>
              <a:spcAft>
                <a:spcPct val="0"/>
              </a:spcAft>
              <a:buClr>
                <a:prstClr val="black"/>
              </a:buClr>
              <a:defRPr/>
            </a:pPr>
            <a:r>
              <a:rPr lang="el-GR" sz="2400" b="1" dirty="0">
                <a:solidFill>
                  <a:srgbClr val="084077"/>
                </a:solidFill>
              </a:rPr>
              <a:t>Συστηματική αγγειακή αντίσταση </a:t>
            </a:r>
            <a:r>
              <a:rPr lang="el-GR" sz="2400" dirty="0">
                <a:solidFill>
                  <a:prstClr val="black"/>
                </a:solidFill>
              </a:rPr>
              <a:t>(</a:t>
            </a:r>
            <a:r>
              <a:rPr lang="en-US" sz="2400" dirty="0">
                <a:solidFill>
                  <a:prstClr val="black"/>
                </a:solidFill>
              </a:rPr>
              <a:t>SVR): </a:t>
            </a:r>
            <a:r>
              <a:rPr lang="el-GR" sz="2400" dirty="0">
                <a:solidFill>
                  <a:prstClr val="black"/>
                </a:solidFill>
              </a:rPr>
              <a:t>Η αντίσταση έναντι της αιματικής ροής που ασκείται από τα αιμοφόρα αγγεία και επηρεάζεται από τη γλοιότητα του αίματος, τον αγγειακό τόνο και την τριβή εξαιτίας του εσωτερικού τοιχώματος των </a:t>
            </a:r>
            <a:r>
              <a:rPr lang="el-GR" sz="2400" dirty="0" smtClean="0">
                <a:solidFill>
                  <a:prstClr val="black"/>
                </a:solidFill>
              </a:rPr>
              <a:t>αγγείων.</a:t>
            </a:r>
            <a:endParaRPr lang="el-GR" sz="2400" dirty="0">
              <a:solidFill>
                <a:prstClr val="black"/>
              </a:solidFill>
            </a:endParaRPr>
          </a:p>
          <a:p>
            <a:pPr lvl="0" fontAlgn="base">
              <a:lnSpc>
                <a:spcPct val="110000"/>
              </a:lnSpc>
              <a:spcBef>
                <a:spcPts val="2400"/>
              </a:spcBef>
              <a:spcAft>
                <a:spcPct val="0"/>
              </a:spcAft>
              <a:buClr>
                <a:prstClr val="black"/>
              </a:buClr>
              <a:defRPr/>
            </a:pPr>
            <a:r>
              <a:rPr lang="el-GR" sz="2400" b="1" dirty="0">
                <a:solidFill>
                  <a:srgbClr val="084077"/>
                </a:solidFill>
              </a:rPr>
              <a:t>Όγκος παλμού </a:t>
            </a:r>
            <a:r>
              <a:rPr lang="el-GR" sz="2400" dirty="0">
                <a:solidFill>
                  <a:prstClr val="black"/>
                </a:solidFill>
              </a:rPr>
              <a:t>(</a:t>
            </a:r>
            <a:r>
              <a:rPr lang="en-US" sz="2400" dirty="0" smtClean="0">
                <a:solidFill>
                  <a:prstClr val="black"/>
                </a:solidFill>
              </a:rPr>
              <a:t>SV: </a:t>
            </a:r>
            <a:r>
              <a:rPr lang="en-US" sz="2400" dirty="0">
                <a:solidFill>
                  <a:prstClr val="black"/>
                </a:solidFill>
              </a:rPr>
              <a:t>Stroke Volume)</a:t>
            </a:r>
            <a:r>
              <a:rPr lang="el-GR" sz="2400" dirty="0">
                <a:solidFill>
                  <a:prstClr val="black"/>
                </a:solidFill>
              </a:rPr>
              <a:t>: Ο όγκος του αίματος που προωθείται από την καρδιά σε κάθε </a:t>
            </a:r>
            <a:r>
              <a:rPr lang="el-GR" sz="2400" dirty="0" smtClean="0">
                <a:solidFill>
                  <a:prstClr val="black"/>
                </a:solidFill>
              </a:rPr>
              <a:t>συστολή.</a:t>
            </a:r>
            <a:endParaRPr lang="el-G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07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l-GR" dirty="0" smtClean="0"/>
              <a:t>Έμμεσοι υπολογισμοί </a:t>
            </a:r>
            <a:r>
              <a:rPr lang="el-GR" dirty="0"/>
              <a:t>α</a:t>
            </a:r>
            <a:r>
              <a:rPr lang="el-GR" dirty="0" smtClean="0"/>
              <a:t>ιμοδυναμικών </a:t>
            </a:r>
            <a:r>
              <a:rPr lang="el-GR" dirty="0"/>
              <a:t>π</a:t>
            </a:r>
            <a:r>
              <a:rPr lang="el-GR" dirty="0" smtClean="0"/>
              <a:t>αραμέτρων</a:t>
            </a:r>
          </a:p>
        </p:txBody>
      </p:sp>
      <p:graphicFrame>
        <p:nvGraphicFramePr>
          <p:cNvPr id="22531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283239"/>
              </p:ext>
            </p:extLst>
          </p:nvPr>
        </p:nvGraphicFramePr>
        <p:xfrm>
          <a:off x="467544" y="1340768"/>
          <a:ext cx="8229815" cy="545306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92580"/>
                <a:gridCol w="4687640"/>
                <a:gridCol w="1349595"/>
              </a:tblGrid>
              <a:tr h="422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Μεταβλητή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Τύπος υπολογισμού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Φ.Τ.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</a:tr>
              <a:tr h="796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Cardiac index CI)</a:t>
                      </a:r>
                      <a:endParaRPr kumimoji="0" lang="el-GR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Cardiac output (L/min) / Body surface area (m2)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2.2 – 4.2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</a:tr>
              <a:tr h="728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Total peripheral resistance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(MAP-CVP)x80  / Cardiac output (L/min)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1200-1500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Pulmonary vascular resistance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(MPA-PAOP)x80 / Cardiac output (L/min)</a:t>
                      </a:r>
                      <a:endParaRPr kumimoji="0" lang="el-GR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100-300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Stroke volume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Cardiac output (L/min) x1000 / Heart rate (beats/min)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60-90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Stroke Index SI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Stroke volume (ml/beat) / Body surface area (m2)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20-65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Right ventricular stroke work index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0.0136 (MPA – CVP) x SI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30-65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Left ventricular stroke work index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0.0136 (MAP-PAOP) x SI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45-60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273" marR="90273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22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930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9524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Θεοδώρα Στρουμπούκη 2014. Θεοδώρα Στρουμπούκη. </a:t>
            </a:r>
            <a:r>
              <a:rPr lang="el-GR" sz="2000" dirty="0" smtClean="0"/>
              <a:t>«Χειρουργική </a:t>
            </a:r>
            <a:r>
              <a:rPr lang="el-GR" sz="2000" dirty="0"/>
              <a:t>Νοσηλευτική </a:t>
            </a:r>
            <a:r>
              <a:rPr lang="el-GR" sz="2000" dirty="0" smtClean="0"/>
              <a:t>ΙΙ (Ε). Ενότητα 7</a:t>
            </a:r>
            <a:r>
              <a:rPr lang="en-US" sz="2000" dirty="0" smtClean="0"/>
              <a:t>:</a:t>
            </a:r>
            <a:r>
              <a:rPr lang="el-GR" sz="2000" dirty="0" smtClean="0"/>
              <a:t> Μέτρηση πίεσης πνευμονικής αρτηρίας».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70492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creativecommons.org/licenses/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by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-nc-sa/4.0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300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47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το</a:t>
            </a:r>
            <a:r>
              <a:rPr lang="en-US" sz="2000" dirty="0" smtClean="0"/>
              <a:t> </a:t>
            </a:r>
            <a:r>
              <a:rPr lang="el-GR" sz="2000" dirty="0" smtClean="0"/>
              <a:t>Σημείωμα</a:t>
            </a:r>
            <a:r>
              <a:rPr lang="en-US" sz="2000" dirty="0" smtClean="0"/>
              <a:t> </a:t>
            </a:r>
            <a:r>
              <a:rPr lang="en-US" sz="2000" dirty="0"/>
              <a:t>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το</a:t>
            </a:r>
            <a:r>
              <a:rPr lang="en-US" sz="2000" dirty="0"/>
              <a:t> </a:t>
            </a:r>
            <a:r>
              <a:rPr lang="el-GR" sz="2000" dirty="0"/>
              <a:t>Σημείωμα</a:t>
            </a:r>
            <a:r>
              <a:rPr lang="en-US" sz="2000" dirty="0"/>
              <a:t>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Τη δήλωση Διατήρησης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smtClean="0"/>
              <a:t>υπερσυνδέσμους.</a:t>
            </a:r>
            <a:endParaRPr lang="el-GR" sz="24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00722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στο πλαίσιο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6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Autofit/>
          </a:bodyPr>
          <a:lstStyle/>
          <a:p>
            <a:r>
              <a:rPr lang="el-GR" sz="4000" dirty="0"/>
              <a:t>Εργαστήριο </a:t>
            </a:r>
            <a:br>
              <a:rPr lang="el-GR" sz="4000" dirty="0"/>
            </a:br>
            <a:r>
              <a:rPr lang="el-GR" sz="4000" dirty="0"/>
              <a:t>Χειρουργική Νοσηλευτική ΙΙ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  <p:sp>
        <p:nvSpPr>
          <p:cNvPr id="7" name="2 - Θέση περιεχομένου"/>
          <p:cNvSpPr txBox="1">
            <a:spLocks/>
          </p:cNvSpPr>
          <p:nvPr/>
        </p:nvSpPr>
        <p:spPr>
          <a:xfrm>
            <a:off x="307746" y="1628800"/>
            <a:ext cx="8528508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en-GB" sz="3600" b="1" dirty="0" smtClean="0">
                <a:solidFill>
                  <a:srgbClr val="084077"/>
                </a:solidFill>
              </a:rPr>
              <a:t>«</a:t>
            </a:r>
            <a:r>
              <a:rPr lang="el-GR" sz="3600" b="1" dirty="0">
                <a:solidFill>
                  <a:srgbClr val="084077"/>
                </a:solidFill>
              </a:rPr>
              <a:t>Μέτρηση πίεσης πνευμονικής </a:t>
            </a:r>
            <a:r>
              <a:rPr lang="el-GR" sz="3600" b="1" dirty="0" smtClean="0">
                <a:solidFill>
                  <a:srgbClr val="084077"/>
                </a:solidFill>
              </a:rPr>
              <a:t>αρτηρίας</a:t>
            </a:r>
            <a:r>
              <a:rPr lang="en-GB" sz="3600" b="1" dirty="0" smtClean="0">
                <a:solidFill>
                  <a:srgbClr val="084077"/>
                </a:solidFill>
              </a:rPr>
              <a:t>»</a:t>
            </a:r>
            <a:endParaRPr lang="el-GR" sz="3600" b="1" dirty="0">
              <a:solidFill>
                <a:srgbClr val="084077"/>
              </a:solidFill>
            </a:endParaRPr>
          </a:p>
        </p:txBody>
      </p:sp>
      <p:sp>
        <p:nvSpPr>
          <p:cNvPr id="9" name="Ορθογώνιο 5"/>
          <p:cNvSpPr/>
          <p:nvPr/>
        </p:nvSpPr>
        <p:spPr>
          <a:xfrm>
            <a:off x="695775" y="4725144"/>
            <a:ext cx="7752450" cy="1692771"/>
          </a:xfrm>
          <a:prstGeom prst="rect">
            <a:avLst/>
          </a:prstGeom>
          <a:ln>
            <a:solidFill>
              <a:srgbClr val="084077"/>
            </a:solidFill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l-GR" sz="2600" dirty="0">
                <a:latin typeface="+mn-lt"/>
              </a:rPr>
              <a:t>Διδάσκοντες: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l-GR" sz="2600" dirty="0">
                <a:latin typeface="+mn-lt"/>
              </a:rPr>
              <a:t>Στυλιανός Παρισσόπουλος, Μερόπη Μπουζίκα, Βασιλική Κουτσοπούλου, Γεωργία Τουλιά, Θεοδώρα Στρουμπούκη, Θεόδωρος Κατσούλας.</a:t>
            </a:r>
          </a:p>
        </p:txBody>
      </p:sp>
      <p:sp>
        <p:nvSpPr>
          <p:cNvPr id="10" name="Ορθογώνιο 5"/>
          <p:cNvSpPr/>
          <p:nvPr/>
        </p:nvSpPr>
        <p:spPr>
          <a:xfrm>
            <a:off x="1196752" y="3140968"/>
            <a:ext cx="6750496" cy="1200329"/>
          </a:xfrm>
          <a:prstGeom prst="rect">
            <a:avLst/>
          </a:prstGeom>
          <a:ln>
            <a:solidFill>
              <a:srgbClr val="08407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+mn-lt"/>
              </a:rPr>
              <a:t>Δ</a:t>
            </a:r>
            <a:r>
              <a:rPr lang="el-GR" sz="2400" dirty="0" smtClean="0">
                <a:latin typeface="+mn-lt"/>
              </a:rPr>
              <a:t>΄ εξάμηνο</a:t>
            </a:r>
          </a:p>
          <a:p>
            <a:pPr algn="ctr"/>
            <a:r>
              <a:rPr lang="el-GR" sz="2400" dirty="0" smtClean="0">
                <a:latin typeface="+mn-lt"/>
              </a:rPr>
              <a:t>Τμήμα 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Νοσηλευτικής, ΤΕΙ Αθήνας</a:t>
            </a:r>
          </a:p>
          <a:p>
            <a:pPr algn="ctr"/>
            <a:r>
              <a:rPr lang="el-GR" sz="2400" dirty="0" smtClean="0">
                <a:latin typeface="+mn-lt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50833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224136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Αιμοδυναμικές </a:t>
            </a:r>
            <a:r>
              <a:rPr lang="el-GR" sz="4400" dirty="0" smtClean="0"/>
              <a:t>μετρήσεις </a:t>
            </a:r>
            <a:r>
              <a:rPr lang="el-GR" sz="4400" dirty="0"/>
              <a:t>με </a:t>
            </a:r>
            <a:r>
              <a:rPr lang="el-GR" sz="4400" dirty="0" smtClean="0"/>
              <a:t>καθετήρα πνευμονικής αρτηρίας </a:t>
            </a:r>
            <a:r>
              <a:rPr lang="el-GR" sz="3600" b="0" dirty="0"/>
              <a:t>(1 από 3</a:t>
            </a:r>
            <a:r>
              <a:rPr lang="el-GR" sz="3600" b="0" dirty="0" smtClean="0"/>
              <a:t>)</a:t>
            </a:r>
            <a:endParaRPr lang="el-GR" sz="3600" b="0" dirty="0"/>
          </a:p>
        </p:txBody>
      </p:sp>
      <p:pic>
        <p:nvPicPr>
          <p:cNvPr id="1026" name="Picture 2" descr="Pulmonary artery cathe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0263" y="1313894"/>
            <a:ext cx="4943475" cy="552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/>
          <p:nvPr/>
        </p:nvSpPr>
        <p:spPr>
          <a:xfrm>
            <a:off x="1871700" y="6561517"/>
            <a:ext cx="60126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Pulmonary artery catheter </a:t>
            </a:r>
            <a:r>
              <a:rPr lang="en-US" sz="1200" dirty="0" smtClean="0">
                <a:latin typeface="+mn-lt"/>
                <a:hlinkClick r:id="rId4"/>
              </a:rPr>
              <a:t>english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>
                <a:latin typeface="+mn-lt"/>
                <a:hlinkClick r:id="rId5" tooltip="User:Tariq Abdulla (la pagina non esiste)"/>
              </a:rPr>
              <a:t>Tariq </a:t>
            </a:r>
            <a:r>
              <a:rPr lang="en-US" sz="1200" dirty="0" smtClean="0">
                <a:latin typeface="+mn-lt"/>
                <a:hlinkClick r:id="rId5" tooltip="User:Tariq Abdulla (la pagina non esiste)"/>
              </a:rPr>
              <a:t>Abdulla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6"/>
              </a:rPr>
              <a:t>CC BY-SA 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614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  <p:sp>
        <p:nvSpPr>
          <p:cNvPr id="6" name="Τίτλος 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801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Αιμοδυναμικές </a:t>
            </a:r>
            <a:r>
              <a:rPr lang="el-GR" sz="4400" dirty="0" smtClean="0"/>
              <a:t>μετρήσεις </a:t>
            </a:r>
            <a:r>
              <a:rPr lang="el-GR" sz="4400" dirty="0"/>
              <a:t>με </a:t>
            </a:r>
            <a:r>
              <a:rPr lang="el-GR" sz="4400" dirty="0" smtClean="0"/>
              <a:t>καθετήρα πνευμονικής αρτηρίας </a:t>
            </a:r>
            <a:r>
              <a:rPr lang="el-GR" sz="3600" b="0" dirty="0" smtClean="0"/>
              <a:t>(2 </a:t>
            </a:r>
            <a:r>
              <a:rPr lang="el-GR" sz="3600" b="0" dirty="0"/>
              <a:t>από 3</a:t>
            </a:r>
            <a:r>
              <a:rPr lang="el-GR" sz="3600" b="0" dirty="0" smtClean="0"/>
              <a:t>)</a:t>
            </a:r>
            <a:endParaRPr lang="el-GR" sz="3600" b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73093"/>
            <a:ext cx="4968552" cy="50155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3563888" y="6488668"/>
            <a:ext cx="2520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ccrnnurse.blogspot.gr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697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περιεχομένου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62" y="1663214"/>
            <a:ext cx="6694677" cy="4646106"/>
          </a:xfrm>
          <a:ln>
            <a:solidFill>
              <a:schemeClr val="tx1"/>
            </a:solidFill>
          </a:ln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  <p:sp>
        <p:nvSpPr>
          <p:cNvPr id="6" name="Τίτλος 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801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Αιμοδυναμικές </a:t>
            </a:r>
            <a:r>
              <a:rPr lang="el-GR" sz="4400" dirty="0" smtClean="0"/>
              <a:t>μετρήσεις </a:t>
            </a:r>
            <a:r>
              <a:rPr lang="el-GR" sz="4400" dirty="0"/>
              <a:t>με </a:t>
            </a:r>
            <a:r>
              <a:rPr lang="el-GR" sz="4400" dirty="0" smtClean="0"/>
              <a:t>καθετήρα πνευμονικής αρτηρίας </a:t>
            </a:r>
            <a:r>
              <a:rPr lang="el-GR" sz="3600" b="0" dirty="0" smtClean="0"/>
              <a:t>(3 </a:t>
            </a:r>
            <a:r>
              <a:rPr lang="el-GR" sz="3600" b="0" dirty="0"/>
              <a:t>από 3</a:t>
            </a:r>
            <a:r>
              <a:rPr lang="el-GR" sz="3600" b="0" dirty="0" smtClean="0"/>
              <a:t>)</a:t>
            </a:r>
            <a:endParaRPr lang="el-GR" sz="3600" b="0" dirty="0"/>
          </a:p>
        </p:txBody>
      </p:sp>
      <p:sp>
        <p:nvSpPr>
          <p:cNvPr id="3" name="Ορθογώνιο 2"/>
          <p:cNvSpPr/>
          <p:nvPr/>
        </p:nvSpPr>
        <p:spPr>
          <a:xfrm>
            <a:off x="3593463" y="6392361"/>
            <a:ext cx="19570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+mn-lt"/>
                <a:hlinkClick r:id="rId4"/>
              </a:rPr>
              <a:t>Cathéter de type Swan-Ganz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699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Autofit/>
          </a:bodyPr>
          <a:lstStyle/>
          <a:p>
            <a:r>
              <a:rPr lang="el-GR" dirty="0" smtClean="0"/>
              <a:t>Αφαίρεση καθετήρα πνευμονικής </a:t>
            </a:r>
            <a:r>
              <a:rPr lang="el-GR" dirty="0"/>
              <a:t>αρτηρίας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sp>
        <p:nvSpPr>
          <p:cNvPr id="6" name="Rectangle 7"/>
          <p:cNvSpPr/>
          <p:nvPr/>
        </p:nvSpPr>
        <p:spPr>
          <a:xfrm>
            <a:off x="1079612" y="6284518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5"/>
              </a:rPr>
              <a:t>How to DC a Swan Ganz </a:t>
            </a:r>
            <a:r>
              <a:rPr lang="en-US" sz="1200" dirty="0" smtClean="0">
                <a:latin typeface="+mn-lt"/>
                <a:hlinkClick r:id="rId5"/>
              </a:rPr>
              <a:t>Catheter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>
                <a:latin typeface="+mn-lt"/>
                <a:hlinkClick r:id="rId6"/>
              </a:rPr>
              <a:t>Steve Wesley </a:t>
            </a:r>
            <a:r>
              <a:rPr lang="en-US" sz="1200" dirty="0" smtClean="0">
                <a:latin typeface="+mn-lt"/>
                <a:hlinkClick r:id="rId6"/>
              </a:rPr>
              <a:t>Henwood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7"/>
              </a:rPr>
              <a:t>CC BY-NC-ND 3.0</a:t>
            </a:r>
            <a:endParaRPr lang="en-US" sz="1200" dirty="0">
              <a:latin typeface="+mn-lt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65" name="ShockwaveFlash1" r:id="rId2" imgW="6095238" imgH="4571429"/>
        </mc:Choice>
        <mc:Fallback>
          <p:control name="ShockwaveFlash1" r:id="rId2" imgW="6095238" imgH="4571429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24000" y="1628775"/>
                  <a:ext cx="6096000" cy="457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9417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l-GR" dirty="0" smtClean="0"/>
              <a:t>Κυματομορφές του </a:t>
            </a:r>
            <a:r>
              <a:rPr lang="el-GR" dirty="0"/>
              <a:t>κ</a:t>
            </a:r>
            <a:r>
              <a:rPr lang="el-GR" dirty="0" smtClean="0"/>
              <a:t>αθετήρα </a:t>
            </a:r>
            <a:br>
              <a:rPr lang="el-GR" dirty="0" smtClean="0"/>
            </a:br>
            <a:r>
              <a:rPr lang="el-GR" dirty="0" smtClean="0"/>
              <a:t>πνευμονικής </a:t>
            </a:r>
            <a:r>
              <a:rPr lang="el-GR" dirty="0"/>
              <a:t>α</a:t>
            </a:r>
            <a:r>
              <a:rPr lang="el-GR" dirty="0" smtClean="0"/>
              <a:t>ρτηρίας</a:t>
            </a:r>
          </a:p>
        </p:txBody>
      </p:sp>
      <p:pic>
        <p:nvPicPr>
          <p:cNvPr id="5" name="Picture 2" descr="File:Swan-Ganz cathet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1988840"/>
            <a:ext cx="842211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/>
          <p:nvPr/>
        </p:nvSpPr>
        <p:spPr>
          <a:xfrm>
            <a:off x="1079612" y="6284518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Swan-Ganz </a:t>
            </a:r>
            <a:r>
              <a:rPr lang="en-US" sz="1200" dirty="0" smtClean="0">
                <a:latin typeface="+mn-lt"/>
                <a:hlinkClick r:id="rId4"/>
              </a:rPr>
              <a:t>catheter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smtClean="0">
                <a:latin typeface="+mn-lt"/>
                <a:hlinkClick r:id="rId5" tooltip="User:Ana9021 (page does not exist)"/>
              </a:rPr>
              <a:t>Ana9021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6"/>
              </a:rPr>
              <a:t>CC BY-SA 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173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l-GR" dirty="0" smtClean="0"/>
              <a:t>Επίδραση των αναπνευστικών </a:t>
            </a:r>
            <a:r>
              <a:rPr lang="el-GR" dirty="0"/>
              <a:t>κ</a:t>
            </a:r>
            <a:r>
              <a:rPr lang="el-GR" dirty="0" smtClean="0"/>
              <a:t>ινήσεων στις </a:t>
            </a:r>
            <a:r>
              <a:rPr lang="el-GR" dirty="0"/>
              <a:t>μ</a:t>
            </a:r>
            <a:r>
              <a:rPr lang="el-GR" dirty="0" smtClean="0"/>
              <a:t>ετρήσεις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412776"/>
            <a:ext cx="8229600" cy="504056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10000"/>
              </a:lnSpc>
              <a:spcBef>
                <a:spcPts val="3000"/>
              </a:spcBef>
              <a:defRPr/>
            </a:pPr>
            <a:r>
              <a:rPr lang="el-GR" sz="2400" dirty="0" smtClean="0"/>
              <a:t>Οι μετρήσεις πρέπει να γίνονται στο τέλος της εκπνοής</a:t>
            </a:r>
          </a:p>
          <a:p>
            <a:pPr eaLnBrk="1" hangingPunct="1">
              <a:lnSpc>
                <a:spcPct val="110000"/>
              </a:lnSpc>
              <a:spcBef>
                <a:spcPts val="3000"/>
              </a:spcBef>
              <a:defRPr/>
            </a:pPr>
            <a:r>
              <a:rPr lang="el-GR" sz="2400" dirty="0" smtClean="0"/>
              <a:t>Σημασία έχουν οι διατοιχωματικές πιέσεις (η διαφορά ανάμεσα στη μετρηθείσα πίεση και την πίεση έξω από τον αυλό του αγγείου), όχι οι απόλυτες</a:t>
            </a:r>
          </a:p>
          <a:p>
            <a:pPr marL="0" indent="0" eaLnBrk="1" hangingPunct="1">
              <a:lnSpc>
                <a:spcPct val="110000"/>
              </a:lnSpc>
              <a:spcBef>
                <a:spcPts val="3000"/>
              </a:spcBef>
              <a:buNone/>
              <a:defRPr/>
            </a:pPr>
            <a:r>
              <a:rPr lang="el-GR" sz="2400" b="1" dirty="0" smtClean="0"/>
              <a:t>Παράδειγμα: </a:t>
            </a:r>
            <a:r>
              <a:rPr lang="el-GR" sz="2400" dirty="0" smtClean="0"/>
              <a:t>Δύο ασθενείς με την ίδια τιμή </a:t>
            </a:r>
            <a:r>
              <a:rPr lang="en-US" sz="2400" dirty="0" smtClean="0"/>
              <a:t>Pawp</a:t>
            </a:r>
            <a:endParaRPr lang="el-GR" sz="2400" dirty="0" smtClean="0"/>
          </a:p>
          <a:p>
            <a:pPr eaLnBrk="1" hangingPunct="1">
              <a:lnSpc>
                <a:spcPct val="110000"/>
              </a:lnSpc>
              <a:spcBef>
                <a:spcPts val="3000"/>
              </a:spcBef>
              <a:buFont typeface="Wingdings" panose="05000000000000000000" pitchFamily="2" charset="2"/>
              <a:buNone/>
              <a:defRPr/>
            </a:pPr>
            <a:r>
              <a:rPr lang="el-GR" sz="2400" dirty="0" smtClean="0"/>
              <a:t>Α) Ασθενής με αυτόματη αναπνοή έχει αρνητική ενδοθωρακική πίεση και αύξηση συνεπώς της διατοιχωματικής.</a:t>
            </a:r>
          </a:p>
          <a:p>
            <a:pPr eaLnBrk="1" hangingPunct="1">
              <a:lnSpc>
                <a:spcPct val="110000"/>
              </a:lnSpc>
              <a:spcBef>
                <a:spcPts val="3000"/>
              </a:spcBef>
              <a:buFont typeface="Wingdings" panose="05000000000000000000" pitchFamily="2" charset="2"/>
              <a:buNone/>
              <a:defRPr/>
            </a:pPr>
            <a:r>
              <a:rPr lang="el-GR" sz="2400" dirty="0" smtClean="0"/>
              <a:t>Β) Ασθενής σε μηχανικό αερισμό με </a:t>
            </a:r>
            <a:r>
              <a:rPr lang="en-US" sz="2400" dirty="0" smtClean="0"/>
              <a:t>PEEP </a:t>
            </a:r>
            <a:r>
              <a:rPr lang="el-GR" sz="2400" dirty="0" smtClean="0"/>
              <a:t> έχει αυξημένη ενδοθωρακική και συνεπώς μειωμένη διατοιχωματική πίεση.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89856" y="3573016"/>
            <a:ext cx="8640960" cy="0"/>
          </a:xfrm>
          <a:prstGeom prst="line">
            <a:avLst/>
          </a:prstGeom>
          <a:ln w="19050">
            <a:solidFill>
              <a:srgbClr val="004A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86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Μέτρηση καρδιακής </a:t>
            </a:r>
            <a:r>
              <a:rPr lang="el-GR" dirty="0"/>
              <a:t>π</a:t>
            </a:r>
            <a:r>
              <a:rPr lang="el-GR" dirty="0" smtClean="0"/>
              <a:t>αροχής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lnSpc>
                <a:spcPct val="124000"/>
              </a:lnSpc>
              <a:spcBef>
                <a:spcPts val="1200"/>
              </a:spcBef>
              <a:defRPr/>
            </a:pPr>
            <a:r>
              <a:rPr lang="el-GR" sz="2400" dirty="0" smtClean="0"/>
              <a:t>Ο όγκος αίματος που κυκλοφορεί στο σώμα ανά λεπτό</a:t>
            </a:r>
            <a:r>
              <a:rPr lang="en-US" sz="2400" dirty="0" smtClean="0"/>
              <a:t> (</a:t>
            </a:r>
            <a:r>
              <a:rPr lang="en-US" sz="2400" dirty="0">
                <a:solidFill>
                  <a:prstClr val="black"/>
                </a:solidFill>
              </a:rPr>
              <a:t>CO = HR x </a:t>
            </a:r>
            <a:r>
              <a:rPr lang="en-US" sz="2400" dirty="0" smtClean="0">
                <a:solidFill>
                  <a:prstClr val="black"/>
                </a:solidFill>
              </a:rPr>
              <a:t>SV</a:t>
            </a:r>
            <a:r>
              <a:rPr lang="en-US" sz="2400" dirty="0" smtClean="0"/>
              <a:t>).</a:t>
            </a:r>
          </a:p>
          <a:p>
            <a:pPr eaLnBrk="1" hangingPunct="1">
              <a:lnSpc>
                <a:spcPct val="124000"/>
              </a:lnSpc>
              <a:spcBef>
                <a:spcPts val="1200"/>
              </a:spcBef>
              <a:defRPr/>
            </a:pPr>
            <a:r>
              <a:rPr lang="el-GR" sz="2400" dirty="0" smtClean="0"/>
              <a:t>ΦΤ = 4 – 5 </a:t>
            </a:r>
            <a:r>
              <a:rPr lang="en-US" sz="2400" dirty="0" smtClean="0"/>
              <a:t>Lt /min.</a:t>
            </a:r>
          </a:p>
          <a:p>
            <a:pPr eaLnBrk="1" hangingPunct="1">
              <a:lnSpc>
                <a:spcPct val="124000"/>
              </a:lnSpc>
              <a:spcBef>
                <a:spcPts val="1200"/>
              </a:spcBef>
              <a:defRPr/>
            </a:pPr>
            <a:r>
              <a:rPr lang="el-GR" sz="2400" dirty="0" smtClean="0"/>
              <a:t>Μέθοδος θερμοαραίωσης : </a:t>
            </a:r>
          </a:p>
          <a:p>
            <a:pPr marL="354013" indent="0" eaLnBrk="1" hangingPunct="1">
              <a:lnSpc>
                <a:spcPct val="124000"/>
              </a:lnSpc>
              <a:spcBef>
                <a:spcPts val="0"/>
              </a:spcBef>
              <a:buNone/>
              <a:defRPr/>
            </a:pPr>
            <a:r>
              <a:rPr lang="el-GR" sz="2400" dirty="0" smtClean="0"/>
              <a:t>Χορηγούμε από τον αυλό της ΚΦΠ ορό γνωστής θερμοκρασίας και γνωστού όγκου. </a:t>
            </a:r>
            <a:r>
              <a:rPr lang="en-US" sz="2400" dirty="0" smtClean="0"/>
              <a:t>T</a:t>
            </a:r>
            <a:r>
              <a:rPr lang="el-GR" sz="2400" dirty="0" smtClean="0"/>
              <a:t>ο θερμόμετρο στην άκρη του καθετήρα της πνευμονικής μετρά τη μεταβολή θερμοκρασίας, η οποία εξαρτάται από τον όγκο του αίματος ανά καρδιακή ώση και υπολογίζεται ο όγκος παλμού και στη συνέχεια η καρδιακή παροχή</a:t>
            </a:r>
            <a:r>
              <a:rPr lang="en-US" sz="2400" dirty="0" smtClean="0"/>
              <a:t>.</a:t>
            </a:r>
            <a:endParaRPr lang="el-GR" sz="2400" dirty="0" smtClean="0"/>
          </a:p>
          <a:p>
            <a:pPr eaLnBrk="1" hangingPunct="1">
              <a:lnSpc>
                <a:spcPct val="124000"/>
              </a:lnSpc>
              <a:spcBef>
                <a:spcPts val="1200"/>
              </a:spcBef>
              <a:defRPr/>
            </a:pPr>
            <a:r>
              <a:rPr lang="el-GR" sz="2400" dirty="0" smtClean="0"/>
              <a:t>3 διαδοχικές μετρήσεις και υπολογισμός μέσου όρου</a:t>
            </a:r>
            <a:r>
              <a:rPr lang="en-US" sz="2400" dirty="0" smtClean="0"/>
              <a:t>.</a:t>
            </a:r>
            <a:endParaRPr lang="el-GR" sz="2400" dirty="0" smtClean="0"/>
          </a:p>
          <a:p>
            <a:pPr eaLnBrk="1" hangingPunct="1">
              <a:lnSpc>
                <a:spcPct val="124000"/>
              </a:lnSpc>
              <a:spcBef>
                <a:spcPts val="1200"/>
              </a:spcBef>
              <a:defRPr/>
            </a:pPr>
            <a:r>
              <a:rPr lang="el-GR" sz="2400" b="1" dirty="0" smtClean="0">
                <a:solidFill>
                  <a:srgbClr val="084077"/>
                </a:solidFill>
              </a:rPr>
              <a:t>Καρδιακός δείκτης</a:t>
            </a:r>
            <a:r>
              <a:rPr lang="el-GR" sz="2400" dirty="0" smtClean="0"/>
              <a:t>: καρδιακή παροχή ανά μέτρο επιφάνειας σώματος – ανεξάρτητος της σωματικής διάπλασης.</a:t>
            </a:r>
          </a:p>
        </p:txBody>
      </p:sp>
    </p:spTree>
    <p:extLst>
      <p:ext uri="{BB962C8B-B14F-4D97-AF65-F5344CB8AC3E}">
        <p14:creationId xmlns:p14="http://schemas.microsoft.com/office/powerpoint/2010/main" val="324015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PRESENTER" val="3c89b37190686d976f8cfdeb6c4cd2a4fb98da5"/>
  <p:tag name="ISPRING_UUID" val="{630C4A2B-B560-4ADD-B672-F4280F75F687}"/>
  <p:tag name="ISPRING_RESOURCE_FOLDER" val="\\gus\opencourses\Α_ΜΑΘΗΜΑΤΑ\ΜΑΘΗΜΑΤΑ ΓΙΑ ΑΝΕΒΑΣΜΑ\ΑΛΕΞ\ΣΤΡΟΥΜΠΟΥΚΗ ΘΕΟΔΩΡΑ\ΧΕΙΡΟΥΡΓΙΚΗ ΝΟΣΗΛΕΥΤΙΚΗ ΙΙ Ε\ΓΙΑ ΑΝΕΒΑΣΜΑ\7_Μέτρηση_πίεσης_πνευμονικής_αρτηρίας(Εαρινό_2013)\"/>
  <p:tag name="ISPRING_PRESENTATION_PATH" val="\\gus\opencourses\Α_ΜΑΘΗΜΑΤΑ\ΜΑΘΗΜΑΤΑ ΓΙΑ ΑΝΕΒΑΣΜΑ\ΑΛΕΞ\ΣΤΡΟΥΜΠΟΥΚΗ ΘΕΟΔΩΡΑ\ΧΕΙΡΟΥΡΓΙΚΗ ΝΟΣΗΛΕΥΤΙΚΗ ΙΙ Ε\ΓΙΑ ΑΝΕΒΑΣΜΑ\7_Μέτρηση_πίεσης_πνευμονικής_αρτηρίας(Εαρινό_2013).pptx"/>
  <p:tag name="ISPRING_PROJECT_FOLDER_UPDA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LASH_SHOW_AFTER" val="0"/>
  <p:tag name="ISPRING_FLASH_START" val="auto"/>
  <p:tag name="ISPRING_FLASH_TYPE" val="swf"/>
</p:tagLst>
</file>

<file path=ppt/theme/theme1.xml><?xml version="1.0" encoding="utf-8"?>
<a:theme xmlns:a="http://schemas.openxmlformats.org/drawingml/2006/main" name="OC_template_updated">
  <a:themeElements>
    <a:clrScheme name="Προσαρμοσμένο 1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</TotalTime>
  <Words>1058</Words>
  <Application>Microsoft Office PowerPoint</Application>
  <PresentationFormat>On-screen Show (4:3)</PresentationFormat>
  <Paragraphs>136</Paragraphs>
  <Slides>18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OC_template_updated</vt:lpstr>
      <vt:lpstr>1_OC_template_updated</vt:lpstr>
      <vt:lpstr>2_OC_template_updated</vt:lpstr>
      <vt:lpstr>3_OC_template_updated</vt:lpstr>
      <vt:lpstr>Χειρουργική Νοσηλευτική ΙΙ (Ε)</vt:lpstr>
      <vt:lpstr>Εργαστήριο  Χειρουργική Νοσηλευτική ΙΙ</vt:lpstr>
      <vt:lpstr>Αιμοδυναμικές μετρήσεις με καθετήρα πνευμονικής αρτηρίας (1 από 3)</vt:lpstr>
      <vt:lpstr>Αιμοδυναμικές μετρήσεις με καθετήρα πνευμονικής αρτηρίας (2 από 3)</vt:lpstr>
      <vt:lpstr>Αιμοδυναμικές μετρήσεις με καθετήρα πνευμονικής αρτηρίας (3 από 3)</vt:lpstr>
      <vt:lpstr>Αφαίρεση καθετήρα πνευμονικής αρτηρίας</vt:lpstr>
      <vt:lpstr>Κυματομορφές του καθετήρα  πνευμονικής αρτηρίας</vt:lpstr>
      <vt:lpstr>Επίδραση των αναπνευστικών κινήσεων στις μετρήσεις</vt:lpstr>
      <vt:lpstr>Μέτρηση καρδιακής παροχής</vt:lpstr>
      <vt:lpstr>Ορισμοί</vt:lpstr>
      <vt:lpstr>Έμμεσοι υπολογισμοί αιμοδυναμικών παραμέτρων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Χειρουργική Νοσηλευτική ΙΙ (Ε)</dc:title>
  <dc:creator>opencourses@teiath.gr</dc:creator>
  <cp:lastModifiedBy>alex</cp:lastModifiedBy>
  <cp:revision>33</cp:revision>
  <dcterms:created xsi:type="dcterms:W3CDTF">2014-02-14T12:57:24Z</dcterms:created>
  <dcterms:modified xsi:type="dcterms:W3CDTF">2015-03-17T12:30:25Z</dcterms:modified>
</cp:coreProperties>
</file>