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286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25650B"/>
    <a:srgbClr val="15055B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857" autoAdjust="0"/>
  </p:normalViewPr>
  <p:slideViewPr>
    <p:cSldViewPr>
      <p:cViewPr>
        <p:scale>
          <a:sx n="80" d="100"/>
          <a:sy n="80" d="100"/>
        </p:scale>
        <p:origin x="-7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23/12/2015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23/12/2015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Μεταγλωττιστές (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Compilers)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Ενότητα 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Σημασιολογική Ανάλυση</a:t>
            </a:r>
          </a:p>
          <a:p>
            <a:pPr>
              <a:spcBef>
                <a:spcPts val="0"/>
              </a:spcBef>
            </a:pPr>
            <a:endParaRPr lang="el-GR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Κατερίνα </a:t>
            </a:r>
            <a:r>
              <a:rPr lang="el-GR" sz="2400" dirty="0" err="1"/>
              <a:t>Γεωργούλη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23623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Τύποι Σημασιολογικών </a:t>
            </a:r>
            <a:r>
              <a:rPr lang="el-GR" dirty="0" smtClean="0"/>
              <a:t>Ελέγχων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l-GR" sz="2600" dirty="0" smtClean="0">
                <a:solidFill>
                  <a:schemeClr val="bg1">
                    <a:lumMod val="50000"/>
                  </a:schemeClr>
                </a:solidFill>
              </a:rPr>
              <a:t>Όταν οι προαναφερόμενοι έλεγχοι βασίζονται σε πληροφορίες που γίνονται διαθέσιμες κατά τη μεταγλώττιση, τότε λέμε ότι σχετίζονται με τη </a:t>
            </a:r>
            <a:r>
              <a:rPr lang="el-GR" sz="2600" b="1" dirty="0" smtClean="0">
                <a:solidFill>
                  <a:schemeClr val="bg1">
                    <a:lumMod val="50000"/>
                  </a:schemeClr>
                </a:solidFill>
              </a:rPr>
              <a:t>στατική σημασία </a:t>
            </a:r>
            <a:r>
              <a:rPr lang="el-GR" sz="2600" dirty="0" smtClean="0">
                <a:solidFill>
                  <a:schemeClr val="bg1">
                    <a:lumMod val="50000"/>
                  </a:schemeClr>
                </a:solidFill>
              </a:rPr>
              <a:t>του προγράμματος.</a:t>
            </a:r>
          </a:p>
          <a:p>
            <a:pPr>
              <a:spcBef>
                <a:spcPts val="1200"/>
              </a:spcBef>
            </a:pPr>
            <a:r>
              <a:rPr lang="el-GR" sz="2600" dirty="0" smtClean="0">
                <a:solidFill>
                  <a:schemeClr val="bg1">
                    <a:lumMod val="50000"/>
                  </a:schemeClr>
                </a:solidFill>
              </a:rPr>
              <a:t>Όταν βασίζονται σε πληροφορίες που γίνονται διαθέσιμες κατά την ώρα εκτέλεσης, τότε λέμε ότι σχετίζονται με τη </a:t>
            </a:r>
            <a:r>
              <a:rPr lang="el-GR" sz="2600" b="1" dirty="0" smtClean="0">
                <a:solidFill>
                  <a:schemeClr val="bg1">
                    <a:lumMod val="50000"/>
                  </a:schemeClr>
                </a:solidFill>
              </a:rPr>
              <a:t>δυναμική σημασία </a:t>
            </a:r>
            <a:r>
              <a:rPr lang="el-GR" sz="2600" dirty="0" smtClean="0">
                <a:solidFill>
                  <a:schemeClr val="bg1">
                    <a:lumMod val="50000"/>
                  </a:schemeClr>
                </a:solidFill>
              </a:rPr>
              <a:t>του προγράμματος.</a:t>
            </a:r>
          </a:p>
          <a:p>
            <a:pPr marL="712788" lvl="2" indent="-347663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dirty="0" smtClean="0"/>
              <a:t>Γλώσσες </a:t>
            </a:r>
            <a:r>
              <a:rPr lang="el-GR" dirty="0"/>
              <a:t>όπως η </a:t>
            </a:r>
            <a:r>
              <a:rPr lang="el-GR" dirty="0" err="1"/>
              <a:t>Lisp</a:t>
            </a:r>
            <a:r>
              <a:rPr lang="el-GR" dirty="0"/>
              <a:t> και η </a:t>
            </a:r>
            <a:r>
              <a:rPr lang="el-GR" dirty="0" err="1"/>
              <a:t>Smalltalk</a:t>
            </a:r>
            <a:r>
              <a:rPr lang="el-GR" dirty="0"/>
              <a:t> διεξάγουν σχεδόν το σύνολο της σημασιολογικής ανάλυσης κατά την εκτέλεση του προγράμματος. </a:t>
            </a:r>
          </a:p>
          <a:p>
            <a:pPr marL="712788" lvl="2" indent="-347663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dirty="0"/>
              <a:t>Γλώσσες όπως η </a:t>
            </a:r>
            <a:r>
              <a:rPr lang="el-GR" dirty="0" err="1"/>
              <a:t>Ada</a:t>
            </a:r>
            <a:r>
              <a:rPr lang="el-GR" dirty="0"/>
              <a:t> έχουν ιδιαίτερα αυξημένες απαιτήσεις στατικού σημασιολογικού ελέγχου. </a:t>
            </a:r>
          </a:p>
          <a:p>
            <a:pPr marL="712788" lvl="2" indent="-347663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dirty="0"/>
              <a:t>Η </a:t>
            </a:r>
            <a:r>
              <a:rPr lang="el-GR" dirty="0" err="1"/>
              <a:t>Pascal</a:t>
            </a:r>
            <a:r>
              <a:rPr lang="el-GR" dirty="0"/>
              <a:t> και η C θα μπορούσαν να ενταχθούν κάπου μεταξύ των δύο προαναφερόμενων περιπτώσεων.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7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Στατική σημασιολογική ανάλυση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Εγγυάται ότι η αξία κάθε σημασιολογικής ιδιότητας ενός γραμματικού συμβόλου θα είναι αποδεκτή για κάθε τιμή που μπορεί να πάρει κατά </a:t>
            </a:r>
            <a:r>
              <a:rPr lang="el-GR" dirty="0" smtClean="0"/>
              <a:t>την εκτέλεση. </a:t>
            </a:r>
            <a:endParaRPr lang="el-GR" dirty="0"/>
          </a:p>
          <a:p>
            <a:pPr marL="0" indent="0">
              <a:spcBef>
                <a:spcPts val="1200"/>
              </a:spcBef>
              <a:buNone/>
            </a:pPr>
            <a:r>
              <a:rPr lang="el-GR" b="1" dirty="0"/>
              <a:t>ΕΛΕΓΧΟΙ</a:t>
            </a:r>
          </a:p>
          <a:p>
            <a:pPr>
              <a:spcBef>
                <a:spcPts val="1200"/>
              </a:spcBef>
            </a:pPr>
            <a:r>
              <a:rPr lang="el-GR" dirty="0"/>
              <a:t>Έλεγχοι </a:t>
            </a:r>
            <a:r>
              <a:rPr lang="el-GR" dirty="0" smtClean="0"/>
              <a:t>τύπων,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Δηλώσεις ονομάτων και κανόνες εμβέλειας και </a:t>
            </a:r>
            <a:r>
              <a:rPr lang="el-GR" dirty="0" smtClean="0"/>
              <a:t>ορατότητας,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Έλεγχοι ακολουθιών ροής (π.χ. περίπτωση εμφάνισης </a:t>
            </a:r>
            <a:r>
              <a:rPr lang="el-GR" dirty="0" err="1"/>
              <a:t>break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Έλεγχοι ορίων (π.χ. δ/</a:t>
            </a:r>
            <a:r>
              <a:rPr lang="el-GR" dirty="0" err="1"/>
              <a:t>νση</a:t>
            </a:r>
            <a:r>
              <a:rPr lang="el-GR" dirty="0"/>
              <a:t> πίνακα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Έλεγχοι συσχετισμένων </a:t>
            </a:r>
            <a:r>
              <a:rPr lang="el-GR" dirty="0" smtClean="0"/>
              <a:t>ονομάτων.</a:t>
            </a:r>
            <a:endParaRPr lang="el-GR" dirty="0"/>
          </a:p>
          <a:p>
            <a:pPr marL="0" indent="0">
              <a:spcBef>
                <a:spcPts val="1200"/>
              </a:spcBef>
              <a:buNone/>
            </a:pPr>
            <a:r>
              <a:rPr lang="el-GR" b="1" dirty="0"/>
              <a:t>ΕΝΕΡΓΕΙΕΣ</a:t>
            </a:r>
          </a:p>
          <a:p>
            <a:pPr>
              <a:spcBef>
                <a:spcPts val="1200"/>
              </a:spcBef>
            </a:pPr>
            <a:r>
              <a:rPr lang="el-GR" dirty="0"/>
              <a:t>Μετατροπές </a:t>
            </a:r>
            <a:r>
              <a:rPr lang="el-GR" dirty="0" smtClean="0"/>
              <a:t>τύπων,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Υπερφόρτωση τελεστών και </a:t>
            </a:r>
            <a:r>
              <a:rPr lang="el-GR" dirty="0" smtClean="0"/>
              <a:t>ονομάτων,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Χρήση πολυμορφικών </a:t>
            </a:r>
            <a:r>
              <a:rPr lang="el-GR" dirty="0" smtClean="0"/>
              <a:t>συναρτήσεων.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04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Τυπικά στατικά σημασιολογικά λάθη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Αδήλωτο αναγνωριστικό,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Πολλαπλή δήλωση </a:t>
            </a:r>
            <a:r>
              <a:rPr lang="el-GR" sz="2400" dirty="0" smtClean="0"/>
              <a:t>αναγνωριστικού,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Δείκτης εκτός </a:t>
            </a:r>
            <a:r>
              <a:rPr lang="el-GR" sz="2400" dirty="0" smtClean="0"/>
              <a:t>ορίων,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Λάθος αριθμός ή  τύποι των </a:t>
            </a:r>
            <a:r>
              <a:rPr lang="el-GR" sz="2400" dirty="0" err="1"/>
              <a:t>args</a:t>
            </a:r>
            <a:r>
              <a:rPr lang="el-GR" sz="2400" dirty="0"/>
              <a:t> που καλεί μια </a:t>
            </a:r>
            <a:r>
              <a:rPr lang="el-GR" sz="2400" dirty="0" smtClean="0"/>
              <a:t>συνάρτηση,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Ασύμβατοι τύποι σε μια </a:t>
            </a:r>
            <a:r>
              <a:rPr lang="el-GR" sz="2400" dirty="0" smtClean="0"/>
              <a:t>πράξη,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 err="1"/>
              <a:t>Break</a:t>
            </a:r>
            <a:r>
              <a:rPr lang="el-GR" sz="2400" dirty="0"/>
              <a:t> δήλωση έξω από μια εντολή </a:t>
            </a:r>
            <a:r>
              <a:rPr lang="el-GR" sz="2400" dirty="0" err="1"/>
              <a:t>switch</a:t>
            </a:r>
            <a:r>
              <a:rPr lang="el-GR" sz="2400" dirty="0"/>
              <a:t> / </a:t>
            </a:r>
            <a:r>
              <a:rPr lang="el-GR" sz="2400" dirty="0" err="1" smtClean="0"/>
              <a:t>loop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 err="1"/>
              <a:t>Goto</a:t>
            </a:r>
            <a:r>
              <a:rPr lang="el-GR" sz="2400" dirty="0"/>
              <a:t> χωρίς </a:t>
            </a:r>
            <a:r>
              <a:rPr lang="el-GR" sz="2400" dirty="0" smtClean="0"/>
              <a:t>ετικέτα.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1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Ένας υποδειγματικός Σημασιολογικός Αναλυτής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400" dirty="0"/>
              <a:t>Δουλεύει σε δυο φάσεις– διασχίζει το ΑΣΔ που δημιούργησε ο  </a:t>
            </a:r>
            <a:r>
              <a:rPr lang="el-GR" sz="3400" dirty="0" err="1" smtClean="0"/>
              <a:t>parser</a:t>
            </a:r>
            <a:r>
              <a:rPr lang="en-US" sz="3400" dirty="0" smtClean="0"/>
              <a:t>: </a:t>
            </a:r>
            <a:endParaRPr lang="el-GR" sz="3400" dirty="0"/>
          </a:p>
          <a:p>
            <a:pPr marL="514350" indent="-514350">
              <a:buFont typeface="+mj-lt"/>
              <a:buAutoNum type="arabicPeriod"/>
            </a:pPr>
            <a:r>
              <a:rPr lang="el-GR" sz="3400" b="1" dirty="0"/>
              <a:t>Για κάθε εύρος (</a:t>
            </a:r>
            <a:r>
              <a:rPr lang="el-GR" sz="3400" b="1" dirty="0" err="1"/>
              <a:t>scope</a:t>
            </a:r>
            <a:r>
              <a:rPr lang="el-GR" sz="3400" b="1" dirty="0"/>
              <a:t>)</a:t>
            </a:r>
          </a:p>
          <a:p>
            <a:pPr lvl="1"/>
            <a:r>
              <a:rPr lang="el-GR" sz="3100" b="1" dirty="0"/>
              <a:t>Ελέγχει τις δηλώσεις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3100" dirty="0"/>
              <a:t>Προσθέτει νέες εγγραφές στον πίνακα </a:t>
            </a:r>
            <a:r>
              <a:rPr lang="el-GR" sz="3100" dirty="0" smtClean="0"/>
              <a:t>συμβόλων, </a:t>
            </a:r>
            <a:endParaRPr lang="el-GR" sz="3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3100" dirty="0"/>
              <a:t>Αναφέρει τις μεταβλητές που έχουν πολλαπλώς </a:t>
            </a:r>
            <a:r>
              <a:rPr lang="el-GR" sz="3100" dirty="0" smtClean="0"/>
              <a:t>δηλωθεί,</a:t>
            </a:r>
            <a:endParaRPr lang="el-GR" sz="3100" dirty="0"/>
          </a:p>
          <a:p>
            <a:pPr lvl="1"/>
            <a:r>
              <a:rPr lang="el-GR" sz="3100" b="1" dirty="0"/>
              <a:t>Ελέγχει τις εντολές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3100" dirty="0"/>
              <a:t>Εντοπίζει χρήσεις αδήλωτων </a:t>
            </a:r>
            <a:r>
              <a:rPr lang="el-GR" sz="3100" dirty="0" smtClean="0"/>
              <a:t>μεταβλητών, </a:t>
            </a:r>
            <a:endParaRPr lang="el-GR" sz="3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3100" dirty="0"/>
              <a:t>Ενημερώνει  τους κόμβους του ΑΣΔ που αφορούν μεταβλητές έτσι ώστε να δείχνουν στην αντίστοιχη είσοδο του πίνακα </a:t>
            </a:r>
            <a:r>
              <a:rPr lang="el-GR" sz="3100" dirty="0" smtClean="0"/>
              <a:t>συμβόλων. </a:t>
            </a:r>
            <a:endParaRPr lang="el-GR" sz="31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>
                <a:solidFill>
                  <a:schemeClr val="bg1">
                    <a:lumMod val="50000"/>
                  </a:schemeClr>
                </a:solidFill>
              </a:rPr>
              <a:t>Επεξεργάζεται πάλι όλες τις εντολές</a:t>
            </a:r>
          </a:p>
          <a:p>
            <a:r>
              <a:rPr lang="el-GR" sz="3400" dirty="0">
                <a:solidFill>
                  <a:schemeClr val="bg1">
                    <a:lumMod val="50000"/>
                  </a:schemeClr>
                </a:solidFill>
              </a:rPr>
              <a:t>Χρησιμοποιεί τις πληροφορίες του πίνακα συμβόλων για να προσδιορίσει τον τύπο κάθε έκφρασης και για να εντοπίσει λάθη τύπων.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4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Ένας υποδειγματικός Σημασιολογικός Αναλυτής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400" dirty="0"/>
              <a:t>Δουλεύει σε δυο φάσεις– διασχίζει το ΑΣΔ που δημιούργησε ο  </a:t>
            </a:r>
            <a:r>
              <a:rPr lang="el-GR" sz="3400" dirty="0" err="1" smtClean="0"/>
              <a:t>parser</a:t>
            </a:r>
            <a:r>
              <a:rPr lang="en-US" sz="3400" dirty="0" smtClean="0"/>
              <a:t>: </a:t>
            </a:r>
            <a:endParaRPr lang="el-GR" sz="3400" dirty="0"/>
          </a:p>
          <a:p>
            <a:pPr marL="514350" indent="-514350">
              <a:buFont typeface="+mj-lt"/>
              <a:buAutoNum type="arabicPeriod"/>
            </a:pPr>
            <a:r>
              <a:rPr lang="el-GR" sz="3400" dirty="0">
                <a:solidFill>
                  <a:schemeClr val="bg1">
                    <a:lumMod val="50000"/>
                  </a:schemeClr>
                </a:solidFill>
              </a:rPr>
              <a:t>Για κάθε εύρος (</a:t>
            </a:r>
            <a:r>
              <a:rPr lang="el-GR" sz="3400" dirty="0" err="1">
                <a:solidFill>
                  <a:schemeClr val="bg1">
                    <a:lumMod val="50000"/>
                  </a:schemeClr>
                </a:solidFill>
              </a:rPr>
              <a:t>scope</a:t>
            </a:r>
            <a:r>
              <a:rPr lang="el-GR" sz="3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l-GR" sz="3100" dirty="0">
                <a:solidFill>
                  <a:schemeClr val="bg1">
                    <a:lumMod val="50000"/>
                  </a:schemeClr>
                </a:solidFill>
              </a:rPr>
              <a:t>Ελέγχει τις δηλώσεις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3100" dirty="0">
                <a:solidFill>
                  <a:schemeClr val="bg1">
                    <a:lumMod val="50000"/>
                  </a:schemeClr>
                </a:solidFill>
              </a:rPr>
              <a:t>Προσθέτει νέες εγγραφές στον πίνακα </a:t>
            </a:r>
            <a:r>
              <a:rPr lang="el-GR" sz="3100" dirty="0" smtClean="0">
                <a:solidFill>
                  <a:schemeClr val="bg1">
                    <a:lumMod val="50000"/>
                  </a:schemeClr>
                </a:solidFill>
              </a:rPr>
              <a:t>συμβόλων, </a:t>
            </a:r>
            <a:endParaRPr lang="el-GR" sz="31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3100" dirty="0">
                <a:solidFill>
                  <a:schemeClr val="bg1">
                    <a:lumMod val="50000"/>
                  </a:schemeClr>
                </a:solidFill>
              </a:rPr>
              <a:t>Αναφέρει τις μεταβλητές που έχουν πολλαπλώς </a:t>
            </a:r>
            <a:r>
              <a:rPr lang="el-GR" sz="3100" dirty="0" smtClean="0">
                <a:solidFill>
                  <a:schemeClr val="bg1">
                    <a:lumMod val="50000"/>
                  </a:schemeClr>
                </a:solidFill>
              </a:rPr>
              <a:t>δηλωθεί,</a:t>
            </a:r>
            <a:endParaRPr lang="el-GR" sz="31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l-GR" sz="3100" dirty="0">
                <a:solidFill>
                  <a:schemeClr val="bg1">
                    <a:lumMod val="50000"/>
                  </a:schemeClr>
                </a:solidFill>
              </a:rPr>
              <a:t>Ελέγχει τις εντολές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3100" dirty="0">
                <a:solidFill>
                  <a:schemeClr val="bg1">
                    <a:lumMod val="50000"/>
                  </a:schemeClr>
                </a:solidFill>
              </a:rPr>
              <a:t>Εντοπίζει χρήσεις αδήλωτων </a:t>
            </a:r>
            <a:r>
              <a:rPr lang="el-GR" sz="3100" dirty="0" smtClean="0">
                <a:solidFill>
                  <a:schemeClr val="bg1">
                    <a:lumMod val="50000"/>
                  </a:schemeClr>
                </a:solidFill>
              </a:rPr>
              <a:t>μεταβλητών, </a:t>
            </a:r>
            <a:endParaRPr lang="el-GR" sz="31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3100" dirty="0">
                <a:solidFill>
                  <a:schemeClr val="bg1">
                    <a:lumMod val="50000"/>
                  </a:schemeClr>
                </a:solidFill>
              </a:rPr>
              <a:t>Ενημερώνει  τους κόμβους του ΑΣΔ που αφορούν μεταβλητές έτσι ώστε να δείχνουν στην αντίστοιχη είσοδο του πίνακα </a:t>
            </a:r>
            <a:r>
              <a:rPr lang="el-GR" sz="3100" dirty="0" smtClean="0">
                <a:solidFill>
                  <a:schemeClr val="bg1">
                    <a:lumMod val="50000"/>
                  </a:schemeClr>
                </a:solidFill>
              </a:rPr>
              <a:t>συμβόλων. </a:t>
            </a:r>
            <a:endParaRPr lang="el-GR" sz="31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l-GR" sz="3400" b="1" dirty="0"/>
              <a:t>Επεξεργάζεται πάλι όλες τις εντολές</a:t>
            </a:r>
          </a:p>
          <a:p>
            <a:r>
              <a:rPr lang="el-GR" sz="3400" dirty="0"/>
              <a:t>Χρησιμοποιεί τις πληροφορίες του πίνακα συμβόλων για να προσδιορίσει τον τύπο κάθε έκφρασης και για να εντοπίσει λάθη τύπων.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4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908720"/>
          </a:xfrm>
        </p:spPr>
        <p:txBody>
          <a:bodyPr>
            <a:noAutofit/>
          </a:bodyPr>
          <a:lstStyle/>
          <a:p>
            <a:r>
              <a:rPr lang="el-GR" dirty="0"/>
              <a:t>Στατικός σχολιασμός παράγωγου δένδρου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31215" y="1265804"/>
            <a:ext cx="4581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sz="2400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Παράγωγο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δένδρο της έκφρασης </a:t>
            </a:r>
            <a:r>
              <a:rPr lang="el-GR" sz="2400" b="1" dirty="0">
                <a:solidFill>
                  <a:srgbClr val="820000"/>
                </a:solidFill>
                <a:latin typeface="Calibri"/>
                <a:cs typeface="Times New Roman" panose="02020603050405020304" pitchFamily="18" charset="0"/>
              </a:rPr>
              <a:t>2*3+4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 </a:t>
            </a:r>
          </a:p>
        </p:txBody>
      </p:sp>
      <p:grpSp>
        <p:nvGrpSpPr>
          <p:cNvPr id="48" name="Ομάδα 47"/>
          <p:cNvGrpSpPr/>
          <p:nvPr/>
        </p:nvGrpSpPr>
        <p:grpSpPr>
          <a:xfrm>
            <a:off x="246459" y="2708920"/>
            <a:ext cx="4186584" cy="3846443"/>
            <a:chOff x="246459" y="2708920"/>
            <a:chExt cx="4186584" cy="3846443"/>
          </a:xfrm>
        </p:grpSpPr>
        <p:cxnSp>
          <p:nvCxnSpPr>
            <p:cNvPr id="9" name="Ευθεία γραμμή σύνδεσης 8"/>
            <p:cNvCxnSpPr/>
            <p:nvPr/>
          </p:nvCxnSpPr>
          <p:spPr>
            <a:xfrm>
              <a:off x="2627784" y="3212976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>
            <a:xfrm flipH="1">
              <a:off x="1619672" y="3212976"/>
              <a:ext cx="1008112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 flipH="1" flipV="1">
              <a:off x="2595402" y="3224603"/>
              <a:ext cx="1040494" cy="42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3623817" y="393305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>
              <a:off x="3623817" y="458112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>
              <a:off x="2339752" y="5218925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>
              <a:off x="1651176" y="393305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>
            <a:xfrm>
              <a:off x="1654290" y="458112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/>
            <p:cNvCxnSpPr/>
            <p:nvPr/>
          </p:nvCxnSpPr>
          <p:spPr>
            <a:xfrm>
              <a:off x="1003038" y="5218925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>
              <a:off x="1003038" y="5877272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/>
            <p:cNvCxnSpPr/>
            <p:nvPr/>
          </p:nvCxnSpPr>
          <p:spPr>
            <a:xfrm>
              <a:off x="1672357" y="4520747"/>
              <a:ext cx="667395" cy="42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εία γραμμή σύνδεσης 30"/>
            <p:cNvCxnSpPr/>
            <p:nvPr/>
          </p:nvCxnSpPr>
          <p:spPr>
            <a:xfrm flipH="1">
              <a:off x="986901" y="4520747"/>
              <a:ext cx="685456" cy="42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339752" y="2708920"/>
              <a:ext cx="677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55258" y="3550172"/>
              <a:ext cx="868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61214" y="4204897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5407" y="4870143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40315" y="4857943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5407" y="5518392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59013" y="4204897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71855" y="3556825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Τ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19886" y="4849593"/>
              <a:ext cx="1513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&lt;num,4&gt;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28011" y="5545230"/>
              <a:ext cx="1513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&lt;num,3&gt;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6459" y="6186031"/>
              <a:ext cx="1513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num,2&gt;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73075" y="3565000"/>
              <a:ext cx="421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+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28571" y="4872536"/>
              <a:ext cx="421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Ορθογώνιο 4"/>
          <p:cNvSpPr/>
          <p:nvPr/>
        </p:nvSpPr>
        <p:spPr>
          <a:xfrm>
            <a:off x="4572000" y="1412776"/>
            <a:ext cx="4572000" cy="1363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l-GR" sz="2400" b="1" dirty="0">
                <a:solidFill>
                  <a:srgbClr val="000000"/>
                </a:solidFill>
                <a:latin typeface="Calibri"/>
              </a:rPr>
              <a:t>Γραμματική: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Ε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Ε 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+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|  Τ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l-GR" sz="2400" dirty="0">
                <a:solidFill>
                  <a:srgbClr val="000000"/>
                </a:solidFill>
              </a:rPr>
              <a:t>		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Τ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Τ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*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| 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F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l-GR" sz="2400" dirty="0">
                <a:solidFill>
                  <a:srgbClr val="000000"/>
                </a:solidFill>
              </a:rPr>
              <a:t>		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 F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num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&gt;</a:t>
            </a:r>
            <a:r>
              <a:rPr lang="el-GR" sz="2400" dirty="0" smtClean="0">
                <a:solidFill>
                  <a:srgbClr val="000000"/>
                </a:solidFill>
              </a:rPr>
              <a:t>|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ε</a:t>
            </a:r>
            <a:endParaRPr lang="en-US" sz="2400" dirty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9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908720"/>
          </a:xfrm>
        </p:spPr>
        <p:txBody>
          <a:bodyPr>
            <a:noAutofit/>
          </a:bodyPr>
          <a:lstStyle/>
          <a:p>
            <a:r>
              <a:rPr lang="el-GR" dirty="0"/>
              <a:t>Στατικός σχολιασμός παράγωγου δένδρου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32040" y="3140968"/>
            <a:ext cx="4001039" cy="2160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600" dirty="0"/>
              <a:t>Προσθήκη ιδιοτήτων  (</a:t>
            </a:r>
            <a:r>
              <a:rPr lang="el-GR" sz="2600" dirty="0" err="1"/>
              <a:t>attributes</a:t>
            </a:r>
            <a:r>
              <a:rPr lang="el-GR" sz="2600" dirty="0"/>
              <a:t>) στους μη τερματικούς κόμβους του συντακτικού δένδρου που κατασκευάζει ο συντακτικός αναλυτής</a:t>
            </a:r>
            <a:r>
              <a:rPr lang="el-GR" sz="2600" dirty="0" smtClean="0"/>
              <a:t>.</a:t>
            </a:r>
            <a:endParaRPr lang="el-GR" sz="26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31215" y="1265804"/>
            <a:ext cx="4581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sz="2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Σχολιασμένο παράγωγο δένδρο της έκφρασης </a:t>
            </a:r>
            <a:r>
              <a:rPr lang="el-GR" sz="2400" b="1" dirty="0">
                <a:solidFill>
                  <a:srgbClr val="820000"/>
                </a:solidFill>
                <a:latin typeface="Calibri"/>
                <a:cs typeface="Times New Roman" panose="02020603050405020304" pitchFamily="18" charset="0"/>
              </a:rPr>
              <a:t>2*3+4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 </a:t>
            </a:r>
          </a:p>
        </p:txBody>
      </p:sp>
      <p:grpSp>
        <p:nvGrpSpPr>
          <p:cNvPr id="6" name="Ομάδα 47"/>
          <p:cNvGrpSpPr/>
          <p:nvPr/>
        </p:nvGrpSpPr>
        <p:grpSpPr>
          <a:xfrm>
            <a:off x="246459" y="2708920"/>
            <a:ext cx="4186584" cy="3846443"/>
            <a:chOff x="246459" y="2708920"/>
            <a:chExt cx="4186584" cy="3846443"/>
          </a:xfrm>
        </p:grpSpPr>
        <p:cxnSp>
          <p:nvCxnSpPr>
            <p:cNvPr id="9" name="Ευθεία γραμμή σύνδεσης 8"/>
            <p:cNvCxnSpPr/>
            <p:nvPr/>
          </p:nvCxnSpPr>
          <p:spPr>
            <a:xfrm>
              <a:off x="2627784" y="3212976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>
            <a:xfrm flipH="1">
              <a:off x="1619672" y="3212976"/>
              <a:ext cx="1008112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 flipH="1" flipV="1">
              <a:off x="2595402" y="3224603"/>
              <a:ext cx="1040494" cy="42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3623817" y="393305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>
              <a:off x="3623817" y="458112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>
              <a:off x="2339752" y="5218925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>
              <a:off x="1651176" y="393305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>
            <a:xfrm>
              <a:off x="1654290" y="458112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/>
            <p:cNvCxnSpPr/>
            <p:nvPr/>
          </p:nvCxnSpPr>
          <p:spPr>
            <a:xfrm>
              <a:off x="1003038" y="5218925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>
              <a:off x="1003038" y="5877272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/>
            <p:cNvCxnSpPr/>
            <p:nvPr/>
          </p:nvCxnSpPr>
          <p:spPr>
            <a:xfrm>
              <a:off x="1672357" y="4520747"/>
              <a:ext cx="667395" cy="42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εία γραμμή σύνδεσης 30"/>
            <p:cNvCxnSpPr/>
            <p:nvPr/>
          </p:nvCxnSpPr>
          <p:spPr>
            <a:xfrm flipH="1">
              <a:off x="986901" y="4520747"/>
              <a:ext cx="685456" cy="42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339752" y="2708920"/>
              <a:ext cx="677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E.val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55258" y="3550172"/>
              <a:ext cx="965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E.val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=6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61214" y="4204897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T.val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=6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5407" y="4870143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T.val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=2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40315" y="4857943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F.val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=3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5407" y="5518392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F.val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=2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59013" y="4204897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F.val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=4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71855" y="3556825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T.val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=4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19886" y="4849593"/>
              <a:ext cx="1513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digit.lexval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=4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28011" y="5545230"/>
              <a:ext cx="1513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digit.lexval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=3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6459" y="6186031"/>
              <a:ext cx="1513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digit.lexval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=2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73075" y="3565000"/>
              <a:ext cx="421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+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28571" y="4872536"/>
              <a:ext cx="421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Ορθογώνιο 4"/>
          <p:cNvSpPr/>
          <p:nvPr/>
        </p:nvSpPr>
        <p:spPr>
          <a:xfrm>
            <a:off x="4572000" y="1412776"/>
            <a:ext cx="4572000" cy="1363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l-GR" sz="2400" b="1" dirty="0">
                <a:solidFill>
                  <a:srgbClr val="000000"/>
                </a:solidFill>
                <a:latin typeface="Calibri"/>
              </a:rPr>
              <a:t>Γραμματική: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Ε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Ε 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+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|  Τ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l-GR" sz="2400" dirty="0">
                <a:solidFill>
                  <a:srgbClr val="000000"/>
                </a:solidFill>
              </a:rPr>
              <a:t>		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Τ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Τ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*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| 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F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l-GR" sz="2400" dirty="0">
                <a:solidFill>
                  <a:srgbClr val="000000"/>
                </a:solidFill>
              </a:rPr>
              <a:t>		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 F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&lt;num&gt;</a:t>
            </a:r>
            <a:r>
              <a:rPr lang="el-GR" sz="2400" dirty="0" smtClean="0">
                <a:solidFill>
                  <a:srgbClr val="000000"/>
                </a:solidFill>
              </a:rPr>
              <a:t> |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ε</a:t>
            </a:r>
            <a:endParaRPr lang="en-US" sz="2400" dirty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4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Στατική σημασιολογική ανάλυση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spcBef>
                <a:spcPts val="2400"/>
              </a:spcBef>
            </a:pPr>
            <a:r>
              <a:rPr lang="el-GR" sz="2400" dirty="0">
                <a:sym typeface="Symbol" panose="05050102010706020507" pitchFamily="18" charset="2"/>
              </a:rPr>
              <a:t>Για τη σημασιολογική ανάλυση δεν υπάρχουν τυποποιημένες τεχνικές όπως στη συντακτική ανάλυση που να εφαρμόζονται σε όλες τις περιπτώσεις</a:t>
            </a:r>
            <a:r>
              <a:rPr lang="el-GR" sz="2400" dirty="0" smtClean="0">
                <a:sym typeface="Symbol" panose="05050102010706020507" pitchFamily="18" charset="2"/>
              </a:rPr>
              <a:t>.</a:t>
            </a:r>
            <a:endParaRPr lang="el-GR" sz="2400" dirty="0">
              <a:sym typeface="Symbol" panose="05050102010706020507" pitchFamily="18" charset="2"/>
            </a:endParaRPr>
          </a:p>
          <a:p>
            <a:pPr marL="381000" indent="-381000">
              <a:lnSpc>
                <a:spcPct val="90000"/>
              </a:lnSpc>
              <a:spcBef>
                <a:spcPts val="2400"/>
              </a:spcBef>
            </a:pPr>
            <a:r>
              <a:rPr lang="el-GR" sz="2400" dirty="0">
                <a:sym typeface="Symbol" panose="05050102010706020507" pitchFamily="18" charset="2"/>
              </a:rPr>
              <a:t>Εναλλακτικές προσεγγίσεις:</a:t>
            </a:r>
          </a:p>
          <a:p>
            <a:pPr marL="857250" lvl="1">
              <a:lnSpc>
                <a:spcPct val="90000"/>
              </a:lnSpc>
              <a:spcBef>
                <a:spcPts val="2400"/>
              </a:spcBef>
            </a:pPr>
            <a:r>
              <a:rPr lang="el-GR" sz="2400" i="1" dirty="0">
                <a:sym typeface="Symbol" panose="05050102010706020507" pitchFamily="18" charset="2"/>
              </a:rPr>
              <a:t>Περιγραφή της σημασιολογικής ανάλυσης με </a:t>
            </a:r>
            <a:r>
              <a:rPr lang="el-GR" sz="2400" b="1" dirty="0">
                <a:solidFill>
                  <a:srgbClr val="820000"/>
                </a:solidFill>
                <a:sym typeface="Symbol" panose="05050102010706020507" pitchFamily="18" charset="2"/>
              </a:rPr>
              <a:t>γραμματική ιδιοτήτων</a:t>
            </a:r>
          </a:p>
          <a:p>
            <a:pPr marL="857250" lvl="1">
              <a:lnSpc>
                <a:spcPct val="90000"/>
              </a:lnSpc>
              <a:spcBef>
                <a:spcPts val="2400"/>
              </a:spcBef>
            </a:pPr>
            <a:r>
              <a:rPr lang="el-GR" sz="2400" i="1" dirty="0">
                <a:sym typeface="Symbol" panose="05050102010706020507" pitchFamily="18" charset="2"/>
              </a:rPr>
              <a:t>Περιγραφή της σημασιολογικής ανάλυσης με ένα </a:t>
            </a:r>
            <a:r>
              <a:rPr lang="el-GR" sz="2400" b="1" dirty="0">
                <a:solidFill>
                  <a:srgbClr val="820000"/>
                </a:solidFill>
                <a:sym typeface="Symbol" panose="05050102010706020507" pitchFamily="18" charset="2"/>
              </a:rPr>
              <a:t>σχήμα μετάφρασης</a:t>
            </a:r>
          </a:p>
          <a:p>
            <a:pPr marL="857250" lvl="1">
              <a:lnSpc>
                <a:spcPct val="90000"/>
              </a:lnSpc>
              <a:spcBef>
                <a:spcPts val="2400"/>
              </a:spcBef>
            </a:pPr>
            <a:r>
              <a:rPr lang="el-GR" sz="2400" i="1" dirty="0">
                <a:sym typeface="Symbol" panose="05050102010706020507" pitchFamily="18" charset="2"/>
              </a:rPr>
              <a:t>…….</a:t>
            </a:r>
            <a:endParaRPr lang="el-GR" sz="2400" i="1" dirty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6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Παρατηρήσεις για τη στατική σημασιολογική ανάλυση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8356" y="1196752"/>
            <a:ext cx="8507288" cy="5661248"/>
          </a:xfrm>
        </p:spPr>
        <p:txBody>
          <a:bodyPr>
            <a:noAutofit/>
          </a:bodyPr>
          <a:lstStyle/>
          <a:p>
            <a:pPr marL="381000" indent="-381000">
              <a:lnSpc>
                <a:spcPct val="90000"/>
              </a:lnSpc>
              <a:spcBef>
                <a:spcPct val="50000"/>
              </a:spcBef>
            </a:pPr>
            <a:r>
              <a:rPr lang="el-GR" sz="2400" dirty="0">
                <a:sym typeface="Symbol" panose="05050102010706020507" pitchFamily="18" charset="2"/>
              </a:rPr>
              <a:t>Για τις προσεγγίσεις μέσω </a:t>
            </a:r>
            <a:r>
              <a:rPr lang="el-GR" sz="2400" i="1" dirty="0">
                <a:solidFill>
                  <a:srgbClr val="820000"/>
                </a:solidFill>
                <a:sym typeface="Symbol" panose="05050102010706020507" pitchFamily="18" charset="2"/>
              </a:rPr>
              <a:t>σχήματος μετάφρασης </a:t>
            </a:r>
            <a:r>
              <a:rPr lang="el-GR" sz="2400" dirty="0">
                <a:sym typeface="Symbol" panose="05050102010706020507" pitchFamily="18" charset="2"/>
              </a:rPr>
              <a:t>ή απευθείας υλοποίησης,  η σειρά εκτέλεσης των σημασιολογικών ελέγχων </a:t>
            </a:r>
            <a:r>
              <a:rPr lang="el-GR" sz="2400" b="1" dirty="0">
                <a:solidFill>
                  <a:srgbClr val="820000"/>
                </a:solidFill>
                <a:sym typeface="Symbol" panose="05050102010706020507" pitchFamily="18" charset="2"/>
              </a:rPr>
              <a:t>καθορίζεται αυστηρά από τον αλγόριθμο της συντακτικής ανάλυσης </a:t>
            </a:r>
            <a:r>
              <a:rPr lang="el-GR" sz="2400" dirty="0">
                <a:sym typeface="Symbol" panose="05050102010706020507" pitchFamily="18" charset="2"/>
              </a:rPr>
              <a:t>που χρησιμοποιείται.</a:t>
            </a:r>
          </a:p>
          <a:p>
            <a:pPr marL="381000" indent="-381000">
              <a:lnSpc>
                <a:spcPct val="90000"/>
              </a:lnSpc>
              <a:spcBef>
                <a:spcPct val="50000"/>
              </a:spcBef>
            </a:pPr>
            <a:r>
              <a:rPr lang="el-GR" sz="2400" dirty="0">
                <a:sym typeface="Symbol" panose="05050102010706020507" pitchFamily="18" charset="2"/>
              </a:rPr>
              <a:t>Όταν ο μεταγλωττιστής είναι μιας μόνο σάρωσης, τότε η σημασιολογική ανάλυση </a:t>
            </a:r>
            <a:r>
              <a:rPr lang="el-GR" sz="2400" b="1" dirty="0">
                <a:solidFill>
                  <a:srgbClr val="820000"/>
                </a:solidFill>
                <a:sym typeface="Symbol" panose="05050102010706020507" pitchFamily="18" charset="2"/>
              </a:rPr>
              <a:t>γίνεται ταυτόχρονα </a:t>
            </a:r>
            <a:r>
              <a:rPr lang="el-GR" sz="2400" dirty="0">
                <a:sym typeface="Symbol" panose="05050102010706020507" pitchFamily="18" charset="2"/>
              </a:rPr>
              <a:t>με τη συντακτική ανάλυση.</a:t>
            </a:r>
            <a:endParaRPr lang="el-GR" sz="2400" b="1" dirty="0">
              <a:sym typeface="Symbol" panose="05050102010706020507" pitchFamily="18" charset="2"/>
            </a:endParaRPr>
          </a:p>
          <a:p>
            <a:pPr marL="381000" indent="-381000">
              <a:lnSpc>
                <a:spcPct val="90000"/>
              </a:lnSpc>
              <a:spcBef>
                <a:spcPct val="50000"/>
              </a:spcBef>
            </a:pPr>
            <a:r>
              <a:rPr lang="el-GR" sz="2400" dirty="0">
                <a:sym typeface="Symbol" panose="05050102010706020507" pitchFamily="18" charset="2"/>
              </a:rPr>
              <a:t>Όταν χρειάζεται να γίνουν περίπλοκοι σημασιολογικοί έλεγχοι τότε είναι δύσκολη η κατασκευή μεταγλωττιστή μιας μόνο σάρωσης, λόγω των σύνθετων εξαρτήσεων μεταξύ των ιδιοτήτων.</a:t>
            </a:r>
          </a:p>
          <a:p>
            <a:pPr marL="381000" indent="-381000">
              <a:lnSpc>
                <a:spcPct val="90000"/>
              </a:lnSpc>
              <a:spcBef>
                <a:spcPct val="50000"/>
              </a:spcBef>
            </a:pPr>
            <a:r>
              <a:rPr lang="el-GR" sz="2400" dirty="0">
                <a:sym typeface="Symbol" panose="05050102010706020507" pitchFamily="18" charset="2"/>
              </a:rPr>
              <a:t>Οι μεταγλωττιστές πολλαπλής σάρωσης αν και δε μπορούν να αποδώσουν το ίδιο γρήγορη μεταγλώττιση, έχουν περιθώρια διενέργειας πιο περίπλοκων σημασιολογικών ελέγχων.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2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Γραμματικές Ι</a:t>
            </a:r>
            <a:r>
              <a:rPr lang="el-GR" dirty="0" smtClean="0"/>
              <a:t>διοτήτων </a:t>
            </a:r>
            <a:r>
              <a:rPr lang="el-GR" sz="3200" b="0" dirty="0" smtClean="0"/>
              <a:t>(</a:t>
            </a:r>
            <a:r>
              <a:rPr lang="en-US" sz="3200" b="0" dirty="0" smtClean="0"/>
              <a:t>1 </a:t>
            </a:r>
            <a:r>
              <a:rPr lang="el-GR" sz="3200" b="0" dirty="0" smtClean="0"/>
              <a:t>από 3</a:t>
            </a:r>
            <a:r>
              <a:rPr lang="en-US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Γραμματική ιδιοτήτων είναι μία γραμματική χωρίς συμφραζόμενα, που συνοδεύεται από σημασιολογικούς κανόνες ή αλλιώς εξισώσεις ιδιοτήτων</a:t>
            </a:r>
            <a:r>
              <a:rPr lang="el-GR" sz="2400" dirty="0" smtClean="0"/>
              <a:t>.</a:t>
            </a:r>
          </a:p>
          <a:p>
            <a:pPr lvl="0">
              <a:spcBef>
                <a:spcPts val="1800"/>
              </a:spcBef>
              <a:buNone/>
            </a:pPr>
            <a:r>
              <a:rPr lang="el-GR" sz="24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	</a:t>
            </a:r>
            <a:r>
              <a:rPr lang="en-US" sz="24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 </a:t>
            </a:r>
            <a:r>
              <a:rPr lang="en-US" sz="2400" kern="0" dirty="0" smtClean="0">
                <a:solidFill>
                  <a:srgbClr val="000000"/>
                </a:solidFill>
                <a:latin typeface="Arial Rounded MT Bold" panose="020F0704030504030204" pitchFamily="34" charset="0"/>
                <a:sym typeface="Symbol" panose="05050102010706020507" pitchFamily="18" charset="2"/>
              </a:rPr>
              <a:t></a:t>
            </a:r>
            <a:r>
              <a:rPr 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	S.val </a:t>
            </a:r>
            <a:r>
              <a:rPr lang="en-US" sz="2400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</a:t>
            </a:r>
            <a:r>
              <a:rPr lang="en-US" sz="24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E.val</a:t>
            </a:r>
            <a:endParaRPr lang="en-US" sz="2400" kern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l-GR" sz="2400" dirty="0" smtClean="0"/>
              <a:t>Κάθε </a:t>
            </a:r>
            <a:r>
              <a:rPr lang="el-GR" sz="2400" dirty="0"/>
              <a:t>σύμβολο σε κανόνα παραγωγής συνοδεύεται από ένα σύνολο τιμών, τις αποκαλούμενες ιδιότητες.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Οι εξισώσεις ιδιοτήτων περιγράφουν το πώς υπολογίζονται οι τιμές των ιδιοτήτων των συμβόλων.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4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Περιεχόμενα Μαθήματος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196752"/>
            <a:ext cx="7992888" cy="5400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Εισαγωγή στους Μεταφραστές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Γλώσσες &amp; Γραμματικές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Αυτόματα Αναγνώρισης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Λεκτική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Συντακτική Ανάλυση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>
              <a:spcBef>
                <a:spcPts val="1800"/>
              </a:spcBef>
              <a:buFont typeface="+mj-lt"/>
              <a:buAutoNum type="romanLcPeriod"/>
            </a:pPr>
            <a:r>
              <a:rPr 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Γραμματικές – Γραμματικοί Κανόνες 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romanLcPeriod"/>
            </a:pPr>
            <a:r>
              <a:rPr 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Δημιουργία Συντακτικών Αναλυτών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Σημασιολογική Ανάλυση &amp; Πίνακες Συμβόλων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Βελτιστοποίηση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&amp; Βελτιστοποίηση τελικού κώδικα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2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Γραμματικές Ιδιοτήτων </a:t>
            </a:r>
            <a:r>
              <a:rPr lang="el-GR" sz="3200" b="0" dirty="0" smtClean="0"/>
              <a:t>(2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3</a:t>
            </a:r>
            <a:r>
              <a:rPr lang="en-US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576064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ΠΑΡΑΔΕΙΓΜΑ: απλή γραμματική: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0" y="2348880"/>
            <a:ext cx="2819400" cy="2298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n-US" sz="18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S	</a:t>
            </a:r>
            <a:r>
              <a:rPr lang="en-US" sz="1800" dirty="0">
                <a:solidFill>
                  <a:prstClr val="black"/>
                </a:solidFill>
                <a:latin typeface="Arial Rounded MT Bold" panose="020F0704030504030204" pitchFamily="34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 	</a:t>
            </a:r>
            <a:r>
              <a:rPr lang="en-US" sz="18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E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18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E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prstClr val="black"/>
                </a:solidFill>
                <a:latin typeface="Arial Rounded MT Bold" panose="020F0704030504030204" pitchFamily="34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 	</a:t>
            </a:r>
            <a:r>
              <a:rPr lang="en-US" sz="18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E  </a:t>
            </a:r>
            <a:r>
              <a:rPr lang="en-US" sz="1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+</a:t>
            </a:r>
            <a:r>
              <a:rPr lang="en-US" sz="18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 T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|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 	</a:t>
            </a:r>
            <a:r>
              <a:rPr lang="en-US" sz="18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E  </a:t>
            </a:r>
            <a:r>
              <a:rPr lang="en-US" sz="1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–</a:t>
            </a:r>
            <a:r>
              <a:rPr lang="en-US" sz="18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 T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 	</a:t>
            </a:r>
            <a:r>
              <a:rPr lang="en-US" sz="1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|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 	</a:t>
            </a:r>
            <a:r>
              <a:rPr lang="en-US" sz="18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T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18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T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prstClr val="black"/>
                </a:solidFill>
                <a:latin typeface="Arial Rounded MT Bold" panose="020F0704030504030204" pitchFamily="34" charset="0"/>
                <a:sym typeface="Symbol" panose="05050102010706020507" pitchFamily="18" charset="2"/>
              </a:rPr>
              <a:t>	</a:t>
            </a:r>
            <a:r>
              <a:rPr lang="en-US" sz="18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T  </a:t>
            </a:r>
            <a:r>
              <a:rPr lang="en-US" sz="1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*</a:t>
            </a:r>
            <a:r>
              <a:rPr lang="en-US" sz="18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 F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|	</a:t>
            </a:r>
            <a:r>
              <a:rPr lang="en-US" sz="18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T  </a:t>
            </a:r>
            <a:r>
              <a:rPr lang="en-US" sz="1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/</a:t>
            </a:r>
            <a:r>
              <a:rPr lang="en-US" sz="18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 F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1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	|	</a:t>
            </a:r>
            <a:r>
              <a:rPr lang="en-US" sz="18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F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18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F 	</a:t>
            </a:r>
            <a:r>
              <a:rPr lang="en-US" sz="1800" dirty="0">
                <a:solidFill>
                  <a:prstClr val="black"/>
                </a:solidFill>
                <a:latin typeface="Arial Rounded MT Bold" panose="020F0704030504030204" pitchFamily="34" charset="0"/>
                <a:sym typeface="Symbol" panose="05050102010706020507" pitchFamily="18" charset="2"/>
              </a:rPr>
              <a:t>	</a:t>
            </a:r>
            <a:r>
              <a:rPr lang="en-US" sz="1800" dirty="0" err="1">
                <a:solidFill>
                  <a:prstClr val="black"/>
                </a:solidFill>
                <a:latin typeface="Arial Rounded MT Bold" panose="020F0704030504030204" pitchFamily="34" charset="0"/>
              </a:rPr>
              <a:t>num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79912" y="2132856"/>
            <a:ext cx="5040560" cy="2970044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200" dirty="0">
                <a:solidFill>
                  <a:prstClr val="black"/>
                </a:solidFill>
                <a:latin typeface="Calibri"/>
              </a:rPr>
              <a:t>Έστω ότι θέλουμε να κατασκευάσουμε ένα διερμηνευτή αριθμητικών εκφράσεων.</a:t>
            </a:r>
            <a:endParaRPr lang="en-US" altLang="en-US" sz="22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50000"/>
              </a:spcBef>
            </a:pPr>
            <a:r>
              <a:rPr lang="el-GR" altLang="en-US" sz="2200" dirty="0">
                <a:solidFill>
                  <a:prstClr val="black"/>
                </a:solidFill>
                <a:latin typeface="Calibri"/>
              </a:rPr>
              <a:t>Ένας τρόπος είναι να επισυνάψουμε στη γραμματική του σχήματος εξισώσεις ιδιοτήτων που περιγράφουν το πώς </a:t>
            </a:r>
            <a:r>
              <a:rPr lang="el-GR" altLang="en-US" sz="2200" dirty="0" err="1">
                <a:solidFill>
                  <a:prstClr val="black"/>
                </a:solidFill>
                <a:latin typeface="Calibri"/>
              </a:rPr>
              <a:t>γίν</a:t>
            </a: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ε</a:t>
            </a:r>
            <a:r>
              <a:rPr lang="el-GR" altLang="en-US" sz="2200" dirty="0" err="1">
                <a:solidFill>
                  <a:prstClr val="black"/>
                </a:solidFill>
                <a:latin typeface="Calibri"/>
              </a:rPr>
              <a:t>ται</a:t>
            </a:r>
            <a:r>
              <a:rPr lang="el-GR" altLang="en-US" sz="2200" dirty="0">
                <a:solidFill>
                  <a:prstClr val="black"/>
                </a:solidFill>
                <a:latin typeface="Calibri"/>
              </a:rPr>
              <a:t> ο υπολογισμός της τιμής των συντακτικά ορθών εκφράσεων.</a:t>
            </a:r>
            <a:endParaRPr lang="en-US" altLang="en-US" sz="22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2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Γραμματικές Ιδιοτήτων </a:t>
            </a:r>
            <a:r>
              <a:rPr lang="el-GR" sz="3200" b="0" dirty="0" smtClean="0"/>
              <a:t>(3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3</a:t>
            </a:r>
            <a:r>
              <a:rPr lang="en-US" sz="32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179512" y="3925442"/>
            <a:ext cx="8856984" cy="279603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dirty="0"/>
              <a:t>Παρατηρούμε ότι: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dirty="0"/>
              <a:t> Οι εξισώσεις ιδιοτήτων χρησιμοποιούν πληροφορίες από τα </a:t>
            </a:r>
            <a:r>
              <a:rPr lang="el-GR" dirty="0" err="1"/>
              <a:t>συμφραζόμενα</a:t>
            </a:r>
            <a:r>
              <a:rPr lang="el-GR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dirty="0"/>
              <a:t> Στη συγκεκριμένη γραμματική ιδιοτήτων οι ιδιότητες των συμβόλων του αριστερού μέρους υπολογίζονται με βάση τις ιδιότητες των συμβόλων του δεξιού μέρους   (ονομάζονται </a:t>
            </a:r>
            <a:r>
              <a:rPr lang="el-GR" b="1" dirty="0">
                <a:solidFill>
                  <a:srgbClr val="820000"/>
                </a:solidFill>
              </a:rPr>
              <a:t>συνθέσιμες ή σύνθετες ιδιότητες</a:t>
            </a:r>
            <a:r>
              <a:rPr lang="el-GR" dirty="0"/>
              <a:t>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dirty="0"/>
              <a:t> Το τερματικό σύμβολο </a:t>
            </a:r>
            <a:r>
              <a:rPr lang="el-GR" dirty="0" err="1"/>
              <a:t>num</a:t>
            </a:r>
            <a:r>
              <a:rPr lang="el-GR" dirty="0"/>
              <a:t> παίρνει τιμή από τον πίνακα συμβόλων.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l-GR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39282" y="1025352"/>
            <a:ext cx="7467600" cy="2893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kern="0" dirty="0" smtClean="0">
                <a:solidFill>
                  <a:srgbClr val="000000"/>
                </a:solidFill>
                <a:latin typeface="Calibri"/>
              </a:rPr>
              <a:t>Παραγωγές</a:t>
            </a:r>
            <a:r>
              <a:rPr lang="en-US" b="1" kern="0" dirty="0" smtClean="0">
                <a:solidFill>
                  <a:srgbClr val="000000"/>
                </a:solidFill>
                <a:latin typeface="Calibri"/>
              </a:rPr>
              <a:t>			</a:t>
            </a:r>
            <a:r>
              <a:rPr lang="el-GR" b="1" kern="0" dirty="0" smtClean="0">
                <a:solidFill>
                  <a:srgbClr val="000000"/>
                </a:solidFill>
                <a:latin typeface="Calibri"/>
              </a:rPr>
              <a:t>Εξισώσεις ιδιοτήτων</a:t>
            </a:r>
            <a:r>
              <a:rPr lang="en-US" b="1" kern="0" dirty="0" smtClean="0">
                <a:solidFill>
                  <a:srgbClr val="000000"/>
                </a:solidFill>
                <a:latin typeface="Calibri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1" kern="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 	</a:t>
            </a:r>
            <a:r>
              <a:rPr lang="en-US" sz="1800" kern="0" dirty="0" smtClean="0">
                <a:solidFill>
                  <a:srgbClr val="000000"/>
                </a:solidFill>
                <a:latin typeface="Arial Rounded MT Bold" panose="020F0704030504030204" pitchFamily="34" charset="0"/>
                <a:sym typeface="Symbol" panose="05050102010706020507" pitchFamily="18" charset="2"/>
              </a:rPr>
              <a:t></a:t>
            </a:r>
            <a:r>
              <a:rPr lang="en-US" sz="18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	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		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S.val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b="1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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E.val</a:t>
            </a:r>
            <a:endParaRPr lang="en-US" sz="1800" kern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1</a:t>
            </a:r>
            <a:r>
              <a:rPr lang="en-US" sz="18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sz="1800" kern="0" dirty="0" smtClean="0">
                <a:solidFill>
                  <a:srgbClr val="000000"/>
                </a:solidFill>
                <a:latin typeface="Arial Rounded MT Bold" panose="020F0704030504030204" pitchFamily="34" charset="0"/>
                <a:sym typeface="Symbol" panose="05050102010706020507" pitchFamily="18" charset="2"/>
              </a:rPr>
              <a:t></a:t>
            </a:r>
            <a:r>
              <a:rPr lang="en-US" sz="18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	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0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1800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+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T		E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1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val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1800" b="1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  </a:t>
            </a:r>
            <a:r>
              <a:rPr lang="en-US" sz="1800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E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0</a:t>
            </a:r>
            <a:r>
              <a:rPr lang="en-US" sz="1800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.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val</a:t>
            </a:r>
            <a:r>
              <a:rPr lang="en-US" sz="1800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 + 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T.val</a:t>
            </a:r>
            <a:endParaRPr lang="en-US" sz="1800" kern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sz="1800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|</a:t>
            </a:r>
            <a:r>
              <a:rPr lang="en-US" sz="18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	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0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1800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–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T		E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1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val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1800" b="1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  </a:t>
            </a:r>
            <a:r>
              <a:rPr lang="en-US" sz="1800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E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0</a:t>
            </a:r>
            <a:r>
              <a:rPr lang="en-US" sz="1800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.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val</a:t>
            </a:r>
            <a:r>
              <a:rPr lang="en-US" sz="1800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 </a:t>
            </a:r>
            <a:r>
              <a:rPr lang="en-US" sz="1800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–</a:t>
            </a:r>
            <a:r>
              <a:rPr lang="en-US" sz="1800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T.val</a:t>
            </a:r>
            <a:endParaRPr lang="en-US" sz="1800" kern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	</a:t>
            </a:r>
            <a:r>
              <a:rPr lang="en-US" sz="1800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|</a:t>
            </a:r>
            <a:r>
              <a:rPr lang="en-US" sz="18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	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		E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1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val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1800" b="1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 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T.val</a:t>
            </a:r>
            <a:endParaRPr lang="en-US" sz="1800" kern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1</a:t>
            </a:r>
            <a:r>
              <a:rPr lang="en-US" sz="18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sz="1800" kern="0" dirty="0" smtClean="0">
                <a:solidFill>
                  <a:srgbClr val="000000"/>
                </a:solidFill>
                <a:latin typeface="Arial Rounded MT Bold" panose="020F0704030504030204" pitchFamily="34" charset="0"/>
                <a:sym typeface="Symbol" panose="05050102010706020507" pitchFamily="18" charset="2"/>
              </a:rPr>
              <a:t>	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0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1800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*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F		T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1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val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1800" b="1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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T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0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val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* 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F.val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	</a:t>
            </a:r>
            <a:endParaRPr lang="en-US" sz="1800" kern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sz="1800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|	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0</a:t>
            </a:r>
            <a:r>
              <a:rPr lang="en-US" sz="1800" i="1" kern="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/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F		T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1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val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1800" b="1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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T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0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val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/ 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F.val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	</a:t>
            </a:r>
            <a:endParaRPr lang="en-US" sz="1800" kern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	|	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F		T</a:t>
            </a:r>
            <a:r>
              <a:rPr lang="el-GR" sz="1800" i="1" kern="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1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val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1800" b="1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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F.val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	</a:t>
            </a:r>
            <a:endParaRPr lang="en-US" sz="1800" kern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F 	</a:t>
            </a:r>
            <a:r>
              <a:rPr lang="en-US" sz="1800" kern="0" dirty="0" smtClean="0">
                <a:solidFill>
                  <a:srgbClr val="000000"/>
                </a:solidFill>
                <a:latin typeface="Arial Rounded MT Bold" panose="020F0704030504030204" pitchFamily="34" charset="0"/>
                <a:sym typeface="Symbol" panose="05050102010706020507" pitchFamily="18" charset="2"/>
              </a:rPr>
              <a:t>	</a:t>
            </a:r>
            <a:r>
              <a:rPr lang="en-US" sz="1800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num</a:t>
            </a:r>
            <a:r>
              <a:rPr lang="en-US" sz="1800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		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F.val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1800" b="1" i="1" kern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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1800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num</a:t>
            </a:r>
            <a:r>
              <a:rPr lang="en-US" sz="1800" i="1" kern="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.val</a:t>
            </a:r>
            <a:r>
              <a:rPr lang="en-US" sz="1800" i="1" kern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4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Γραμματικές ιδιοτήτων – χαρακτηριστικά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</a:t>
            </a:r>
            <a:r>
              <a:rPr lang="en-US" sz="3600" b="0" dirty="0" smtClean="0"/>
              <a:t>1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sz="2200" dirty="0" smtClean="0"/>
              <a:t>Οι ιδιότητες «συνοδεύουν» τους αντίστοιχους κόμβους στο παράγωγο δένδρο (τερματικά και μη τερματικά)</a:t>
            </a:r>
          </a:p>
          <a:p>
            <a:endParaRPr lang="el-GR" dirty="0"/>
          </a:p>
        </p:txBody>
      </p:sp>
      <p:sp>
        <p:nvSpPr>
          <p:cNvPr id="28" name="Rectangle 49"/>
          <p:cNvSpPr/>
          <p:nvPr/>
        </p:nvSpPr>
        <p:spPr>
          <a:xfrm>
            <a:off x="467544" y="1921264"/>
            <a:ext cx="3456384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Font typeface="Wingdings" pitchFamily="2" charset="2"/>
              <a:buChar char="ü"/>
              <a:defRPr/>
            </a:pPr>
            <a:r>
              <a:rPr lang="el-GR" altLang="en-US" sz="2200" dirty="0" smtClean="0">
                <a:solidFill>
                  <a:prstClr val="black"/>
                </a:solidFill>
                <a:latin typeface="Calibri"/>
              </a:rPr>
              <a:t> Όταν σε ένα κανόνα το ίδιο σύμβολο εμφανίζεται περισσότερες από μία φορές, τότε για να ξεχωρίσουμε την κάθε εμφάνιση χρησιμοποιούμε δείκτες, δηλ.</a:t>
            </a:r>
            <a:r>
              <a:rPr lang="en-US" altLang="en-US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n-US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ο</a:t>
            </a:r>
            <a:r>
              <a:rPr lang="el-GR" sz="22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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</a:rPr>
              <a:t>E 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</a:rPr>
              <a:t> T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γίνεται</a:t>
            </a:r>
            <a:r>
              <a:rPr lang="en-US" altLang="en-US" sz="2000" dirty="0" smtClean="0">
                <a:solidFill>
                  <a:prstClr val="black"/>
                </a:solidFill>
              </a:rPr>
              <a:t>   </a:t>
            </a:r>
            <a:r>
              <a:rPr lang="en-US" sz="2000" b="1" i="1" dirty="0" smtClean="0">
                <a:solidFill>
                  <a:prstClr val="black"/>
                </a:solidFill>
              </a:rPr>
              <a:t>E</a:t>
            </a:r>
            <a:r>
              <a:rPr lang="el-GR" sz="2000" b="1" i="1" baseline="-25000" dirty="0" smtClean="0">
                <a:solidFill>
                  <a:prstClr val="black"/>
                </a:solidFill>
              </a:rPr>
              <a:t>1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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smtClean="0">
                <a:solidFill>
                  <a:prstClr val="black"/>
                </a:solidFill>
              </a:rPr>
              <a:t>E</a:t>
            </a:r>
            <a:r>
              <a:rPr lang="el-GR" sz="2000" b="1" i="1" baseline="-25000" dirty="0" smtClean="0">
                <a:solidFill>
                  <a:prstClr val="black"/>
                </a:solidFill>
              </a:rPr>
              <a:t>0</a:t>
            </a:r>
            <a:r>
              <a:rPr lang="en-US" sz="2000" b="1" i="1" dirty="0" smtClean="0">
                <a:solidFill>
                  <a:prstClr val="black"/>
                </a:solidFill>
              </a:rPr>
              <a:t>  </a:t>
            </a:r>
            <a:r>
              <a:rPr lang="en-US" sz="2000" b="1" dirty="0" smtClean="0">
                <a:solidFill>
                  <a:prstClr val="black"/>
                </a:solidFill>
              </a:rPr>
              <a:t>+</a:t>
            </a:r>
            <a:r>
              <a:rPr lang="en-US" sz="2000" b="1" i="1" dirty="0" smtClean="0">
                <a:solidFill>
                  <a:prstClr val="black"/>
                </a:solidFill>
              </a:rPr>
              <a:t> T</a:t>
            </a:r>
            <a:r>
              <a:rPr lang="el-GR" sz="2000" b="1" i="1" baseline="-25000" dirty="0" smtClean="0">
                <a:solidFill>
                  <a:prstClr val="black"/>
                </a:solidFill>
              </a:rPr>
              <a:t>3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endParaRPr lang="en-US" altLang="en-US" sz="2000" b="1" dirty="0" smtClean="0">
              <a:solidFill>
                <a:prstClr val="black"/>
              </a:solidFill>
            </a:endParaRPr>
          </a:p>
          <a:p>
            <a:pPr>
              <a:spcBef>
                <a:spcPct val="40000"/>
              </a:spcBef>
              <a:buFont typeface="Wingdings" pitchFamily="2" charset="2"/>
              <a:buChar char="ü"/>
              <a:defRPr/>
            </a:pPr>
            <a:r>
              <a:rPr lang="el-GR" altLang="en-US" sz="2200" dirty="0" smtClean="0">
                <a:solidFill>
                  <a:prstClr val="black"/>
                </a:solidFill>
                <a:latin typeface="Calibri"/>
              </a:rPr>
              <a:t>Οι </a:t>
            </a:r>
            <a:r>
              <a:rPr lang="el-GR" altLang="en-US" sz="2200" dirty="0">
                <a:solidFill>
                  <a:prstClr val="black"/>
                </a:solidFill>
                <a:latin typeface="Calibri"/>
              </a:rPr>
              <a:t>εξισώσεις μαζί με το παράγωγο δένδρο ορίζουν ένα γράφο εξάρτησης </a:t>
            </a:r>
            <a:r>
              <a:rPr lang="el-GR" altLang="en-US" sz="2200" dirty="0" smtClean="0">
                <a:solidFill>
                  <a:prstClr val="black"/>
                </a:solidFill>
                <a:latin typeface="Calibri"/>
              </a:rPr>
              <a:t>τιμών. </a:t>
            </a:r>
            <a:r>
              <a:rPr lang="el-GR" altLang="en-US" sz="2200" i="1" dirty="0" smtClean="0">
                <a:solidFill>
                  <a:prstClr val="black"/>
                </a:solidFill>
                <a:latin typeface="Calibri"/>
              </a:rPr>
              <a:t>Ο γράφος </a:t>
            </a:r>
            <a:r>
              <a:rPr lang="el-GR" altLang="en-US" sz="2200" i="1" dirty="0">
                <a:solidFill>
                  <a:prstClr val="black"/>
                </a:solidFill>
                <a:latin typeface="Calibri"/>
              </a:rPr>
              <a:t>αυτός για να έχει νόημα πρέπει να είναι μη </a:t>
            </a:r>
            <a:r>
              <a:rPr lang="el-GR" altLang="en-US" sz="2200" i="1" dirty="0" smtClean="0">
                <a:solidFill>
                  <a:prstClr val="black"/>
                </a:solidFill>
                <a:latin typeface="Calibri"/>
              </a:rPr>
              <a:t>κυκλικός.</a:t>
            </a:r>
            <a:endParaRPr lang="en-US" altLang="en-US" sz="2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9" name="Ομάδα 47"/>
          <p:cNvGrpSpPr/>
          <p:nvPr/>
        </p:nvGrpSpPr>
        <p:grpSpPr>
          <a:xfrm>
            <a:off x="4572000" y="2348880"/>
            <a:ext cx="4186584" cy="3846443"/>
            <a:chOff x="246459" y="2708920"/>
            <a:chExt cx="4186584" cy="3846443"/>
          </a:xfrm>
        </p:grpSpPr>
        <p:cxnSp>
          <p:nvCxnSpPr>
            <p:cNvPr id="60" name="Ευθεία γραμμή σύνδεσης 8"/>
            <p:cNvCxnSpPr/>
            <p:nvPr/>
          </p:nvCxnSpPr>
          <p:spPr>
            <a:xfrm>
              <a:off x="2627784" y="3212976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Ευθεία γραμμή σύνδεσης 10"/>
            <p:cNvCxnSpPr/>
            <p:nvPr/>
          </p:nvCxnSpPr>
          <p:spPr>
            <a:xfrm flipH="1">
              <a:off x="1619672" y="3212976"/>
              <a:ext cx="1008112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Ευθεία γραμμή σύνδεσης 16"/>
            <p:cNvCxnSpPr/>
            <p:nvPr/>
          </p:nvCxnSpPr>
          <p:spPr>
            <a:xfrm flipH="1" flipV="1">
              <a:off x="2595402" y="3224603"/>
              <a:ext cx="1040494" cy="42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Ευθεία γραμμή σύνδεσης 18"/>
            <p:cNvCxnSpPr/>
            <p:nvPr/>
          </p:nvCxnSpPr>
          <p:spPr>
            <a:xfrm>
              <a:off x="3623817" y="393305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Ευθεία γραμμή σύνδεσης 20"/>
            <p:cNvCxnSpPr/>
            <p:nvPr/>
          </p:nvCxnSpPr>
          <p:spPr>
            <a:xfrm>
              <a:off x="3623817" y="458112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Ευθεία γραμμή σύνδεσης 21"/>
            <p:cNvCxnSpPr/>
            <p:nvPr/>
          </p:nvCxnSpPr>
          <p:spPr>
            <a:xfrm>
              <a:off x="2339752" y="5218925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Ευθεία γραμμή σύνδεσης 22"/>
            <p:cNvCxnSpPr/>
            <p:nvPr/>
          </p:nvCxnSpPr>
          <p:spPr>
            <a:xfrm>
              <a:off x="1651176" y="393305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Ευθεία γραμμή σύνδεσης 23"/>
            <p:cNvCxnSpPr/>
            <p:nvPr/>
          </p:nvCxnSpPr>
          <p:spPr>
            <a:xfrm>
              <a:off x="1654290" y="458112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Ευθεία γραμμή σύνδεσης 24"/>
            <p:cNvCxnSpPr/>
            <p:nvPr/>
          </p:nvCxnSpPr>
          <p:spPr>
            <a:xfrm>
              <a:off x="1003038" y="5218925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Ευθεία γραμμή σύνδεσης 25"/>
            <p:cNvCxnSpPr/>
            <p:nvPr/>
          </p:nvCxnSpPr>
          <p:spPr>
            <a:xfrm>
              <a:off x="1003038" y="5877272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Ευθεία γραμμή σύνδεσης 26"/>
            <p:cNvCxnSpPr/>
            <p:nvPr/>
          </p:nvCxnSpPr>
          <p:spPr>
            <a:xfrm>
              <a:off x="1672357" y="4520747"/>
              <a:ext cx="667395" cy="42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Ευθεία γραμμή σύνδεσης 30"/>
            <p:cNvCxnSpPr/>
            <p:nvPr/>
          </p:nvCxnSpPr>
          <p:spPr>
            <a:xfrm flipH="1">
              <a:off x="986901" y="4520747"/>
              <a:ext cx="685456" cy="42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2339752" y="2708920"/>
              <a:ext cx="1507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</a:t>
              </a:r>
              <a:r>
                <a:rPr lang="el-GR" baseline="-25000" dirty="0" smtClean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.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val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=10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55258" y="3550172"/>
              <a:ext cx="965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</a:t>
              </a:r>
              <a:r>
                <a:rPr lang="el-GR" baseline="-25000" dirty="0" smtClean="0">
                  <a:solidFill>
                    <a:prstClr val="black"/>
                  </a:solidFill>
                  <a:latin typeface="Calibri"/>
                </a:rPr>
                <a:t>0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.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=6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61214" y="4204897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l-GR" baseline="-25000" dirty="0" smtClean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.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=6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75407" y="4870143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l-GR" baseline="-25000" dirty="0" smtClean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.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=2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40315" y="4857943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</a:t>
              </a:r>
              <a:r>
                <a:rPr lang="el-GR" baseline="-25000" dirty="0" smtClean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.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=3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5407" y="5518392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</a:t>
              </a:r>
              <a:r>
                <a:rPr lang="el-GR" baseline="-25000" dirty="0" smtClean="0">
                  <a:solidFill>
                    <a:prstClr val="black"/>
                  </a:solidFill>
                  <a:latin typeface="Calibri"/>
                </a:rPr>
                <a:t>0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.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=2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159013" y="4204897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</a:t>
              </a:r>
              <a:r>
                <a:rPr lang="el-GR" baseline="-25000" dirty="0" smtClean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.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=4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171855" y="3556825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l-GR" baseline="-25000" dirty="0" smtClean="0">
                  <a:solidFill>
                    <a:prstClr val="black"/>
                  </a:solidFill>
                  <a:latin typeface="Calibri"/>
                </a:rPr>
                <a:t>3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.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=4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919886" y="4849593"/>
              <a:ext cx="1513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digit.lexval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=4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28011" y="5545230"/>
              <a:ext cx="1513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digit.lexval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=3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46459" y="6186031"/>
              <a:ext cx="1513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digit.lexval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=2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73075" y="3565000"/>
              <a:ext cx="421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+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28571" y="4872536"/>
              <a:ext cx="421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52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Γραμματικές ιδιοτήτων – χαρακτηριστικά </a:t>
            </a: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1"/>
            <a:ext cx="8568952" cy="552472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  <a:buNone/>
            </a:pPr>
            <a:r>
              <a:rPr lang="el-GR" sz="2800" dirty="0" smtClean="0"/>
              <a:t>Οι </a:t>
            </a:r>
            <a:r>
              <a:rPr lang="el-GR" sz="2800" dirty="0"/>
              <a:t>κανόνες παραγωγής συνοδεύονται από εξισώσεις που καθορίζουν τον τρόπο υπολογισμού των τιμών των ιδιοτήτων</a:t>
            </a:r>
          </a:p>
          <a:p>
            <a:pPr marL="265113" indent="-265113">
              <a:spcBef>
                <a:spcPct val="40000"/>
              </a:spcBef>
              <a:buNone/>
            </a:pPr>
            <a:endParaRPr lang="en-US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65113" indent="-265113">
              <a:spcBef>
                <a:spcPct val="40000"/>
              </a:spcBef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token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 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65113" indent="-265113">
              <a:spcBef>
                <a:spcPct val="40000"/>
              </a:spcBef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%%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65113" indent="-265113">
              <a:spcBef>
                <a:spcPct val="40000"/>
              </a:spcBef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program:</a:t>
            </a:r>
          </a:p>
          <a:p>
            <a:pPr marL="265113" indent="-265113">
              <a:spcBef>
                <a:spcPct val="40000"/>
              </a:spcBef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program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/n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{$$ = $2; </a:t>
            </a:r>
            <a:r>
              <a:rPr lang="en-US" sz="22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("%d\n", $$); }</a:t>
            </a:r>
          </a:p>
          <a:p>
            <a:pPr marL="265113" indent="-265113">
              <a:spcBef>
                <a:spcPct val="40000"/>
              </a:spcBef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|</a:t>
            </a:r>
          </a:p>
          <a:p>
            <a:pPr marL="265113" indent="-265113">
              <a:spcBef>
                <a:spcPct val="40000"/>
              </a:spcBef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;</a:t>
            </a:r>
          </a:p>
          <a:p>
            <a:pPr marL="265113" indent="-265113">
              <a:spcBef>
                <a:spcPct val="40000"/>
              </a:spcBef>
              <a:buNone/>
            </a:pP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265113" indent="-265113">
              <a:spcBef>
                <a:spcPct val="40000"/>
              </a:spcBef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INTEGER         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$$ = $1; }</a:t>
            </a:r>
          </a:p>
          <a:p>
            <a:pPr marL="265113" indent="-265113">
              <a:spcBef>
                <a:spcPct val="40000"/>
              </a:spcBef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|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‘+’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$$ = $1 + $3; }</a:t>
            </a:r>
          </a:p>
          <a:p>
            <a:pPr marL="265113" indent="-265113">
              <a:spcBef>
                <a:spcPct val="40000"/>
              </a:spcBef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|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‘*’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$$ = $1 * $3; }</a:t>
            </a:r>
          </a:p>
          <a:p>
            <a:pPr marL="265113" indent="-265113">
              <a:spcBef>
                <a:spcPct val="40000"/>
              </a:spcBef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;</a:t>
            </a:r>
          </a:p>
          <a:p>
            <a:pPr marL="265113" indent="-265113">
              <a:spcBef>
                <a:spcPct val="40000"/>
              </a:spcBef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%%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9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Γραμματικές ιδιότητες - παράδειγμα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l-GR" altLang="en-US" sz="2400" dirty="0"/>
              <a:t>Έστω ένας κανόνας παραγωγής</a:t>
            </a:r>
            <a:r>
              <a:rPr lang="el-GR" altLang="en-US" sz="2400" i="1" dirty="0"/>
              <a:t>    </a:t>
            </a:r>
            <a:r>
              <a:rPr lang="en-US" altLang="en-US" sz="2400" i="1" dirty="0"/>
              <a:t>A</a:t>
            </a:r>
            <a:r>
              <a:rPr lang="en-US" sz="2400" i="1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i="1" dirty="0"/>
              <a:t>  X</a:t>
            </a:r>
            <a:r>
              <a:rPr lang="en-US" sz="2400" i="1" baseline="-25000" dirty="0"/>
              <a:t>1 </a:t>
            </a:r>
            <a:r>
              <a:rPr lang="en-US" sz="2400" i="1" dirty="0"/>
              <a:t>X</a:t>
            </a:r>
            <a:r>
              <a:rPr lang="en-US" sz="2400" i="1" baseline="-25000" dirty="0"/>
              <a:t>2</a:t>
            </a:r>
            <a:r>
              <a:rPr lang="en-US" sz="2400" i="1" dirty="0"/>
              <a:t> ...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n</a:t>
            </a:r>
            <a:r>
              <a:rPr lang="en-US" sz="2400" i="1" baseline="-25000" dirty="0"/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Συνθέσιμη ιδιότητα</a:t>
            </a:r>
            <a:r>
              <a:rPr lang="en-US" sz="2400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Κάθε ιδιότητα του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l-GR" sz="2400" dirty="0"/>
              <a:t>που υπολογίζεται από τιμές των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 , </a:t>
            </a:r>
            <a:r>
              <a:rPr lang="en-US" sz="2400" i="1" baseline="-25000" dirty="0"/>
              <a:t> </a:t>
            </a:r>
            <a:r>
              <a:rPr lang="en-US" sz="2400" i="1" dirty="0"/>
              <a:t>X</a:t>
            </a:r>
            <a:r>
              <a:rPr lang="en-US" sz="2400" i="1" baseline="-25000" dirty="0"/>
              <a:t>2</a:t>
            </a:r>
            <a:r>
              <a:rPr lang="en-US" sz="2400" i="1" dirty="0"/>
              <a:t> , ... ,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n</a:t>
            </a:r>
            <a:r>
              <a:rPr lang="en-US" sz="2400" i="1" baseline="-25000" dirty="0"/>
              <a:t> </a:t>
            </a:r>
            <a:endParaRPr lang="el-GR" sz="2400" i="1" baseline="-250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45971" y="2953445"/>
            <a:ext cx="2239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alibri" panose="020F0502020204030204" pitchFamily="34" charset="0"/>
              <a:buChar char="−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Παράδειγμα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: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28241" y="2561895"/>
            <a:ext cx="1557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l-GR" sz="2400" b="1" dirty="0" smtClean="0">
                <a:solidFill>
                  <a:srgbClr val="820000"/>
                </a:solidFill>
                <a:latin typeface="Calibri"/>
              </a:rPr>
              <a:t>παραγωγή</a:t>
            </a:r>
            <a:endParaRPr lang="en-US" sz="24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397913" y="2948542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Calibri"/>
              </a:rPr>
              <a:t>E</a:t>
            </a:r>
            <a:r>
              <a:rPr lang="el-GR" sz="2400" i="1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E</a:t>
            </a:r>
            <a:r>
              <a:rPr lang="el-GR" sz="2400" i="1" baseline="-25000" dirty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T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436096" y="2561894"/>
            <a:ext cx="2591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εξίσωση ιδιοτήτων</a:t>
            </a:r>
            <a:endParaRPr lang="en-US" sz="24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582344" y="3023559"/>
            <a:ext cx="396044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E</a:t>
            </a:r>
            <a:r>
              <a:rPr lang="el-GR" sz="2400" i="1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.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val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  </a:t>
            </a:r>
            <a:r>
              <a:rPr lang="en-US" sz="240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E</a:t>
            </a:r>
            <a:r>
              <a:rPr lang="el-GR" sz="2400" i="1" baseline="-250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0</a:t>
            </a:r>
            <a:r>
              <a:rPr lang="en-US" sz="240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.</a:t>
            </a:r>
            <a:r>
              <a:rPr lang="en-US" sz="2400" i="1" dirty="0" err="1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val</a:t>
            </a:r>
            <a:r>
              <a:rPr lang="en-US" sz="240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 + </a:t>
            </a:r>
            <a:r>
              <a:rPr lang="en-US" sz="2400" i="1" dirty="0" err="1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T.val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67544" y="3573016"/>
            <a:ext cx="83884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820000"/>
                </a:solidFill>
                <a:latin typeface="Calibri"/>
              </a:rPr>
              <a:t>Κληρονομήσιμη ιδιότητα</a:t>
            </a:r>
            <a:r>
              <a:rPr lang="en-US" sz="2400" dirty="0">
                <a:solidFill>
                  <a:srgbClr val="820000"/>
                </a:solidFill>
                <a:latin typeface="Calibri"/>
              </a:rPr>
              <a:t>: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Κάθε ιδιότητα συμβόλου του δεξιού μέρους που υπολογίζεται από τιμές των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A , X</a:t>
            </a:r>
            <a:r>
              <a:rPr lang="en-US" sz="2400" i="1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, </a:t>
            </a:r>
            <a:r>
              <a:rPr lang="en-US" sz="2400" i="1" baseline="-25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i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, ... , 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i="1" baseline="-25000" dirty="0" err="1">
                <a:solidFill>
                  <a:prstClr val="black"/>
                </a:solidFill>
                <a:latin typeface="Calibri"/>
              </a:rPr>
              <a:t>n</a:t>
            </a:r>
            <a:r>
              <a:rPr lang="en-US" sz="2400" i="1" baseline="-25000" dirty="0">
                <a:solidFill>
                  <a:prstClr val="black"/>
                </a:solidFill>
                <a:latin typeface="Calibri"/>
              </a:rPr>
              <a:t> </a:t>
            </a:r>
            <a:endParaRPr lang="el-GR" sz="2400" i="1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23528" y="5018097"/>
            <a:ext cx="2308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alibri" panose="020F0502020204030204" pitchFamily="34" charset="0"/>
              <a:buChar char="−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Παράδειγμα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87824" y="4581128"/>
            <a:ext cx="1557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l-GR" sz="2400" b="1" dirty="0" smtClean="0">
                <a:solidFill>
                  <a:srgbClr val="820000"/>
                </a:solidFill>
                <a:latin typeface="Calibri"/>
              </a:rPr>
              <a:t>παραγωγή</a:t>
            </a:r>
            <a:endParaRPr lang="en-US" sz="24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2555776" y="5085184"/>
            <a:ext cx="3123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Decl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libri"/>
              </a:rPr>
              <a:t>typename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L ;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508104" y="4653136"/>
            <a:ext cx="2591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Calibri"/>
              </a:rPr>
              <a:t>εξίσωση ιδιοτήτων</a:t>
            </a:r>
            <a:endParaRPr lang="en-US" sz="24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5076056" y="5085184"/>
            <a:ext cx="374441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L.type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  </a:t>
            </a:r>
            <a:r>
              <a:rPr lang="en-US" sz="2400" i="1" dirty="0" err="1" smtClean="0">
                <a:solidFill>
                  <a:srgbClr val="FF0000"/>
                </a:solidFill>
                <a:latin typeface="Calibri"/>
                <a:sym typeface="Symbol" panose="05050102010706020507" pitchFamily="18" charset="2"/>
              </a:rPr>
              <a:t>typename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2787536" y="5787050"/>
            <a:ext cx="16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2400" i="1" baseline="-25000" dirty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2400" i="1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, id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4700229" y="5807587"/>
            <a:ext cx="36162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2400" i="1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.type  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  </a:t>
            </a:r>
            <a:r>
              <a:rPr lang="en-US" sz="240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L</a:t>
            </a:r>
            <a:r>
              <a:rPr lang="en-US" sz="2400" i="1" baseline="-250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0 </a:t>
            </a:r>
            <a:r>
              <a:rPr lang="en-US" sz="2400" i="1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. type 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]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6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97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/>
              <a:t>Γεωργούλη</a:t>
            </a:r>
            <a:r>
              <a:rPr lang="el-GR" sz="2000" dirty="0"/>
              <a:t> 2014. Κατερίνα </a:t>
            </a:r>
            <a:r>
              <a:rPr lang="el-GR" sz="2000" dirty="0" err="1"/>
              <a:t>Γεωργούλη</a:t>
            </a:r>
            <a:r>
              <a:rPr lang="el-GR" sz="2000" dirty="0"/>
              <a:t>. «</a:t>
            </a:r>
            <a:r>
              <a:rPr lang="el-GR" sz="2000" dirty="0" smtClean="0"/>
              <a:t>Μεταγλωττιστές.</a:t>
            </a:r>
            <a:r>
              <a:rPr lang="en-US" sz="2000" dirty="0" smtClean="0"/>
              <a:t> </a:t>
            </a:r>
            <a:r>
              <a:rPr lang="el-GR" sz="2000" dirty="0" smtClean="0"/>
              <a:t>Ενότητα </a:t>
            </a:r>
            <a:r>
              <a:rPr lang="el-GR" sz="2000" dirty="0"/>
              <a:t>7: Σημασιολογική </a:t>
            </a:r>
            <a:r>
              <a:rPr lang="el-GR" sz="2000" dirty="0" smtClean="0"/>
              <a:t>Ανάλυση».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064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74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1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Σημασιολογική ανάλυση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2665" y="2589126"/>
            <a:ext cx="213995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 dirty="0">
                <a:solidFill>
                  <a:srgbClr val="4545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ΠΙΝΑΚΑΣ ΣΥΜΒΟΛΩΝ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33328" y="2428789"/>
            <a:ext cx="1741487" cy="514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72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>
                <a:solidFill>
                  <a:prstClr val="black"/>
                </a:solidFill>
                <a:latin typeface="Calibri"/>
              </a:rPr>
              <a:t>Λεκτικές μονάδες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23928" y="1446126"/>
            <a:ext cx="2368550" cy="514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>
                <a:solidFill>
                  <a:prstClr val="black"/>
                </a:solidFill>
                <a:latin typeface="Calibri"/>
              </a:rPr>
              <a:t>Πηγαίος Κώδικας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75856" y="5517232"/>
            <a:ext cx="3298825" cy="603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2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>
                <a:solidFill>
                  <a:prstClr val="black"/>
                </a:solidFill>
                <a:latin typeface="Calibri"/>
              </a:rPr>
              <a:t>Παραγωγή Ενδιάμεσου Κώδικα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749428" y="2428789"/>
            <a:ext cx="0" cy="628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23928" y="2035089"/>
            <a:ext cx="2368550" cy="409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>
                <a:solidFill>
                  <a:prstClr val="black"/>
                </a:solidFill>
                <a:latin typeface="Calibri"/>
              </a:rPr>
              <a:t>Λεκτική Ανάλυση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4973265" y="3351126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296864" y="3933056"/>
            <a:ext cx="3579392" cy="792088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 b="1" dirty="0">
                <a:solidFill>
                  <a:prstClr val="white"/>
                </a:solidFill>
                <a:latin typeface="Calibri"/>
              </a:rPr>
              <a:t>Σημασιολογική Ανάλυση</a:t>
            </a: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1780803" y="2014451"/>
            <a:ext cx="2019300" cy="554038"/>
          </a:xfrm>
          <a:custGeom>
            <a:avLst/>
            <a:gdLst>
              <a:gd name="T0" fmla="*/ 2147483647 w 1272"/>
              <a:gd name="T1" fmla="*/ 2147483647 h 349"/>
              <a:gd name="T2" fmla="*/ 2147483647 w 1272"/>
              <a:gd name="T3" fmla="*/ 2147483647 h 349"/>
              <a:gd name="T4" fmla="*/ 2147483647 w 1272"/>
              <a:gd name="T5" fmla="*/ 2147483647 h 349"/>
              <a:gd name="T6" fmla="*/ 2147483647 w 1272"/>
              <a:gd name="T7" fmla="*/ 2147483647 h 349"/>
              <a:gd name="T8" fmla="*/ 0 w 1272"/>
              <a:gd name="T9" fmla="*/ 2147483647 h 3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2"/>
              <a:gd name="T16" fmla="*/ 0 h 349"/>
              <a:gd name="T17" fmla="*/ 1272 w 1272"/>
              <a:gd name="T18" fmla="*/ 349 h 3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2" h="349">
                <a:moveTo>
                  <a:pt x="1272" y="240"/>
                </a:moveTo>
                <a:cubicBezTo>
                  <a:pt x="1198" y="220"/>
                  <a:pt x="946" y="120"/>
                  <a:pt x="830" y="118"/>
                </a:cubicBezTo>
                <a:cubicBezTo>
                  <a:pt x="714" y="116"/>
                  <a:pt x="657" y="244"/>
                  <a:pt x="573" y="228"/>
                </a:cubicBezTo>
                <a:cubicBezTo>
                  <a:pt x="489" y="212"/>
                  <a:pt x="423" y="0"/>
                  <a:pt x="328" y="20"/>
                </a:cubicBezTo>
                <a:cubicBezTo>
                  <a:pt x="233" y="40"/>
                  <a:pt x="68" y="280"/>
                  <a:pt x="0" y="349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4995490" y="1839826"/>
            <a:ext cx="20638" cy="234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5160590" y="2428789"/>
            <a:ext cx="0" cy="530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428628" y="3017751"/>
            <a:ext cx="3198812" cy="357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>
                <a:solidFill>
                  <a:prstClr val="black"/>
                </a:solidFill>
                <a:latin typeface="Calibri"/>
              </a:rPr>
              <a:t>Συντακτική Ανάλυση</a:t>
            </a:r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1950665" y="3016164"/>
            <a:ext cx="1395413" cy="428625"/>
          </a:xfrm>
          <a:custGeom>
            <a:avLst/>
            <a:gdLst>
              <a:gd name="T0" fmla="*/ 0 w 879"/>
              <a:gd name="T1" fmla="*/ 2147483647 h 270"/>
              <a:gd name="T2" fmla="*/ 2147483647 w 879"/>
              <a:gd name="T3" fmla="*/ 2147483647 h 270"/>
              <a:gd name="T4" fmla="*/ 2147483647 w 879"/>
              <a:gd name="T5" fmla="*/ 2147483647 h 270"/>
              <a:gd name="T6" fmla="*/ 2147483647 w 879"/>
              <a:gd name="T7" fmla="*/ 2147483647 h 270"/>
              <a:gd name="T8" fmla="*/ 2147483647 w 879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9"/>
              <a:gd name="T16" fmla="*/ 0 h 270"/>
              <a:gd name="T17" fmla="*/ 879 w 879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9" h="270">
                <a:moveTo>
                  <a:pt x="0" y="100"/>
                </a:moveTo>
                <a:cubicBezTo>
                  <a:pt x="47" y="84"/>
                  <a:pt x="225" y="0"/>
                  <a:pt x="282" y="2"/>
                </a:cubicBezTo>
                <a:cubicBezTo>
                  <a:pt x="339" y="4"/>
                  <a:pt x="321" y="68"/>
                  <a:pt x="343" y="112"/>
                </a:cubicBezTo>
                <a:cubicBezTo>
                  <a:pt x="365" y="156"/>
                  <a:pt x="327" y="258"/>
                  <a:pt x="416" y="264"/>
                </a:cubicBezTo>
                <a:cubicBezTo>
                  <a:pt x="505" y="270"/>
                  <a:pt x="812" y="165"/>
                  <a:pt x="879" y="148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771800" y="3356992"/>
            <a:ext cx="1741488" cy="514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72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 b="1" dirty="0">
                <a:solidFill>
                  <a:srgbClr val="00B050"/>
                </a:solidFill>
                <a:latin typeface="Calibri"/>
              </a:rPr>
              <a:t>Παράγωγο Δένδρο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4952256" y="467903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555776" y="4797152"/>
            <a:ext cx="2057400" cy="514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72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 b="1" dirty="0">
                <a:solidFill>
                  <a:srgbClr val="FF0000"/>
                </a:solidFill>
                <a:latin typeface="Calibri"/>
              </a:rPr>
              <a:t>Σχολιασμένο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b="1" dirty="0">
                <a:solidFill>
                  <a:srgbClr val="FF0000"/>
                </a:solidFill>
                <a:latin typeface="Calibri"/>
              </a:rPr>
              <a:t>Συντακτικό Δένδρο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268665" y="1827126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l-GR">
                <a:solidFill>
                  <a:srgbClr val="EEECE1"/>
                </a:solidFill>
                <a:latin typeface="Calibri"/>
                <a:cs typeface="Times New Roman" panose="02020603050405020304" pitchFamily="18" charset="0"/>
                <a:sym typeface="Symbol" panose="05050102010706020507" pitchFamily="18" charset="2"/>
              </a:rPr>
              <a:t></a:t>
            </a:r>
            <a:r>
              <a:rPr lang="el-GR">
                <a:solidFill>
                  <a:prstClr val="black"/>
                </a:solidFill>
                <a:latin typeface="Calibri"/>
              </a:rPr>
              <a:t> </a:t>
            </a:r>
            <a:endParaRPr lang="el-GR">
              <a:solidFill>
                <a:prstClr val="black"/>
              </a:solidFill>
              <a:latin typeface="Calibri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544698" y="1979526"/>
            <a:ext cx="4924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r>
              <a:rPr lang="el-GR" sz="2000">
                <a:solidFill>
                  <a:prstClr val="black"/>
                </a:solidFill>
                <a:latin typeface="Calibri"/>
              </a:rPr>
              <a:t>ΔΙΑΧΕΙΡΙΣΤΗΣ ΛΑΘΩΝ </a:t>
            </a:r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 rot="1714941">
            <a:off x="1239465" y="3579726"/>
            <a:ext cx="1973263" cy="457200"/>
          </a:xfrm>
          <a:custGeom>
            <a:avLst/>
            <a:gdLst>
              <a:gd name="T0" fmla="*/ 0 w 879"/>
              <a:gd name="T1" fmla="*/ 2147483647 h 270"/>
              <a:gd name="T2" fmla="*/ 2147483647 w 879"/>
              <a:gd name="T3" fmla="*/ 2147483647 h 270"/>
              <a:gd name="T4" fmla="*/ 2147483647 w 879"/>
              <a:gd name="T5" fmla="*/ 2147483647 h 270"/>
              <a:gd name="T6" fmla="*/ 2147483647 w 879"/>
              <a:gd name="T7" fmla="*/ 2147483647 h 270"/>
              <a:gd name="T8" fmla="*/ 2147483647 w 879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9"/>
              <a:gd name="T16" fmla="*/ 0 h 270"/>
              <a:gd name="T17" fmla="*/ 879 w 879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9" h="270">
                <a:moveTo>
                  <a:pt x="0" y="100"/>
                </a:moveTo>
                <a:cubicBezTo>
                  <a:pt x="47" y="84"/>
                  <a:pt x="225" y="0"/>
                  <a:pt x="282" y="2"/>
                </a:cubicBezTo>
                <a:cubicBezTo>
                  <a:pt x="339" y="4"/>
                  <a:pt x="321" y="68"/>
                  <a:pt x="343" y="112"/>
                </a:cubicBezTo>
                <a:cubicBezTo>
                  <a:pt x="365" y="156"/>
                  <a:pt x="327" y="258"/>
                  <a:pt x="416" y="264"/>
                </a:cubicBezTo>
                <a:cubicBezTo>
                  <a:pt x="505" y="270"/>
                  <a:pt x="812" y="165"/>
                  <a:pt x="879" y="148"/>
                </a:cubicBezTo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6363675" y="1845868"/>
            <a:ext cx="1600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l-GR" sz="20000" dirty="0" smtClean="0">
                <a:solidFill>
                  <a:srgbClr val="80808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</a:t>
            </a:r>
            <a:r>
              <a:rPr lang="el-GR" sz="2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l-GR" sz="20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17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8" grpId="0" animBg="1"/>
      <p:bldP spid="21" grpId="0" animBg="1"/>
      <p:bldP spid="24" grpId="0" animBg="1"/>
      <p:bldP spid="2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589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Σημασιολογικοί Έλεγχοι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Ο μεταγλωττιστής πρέπει να κάνει περισσότερα από το να αναγνωρίζει αν μια πρόταση ανήκει στην </a:t>
            </a:r>
            <a:r>
              <a:rPr lang="el-GR" sz="2400" dirty="0" smtClean="0"/>
              <a:t>γλώσσα.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Πραγματοποιεί ελέγχους για  επιπλέον </a:t>
            </a:r>
            <a:r>
              <a:rPr lang="el-GR" sz="2400" dirty="0"/>
              <a:t>λάθη που θα έκαναν άκυρο ένα πρόγραμμα όπως: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απροσδιόριστες μεταβλητές, </a:t>
            </a:r>
            <a:r>
              <a:rPr lang="el-GR" sz="2400" dirty="0" smtClean="0"/>
              <a:t>απροσδιόριστοι τύποι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σφάλματα τύπων που μπορούν να αλιευθούν </a:t>
            </a:r>
            <a:r>
              <a:rPr lang="el-GR" sz="2400" dirty="0" smtClean="0"/>
              <a:t>στατικά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Να δώσει χρήσιμες πληροφορίες για τις επόμενες φάσεις της </a:t>
            </a:r>
            <a:r>
              <a:rPr lang="el-GR" sz="2400" dirty="0" smtClean="0"/>
              <a:t>μεταγλώττισης.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7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Σημασιολογικά </a:t>
            </a:r>
            <a:r>
              <a:rPr lang="el-GR" dirty="0" smtClean="0"/>
              <a:t>λάθη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251520" y="1196752"/>
            <a:ext cx="3384376" cy="52014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marL="274638" indent="-274638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altLang="en-US" b="1" i="1" dirty="0" smtClean="0">
                <a:latin typeface="Arial Narrow" panose="020B0606020202030204" pitchFamily="34" charset="0"/>
              </a:rPr>
              <a:t>fie (</a:t>
            </a:r>
            <a:r>
              <a:rPr lang="en-US" altLang="en-US" b="1" i="1" dirty="0" err="1">
                <a:latin typeface="Arial Narrow" panose="020B0606020202030204" pitchFamily="34" charset="0"/>
              </a:rPr>
              <a:t>a,b,c,d</a:t>
            </a:r>
            <a:r>
              <a:rPr lang="en-US" altLang="en-US" b="1" i="1" dirty="0">
                <a:latin typeface="Arial Narrow" panose="020B0606020202030204" pitchFamily="34" charset="0"/>
              </a:rPr>
              <a:t>)</a:t>
            </a:r>
          </a:p>
          <a:p>
            <a:pPr marL="274638" indent="-274638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altLang="en-US" b="1" i="1" dirty="0">
                <a:latin typeface="Arial Narrow" panose="020B0606020202030204" pitchFamily="34" charset="0"/>
              </a:rPr>
              <a:t>    </a:t>
            </a:r>
            <a:r>
              <a:rPr lang="en-US" altLang="en-US" b="1" i="1" dirty="0" err="1">
                <a:latin typeface="Arial Narrow" panose="020B0606020202030204" pitchFamily="34" charset="0"/>
              </a:rPr>
              <a:t>int</a:t>
            </a:r>
            <a:r>
              <a:rPr lang="en-US" altLang="en-US" b="1" i="1" dirty="0">
                <a:latin typeface="Arial Narrow" panose="020B0606020202030204" pitchFamily="34" charset="0"/>
              </a:rPr>
              <a:t> a, b, c, d;</a:t>
            </a:r>
          </a:p>
          <a:p>
            <a:pPr marL="274638" indent="-274638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altLang="en-US" b="1" i="1" dirty="0">
                <a:latin typeface="Arial Narrow" panose="020B0606020202030204" pitchFamily="34" charset="0"/>
              </a:rPr>
              <a:t>{ … }</a:t>
            </a:r>
          </a:p>
          <a:p>
            <a:pPr marL="274638" indent="-274638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endParaRPr lang="en-US" altLang="en-US" b="1" i="1" dirty="0">
              <a:latin typeface="Arial Narrow" panose="020B0606020202030204" pitchFamily="34" charset="0"/>
            </a:endParaRPr>
          </a:p>
          <a:p>
            <a:pPr marL="274638" indent="-274638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altLang="en-US" b="1" i="1" dirty="0">
                <a:latin typeface="Arial Narrow" panose="020B0606020202030204" pitchFamily="34" charset="0"/>
              </a:rPr>
              <a:t>fee()</a:t>
            </a:r>
          </a:p>
          <a:p>
            <a:pPr marL="274638" indent="-274638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altLang="en-US" b="1" i="1" dirty="0">
                <a:latin typeface="Arial Narrow" panose="020B0606020202030204" pitchFamily="34" charset="0"/>
              </a:rPr>
              <a:t>{</a:t>
            </a:r>
          </a:p>
          <a:p>
            <a:pPr marL="274638" indent="-274638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altLang="en-US" b="1" i="1" dirty="0">
                <a:latin typeface="Arial Narrow" panose="020B0606020202030204" pitchFamily="34" charset="0"/>
              </a:rPr>
              <a:t>   </a:t>
            </a:r>
            <a:r>
              <a:rPr lang="en-US" altLang="en-US" b="1" i="1" dirty="0" err="1">
                <a:latin typeface="Arial Narrow" panose="020B0606020202030204" pitchFamily="34" charset="0"/>
              </a:rPr>
              <a:t>int</a:t>
            </a:r>
            <a:r>
              <a:rPr lang="en-US" altLang="en-US" b="1" i="1" dirty="0">
                <a:latin typeface="Arial Narrow" panose="020B0606020202030204" pitchFamily="34" charset="0"/>
              </a:rPr>
              <a:t> </a:t>
            </a:r>
            <a:r>
              <a:rPr lang="en-US" altLang="en-US" b="1" i="1" dirty="0">
                <a:solidFill>
                  <a:srgbClr val="7030A0"/>
                </a:solidFill>
                <a:latin typeface="Arial Narrow" panose="020B0606020202030204" pitchFamily="34" charset="0"/>
              </a:rPr>
              <a:t>f[3]</a:t>
            </a:r>
            <a:r>
              <a:rPr lang="en-US" altLang="en-US" b="1" i="1" dirty="0">
                <a:latin typeface="Arial Narrow" panose="020B0606020202030204" pitchFamily="34" charset="0"/>
              </a:rPr>
              <a:t>, </a:t>
            </a:r>
            <a:r>
              <a:rPr lang="en-US" altLang="en-US" b="1" i="1" dirty="0">
                <a:solidFill>
                  <a:srgbClr val="004A82"/>
                </a:solidFill>
                <a:latin typeface="Arial Narrow" panose="020B0606020202030204" pitchFamily="34" charset="0"/>
              </a:rPr>
              <a:t>g[0], </a:t>
            </a:r>
            <a:r>
              <a:rPr lang="en-US" altLang="en-US" b="1" i="1" dirty="0">
                <a:latin typeface="Arial Narrow" panose="020B0606020202030204" pitchFamily="34" charset="0"/>
              </a:rPr>
              <a:t>h, </a:t>
            </a:r>
            <a:r>
              <a:rPr lang="en-US" altLang="en-US" b="1" i="1" dirty="0" err="1">
                <a:latin typeface="Arial Narrow" panose="020B0606020202030204" pitchFamily="34" charset="0"/>
              </a:rPr>
              <a:t>i</a:t>
            </a:r>
            <a:r>
              <a:rPr lang="en-US" altLang="en-US" b="1" i="1" dirty="0">
                <a:latin typeface="Arial Narrow" panose="020B0606020202030204" pitchFamily="34" charset="0"/>
              </a:rPr>
              <a:t>,  j, k;</a:t>
            </a:r>
          </a:p>
          <a:p>
            <a:pPr marL="274638" indent="-274638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altLang="en-US" b="1" i="1" dirty="0">
                <a:latin typeface="Arial Narrow" panose="020B0606020202030204" pitchFamily="34" charset="0"/>
              </a:rPr>
              <a:t>   char *p;</a:t>
            </a:r>
          </a:p>
          <a:p>
            <a:pPr marL="274638" indent="-274638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altLang="en-US" b="1" i="1" dirty="0">
                <a:latin typeface="Arial Narrow" panose="020B0606020202030204" pitchFamily="34" charset="0"/>
              </a:rPr>
              <a:t>   call </a:t>
            </a:r>
            <a:r>
              <a:rPr lang="en-US" altLang="en-US" b="1" i="1" dirty="0">
                <a:solidFill>
                  <a:srgbClr val="820000"/>
                </a:solidFill>
                <a:latin typeface="Arial Narrow" panose="020B0606020202030204" pitchFamily="34" charset="0"/>
              </a:rPr>
              <a:t>fie</a:t>
            </a:r>
            <a:r>
              <a:rPr lang="en-US" altLang="en-US" b="1" i="1" dirty="0">
                <a:latin typeface="Arial Narrow" panose="020B0606020202030204" pitchFamily="34" charset="0"/>
              </a:rPr>
              <a:t>(h, </a:t>
            </a:r>
            <a:r>
              <a:rPr lang="en-US" altLang="en-US" b="1" i="1" dirty="0" err="1">
                <a:latin typeface="Arial Narrow" panose="020B0606020202030204" pitchFamily="34" charset="0"/>
              </a:rPr>
              <a:t>i</a:t>
            </a:r>
            <a:r>
              <a:rPr lang="en-US" altLang="en-US" b="1" i="1" dirty="0">
                <a:latin typeface="Arial Narrow" panose="020B0606020202030204" pitchFamily="34" charset="0"/>
              </a:rPr>
              <a:t>,</a:t>
            </a:r>
            <a:r>
              <a:rPr lang="en-US" alt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b="1" i="1" dirty="0">
                <a:solidFill>
                  <a:srgbClr val="25650B"/>
                </a:solidFill>
                <a:latin typeface="Arial Narrow" panose="020B0606020202030204" pitchFamily="34" charset="0"/>
              </a:rPr>
              <a:t>“ab”, </a:t>
            </a:r>
            <a:r>
              <a:rPr lang="en-US" altLang="en-US" b="1" i="1" dirty="0">
                <a:latin typeface="Arial Narrow" panose="020B0606020202030204" pitchFamily="34" charset="0"/>
              </a:rPr>
              <a:t>j, k); </a:t>
            </a:r>
          </a:p>
          <a:p>
            <a:pPr marL="274638" indent="-274638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altLang="en-US" b="1" i="1" dirty="0">
                <a:latin typeface="Arial Narrow" panose="020B0606020202030204" pitchFamily="34" charset="0"/>
              </a:rPr>
              <a:t>   k = </a:t>
            </a:r>
            <a:r>
              <a:rPr lang="en-US" altLang="en-US" b="1" i="1" dirty="0">
                <a:solidFill>
                  <a:srgbClr val="820000"/>
                </a:solidFill>
                <a:latin typeface="Arial Narrow" panose="020B0606020202030204" pitchFamily="34" charset="0"/>
              </a:rPr>
              <a:t>f </a:t>
            </a:r>
            <a:r>
              <a:rPr lang="en-US" altLang="en-US" b="1" i="1" dirty="0">
                <a:latin typeface="Arial Narrow" panose="020B0606020202030204" pitchFamily="34" charset="0"/>
              </a:rPr>
              <a:t>* </a:t>
            </a:r>
            <a:r>
              <a:rPr lang="en-US" altLang="en-US" b="1" i="1" dirty="0" err="1">
                <a:latin typeface="Arial Narrow" panose="020B0606020202030204" pitchFamily="34" charset="0"/>
              </a:rPr>
              <a:t>i</a:t>
            </a:r>
            <a:r>
              <a:rPr lang="en-US" altLang="en-US" b="1" i="1" dirty="0">
                <a:latin typeface="Arial Narrow" panose="020B0606020202030204" pitchFamily="34" charset="0"/>
              </a:rPr>
              <a:t> + j;</a:t>
            </a:r>
          </a:p>
          <a:p>
            <a:pPr marL="274638" indent="-274638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altLang="en-US" b="1" i="1" dirty="0">
                <a:latin typeface="Arial Narrow" panose="020B0606020202030204" pitchFamily="34" charset="0"/>
              </a:rPr>
              <a:t>   h = </a:t>
            </a:r>
            <a:r>
              <a:rPr lang="en-US" altLang="en-US" b="1" i="1" dirty="0">
                <a:solidFill>
                  <a:srgbClr val="820000"/>
                </a:solidFill>
                <a:latin typeface="Arial Narrow" panose="020B0606020202030204" pitchFamily="34" charset="0"/>
              </a:rPr>
              <a:t>g[17];</a:t>
            </a:r>
          </a:p>
          <a:p>
            <a:pPr marL="274638" indent="-274638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altLang="en-US" b="1" i="1" dirty="0">
                <a:latin typeface="Arial Narrow" panose="020B0606020202030204" pitchFamily="34" charset="0"/>
              </a:rPr>
              <a:t>   </a:t>
            </a:r>
            <a:r>
              <a:rPr lang="en-US" altLang="en-US" b="1" i="1" dirty="0" err="1">
                <a:latin typeface="Arial Narrow" panose="020B0606020202030204" pitchFamily="34" charset="0"/>
              </a:rPr>
              <a:t>printf</a:t>
            </a:r>
            <a:r>
              <a:rPr lang="en-US" altLang="en-US" b="1" i="1" dirty="0">
                <a:latin typeface="Arial Narrow" panose="020B0606020202030204" pitchFamily="34" charset="0"/>
              </a:rPr>
              <a:t>(“&lt;%</a:t>
            </a:r>
            <a:r>
              <a:rPr lang="en-US" altLang="en-US" b="1" i="1" dirty="0" err="1">
                <a:latin typeface="Arial Narrow" panose="020B0606020202030204" pitchFamily="34" charset="0"/>
              </a:rPr>
              <a:t>s,%s</a:t>
            </a:r>
            <a:r>
              <a:rPr lang="en-US" altLang="en-US" b="1" i="1" dirty="0">
                <a:latin typeface="Arial Narrow" panose="020B0606020202030204" pitchFamily="34" charset="0"/>
              </a:rPr>
              <a:t>&gt;.\n”,</a:t>
            </a:r>
            <a:r>
              <a:rPr lang="en-US" altLang="en-US" b="1" i="1" dirty="0" err="1">
                <a:latin typeface="Arial Narrow" panose="020B0606020202030204" pitchFamily="34" charset="0"/>
              </a:rPr>
              <a:t>p,</a:t>
            </a:r>
            <a:r>
              <a:rPr lang="en-US" altLang="en-US" b="1" i="1" dirty="0" err="1">
                <a:solidFill>
                  <a:srgbClr val="25650B"/>
                </a:solidFill>
                <a:latin typeface="Arial Narrow" panose="020B0606020202030204" pitchFamily="34" charset="0"/>
              </a:rPr>
              <a:t>q</a:t>
            </a:r>
            <a:r>
              <a:rPr lang="en-US" altLang="en-US" b="1" i="1" dirty="0">
                <a:latin typeface="Arial Narrow" panose="020B0606020202030204" pitchFamily="34" charset="0"/>
              </a:rPr>
              <a:t>);</a:t>
            </a:r>
          </a:p>
          <a:p>
            <a:pPr marL="274638" indent="-274638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altLang="en-US" b="1" i="1" dirty="0">
                <a:latin typeface="Arial Narrow" panose="020B0606020202030204" pitchFamily="34" charset="0"/>
              </a:rPr>
              <a:t>   </a:t>
            </a:r>
            <a:r>
              <a:rPr lang="en-US" altLang="en-US" b="1" i="1" dirty="0" smtClean="0">
                <a:latin typeface="Arial Narrow" panose="020B0606020202030204" pitchFamily="34" charset="0"/>
              </a:rPr>
              <a:t>*p </a:t>
            </a:r>
            <a:r>
              <a:rPr lang="en-US" altLang="en-US" b="1" i="1" dirty="0">
                <a:latin typeface="Arial Narrow" panose="020B0606020202030204" pitchFamily="34" charset="0"/>
              </a:rPr>
              <a:t>= </a:t>
            </a:r>
            <a:r>
              <a:rPr lang="en-US" altLang="en-US" b="1" i="1" dirty="0">
                <a:solidFill>
                  <a:srgbClr val="820000"/>
                </a:solidFill>
                <a:latin typeface="Arial Narrow" panose="020B0606020202030204" pitchFamily="34" charset="0"/>
              </a:rPr>
              <a:t>10</a:t>
            </a:r>
            <a:r>
              <a:rPr lang="en-US" altLang="en-US" b="1" i="1" dirty="0">
                <a:latin typeface="Arial Narrow" panose="020B0606020202030204" pitchFamily="34" charset="0"/>
              </a:rPr>
              <a:t>;</a:t>
            </a:r>
          </a:p>
          <a:p>
            <a:pPr marL="274638" indent="-274638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altLang="en-US" b="1" i="1" dirty="0" smtClean="0">
                <a:latin typeface="Arial Narrow" panose="020B0606020202030204" pitchFamily="34" charset="0"/>
              </a:rPr>
              <a:t> }</a:t>
            </a:r>
            <a:endParaRPr lang="en-US" altLang="en-US" b="1" i="1" dirty="0">
              <a:latin typeface="Arial Narrow" panose="020B060602020203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79912" y="1446051"/>
            <a:ext cx="5364088" cy="49921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dirty="0" smtClean="0">
                <a:solidFill>
                  <a:prstClr val="black"/>
                </a:solidFill>
                <a:latin typeface="Calibri"/>
              </a:rPr>
              <a:t>Τ</a:t>
            </a:r>
            <a:r>
              <a:rPr lang="el-GR" altLang="en-US" sz="2200" dirty="0" smtClean="0">
                <a:solidFill>
                  <a:prstClr val="black"/>
                </a:solidFill>
                <a:latin typeface="Calibri"/>
              </a:rPr>
              <a:t>ι </a:t>
            </a:r>
            <a:r>
              <a:rPr lang="el-GR" altLang="en-US" sz="2200" dirty="0">
                <a:solidFill>
                  <a:prstClr val="black"/>
                </a:solidFill>
                <a:latin typeface="Calibri"/>
              </a:rPr>
              <a:t>λάθη έχει το συγκεκριμένο πρόγραμμα</a:t>
            </a:r>
            <a:r>
              <a:rPr lang="el-GR" altLang="en-US" sz="2200" dirty="0" smtClean="0">
                <a:solidFill>
                  <a:prstClr val="black"/>
                </a:solidFill>
                <a:latin typeface="Calibri"/>
              </a:rPr>
              <a:t>;</a:t>
            </a:r>
            <a:endParaRPr lang="en-US" altLang="en-US" sz="22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1200"/>
              </a:spcBef>
              <a:buSzPct val="120000"/>
              <a:buFontTx/>
              <a:buChar char="•"/>
            </a:pP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n-US" sz="2200" dirty="0">
                <a:solidFill>
                  <a:prstClr val="black"/>
                </a:solidFill>
                <a:latin typeface="Calibri"/>
              </a:rPr>
              <a:t>δηλώθηκε</a:t>
            </a: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2200" b="1" dirty="0" smtClean="0">
                <a:solidFill>
                  <a:srgbClr val="004A82"/>
                </a:solidFill>
                <a:latin typeface="Calibri"/>
              </a:rPr>
              <a:t>g[0]</a:t>
            </a:r>
            <a:r>
              <a:rPr lang="en-US" altLang="en-US" sz="18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6</a:t>
            </a:r>
            <a:r>
              <a:rPr lang="en-US" altLang="en-US" sz="2200" b="1" dirty="0" smtClean="0">
                <a:solidFill>
                  <a:srgbClr val="004A82"/>
                </a:solidFill>
                <a:latin typeface="Calibri"/>
              </a:rPr>
              <a:t>, </a:t>
            </a:r>
            <a:r>
              <a:rPr lang="el-GR" altLang="en-US" sz="2200" dirty="0">
                <a:solidFill>
                  <a:prstClr val="black"/>
                </a:solidFill>
                <a:latin typeface="Calibri"/>
              </a:rPr>
              <a:t>χρησιμοποιήθηκε</a:t>
            </a: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2200" b="1" dirty="0" smtClean="0">
                <a:solidFill>
                  <a:srgbClr val="820000"/>
                </a:solidFill>
                <a:latin typeface="Calibri"/>
              </a:rPr>
              <a:t>g[17]</a:t>
            </a:r>
            <a:r>
              <a:rPr lang="en-US" altLang="en-US" sz="1800" b="1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lang="en-US" altLang="en-US" sz="1800" b="1" dirty="0">
              <a:solidFill>
                <a:srgbClr val="820000"/>
              </a:solidFill>
              <a:latin typeface="Calibri"/>
            </a:endParaRPr>
          </a:p>
          <a:p>
            <a:pPr>
              <a:spcBef>
                <a:spcPct val="40000"/>
              </a:spcBef>
              <a:buSzPct val="120000"/>
              <a:buFontTx/>
              <a:buChar char="•"/>
            </a:pP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n-US" sz="2200" dirty="0">
                <a:solidFill>
                  <a:prstClr val="black"/>
                </a:solidFill>
                <a:latin typeface="Calibri"/>
              </a:rPr>
              <a:t>λάθος αριθμός παραμέτρων στη</a:t>
            </a:r>
            <a:r>
              <a:rPr lang="en-US" altLang="en-US" sz="2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en-US" sz="2200" b="1" dirty="0">
                <a:solidFill>
                  <a:srgbClr val="820000"/>
                </a:solidFill>
                <a:latin typeface="Calibri"/>
              </a:rPr>
              <a:t>fie</a:t>
            </a:r>
            <a:r>
              <a:rPr lang="en-US" altLang="en-US" sz="2200" b="1" dirty="0" smtClean="0">
                <a:solidFill>
                  <a:srgbClr val="820000"/>
                </a:solidFill>
                <a:latin typeface="Calibri"/>
              </a:rPr>
              <a:t>()</a:t>
            </a:r>
            <a:r>
              <a:rPr lang="en-US" altLang="en-US" sz="18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8</a:t>
            </a:r>
            <a:endParaRPr lang="en-US" altLang="en-US" sz="18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spcBef>
                <a:spcPct val="40000"/>
              </a:spcBef>
              <a:buSzPct val="120000"/>
              <a:buFontTx/>
              <a:buChar char="•"/>
            </a:pP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n-US" sz="2200" dirty="0">
                <a:solidFill>
                  <a:prstClr val="black"/>
                </a:solidFill>
                <a:latin typeface="Calibri"/>
              </a:rPr>
              <a:t>η παράμετρος </a:t>
            </a:r>
            <a:r>
              <a:rPr lang="en-US" altLang="en-US" sz="2200" b="1" dirty="0">
                <a:solidFill>
                  <a:srgbClr val="25650B"/>
                </a:solidFill>
                <a:latin typeface="Calibri"/>
              </a:rPr>
              <a:t>“</a:t>
            </a:r>
            <a:r>
              <a:rPr lang="en-US" altLang="en-US" sz="2200" b="1" dirty="0" smtClean="0">
                <a:solidFill>
                  <a:srgbClr val="25650B"/>
                </a:solidFill>
                <a:latin typeface="Calibri"/>
              </a:rPr>
              <a:t>ab”</a:t>
            </a:r>
            <a:r>
              <a:rPr lang="en-US" altLang="en-US" sz="18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8</a:t>
            </a:r>
            <a:r>
              <a:rPr lang="en-US" altLang="en-US" sz="2200" b="1" dirty="0" smtClean="0">
                <a:solidFill>
                  <a:srgbClr val="25650B"/>
                </a:solidFill>
                <a:latin typeface="Calibri"/>
              </a:rPr>
              <a:t> </a:t>
            </a:r>
            <a:r>
              <a:rPr lang="el-GR" altLang="en-US" sz="2200" dirty="0">
                <a:solidFill>
                  <a:prstClr val="black"/>
                </a:solidFill>
                <a:latin typeface="Calibri"/>
              </a:rPr>
              <a:t>δεν είναι</a:t>
            </a: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Calibri"/>
              </a:rPr>
              <a:t>int</a:t>
            </a:r>
            <a:endParaRPr lang="en-US" altLang="en-US" sz="22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40000"/>
              </a:spcBef>
              <a:buSzPct val="120000"/>
              <a:buFontTx/>
              <a:buChar char="•"/>
            </a:pP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n-US" sz="2200" dirty="0">
                <a:solidFill>
                  <a:prstClr val="black"/>
                </a:solidFill>
                <a:latin typeface="Calibri"/>
              </a:rPr>
              <a:t>λάθος στη χρήση της μεταβλητής</a:t>
            </a: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2200" b="1" dirty="0" smtClean="0">
                <a:solidFill>
                  <a:srgbClr val="7030A0"/>
                </a:solidFill>
                <a:latin typeface="Calibri"/>
              </a:rPr>
              <a:t>f</a:t>
            </a:r>
            <a:r>
              <a:rPr lang="en-US" altLang="en-US" sz="18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9</a:t>
            </a:r>
            <a:endParaRPr lang="en-US" altLang="en-US" sz="18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spcBef>
                <a:spcPct val="40000"/>
              </a:spcBef>
              <a:buSzPct val="120000"/>
              <a:buFontTx/>
              <a:buChar char="•"/>
            </a:pP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n-US" sz="2200" dirty="0">
                <a:solidFill>
                  <a:prstClr val="black"/>
                </a:solidFill>
                <a:latin typeface="Calibri"/>
              </a:rPr>
              <a:t>δεν έχει δηλωθεί η</a:t>
            </a: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2200" b="1" dirty="0" smtClean="0">
                <a:solidFill>
                  <a:srgbClr val="25650B"/>
                </a:solidFill>
                <a:latin typeface="Calibri"/>
              </a:rPr>
              <a:t>q</a:t>
            </a:r>
            <a:r>
              <a:rPr lang="en-US" altLang="en-US" sz="18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11</a:t>
            </a:r>
            <a:endParaRPr lang="en-US" altLang="en-US" sz="18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spcBef>
                <a:spcPct val="40000"/>
              </a:spcBef>
              <a:buSzPct val="120000"/>
              <a:buFontTx/>
              <a:buChar char="•"/>
            </a:pP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n-US" sz="2200" dirty="0">
                <a:solidFill>
                  <a:prstClr val="black"/>
                </a:solidFill>
                <a:latin typeface="Calibri"/>
              </a:rPr>
              <a:t>το </a:t>
            </a:r>
            <a:r>
              <a:rPr lang="en-US" altLang="en-US" sz="2200" b="1" dirty="0" smtClean="0">
                <a:solidFill>
                  <a:srgbClr val="820000"/>
                </a:solidFill>
                <a:latin typeface="Calibri"/>
              </a:rPr>
              <a:t>10</a:t>
            </a:r>
            <a:r>
              <a:rPr lang="en-US" altLang="en-US" sz="18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12</a:t>
            </a:r>
            <a:r>
              <a:rPr lang="en-US" altLang="en-US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n-US" sz="2200" dirty="0">
                <a:solidFill>
                  <a:prstClr val="black"/>
                </a:solidFill>
                <a:latin typeface="Calibri"/>
              </a:rPr>
              <a:t>δεν είναι </a:t>
            </a:r>
            <a:r>
              <a:rPr lang="el-GR" altLang="en-US" sz="2200" dirty="0" smtClean="0">
                <a:solidFill>
                  <a:prstClr val="black"/>
                </a:solidFill>
                <a:latin typeface="Calibri"/>
              </a:rPr>
              <a:t>αλφαριθμητική συμβολοσειρά</a:t>
            </a:r>
            <a:endParaRPr lang="en-US" altLang="en-US" sz="22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100000"/>
              </a:spcBef>
              <a:buClr>
                <a:srgbClr val="0000CC"/>
              </a:buClr>
              <a:buSzPct val="120000"/>
            </a:pPr>
            <a:r>
              <a:rPr lang="el-GR" altLang="en-US" sz="2200" dirty="0">
                <a:solidFill>
                  <a:prstClr val="black"/>
                </a:solidFill>
                <a:latin typeface="Calibri"/>
              </a:rPr>
              <a:t>Όλοι αυτοί οι έλεγχοι δεν μπορούν να γίνουν από τη συντακτική ανάλυση.</a:t>
            </a: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>
              <a:spcBef>
                <a:spcPct val="40000"/>
              </a:spcBef>
              <a:buClr>
                <a:srgbClr val="0000CC"/>
              </a:buClr>
              <a:buSzPct val="120000"/>
            </a:pPr>
            <a:endParaRPr lang="en-US" altLang="en-US" sz="16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4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Σημασιολογικοί Έλεγχοι </a:t>
            </a:r>
            <a:r>
              <a:rPr lang="el-GR" dirty="0" smtClean="0"/>
              <a:t>– Παράδειγμα</a:t>
            </a:r>
            <a:r>
              <a:rPr lang="en-US" dirty="0" smtClean="0"/>
              <a:t> </a:t>
            </a:r>
            <a:r>
              <a:rPr lang="el-GR" dirty="0" smtClean="0"/>
              <a:t>            </a:t>
            </a:r>
            <a:r>
              <a:rPr lang="el-GR" sz="2400" b="0" dirty="0" smtClean="0"/>
              <a:t>(1 από 2)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628800"/>
            <a:ext cx="5112568" cy="52292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Γενικά, για την κατανόηση της “σημασίας” του κώδικα πρέπει να απαντηθούν τα ακόλουθα: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Υπάρχουν ονόματα που έχουν δηλωθεί αλλά δεν χρησιμοποιούνται;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Πόσες παραμέτρους δέχεται η συνάρτηση “</a:t>
            </a:r>
            <a:r>
              <a:rPr lang="el-GR" sz="2400" dirty="0" err="1">
                <a:solidFill>
                  <a:srgbClr val="25650B"/>
                </a:solidFill>
              </a:rPr>
              <a:t>fie</a:t>
            </a:r>
            <a:r>
              <a:rPr lang="el-GR" sz="2400" dirty="0">
                <a:solidFill>
                  <a:srgbClr val="25650B"/>
                </a:solidFill>
              </a:rPr>
              <a:t>()</a:t>
            </a:r>
            <a:r>
              <a:rPr lang="el-GR" sz="2400" dirty="0"/>
              <a:t>”;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Είναι η έκφραση </a:t>
            </a:r>
            <a:r>
              <a:rPr lang="el-GR" sz="2400" dirty="0" smtClean="0"/>
              <a:t>“</a:t>
            </a:r>
            <a:r>
              <a:rPr lang="el-GR" sz="2400" dirty="0" err="1" smtClean="0"/>
              <a:t>κ=</a:t>
            </a:r>
            <a:r>
              <a:rPr lang="el-GR" sz="2400" dirty="0" err="1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l-GR" sz="2400" dirty="0" smtClean="0">
                <a:solidFill>
                  <a:schemeClr val="accent3">
                    <a:lumMod val="50000"/>
                  </a:schemeClr>
                </a:solidFill>
              </a:rPr>
              <a:t>* </a:t>
            </a:r>
            <a:r>
              <a:rPr lang="el-GR" sz="2400" dirty="0">
                <a:solidFill>
                  <a:schemeClr val="accent3">
                    <a:lumMod val="50000"/>
                  </a:schemeClr>
                </a:solidFill>
              </a:rPr>
              <a:t>i + j</a:t>
            </a:r>
            <a:r>
              <a:rPr lang="el-GR" sz="2400" dirty="0"/>
              <a:t>” σωστή σε ότι αφορά τον έλεγχο τύπων των ονομάτων;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80136" y="1084360"/>
            <a:ext cx="2962672" cy="52014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fie(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a,b,c,d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int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a, b, c, d;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{ … }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altLang="en-US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fee()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{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int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f[3], g[0], h, 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 j, k;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char </a:t>
            </a:r>
            <a:r>
              <a:rPr lang="en-US" altLang="en-US" b="1" i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*p;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call </a:t>
            </a:r>
            <a:r>
              <a:rPr lang="en-US" altLang="en-US" b="1" i="1" dirty="0" smtClean="0">
                <a:solidFill>
                  <a:srgbClr val="25650B"/>
                </a:solidFill>
                <a:latin typeface="Arial Narrow" panose="020B0606020202030204" pitchFamily="34" charset="0"/>
              </a:rPr>
              <a:t>fie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(h, 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</a:t>
            </a:r>
            <a:r>
              <a:rPr lang="en-US" altLang="en-US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“ab”, j, k);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k = </a:t>
            </a:r>
            <a:r>
              <a:rPr lang="en-US" altLang="en-US" b="1" i="1" dirty="0" smtClean="0">
                <a:solidFill>
                  <a:srgbClr val="9BBB59">
                    <a:lumMod val="50000"/>
                  </a:srgbClr>
                </a:solidFill>
                <a:latin typeface="Arial Narrow" panose="020B0606020202030204" pitchFamily="34" charset="0"/>
              </a:rPr>
              <a:t>f * </a:t>
            </a:r>
            <a:r>
              <a:rPr lang="en-US" altLang="en-US" b="1" i="1" dirty="0" err="1" smtClean="0">
                <a:solidFill>
                  <a:srgbClr val="9BBB59">
                    <a:lumMod val="50000"/>
                  </a:srgbClr>
                </a:solidFill>
                <a:latin typeface="Arial Narrow" panose="020B0606020202030204" pitchFamily="34" charset="0"/>
              </a:rPr>
              <a:t>i</a:t>
            </a:r>
            <a:r>
              <a:rPr lang="en-US" altLang="en-US" b="1" i="1" dirty="0" smtClean="0">
                <a:solidFill>
                  <a:srgbClr val="9BBB59">
                    <a:lumMod val="50000"/>
                  </a:srgbClr>
                </a:solidFill>
                <a:latin typeface="Arial Narrow" panose="020B0606020202030204" pitchFamily="34" charset="0"/>
              </a:rPr>
              <a:t> + j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h = g[17];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printf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(“&lt;%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s,%s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&gt;.\n”,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p,q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p = 10;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}</a:t>
            </a:r>
            <a:endParaRPr lang="en-US" altLang="en-US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9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Σημασιολογικοί Έλεγχοι </a:t>
            </a:r>
            <a:r>
              <a:rPr lang="el-GR" dirty="0" smtClean="0"/>
              <a:t>– Παράδειγμα</a:t>
            </a:r>
            <a:r>
              <a:rPr lang="en-US" dirty="0" smtClean="0"/>
              <a:t> </a:t>
            </a:r>
            <a:r>
              <a:rPr lang="el-GR" dirty="0" smtClean="0"/>
              <a:t>    </a:t>
            </a:r>
            <a:r>
              <a:rPr lang="el-GR" sz="2400" b="0" dirty="0" smtClean="0"/>
              <a:t>(1 από 2)</a:t>
            </a:r>
            <a:r>
              <a:rPr lang="en-US" sz="2400" dirty="0" smtClean="0"/>
              <a:t> 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628800"/>
            <a:ext cx="4968552" cy="5229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Τι </a:t>
            </a:r>
            <a:r>
              <a:rPr lang="el-GR" sz="2400" dirty="0"/>
              <a:t>μεταβλητή είναι η “k”; </a:t>
            </a:r>
            <a:r>
              <a:rPr lang="el-GR" sz="2400" dirty="0" smtClean="0"/>
              <a:t>(</a:t>
            </a:r>
            <a:r>
              <a:rPr lang="el-GR" sz="2400" dirty="0"/>
              <a:t>ολική, τοπική, </a:t>
            </a:r>
            <a:r>
              <a:rPr lang="el-GR" sz="2400" dirty="0" err="1"/>
              <a:t>static</a:t>
            </a:r>
            <a:r>
              <a:rPr lang="el-GR" sz="2400" dirty="0"/>
              <a:t>)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Έχει δηλωθεί η “g[17]”;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Η “</a:t>
            </a:r>
            <a:r>
              <a:rPr lang="el-GR" sz="2400" dirty="0">
                <a:solidFill>
                  <a:srgbClr val="7030A0"/>
                </a:solidFill>
              </a:rPr>
              <a:t>*p</a:t>
            </a:r>
            <a:r>
              <a:rPr lang="el-GR" sz="2400" dirty="0"/>
              <a:t>” αναφέρεται πράγματι στο αποτέλεσμα μιας “</a:t>
            </a:r>
            <a:r>
              <a:rPr lang="el-GR" sz="2400" dirty="0" err="1"/>
              <a:t>malloc</a:t>
            </a:r>
            <a:r>
              <a:rPr lang="el-GR" sz="2400" dirty="0"/>
              <a:t>()”;  </a:t>
            </a:r>
          </a:p>
          <a:p>
            <a:pPr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80136" y="1084360"/>
            <a:ext cx="2962672" cy="52014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anose="02020502050306020203" pitchFamily="18" charset="0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fie(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a,b,c,d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int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a, b, c, d;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{ … }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altLang="en-US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fee()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{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int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f[3], g[0], h, 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 j, k;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char </a:t>
            </a:r>
            <a:r>
              <a:rPr lang="en-US" altLang="en-US" b="1" i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*p;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call fie(h, 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“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ab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”, j, k);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k = f * 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+ j;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h = g[17];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printf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(“&lt;%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s,%s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&gt;.\n”,</a:t>
            </a:r>
            <a:r>
              <a:rPr lang="en-US" altLang="en-US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p,</a:t>
            </a:r>
            <a:r>
              <a:rPr lang="en-US" altLang="en-US" b="1" i="1" dirty="0" err="1" smtClean="0">
                <a:solidFill>
                  <a:srgbClr val="820000"/>
                </a:solidFill>
                <a:latin typeface="Arial Narrow" panose="020B0606020202030204" pitchFamily="34" charset="0"/>
              </a:rPr>
              <a:t>q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p = </a:t>
            </a:r>
            <a:r>
              <a:rPr lang="en-US" altLang="en-US" b="1" i="1" dirty="0" smtClean="0">
                <a:solidFill>
                  <a:srgbClr val="820000"/>
                </a:solidFill>
                <a:latin typeface="Arial Narrow" panose="020B0606020202030204" pitchFamily="34" charset="0"/>
              </a:rPr>
              <a:t>10</a:t>
            </a: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en-US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}</a:t>
            </a:r>
            <a:endParaRPr lang="en-US" altLang="en-US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Τύποι Σημασιολογικών </a:t>
            </a:r>
            <a:r>
              <a:rPr lang="el-GR" dirty="0" smtClean="0"/>
              <a:t>Ελέγχων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l-GR" sz="2600" dirty="0" smtClean="0"/>
              <a:t>Όταν οι προαναφερόμενοι έλεγχοι βασίζονται σε πληροφορίες που γίνονται διαθέσιμες κατά τη μεταγλώττιση, τότε λέμε ότι σχετίζονται με τη </a:t>
            </a:r>
            <a:r>
              <a:rPr lang="el-GR" sz="2600" b="1" dirty="0" smtClean="0">
                <a:solidFill>
                  <a:srgbClr val="820000"/>
                </a:solidFill>
              </a:rPr>
              <a:t>στατική σημασία </a:t>
            </a:r>
            <a:r>
              <a:rPr lang="el-GR" sz="2600" dirty="0" smtClean="0"/>
              <a:t>του προγράμματος.</a:t>
            </a:r>
          </a:p>
          <a:p>
            <a:pPr>
              <a:spcBef>
                <a:spcPts val="1200"/>
              </a:spcBef>
            </a:pPr>
            <a:r>
              <a:rPr lang="el-GR" sz="2600" dirty="0" smtClean="0">
                <a:solidFill>
                  <a:schemeClr val="bg1">
                    <a:lumMod val="50000"/>
                  </a:schemeClr>
                </a:solidFill>
              </a:rPr>
              <a:t>Όταν βασίζονται σε πληροφορίες που γίνονται διαθέσιμες κατά την ώρα εκτέλεσης, τότε λέμε ότι σχετίζονται με τη </a:t>
            </a:r>
            <a:r>
              <a:rPr lang="el-GR" sz="2600" b="1" dirty="0" smtClean="0">
                <a:solidFill>
                  <a:schemeClr val="bg1">
                    <a:lumMod val="50000"/>
                  </a:schemeClr>
                </a:solidFill>
              </a:rPr>
              <a:t>δυναμική σημασία </a:t>
            </a:r>
            <a:r>
              <a:rPr lang="el-GR" sz="2600" dirty="0" smtClean="0">
                <a:solidFill>
                  <a:schemeClr val="bg1">
                    <a:lumMod val="50000"/>
                  </a:schemeClr>
                </a:solidFill>
              </a:rPr>
              <a:t>του προγράμματος.</a:t>
            </a:r>
          </a:p>
          <a:p>
            <a:pPr marL="712788" lvl="2" indent="-347663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Γλώσσες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όπως η </a:t>
            </a:r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Lisp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και η </a:t>
            </a:r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Smalltalk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διεξάγουν σχεδόν το σύνολο της σημασιολογικής ανάλυσης κατά την εκτέλεση του προγράμματος. </a:t>
            </a:r>
          </a:p>
          <a:p>
            <a:pPr marL="712788" lvl="2" indent="-347663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Γλώσσες όπως η </a:t>
            </a:r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Ada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έχουν ιδιαίτερα αυξημένες απαιτήσεις στατικού σημασιολογικού ελέγχου. </a:t>
            </a:r>
          </a:p>
          <a:p>
            <a:pPr marL="712788" lvl="2" indent="-347663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Η </a:t>
            </a:r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Pascal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και η C θα μπορούσαν να ενταχθούν κάπου μεταξύ των δύο προαναφερόμενων περιπτώσεων.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2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Τύποι Σημασιολογικών </a:t>
            </a:r>
            <a:r>
              <a:rPr lang="el-GR" dirty="0" smtClean="0"/>
              <a:t>Ελέγχων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l-GR" sz="2600" dirty="0" smtClean="0">
                <a:solidFill>
                  <a:schemeClr val="bg1">
                    <a:lumMod val="50000"/>
                  </a:schemeClr>
                </a:solidFill>
              </a:rPr>
              <a:t>Όταν οι προαναφερόμενοι έλεγχοι βασίζονται σε πληροφορίες που γίνονται διαθέσιμες κατά τη μεταγλώττιση, τότε λέμε ότι σχετίζονται με τη </a:t>
            </a:r>
            <a:r>
              <a:rPr lang="el-GR" sz="2600" b="1" dirty="0" smtClean="0">
                <a:solidFill>
                  <a:schemeClr val="bg1">
                    <a:lumMod val="50000"/>
                  </a:schemeClr>
                </a:solidFill>
              </a:rPr>
              <a:t>στατική σημασία </a:t>
            </a:r>
            <a:r>
              <a:rPr lang="el-GR" sz="2600" dirty="0" smtClean="0">
                <a:solidFill>
                  <a:schemeClr val="bg1">
                    <a:lumMod val="50000"/>
                  </a:schemeClr>
                </a:solidFill>
              </a:rPr>
              <a:t>του προγράμματος.</a:t>
            </a:r>
          </a:p>
          <a:p>
            <a:pPr>
              <a:spcBef>
                <a:spcPts val="1200"/>
              </a:spcBef>
            </a:pPr>
            <a:r>
              <a:rPr lang="el-GR" sz="2600" dirty="0" smtClean="0"/>
              <a:t>Όταν βασίζονται σε πληροφορίες που γίνονται διαθέσιμες κατά την ώρα εκτέλεσης, τότε λέμε ότι σχετίζονται με τη </a:t>
            </a:r>
            <a:r>
              <a:rPr lang="el-GR" sz="2600" b="1" dirty="0" smtClean="0">
                <a:solidFill>
                  <a:srgbClr val="820000"/>
                </a:solidFill>
              </a:rPr>
              <a:t>δυναμική σημασία </a:t>
            </a:r>
            <a:r>
              <a:rPr lang="el-GR" sz="2600" dirty="0" smtClean="0"/>
              <a:t>του προγράμματος.</a:t>
            </a:r>
          </a:p>
          <a:p>
            <a:pPr marL="712788" lvl="2" indent="-347663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Γλώσσες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όπως η </a:t>
            </a:r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Lisp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και η </a:t>
            </a:r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Smalltalk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διεξάγουν σχεδόν το σύνολο της σημασιολογικής ανάλυσης κατά την εκτέλεση του προγράμματος. </a:t>
            </a:r>
          </a:p>
          <a:p>
            <a:pPr marL="712788" lvl="2" indent="-347663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Γλώσσες όπως η </a:t>
            </a:r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Ada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έχουν ιδιαίτερα αυξημένες απαιτήσεις στατικού σημασιολογικού ελέγχου. </a:t>
            </a:r>
          </a:p>
          <a:p>
            <a:pPr marL="712788" lvl="2" indent="-347663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Η </a:t>
            </a:r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Pascal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και η C θα μπορούσαν να ενταχθούν κάπου μεταξύ των δύο προαναφερόμενων περιπτώσεων.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4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0"/>
  <p:tag name="ARTICULATE_PROJECT_OPEN" val="0"/>
  <p:tag name="ISPRING_RESOURCE_PATHS_HASH_2" val="c395726c4fe083de19b8699fed16fc4854918033"/>
  <p:tag name="ISPRING_RESOURCE_PATHS_HASH_PRESENTER" val="5c85a5573bb0ff21d1a12324dc1d82bb5a29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848</TotalTime>
  <Words>2433</Words>
  <Application>Microsoft Office PowerPoint</Application>
  <PresentationFormat>On-screen Show (4:3)</PresentationFormat>
  <Paragraphs>368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OC_template_updated</vt:lpstr>
      <vt:lpstr>Μεταγλωττιστές (Compilers) (Θ)</vt:lpstr>
      <vt:lpstr>Περιεχόμενα Μαθήματος</vt:lpstr>
      <vt:lpstr>Σημασιολογική ανάλυση </vt:lpstr>
      <vt:lpstr>Σημασιολογικοί Έλεγχοι</vt:lpstr>
      <vt:lpstr>Σημασιολογικά λάθη</vt:lpstr>
      <vt:lpstr>Σημασιολογικοί Έλεγχοι – Παράδειγμα             (1 από 2)</vt:lpstr>
      <vt:lpstr>Σημασιολογικοί Έλεγχοι – Παράδειγμα     (1 από 2) </vt:lpstr>
      <vt:lpstr>Τύποι Σημασιολογικών Ελέγχων</vt:lpstr>
      <vt:lpstr>Τύποι Σημασιολογικών Ελέγχων</vt:lpstr>
      <vt:lpstr>Τύποι Σημασιολογικών Ελέγχων</vt:lpstr>
      <vt:lpstr>Στατική σημασιολογική ανάλυση</vt:lpstr>
      <vt:lpstr>Τυπικά στατικά σημασιολογικά λάθη</vt:lpstr>
      <vt:lpstr>Ένας υποδειγματικός Σημασιολογικός Αναλυτής</vt:lpstr>
      <vt:lpstr>Ένας υποδειγματικός Σημασιολογικός Αναλυτής</vt:lpstr>
      <vt:lpstr>Στατικός σχολιασμός παράγωγου δένδρου</vt:lpstr>
      <vt:lpstr>Στατικός σχολιασμός παράγωγου δένδρου</vt:lpstr>
      <vt:lpstr>Στατική σημασιολογική ανάλυση</vt:lpstr>
      <vt:lpstr>Παρατηρήσεις για τη στατική σημασιολογική ανάλυση</vt:lpstr>
      <vt:lpstr>Γραμματικές Ιδιοτήτων (1 από 3)</vt:lpstr>
      <vt:lpstr>Γραμματικές Ιδιοτήτων (2 από 3)</vt:lpstr>
      <vt:lpstr>Γραμματικές Ιδιοτήτων (3 από 3)</vt:lpstr>
      <vt:lpstr>Γραμματικές ιδιοτήτων – χαρακτηριστικά  (1 από 2)</vt:lpstr>
      <vt:lpstr>Γραμματικές ιδιοτήτων – χαρακτηριστικά (2 από 2)</vt:lpstr>
      <vt:lpstr>Γραμματικές ιδιότητες - παράδειγμα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106</cp:revision>
  <dcterms:created xsi:type="dcterms:W3CDTF">2014-01-22T07:18:58Z</dcterms:created>
  <dcterms:modified xsi:type="dcterms:W3CDTF">2015-12-23T12:43:36Z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F853B352-9158-4C76-AE4E-638F38941463</vt:lpwstr>
  </property>
  <property fmtid="{D5CDD505-2E9C-101B-9397-08002B2CF9AE}" pid="3" name="ArticulatePath">
    <vt:lpwstr>_Όύω___ύύ_ίύ__ 7 24.1.14 e</vt:lpwstr>
  </property>
</Properties>
</file>