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0" r:id="rId2"/>
    <p:sldId id="438" r:id="rId3"/>
    <p:sldId id="440" r:id="rId4"/>
    <p:sldId id="441" r:id="rId5"/>
    <p:sldId id="349" r:id="rId6"/>
    <p:sldId id="447" r:id="rId7"/>
    <p:sldId id="446" r:id="rId8"/>
    <p:sldId id="448" r:id="rId9"/>
    <p:sldId id="466" r:id="rId10"/>
    <p:sldId id="467" r:id="rId11"/>
    <p:sldId id="468" r:id="rId12"/>
    <p:sldId id="507" r:id="rId13"/>
    <p:sldId id="469" r:id="rId14"/>
    <p:sldId id="449" r:id="rId15"/>
    <p:sldId id="451" r:id="rId16"/>
    <p:sldId id="450" r:id="rId17"/>
    <p:sldId id="453" r:id="rId18"/>
    <p:sldId id="443" r:id="rId19"/>
    <p:sldId id="454" r:id="rId20"/>
    <p:sldId id="455" r:id="rId21"/>
    <p:sldId id="456" r:id="rId22"/>
    <p:sldId id="458" r:id="rId23"/>
    <p:sldId id="457" r:id="rId24"/>
    <p:sldId id="459" r:id="rId25"/>
    <p:sldId id="460" r:id="rId26"/>
    <p:sldId id="452" r:id="rId27"/>
    <p:sldId id="444" r:id="rId28"/>
    <p:sldId id="461" r:id="rId29"/>
    <p:sldId id="462" r:id="rId30"/>
    <p:sldId id="463" r:id="rId31"/>
    <p:sldId id="464" r:id="rId32"/>
    <p:sldId id="465" r:id="rId33"/>
    <p:sldId id="527" r:id="rId34"/>
    <p:sldId id="470" r:id="rId35"/>
    <p:sldId id="471" r:id="rId36"/>
    <p:sldId id="472" r:id="rId37"/>
    <p:sldId id="473" r:id="rId38"/>
    <p:sldId id="496" r:id="rId39"/>
    <p:sldId id="476" r:id="rId40"/>
    <p:sldId id="481" r:id="rId41"/>
    <p:sldId id="479" r:id="rId42"/>
    <p:sldId id="480" r:id="rId43"/>
    <p:sldId id="477" r:id="rId44"/>
    <p:sldId id="482" r:id="rId45"/>
    <p:sldId id="483" r:id="rId46"/>
    <p:sldId id="484" r:id="rId47"/>
    <p:sldId id="493" r:id="rId48"/>
    <p:sldId id="486" r:id="rId49"/>
    <p:sldId id="487" r:id="rId50"/>
    <p:sldId id="488" r:id="rId51"/>
    <p:sldId id="490" r:id="rId52"/>
    <p:sldId id="489" r:id="rId53"/>
    <p:sldId id="495" r:id="rId54"/>
    <p:sldId id="497" r:id="rId55"/>
    <p:sldId id="498" r:id="rId56"/>
    <p:sldId id="494" r:id="rId57"/>
    <p:sldId id="491" r:id="rId58"/>
    <p:sldId id="499" r:id="rId59"/>
    <p:sldId id="500" r:id="rId60"/>
    <p:sldId id="501" r:id="rId61"/>
    <p:sldId id="502" r:id="rId62"/>
    <p:sldId id="503" r:id="rId63"/>
    <p:sldId id="504" r:id="rId64"/>
    <p:sldId id="508" r:id="rId65"/>
    <p:sldId id="505" r:id="rId66"/>
    <p:sldId id="506" r:id="rId67"/>
    <p:sldId id="509" r:id="rId68"/>
    <p:sldId id="510" r:id="rId69"/>
    <p:sldId id="511" r:id="rId70"/>
    <p:sldId id="512" r:id="rId71"/>
    <p:sldId id="513" r:id="rId72"/>
    <p:sldId id="514" r:id="rId73"/>
    <p:sldId id="515" r:id="rId74"/>
    <p:sldId id="517" r:id="rId75"/>
    <p:sldId id="518" r:id="rId76"/>
    <p:sldId id="519" r:id="rId77"/>
    <p:sldId id="520" r:id="rId78"/>
    <p:sldId id="516" r:id="rId79"/>
    <p:sldId id="526" r:id="rId80"/>
    <p:sldId id="521" r:id="rId81"/>
    <p:sldId id="522" r:id="rId82"/>
    <p:sldId id="523" r:id="rId83"/>
    <p:sldId id="524" r:id="rId8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Άγγελος Ψιλόπουλος" initials="ΆΨ" lastIdx="1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4472C4"/>
    <a:srgbClr val="FF3131"/>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68" autoAdjust="0"/>
    <p:restoredTop sz="94660"/>
  </p:normalViewPr>
  <p:slideViewPr>
    <p:cSldViewPr snapToGrid="0">
      <p:cViewPr>
        <p:scale>
          <a:sx n="100" d="100"/>
          <a:sy n="100" d="100"/>
        </p:scale>
        <p:origin x="-918" y="-4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17/11/2014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1635384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17/11/2014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181419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17/11/2014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288824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17/11/2014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3792442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710AA480-4809-49FC-83CB-4C3BE7D5B91B}" type="datetimeFigureOut">
              <a:rPr lang="el-GR" smtClean="0"/>
              <a:t>17/11/2014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326812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710AA480-4809-49FC-83CB-4C3BE7D5B91B}" type="datetimeFigureOut">
              <a:rPr lang="el-GR" smtClean="0"/>
              <a:t>17/11/2014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2495951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710AA480-4809-49FC-83CB-4C3BE7D5B91B}" type="datetimeFigureOut">
              <a:rPr lang="el-GR" smtClean="0"/>
              <a:t>17/11/2014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87527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710AA480-4809-49FC-83CB-4C3BE7D5B91B}" type="datetimeFigureOut">
              <a:rPr lang="el-GR" smtClean="0"/>
              <a:t>17/11/2014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1486574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10AA480-4809-49FC-83CB-4C3BE7D5B91B}" type="datetimeFigureOut">
              <a:rPr lang="el-GR" smtClean="0"/>
              <a:t>17/11/2014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335089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10AA480-4809-49FC-83CB-4C3BE7D5B91B}" type="datetimeFigureOut">
              <a:rPr lang="el-GR" smtClean="0"/>
              <a:t>17/11/2014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715328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10AA480-4809-49FC-83CB-4C3BE7D5B91B}" type="datetimeFigureOut">
              <a:rPr lang="el-GR" smtClean="0"/>
              <a:t>17/11/2014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2533897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AA480-4809-49FC-83CB-4C3BE7D5B91B}" type="datetimeFigureOut">
              <a:rPr lang="el-GR" smtClean="0"/>
              <a:t>17/11/2014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BA124-8C20-4C80-BEDE-B2ED576B7ABF}" type="slidenum">
              <a:rPr lang="el-GR" smtClean="0"/>
              <a:t>‹#›</a:t>
            </a:fld>
            <a:endParaRPr lang="el-GR"/>
          </a:p>
        </p:txBody>
      </p:sp>
    </p:spTree>
    <p:extLst>
      <p:ext uri="{BB962C8B-B14F-4D97-AF65-F5344CB8AC3E}">
        <p14:creationId xmlns:p14="http://schemas.microsoft.com/office/powerpoint/2010/main" val="4015138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7.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5.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microsoft.com/office/2007/relationships/hdphoto" Target="../media/hdphoto14.wdp"/></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6374" y="0"/>
            <a:ext cx="5507759" cy="6858000"/>
          </a:xfrm>
          <a:prstGeom prst="rect">
            <a:avLst/>
          </a:prstGeom>
        </p:spPr>
      </p:pic>
      <p:sp>
        <p:nvSpPr>
          <p:cNvPr id="7" name="TextBox 6"/>
          <p:cNvSpPr txBox="1"/>
          <p:nvPr/>
        </p:nvSpPr>
        <p:spPr>
          <a:xfrm>
            <a:off x="1" y="2551837"/>
            <a:ext cx="6684240" cy="1754326"/>
          </a:xfrm>
          <a:prstGeom prst="rect">
            <a:avLst/>
          </a:prstGeom>
          <a:noFill/>
        </p:spPr>
        <p:txBody>
          <a:bodyPr wrap="square" rtlCol="0">
            <a:spAutoFit/>
          </a:bodyPr>
          <a:lstStyle/>
          <a:p>
            <a:pPr algn="ctr"/>
            <a:r>
              <a:rPr lang="el-GR" sz="3600" dirty="0" smtClean="0">
                <a:ln w="0"/>
                <a:effectLst>
                  <a:outerShdw blurRad="38100" dist="19050" dir="2700000" algn="tl" rotWithShape="0">
                    <a:schemeClr val="dk1">
                      <a:alpha val="40000"/>
                    </a:schemeClr>
                  </a:outerShdw>
                </a:effectLst>
                <a:latin typeface="Microsoft YaHei UI Light" panose="020B0502040204020203" pitchFamily="34" charset="-122"/>
                <a:ea typeface="Microsoft YaHei UI Light" panose="020B0502040204020203" pitchFamily="34" charset="-122"/>
              </a:rPr>
              <a:t>Θύρες &amp; Παράθυρα.</a:t>
            </a:r>
          </a:p>
          <a:p>
            <a:pPr algn="ctr"/>
            <a:r>
              <a:rPr lang="el-GR" sz="3600" dirty="0" smtClean="0">
                <a:ln w="0"/>
                <a:effectLst>
                  <a:outerShdw blurRad="38100" dist="19050" dir="2700000" algn="tl" rotWithShape="0">
                    <a:schemeClr val="dk1">
                      <a:alpha val="40000"/>
                    </a:schemeClr>
                  </a:outerShdw>
                </a:effectLst>
                <a:latin typeface="Microsoft YaHei UI Light" panose="020B0502040204020203" pitchFamily="34" charset="-122"/>
                <a:ea typeface="Microsoft YaHei UI Light" panose="020B0502040204020203" pitchFamily="34" charset="-122"/>
              </a:rPr>
              <a:t>Ταμπλαδωτές </a:t>
            </a:r>
            <a:r>
              <a:rPr lang="el-GR" sz="3600" dirty="0">
                <a:ln w="0"/>
                <a:effectLst>
                  <a:outerShdw blurRad="38100" dist="19050" dir="2700000" algn="tl" rotWithShape="0">
                    <a:schemeClr val="dk1">
                      <a:alpha val="40000"/>
                    </a:schemeClr>
                  </a:outerShdw>
                </a:effectLst>
                <a:latin typeface="Microsoft YaHei UI Light" panose="020B0502040204020203" pitchFamily="34" charset="-122"/>
                <a:ea typeface="Microsoft YaHei UI Light" panose="020B0502040204020203" pitchFamily="34" charset="-122"/>
              </a:rPr>
              <a:t>ξύλινες </a:t>
            </a:r>
            <a:r>
              <a:rPr lang="el-GR" sz="3600" dirty="0" smtClean="0">
                <a:ln w="0"/>
                <a:effectLst>
                  <a:outerShdw blurRad="38100" dist="19050" dir="2700000" algn="tl" rotWithShape="0">
                    <a:schemeClr val="dk1">
                      <a:alpha val="40000"/>
                    </a:schemeClr>
                  </a:outerShdw>
                </a:effectLst>
                <a:latin typeface="Microsoft YaHei UI Light" panose="020B0502040204020203" pitchFamily="34" charset="-122"/>
                <a:ea typeface="Microsoft YaHei UI Light" panose="020B0502040204020203" pitchFamily="34" charset="-122"/>
              </a:rPr>
              <a:t>κατασκευές</a:t>
            </a:r>
          </a:p>
        </p:txBody>
      </p:sp>
    </p:spTree>
    <p:extLst>
      <p:ext uri="{BB962C8B-B14F-4D97-AF65-F5344CB8AC3E}">
        <p14:creationId xmlns:p14="http://schemas.microsoft.com/office/powerpoint/2010/main" val="32138512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064" y="98298"/>
            <a:ext cx="8881872" cy="6661404"/>
          </a:xfrm>
          <a:prstGeom prst="rect">
            <a:avLst/>
          </a:prstGeom>
          <a:noFill/>
          <a:ln>
            <a:noFill/>
          </a:ln>
        </p:spPr>
      </p:pic>
    </p:spTree>
    <p:extLst>
      <p:ext uri="{BB962C8B-B14F-4D97-AF65-F5344CB8AC3E}">
        <p14:creationId xmlns:p14="http://schemas.microsoft.com/office/powerpoint/2010/main" val="3140072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064" y="98298"/>
            <a:ext cx="8881872" cy="6661404"/>
          </a:xfrm>
          <a:prstGeom prst="rect">
            <a:avLst/>
          </a:prstGeom>
          <a:noFill/>
          <a:ln>
            <a:noFill/>
          </a:ln>
        </p:spPr>
      </p:pic>
    </p:spTree>
    <p:extLst>
      <p:ext uri="{BB962C8B-B14F-4D97-AF65-F5344CB8AC3E}">
        <p14:creationId xmlns:p14="http://schemas.microsoft.com/office/powerpoint/2010/main" val="434219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Ομάδα 6"/>
          <p:cNvGrpSpPr/>
          <p:nvPr/>
        </p:nvGrpSpPr>
        <p:grpSpPr>
          <a:xfrm>
            <a:off x="2445950" y="2040466"/>
            <a:ext cx="7688507" cy="2777067"/>
            <a:chOff x="2445950" y="2040466"/>
            <a:chExt cx="7688507" cy="2777067"/>
          </a:xfrm>
        </p:grpSpPr>
        <p:pic>
          <p:nvPicPr>
            <p:cNvPr id="3" name="Εικόνα 2"/>
            <p:cNvPicPr>
              <a:picLocks noChangeAspect="1"/>
            </p:cNvPicPr>
            <p:nvPr/>
          </p:nvPicPr>
          <p:blipFill rotWithShape="1">
            <a:blip r:embed="rId2">
              <a:clrChange>
                <a:clrFrom>
                  <a:srgbClr val="FBFBFB"/>
                </a:clrFrom>
                <a:clrTo>
                  <a:srgbClr val="FBFBFB">
                    <a:alpha val="0"/>
                  </a:srgbClr>
                </a:clrTo>
              </a:clrChange>
              <a:extLst>
                <a:ext uri="{28A0092B-C50C-407E-A947-70E740481C1C}">
                  <a14:useLocalDpi xmlns:a14="http://schemas.microsoft.com/office/drawing/2010/main" val="0"/>
                </a:ext>
              </a:extLst>
            </a:blip>
            <a:srcRect l="6888" r="8550" b="8404"/>
            <a:stretch/>
          </p:blipFill>
          <p:spPr>
            <a:xfrm>
              <a:off x="7983924" y="2040466"/>
              <a:ext cx="2150533" cy="2687142"/>
            </a:xfrm>
            <a:prstGeom prst="rect">
              <a:avLst/>
            </a:prstGeom>
          </p:spPr>
        </p:pic>
        <p:pic>
          <p:nvPicPr>
            <p:cNvPr id="4" name="Εικόνα 3"/>
            <p:cNvPicPr>
              <a:picLocks noChangeAspect="1"/>
            </p:cNvPicPr>
            <p:nvPr/>
          </p:nvPicPr>
          <p:blipFill rotWithShape="1">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t="2706" b="2633"/>
            <a:stretch/>
          </p:blipFill>
          <p:spPr>
            <a:xfrm>
              <a:off x="4824412" y="2040466"/>
              <a:ext cx="2543175" cy="2777067"/>
            </a:xfrm>
            <a:prstGeom prst="rect">
              <a:avLst/>
            </a:prstGeom>
          </p:spPr>
        </p:pic>
        <p:pic>
          <p:nvPicPr>
            <p:cNvPr id="5" name="Εικόνα 4"/>
            <p:cNvPicPr>
              <a:picLocks noChangeAspect="1"/>
            </p:cNvPicPr>
            <p:nvPr/>
          </p:nvPicPr>
          <p:blipFill rotWithShape="1">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b="4587"/>
            <a:stretch/>
          </p:blipFill>
          <p:spPr>
            <a:xfrm>
              <a:off x="2445950" y="2097597"/>
              <a:ext cx="1762125" cy="2662804"/>
            </a:xfrm>
            <a:prstGeom prst="rect">
              <a:avLst/>
            </a:prstGeom>
          </p:spPr>
        </p:pic>
      </p:grpSp>
    </p:spTree>
    <p:extLst>
      <p:ext uri="{BB962C8B-B14F-4D97-AF65-F5344CB8AC3E}">
        <p14:creationId xmlns:p14="http://schemas.microsoft.com/office/powerpoint/2010/main" val="2143398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extLst>
              <a:ext uri="{28A0092B-C50C-407E-A947-70E740481C1C}">
                <a14:useLocalDpi xmlns:a14="http://schemas.microsoft.com/office/drawing/2010/main" val="0"/>
              </a:ext>
            </a:extLst>
          </a:blip>
          <a:srcRect t="7721" r="11668"/>
          <a:stretch/>
        </p:blipFill>
        <p:spPr>
          <a:xfrm>
            <a:off x="1764792" y="104719"/>
            <a:ext cx="8485632" cy="6648562"/>
          </a:xfrm>
          <a:prstGeom prst="rect">
            <a:avLst/>
          </a:prstGeom>
          <a:noFill/>
          <a:ln>
            <a:noFill/>
          </a:ln>
        </p:spPr>
      </p:pic>
    </p:spTree>
    <p:extLst>
      <p:ext uri="{BB962C8B-B14F-4D97-AF65-F5344CB8AC3E}">
        <p14:creationId xmlns:p14="http://schemas.microsoft.com/office/powerpoint/2010/main" val="41195968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67955" y="1787784"/>
            <a:ext cx="8656090" cy="2462213"/>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Παράθυρα</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Τα παράθυρα οργανώνονται στην ίδια λογική, έχουμε δηλαδή ένα πλαίσιο (κάσα) στο οποίο αρθρώνονται τα κινητά φύλλα. Τα φύλλα με την σειρά τους αποτελούνται από έναν φέροντα σκελετό (πλαίσιο) στου οποίου τις εγκοπές τοποθετούνται τα τζάμια ως στοιχείο πλήρωσης (όπως δηλ. είχαμε τους ταμπλάδες στις θύρες).</a:t>
            </a:r>
          </a:p>
        </p:txBody>
      </p:sp>
    </p:spTree>
    <p:extLst>
      <p:ext uri="{BB962C8B-B14F-4D97-AF65-F5344CB8AC3E}">
        <p14:creationId xmlns:p14="http://schemas.microsoft.com/office/powerpoint/2010/main" val="3354001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39333" y="1786425"/>
            <a:ext cx="9313334" cy="3016210"/>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Παράθυρα</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Στον πρώιμο κλασικισμό συναντάμε συχνά τον ‘γερμανικό’ τύπο παραθύρου, όπου το </a:t>
            </a:r>
            <a:r>
              <a:rPr lang="el-GR" dirty="0" err="1" smtClean="0">
                <a:solidFill>
                  <a:prstClr val="black"/>
                </a:solidFill>
                <a:latin typeface="Microsoft YaHei UI Light" panose="020B0502040204020203" pitchFamily="34" charset="-122"/>
                <a:ea typeface="Microsoft YaHei UI Light" panose="020B0502040204020203" pitchFamily="34" charset="-122"/>
              </a:rPr>
              <a:t>κάσωμα</a:t>
            </a:r>
            <a:r>
              <a:rPr lang="el-GR" dirty="0" smtClean="0">
                <a:solidFill>
                  <a:prstClr val="black"/>
                </a:solidFill>
                <a:latin typeface="Microsoft YaHei UI Light" panose="020B0502040204020203" pitchFamily="34" charset="-122"/>
                <a:ea typeface="Microsoft YaHei UI Light" panose="020B0502040204020203" pitchFamily="34" charset="-122"/>
              </a:rPr>
              <a:t> βρίσκεται στην εξωτερική μεριά του τοίχου. Το ίδιο το ξύλινο </a:t>
            </a:r>
            <a:r>
              <a:rPr lang="el-GR" dirty="0" err="1">
                <a:solidFill>
                  <a:prstClr val="black"/>
                </a:solidFill>
                <a:latin typeface="Microsoft YaHei UI Light" panose="020B0502040204020203" pitchFamily="34" charset="-122"/>
                <a:ea typeface="Microsoft YaHei UI Light" panose="020B0502040204020203" pitchFamily="34" charset="-122"/>
              </a:rPr>
              <a:t>κάσωμα</a:t>
            </a:r>
            <a:r>
              <a:rPr lang="el-GR" dirty="0">
                <a:solidFill>
                  <a:prstClr val="black"/>
                </a:solidFill>
                <a:latin typeface="Microsoft YaHei UI Light" panose="020B0502040204020203" pitchFamily="34" charset="-122"/>
                <a:ea typeface="Microsoft YaHei UI Light" panose="020B0502040204020203" pitchFamily="34" charset="-122"/>
              </a:rPr>
              <a:t> ήταν </a:t>
            </a:r>
            <a:r>
              <a:rPr lang="el-GR" dirty="0" smtClean="0">
                <a:solidFill>
                  <a:prstClr val="black"/>
                </a:solidFill>
                <a:latin typeface="Microsoft YaHei UI Light" panose="020B0502040204020203" pitchFamily="34" charset="-122"/>
                <a:ea typeface="Microsoft YaHei UI Light" panose="020B0502040204020203" pitchFamily="34" charset="-122"/>
              </a:rPr>
              <a:t>συχνά εμφανές </a:t>
            </a:r>
            <a:r>
              <a:rPr lang="el-GR" dirty="0">
                <a:solidFill>
                  <a:prstClr val="black"/>
                </a:solidFill>
                <a:latin typeface="Microsoft YaHei UI Light" panose="020B0502040204020203" pitchFamily="34" charset="-122"/>
                <a:ea typeface="Microsoft YaHei UI Light" panose="020B0502040204020203" pitchFamily="34" charset="-122"/>
              </a:rPr>
              <a:t>στην όψη και αποτελούσε καθαυτό την διακοσμητική κορνίζα του </a:t>
            </a:r>
            <a:r>
              <a:rPr lang="el-GR" dirty="0" smtClean="0">
                <a:solidFill>
                  <a:prstClr val="black"/>
                </a:solidFill>
                <a:latin typeface="Microsoft YaHei UI Light" panose="020B0502040204020203" pitchFamily="34" charset="-122"/>
                <a:ea typeface="Microsoft YaHei UI Light" panose="020B0502040204020203" pitchFamily="34" charset="-122"/>
              </a:rPr>
              <a:t>παραθύρου. Αργότερα ωστόσο επικράτησε </a:t>
            </a:r>
            <a:r>
              <a:rPr lang="el-GR" dirty="0">
                <a:solidFill>
                  <a:prstClr val="black"/>
                </a:solidFill>
                <a:latin typeface="Microsoft YaHei UI Light" panose="020B0502040204020203" pitchFamily="34" charset="-122"/>
                <a:ea typeface="Microsoft YaHei UI Light" panose="020B0502040204020203" pitchFamily="34" charset="-122"/>
              </a:rPr>
              <a:t>η διαμόρφωση της διακοσμητικής κορνίζας με ολόγλυφα στοιχεία ή με ‘τραβηχτό’ κονίαμα</a:t>
            </a:r>
            <a:r>
              <a:rPr lang="el-GR" dirty="0" smtClean="0">
                <a:solidFill>
                  <a:prstClr val="black"/>
                </a:solidFill>
                <a:latin typeface="Microsoft YaHei UI Light" panose="020B0502040204020203" pitchFamily="34" charset="-122"/>
                <a:ea typeface="Microsoft YaHei UI Light" panose="020B0502040204020203" pitchFamily="34" charset="-122"/>
              </a:rPr>
              <a:t>.</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endParaRPr lang="el-GR" dirty="0" smtClean="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5060674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2800" y="1782395"/>
            <a:ext cx="10566400" cy="3293209"/>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Παράθυρα</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Ένα ενδιαφέρον στοιχείο του παραθύρου είναι η διαμόρφωση των παντζουριών («σκούρα»). Από τα μέσα του 19</a:t>
            </a:r>
            <a:r>
              <a:rPr lang="el-GR" baseline="30000" dirty="0" smtClean="0">
                <a:solidFill>
                  <a:prstClr val="black"/>
                </a:solidFill>
                <a:latin typeface="Microsoft YaHei UI Light" panose="020B0502040204020203" pitchFamily="34" charset="-122"/>
                <a:ea typeface="Microsoft YaHei UI Light" panose="020B0502040204020203" pitchFamily="34" charset="-122"/>
              </a:rPr>
              <a:t>ου</a:t>
            </a:r>
            <a:r>
              <a:rPr lang="el-GR" dirty="0" smtClean="0">
                <a:solidFill>
                  <a:prstClr val="black"/>
                </a:solidFill>
                <a:latin typeface="Microsoft YaHei UI Light" panose="020B0502040204020203" pitchFamily="34" charset="-122"/>
                <a:ea typeface="Microsoft YaHei UI Light" panose="020B0502040204020203" pitchFamily="34" charset="-122"/>
              </a:rPr>
              <a:t> αιώνα δεν ήταν σπάνια τα παράθυρα που είχαν εξωτερικά τζαμιλίκια και εσωτερικά ταμπλαδωτά σκούρα – αντίθετα δηλ. από το σύστημα που εντέλει επικράτησε.</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Το ‘γερμανικό’ παράθυρο είχε για σκούρα δύο φύλλα με την μορφή τελάρων, μέσα από τα οποία ήταν περασμένες οι περσίδες (γρίλιες). Συχνά το κάτω μέρος των φύλλων περιείχε ένα ξεχωριστό ανακλινόμενο τελάρο με γρίλιες. Επίσης ήταν δυνατόν οι γρίλιες να περιστρέφονται κατά τον άξονά τους, ρυθμίζοντας έτσι την εισροή του φωτός στον εσωτερικό χώρο.</a:t>
            </a:r>
          </a:p>
        </p:txBody>
      </p:sp>
    </p:spTree>
    <p:extLst>
      <p:ext uri="{BB962C8B-B14F-4D97-AF65-F5344CB8AC3E}">
        <p14:creationId xmlns:p14="http://schemas.microsoft.com/office/powerpoint/2010/main" val="3329326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120" y="0"/>
            <a:ext cx="5507759" cy="6858000"/>
          </a:xfrm>
          <a:prstGeom prst="rect">
            <a:avLst/>
          </a:prstGeom>
        </p:spPr>
      </p:pic>
    </p:spTree>
    <p:extLst>
      <p:ext uri="{BB962C8B-B14F-4D97-AF65-F5344CB8AC3E}">
        <p14:creationId xmlns:p14="http://schemas.microsoft.com/office/powerpoint/2010/main" val="1336498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69488" cy="6858000"/>
          </a:xfrm>
          <a:prstGeom prst="rect">
            <a:avLst/>
          </a:prstGeom>
        </p:spPr>
      </p:pic>
      <p:pic>
        <p:nvPicPr>
          <p:cNvPr id="3" name="Εικόνα 2"/>
          <p:cNvPicPr>
            <a:picLocks noChangeAspect="1"/>
          </p:cNvPicPr>
          <p:nvPr/>
        </p:nvPicPr>
        <p:blipFill>
          <a:blip r:embed="rId3">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5158526" y="4032504"/>
            <a:ext cx="5385712" cy="2205020"/>
          </a:xfrm>
          <a:prstGeom prst="rect">
            <a:avLst/>
          </a:prstGeom>
        </p:spPr>
      </p:pic>
      <p:pic>
        <p:nvPicPr>
          <p:cNvPr id="8" name="Εικόνα 7"/>
          <p:cNvPicPr>
            <a:picLocks noChangeAspect="1"/>
          </p:cNvPicPr>
          <p:nvPr/>
        </p:nvPicPr>
        <p:blipFill>
          <a:blip r:embed="rId4">
            <a:lum bright="25000"/>
            <a:extLst>
              <a:ext uri="{28A0092B-C50C-407E-A947-70E740481C1C}">
                <a14:useLocalDpi xmlns:a14="http://schemas.microsoft.com/office/drawing/2010/main" val="0"/>
              </a:ext>
            </a:extLst>
          </a:blip>
          <a:stretch>
            <a:fillRect/>
          </a:stretch>
        </p:blipFill>
        <p:spPr>
          <a:xfrm>
            <a:off x="5384945" y="347472"/>
            <a:ext cx="4932874" cy="3685032"/>
          </a:xfrm>
          <a:prstGeom prst="rect">
            <a:avLst/>
          </a:prstGeom>
        </p:spPr>
      </p:pic>
    </p:spTree>
    <p:extLst>
      <p:ext uri="{BB962C8B-B14F-4D97-AF65-F5344CB8AC3E}">
        <p14:creationId xmlns:p14="http://schemas.microsoft.com/office/powerpoint/2010/main" val="390856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945" y="0"/>
            <a:ext cx="8876110" cy="6858000"/>
          </a:xfrm>
          <a:prstGeom prst="rect">
            <a:avLst/>
          </a:prstGeom>
        </p:spPr>
      </p:pic>
    </p:spTree>
    <p:extLst>
      <p:ext uri="{BB962C8B-B14F-4D97-AF65-F5344CB8AC3E}">
        <p14:creationId xmlns:p14="http://schemas.microsoft.com/office/powerpoint/2010/main" val="777456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67955" y="2059394"/>
            <a:ext cx="8656090" cy="3293209"/>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Εσωτερικά και εξωτερικά κουφώματα</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Διατηρούν σχετικά σταθερή την μορφολογία τους καθώς χρησιμοποιούν τυποποιημένα στοιχεία.</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Γίνεται προσεκτική επιλογή των ξύλων και λεπτή επεξεργασία τους με στόχο την παραγωγή στέρεων και ελαφριών κουφωμάτων με αντοχή στην χρήση και τον χρόνο. Για τις εσωτερικές πόρτες ωστόσο χρησιμοποιείται λευκή ξυλεία, τόσο για τα σταθερά μέρη (σκελετός) όσο και για τα κινητά.</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3969538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945" y="178471"/>
            <a:ext cx="8876110" cy="6501057"/>
          </a:xfrm>
          <a:prstGeom prst="rect">
            <a:avLst/>
          </a:prstGeom>
        </p:spPr>
      </p:pic>
    </p:spTree>
    <p:extLst>
      <p:ext uri="{BB962C8B-B14F-4D97-AF65-F5344CB8AC3E}">
        <p14:creationId xmlns:p14="http://schemas.microsoft.com/office/powerpoint/2010/main" val="1357011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628" y="178471"/>
            <a:ext cx="8024742" cy="6501057"/>
          </a:xfrm>
          <a:prstGeom prst="rect">
            <a:avLst/>
          </a:prstGeom>
        </p:spPr>
      </p:pic>
    </p:spTree>
    <p:extLst>
      <p:ext uri="{BB962C8B-B14F-4D97-AF65-F5344CB8AC3E}">
        <p14:creationId xmlns:p14="http://schemas.microsoft.com/office/powerpoint/2010/main" val="15106015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628" y="709772"/>
            <a:ext cx="8024742" cy="5438454"/>
          </a:xfrm>
          <a:prstGeom prst="rect">
            <a:avLst/>
          </a:prstGeom>
        </p:spPr>
      </p:pic>
    </p:spTree>
    <p:extLst>
      <p:ext uri="{BB962C8B-B14F-4D97-AF65-F5344CB8AC3E}">
        <p14:creationId xmlns:p14="http://schemas.microsoft.com/office/powerpoint/2010/main" val="1028693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628" y="419721"/>
            <a:ext cx="8024742" cy="6018556"/>
          </a:xfrm>
          <a:prstGeom prst="rect">
            <a:avLst/>
          </a:prstGeom>
        </p:spPr>
      </p:pic>
    </p:spTree>
    <p:extLst>
      <p:ext uri="{BB962C8B-B14F-4D97-AF65-F5344CB8AC3E}">
        <p14:creationId xmlns:p14="http://schemas.microsoft.com/office/powerpoint/2010/main" val="600373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463" y="419721"/>
            <a:ext cx="7625071" cy="6018556"/>
          </a:xfrm>
          <a:prstGeom prst="rect">
            <a:avLst/>
          </a:prstGeom>
        </p:spPr>
      </p:pic>
    </p:spTree>
    <p:extLst>
      <p:ext uri="{BB962C8B-B14F-4D97-AF65-F5344CB8AC3E}">
        <p14:creationId xmlns:p14="http://schemas.microsoft.com/office/powerpoint/2010/main" val="1629139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463" y="569597"/>
            <a:ext cx="7625071" cy="5718803"/>
          </a:xfrm>
          <a:prstGeom prst="rect">
            <a:avLst/>
          </a:prstGeom>
        </p:spPr>
      </p:pic>
    </p:spTree>
    <p:extLst>
      <p:ext uri="{BB962C8B-B14F-4D97-AF65-F5344CB8AC3E}">
        <p14:creationId xmlns:p14="http://schemas.microsoft.com/office/powerpoint/2010/main" val="4160569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2800" y="1639866"/>
            <a:ext cx="10566400" cy="3847207"/>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Παράθυρα</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a:solidFill>
                  <a:prstClr val="black"/>
                </a:solidFill>
                <a:latin typeface="Microsoft YaHei UI Light" panose="020B0502040204020203" pitchFamily="34" charset="-122"/>
                <a:ea typeface="Microsoft YaHei UI Light" panose="020B0502040204020203" pitchFamily="34" charset="-122"/>
              </a:rPr>
              <a:t>Καθώς το ‘γερμανικό’ παράθυρο αποδείχθηκε εξαιρετικά επιρρεπές στην καταπόνηση από τις εξωτερικές συνθήκες αντικαταστάθηκε στον όψιμο κλασικισμό </a:t>
            </a:r>
            <a:r>
              <a:rPr lang="el-GR" dirty="0" smtClean="0">
                <a:solidFill>
                  <a:prstClr val="black"/>
                </a:solidFill>
                <a:latin typeface="Microsoft YaHei UI Light" panose="020B0502040204020203" pitchFamily="34" charset="-122"/>
                <a:ea typeface="Microsoft YaHei UI Light" panose="020B0502040204020203" pitchFamily="34" charset="-122"/>
              </a:rPr>
              <a:t>από </a:t>
            </a:r>
            <a:r>
              <a:rPr lang="el-GR" dirty="0">
                <a:solidFill>
                  <a:prstClr val="black"/>
                </a:solidFill>
                <a:latin typeface="Microsoft YaHei UI Light" panose="020B0502040204020203" pitchFamily="34" charset="-122"/>
                <a:ea typeface="Microsoft YaHei UI Light" panose="020B0502040204020203" pitchFamily="34" charset="-122"/>
              </a:rPr>
              <a:t>το λεγόμενο ‘γαλλικό’ παράθυρο το οποίο βρισκόταν στην εσωτερική πλευρά του τοίχου</a:t>
            </a:r>
            <a:r>
              <a:rPr lang="el-GR" dirty="0" smtClean="0">
                <a:solidFill>
                  <a:prstClr val="black"/>
                </a:solidFill>
                <a:latin typeface="Microsoft YaHei UI Light" panose="020B0502040204020203" pitchFamily="34" charset="-122"/>
                <a:ea typeface="Microsoft YaHei UI Light" panose="020B0502040204020203" pitchFamily="34" charset="-122"/>
              </a:rPr>
              <a:t>.</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Το ‘γαλλικό’ παράθυρο ήταν σημαντικά πιο προφυλαγμένο από τις καιρικές συνθήκες όντας τοποθετημένο στην εσωτερική πλευρά του ανοίγματος. Επιπλέον τα παντζούρια του διαιρούνταν κατακόρυφα σε δύο ή και περισσότερα στενά φύλλα, με αποτέλεσμα να διπλώνουν μέσα στο άνοιγμα και να προστατεύονται από τους λαμπάδες και το πρέκι του παραθύρου.</a:t>
            </a:r>
          </a:p>
          <a:p>
            <a:pPr algn="ctr"/>
            <a:endParaRPr lang="el-GR" dirty="0" smtClean="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8997600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032" y="0"/>
            <a:ext cx="6231768" cy="6858000"/>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30012" cy="6858000"/>
          </a:xfrm>
          <a:prstGeom prst="rect">
            <a:avLst/>
          </a:prstGeom>
        </p:spPr>
      </p:pic>
    </p:spTree>
    <p:extLst>
      <p:ext uri="{BB962C8B-B14F-4D97-AF65-F5344CB8AC3E}">
        <p14:creationId xmlns:p14="http://schemas.microsoft.com/office/powerpoint/2010/main" val="27976707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463" y="569597"/>
            <a:ext cx="7625070" cy="5718803"/>
          </a:xfrm>
          <a:prstGeom prst="rect">
            <a:avLst/>
          </a:prstGeom>
        </p:spPr>
      </p:pic>
    </p:spTree>
    <p:extLst>
      <p:ext uri="{BB962C8B-B14F-4D97-AF65-F5344CB8AC3E}">
        <p14:creationId xmlns:p14="http://schemas.microsoft.com/office/powerpoint/2010/main" val="12220923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463" y="569597"/>
            <a:ext cx="7625070" cy="5718802"/>
          </a:xfrm>
          <a:prstGeom prst="rect">
            <a:avLst/>
          </a:prstGeom>
        </p:spPr>
      </p:pic>
    </p:spTree>
    <p:extLst>
      <p:ext uri="{BB962C8B-B14F-4D97-AF65-F5344CB8AC3E}">
        <p14:creationId xmlns:p14="http://schemas.microsoft.com/office/powerpoint/2010/main" val="1969727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67955" y="2059394"/>
            <a:ext cx="8656090" cy="2739211"/>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Εσωτερικά και εξωτερικά κουφώματα</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Τα φύλλα είναι περαστά σε ‘</a:t>
            </a:r>
            <a:r>
              <a:rPr lang="el-GR" dirty="0" err="1" smtClean="0">
                <a:solidFill>
                  <a:prstClr val="black"/>
                </a:solidFill>
                <a:latin typeface="Microsoft YaHei UI Light" panose="020B0502040204020203" pitchFamily="34" charset="-122"/>
                <a:ea typeface="Microsoft YaHei UI Light" panose="020B0502040204020203" pitchFamily="34" charset="-122"/>
              </a:rPr>
              <a:t>γκινισιές</a:t>
            </a:r>
            <a:r>
              <a:rPr lang="el-GR" dirty="0" smtClean="0">
                <a:solidFill>
                  <a:prstClr val="black"/>
                </a:solidFill>
                <a:latin typeface="Microsoft YaHei UI Light" panose="020B0502040204020203" pitchFamily="34" charset="-122"/>
                <a:ea typeface="Microsoft YaHei UI Light" panose="020B0502040204020203" pitchFamily="34" charset="-122"/>
              </a:rPr>
              <a:t>’, δηλ. ευθύγραμμες εγκοπές, μονές ή διπλές, κατά μήκος ενός απλού σκελετού (του τελάρου). Αυτός ο σκελετός σχηματίζει μαζί με τα γεμίσματα (τους ‘ταμπλάδες’) μια καθορισμένη και συνήθως επαναλαμβανόμενη μορφή: ανά δύο ορθογώνιοι ταμπλάδες σε κατακόρυφη θέση στο πάνω και στο κάτω μέρος του φύλλου οι οποίοι χωρίζονται μεταξύ τους με έναν οριζόντιο.</a:t>
            </a:r>
          </a:p>
        </p:txBody>
      </p:sp>
    </p:spTree>
    <p:extLst>
      <p:ext uri="{BB962C8B-B14F-4D97-AF65-F5344CB8AC3E}">
        <p14:creationId xmlns:p14="http://schemas.microsoft.com/office/powerpoint/2010/main" val="37200454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463" y="569597"/>
            <a:ext cx="7625069" cy="5718802"/>
          </a:xfrm>
          <a:prstGeom prst="rect">
            <a:avLst/>
          </a:prstGeom>
        </p:spPr>
      </p:pic>
    </p:spTree>
    <p:extLst>
      <p:ext uri="{BB962C8B-B14F-4D97-AF65-F5344CB8AC3E}">
        <p14:creationId xmlns:p14="http://schemas.microsoft.com/office/powerpoint/2010/main" val="22390462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463" y="569597"/>
            <a:ext cx="7625069" cy="5718801"/>
          </a:xfrm>
          <a:prstGeom prst="rect">
            <a:avLst/>
          </a:prstGeom>
        </p:spPr>
      </p:pic>
    </p:spTree>
    <p:extLst>
      <p:ext uri="{BB962C8B-B14F-4D97-AF65-F5344CB8AC3E}">
        <p14:creationId xmlns:p14="http://schemas.microsoft.com/office/powerpoint/2010/main" val="15554056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463" y="569597"/>
            <a:ext cx="7625068" cy="5718801"/>
          </a:xfrm>
          <a:prstGeom prst="rect">
            <a:avLst/>
          </a:prstGeom>
        </p:spPr>
      </p:pic>
    </p:spTree>
    <p:extLst>
      <p:ext uri="{BB962C8B-B14F-4D97-AF65-F5344CB8AC3E}">
        <p14:creationId xmlns:p14="http://schemas.microsoft.com/office/powerpoint/2010/main" val="27153127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182505"/>
            <a:ext cx="6684240" cy="2492990"/>
          </a:xfrm>
          <a:prstGeom prst="rect">
            <a:avLst/>
          </a:prstGeom>
          <a:noFill/>
        </p:spPr>
        <p:txBody>
          <a:bodyPr wrap="square" rtlCol="0">
            <a:spAutoFit/>
          </a:bodyPr>
          <a:lstStyle/>
          <a:p>
            <a:pPr algn="ctr"/>
            <a:r>
              <a:rPr lang="el-GR" sz="3600" dirty="0">
                <a:ln w="0"/>
                <a:effectLst>
                  <a:outerShdw blurRad="38100" dist="19050" dir="2700000" algn="tl" rotWithShape="0">
                    <a:schemeClr val="dk1">
                      <a:alpha val="40000"/>
                    </a:schemeClr>
                  </a:outerShdw>
                </a:effectLst>
                <a:latin typeface="Microsoft YaHei UI Light" panose="020B0502040204020203" pitchFamily="34" charset="-122"/>
                <a:ea typeface="Microsoft YaHei UI Light" panose="020B0502040204020203" pitchFamily="34" charset="-122"/>
              </a:rPr>
              <a:t>Κλίμακες</a:t>
            </a:r>
          </a:p>
          <a:p>
            <a:pPr algn="ctr"/>
            <a:endParaRPr lang="el-GR" sz="2400" dirty="0">
              <a:ln w="0"/>
              <a:effectLst>
                <a:outerShdw blurRad="38100" dist="19050" dir="2700000" algn="tl" rotWithShape="0">
                  <a:schemeClr val="dk1">
                    <a:alpha val="40000"/>
                  </a:schemeClr>
                </a:outerShdw>
              </a:effectLst>
              <a:latin typeface="Microsoft YaHei UI Light" panose="020B0502040204020203" pitchFamily="34" charset="-122"/>
              <a:ea typeface="Microsoft YaHei UI Light" panose="020B0502040204020203" pitchFamily="34" charset="-122"/>
            </a:endParaRPr>
          </a:p>
          <a:p>
            <a:pPr algn="ctr"/>
            <a:r>
              <a:rPr lang="el-GR" sz="2400" dirty="0">
                <a:ln w="0"/>
                <a:effectLst>
                  <a:outerShdw blurRad="38100" dist="19050" dir="2700000" algn="tl" rotWithShape="0">
                    <a:schemeClr val="dk1">
                      <a:alpha val="40000"/>
                    </a:schemeClr>
                  </a:outerShdw>
                </a:effectLst>
                <a:latin typeface="Microsoft YaHei UI Light" panose="020B0502040204020203" pitchFamily="34" charset="-122"/>
                <a:ea typeface="Microsoft YaHei UI Light" panose="020B0502040204020203" pitchFamily="34" charset="-122"/>
              </a:rPr>
              <a:t>(χάραξη, μορφολογία, υλικό κατασκευής, τρόπος στήριξης, ορθοστάτες, κιγκλιδώματα και κουπαστές και άλλες διακοσμητικές εφαρμογές)</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5283" y="0"/>
            <a:ext cx="5146717" cy="6858000"/>
          </a:xfrm>
          <a:prstGeom prst="rect">
            <a:avLst/>
          </a:prstGeom>
        </p:spPr>
      </p:pic>
    </p:spTree>
    <p:extLst>
      <p:ext uri="{BB962C8B-B14F-4D97-AF65-F5344CB8AC3E}">
        <p14:creationId xmlns:p14="http://schemas.microsoft.com/office/powerpoint/2010/main" val="34989591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2800" y="1505396"/>
            <a:ext cx="10566400" cy="3754874"/>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Αναλογίες και χάραξη</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Οι κλίμακες χωρίζονται σε ‘πρωτεύουσας σημασίας’ (κύρια κλιμακοστάσια κτιρίου) και ‘δευτερεύουσας σημασίας’ (</a:t>
            </a:r>
            <a:r>
              <a:rPr lang="el-GR" dirty="0">
                <a:solidFill>
                  <a:prstClr val="black"/>
                </a:solidFill>
                <a:latin typeface="Microsoft YaHei UI Light" panose="020B0502040204020203" pitchFamily="34" charset="-122"/>
                <a:ea typeface="Microsoft YaHei UI Light" panose="020B0502040204020203" pitchFamily="34" charset="-122"/>
              </a:rPr>
              <a:t>κλιμακοστάσια </a:t>
            </a:r>
            <a:r>
              <a:rPr lang="el-GR" dirty="0" smtClean="0">
                <a:solidFill>
                  <a:prstClr val="black"/>
                </a:solidFill>
                <a:latin typeface="Microsoft YaHei UI Light" panose="020B0502040204020203" pitchFamily="34" charset="-122"/>
                <a:ea typeface="Microsoft YaHei UI Light" panose="020B0502040204020203" pitchFamily="34" charset="-122"/>
              </a:rPr>
              <a:t>υπηρεσίας, κ.ο.κ.). Η ομαλή κλίση ορίζεται ως προς το </a:t>
            </a:r>
            <a:r>
              <a:rPr lang="el-GR" b="1" dirty="0" smtClean="0">
                <a:solidFill>
                  <a:prstClr val="black"/>
                </a:solidFill>
                <a:latin typeface="Microsoft YaHei UI Light" panose="020B0502040204020203" pitchFamily="34" charset="-122"/>
                <a:ea typeface="Microsoft YaHei UI Light" panose="020B0502040204020203" pitchFamily="34" charset="-122"/>
              </a:rPr>
              <a:t>ανθρώπινο βήμα </a:t>
            </a:r>
            <a:r>
              <a:rPr lang="el-GR" dirty="0" smtClean="0">
                <a:solidFill>
                  <a:prstClr val="black"/>
                </a:solidFill>
                <a:latin typeface="Microsoft YaHei UI Light" panose="020B0502040204020203" pitchFamily="34" charset="-122"/>
                <a:ea typeface="Microsoft YaHei UI Light" panose="020B0502040204020203" pitchFamily="34" charset="-122"/>
              </a:rPr>
              <a:t>στην βάση του τύπου</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sz="2600" b="1" dirty="0" smtClean="0">
                <a:solidFill>
                  <a:prstClr val="black"/>
                </a:solidFill>
                <a:latin typeface="Microsoft YaHei UI Light" panose="020B0502040204020203" pitchFamily="34" charset="-122"/>
                <a:ea typeface="Microsoft YaHei UI Light" panose="020B0502040204020203" pitchFamily="34" charset="-122"/>
              </a:rPr>
              <a:t>2υ + π = 61 έως 63</a:t>
            </a:r>
          </a:p>
          <a:p>
            <a:pPr algn="ctr"/>
            <a:endParaRPr lang="el-GR" sz="2400" dirty="0" smtClean="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(με τα 62 εκ ως εκτίμηση του μέσου ανθρώπινου βήματος)</a:t>
            </a:r>
          </a:p>
          <a:p>
            <a:pPr algn="ct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Για τις κύριες κλίμακες των οικοδομών </a:t>
            </a:r>
            <a:r>
              <a:rPr lang="el-GR" b="1" dirty="0" smtClean="0">
                <a:solidFill>
                  <a:prstClr val="black"/>
                </a:solidFill>
                <a:latin typeface="Microsoft YaHei UI Light" panose="020B0502040204020203" pitchFamily="34" charset="-122"/>
                <a:ea typeface="Microsoft YaHei UI Light" panose="020B0502040204020203" pitchFamily="34" charset="-122"/>
              </a:rPr>
              <a:t>αποφεύγονται ύψη βαθμίδας (υ) μεγαλύτερα των 18 εκ</a:t>
            </a:r>
            <a:r>
              <a:rPr lang="el-GR" dirty="0" smtClean="0">
                <a:solidFill>
                  <a:prstClr val="black"/>
                </a:solidFill>
                <a:latin typeface="Microsoft YaHei UI Light" panose="020B0502040204020203" pitchFamily="34" charset="-122"/>
                <a:ea typeface="Microsoft YaHei UI Light" panose="020B0502040204020203" pitchFamily="34" charset="-122"/>
              </a:rPr>
              <a:t>.</a:t>
            </a:r>
          </a:p>
        </p:txBody>
      </p:sp>
    </p:spTree>
    <p:extLst>
      <p:ext uri="{BB962C8B-B14F-4D97-AF65-F5344CB8AC3E}">
        <p14:creationId xmlns:p14="http://schemas.microsoft.com/office/powerpoint/2010/main" val="21042655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2800" y="1505396"/>
            <a:ext cx="10566400" cy="369332"/>
          </a:xfrm>
          <a:prstGeom prst="rect">
            <a:avLst/>
          </a:prstGeom>
          <a:noFill/>
        </p:spPr>
        <p:txBody>
          <a:bodyPr wrap="square" rtlCol="0">
            <a:spAutoFit/>
          </a:bodyPr>
          <a:lstStyle/>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Η αναλογία αυτή δίνει τις παρακάτω αναλογίες πλάτους και ύψους βαθμίδας:</a:t>
            </a:r>
          </a:p>
        </p:txBody>
      </p:sp>
      <p:graphicFrame>
        <p:nvGraphicFramePr>
          <p:cNvPr id="2" name="Πίνακας 1"/>
          <p:cNvGraphicFramePr>
            <a:graphicFrameLocks noGrp="1"/>
          </p:cNvGraphicFramePr>
          <p:nvPr>
            <p:extLst>
              <p:ext uri="{D42A27DB-BD31-4B8C-83A1-F6EECF244321}">
                <p14:modId xmlns:p14="http://schemas.microsoft.com/office/powerpoint/2010/main" val="3418571796"/>
              </p:ext>
            </p:extLst>
          </p:nvPr>
        </p:nvGraphicFramePr>
        <p:xfrm>
          <a:off x="2032000" y="2108199"/>
          <a:ext cx="8127999" cy="3337560"/>
        </p:xfrm>
        <a:graphic>
          <a:graphicData uri="http://schemas.openxmlformats.org/drawingml/2006/table">
            <a:tbl>
              <a:tblPr firstRow="1" bandRow="1">
                <a:tableStyleId>{5C22544A-7EE6-4342-B048-85BDC9FD1C3A}</a:tableStyleId>
              </a:tblPr>
              <a:tblGrid>
                <a:gridCol w="2709333"/>
                <a:gridCol w="2709333"/>
                <a:gridCol w="2709333"/>
              </a:tblGrid>
              <a:tr h="370840">
                <a:tc>
                  <a:txBody>
                    <a:bodyPr/>
                    <a:lstStyle/>
                    <a:p>
                      <a:pPr algn="ctr"/>
                      <a:r>
                        <a:rPr lang="el-GR" sz="1600" dirty="0" smtClean="0">
                          <a:latin typeface="Microsoft YaHei Light" panose="020B0502040204020203" pitchFamily="34" charset="-122"/>
                          <a:ea typeface="Microsoft YaHei Light" panose="020B0502040204020203" pitchFamily="34" charset="-122"/>
                        </a:rPr>
                        <a:t>Ύψος βαθμίδας</a:t>
                      </a:r>
                      <a:endParaRPr lang="el-GR" sz="1600" dirty="0">
                        <a:latin typeface="Microsoft YaHei Light" panose="020B0502040204020203" pitchFamily="34" charset="-122"/>
                        <a:ea typeface="Microsoft YaHei Light" panose="020B0502040204020203" pitchFamily="34" charset="-122"/>
                      </a:endParaRPr>
                    </a:p>
                  </a:txBody>
                  <a:tcPr/>
                </a:tc>
                <a:tc>
                  <a:txBody>
                    <a:bodyPr/>
                    <a:lstStyle/>
                    <a:p>
                      <a:pPr algn="ctr"/>
                      <a:endParaRPr lang="el-GR" sz="1600" dirty="0">
                        <a:latin typeface="Microsoft YaHei Light" panose="020B0502040204020203" pitchFamily="34" charset="-122"/>
                        <a:ea typeface="Microsoft YaHei Light" panose="020B0502040204020203" pitchFamily="34" charset="-122"/>
                      </a:endParaRPr>
                    </a:p>
                  </a:txBody>
                  <a:tcPr/>
                </a:tc>
                <a:tc>
                  <a:txBody>
                    <a:bodyPr/>
                    <a:lstStyle/>
                    <a:p>
                      <a:pPr algn="ctr"/>
                      <a:r>
                        <a:rPr lang="el-GR" sz="1600" b="1" kern="1200" dirty="0" smtClean="0">
                          <a:solidFill>
                            <a:schemeClr val="lt1"/>
                          </a:solidFill>
                          <a:latin typeface="Microsoft YaHei Light" panose="020B0502040204020203" pitchFamily="34" charset="-122"/>
                          <a:ea typeface="Microsoft YaHei Light" panose="020B0502040204020203" pitchFamily="34" charset="-122"/>
                          <a:cs typeface="+mn-cs"/>
                        </a:rPr>
                        <a:t>Πλάτος</a:t>
                      </a:r>
                      <a:r>
                        <a:rPr lang="el-GR" sz="1600" dirty="0" smtClean="0">
                          <a:latin typeface="Microsoft YaHei Light" panose="020B0502040204020203" pitchFamily="34" charset="-122"/>
                          <a:ea typeface="Microsoft YaHei Light" panose="020B0502040204020203" pitchFamily="34" charset="-122"/>
                        </a:rPr>
                        <a:t> </a:t>
                      </a:r>
                      <a:r>
                        <a:rPr lang="el-GR" sz="1600" b="1" kern="1200" dirty="0" smtClean="0">
                          <a:solidFill>
                            <a:schemeClr val="lt1"/>
                          </a:solidFill>
                          <a:latin typeface="Microsoft YaHei Light" panose="020B0502040204020203" pitchFamily="34" charset="-122"/>
                          <a:ea typeface="Microsoft YaHei Light" panose="020B0502040204020203" pitchFamily="34" charset="-122"/>
                          <a:cs typeface="+mn-cs"/>
                        </a:rPr>
                        <a:t>βαθμίδας</a:t>
                      </a:r>
                      <a:endParaRPr lang="el-GR" sz="1600" b="1" kern="1200" dirty="0">
                        <a:solidFill>
                          <a:schemeClr val="lt1"/>
                        </a:solidFill>
                        <a:latin typeface="Microsoft YaHei Light" panose="020B0502040204020203" pitchFamily="34" charset="-122"/>
                        <a:ea typeface="Microsoft YaHei Light" panose="020B0502040204020203" pitchFamily="34" charset="-122"/>
                        <a:cs typeface="+mn-cs"/>
                      </a:endParaRPr>
                    </a:p>
                  </a:txBody>
                  <a:tcPr/>
                </a:tc>
              </a:tr>
              <a:tr h="370840">
                <a:tc>
                  <a:txBody>
                    <a:bodyPr/>
                    <a:lstStyle/>
                    <a:p>
                      <a:pPr algn="ctr"/>
                      <a:r>
                        <a:rPr lang="el-GR" sz="1600" dirty="0" smtClean="0">
                          <a:latin typeface="Microsoft YaHei Light" panose="020B0502040204020203" pitchFamily="34" charset="-122"/>
                          <a:ea typeface="Microsoft YaHei Light" panose="020B0502040204020203" pitchFamily="34" charset="-122"/>
                        </a:rPr>
                        <a:t>16 εκ.</a:t>
                      </a:r>
                      <a:endParaRPr lang="el-GR" sz="1600" dirty="0">
                        <a:latin typeface="Microsoft YaHei Light" panose="020B0502040204020203" pitchFamily="34" charset="-122"/>
                        <a:ea typeface="Microsoft YaHei Light" panose="020B0502040204020203" pitchFamily="34" charset="-122"/>
                      </a:endParaRPr>
                    </a:p>
                  </a:txBody>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για</a:t>
                      </a:r>
                      <a:endParaRPr lang="el-GR" sz="1600" dirty="0">
                        <a:latin typeface="Microsoft YaHei Light" panose="020B0502040204020203" pitchFamily="34" charset="-122"/>
                        <a:ea typeface="Microsoft YaHei Light" panose="020B0502040204020203" pitchFamily="34" charset="-122"/>
                      </a:endParaRPr>
                    </a:p>
                  </a:txBody>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29 – 31 εκ.</a:t>
                      </a:r>
                      <a:endParaRPr lang="el-GR" sz="1600" dirty="0">
                        <a:latin typeface="Microsoft YaHei Light" panose="020B0502040204020203" pitchFamily="34" charset="-122"/>
                        <a:ea typeface="Microsoft YaHei Light" panose="020B0502040204020203" pitchFamily="34" charset="-122"/>
                      </a:endParaRPr>
                    </a:p>
                  </a:txBody>
                  <a:tcPr/>
                </a:tc>
              </a:tr>
              <a:tr h="370840">
                <a:tc>
                  <a:txBody>
                    <a:bodyPr/>
                    <a:lstStyle/>
                    <a:p>
                      <a:pPr algn="ctr"/>
                      <a:r>
                        <a:rPr lang="el-GR" sz="1600" dirty="0" smtClean="0">
                          <a:latin typeface="Microsoft YaHei Light" panose="020B0502040204020203" pitchFamily="34" charset="-122"/>
                          <a:ea typeface="Microsoft YaHei Light" panose="020B0502040204020203" pitchFamily="34" charset="-122"/>
                        </a:rPr>
                        <a:t>16,5 εκ.</a:t>
                      </a:r>
                    </a:p>
                  </a:txBody>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για</a:t>
                      </a:r>
                      <a:endParaRPr lang="el-GR" sz="1600" dirty="0">
                        <a:latin typeface="Microsoft YaHei Light" panose="020B0502040204020203" pitchFamily="34" charset="-122"/>
                        <a:ea typeface="Microsoft YaHei Light" panose="020B0502040204020203" pitchFamily="34" charset="-122"/>
                      </a:endParaRPr>
                    </a:p>
                  </a:txBody>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28 – 30 εκ.</a:t>
                      </a:r>
                      <a:endParaRPr lang="el-GR" sz="1600" dirty="0">
                        <a:latin typeface="Microsoft YaHei Light" panose="020B0502040204020203" pitchFamily="34" charset="-122"/>
                        <a:ea typeface="Microsoft YaHei Light" panose="020B0502040204020203" pitchFamily="34" charset="-122"/>
                      </a:endParaRPr>
                    </a:p>
                  </a:txBody>
                  <a:tcPr/>
                </a:tc>
              </a:tr>
              <a:tr h="370840">
                <a:tc>
                  <a:txBody>
                    <a:bodyPr/>
                    <a:lstStyle/>
                    <a:p>
                      <a:pPr algn="ctr"/>
                      <a:r>
                        <a:rPr lang="el-GR" sz="1600" dirty="0" smtClean="0">
                          <a:latin typeface="Microsoft YaHei Light" panose="020B0502040204020203" pitchFamily="34" charset="-122"/>
                          <a:ea typeface="Microsoft YaHei Light" panose="020B0502040204020203" pitchFamily="34" charset="-122"/>
                        </a:rPr>
                        <a:t>17 εκ.</a:t>
                      </a:r>
                      <a:endParaRPr lang="el-GR" sz="1600" dirty="0">
                        <a:latin typeface="Microsoft YaHei Light" panose="020B0502040204020203" pitchFamily="34" charset="-122"/>
                        <a:ea typeface="Microsoft YaHei Light" panose="020B0502040204020203" pitchFamily="34" charset="-122"/>
                      </a:endParaRPr>
                    </a:p>
                  </a:txBody>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για</a:t>
                      </a:r>
                      <a:endParaRPr lang="el-GR" sz="1600" dirty="0">
                        <a:latin typeface="Microsoft YaHei Light" panose="020B0502040204020203" pitchFamily="34" charset="-122"/>
                        <a:ea typeface="Microsoft YaHei Light" panose="020B0502040204020203" pitchFamily="34" charset="-122"/>
                      </a:endParaRPr>
                    </a:p>
                  </a:txBody>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27 – 29 εκ.</a:t>
                      </a:r>
                      <a:endParaRPr lang="el-GR" sz="1600" dirty="0">
                        <a:latin typeface="Microsoft YaHei Light" panose="020B0502040204020203" pitchFamily="34" charset="-122"/>
                        <a:ea typeface="Microsoft YaHei Light" panose="020B0502040204020203" pitchFamily="34" charset="-122"/>
                      </a:endParaRPr>
                    </a:p>
                  </a:txBody>
                  <a:tcPr/>
                </a:tc>
              </a:tr>
              <a:tr h="370840">
                <a:tc>
                  <a:txBody>
                    <a:bodyPr/>
                    <a:lstStyle/>
                    <a:p>
                      <a:pPr algn="ctr"/>
                      <a:r>
                        <a:rPr lang="el-GR" sz="1600" dirty="0" smtClean="0">
                          <a:latin typeface="Microsoft YaHei Light" panose="020B0502040204020203" pitchFamily="34" charset="-122"/>
                          <a:ea typeface="Microsoft YaHei Light" panose="020B0502040204020203" pitchFamily="34" charset="-122"/>
                        </a:rPr>
                        <a:t>17,5 εκ.</a:t>
                      </a:r>
                      <a:endParaRPr lang="el-GR" sz="1600" dirty="0">
                        <a:latin typeface="Microsoft YaHei Light" panose="020B0502040204020203" pitchFamily="34" charset="-122"/>
                        <a:ea typeface="Microsoft YaHei Light" panose="020B0502040204020203" pitchFamily="34" charset="-122"/>
                      </a:endParaRPr>
                    </a:p>
                  </a:txBody>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για</a:t>
                      </a:r>
                      <a:endParaRPr lang="el-GR" sz="1600" dirty="0">
                        <a:latin typeface="Microsoft YaHei Light" panose="020B0502040204020203" pitchFamily="34" charset="-122"/>
                        <a:ea typeface="Microsoft YaHei Light" panose="020B0502040204020203" pitchFamily="34" charset="-122"/>
                      </a:endParaRPr>
                    </a:p>
                  </a:txBody>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26 – 28 εκ.</a:t>
                      </a:r>
                      <a:endParaRPr lang="el-GR" sz="1600" dirty="0">
                        <a:latin typeface="Microsoft YaHei Light" panose="020B0502040204020203" pitchFamily="34" charset="-122"/>
                        <a:ea typeface="Microsoft YaHei Light" panose="020B0502040204020203" pitchFamily="34" charset="-122"/>
                      </a:endParaRPr>
                    </a:p>
                  </a:txBody>
                  <a:tcPr/>
                </a:tc>
              </a:tr>
              <a:tr h="370840">
                <a:tc>
                  <a:txBody>
                    <a:bodyPr/>
                    <a:lstStyle/>
                    <a:p>
                      <a:pPr algn="ctr"/>
                      <a:r>
                        <a:rPr lang="el-GR" sz="1600" dirty="0" smtClean="0">
                          <a:latin typeface="Microsoft YaHei Light" panose="020B0502040204020203" pitchFamily="34" charset="-122"/>
                          <a:ea typeface="Microsoft YaHei Light" panose="020B0502040204020203" pitchFamily="34" charset="-122"/>
                        </a:rPr>
                        <a:t>18 εκ.</a:t>
                      </a:r>
                      <a:endParaRPr lang="el-GR" sz="1600" dirty="0">
                        <a:latin typeface="Microsoft YaHei Light" panose="020B0502040204020203" pitchFamily="34" charset="-122"/>
                        <a:ea typeface="Microsoft YaHei Light" panose="020B0502040204020203" pitchFamily="34" charset="-122"/>
                      </a:endParaRPr>
                    </a:p>
                  </a:txBody>
                  <a:tcPr>
                    <a:lnB w="12700" cap="flat" cmpd="sng" algn="ctr">
                      <a:solidFill>
                        <a:schemeClr val="tx1"/>
                      </a:solidFill>
                      <a:prstDash val="solid"/>
                      <a:round/>
                      <a:headEnd type="none" w="med" len="med"/>
                      <a:tailEnd type="none" w="med" len="med"/>
                    </a:lnB>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για</a:t>
                      </a:r>
                      <a:endParaRPr lang="el-GR" sz="1600" dirty="0">
                        <a:latin typeface="Microsoft YaHei Light" panose="020B0502040204020203" pitchFamily="34" charset="-122"/>
                        <a:ea typeface="Microsoft YaHei Light" panose="020B0502040204020203" pitchFamily="34" charset="-122"/>
                      </a:endParaRPr>
                    </a:p>
                  </a:txBody>
                  <a:tcPr>
                    <a:lnB w="12700" cap="flat" cmpd="sng" algn="ctr">
                      <a:solidFill>
                        <a:schemeClr val="tx1"/>
                      </a:solidFill>
                      <a:prstDash val="solid"/>
                      <a:round/>
                      <a:headEnd type="none" w="med" len="med"/>
                      <a:tailEnd type="none" w="med" len="med"/>
                    </a:lnB>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25 – 27 εκ.</a:t>
                      </a:r>
                      <a:endParaRPr lang="el-GR" sz="1600" dirty="0">
                        <a:latin typeface="Microsoft YaHei Light" panose="020B0502040204020203" pitchFamily="34" charset="-122"/>
                        <a:ea typeface="Microsoft YaHei Light" panose="020B0502040204020203" pitchFamily="34" charset="-122"/>
                      </a:endParaRPr>
                    </a:p>
                  </a:txBody>
                  <a:tcPr>
                    <a:lnB w="12700" cap="flat" cmpd="sng" algn="ctr">
                      <a:solidFill>
                        <a:schemeClr val="tx1"/>
                      </a:solidFill>
                      <a:prstDash val="solid"/>
                      <a:round/>
                      <a:headEnd type="none" w="med" len="med"/>
                      <a:tailEnd type="none" w="med" len="med"/>
                    </a:lnB>
                  </a:tcPr>
                </a:tc>
              </a:tr>
              <a:tr h="370840">
                <a:tc>
                  <a:txBody>
                    <a:bodyPr/>
                    <a:lstStyle/>
                    <a:p>
                      <a:pPr algn="ctr"/>
                      <a:r>
                        <a:rPr lang="el-GR" sz="1600" dirty="0" smtClean="0">
                          <a:latin typeface="Microsoft YaHei Light" panose="020B0502040204020203" pitchFamily="34" charset="-122"/>
                          <a:ea typeface="Microsoft YaHei Light" panose="020B0502040204020203" pitchFamily="34" charset="-122"/>
                        </a:rPr>
                        <a:t>18,</a:t>
                      </a:r>
                      <a:r>
                        <a:rPr lang="el-GR" sz="1600" baseline="0" dirty="0" smtClean="0">
                          <a:latin typeface="Microsoft YaHei Light" panose="020B0502040204020203" pitchFamily="34" charset="-122"/>
                          <a:ea typeface="Microsoft YaHei Light" panose="020B0502040204020203" pitchFamily="34" charset="-122"/>
                        </a:rPr>
                        <a:t>5 εκ.</a:t>
                      </a:r>
                      <a:endParaRPr lang="el-GR" sz="1600" dirty="0">
                        <a:latin typeface="Microsoft YaHei Light" panose="020B0502040204020203" pitchFamily="34" charset="-122"/>
                        <a:ea typeface="Microsoft YaHei Light" panose="020B0502040204020203" pitchFamily="34" charset="-122"/>
                      </a:endParaRPr>
                    </a:p>
                  </a:txBody>
                  <a:tcPr>
                    <a:lnT w="12700" cap="flat" cmpd="sng" algn="ctr">
                      <a:solidFill>
                        <a:schemeClr val="tx1"/>
                      </a:solidFill>
                      <a:prstDash val="solid"/>
                      <a:round/>
                      <a:headEnd type="none" w="med" len="med"/>
                      <a:tailEnd type="none" w="med" len="med"/>
                    </a:lnT>
                    <a:solidFill>
                      <a:schemeClr val="bg2"/>
                    </a:solidFill>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για</a:t>
                      </a:r>
                      <a:endParaRPr lang="el-GR" sz="1600" dirty="0">
                        <a:latin typeface="Microsoft YaHei Light" panose="020B0502040204020203" pitchFamily="34" charset="-122"/>
                        <a:ea typeface="Microsoft YaHei Light" panose="020B0502040204020203" pitchFamily="34" charset="-122"/>
                      </a:endParaRPr>
                    </a:p>
                  </a:txBody>
                  <a:tcPr>
                    <a:lnT w="12700" cap="flat" cmpd="sng" algn="ctr">
                      <a:solidFill>
                        <a:schemeClr val="tx1"/>
                      </a:solidFill>
                      <a:prstDash val="solid"/>
                      <a:round/>
                      <a:headEnd type="none" w="med" len="med"/>
                      <a:tailEnd type="none" w="med" len="med"/>
                    </a:lnT>
                    <a:solidFill>
                      <a:schemeClr val="bg2"/>
                    </a:solidFill>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24 – 26 εκ.</a:t>
                      </a:r>
                      <a:endParaRPr lang="el-GR" sz="1600" dirty="0">
                        <a:latin typeface="Microsoft YaHei Light" panose="020B0502040204020203" pitchFamily="34" charset="-122"/>
                        <a:ea typeface="Microsoft YaHei Light" panose="020B0502040204020203" pitchFamily="34" charset="-122"/>
                      </a:endParaRPr>
                    </a:p>
                  </a:txBody>
                  <a:tcPr>
                    <a:lnT w="12700" cap="flat" cmpd="sng" algn="ctr">
                      <a:solidFill>
                        <a:schemeClr val="tx1"/>
                      </a:solidFill>
                      <a:prstDash val="solid"/>
                      <a:round/>
                      <a:headEnd type="none" w="med" len="med"/>
                      <a:tailEnd type="none" w="med" len="med"/>
                    </a:lnT>
                    <a:solidFill>
                      <a:schemeClr val="bg2"/>
                    </a:solidFill>
                  </a:tcPr>
                </a:tc>
              </a:tr>
              <a:tr h="370840">
                <a:tc>
                  <a:txBody>
                    <a:bodyPr/>
                    <a:lstStyle/>
                    <a:p>
                      <a:pPr algn="ctr"/>
                      <a:r>
                        <a:rPr lang="el-GR" sz="1600" dirty="0" smtClean="0">
                          <a:latin typeface="Microsoft YaHei Light" panose="020B0502040204020203" pitchFamily="34" charset="-122"/>
                          <a:ea typeface="Microsoft YaHei Light" panose="020B0502040204020203" pitchFamily="34" charset="-122"/>
                        </a:rPr>
                        <a:t>19 εκ.</a:t>
                      </a:r>
                      <a:endParaRPr lang="el-GR" sz="1600" dirty="0">
                        <a:latin typeface="Microsoft YaHei Light" panose="020B0502040204020203" pitchFamily="34" charset="-122"/>
                        <a:ea typeface="Microsoft YaHei Light" panose="020B0502040204020203" pitchFamily="34" charset="-122"/>
                      </a:endParaRPr>
                    </a:p>
                  </a:txBody>
                  <a:tcPr>
                    <a:solidFill>
                      <a:schemeClr val="bg2"/>
                    </a:solidFill>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για</a:t>
                      </a:r>
                      <a:endParaRPr lang="el-GR" sz="1600" dirty="0">
                        <a:latin typeface="Microsoft YaHei Light" panose="020B0502040204020203" pitchFamily="34" charset="-122"/>
                        <a:ea typeface="Microsoft YaHei Light" panose="020B0502040204020203" pitchFamily="34" charset="-122"/>
                      </a:endParaRPr>
                    </a:p>
                  </a:txBody>
                  <a:tcPr>
                    <a:solidFill>
                      <a:schemeClr val="bg2"/>
                    </a:solidFill>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23 – 25 εκ.</a:t>
                      </a:r>
                      <a:endParaRPr lang="el-GR" sz="1600" dirty="0">
                        <a:latin typeface="Microsoft YaHei Light" panose="020B0502040204020203" pitchFamily="34" charset="-122"/>
                        <a:ea typeface="Microsoft YaHei Light" panose="020B0502040204020203" pitchFamily="34" charset="-122"/>
                      </a:endParaRPr>
                    </a:p>
                  </a:txBody>
                  <a:tcPr>
                    <a:solidFill>
                      <a:schemeClr val="bg2"/>
                    </a:solidFill>
                  </a:tcPr>
                </a:tc>
              </a:tr>
              <a:tr h="370840">
                <a:tc>
                  <a:txBody>
                    <a:bodyPr/>
                    <a:lstStyle/>
                    <a:p>
                      <a:pPr algn="ctr"/>
                      <a:r>
                        <a:rPr lang="el-GR" sz="1600" dirty="0" smtClean="0">
                          <a:latin typeface="Microsoft YaHei Light" panose="020B0502040204020203" pitchFamily="34" charset="-122"/>
                          <a:ea typeface="Microsoft YaHei Light" panose="020B0502040204020203" pitchFamily="34" charset="-122"/>
                        </a:rPr>
                        <a:t>20 εκ.</a:t>
                      </a:r>
                      <a:endParaRPr lang="el-GR" sz="1600" dirty="0">
                        <a:latin typeface="Microsoft YaHei Light" panose="020B0502040204020203" pitchFamily="34" charset="-122"/>
                        <a:ea typeface="Microsoft YaHei Light" panose="020B0502040204020203" pitchFamily="34" charset="-122"/>
                      </a:endParaRPr>
                    </a:p>
                  </a:txBody>
                  <a:tcPr>
                    <a:solidFill>
                      <a:schemeClr val="bg2"/>
                    </a:solidFill>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για</a:t>
                      </a:r>
                      <a:endParaRPr lang="el-GR" sz="1600" dirty="0">
                        <a:latin typeface="Microsoft YaHei Light" panose="020B0502040204020203" pitchFamily="34" charset="-122"/>
                        <a:ea typeface="Microsoft YaHei Light" panose="020B0502040204020203" pitchFamily="34" charset="-122"/>
                      </a:endParaRPr>
                    </a:p>
                  </a:txBody>
                  <a:tcPr>
                    <a:solidFill>
                      <a:schemeClr val="bg2"/>
                    </a:solidFill>
                  </a:tcPr>
                </a:tc>
                <a:tc>
                  <a:txBody>
                    <a:bodyPr/>
                    <a:lstStyle/>
                    <a:p>
                      <a:pPr algn="ctr"/>
                      <a:r>
                        <a:rPr lang="el-GR" sz="1600" dirty="0" smtClean="0">
                          <a:latin typeface="Microsoft YaHei Light" panose="020B0502040204020203" pitchFamily="34" charset="-122"/>
                          <a:ea typeface="Microsoft YaHei Light" panose="020B0502040204020203" pitchFamily="34" charset="-122"/>
                        </a:rPr>
                        <a:t>21 - 23 εκ.</a:t>
                      </a:r>
                      <a:endParaRPr lang="el-GR" sz="1600" dirty="0">
                        <a:latin typeface="Microsoft YaHei Light" panose="020B0502040204020203" pitchFamily="34" charset="-122"/>
                        <a:ea typeface="Microsoft YaHei Light" panose="020B0502040204020203" pitchFamily="34" charset="-122"/>
                      </a:endParaRPr>
                    </a:p>
                  </a:txBody>
                  <a:tcPr>
                    <a:solidFill>
                      <a:schemeClr val="bg2"/>
                    </a:solidFill>
                  </a:tcPr>
                </a:tc>
              </a:tr>
            </a:tbl>
          </a:graphicData>
        </a:graphic>
      </p:graphicFrame>
    </p:spTree>
    <p:extLst>
      <p:ext uri="{BB962C8B-B14F-4D97-AF65-F5344CB8AC3E}">
        <p14:creationId xmlns:p14="http://schemas.microsoft.com/office/powerpoint/2010/main" val="38859639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p:cNvSpPr txBox="1"/>
              <p:nvPr/>
            </p:nvSpPr>
            <p:spPr>
              <a:xfrm>
                <a:off x="812800" y="1505396"/>
                <a:ext cx="10566400" cy="4141839"/>
              </a:xfrm>
              <a:prstGeom prst="rect">
                <a:avLst/>
              </a:prstGeom>
              <a:noFill/>
            </p:spPr>
            <p:txBody>
              <a:bodyPr wrap="square" rtlCol="0">
                <a:spAutoFit/>
              </a:bodyPr>
              <a:lstStyle/>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Η </a:t>
                </a:r>
                <a:r>
                  <a:rPr lang="el-GR" b="1" dirty="0" smtClean="0">
                    <a:solidFill>
                      <a:prstClr val="black"/>
                    </a:solidFill>
                    <a:latin typeface="Microsoft YaHei UI Light" panose="020B0502040204020203" pitchFamily="34" charset="-122"/>
                    <a:ea typeface="Microsoft YaHei UI Light" panose="020B0502040204020203" pitchFamily="34" charset="-122"/>
                  </a:rPr>
                  <a:t>αναπαυτική κλίση </a:t>
                </a:r>
                <a:r>
                  <a:rPr lang="el-GR" dirty="0" smtClean="0">
                    <a:solidFill>
                      <a:prstClr val="black"/>
                    </a:solidFill>
                    <a:latin typeface="Microsoft YaHei UI Light" panose="020B0502040204020203" pitchFamily="34" charset="-122"/>
                    <a:ea typeface="Microsoft YaHei UI Light" panose="020B0502040204020203" pitchFamily="34" charset="-122"/>
                  </a:rPr>
                  <a:t>δίνεται από την σχέση</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14:m>
                  <m:oMath xmlns:m="http://schemas.openxmlformats.org/officeDocument/2006/math">
                    <m:f>
                      <m:fPr>
                        <m:ctrlPr>
                          <a:rPr lang="el-GR" sz="4400" b="1" i="1" smtClean="0">
                            <a:solidFill>
                              <a:prstClr val="black"/>
                            </a:solidFill>
                            <a:latin typeface="Cambria Math"/>
                            <a:ea typeface="Microsoft YaHei Light" panose="020B0502040204020203" pitchFamily="34" charset="-122"/>
                          </a:rPr>
                        </m:ctrlPr>
                      </m:fPr>
                      <m:num>
                        <m:r>
                          <a:rPr lang="el-GR" sz="4400" b="1" i="1" smtClean="0">
                            <a:solidFill>
                              <a:prstClr val="black"/>
                            </a:solidFill>
                            <a:latin typeface="Cambria Math" panose="02040503050406030204" pitchFamily="18" charset="0"/>
                            <a:ea typeface="Microsoft YaHei Light" panose="020B0502040204020203" pitchFamily="34" charset="-122"/>
                          </a:rPr>
                          <m:t>𝝊</m:t>
                        </m:r>
                      </m:num>
                      <m:den>
                        <m:r>
                          <a:rPr lang="el-GR" sz="4400" b="1" i="1" smtClean="0">
                            <a:solidFill>
                              <a:prstClr val="black"/>
                            </a:solidFill>
                            <a:latin typeface="Cambria Math" panose="02040503050406030204" pitchFamily="18" charset="0"/>
                            <a:ea typeface="Microsoft YaHei Light" panose="020B0502040204020203" pitchFamily="34" charset="-122"/>
                          </a:rPr>
                          <m:t>𝝅</m:t>
                        </m:r>
                      </m:den>
                    </m:f>
                    <m:r>
                      <a:rPr lang="el-GR" sz="4400" b="1" i="1" smtClean="0">
                        <a:solidFill>
                          <a:prstClr val="black"/>
                        </a:solidFill>
                        <a:latin typeface="Cambria Math" panose="02040503050406030204" pitchFamily="18" charset="0"/>
                        <a:ea typeface="Microsoft YaHei Light" panose="020B0502040204020203" pitchFamily="34" charset="-122"/>
                      </a:rPr>
                      <m:t>=</m:t>
                    </m:r>
                    <m:f>
                      <m:fPr>
                        <m:ctrlPr>
                          <a:rPr lang="el-GR" sz="4400" b="1" i="1" smtClean="0">
                            <a:solidFill>
                              <a:prstClr val="black"/>
                            </a:solidFill>
                            <a:latin typeface="Cambria Math"/>
                            <a:ea typeface="Microsoft YaHei Light" panose="020B0502040204020203" pitchFamily="34" charset="-122"/>
                          </a:rPr>
                        </m:ctrlPr>
                      </m:fPr>
                      <m:num>
                        <m:r>
                          <a:rPr lang="el-GR" sz="4400" b="1" i="1" smtClean="0">
                            <a:solidFill>
                              <a:prstClr val="black"/>
                            </a:solidFill>
                            <a:latin typeface="Cambria Math" panose="02040503050406030204" pitchFamily="18" charset="0"/>
                            <a:ea typeface="Microsoft YaHei Light" panose="020B0502040204020203" pitchFamily="34" charset="-122"/>
                          </a:rPr>
                          <m:t>𝟏</m:t>
                        </m:r>
                      </m:num>
                      <m:den>
                        <m:r>
                          <a:rPr lang="el-GR" sz="4400" b="1" i="1" smtClean="0">
                            <a:solidFill>
                              <a:prstClr val="black"/>
                            </a:solidFill>
                            <a:latin typeface="Cambria Math" panose="02040503050406030204" pitchFamily="18" charset="0"/>
                            <a:ea typeface="Microsoft YaHei Light" panose="020B0502040204020203" pitchFamily="34" charset="-122"/>
                          </a:rPr>
                          <m:t>𝟐</m:t>
                        </m:r>
                      </m:den>
                    </m:f>
                    <m:r>
                      <a:rPr lang="el-GR" sz="4400" b="1" i="1" smtClean="0">
                        <a:solidFill>
                          <a:prstClr val="black"/>
                        </a:solidFill>
                        <a:latin typeface="Cambria Math" panose="02040503050406030204" pitchFamily="18" charset="0"/>
                        <a:ea typeface="Microsoft YaHei Light" panose="020B0502040204020203" pitchFamily="34" charset="-122"/>
                      </a:rPr>
                      <m:t> </m:t>
                    </m:r>
                  </m:oMath>
                </a14:m>
                <a:r>
                  <a:rPr lang="el-GR" dirty="0" smtClean="0">
                    <a:solidFill>
                      <a:prstClr val="black"/>
                    </a:solidFill>
                    <a:latin typeface="Microsoft YaHei Light" panose="020B0502040204020203" pitchFamily="34" charset="-122"/>
                    <a:ea typeface="Microsoft YaHei Light" panose="020B0502040204020203" pitchFamily="34" charset="-122"/>
                  </a:rPr>
                  <a:t>	ή αλλιώς      </a:t>
                </a:r>
                <a:r>
                  <a:rPr lang="el-GR" b="1" dirty="0" smtClean="0">
                    <a:solidFill>
                      <a:prstClr val="black"/>
                    </a:solidFill>
                    <a:latin typeface="Microsoft YaHei Light" panose="020B0502040204020203" pitchFamily="34" charset="-122"/>
                    <a:ea typeface="Microsoft YaHei Light" panose="020B0502040204020203" pitchFamily="34" charset="-122"/>
                  </a:rPr>
                  <a:t> </a:t>
                </a:r>
                <a14:m>
                  <m:oMath xmlns:m="http://schemas.openxmlformats.org/officeDocument/2006/math">
                    <m:r>
                      <a:rPr lang="el-GR" sz="4400" b="1" i="1" smtClean="0">
                        <a:solidFill>
                          <a:prstClr val="black"/>
                        </a:solidFill>
                        <a:latin typeface="Cambria Math" panose="02040503050406030204" pitchFamily="18" charset="0"/>
                        <a:ea typeface="Microsoft YaHei Light" panose="020B0502040204020203" pitchFamily="34" charset="-122"/>
                      </a:rPr>
                      <m:t>𝝊</m:t>
                    </m:r>
                    <m:r>
                      <a:rPr lang="el-GR" sz="4400" b="1" i="1" smtClean="0">
                        <a:solidFill>
                          <a:prstClr val="black"/>
                        </a:solidFill>
                        <a:latin typeface="Cambria Math" panose="02040503050406030204" pitchFamily="18" charset="0"/>
                        <a:ea typeface="Microsoft YaHei Light" panose="020B0502040204020203" pitchFamily="34" charset="-122"/>
                      </a:rPr>
                      <m:t>=</m:t>
                    </m:r>
                    <m:f>
                      <m:fPr>
                        <m:ctrlPr>
                          <a:rPr lang="el-GR" sz="4400" b="1" i="1" smtClean="0">
                            <a:solidFill>
                              <a:prstClr val="black"/>
                            </a:solidFill>
                            <a:latin typeface="Cambria Math"/>
                            <a:ea typeface="Microsoft YaHei Light" panose="020B0502040204020203" pitchFamily="34" charset="-122"/>
                          </a:rPr>
                        </m:ctrlPr>
                      </m:fPr>
                      <m:num>
                        <m:r>
                          <a:rPr lang="el-GR" sz="4400" b="1" i="1" smtClean="0">
                            <a:solidFill>
                              <a:prstClr val="black"/>
                            </a:solidFill>
                            <a:latin typeface="Cambria Math" panose="02040503050406030204" pitchFamily="18" charset="0"/>
                            <a:ea typeface="Microsoft YaHei Light" panose="020B0502040204020203" pitchFamily="34" charset="-122"/>
                          </a:rPr>
                          <m:t>𝝅</m:t>
                        </m:r>
                      </m:num>
                      <m:den>
                        <m:r>
                          <a:rPr lang="el-GR" sz="4400" b="1" i="1" smtClean="0">
                            <a:solidFill>
                              <a:prstClr val="black"/>
                            </a:solidFill>
                            <a:latin typeface="Cambria Math" panose="02040503050406030204" pitchFamily="18" charset="0"/>
                            <a:ea typeface="Microsoft YaHei Light" panose="020B0502040204020203" pitchFamily="34" charset="-122"/>
                          </a:rPr>
                          <m:t>𝟐</m:t>
                        </m:r>
                      </m:den>
                    </m:f>
                  </m:oMath>
                </a14:m>
                <a:endParaRPr lang="el-GR" sz="4400" b="1" dirty="0" smtClean="0">
                  <a:solidFill>
                    <a:prstClr val="black"/>
                  </a:solidFill>
                  <a:latin typeface="Microsoft YaHei Light" panose="020B0502040204020203" pitchFamily="34" charset="-122"/>
                  <a:ea typeface="Microsoft YaHei Light" panose="020B0502040204020203" pitchFamily="34" charset="-122"/>
                </a:endParaRPr>
              </a:p>
              <a:p>
                <a:pPr algn="ctr"/>
                <a:endParaRPr lang="el-GR" b="1" dirty="0" smtClean="0">
                  <a:solidFill>
                    <a:prstClr val="black"/>
                  </a:solidFill>
                  <a:latin typeface="Microsoft YaHei Light" panose="020B0502040204020203" pitchFamily="34" charset="-122"/>
                  <a:ea typeface="Microsoft YaHei Light" panose="020B0502040204020203" pitchFamily="34" charset="-122"/>
                </a:endParaRPr>
              </a:p>
              <a:p>
                <a:pPr algn="ctr"/>
                <a:endParaRPr lang="el-GR" dirty="0" smtClean="0">
                  <a:solidFill>
                    <a:prstClr val="black"/>
                  </a:solidFill>
                  <a:latin typeface="Microsoft YaHei Light" panose="020B0502040204020203" pitchFamily="34" charset="-122"/>
                  <a:ea typeface="Microsoft YaHei Light" panose="020B0502040204020203" pitchFamily="34" charset="-122"/>
                </a:endParaRPr>
              </a:p>
              <a:p>
                <a:pPr algn="ctr"/>
                <a:r>
                  <a:rPr lang="el-GR" dirty="0" smtClean="0">
                    <a:solidFill>
                      <a:prstClr val="black"/>
                    </a:solidFill>
                    <a:latin typeface="Microsoft YaHei Light" panose="020B0502040204020203" pitchFamily="34" charset="-122"/>
                    <a:ea typeface="Microsoft YaHei Light" panose="020B0502040204020203" pitchFamily="34" charset="-122"/>
                  </a:rPr>
                  <a:t>Έτσι από την εξίσωση </a:t>
                </a:r>
                <a14:m>
                  <m:oMath xmlns:m="http://schemas.openxmlformats.org/officeDocument/2006/math">
                    <m:r>
                      <a:rPr lang="el-GR" sz="2400" b="0" i="1" smtClean="0">
                        <a:solidFill>
                          <a:prstClr val="black"/>
                        </a:solidFill>
                        <a:latin typeface="Cambria Math" panose="02040503050406030204" pitchFamily="18" charset="0"/>
                        <a:ea typeface="Microsoft YaHei Light" panose="020B0502040204020203" pitchFamily="34" charset="-122"/>
                      </a:rPr>
                      <m:t>2</m:t>
                    </m:r>
                    <m:r>
                      <a:rPr lang="el-GR" sz="2400" b="0" i="1" smtClean="0">
                        <a:solidFill>
                          <a:prstClr val="black"/>
                        </a:solidFill>
                        <a:latin typeface="Cambria Math" panose="02040503050406030204" pitchFamily="18" charset="0"/>
                        <a:ea typeface="Microsoft YaHei Light" panose="020B0502040204020203" pitchFamily="34" charset="-122"/>
                      </a:rPr>
                      <m:t>𝜐</m:t>
                    </m:r>
                    <m:r>
                      <a:rPr lang="el-GR" sz="2400" b="0" i="1" smtClean="0">
                        <a:solidFill>
                          <a:prstClr val="black"/>
                        </a:solidFill>
                        <a:latin typeface="Cambria Math" panose="02040503050406030204" pitchFamily="18" charset="0"/>
                        <a:ea typeface="Microsoft YaHei Light" panose="020B0502040204020203" pitchFamily="34" charset="-122"/>
                      </a:rPr>
                      <m:t>+</m:t>
                    </m:r>
                    <m:r>
                      <a:rPr lang="el-GR" sz="2400" b="0" i="1" smtClean="0">
                        <a:solidFill>
                          <a:prstClr val="black"/>
                        </a:solidFill>
                        <a:latin typeface="Cambria Math" panose="02040503050406030204" pitchFamily="18" charset="0"/>
                        <a:ea typeface="Microsoft YaHei Light" panose="020B0502040204020203" pitchFamily="34" charset="-122"/>
                      </a:rPr>
                      <m:t>𝜋</m:t>
                    </m:r>
                    <m:r>
                      <a:rPr lang="el-GR" sz="2400" b="0" i="1" smtClean="0">
                        <a:solidFill>
                          <a:prstClr val="black"/>
                        </a:solidFill>
                        <a:latin typeface="Cambria Math" panose="02040503050406030204" pitchFamily="18" charset="0"/>
                        <a:ea typeface="Microsoft YaHei Light" panose="020B0502040204020203" pitchFamily="34" charset="-122"/>
                      </a:rPr>
                      <m:t>=61 </m:t>
                    </m:r>
                    <m:r>
                      <a:rPr lang="el-GR" sz="2400" b="0" i="1" smtClean="0">
                        <a:solidFill>
                          <a:prstClr val="black"/>
                        </a:solidFill>
                        <a:latin typeface="Cambria Math" panose="02040503050406030204" pitchFamily="18" charset="0"/>
                        <a:ea typeface="Microsoft YaHei Light" panose="020B0502040204020203" pitchFamily="34" charset="-122"/>
                      </a:rPr>
                      <m:t>𝜔𝜍</m:t>
                    </m:r>
                    <m:r>
                      <a:rPr lang="el-GR" sz="2400" b="0" i="1" smtClean="0">
                        <a:solidFill>
                          <a:prstClr val="black"/>
                        </a:solidFill>
                        <a:latin typeface="Cambria Math" panose="02040503050406030204" pitchFamily="18" charset="0"/>
                        <a:ea typeface="Microsoft YaHei Light" panose="020B0502040204020203" pitchFamily="34" charset="-122"/>
                      </a:rPr>
                      <m:t> 64</m:t>
                    </m:r>
                    <m:r>
                      <a:rPr lang="el-GR" sz="2400" b="0" i="1" smtClean="0">
                        <a:solidFill>
                          <a:prstClr val="black"/>
                        </a:solidFill>
                        <a:latin typeface="Cambria Math" panose="02040503050406030204" pitchFamily="18" charset="0"/>
                        <a:ea typeface="Microsoft YaHei Light" panose="020B0502040204020203" pitchFamily="34" charset="-122"/>
                      </a:rPr>
                      <m:t>𝜀𝜅</m:t>
                    </m:r>
                    <m:r>
                      <a:rPr lang="el-GR" sz="2400" b="0" i="1" smtClean="0">
                        <a:solidFill>
                          <a:prstClr val="black"/>
                        </a:solidFill>
                        <a:latin typeface="Cambria Math" panose="02040503050406030204" pitchFamily="18" charset="0"/>
                        <a:ea typeface="Microsoft YaHei Light" panose="020B0502040204020203" pitchFamily="34" charset="-122"/>
                      </a:rPr>
                      <m:t>.</m:t>
                    </m:r>
                  </m:oMath>
                </a14:m>
                <a:r>
                  <a:rPr lang="el-GR" sz="2400" b="0" dirty="0" smtClean="0">
                    <a:solidFill>
                      <a:prstClr val="black"/>
                    </a:solidFill>
                    <a:latin typeface="Microsoft YaHei Light" panose="020B0502040204020203" pitchFamily="34" charset="-122"/>
                    <a:ea typeface="Microsoft YaHei Light" panose="020B0502040204020203" pitchFamily="34" charset="-122"/>
                  </a:rPr>
                  <a:t> </a:t>
                </a:r>
                <a:r>
                  <a:rPr lang="el-GR" b="0" dirty="0" smtClean="0">
                    <a:solidFill>
                      <a:prstClr val="black"/>
                    </a:solidFill>
                    <a:latin typeface="Microsoft YaHei Light" panose="020B0502040204020203" pitchFamily="34" charset="-122"/>
                    <a:ea typeface="Microsoft YaHei Light" panose="020B0502040204020203" pitchFamily="34" charset="-122"/>
                  </a:rPr>
                  <a:t>παίρνουμε ως αποτέλεσμα:</a:t>
                </a:r>
              </a:p>
              <a:p>
                <a:pPr algn="ctr"/>
                <a:endParaRPr lang="el-GR" dirty="0">
                  <a:solidFill>
                    <a:prstClr val="black"/>
                  </a:solidFill>
                  <a:latin typeface="Microsoft YaHei Light" panose="020B0502040204020203" pitchFamily="34" charset="-122"/>
                  <a:ea typeface="Microsoft YaHei Light" panose="020B0502040204020203" pitchFamily="34" charset="-122"/>
                </a:endParaRPr>
              </a:p>
              <a:p>
                <a:pPr algn="ctr"/>
                <a14:m>
                  <m:oMath xmlns:m="http://schemas.openxmlformats.org/officeDocument/2006/math">
                    <m:r>
                      <a:rPr lang="el-GR" sz="2800" b="0" i="1" smtClean="0">
                        <a:solidFill>
                          <a:prstClr val="black"/>
                        </a:solidFill>
                        <a:latin typeface="Cambria Math" panose="02040503050406030204" pitchFamily="18" charset="0"/>
                        <a:ea typeface="Microsoft YaHei Light" panose="020B0502040204020203" pitchFamily="34" charset="-122"/>
                      </a:rPr>
                      <m:t>2</m:t>
                    </m:r>
                    <m:r>
                      <a:rPr lang="el-GR" sz="2800" b="0" i="1" smtClean="0">
                        <a:solidFill>
                          <a:prstClr val="black"/>
                        </a:solidFill>
                        <a:latin typeface="Cambria Math" panose="02040503050406030204" pitchFamily="18" charset="0"/>
                        <a:ea typeface="Microsoft YaHei Light" panose="020B0502040204020203" pitchFamily="34" charset="-122"/>
                      </a:rPr>
                      <m:t>𝜋</m:t>
                    </m:r>
                    <m:r>
                      <a:rPr lang="el-GR" sz="2800" b="0" i="1" smtClean="0">
                        <a:solidFill>
                          <a:prstClr val="black"/>
                        </a:solidFill>
                        <a:latin typeface="Cambria Math" panose="02040503050406030204" pitchFamily="18" charset="0"/>
                        <a:ea typeface="Microsoft YaHei Light" panose="020B0502040204020203" pitchFamily="34" charset="-122"/>
                      </a:rPr>
                      <m:t>=62⇒</m:t>
                    </m:r>
                    <m:r>
                      <a:rPr lang="el-GR" sz="2800" b="0" i="1" smtClean="0">
                        <a:solidFill>
                          <a:prstClr val="black"/>
                        </a:solidFill>
                        <a:latin typeface="Cambria Math" panose="02040503050406030204" pitchFamily="18" charset="0"/>
                        <a:ea typeface="Microsoft YaHei Light" panose="020B0502040204020203" pitchFamily="34" charset="-122"/>
                      </a:rPr>
                      <m:t>𝜋</m:t>
                    </m:r>
                    <m:r>
                      <a:rPr lang="el-GR" sz="2800" b="0" i="1" smtClean="0">
                        <a:solidFill>
                          <a:prstClr val="black"/>
                        </a:solidFill>
                        <a:latin typeface="Cambria Math" panose="02040503050406030204" pitchFamily="18" charset="0"/>
                        <a:ea typeface="Microsoft YaHei Light" panose="020B0502040204020203" pitchFamily="34" charset="-122"/>
                      </a:rPr>
                      <m:t>=31</m:t>
                    </m:r>
                    <m:r>
                      <a:rPr lang="el-GR" sz="2800" b="0" i="1" smtClean="0">
                        <a:solidFill>
                          <a:srgbClr val="0070C0"/>
                        </a:solidFill>
                        <a:latin typeface="Cambria Math" panose="02040503050406030204" pitchFamily="18" charset="0"/>
                        <a:ea typeface="Microsoft YaHei Light" panose="020B0502040204020203" pitchFamily="34" charset="-122"/>
                      </a:rPr>
                      <m:t>𝜀𝜅</m:t>
                    </m:r>
                    <m:r>
                      <a:rPr lang="el-GR" sz="2800" b="0" i="1" smtClean="0">
                        <a:solidFill>
                          <a:srgbClr val="0070C0"/>
                        </a:solidFill>
                        <a:latin typeface="Cambria Math" panose="02040503050406030204" pitchFamily="18" charset="0"/>
                        <a:ea typeface="Microsoft YaHei Light" panose="020B0502040204020203" pitchFamily="34" charset="-122"/>
                      </a:rPr>
                      <m:t>.</m:t>
                    </m:r>
                  </m:oMath>
                </a14:m>
                <a:r>
                  <a:rPr lang="el-GR" dirty="0" smtClean="0">
                    <a:solidFill>
                      <a:prstClr val="black"/>
                    </a:solidFill>
                    <a:latin typeface="Microsoft YaHei Light" panose="020B0502040204020203" pitchFamily="34" charset="-122"/>
                    <a:ea typeface="Microsoft YaHei Light" panose="020B0502040204020203" pitchFamily="34" charset="-122"/>
                  </a:rPr>
                  <a:t>	και	</a:t>
                </a:r>
                <a14:m>
                  <m:oMath xmlns:m="http://schemas.openxmlformats.org/officeDocument/2006/math">
                    <m:r>
                      <a:rPr lang="el-GR" sz="2800" b="0" i="1" smtClean="0">
                        <a:solidFill>
                          <a:prstClr val="black"/>
                        </a:solidFill>
                        <a:latin typeface="Cambria Math" panose="02040503050406030204" pitchFamily="18" charset="0"/>
                        <a:ea typeface="Microsoft YaHei Light" panose="020B0502040204020203" pitchFamily="34" charset="-122"/>
                      </a:rPr>
                      <m:t>𝜐</m:t>
                    </m:r>
                    <m:r>
                      <a:rPr lang="el-GR" sz="2800" b="0" i="1" smtClean="0">
                        <a:solidFill>
                          <a:prstClr val="black"/>
                        </a:solidFill>
                        <a:latin typeface="Cambria Math" panose="02040503050406030204" pitchFamily="18" charset="0"/>
                        <a:ea typeface="Microsoft YaHei Light" panose="020B0502040204020203" pitchFamily="34" charset="-122"/>
                      </a:rPr>
                      <m:t>=</m:t>
                    </m:r>
                    <m:f>
                      <m:fPr>
                        <m:ctrlPr>
                          <a:rPr lang="el-GR" sz="2800" b="0" i="1" smtClean="0">
                            <a:solidFill>
                              <a:prstClr val="black"/>
                            </a:solidFill>
                            <a:latin typeface="Cambria Math"/>
                            <a:ea typeface="Microsoft YaHei Light" panose="020B0502040204020203" pitchFamily="34" charset="-122"/>
                          </a:rPr>
                        </m:ctrlPr>
                      </m:fPr>
                      <m:num>
                        <m:r>
                          <a:rPr lang="el-GR" sz="2800" b="0" i="1" smtClean="0">
                            <a:solidFill>
                              <a:prstClr val="black"/>
                            </a:solidFill>
                            <a:latin typeface="Cambria Math" panose="02040503050406030204" pitchFamily="18" charset="0"/>
                            <a:ea typeface="Microsoft YaHei Light" panose="020B0502040204020203" pitchFamily="34" charset="-122"/>
                          </a:rPr>
                          <m:t>62−31</m:t>
                        </m:r>
                      </m:num>
                      <m:den>
                        <m:r>
                          <a:rPr lang="el-GR" sz="2800" b="0" i="1" smtClean="0">
                            <a:solidFill>
                              <a:prstClr val="black"/>
                            </a:solidFill>
                            <a:latin typeface="Cambria Math" panose="02040503050406030204" pitchFamily="18" charset="0"/>
                            <a:ea typeface="Microsoft YaHei Light" panose="020B0502040204020203" pitchFamily="34" charset="-122"/>
                          </a:rPr>
                          <m:t>2</m:t>
                        </m:r>
                      </m:den>
                    </m:f>
                    <m:r>
                      <a:rPr lang="el-GR" sz="2800" b="0" i="1" smtClean="0">
                        <a:solidFill>
                          <a:prstClr val="black"/>
                        </a:solidFill>
                        <a:latin typeface="Cambria Math" panose="02040503050406030204" pitchFamily="18" charset="0"/>
                        <a:ea typeface="Microsoft YaHei Light" panose="020B0502040204020203" pitchFamily="34" charset="-122"/>
                      </a:rPr>
                      <m:t>=</m:t>
                    </m:r>
                    <m:f>
                      <m:fPr>
                        <m:ctrlPr>
                          <a:rPr lang="el-GR" sz="2800" b="0" i="1" smtClean="0">
                            <a:solidFill>
                              <a:prstClr val="black"/>
                            </a:solidFill>
                            <a:latin typeface="Cambria Math"/>
                            <a:ea typeface="Microsoft YaHei Light" panose="020B0502040204020203" pitchFamily="34" charset="-122"/>
                          </a:rPr>
                        </m:ctrlPr>
                      </m:fPr>
                      <m:num>
                        <m:r>
                          <a:rPr lang="el-GR" sz="2800" b="0" i="1" smtClean="0">
                            <a:solidFill>
                              <a:prstClr val="black"/>
                            </a:solidFill>
                            <a:latin typeface="Cambria Math" panose="02040503050406030204" pitchFamily="18" charset="0"/>
                            <a:ea typeface="Microsoft YaHei Light" panose="020B0502040204020203" pitchFamily="34" charset="-122"/>
                          </a:rPr>
                          <m:t>31</m:t>
                        </m:r>
                      </m:num>
                      <m:den>
                        <m:r>
                          <a:rPr lang="el-GR" sz="2800" b="0" i="1" smtClean="0">
                            <a:solidFill>
                              <a:prstClr val="black"/>
                            </a:solidFill>
                            <a:latin typeface="Cambria Math" panose="02040503050406030204" pitchFamily="18" charset="0"/>
                            <a:ea typeface="Microsoft YaHei Light" panose="020B0502040204020203" pitchFamily="34" charset="-122"/>
                          </a:rPr>
                          <m:t>2</m:t>
                        </m:r>
                      </m:den>
                    </m:f>
                    <m:r>
                      <a:rPr lang="el-GR" sz="2800" b="0" i="1" smtClean="0">
                        <a:solidFill>
                          <a:prstClr val="black"/>
                        </a:solidFill>
                        <a:latin typeface="Cambria Math" panose="02040503050406030204" pitchFamily="18" charset="0"/>
                        <a:ea typeface="Microsoft YaHei Light" panose="020B0502040204020203" pitchFamily="34" charset="-122"/>
                      </a:rPr>
                      <m:t>=</m:t>
                    </m:r>
                    <m:r>
                      <a:rPr lang="el-GR" sz="2800" b="0" i="1" smtClean="0">
                        <a:solidFill>
                          <a:srgbClr val="0070C0"/>
                        </a:solidFill>
                        <a:latin typeface="Cambria Math" panose="02040503050406030204" pitchFamily="18" charset="0"/>
                        <a:ea typeface="Microsoft YaHei Light" panose="020B0502040204020203" pitchFamily="34" charset="-122"/>
                      </a:rPr>
                      <m:t>15,5</m:t>
                    </m:r>
                    <m:r>
                      <a:rPr lang="el-GR" sz="2800" b="0" i="1" smtClean="0">
                        <a:solidFill>
                          <a:srgbClr val="0070C0"/>
                        </a:solidFill>
                        <a:latin typeface="Cambria Math" panose="02040503050406030204" pitchFamily="18" charset="0"/>
                        <a:ea typeface="Microsoft YaHei Light" panose="020B0502040204020203" pitchFamily="34" charset="-122"/>
                      </a:rPr>
                      <m:t>𝜀𝜅</m:t>
                    </m:r>
                    <m:r>
                      <a:rPr lang="el-GR" sz="2800" b="0" i="1" smtClean="0">
                        <a:solidFill>
                          <a:srgbClr val="0070C0"/>
                        </a:solidFill>
                        <a:latin typeface="Cambria Math" panose="02040503050406030204" pitchFamily="18" charset="0"/>
                        <a:ea typeface="Microsoft YaHei Light" panose="020B0502040204020203" pitchFamily="34" charset="-122"/>
                      </a:rPr>
                      <m:t>.</m:t>
                    </m:r>
                  </m:oMath>
                </a14:m>
                <a:endParaRPr lang="el-GR" sz="2800" b="0" dirty="0" smtClean="0">
                  <a:solidFill>
                    <a:prstClr val="black"/>
                  </a:solidFill>
                  <a:ea typeface="Microsoft YaHei Light" panose="020B0502040204020203" pitchFamily="34" charset="-122"/>
                </a:endParaRPr>
              </a:p>
              <a:p>
                <a:pPr algn="ctr"/>
                <a:endParaRPr lang="el-GR" sz="2800" b="0" dirty="0" smtClean="0">
                  <a:solidFill>
                    <a:prstClr val="black"/>
                  </a:solidFill>
                  <a:latin typeface="Microsoft YaHei Light" panose="020B0502040204020203" pitchFamily="34" charset="-122"/>
                  <a:ea typeface="Microsoft YaHei Light" panose="020B0502040204020203" pitchFamily="34" charset="-122"/>
                </a:endParaRPr>
              </a:p>
              <a:p>
                <a:pPr algn="ctr"/>
                <a:endParaRPr lang="el-GR" b="0" dirty="0" smtClean="0">
                  <a:solidFill>
                    <a:prstClr val="black"/>
                  </a:solidFill>
                  <a:latin typeface="Microsoft YaHei Light" panose="020B0502040204020203" pitchFamily="34" charset="-122"/>
                  <a:ea typeface="Microsoft YaHei Light" panose="020B0502040204020203" pitchFamily="34" charset="-122"/>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12800" y="1505396"/>
                <a:ext cx="10566400" cy="4141839"/>
              </a:xfrm>
              <a:prstGeom prst="rect">
                <a:avLst/>
              </a:prstGeom>
              <a:blipFill rotWithShape="0">
                <a:blip r:embed="rId2"/>
                <a:stretch>
                  <a:fillRect t="-884"/>
                </a:stretch>
              </a:blipFill>
            </p:spPr>
            <p:txBody>
              <a:bodyPr/>
              <a:lstStyle/>
              <a:p>
                <a:r>
                  <a:rPr lang="el-GR">
                    <a:noFill/>
                  </a:rPr>
                  <a:t> </a:t>
                </a:r>
              </a:p>
            </p:txBody>
          </p:sp>
        </mc:Fallback>
      </mc:AlternateContent>
    </p:spTree>
    <p:extLst>
      <p:ext uri="{BB962C8B-B14F-4D97-AF65-F5344CB8AC3E}">
        <p14:creationId xmlns:p14="http://schemas.microsoft.com/office/powerpoint/2010/main" val="27954270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145299" y="1524000"/>
            <a:ext cx="7901402" cy="4521200"/>
          </a:xfrm>
          <a:prstGeom prst="rect">
            <a:avLst/>
          </a:prstGeom>
        </p:spPr>
      </p:pic>
      <p:sp>
        <p:nvSpPr>
          <p:cNvPr id="3" name="TextBox 2"/>
          <p:cNvSpPr txBox="1"/>
          <p:nvPr/>
        </p:nvSpPr>
        <p:spPr>
          <a:xfrm>
            <a:off x="2145299" y="1049867"/>
            <a:ext cx="7901402" cy="369332"/>
          </a:xfrm>
          <a:prstGeom prst="rect">
            <a:avLst/>
          </a:prstGeom>
          <a:noFill/>
        </p:spPr>
        <p:txBody>
          <a:bodyPr wrap="square" rtlCol="0">
            <a:spAutoFit/>
          </a:bodyPr>
          <a:lstStyle/>
          <a:p>
            <a:pPr algn="ctr"/>
            <a:r>
              <a:rPr lang="el-GR" dirty="0" smtClean="0">
                <a:latin typeface="Microsoft YaHei Light" panose="020B0502040204020203" pitchFamily="34" charset="-122"/>
                <a:ea typeface="Microsoft YaHei Light" panose="020B0502040204020203" pitchFamily="34" charset="-122"/>
              </a:rPr>
              <a:t>Χάραξη της κλίμακας βάσει της κλίσης της γραμμής ανάβασης</a:t>
            </a:r>
            <a:endParaRPr lang="el-GR" dirty="0">
              <a:latin typeface="Microsoft YaHei Light" panose="020B0502040204020203" pitchFamily="34" charset="-122"/>
              <a:ea typeface="Microsoft YaHei Light" panose="020B0502040204020203" pitchFamily="34" charset="-122"/>
            </a:endParaRPr>
          </a:p>
        </p:txBody>
      </p:sp>
      <p:sp>
        <p:nvSpPr>
          <p:cNvPr id="5" name="Ορθογώνιο τρίγωνο 4"/>
          <p:cNvSpPr/>
          <p:nvPr/>
        </p:nvSpPr>
        <p:spPr>
          <a:xfrm rot="10800000">
            <a:off x="7408330" y="1998131"/>
            <a:ext cx="1930402" cy="3403601"/>
          </a:xfrm>
          <a:prstGeom prst="rtTriangle">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901667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9589" y="992303"/>
            <a:ext cx="5056094" cy="4462760"/>
          </a:xfrm>
          <a:prstGeom prst="rect">
            <a:avLst/>
          </a:prstGeom>
          <a:noFill/>
        </p:spPr>
        <p:txBody>
          <a:bodyPr wrap="square" rtlCol="0">
            <a:spAutoFit/>
          </a:bodyPr>
          <a:lstStyle/>
          <a:p>
            <a:r>
              <a:rPr lang="el-GR" sz="3200" dirty="0" smtClean="0">
                <a:solidFill>
                  <a:prstClr val="black"/>
                </a:solidFill>
                <a:latin typeface="Microsoft YaHei UI Light" panose="020B0502040204020203" pitchFamily="34" charset="-122"/>
                <a:ea typeface="Microsoft YaHei UI Light" panose="020B0502040204020203" pitchFamily="34" charset="-122"/>
              </a:rPr>
              <a:t>Αναλογίες και χάραξη</a:t>
            </a:r>
            <a:endParaRPr lang="el-GR" sz="3200" dirty="0">
              <a:solidFill>
                <a:prstClr val="black"/>
              </a:solidFill>
              <a:latin typeface="Microsoft YaHei UI Light" panose="020B0502040204020203" pitchFamily="34" charset="-122"/>
              <a:ea typeface="Microsoft YaHei UI Light" panose="020B0502040204020203" pitchFamily="34" charset="-122"/>
            </a:endParaRPr>
          </a:p>
          <a:p>
            <a:endParaRPr lang="el-GR" dirty="0" smtClean="0">
              <a:solidFill>
                <a:prstClr val="black"/>
              </a:solidFill>
              <a:latin typeface="Microsoft YaHei UI Light" panose="020B0502040204020203" pitchFamily="34" charset="-122"/>
              <a:ea typeface="Microsoft YaHei UI Light" panose="020B0502040204020203" pitchFamily="34" charset="-122"/>
            </a:endParaRPr>
          </a:p>
          <a:p>
            <a:r>
              <a:rPr lang="el-GR" dirty="0" smtClean="0">
                <a:solidFill>
                  <a:prstClr val="black"/>
                </a:solidFill>
                <a:latin typeface="Microsoft YaHei UI Light" panose="020B0502040204020203" pitchFamily="34" charset="-122"/>
                <a:ea typeface="Microsoft YaHei UI Light" panose="020B0502040204020203" pitchFamily="34" charset="-122"/>
              </a:rPr>
              <a:t>Το </a:t>
            </a:r>
            <a:r>
              <a:rPr lang="el-GR" b="1" dirty="0" smtClean="0">
                <a:solidFill>
                  <a:prstClr val="black"/>
                </a:solidFill>
                <a:latin typeface="Microsoft YaHei UI Light" panose="020B0502040204020203" pitchFamily="34" charset="-122"/>
                <a:ea typeface="Microsoft YaHei UI Light" panose="020B0502040204020203" pitchFamily="34" charset="-122"/>
              </a:rPr>
              <a:t>πλάτος της κλίμακας</a:t>
            </a:r>
            <a:r>
              <a:rPr lang="el-GR" dirty="0" smtClean="0">
                <a:solidFill>
                  <a:prstClr val="black"/>
                </a:solidFill>
                <a:latin typeface="Microsoft YaHei UI Light" panose="020B0502040204020203" pitchFamily="34" charset="-122"/>
                <a:ea typeface="Microsoft YaHei UI Light" panose="020B0502040204020203" pitchFamily="34" charset="-122"/>
              </a:rPr>
              <a:t> δεν είναι μικρότερο του </a:t>
            </a:r>
            <a:r>
              <a:rPr lang="el-GR" b="1" dirty="0" smtClean="0">
                <a:solidFill>
                  <a:prstClr val="black"/>
                </a:solidFill>
                <a:latin typeface="Microsoft YaHei UI Light" panose="020B0502040204020203" pitchFamily="34" charset="-122"/>
                <a:ea typeface="Microsoft YaHei UI Light" panose="020B0502040204020203" pitchFamily="34" charset="-122"/>
              </a:rPr>
              <a:t>1 μ</a:t>
            </a:r>
            <a:r>
              <a:rPr lang="el-GR" dirty="0" smtClean="0">
                <a:solidFill>
                  <a:prstClr val="black"/>
                </a:solidFill>
                <a:latin typeface="Microsoft YaHei UI Light" panose="020B0502040204020203" pitchFamily="34" charset="-122"/>
                <a:ea typeface="Microsoft YaHei UI Light" panose="020B0502040204020203" pitchFamily="34" charset="-122"/>
              </a:rPr>
              <a:t>.</a:t>
            </a:r>
          </a:p>
          <a:p>
            <a:r>
              <a:rPr lang="el-GR" dirty="0" smtClean="0">
                <a:solidFill>
                  <a:prstClr val="black"/>
                </a:solidFill>
                <a:latin typeface="Microsoft YaHei UI Light" panose="020B0502040204020203" pitchFamily="34" charset="-122"/>
                <a:ea typeface="Microsoft YaHei UI Light" panose="020B0502040204020203" pitchFamily="34" charset="-122"/>
              </a:rPr>
              <a:t>Για τις καλύτερες κατοικίες το πλάτος εκτείνεται από </a:t>
            </a:r>
            <a:r>
              <a:rPr lang="el-GR" b="1" dirty="0" smtClean="0">
                <a:solidFill>
                  <a:prstClr val="black"/>
                </a:solidFill>
                <a:latin typeface="Microsoft YaHei UI Light" panose="020B0502040204020203" pitchFamily="34" charset="-122"/>
                <a:ea typeface="Microsoft YaHei UI Light" panose="020B0502040204020203" pitchFamily="34" charset="-122"/>
              </a:rPr>
              <a:t>1,20μ.</a:t>
            </a:r>
            <a:r>
              <a:rPr lang="el-GR" dirty="0" smtClean="0">
                <a:solidFill>
                  <a:prstClr val="black"/>
                </a:solidFill>
                <a:latin typeface="Microsoft YaHei UI Light" panose="020B0502040204020203" pitchFamily="34" charset="-122"/>
                <a:ea typeface="Microsoft YaHei UI Light" panose="020B0502040204020203" pitchFamily="34" charset="-122"/>
              </a:rPr>
              <a:t> μέχρι </a:t>
            </a:r>
            <a:r>
              <a:rPr lang="el-GR" b="1" dirty="0" smtClean="0">
                <a:solidFill>
                  <a:prstClr val="black"/>
                </a:solidFill>
                <a:latin typeface="Microsoft YaHei UI Light" panose="020B0502040204020203" pitchFamily="34" charset="-122"/>
                <a:ea typeface="Microsoft YaHei UI Light" panose="020B0502040204020203" pitchFamily="34" charset="-122"/>
              </a:rPr>
              <a:t>1,50μ.</a:t>
            </a:r>
            <a:r>
              <a:rPr lang="el-GR" dirty="0" smtClean="0">
                <a:solidFill>
                  <a:prstClr val="black"/>
                </a:solidFill>
                <a:latin typeface="Microsoft YaHei UI Light" panose="020B0502040204020203" pitchFamily="34" charset="-122"/>
                <a:ea typeface="Microsoft YaHei UI Light" panose="020B0502040204020203" pitchFamily="34" charset="-122"/>
              </a:rPr>
              <a:t> Ενώ για τα δημόσια κτίρια το πλάτος ξεκινά κατ’ ελάχιστον από τα </a:t>
            </a:r>
            <a:r>
              <a:rPr lang="el-GR" b="1" dirty="0" smtClean="0">
                <a:solidFill>
                  <a:prstClr val="black"/>
                </a:solidFill>
                <a:latin typeface="Microsoft YaHei UI Light" panose="020B0502040204020203" pitchFamily="34" charset="-122"/>
                <a:ea typeface="Microsoft YaHei UI Light" panose="020B0502040204020203" pitchFamily="34" charset="-122"/>
              </a:rPr>
              <a:t>1,50 – 1,70 μ.</a:t>
            </a:r>
          </a:p>
          <a:p>
            <a:endParaRPr lang="el-GR" b="1" dirty="0">
              <a:solidFill>
                <a:prstClr val="black"/>
              </a:solidFill>
              <a:latin typeface="Microsoft YaHei UI Light" panose="020B0502040204020203" pitchFamily="34" charset="-122"/>
              <a:ea typeface="Microsoft YaHei UI Light" panose="020B0502040204020203" pitchFamily="34" charset="-122"/>
            </a:endParaRPr>
          </a:p>
          <a:p>
            <a:r>
              <a:rPr lang="el-GR" dirty="0" smtClean="0">
                <a:solidFill>
                  <a:prstClr val="black"/>
                </a:solidFill>
                <a:latin typeface="Microsoft YaHei UI Light" panose="020B0502040204020203" pitchFamily="34" charset="-122"/>
                <a:ea typeface="Microsoft YaHei UI Light" panose="020B0502040204020203" pitchFamily="34" charset="-122"/>
              </a:rPr>
              <a:t>Στην</a:t>
            </a:r>
            <a:r>
              <a:rPr lang="el-GR" b="1" dirty="0" smtClean="0">
                <a:solidFill>
                  <a:prstClr val="black"/>
                </a:solidFill>
                <a:latin typeface="Microsoft YaHei UI Light" panose="020B0502040204020203" pitchFamily="34" charset="-122"/>
                <a:ea typeface="Microsoft YaHei UI Light" panose="020B0502040204020203" pitchFamily="34" charset="-122"/>
              </a:rPr>
              <a:t> ακμή των βαθμίδων διαμορφώνεται εξοχή και κυμάτιο</a:t>
            </a:r>
            <a:r>
              <a:rPr lang="el-GR" dirty="0" smtClean="0">
                <a:solidFill>
                  <a:prstClr val="black"/>
                </a:solidFill>
                <a:latin typeface="Microsoft YaHei UI Light" panose="020B0502040204020203" pitchFamily="34" charset="-122"/>
                <a:ea typeface="Microsoft YaHei UI Light" panose="020B0502040204020203" pitchFamily="34" charset="-122"/>
              </a:rPr>
              <a:t>, με πλάτος εξοχής τα 4-5 εκ., το οποίο προσμετράται επιπλέον του πλάτους που προκύπτει κατά την χάραξη (δηλ. για ένα σκαλοπάτι που έχει πλάτος 29 εκ. στην πραγματικότητα θα είναι 33-34 εκ.).</a:t>
            </a:r>
            <a:endParaRPr lang="el-GR" b="1" dirty="0" smtClean="0">
              <a:solidFill>
                <a:prstClr val="black"/>
              </a:solidFill>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a:blip r:embed="rId2"/>
          <a:stretch>
            <a:fillRect/>
          </a:stretch>
        </p:blipFill>
        <p:spPr>
          <a:xfrm>
            <a:off x="6096000" y="1193590"/>
            <a:ext cx="5742589" cy="4261473"/>
          </a:xfrm>
          <a:prstGeom prst="rect">
            <a:avLst/>
          </a:prstGeom>
        </p:spPr>
      </p:pic>
    </p:spTree>
    <p:extLst>
      <p:ext uri="{BB962C8B-B14F-4D97-AF65-F5344CB8AC3E}">
        <p14:creationId xmlns:p14="http://schemas.microsoft.com/office/powerpoint/2010/main" val="10641033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2800" y="1505396"/>
            <a:ext cx="10566400" cy="3477875"/>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Τυπολογία κλιμάκων</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Οι κλίμακες χωρίζονται σε δύο κύριες κατηγορίες:</a:t>
            </a:r>
          </a:p>
          <a:p>
            <a:pPr algn="ct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algn="ctr"/>
            <a:r>
              <a:rPr lang="el-GR" sz="2400" b="1" dirty="0" smtClean="0">
                <a:solidFill>
                  <a:prstClr val="black"/>
                </a:solidFill>
                <a:latin typeface="Microsoft YaHei UI Light" panose="020B0502040204020203" pitchFamily="34" charset="-122"/>
                <a:ea typeface="Microsoft YaHei UI Light" panose="020B0502040204020203" pitchFamily="34" charset="-122"/>
              </a:rPr>
              <a:t>τις ευθύγραμμες</a:t>
            </a:r>
            <a:endParaRPr lang="el-GR" sz="24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(με έναν, δύο ή και τρεις βραχίονες)</a:t>
            </a:r>
          </a:p>
          <a:p>
            <a:pPr algn="ctr"/>
            <a:endParaRPr lang="el-GR" sz="2800" b="1" dirty="0" smtClean="0">
              <a:solidFill>
                <a:prstClr val="black"/>
              </a:solidFill>
              <a:latin typeface="Microsoft YaHei UI Light" panose="020B0502040204020203" pitchFamily="34" charset="-122"/>
              <a:ea typeface="Microsoft YaHei UI Light" panose="020B0502040204020203" pitchFamily="34" charset="-122"/>
            </a:endParaRPr>
          </a:p>
          <a:p>
            <a:pPr algn="ctr"/>
            <a:r>
              <a:rPr lang="el-GR" sz="2400" b="1" dirty="0" smtClean="0">
                <a:solidFill>
                  <a:prstClr val="black"/>
                </a:solidFill>
                <a:latin typeface="Microsoft YaHei UI Light" panose="020B0502040204020203" pitchFamily="34" charset="-122"/>
                <a:ea typeface="Microsoft YaHei UI Light" panose="020B0502040204020203" pitchFamily="34" charset="-122"/>
              </a:rPr>
              <a:t>τις ελικοειδείς</a:t>
            </a: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(ελλειψοειδείς ή κυκλικές)</a:t>
            </a:r>
          </a:p>
        </p:txBody>
      </p:sp>
    </p:spTree>
    <p:extLst>
      <p:ext uri="{BB962C8B-B14F-4D97-AF65-F5344CB8AC3E}">
        <p14:creationId xmlns:p14="http://schemas.microsoft.com/office/powerpoint/2010/main" val="2656831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rotWithShape="1">
          <a:blip r:embed="rId2">
            <a:extLst>
              <a:ext uri="{28A0092B-C50C-407E-A947-70E740481C1C}">
                <a14:useLocalDpi xmlns:a14="http://schemas.microsoft.com/office/drawing/2010/main" val="0"/>
              </a:ext>
            </a:extLst>
          </a:blip>
          <a:srcRect b="30506"/>
          <a:stretch/>
        </p:blipFill>
        <p:spPr>
          <a:xfrm>
            <a:off x="4501553" y="434589"/>
            <a:ext cx="7320626" cy="1220006"/>
          </a:xfrm>
          <a:prstGeom prst="rect">
            <a:avLst/>
          </a:prstGeom>
          <a:noFill/>
          <a:ln>
            <a:noFill/>
          </a:ln>
        </p:spPr>
      </p:pic>
      <p:pic>
        <p:nvPicPr>
          <p:cNvPr id="6" name="Εικόνα 5"/>
          <p:cNvPicPr>
            <a:picLocks noChangeAspect="1"/>
          </p:cNvPicPr>
          <p:nvPr/>
        </p:nvPicPr>
        <p:blipFill>
          <a:blip r:embed="rId3">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tretch>
            <a:fillRect/>
          </a:stretch>
        </p:blipFill>
        <p:spPr>
          <a:xfrm>
            <a:off x="0" y="0"/>
            <a:ext cx="4501553" cy="6858000"/>
          </a:xfrm>
          <a:prstGeom prst="rect">
            <a:avLst/>
          </a:prstGeom>
        </p:spPr>
      </p:pic>
      <p:pic>
        <p:nvPicPr>
          <p:cNvPr id="8" name="Εικόνα 7"/>
          <p:cNvPicPr>
            <a:picLocks noChangeAspect="1"/>
          </p:cNvPicPr>
          <p:nvPr/>
        </p:nvPicPr>
        <p:blipFill rotWithShape="1">
          <a:blip r:embed="rId4">
            <a:extLst>
              <a:ext uri="{28A0092B-C50C-407E-A947-70E740481C1C}">
                <a14:useLocalDpi xmlns:a14="http://schemas.microsoft.com/office/drawing/2010/main" val="0"/>
              </a:ext>
            </a:extLst>
          </a:blip>
          <a:srcRect l="5247" r="5765" b="1148"/>
          <a:stretch/>
        </p:blipFill>
        <p:spPr>
          <a:xfrm>
            <a:off x="5312407" y="2201795"/>
            <a:ext cx="2336802" cy="4571538"/>
          </a:xfrm>
          <a:prstGeom prst="rect">
            <a:avLst/>
          </a:prstGeom>
        </p:spPr>
      </p:pic>
      <p:sp>
        <p:nvSpPr>
          <p:cNvPr id="12" name="TextBox 11"/>
          <p:cNvSpPr txBox="1"/>
          <p:nvPr/>
        </p:nvSpPr>
        <p:spPr>
          <a:xfrm>
            <a:off x="7890933" y="5701862"/>
            <a:ext cx="2260601" cy="738664"/>
          </a:xfrm>
          <a:prstGeom prst="rect">
            <a:avLst/>
          </a:prstGeom>
          <a:noFill/>
        </p:spPr>
        <p:txBody>
          <a:bodyPr wrap="square" rtlCol="0">
            <a:spAutoFit/>
          </a:bodyPr>
          <a:lstStyle/>
          <a:p>
            <a:pPr marL="342900" indent="-342900">
              <a:buAutoNum type="arabicPeriod"/>
            </a:pPr>
            <a:r>
              <a:rPr lang="el-GR" sz="1400" dirty="0" smtClean="0">
                <a:latin typeface="+mj-lt"/>
              </a:rPr>
              <a:t>Κάσα</a:t>
            </a:r>
          </a:p>
          <a:p>
            <a:pPr marL="342900" indent="-342900">
              <a:buAutoNum type="arabicPeriod"/>
            </a:pPr>
            <a:r>
              <a:rPr lang="el-GR" sz="1400" dirty="0" smtClean="0">
                <a:latin typeface="+mj-lt"/>
              </a:rPr>
              <a:t>Τελάρο</a:t>
            </a:r>
          </a:p>
          <a:p>
            <a:pPr marL="342900" indent="-342900">
              <a:buAutoNum type="arabicPeriod"/>
            </a:pPr>
            <a:r>
              <a:rPr lang="el-GR" sz="1400" dirty="0" smtClean="0">
                <a:latin typeface="+mj-lt"/>
              </a:rPr>
              <a:t>Ταμπλάς</a:t>
            </a:r>
          </a:p>
        </p:txBody>
      </p:sp>
      <p:sp>
        <p:nvSpPr>
          <p:cNvPr id="36" name="TextBox 35"/>
          <p:cNvSpPr txBox="1"/>
          <p:nvPr/>
        </p:nvSpPr>
        <p:spPr>
          <a:xfrm>
            <a:off x="8144933" y="2086907"/>
            <a:ext cx="3677246" cy="2862322"/>
          </a:xfrm>
          <a:prstGeom prst="rect">
            <a:avLst/>
          </a:prstGeom>
          <a:noFill/>
        </p:spPr>
        <p:txBody>
          <a:bodyPr wrap="square" rtlCol="0">
            <a:spAutoFit/>
          </a:bodyPr>
          <a:lstStyle/>
          <a:p>
            <a:r>
              <a:rPr lang="el-GR" dirty="0">
                <a:solidFill>
                  <a:prstClr val="black"/>
                </a:solidFill>
                <a:latin typeface="Microsoft YaHei UI Light" panose="020B0502040204020203" pitchFamily="34" charset="-122"/>
                <a:ea typeface="Microsoft YaHei UI Light" panose="020B0502040204020203" pitchFamily="34" charset="-122"/>
              </a:rPr>
              <a:t>Το πάχος των εγκοπών είναι περί τα 8 χιλιοστά για σανίδες των οποίων το πλάτος είναι μικρότερο των 22 εκατοστών και 15 χιλιοστά για τις μεγαλύτερες</a:t>
            </a:r>
            <a:r>
              <a:rPr lang="el-GR" dirty="0" smtClean="0">
                <a:solidFill>
                  <a:prstClr val="black"/>
                </a:solidFill>
                <a:latin typeface="Microsoft YaHei UI Light" panose="020B0502040204020203" pitchFamily="34" charset="-122"/>
                <a:ea typeface="Microsoft YaHei UI Light" panose="020B0502040204020203" pitchFamily="34" charset="-122"/>
              </a:rPr>
              <a:t>.</a:t>
            </a:r>
          </a:p>
          <a:p>
            <a:endParaRPr lang="el-GR" dirty="0">
              <a:solidFill>
                <a:prstClr val="black"/>
              </a:solidFill>
              <a:latin typeface="Microsoft YaHei UI Light" panose="020B0502040204020203" pitchFamily="34" charset="-122"/>
              <a:ea typeface="Microsoft YaHei UI Light" panose="020B0502040204020203" pitchFamily="34" charset="-122"/>
            </a:endParaRPr>
          </a:p>
          <a:p>
            <a:r>
              <a:rPr lang="el-GR" dirty="0" smtClean="0">
                <a:solidFill>
                  <a:prstClr val="black"/>
                </a:solidFill>
                <a:latin typeface="Microsoft YaHei UI Light" panose="020B0502040204020203" pitchFamily="34" charset="-122"/>
                <a:ea typeface="Microsoft YaHei UI Light" panose="020B0502040204020203" pitchFamily="34" charset="-122"/>
              </a:rPr>
              <a:t>Όταν το επιτρέπει το πάχος της σανίδας τότε είναι δυνατόν να έχουμε διπλή εγκοπή.</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
        <p:nvSpPr>
          <p:cNvPr id="44" name="TextBox 43"/>
          <p:cNvSpPr txBox="1"/>
          <p:nvPr/>
        </p:nvSpPr>
        <p:spPr>
          <a:xfrm>
            <a:off x="5070683" y="2382545"/>
            <a:ext cx="254000" cy="369332"/>
          </a:xfrm>
          <a:prstGeom prst="rect">
            <a:avLst/>
          </a:prstGeom>
          <a:noFill/>
        </p:spPr>
        <p:txBody>
          <a:bodyPr wrap="square" rtlCol="0">
            <a:spAutoFit/>
          </a:bodyPr>
          <a:lstStyle/>
          <a:p>
            <a:r>
              <a:rPr lang="el-GR" dirty="0" smtClean="0"/>
              <a:t>1</a:t>
            </a:r>
            <a:endParaRPr lang="el-GR" dirty="0"/>
          </a:p>
        </p:txBody>
      </p:sp>
      <p:sp>
        <p:nvSpPr>
          <p:cNvPr id="45" name="TextBox 44"/>
          <p:cNvSpPr txBox="1"/>
          <p:nvPr/>
        </p:nvSpPr>
        <p:spPr>
          <a:xfrm>
            <a:off x="5588000" y="4302898"/>
            <a:ext cx="254000" cy="369332"/>
          </a:xfrm>
          <a:prstGeom prst="rect">
            <a:avLst/>
          </a:prstGeom>
          <a:noFill/>
        </p:spPr>
        <p:txBody>
          <a:bodyPr wrap="square" rtlCol="0">
            <a:spAutoFit/>
          </a:bodyPr>
          <a:lstStyle/>
          <a:p>
            <a:r>
              <a:rPr lang="el-GR" dirty="0" smtClean="0"/>
              <a:t>2</a:t>
            </a:r>
            <a:endParaRPr lang="el-GR" dirty="0"/>
          </a:p>
        </p:txBody>
      </p:sp>
      <p:sp>
        <p:nvSpPr>
          <p:cNvPr id="46" name="TextBox 45"/>
          <p:cNvSpPr txBox="1"/>
          <p:nvPr/>
        </p:nvSpPr>
        <p:spPr>
          <a:xfrm>
            <a:off x="6773333" y="3986998"/>
            <a:ext cx="270933" cy="372533"/>
          </a:xfrm>
          <a:prstGeom prst="rect">
            <a:avLst/>
          </a:prstGeom>
          <a:noFill/>
        </p:spPr>
        <p:txBody>
          <a:bodyPr wrap="square" rtlCol="0">
            <a:spAutoFit/>
          </a:bodyPr>
          <a:lstStyle/>
          <a:p>
            <a:r>
              <a:rPr lang="el-GR" dirty="0" smtClean="0"/>
              <a:t>3</a:t>
            </a:r>
            <a:endParaRPr lang="el-GR" dirty="0"/>
          </a:p>
        </p:txBody>
      </p:sp>
    </p:spTree>
    <p:extLst>
      <p:ext uri="{BB962C8B-B14F-4D97-AF65-F5344CB8AC3E}">
        <p14:creationId xmlns:p14="http://schemas.microsoft.com/office/powerpoint/2010/main" val="38660014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cstate="print">
            <a:extLst>
              <a:ext uri="{28A0092B-C50C-407E-A947-70E740481C1C}">
                <a14:useLocalDpi xmlns:a14="http://schemas.microsoft.com/office/drawing/2010/main" val="0"/>
              </a:ext>
            </a:extLst>
          </a:blip>
          <a:srcRect l="5700" t="2474" r="13669" b="4549"/>
          <a:stretch/>
        </p:blipFill>
        <p:spPr>
          <a:xfrm>
            <a:off x="2201502" y="1193800"/>
            <a:ext cx="4927600" cy="4097866"/>
          </a:xfrm>
          <a:prstGeom prst="rect">
            <a:avLst/>
          </a:prstGeom>
        </p:spPr>
      </p:pic>
      <p:pic>
        <p:nvPicPr>
          <p:cNvPr id="3" name="Εικόνα 2"/>
          <p:cNvPicPr>
            <a:picLocks noChangeAspect="1"/>
          </p:cNvPicPr>
          <p:nvPr/>
        </p:nvPicPr>
        <p:blipFill rotWithShape="1">
          <a:blip r:embed="rId3" cstate="print">
            <a:extLst>
              <a:ext uri="{28A0092B-C50C-407E-A947-70E740481C1C}">
                <a14:useLocalDpi xmlns:a14="http://schemas.microsoft.com/office/drawing/2010/main" val="0"/>
              </a:ext>
            </a:extLst>
          </a:blip>
          <a:srcRect l="7769"/>
          <a:stretch/>
        </p:blipFill>
        <p:spPr>
          <a:xfrm>
            <a:off x="7323667" y="1628378"/>
            <a:ext cx="4782482" cy="3451622"/>
          </a:xfrm>
          <a:prstGeom prst="rect">
            <a:avLst/>
          </a:prstGeom>
        </p:spPr>
      </p:pic>
      <p:pic>
        <p:nvPicPr>
          <p:cNvPr id="4" name="Εικόνα 3"/>
          <p:cNvPicPr>
            <a:picLocks noChangeAspect="1"/>
          </p:cNvPicPr>
          <p:nvPr/>
        </p:nvPicPr>
        <p:blipFill rotWithShape="1">
          <a:blip r:embed="rId4" cstate="print">
            <a:extLst>
              <a:ext uri="{28A0092B-C50C-407E-A947-70E740481C1C}">
                <a14:useLocalDpi xmlns:a14="http://schemas.microsoft.com/office/drawing/2010/main" val="0"/>
              </a:ext>
            </a:extLst>
          </a:blip>
          <a:srcRect l="3157" t="771" b="8312"/>
          <a:stretch/>
        </p:blipFill>
        <p:spPr>
          <a:xfrm>
            <a:off x="329861" y="1516922"/>
            <a:ext cx="1558544" cy="3674534"/>
          </a:xfrm>
          <a:prstGeom prst="rect">
            <a:avLst/>
          </a:prstGeom>
        </p:spPr>
      </p:pic>
    </p:spTree>
    <p:extLst>
      <p:ext uri="{BB962C8B-B14F-4D97-AF65-F5344CB8AC3E}">
        <p14:creationId xmlns:p14="http://schemas.microsoft.com/office/powerpoint/2010/main" val="32761157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2800" y="1505396"/>
            <a:ext cx="10566400" cy="3293209"/>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Αναλογίες και χάραξη</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a:solidFill>
                  <a:prstClr val="black"/>
                </a:solidFill>
                <a:latin typeface="Microsoft YaHei UI Light" panose="020B0502040204020203" pitchFamily="34" charset="-122"/>
                <a:ea typeface="Microsoft YaHei UI Light" panose="020B0502040204020203" pitchFamily="34" charset="-122"/>
              </a:rPr>
              <a:t>Οι κλίμακες με </a:t>
            </a:r>
            <a:r>
              <a:rPr lang="el-GR" b="1" dirty="0">
                <a:solidFill>
                  <a:prstClr val="black"/>
                </a:solidFill>
                <a:latin typeface="Microsoft YaHei UI Light" panose="020B0502040204020203" pitchFamily="34" charset="-122"/>
                <a:ea typeface="Microsoft YaHei UI Light" panose="020B0502040204020203" pitchFamily="34" charset="-122"/>
              </a:rPr>
              <a:t>έναν ευθύγραμμο βραχίονα</a:t>
            </a:r>
            <a:r>
              <a:rPr lang="el-GR" dirty="0">
                <a:solidFill>
                  <a:prstClr val="black"/>
                </a:solidFill>
                <a:latin typeface="Microsoft YaHei UI Light" panose="020B0502040204020203" pitchFamily="34" charset="-122"/>
                <a:ea typeface="Microsoft YaHei UI Light" panose="020B0502040204020203" pitchFamily="34" charset="-122"/>
              </a:rPr>
              <a:t> είναι και οι απλούστερες κλίμακες. Εάν ο αριθμός των βαθμίδων είναι μεγάλος, τότε φροντίζουμε να διακόψουμε με την δημιουργία ενός </a:t>
            </a:r>
            <a:r>
              <a:rPr lang="el-GR" b="1" dirty="0">
                <a:solidFill>
                  <a:prstClr val="black"/>
                </a:solidFill>
                <a:latin typeface="Microsoft YaHei UI Light" panose="020B0502040204020203" pitchFamily="34" charset="-122"/>
                <a:ea typeface="Microsoft YaHei UI Light" panose="020B0502040204020203" pitchFamily="34" charset="-122"/>
              </a:rPr>
              <a:t>αναπαυτήριου</a:t>
            </a:r>
            <a:r>
              <a:rPr lang="el-GR" dirty="0">
                <a:solidFill>
                  <a:prstClr val="black"/>
                </a:solidFill>
                <a:latin typeface="Microsoft YaHei UI Light" panose="020B0502040204020203" pitchFamily="34" charset="-122"/>
                <a:ea typeface="Microsoft YaHei UI Light" panose="020B0502040204020203" pitchFamily="34" charset="-122"/>
              </a:rPr>
              <a:t> (πλατύσκαλου) μετά από τις 12-15 βαθμίδες.</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a:solidFill>
                  <a:prstClr val="black"/>
                </a:solidFill>
                <a:latin typeface="Microsoft YaHei UI Light" panose="020B0502040204020203" pitchFamily="34" charset="-122"/>
                <a:ea typeface="Microsoft YaHei UI Light" panose="020B0502040204020203" pitchFamily="34" charset="-122"/>
              </a:rPr>
              <a:t>Το πλάτος του πλατύσκαλου είναι κατ’ ελάχιστον </a:t>
            </a:r>
            <a:r>
              <a:rPr lang="el-GR" b="1" dirty="0">
                <a:solidFill>
                  <a:prstClr val="black"/>
                </a:solidFill>
                <a:latin typeface="Microsoft YaHei UI Light" panose="020B0502040204020203" pitchFamily="34" charset="-122"/>
                <a:ea typeface="Microsoft YaHei UI Light" panose="020B0502040204020203" pitchFamily="34" charset="-122"/>
              </a:rPr>
              <a:t>1,10μ.</a:t>
            </a:r>
            <a:r>
              <a:rPr lang="el-GR" dirty="0">
                <a:solidFill>
                  <a:prstClr val="black"/>
                </a:solidFill>
                <a:latin typeface="Microsoft YaHei UI Light" panose="020B0502040204020203" pitchFamily="34" charset="-122"/>
                <a:ea typeface="Microsoft YaHei UI Light" panose="020B0502040204020203" pitchFamily="34" charset="-122"/>
              </a:rPr>
              <a:t>, ενώ κατά το μήκος θα πρέπει να υπολογίζουμε </a:t>
            </a:r>
            <a:r>
              <a:rPr lang="el-GR" b="1" dirty="0">
                <a:solidFill>
                  <a:prstClr val="black"/>
                </a:solidFill>
                <a:latin typeface="Microsoft YaHei UI Light" panose="020B0502040204020203" pitchFamily="34" charset="-122"/>
                <a:ea typeface="Microsoft YaHei UI Light" panose="020B0502040204020203" pitchFamily="34" charset="-122"/>
              </a:rPr>
              <a:t>2-3 άνετα βήματα </a:t>
            </a:r>
            <a:r>
              <a:rPr lang="el-GR" dirty="0">
                <a:solidFill>
                  <a:prstClr val="black"/>
                </a:solidFill>
                <a:latin typeface="Microsoft YaHei UI Light" panose="020B0502040204020203" pitchFamily="34" charset="-122"/>
                <a:ea typeface="Microsoft YaHei UI Light" panose="020B0502040204020203" pitchFamily="34" charset="-122"/>
              </a:rPr>
              <a:t>(2-3 Χ 62 εκ.). Στην περίπτωση που αυτή η συνθήκη δεν εξασφαλίζεται, τότε προτιμάμε να κερδίσουμε τον χώρο για την επίτευξη καλύτερης αναλογίας άνεσης στις διαστάσεις των βαθμίδων.</a:t>
            </a:r>
          </a:p>
        </p:txBody>
      </p:sp>
    </p:spTree>
    <p:extLst>
      <p:ext uri="{BB962C8B-B14F-4D97-AF65-F5344CB8AC3E}">
        <p14:creationId xmlns:p14="http://schemas.microsoft.com/office/powerpoint/2010/main" val="11373593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2800" y="1505396"/>
            <a:ext cx="10566400" cy="3847207"/>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Αναλογίες και χάραξη</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a:solidFill>
                  <a:prstClr val="black"/>
                </a:solidFill>
                <a:latin typeface="Microsoft YaHei UI Light" panose="020B0502040204020203" pitchFamily="34" charset="-122"/>
                <a:ea typeface="Microsoft YaHei UI Light" panose="020B0502040204020203" pitchFamily="34" charset="-122"/>
              </a:rPr>
              <a:t>Στην συνηθέστερη μορφή κλίμακας, </a:t>
            </a:r>
            <a:r>
              <a:rPr lang="el-GR" b="1" dirty="0">
                <a:solidFill>
                  <a:prstClr val="black"/>
                </a:solidFill>
                <a:latin typeface="Microsoft YaHei UI Light" panose="020B0502040204020203" pitchFamily="34" charset="-122"/>
                <a:ea typeface="Microsoft YaHei UI Light" panose="020B0502040204020203" pitchFamily="34" charset="-122"/>
              </a:rPr>
              <a:t>το 2</a:t>
            </a:r>
            <a:r>
              <a:rPr lang="el-GR" b="1" baseline="30000" dirty="0">
                <a:solidFill>
                  <a:prstClr val="black"/>
                </a:solidFill>
                <a:latin typeface="Microsoft YaHei UI Light" panose="020B0502040204020203" pitchFamily="34" charset="-122"/>
                <a:ea typeface="Microsoft YaHei UI Light" panose="020B0502040204020203" pitchFamily="34" charset="-122"/>
              </a:rPr>
              <a:t>ο</a:t>
            </a:r>
            <a:r>
              <a:rPr lang="el-GR" b="1" dirty="0">
                <a:solidFill>
                  <a:prstClr val="black"/>
                </a:solidFill>
                <a:latin typeface="Microsoft YaHei UI Light" panose="020B0502040204020203" pitchFamily="34" charset="-122"/>
                <a:ea typeface="Microsoft YaHei UI Light" panose="020B0502040204020203" pitchFamily="34" charset="-122"/>
              </a:rPr>
              <a:t> σκέλος της μετά το πλατύσκαλο στρέφεται κατά 180</a:t>
            </a:r>
            <a:r>
              <a:rPr lang="el-GR" b="1" baseline="30000" dirty="0">
                <a:solidFill>
                  <a:prstClr val="black"/>
                </a:solidFill>
                <a:latin typeface="Microsoft YaHei UI Light" panose="020B0502040204020203" pitchFamily="34" charset="-122"/>
                <a:ea typeface="Microsoft YaHei UI Light" panose="020B0502040204020203" pitchFamily="34" charset="-122"/>
              </a:rPr>
              <a:t>ο</a:t>
            </a:r>
            <a:r>
              <a:rPr lang="el-GR" dirty="0">
                <a:solidFill>
                  <a:prstClr val="black"/>
                </a:solidFill>
                <a:latin typeface="Microsoft YaHei UI Light" panose="020B0502040204020203" pitchFamily="34" charset="-122"/>
                <a:ea typeface="Microsoft YaHei UI Light" panose="020B0502040204020203" pitchFamily="34" charset="-122"/>
              </a:rPr>
              <a:t>, δίνοντας μια κλίμακα με δύο βραχίονες και αντίθετη φορά ανάβασης μετά την διακοπή. Παρότι συνηθίζεται να κατασκευάζονται </a:t>
            </a:r>
            <a:r>
              <a:rPr lang="el-GR" b="1" dirty="0">
                <a:solidFill>
                  <a:prstClr val="black"/>
                </a:solidFill>
                <a:latin typeface="Microsoft YaHei UI Light" panose="020B0502040204020203" pitchFamily="34" charset="-122"/>
                <a:ea typeface="Microsoft YaHei UI Light" panose="020B0502040204020203" pitchFamily="34" charset="-122"/>
              </a:rPr>
              <a:t>δύο ισομήκεις βραχίονες</a:t>
            </a:r>
            <a:r>
              <a:rPr lang="el-GR" dirty="0">
                <a:solidFill>
                  <a:prstClr val="black"/>
                </a:solidFill>
                <a:latin typeface="Microsoft YaHei UI Light" panose="020B0502040204020203" pitchFamily="34" charset="-122"/>
                <a:ea typeface="Microsoft YaHei UI Light" panose="020B0502040204020203" pitchFamily="34" charset="-122"/>
              </a:rPr>
              <a:t>, είναι δυνατόν να δούμε μικρότερα σκέλη στον 2</a:t>
            </a:r>
            <a:r>
              <a:rPr lang="el-GR" baseline="30000" dirty="0">
                <a:solidFill>
                  <a:prstClr val="black"/>
                </a:solidFill>
                <a:latin typeface="Microsoft YaHei UI Light" panose="020B0502040204020203" pitchFamily="34" charset="-122"/>
                <a:ea typeface="Microsoft YaHei UI Light" panose="020B0502040204020203" pitchFamily="34" charset="-122"/>
              </a:rPr>
              <a:t>ο</a:t>
            </a:r>
            <a:r>
              <a:rPr lang="el-GR" dirty="0">
                <a:solidFill>
                  <a:prstClr val="black"/>
                </a:solidFill>
                <a:latin typeface="Microsoft YaHei UI Light" panose="020B0502040204020203" pitchFamily="34" charset="-122"/>
                <a:ea typeface="Microsoft YaHei UI Light" panose="020B0502040204020203" pitchFamily="34" charset="-122"/>
              </a:rPr>
              <a:t> βραχίονα, </a:t>
            </a:r>
            <a:r>
              <a:rPr lang="el-GR" b="1" dirty="0">
                <a:solidFill>
                  <a:prstClr val="black"/>
                </a:solidFill>
                <a:latin typeface="Microsoft YaHei UI Light" panose="020B0502040204020203" pitchFamily="34" charset="-122"/>
                <a:ea typeface="Microsoft YaHei UI Light" panose="020B0502040204020203" pitchFamily="34" charset="-122"/>
              </a:rPr>
              <a:t>το πολύ κατά το 1/4 ή το 1/5 του ολικού αριθμού των βαθμίδων</a:t>
            </a:r>
            <a:r>
              <a:rPr lang="el-GR" b="1" dirty="0" smtClean="0">
                <a:solidFill>
                  <a:prstClr val="black"/>
                </a:solidFill>
                <a:latin typeface="Microsoft YaHei UI Light" panose="020B0502040204020203" pitchFamily="34" charset="-122"/>
                <a:ea typeface="Microsoft YaHei UI Light" panose="020B0502040204020203" pitchFamily="34" charset="-122"/>
              </a:rPr>
              <a:t>.</a:t>
            </a:r>
          </a:p>
          <a:p>
            <a:pPr algn="ctr"/>
            <a:endParaRPr lang="el-GR" b="1"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Είναι, τέλος, δυνατόν να συναντήσουμε κλίμακες των οποίων οι δύο βραχίονες αναπτύσσονται σε </a:t>
            </a:r>
            <a:r>
              <a:rPr lang="el-GR" b="1" dirty="0" smtClean="0">
                <a:solidFill>
                  <a:prstClr val="black"/>
                </a:solidFill>
                <a:latin typeface="Microsoft YaHei UI Light" panose="020B0502040204020203" pitchFamily="34" charset="-122"/>
                <a:ea typeface="Microsoft YaHei UI Light" panose="020B0502040204020203" pitchFamily="34" charset="-122"/>
              </a:rPr>
              <a:t>ορθή γωνία</a:t>
            </a:r>
            <a:r>
              <a:rPr lang="el-GR" dirty="0" smtClean="0">
                <a:solidFill>
                  <a:prstClr val="black"/>
                </a:solidFill>
                <a:latin typeface="Microsoft YaHei UI Light" panose="020B0502040204020203" pitchFamily="34" charset="-122"/>
                <a:ea typeface="Microsoft YaHei UI Light" panose="020B0502040204020203" pitchFamily="34" charset="-122"/>
              </a:rPr>
              <a:t>. Η μετάβαση και πάλι γίνεται με την χρήση πλατύσκαλου, ωστόσο κι εδώ πάλι μπορούμε να χρησιμοποιήσουμε τον χώρο για να πετύχουμε καλύτερη αναλογία άνεσης των βαθμίδων.</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29865960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821" t="10123" r="9121" b="39013"/>
          <a:stretch/>
        </p:blipFill>
        <p:spPr>
          <a:xfrm>
            <a:off x="549224" y="1049866"/>
            <a:ext cx="3422014" cy="3064934"/>
          </a:xfrm>
          <a:prstGeom prst="rect">
            <a:avLst/>
          </a:prstGeom>
        </p:spPr>
      </p:pic>
      <p:pic>
        <p:nvPicPr>
          <p:cNvPr id="3" name="Εικόνα 2"/>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195734" y="1397000"/>
            <a:ext cx="3969384" cy="2370667"/>
          </a:xfrm>
          <a:prstGeom prst="rect">
            <a:avLst/>
          </a:prstGeom>
        </p:spPr>
      </p:pic>
      <p:pic>
        <p:nvPicPr>
          <p:cNvPr id="5" name="Εικόνα 4"/>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821" t="62963" r="15161" b="2469"/>
          <a:stretch/>
        </p:blipFill>
        <p:spPr>
          <a:xfrm>
            <a:off x="4266460" y="1397000"/>
            <a:ext cx="3624473" cy="2370667"/>
          </a:xfrm>
          <a:prstGeom prst="rect">
            <a:avLst/>
          </a:prstGeom>
        </p:spPr>
      </p:pic>
      <p:sp>
        <p:nvSpPr>
          <p:cNvPr id="4" name="TextBox 3"/>
          <p:cNvSpPr txBox="1"/>
          <p:nvPr/>
        </p:nvSpPr>
        <p:spPr>
          <a:xfrm>
            <a:off x="549224" y="4975534"/>
            <a:ext cx="2082800" cy="646331"/>
          </a:xfrm>
          <a:prstGeom prst="rect">
            <a:avLst/>
          </a:prstGeom>
          <a:noFill/>
        </p:spPr>
        <p:txBody>
          <a:bodyPr wrap="square" rtlCol="0">
            <a:spAutoFit/>
          </a:bodyPr>
          <a:lstStyle/>
          <a:p>
            <a:r>
              <a:rPr lang="el-GR" dirty="0" smtClean="0">
                <a:latin typeface="Microsoft YaHei Light" panose="020B0502040204020203" pitchFamily="34" charset="-122"/>
                <a:ea typeface="Microsoft YaHei Light" panose="020B0502040204020203" pitchFamily="34" charset="-122"/>
              </a:rPr>
              <a:t>Κλίμακες με έναν βραχίονα</a:t>
            </a:r>
            <a:endParaRPr lang="el-GR" dirty="0">
              <a:latin typeface="Microsoft YaHei Light" panose="020B0502040204020203" pitchFamily="34" charset="-122"/>
              <a:ea typeface="Microsoft YaHei Light" panose="020B0502040204020203" pitchFamily="34" charset="-122"/>
            </a:endParaRPr>
          </a:p>
        </p:txBody>
      </p:sp>
      <p:sp>
        <p:nvSpPr>
          <p:cNvPr id="8" name="TextBox 7"/>
          <p:cNvSpPr txBox="1"/>
          <p:nvPr/>
        </p:nvSpPr>
        <p:spPr>
          <a:xfrm>
            <a:off x="4148667" y="4975536"/>
            <a:ext cx="3251201" cy="646331"/>
          </a:xfrm>
          <a:prstGeom prst="rect">
            <a:avLst/>
          </a:prstGeom>
          <a:noFill/>
        </p:spPr>
        <p:txBody>
          <a:bodyPr wrap="square" rtlCol="0">
            <a:spAutoFit/>
          </a:bodyPr>
          <a:lstStyle/>
          <a:p>
            <a:r>
              <a:rPr lang="el-GR" dirty="0" smtClean="0">
                <a:latin typeface="Microsoft YaHei Light" panose="020B0502040204020203" pitchFamily="34" charset="-122"/>
                <a:ea typeface="Microsoft YaHei Light" panose="020B0502040204020203" pitchFamily="34" charset="-122"/>
              </a:rPr>
              <a:t>Κλίμακες με δύο παράλληλους βραχίονες</a:t>
            </a:r>
            <a:endParaRPr lang="el-GR" dirty="0">
              <a:latin typeface="Microsoft YaHei Light" panose="020B0502040204020203" pitchFamily="34" charset="-122"/>
              <a:ea typeface="Microsoft YaHei Light" panose="020B0502040204020203" pitchFamily="34" charset="-122"/>
            </a:endParaRPr>
          </a:p>
        </p:txBody>
      </p:sp>
      <p:sp>
        <p:nvSpPr>
          <p:cNvPr id="9" name="TextBox 8"/>
          <p:cNvSpPr txBox="1"/>
          <p:nvPr/>
        </p:nvSpPr>
        <p:spPr>
          <a:xfrm>
            <a:off x="8043333" y="4975535"/>
            <a:ext cx="3251201" cy="646331"/>
          </a:xfrm>
          <a:prstGeom prst="rect">
            <a:avLst/>
          </a:prstGeom>
          <a:noFill/>
        </p:spPr>
        <p:txBody>
          <a:bodyPr wrap="square" rtlCol="0">
            <a:spAutoFit/>
          </a:bodyPr>
          <a:lstStyle/>
          <a:p>
            <a:r>
              <a:rPr lang="el-GR" dirty="0" smtClean="0">
                <a:latin typeface="Microsoft YaHei Light" panose="020B0502040204020203" pitchFamily="34" charset="-122"/>
                <a:ea typeface="Microsoft YaHei Light" panose="020B0502040204020203" pitchFamily="34" charset="-122"/>
              </a:rPr>
              <a:t>Κλίμακες με δύο βραχίονες σε ορθή γωνία</a:t>
            </a:r>
            <a:endParaRPr lang="el-GR" dirty="0">
              <a:latin typeface="Microsoft YaHei Light" panose="020B0502040204020203" pitchFamily="34" charset="-122"/>
              <a:ea typeface="Microsoft YaHei Light" panose="020B0502040204020203" pitchFamily="34" charset="-122"/>
            </a:endParaRPr>
          </a:p>
        </p:txBody>
      </p:sp>
      <p:cxnSp>
        <p:nvCxnSpPr>
          <p:cNvPr id="10" name="Ευθεία γραμμή σύνδεσης 9"/>
          <p:cNvCxnSpPr/>
          <p:nvPr/>
        </p:nvCxnSpPr>
        <p:spPr>
          <a:xfrm>
            <a:off x="4080933" y="558800"/>
            <a:ext cx="0" cy="5063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8043333" y="558800"/>
            <a:ext cx="0" cy="506306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3780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2800" y="1505396"/>
            <a:ext cx="10566400" cy="3293209"/>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Αναλογίες και χάραξη</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Σε πολυτελείς κατοικίες ή δημόσια κτίρια συναντάμε και κλίμακες με </a:t>
            </a:r>
            <a:r>
              <a:rPr lang="el-GR" b="1" dirty="0" smtClean="0">
                <a:solidFill>
                  <a:prstClr val="black"/>
                </a:solidFill>
                <a:latin typeface="Microsoft YaHei UI Light" panose="020B0502040204020203" pitchFamily="34" charset="-122"/>
                <a:ea typeface="Microsoft YaHei UI Light" panose="020B0502040204020203" pitchFamily="34" charset="-122"/>
              </a:rPr>
              <a:t>τρεις βραχίονες</a:t>
            </a:r>
            <a:r>
              <a:rPr lang="el-GR" dirty="0" smtClean="0">
                <a:solidFill>
                  <a:prstClr val="black"/>
                </a:solidFill>
                <a:latin typeface="Microsoft YaHei UI Light" panose="020B0502040204020203" pitchFamily="34" charset="-122"/>
                <a:ea typeface="Microsoft YaHei UI Light" panose="020B0502040204020203" pitchFamily="34" charset="-122"/>
              </a:rPr>
              <a:t>. Σε αυτές τις κλίμακες η αρχή της συμμετρικής ανάπτυξης υπαγορεύει είτε αμιγώς ορθογώνιες βαθμίδες με δύο πλατύσκαλα, είτε κανένα πλατύσκαλο και στροφή με σφηνοειδείς βαθμίδες.</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Επίσης είναι δυνατόν να εμφανίζεται ένα </a:t>
            </a:r>
            <a:r>
              <a:rPr lang="el-GR" b="1" dirty="0" smtClean="0">
                <a:solidFill>
                  <a:prstClr val="black"/>
                </a:solidFill>
                <a:latin typeface="Microsoft YaHei UI Light" panose="020B0502040204020203" pitchFamily="34" charset="-122"/>
                <a:ea typeface="Microsoft YaHei UI Light" panose="020B0502040204020203" pitchFamily="34" charset="-122"/>
              </a:rPr>
              <a:t>πρώτο σκέλος πλάτους άνω των 3μ. </a:t>
            </a:r>
            <a:r>
              <a:rPr lang="el-GR" dirty="0" smtClean="0">
                <a:solidFill>
                  <a:prstClr val="black"/>
                </a:solidFill>
                <a:latin typeface="Microsoft YaHei UI Light" panose="020B0502040204020203" pitchFamily="34" charset="-122"/>
                <a:ea typeface="Microsoft YaHei UI Light" panose="020B0502040204020203" pitchFamily="34" charset="-122"/>
              </a:rPr>
              <a:t>και δύο σκέλη με μικρότερο πλάτος που ξεκινούν από πλατύσκαλο. Επίσης αν υπαγορεύεται από την κάτοψη του κτιρίου είναι δυνατόν να έχουμε </a:t>
            </a:r>
            <a:r>
              <a:rPr lang="el-GR" b="1" dirty="0" smtClean="0">
                <a:solidFill>
                  <a:prstClr val="black"/>
                </a:solidFill>
                <a:latin typeface="Microsoft YaHei UI Light" panose="020B0502040204020203" pitchFamily="34" charset="-122"/>
                <a:ea typeface="Microsoft YaHei UI Light" panose="020B0502040204020203" pitchFamily="34" charset="-122"/>
              </a:rPr>
              <a:t>ελλειψοειδείς κλίμακες </a:t>
            </a:r>
            <a:r>
              <a:rPr lang="el-GR" dirty="0" smtClean="0">
                <a:solidFill>
                  <a:prstClr val="black"/>
                </a:solidFill>
                <a:latin typeface="Microsoft YaHei UI Light" panose="020B0502040204020203" pitchFamily="34" charset="-122"/>
                <a:ea typeface="Microsoft YaHei UI Light" panose="020B0502040204020203" pitchFamily="34" charset="-122"/>
              </a:rPr>
              <a:t>με σφηνοειδείς βαθμίδες σε όλο το μήκος τους.</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2067616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9224" y="5049129"/>
            <a:ext cx="2082800" cy="646331"/>
          </a:xfrm>
          <a:prstGeom prst="rect">
            <a:avLst/>
          </a:prstGeom>
          <a:noFill/>
        </p:spPr>
        <p:txBody>
          <a:bodyPr wrap="square" rtlCol="0">
            <a:spAutoFit/>
          </a:bodyPr>
          <a:lstStyle/>
          <a:p>
            <a:r>
              <a:rPr lang="el-GR" dirty="0" smtClean="0">
                <a:latin typeface="Microsoft YaHei Light" panose="020B0502040204020203" pitchFamily="34" charset="-122"/>
                <a:ea typeface="Microsoft YaHei Light" panose="020B0502040204020203" pitchFamily="34" charset="-122"/>
              </a:rPr>
              <a:t>Κλίμακες με τρία σκέλη</a:t>
            </a:r>
            <a:endParaRPr lang="el-GR" dirty="0">
              <a:latin typeface="Microsoft YaHei Light" panose="020B0502040204020203" pitchFamily="34" charset="-122"/>
              <a:ea typeface="Microsoft YaHei Light" panose="020B0502040204020203" pitchFamily="34" charset="-122"/>
            </a:endParaRPr>
          </a:p>
        </p:txBody>
      </p:sp>
      <p:cxnSp>
        <p:nvCxnSpPr>
          <p:cNvPr id="10" name="Ευθεία γραμμή σύνδεσης 9"/>
          <p:cNvCxnSpPr/>
          <p:nvPr/>
        </p:nvCxnSpPr>
        <p:spPr>
          <a:xfrm flipH="1" flipV="1">
            <a:off x="549224" y="4975534"/>
            <a:ext cx="11273971" cy="1"/>
          </a:xfrm>
          <a:prstGeom prst="line">
            <a:avLst/>
          </a:prstGeom>
        </p:spPr>
        <p:style>
          <a:lnRef idx="1">
            <a:schemeClr val="accent1"/>
          </a:lnRef>
          <a:fillRef idx="0">
            <a:schemeClr val="accent1"/>
          </a:fillRef>
          <a:effectRef idx="0">
            <a:schemeClr val="accent1"/>
          </a:effectRef>
          <a:fontRef idx="minor">
            <a:schemeClr val="tx1"/>
          </a:fontRef>
        </p:style>
      </p:cxnSp>
      <p:pic>
        <p:nvPicPr>
          <p:cNvPr id="6" name="Εικόνα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4330" y="570654"/>
            <a:ext cx="4038863" cy="2165069"/>
          </a:xfrm>
          <a:prstGeom prst="rect">
            <a:avLst/>
          </a:prstGeom>
        </p:spPr>
      </p:pic>
      <p:pic>
        <p:nvPicPr>
          <p:cNvPr id="7" name="Εικόνα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224" y="570654"/>
            <a:ext cx="3505200" cy="4117848"/>
          </a:xfrm>
          <a:prstGeom prst="rect">
            <a:avLst/>
          </a:prstGeom>
        </p:spPr>
      </p:pic>
      <p:pic>
        <p:nvPicPr>
          <p:cNvPr id="11" name="Εικόνα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0261" y="2929806"/>
            <a:ext cx="2667000" cy="1758696"/>
          </a:xfrm>
          <a:prstGeom prst="rect">
            <a:avLst/>
          </a:prstGeom>
        </p:spPr>
      </p:pic>
      <p:pic>
        <p:nvPicPr>
          <p:cNvPr id="13" name="Εικόνα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7109" y="790110"/>
            <a:ext cx="2764536" cy="3898392"/>
          </a:xfrm>
          <a:prstGeom prst="rect">
            <a:avLst/>
          </a:prstGeom>
        </p:spPr>
      </p:pic>
      <p:sp>
        <p:nvSpPr>
          <p:cNvPr id="17" name="TextBox 16"/>
          <p:cNvSpPr txBox="1"/>
          <p:nvPr/>
        </p:nvSpPr>
        <p:spPr>
          <a:xfrm>
            <a:off x="8470262" y="5049129"/>
            <a:ext cx="2667000" cy="369332"/>
          </a:xfrm>
          <a:prstGeom prst="rect">
            <a:avLst/>
          </a:prstGeom>
          <a:noFill/>
        </p:spPr>
        <p:txBody>
          <a:bodyPr wrap="square" rtlCol="0">
            <a:spAutoFit/>
          </a:bodyPr>
          <a:lstStyle/>
          <a:p>
            <a:pPr algn="r"/>
            <a:r>
              <a:rPr lang="el-GR" dirty="0" smtClean="0">
                <a:latin typeface="Microsoft YaHei Light" panose="020B0502040204020203" pitchFamily="34" charset="-122"/>
                <a:ea typeface="Microsoft YaHei Light" panose="020B0502040204020203" pitchFamily="34" charset="-122"/>
              </a:rPr>
              <a:t>(&amp; μια ελλειψοειδής)</a:t>
            </a:r>
            <a:endParaRPr lang="el-GR" dirty="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28570764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61422">
            <a:off x="1372796" y="256581"/>
            <a:ext cx="9446408" cy="6344838"/>
          </a:xfrm>
          <a:prstGeom prst="rect">
            <a:avLst/>
          </a:prstGeom>
        </p:spPr>
      </p:pic>
    </p:spTree>
    <p:extLst>
      <p:ext uri="{BB962C8B-B14F-4D97-AF65-F5344CB8AC3E}">
        <p14:creationId xmlns:p14="http://schemas.microsoft.com/office/powerpoint/2010/main" val="28790437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867" y="311149"/>
            <a:ext cx="8314266" cy="6235702"/>
          </a:xfrm>
          <a:prstGeom prst="rect">
            <a:avLst/>
          </a:prstGeom>
        </p:spPr>
      </p:pic>
    </p:spTree>
    <p:extLst>
      <p:ext uri="{BB962C8B-B14F-4D97-AF65-F5344CB8AC3E}">
        <p14:creationId xmlns:p14="http://schemas.microsoft.com/office/powerpoint/2010/main" val="8818156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8700" y="897467"/>
            <a:ext cx="7594600" cy="5063066"/>
          </a:xfrm>
          <a:prstGeom prst="rect">
            <a:avLst/>
          </a:prstGeom>
        </p:spPr>
      </p:pic>
    </p:spTree>
    <p:extLst>
      <p:ext uri="{BB962C8B-B14F-4D97-AF65-F5344CB8AC3E}">
        <p14:creationId xmlns:p14="http://schemas.microsoft.com/office/powerpoint/2010/main" val="16291965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0" y="194543"/>
            <a:ext cx="4318000" cy="6468914"/>
          </a:xfrm>
          <a:prstGeom prst="rect">
            <a:avLst/>
          </a:prstGeom>
        </p:spPr>
      </p:pic>
    </p:spTree>
    <p:extLst>
      <p:ext uri="{BB962C8B-B14F-4D97-AF65-F5344CB8AC3E}">
        <p14:creationId xmlns:p14="http://schemas.microsoft.com/office/powerpoint/2010/main" val="276073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extLst>
              <a:ext uri="{28A0092B-C50C-407E-A947-70E740481C1C}">
                <a14:useLocalDpi xmlns:a14="http://schemas.microsoft.com/office/drawing/2010/main" val="0"/>
              </a:ext>
            </a:extLst>
          </a:blip>
          <a:srcRect l="-370" t="-247" r="636" b="247"/>
          <a:stretch/>
        </p:blipFill>
        <p:spPr>
          <a:xfrm>
            <a:off x="1536171" y="-1"/>
            <a:ext cx="9119658" cy="6858001"/>
          </a:xfrm>
          <a:prstGeom prst="rect">
            <a:avLst/>
          </a:prstGeom>
        </p:spPr>
      </p:pic>
    </p:spTree>
    <p:extLst>
      <p:ext uri="{BB962C8B-B14F-4D97-AF65-F5344CB8AC3E}">
        <p14:creationId xmlns:p14="http://schemas.microsoft.com/office/powerpoint/2010/main" val="12153197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867" y="255255"/>
            <a:ext cx="4758266" cy="6347490"/>
          </a:xfrm>
          <a:prstGeom prst="rect">
            <a:avLst/>
          </a:prstGeom>
        </p:spPr>
      </p:pic>
    </p:spTree>
    <p:extLst>
      <p:ext uri="{BB962C8B-B14F-4D97-AF65-F5344CB8AC3E}">
        <p14:creationId xmlns:p14="http://schemas.microsoft.com/office/powerpoint/2010/main" val="22673407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3267" y="289211"/>
            <a:ext cx="6485466" cy="6279578"/>
          </a:xfrm>
          <a:prstGeom prst="rect">
            <a:avLst/>
          </a:prstGeom>
        </p:spPr>
      </p:pic>
    </p:spTree>
    <p:extLst>
      <p:ext uri="{BB962C8B-B14F-4D97-AF65-F5344CB8AC3E}">
        <p14:creationId xmlns:p14="http://schemas.microsoft.com/office/powerpoint/2010/main" val="25726898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8659" y="255255"/>
            <a:ext cx="4234682" cy="6347490"/>
          </a:xfrm>
          <a:prstGeom prst="rect">
            <a:avLst/>
          </a:prstGeom>
        </p:spPr>
      </p:pic>
    </p:spTree>
    <p:extLst>
      <p:ext uri="{BB962C8B-B14F-4D97-AF65-F5344CB8AC3E}">
        <p14:creationId xmlns:p14="http://schemas.microsoft.com/office/powerpoint/2010/main" val="19233379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cstate="print">
            <a:extLst>
              <a:ext uri="{28A0092B-C50C-407E-A947-70E740481C1C}">
                <a14:useLocalDpi xmlns:a14="http://schemas.microsoft.com/office/drawing/2010/main" val="0"/>
              </a:ext>
            </a:extLst>
          </a:blip>
          <a:srcRect t="1463"/>
          <a:stretch/>
        </p:blipFill>
        <p:spPr>
          <a:xfrm>
            <a:off x="3818468" y="0"/>
            <a:ext cx="4555064" cy="6961352"/>
          </a:xfrm>
          <a:prstGeom prst="rect">
            <a:avLst/>
          </a:prstGeom>
        </p:spPr>
      </p:pic>
    </p:spTree>
    <p:extLst>
      <p:ext uri="{BB962C8B-B14F-4D97-AF65-F5344CB8AC3E}">
        <p14:creationId xmlns:p14="http://schemas.microsoft.com/office/powerpoint/2010/main" val="39865129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2800" y="1505396"/>
            <a:ext cx="10566400" cy="3847207"/>
          </a:xfrm>
          <a:prstGeom prst="rect">
            <a:avLst/>
          </a:prstGeom>
          <a:noFill/>
        </p:spPr>
        <p:txBody>
          <a:bodyPr wrap="square" rtlCol="0">
            <a:spAutoFit/>
          </a:bodyPr>
          <a:lstStyle/>
          <a:p>
            <a:pPr algn="ctr"/>
            <a:r>
              <a:rPr lang="el-GR" sz="3200" dirty="0">
                <a:solidFill>
                  <a:prstClr val="black"/>
                </a:solidFill>
                <a:latin typeface="Microsoft YaHei UI Light" panose="020B0502040204020203" pitchFamily="34" charset="-122"/>
                <a:ea typeface="Microsoft YaHei UI Light" panose="020B0502040204020203" pitchFamily="34" charset="-122"/>
              </a:rPr>
              <a:t>Υλικό κατασκευής και στήριξη</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Κλίμακες μπορούμε να συναντήσουμε κατά κανόνα είτε </a:t>
            </a:r>
            <a:r>
              <a:rPr lang="el-GR" b="1" dirty="0" smtClean="0">
                <a:solidFill>
                  <a:prstClr val="black"/>
                </a:solidFill>
                <a:latin typeface="Microsoft YaHei UI Light" panose="020B0502040204020203" pitchFamily="34" charset="-122"/>
                <a:ea typeface="Microsoft YaHei UI Light" panose="020B0502040204020203" pitchFamily="34" charset="-122"/>
              </a:rPr>
              <a:t>λίθινες</a:t>
            </a:r>
            <a:r>
              <a:rPr lang="el-GR" dirty="0" smtClean="0">
                <a:solidFill>
                  <a:prstClr val="black"/>
                </a:solidFill>
                <a:latin typeface="Microsoft YaHei UI Light" panose="020B0502040204020203" pitchFamily="34" charset="-122"/>
                <a:ea typeface="Microsoft YaHei UI Light" panose="020B0502040204020203" pitchFamily="34" charset="-122"/>
              </a:rPr>
              <a:t>, είτε </a:t>
            </a:r>
            <a:r>
              <a:rPr lang="el-GR" b="1" dirty="0" smtClean="0">
                <a:solidFill>
                  <a:prstClr val="black"/>
                </a:solidFill>
                <a:latin typeface="Microsoft YaHei UI Light" panose="020B0502040204020203" pitchFamily="34" charset="-122"/>
                <a:ea typeface="Microsoft YaHei UI Light" panose="020B0502040204020203" pitchFamily="34" charset="-122"/>
              </a:rPr>
              <a:t>ξύλινες</a:t>
            </a:r>
            <a:r>
              <a:rPr lang="el-GR" dirty="0" smtClean="0">
                <a:solidFill>
                  <a:prstClr val="black"/>
                </a:solidFill>
                <a:latin typeface="Microsoft YaHei UI Light" panose="020B0502040204020203" pitchFamily="34" charset="-122"/>
                <a:ea typeface="Microsoft YaHei UI Light" panose="020B0502040204020203" pitchFamily="34" charset="-122"/>
              </a:rPr>
              <a:t>, ενώ σπανιότερα θα συναντήσουμε και με </a:t>
            </a:r>
            <a:r>
              <a:rPr lang="el-GR" b="1" dirty="0" smtClean="0">
                <a:solidFill>
                  <a:prstClr val="black"/>
                </a:solidFill>
                <a:latin typeface="Microsoft YaHei UI Light" panose="020B0502040204020203" pitchFamily="34" charset="-122"/>
                <a:ea typeface="Microsoft YaHei UI Light" panose="020B0502040204020203" pitchFamily="34" charset="-122"/>
              </a:rPr>
              <a:t>οπτόπλινθους</a:t>
            </a:r>
            <a:r>
              <a:rPr lang="el-GR" dirty="0" smtClean="0">
                <a:solidFill>
                  <a:prstClr val="black"/>
                </a:solidFill>
                <a:latin typeface="Microsoft YaHei UI Light" panose="020B0502040204020203" pitchFamily="34" charset="-122"/>
                <a:ea typeface="Microsoft YaHei UI Light" panose="020B0502040204020203" pitchFamily="34" charset="-122"/>
              </a:rPr>
              <a:t> υποστηριζόμενους από σιδηρό σκελετό και θόλους.</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Οι λίθινες κλίμακες κατασκευάζονται από </a:t>
            </a:r>
            <a:r>
              <a:rPr lang="el-GR" b="1" dirty="0" smtClean="0">
                <a:solidFill>
                  <a:prstClr val="black"/>
                </a:solidFill>
                <a:latin typeface="Microsoft YaHei UI Light" panose="020B0502040204020203" pitchFamily="34" charset="-122"/>
                <a:ea typeface="Microsoft YaHei UI Light" panose="020B0502040204020203" pitchFamily="34" charset="-122"/>
              </a:rPr>
              <a:t>ολόσωμες βαθμίδες </a:t>
            </a:r>
            <a:r>
              <a:rPr lang="el-GR" dirty="0" smtClean="0">
                <a:solidFill>
                  <a:prstClr val="black"/>
                </a:solidFill>
                <a:latin typeface="Microsoft YaHei UI Light" panose="020B0502040204020203" pitchFamily="34" charset="-122"/>
                <a:ea typeface="Microsoft YaHei UI Light" panose="020B0502040204020203" pitchFamily="34" charset="-122"/>
              </a:rPr>
              <a:t>οι οποίες πακτώνονται μέσα στην λιθοδομή. Οι βαθμίδες αυτές κατασκευάζονται από σκληρά πετρώματα (γρανιτικά) εκ των οποίων η καλύτερη ποιότητα είναι το μάρμαρο.</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Οι ξύλινες κλίμακες κατασκευάζονται με βαθμίδες από απλές σανίδες ξύλου αναρτημένες πάνω σε βαθμιδοφόρο από την μία ή και από τις δύο πλευρές. Στις πλουσιότερες εφαρμογές προστίθενται ‘αντιβαθμίδες’ (ρίχτια) δίνοντας μια πιο επιμελημένη εικόνα κατασκευής.</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27864860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5671" r="10915" b="2406"/>
          <a:stretch/>
        </p:blipFill>
        <p:spPr>
          <a:xfrm>
            <a:off x="7342094" y="685397"/>
            <a:ext cx="4706472" cy="5487206"/>
          </a:xfrm>
          <a:prstGeom prst="rect">
            <a:avLst/>
          </a:prstGeom>
        </p:spPr>
      </p:pic>
      <p:pic>
        <p:nvPicPr>
          <p:cNvPr id="4" name="Εικόνα 3"/>
          <p:cNvPicPr>
            <a:picLocks noChangeAspect="1"/>
          </p:cNvPicPr>
          <p:nvPr/>
        </p:nvPicPr>
        <p:blipFill rotWithShape="1">
          <a:blip r:embed="rId4">
            <a:clrChange>
              <a:clrFrom>
                <a:srgbClr val="FFFFFF"/>
              </a:clrFrom>
              <a:clrTo>
                <a:srgbClr val="FFFFFF">
                  <a:alpha val="0"/>
                </a:srgbClr>
              </a:clrTo>
            </a:clrChange>
          </a:blip>
          <a:srcRect l="51587" t="11832"/>
          <a:stretch/>
        </p:blipFill>
        <p:spPr>
          <a:xfrm>
            <a:off x="2176904" y="3784208"/>
            <a:ext cx="4390634" cy="1902774"/>
          </a:xfrm>
          <a:prstGeom prst="rect">
            <a:avLst/>
          </a:prstGeom>
        </p:spPr>
      </p:pic>
      <p:pic>
        <p:nvPicPr>
          <p:cNvPr id="2" name="Εικόνα 1"/>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8010" t="16632" r="46132" b="9148"/>
          <a:stretch/>
        </p:blipFill>
        <p:spPr>
          <a:xfrm>
            <a:off x="214809" y="3933737"/>
            <a:ext cx="2471500" cy="1603717"/>
          </a:xfrm>
          <a:prstGeom prst="rect">
            <a:avLst/>
          </a:prstGeom>
        </p:spPr>
      </p:pic>
      <p:sp>
        <p:nvSpPr>
          <p:cNvPr id="6" name="TextBox 5"/>
          <p:cNvSpPr txBox="1"/>
          <p:nvPr/>
        </p:nvSpPr>
        <p:spPr>
          <a:xfrm>
            <a:off x="502023" y="1237665"/>
            <a:ext cx="6638365" cy="2031325"/>
          </a:xfrm>
          <a:prstGeom prst="rect">
            <a:avLst/>
          </a:prstGeom>
          <a:noFill/>
        </p:spPr>
        <p:txBody>
          <a:bodyPr wrap="square" rtlCol="0">
            <a:spAutoFit/>
          </a:bodyPr>
          <a:lstStyle/>
          <a:p>
            <a:r>
              <a:rPr lang="el-GR" b="1" dirty="0" smtClean="0">
                <a:latin typeface="Microsoft YaHei UI Light" panose="020B0502040204020203" pitchFamily="34" charset="-122"/>
                <a:ea typeface="Microsoft YaHei UI Light" panose="020B0502040204020203" pitchFamily="34" charset="-122"/>
              </a:rPr>
              <a:t>Κάτω: </a:t>
            </a:r>
            <a:r>
              <a:rPr lang="el-GR" dirty="0" smtClean="0">
                <a:latin typeface="Microsoft YaHei UI Light" panose="020B0502040204020203" pitchFamily="34" charset="-122"/>
                <a:ea typeface="Microsoft YaHei UI Light" panose="020B0502040204020203" pitchFamily="34" charset="-122"/>
              </a:rPr>
              <a:t>τομές ξύλινης σκάλας, χωρίς (σχ.111) ή με (σχ.112 - 113) αντιβαθμίδες. </a:t>
            </a:r>
          </a:p>
          <a:p>
            <a:endParaRPr lang="el-GR" dirty="0">
              <a:latin typeface="Microsoft YaHei UI Light" panose="020B0502040204020203" pitchFamily="34" charset="-122"/>
              <a:ea typeface="Microsoft YaHei UI Light" panose="020B0502040204020203" pitchFamily="34" charset="-122"/>
            </a:endParaRPr>
          </a:p>
          <a:p>
            <a:r>
              <a:rPr lang="el-GR" b="1" dirty="0" smtClean="0">
                <a:latin typeface="Microsoft YaHei UI Light" panose="020B0502040204020203" pitchFamily="34" charset="-122"/>
                <a:ea typeface="Microsoft YaHei UI Light" panose="020B0502040204020203" pitchFamily="34" charset="-122"/>
              </a:rPr>
              <a:t>Δεξιά: </a:t>
            </a:r>
            <a:r>
              <a:rPr lang="el-GR" dirty="0" smtClean="0">
                <a:latin typeface="Microsoft YaHei UI Light" panose="020B0502040204020203" pitchFamily="34" charset="-122"/>
                <a:ea typeface="Microsoft YaHei UI Light" panose="020B0502040204020203" pitchFamily="34" charset="-122"/>
              </a:rPr>
              <a:t>τομές λίθινης κλίμακας. Η διάκριση των βαθμίδων γίνεται ανάλογα με το σχήμα και το τελείωμά τους για τον εσωτερικό χώρο (ομάδα γ) και για τον εξωτερικό χώρο (ομάδα δ).</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9872556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7612" y="311149"/>
            <a:ext cx="4676776" cy="6235702"/>
          </a:xfrm>
          <a:prstGeom prst="rect">
            <a:avLst/>
          </a:prstGeom>
        </p:spPr>
      </p:pic>
    </p:spTree>
    <p:extLst>
      <p:ext uri="{BB962C8B-B14F-4D97-AF65-F5344CB8AC3E}">
        <p14:creationId xmlns:p14="http://schemas.microsoft.com/office/powerpoint/2010/main" val="1322965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0" y="1492250"/>
            <a:ext cx="5842000" cy="3873500"/>
          </a:xfrm>
          <a:prstGeom prst="rect">
            <a:avLst/>
          </a:prstGeom>
        </p:spPr>
      </p:pic>
    </p:spTree>
    <p:extLst>
      <p:ext uri="{BB962C8B-B14F-4D97-AF65-F5344CB8AC3E}">
        <p14:creationId xmlns:p14="http://schemas.microsoft.com/office/powerpoint/2010/main" val="27770873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l="39277"/>
          <a:stretch/>
        </p:blipFill>
        <p:spPr>
          <a:xfrm>
            <a:off x="1151684" y="0"/>
            <a:ext cx="4478152" cy="6858000"/>
          </a:xfrm>
          <a:prstGeom prst="rect">
            <a:avLst/>
          </a:prstGeom>
        </p:spPr>
      </p:pic>
      <p:pic>
        <p:nvPicPr>
          <p:cNvPr id="2" name="Εικόνα 1"/>
          <p:cNvPicPr>
            <a:picLocks noChangeAspect="1"/>
          </p:cNvPicPr>
          <p:nvPr/>
        </p:nvPicPr>
        <p:blipFill rotWithShape="1">
          <a:blip r:embed="rId3" cstate="print">
            <a:extLst>
              <a:ext uri="{28A0092B-C50C-407E-A947-70E740481C1C}">
                <a14:useLocalDpi xmlns:a14="http://schemas.microsoft.com/office/drawing/2010/main" val="0"/>
              </a:ext>
            </a:extLst>
          </a:blip>
          <a:srcRect r="23358"/>
          <a:stretch/>
        </p:blipFill>
        <p:spPr>
          <a:xfrm>
            <a:off x="6553200" y="1114111"/>
            <a:ext cx="4715435" cy="4629778"/>
          </a:xfrm>
          <a:prstGeom prst="rect">
            <a:avLst/>
          </a:prstGeom>
        </p:spPr>
      </p:pic>
    </p:spTree>
    <p:extLst>
      <p:ext uri="{BB962C8B-B14F-4D97-AF65-F5344CB8AC3E}">
        <p14:creationId xmlns:p14="http://schemas.microsoft.com/office/powerpoint/2010/main" val="33392735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r="57854"/>
          <a:stretch/>
        </p:blipFill>
        <p:spPr>
          <a:xfrm>
            <a:off x="1205472" y="0"/>
            <a:ext cx="3851754" cy="6858000"/>
          </a:xfrm>
          <a:prstGeom prst="rect">
            <a:avLst/>
          </a:prstGeom>
        </p:spPr>
      </p:pic>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00188">
            <a:off x="4967658" y="621251"/>
            <a:ext cx="7278832" cy="4888948"/>
          </a:xfrm>
          <a:prstGeom prst="rect">
            <a:avLst/>
          </a:prstGeom>
        </p:spPr>
      </p:pic>
    </p:spTree>
    <p:extLst>
      <p:ext uri="{BB962C8B-B14F-4D97-AF65-F5344CB8AC3E}">
        <p14:creationId xmlns:p14="http://schemas.microsoft.com/office/powerpoint/2010/main" val="250560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67955" y="1703794"/>
            <a:ext cx="8656090" cy="3016210"/>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Διαστάσεις των θυρών</a:t>
            </a: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a:solidFill>
                  <a:prstClr val="black"/>
                </a:solidFill>
                <a:latin typeface="Microsoft YaHei UI Light" panose="020B0502040204020203" pitchFamily="34" charset="-122"/>
                <a:ea typeface="Microsoft YaHei UI Light" panose="020B0502040204020203" pitchFamily="34" charset="-122"/>
              </a:rPr>
              <a:t>Οι </a:t>
            </a:r>
            <a:r>
              <a:rPr lang="el-GR" b="1" dirty="0">
                <a:solidFill>
                  <a:prstClr val="black"/>
                </a:solidFill>
                <a:latin typeface="Microsoft YaHei UI Light" panose="020B0502040204020203" pitchFamily="34" charset="-122"/>
                <a:ea typeface="Microsoft YaHei UI Light" panose="020B0502040204020203" pitchFamily="34" charset="-122"/>
              </a:rPr>
              <a:t>εσωτερικές</a:t>
            </a:r>
            <a:r>
              <a:rPr lang="el-GR" dirty="0">
                <a:solidFill>
                  <a:prstClr val="black"/>
                </a:solidFill>
                <a:latin typeface="Microsoft YaHei UI Light" panose="020B0502040204020203" pitchFamily="34" charset="-122"/>
                <a:ea typeface="Microsoft YaHei UI Light" panose="020B0502040204020203" pitchFamily="34" charset="-122"/>
              </a:rPr>
              <a:t> θύρες έχουν διαστάσεις από </a:t>
            </a:r>
            <a:r>
              <a:rPr lang="el-GR" b="1" dirty="0">
                <a:solidFill>
                  <a:prstClr val="black"/>
                </a:solidFill>
                <a:latin typeface="Microsoft YaHei UI Light" panose="020B0502040204020203" pitchFamily="34" charset="-122"/>
                <a:ea typeface="Microsoft YaHei UI Light" panose="020B0502040204020203" pitchFamily="34" charset="-122"/>
              </a:rPr>
              <a:t>1,25μ έως </a:t>
            </a:r>
            <a:r>
              <a:rPr lang="el-GR" b="1" dirty="0" smtClean="0">
                <a:solidFill>
                  <a:prstClr val="black"/>
                </a:solidFill>
                <a:latin typeface="Microsoft YaHei UI Light" panose="020B0502040204020203" pitchFamily="34" charset="-122"/>
                <a:ea typeface="Microsoft YaHei UI Light" panose="020B0502040204020203" pitchFamily="34" charset="-122"/>
              </a:rPr>
              <a:t>1,65μ </a:t>
            </a:r>
            <a:r>
              <a:rPr lang="el-GR" dirty="0">
                <a:solidFill>
                  <a:prstClr val="black"/>
                </a:solidFill>
                <a:latin typeface="Microsoft YaHei UI Light" panose="020B0502040204020203" pitchFamily="34" charset="-122"/>
                <a:ea typeface="Microsoft YaHei UI Light" panose="020B0502040204020203" pitchFamily="34" charset="-122"/>
              </a:rPr>
              <a:t>για τις εσωτερικές δίφυλλες και από </a:t>
            </a:r>
            <a:r>
              <a:rPr lang="el-GR" b="1" dirty="0" smtClean="0">
                <a:solidFill>
                  <a:prstClr val="black"/>
                </a:solidFill>
                <a:latin typeface="Microsoft YaHei UI Light" panose="020B0502040204020203" pitchFamily="34" charset="-122"/>
                <a:ea typeface="Microsoft YaHei UI Light" panose="020B0502040204020203" pitchFamily="34" charset="-122"/>
              </a:rPr>
              <a:t>0,75μ </a:t>
            </a:r>
            <a:r>
              <a:rPr lang="el-GR" b="1" dirty="0">
                <a:solidFill>
                  <a:prstClr val="black"/>
                </a:solidFill>
                <a:latin typeface="Microsoft YaHei UI Light" panose="020B0502040204020203" pitchFamily="34" charset="-122"/>
                <a:ea typeface="Microsoft YaHei UI Light" panose="020B0502040204020203" pitchFamily="34" charset="-122"/>
              </a:rPr>
              <a:t>έως </a:t>
            </a:r>
            <a:r>
              <a:rPr lang="el-GR" b="1" dirty="0" smtClean="0">
                <a:solidFill>
                  <a:prstClr val="black"/>
                </a:solidFill>
                <a:latin typeface="Microsoft YaHei UI Light" panose="020B0502040204020203" pitchFamily="34" charset="-122"/>
                <a:ea typeface="Microsoft YaHei UI Light" panose="020B0502040204020203" pitchFamily="34" charset="-122"/>
              </a:rPr>
              <a:t>0,90μ </a:t>
            </a:r>
            <a:r>
              <a:rPr lang="el-GR" dirty="0">
                <a:solidFill>
                  <a:prstClr val="black"/>
                </a:solidFill>
                <a:latin typeface="Microsoft YaHei UI Light" panose="020B0502040204020203" pitchFamily="34" charset="-122"/>
                <a:ea typeface="Microsoft YaHei UI Light" panose="020B0502040204020203" pitchFamily="34" charset="-122"/>
              </a:rPr>
              <a:t>για τις εσωτερικές </a:t>
            </a:r>
            <a:r>
              <a:rPr lang="el-GR" dirty="0" smtClean="0">
                <a:solidFill>
                  <a:prstClr val="black"/>
                </a:solidFill>
                <a:latin typeface="Microsoft YaHei UI Light" panose="020B0502040204020203" pitchFamily="34" charset="-122"/>
                <a:ea typeface="Microsoft YaHei UI Light" panose="020B0502040204020203" pitchFamily="34" charset="-122"/>
              </a:rPr>
              <a:t>μονόφυλλες. Οι </a:t>
            </a:r>
            <a:r>
              <a:rPr lang="el-GR" dirty="0">
                <a:solidFill>
                  <a:prstClr val="black"/>
                </a:solidFill>
                <a:latin typeface="Microsoft YaHei UI Light" panose="020B0502040204020203" pitchFamily="34" charset="-122"/>
                <a:ea typeface="Microsoft YaHei UI Light" panose="020B0502040204020203" pitchFamily="34" charset="-122"/>
              </a:rPr>
              <a:t>κοινές </a:t>
            </a:r>
            <a:r>
              <a:rPr lang="el-GR" b="1" dirty="0">
                <a:solidFill>
                  <a:prstClr val="black"/>
                </a:solidFill>
                <a:latin typeface="Microsoft YaHei UI Light" panose="020B0502040204020203" pitchFamily="34" charset="-122"/>
                <a:ea typeface="Microsoft YaHei UI Light" panose="020B0502040204020203" pitchFamily="34" charset="-122"/>
              </a:rPr>
              <a:t>εξωτερικές</a:t>
            </a:r>
            <a:r>
              <a:rPr lang="el-GR" dirty="0">
                <a:solidFill>
                  <a:prstClr val="black"/>
                </a:solidFill>
                <a:latin typeface="Microsoft YaHei UI Light" panose="020B0502040204020203" pitchFamily="34" charset="-122"/>
                <a:ea typeface="Microsoft YaHei UI Light" panose="020B0502040204020203" pitchFamily="34" charset="-122"/>
              </a:rPr>
              <a:t> θύρες έχουν ως συνήθη πλάτη </a:t>
            </a:r>
            <a:r>
              <a:rPr lang="el-GR" b="1" dirty="0">
                <a:solidFill>
                  <a:prstClr val="black"/>
                </a:solidFill>
                <a:latin typeface="Microsoft YaHei UI Light" panose="020B0502040204020203" pitchFamily="34" charset="-122"/>
                <a:ea typeface="Microsoft YaHei UI Light" panose="020B0502040204020203" pitchFamily="34" charset="-122"/>
              </a:rPr>
              <a:t>από 1,25μ έως </a:t>
            </a:r>
            <a:r>
              <a:rPr lang="el-GR" b="1" dirty="0" smtClean="0">
                <a:solidFill>
                  <a:prstClr val="black"/>
                </a:solidFill>
                <a:latin typeface="Microsoft YaHei UI Light" panose="020B0502040204020203" pitchFamily="34" charset="-122"/>
                <a:ea typeface="Microsoft YaHei UI Light" panose="020B0502040204020203" pitchFamily="34" charset="-122"/>
              </a:rPr>
              <a:t>1,65μ</a:t>
            </a:r>
            <a:r>
              <a:rPr lang="el-GR" dirty="0">
                <a:solidFill>
                  <a:prstClr val="black"/>
                </a:solidFill>
                <a:latin typeface="Microsoft YaHei UI Light" panose="020B0502040204020203" pitchFamily="34" charset="-122"/>
                <a:ea typeface="Microsoft YaHei UI Light" panose="020B0502040204020203" pitchFamily="34" charset="-122"/>
              </a:rPr>
              <a:t>.</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Οι </a:t>
            </a:r>
            <a:r>
              <a:rPr lang="el-GR" dirty="0">
                <a:solidFill>
                  <a:prstClr val="black"/>
                </a:solidFill>
                <a:latin typeface="Microsoft YaHei UI Light" panose="020B0502040204020203" pitchFamily="34" charset="-122"/>
                <a:ea typeface="Microsoft YaHei UI Light" panose="020B0502040204020203" pitchFamily="34" charset="-122"/>
              </a:rPr>
              <a:t>θύρες </a:t>
            </a:r>
            <a:r>
              <a:rPr lang="el-GR" dirty="0" smtClean="0">
                <a:solidFill>
                  <a:prstClr val="black"/>
                </a:solidFill>
                <a:latin typeface="Microsoft YaHei UI Light" panose="020B0502040204020203" pitchFamily="34" charset="-122"/>
                <a:ea typeface="Microsoft YaHei UI Light" panose="020B0502040204020203" pitchFamily="34" charset="-122"/>
              </a:rPr>
              <a:t>που προορίζονται «δια </a:t>
            </a:r>
            <a:r>
              <a:rPr lang="el-GR" dirty="0">
                <a:solidFill>
                  <a:prstClr val="black"/>
                </a:solidFill>
                <a:latin typeface="Microsoft YaHei UI Light" panose="020B0502040204020203" pitchFamily="34" charset="-122"/>
                <a:ea typeface="Microsoft YaHei UI Light" panose="020B0502040204020203" pitchFamily="34" charset="-122"/>
              </a:rPr>
              <a:t>την </a:t>
            </a:r>
            <a:r>
              <a:rPr lang="el-GR" dirty="0" err="1">
                <a:solidFill>
                  <a:prstClr val="black"/>
                </a:solidFill>
                <a:latin typeface="Microsoft YaHei UI Light" panose="020B0502040204020203" pitchFamily="34" charset="-122"/>
                <a:ea typeface="Microsoft YaHei UI Light" panose="020B0502040204020203" pitchFamily="34" charset="-122"/>
              </a:rPr>
              <a:t>διάβασιν</a:t>
            </a:r>
            <a:r>
              <a:rPr lang="el-GR" dirty="0">
                <a:solidFill>
                  <a:prstClr val="black"/>
                </a:solidFill>
                <a:latin typeface="Microsoft YaHei UI Light" panose="020B0502040204020203" pitchFamily="34" charset="-122"/>
                <a:ea typeface="Microsoft YaHei UI Light" panose="020B0502040204020203" pitchFamily="34" charset="-122"/>
              </a:rPr>
              <a:t> μεγάλων αμαξών» έχουν συνήθη πλάτη μεταξύ των </a:t>
            </a:r>
            <a:r>
              <a:rPr lang="el-GR" b="1" dirty="0">
                <a:solidFill>
                  <a:prstClr val="black"/>
                </a:solidFill>
                <a:latin typeface="Microsoft YaHei UI Light" panose="020B0502040204020203" pitchFamily="34" charset="-122"/>
                <a:ea typeface="Microsoft YaHei UI Light" panose="020B0502040204020203" pitchFamily="34" charset="-122"/>
              </a:rPr>
              <a:t>3 έως 3,25 μ</a:t>
            </a:r>
            <a:r>
              <a:rPr lang="el-GR" dirty="0">
                <a:solidFill>
                  <a:prstClr val="black"/>
                </a:solidFill>
                <a:latin typeface="Microsoft YaHei UI Light" panose="020B0502040204020203" pitchFamily="34" charset="-122"/>
                <a:ea typeface="Microsoft YaHei UI Light" panose="020B0502040204020203" pitchFamily="34" charset="-122"/>
              </a:rPr>
              <a:t>, ενώ εκείνες οι οποίες προορίζονται «δια τας </a:t>
            </a:r>
            <a:r>
              <a:rPr lang="el-GR" dirty="0" err="1">
                <a:solidFill>
                  <a:prstClr val="black"/>
                </a:solidFill>
                <a:latin typeface="Microsoft YaHei UI Light" panose="020B0502040204020203" pitchFamily="34" charset="-122"/>
                <a:ea typeface="Microsoft YaHei UI Light" panose="020B0502040204020203" pitchFamily="34" charset="-122"/>
              </a:rPr>
              <a:t>κοινάς</a:t>
            </a:r>
            <a:r>
              <a:rPr lang="el-GR" dirty="0">
                <a:solidFill>
                  <a:prstClr val="black"/>
                </a:solidFill>
                <a:latin typeface="Microsoft YaHei UI Light" panose="020B0502040204020203" pitchFamily="34" charset="-122"/>
                <a:ea typeface="Microsoft YaHei UI Light" panose="020B0502040204020203" pitchFamily="34" charset="-122"/>
              </a:rPr>
              <a:t> </a:t>
            </a:r>
            <a:r>
              <a:rPr lang="el-GR" dirty="0" err="1">
                <a:solidFill>
                  <a:prstClr val="black"/>
                </a:solidFill>
                <a:latin typeface="Microsoft YaHei UI Light" panose="020B0502040204020203" pitchFamily="34" charset="-122"/>
                <a:ea typeface="Microsoft YaHei UI Light" panose="020B0502040204020203" pitchFamily="34" charset="-122"/>
              </a:rPr>
              <a:t>οικογενειακάς</a:t>
            </a:r>
            <a:r>
              <a:rPr lang="el-GR" dirty="0">
                <a:solidFill>
                  <a:prstClr val="black"/>
                </a:solidFill>
                <a:latin typeface="Microsoft YaHei UI Light" panose="020B0502040204020203" pitchFamily="34" charset="-122"/>
                <a:ea typeface="Microsoft YaHei UI Light" panose="020B0502040204020203" pitchFamily="34" charset="-122"/>
              </a:rPr>
              <a:t> άμαξας» έχουν πλάτη από </a:t>
            </a:r>
            <a:r>
              <a:rPr lang="el-GR" b="1" dirty="0">
                <a:solidFill>
                  <a:prstClr val="black"/>
                </a:solidFill>
                <a:latin typeface="Microsoft YaHei UI Light" panose="020B0502040204020203" pitchFamily="34" charset="-122"/>
                <a:ea typeface="Microsoft YaHei UI Light" panose="020B0502040204020203" pitchFamily="34" charset="-122"/>
              </a:rPr>
              <a:t>2,50 έως </a:t>
            </a:r>
            <a:r>
              <a:rPr lang="el-GR" b="1" dirty="0" smtClean="0">
                <a:solidFill>
                  <a:prstClr val="black"/>
                </a:solidFill>
                <a:latin typeface="Microsoft YaHei UI Light" panose="020B0502040204020203" pitchFamily="34" charset="-122"/>
                <a:ea typeface="Microsoft YaHei UI Light" panose="020B0502040204020203" pitchFamily="34" charset="-122"/>
              </a:rPr>
              <a:t>3μ</a:t>
            </a:r>
            <a:r>
              <a:rPr lang="el-GR" dirty="0" smtClean="0">
                <a:solidFill>
                  <a:prstClr val="black"/>
                </a:solidFill>
                <a:latin typeface="Microsoft YaHei UI Light" panose="020B0502040204020203" pitchFamily="34" charset="-122"/>
                <a:ea typeface="Microsoft YaHei UI Light" panose="020B0502040204020203" pitchFamily="34" charset="-122"/>
              </a:rPr>
              <a:t>.</a:t>
            </a:r>
            <a:endParaRPr lang="el-GR" b="1" dirty="0" smtClean="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690048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21596" y="3926541"/>
            <a:ext cx="3597165" cy="2188423"/>
          </a:xfrm>
          <a:prstGeom prst="rect">
            <a:avLst/>
          </a:prstGeom>
        </p:spPr>
      </p:pic>
      <p:sp>
        <p:nvSpPr>
          <p:cNvPr id="7" name="TextBox 6"/>
          <p:cNvSpPr txBox="1"/>
          <p:nvPr/>
        </p:nvSpPr>
        <p:spPr>
          <a:xfrm>
            <a:off x="812800" y="1505396"/>
            <a:ext cx="10566400" cy="1631216"/>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Λίθινες κλίμακες: στήριξη</a:t>
            </a: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endParaRPr lang="el-GR" sz="3200"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Κάθε βαθμίδα στηρίζεται από την κείμενή της, καλύπτοντάς την κατά 3-4 εκ. Συχνά προστίθεται εντομή βάθους 2 εκ ή/και πλάγιος αρμός.</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pic>
        <p:nvPicPr>
          <p:cNvPr id="3" name="Εικόνα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2800" y="3657600"/>
            <a:ext cx="3981606" cy="2339788"/>
          </a:xfrm>
          <a:prstGeom prst="rect">
            <a:avLst/>
          </a:prstGeom>
        </p:spPr>
      </p:pic>
      <p:pic>
        <p:nvPicPr>
          <p:cNvPr id="6" name="Εικόνα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92425" y="3657600"/>
            <a:ext cx="3770203" cy="2457364"/>
          </a:xfrm>
          <a:prstGeom prst="rect">
            <a:avLst/>
          </a:prstGeom>
        </p:spPr>
      </p:pic>
      <p:sp>
        <p:nvSpPr>
          <p:cNvPr id="8" name="Έλλειψη 7"/>
          <p:cNvSpPr/>
          <p:nvPr/>
        </p:nvSpPr>
        <p:spPr>
          <a:xfrm>
            <a:off x="2803603" y="4356847"/>
            <a:ext cx="665738" cy="663905"/>
          </a:xfrm>
          <a:prstGeom prst="ellipse">
            <a:avLst/>
          </a:prstGeom>
          <a:solidFill>
            <a:srgbClr val="5B9BD5">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Έλλειψη 8"/>
          <p:cNvSpPr/>
          <p:nvPr/>
        </p:nvSpPr>
        <p:spPr>
          <a:xfrm>
            <a:off x="5567360" y="4495541"/>
            <a:ext cx="665738" cy="663905"/>
          </a:xfrm>
          <a:prstGeom prst="ellipse">
            <a:avLst/>
          </a:prstGeom>
          <a:solidFill>
            <a:srgbClr val="5B9BD5">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Έλλειψη 9"/>
          <p:cNvSpPr/>
          <p:nvPr/>
        </p:nvSpPr>
        <p:spPr>
          <a:xfrm>
            <a:off x="9336221" y="4222377"/>
            <a:ext cx="665738" cy="663905"/>
          </a:xfrm>
          <a:prstGeom prst="ellipse">
            <a:avLst/>
          </a:prstGeom>
          <a:solidFill>
            <a:srgbClr val="5B9BD5">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654039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b="4631"/>
          <a:stretch/>
        </p:blipFill>
        <p:spPr>
          <a:xfrm>
            <a:off x="6472518" y="1505396"/>
            <a:ext cx="4292401" cy="4568878"/>
          </a:xfrm>
          <a:prstGeom prst="rect">
            <a:avLst/>
          </a:prstGeom>
        </p:spPr>
      </p:pic>
      <p:sp>
        <p:nvSpPr>
          <p:cNvPr id="7" name="TextBox 6"/>
          <p:cNvSpPr txBox="1"/>
          <p:nvPr/>
        </p:nvSpPr>
        <p:spPr>
          <a:xfrm>
            <a:off x="812800" y="920621"/>
            <a:ext cx="10566400" cy="584775"/>
          </a:xfrm>
          <a:prstGeom prst="rect">
            <a:avLst/>
          </a:prstGeom>
          <a:noFill/>
        </p:spPr>
        <p:txBody>
          <a:bodyPr wrap="square" rtlCol="0">
            <a:spAutoFit/>
          </a:bodyPr>
          <a:lstStyle/>
          <a:p>
            <a:r>
              <a:rPr lang="el-GR" sz="3200" dirty="0" smtClean="0">
                <a:solidFill>
                  <a:prstClr val="black"/>
                </a:solidFill>
                <a:latin typeface="Microsoft YaHei UI Light" panose="020B0502040204020203" pitchFamily="34" charset="-122"/>
                <a:ea typeface="Microsoft YaHei UI Light" panose="020B0502040204020203" pitchFamily="34" charset="-122"/>
              </a:rPr>
              <a:t>Λίθινες κλίμακες: στήριξη</a:t>
            </a:r>
            <a:endParaRPr lang="el-GR" sz="3200" dirty="0">
              <a:solidFill>
                <a:prstClr val="black"/>
              </a:solidFill>
              <a:latin typeface="Microsoft YaHei UI Light" panose="020B0502040204020203" pitchFamily="34" charset="-122"/>
              <a:ea typeface="Microsoft YaHei UI Light" panose="020B0502040204020203" pitchFamily="34" charset="-122"/>
            </a:endParaRPr>
          </a:p>
        </p:txBody>
      </p:sp>
      <p:sp>
        <p:nvSpPr>
          <p:cNvPr id="11" name="TextBox 10"/>
          <p:cNvSpPr txBox="1"/>
          <p:nvPr/>
        </p:nvSpPr>
        <p:spPr>
          <a:xfrm>
            <a:off x="812800" y="1749042"/>
            <a:ext cx="6638365" cy="1477328"/>
          </a:xfrm>
          <a:prstGeom prst="rect">
            <a:avLst/>
          </a:prstGeom>
          <a:noFill/>
        </p:spPr>
        <p:txBody>
          <a:bodyPr wrap="square" rtlCol="0">
            <a:spAutoFit/>
          </a:bodyPr>
          <a:lstStyle/>
          <a:p>
            <a:r>
              <a:rPr lang="el-GR" dirty="0">
                <a:solidFill>
                  <a:prstClr val="black"/>
                </a:solidFill>
                <a:latin typeface="Microsoft YaHei UI Light" panose="020B0502040204020203" pitchFamily="34" charset="-122"/>
                <a:ea typeface="Microsoft YaHei UI Light" panose="020B0502040204020203" pitchFamily="34" charset="-122"/>
              </a:rPr>
              <a:t>Στις εσωτερικές κλίμακες οι βαθμίδες διαμορφώνονται με τριγωνική διατομή ώστε να μειωθεί το ίδιο βάρος της κατασκευής. Η τριγωνική διατομή βοηθά και στην έδραση πάνω σε θόλους, στην περίπτωση που έχουμε μεγάλα μήκη βαθμίδων (δηλ. πλάτος κλίμακας).</a:t>
            </a:r>
          </a:p>
        </p:txBody>
      </p:sp>
      <p:pic>
        <p:nvPicPr>
          <p:cNvPr id="5" name="Εικόνα 4"/>
          <p:cNvPicPr>
            <a:picLocks noChangeAspect="1"/>
          </p:cNvPicPr>
          <p:nvPr/>
        </p:nvPicPr>
        <p:blipFill>
          <a:blip r:embed="rId4" cstate="print">
            <a:clrChange>
              <a:clrFrom>
                <a:srgbClr val="FCFCFC"/>
              </a:clrFrom>
              <a:clrTo>
                <a:srgbClr val="FCFCFC">
                  <a:alpha val="0"/>
                </a:srgbClr>
              </a:clrTo>
            </a:clrChange>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90508" y="3683570"/>
            <a:ext cx="4767729" cy="2764847"/>
          </a:xfrm>
          <a:prstGeom prst="rect">
            <a:avLst/>
          </a:prstGeom>
        </p:spPr>
      </p:pic>
    </p:spTree>
    <p:extLst>
      <p:ext uri="{BB962C8B-B14F-4D97-AF65-F5344CB8AC3E}">
        <p14:creationId xmlns:p14="http://schemas.microsoft.com/office/powerpoint/2010/main" val="35525614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6964" y="534923"/>
            <a:ext cx="4025226" cy="1077218"/>
          </a:xfrm>
          <a:prstGeom prst="rect">
            <a:avLst/>
          </a:prstGeom>
          <a:noFill/>
        </p:spPr>
        <p:txBody>
          <a:bodyPr wrap="square" rtlCol="0">
            <a:spAutoFit/>
          </a:bodyPr>
          <a:lstStyle/>
          <a:p>
            <a:r>
              <a:rPr lang="el-GR" sz="3200" dirty="0" smtClean="0">
                <a:solidFill>
                  <a:prstClr val="black"/>
                </a:solidFill>
                <a:latin typeface="Microsoft YaHei UI Light" panose="020B0502040204020203" pitchFamily="34" charset="-122"/>
                <a:ea typeface="Microsoft YaHei UI Light" panose="020B0502040204020203" pitchFamily="34" charset="-122"/>
              </a:rPr>
              <a:t>Λίθινες κλίμακες: στήριξη</a:t>
            </a:r>
            <a:endParaRPr lang="el-GR" sz="3200" dirty="0">
              <a:solidFill>
                <a:prstClr val="black"/>
              </a:solidFill>
              <a:latin typeface="Microsoft YaHei UI Light" panose="020B0502040204020203" pitchFamily="34" charset="-122"/>
              <a:ea typeface="Microsoft YaHei UI Light" panose="020B0502040204020203" pitchFamily="34" charset="-122"/>
            </a:endParaRPr>
          </a:p>
        </p:txBody>
      </p:sp>
      <p:sp>
        <p:nvSpPr>
          <p:cNvPr id="11" name="TextBox 10"/>
          <p:cNvSpPr txBox="1"/>
          <p:nvPr/>
        </p:nvSpPr>
        <p:spPr>
          <a:xfrm>
            <a:off x="516965" y="1859339"/>
            <a:ext cx="3261660" cy="3970318"/>
          </a:xfrm>
          <a:prstGeom prst="rect">
            <a:avLst/>
          </a:prstGeom>
          <a:noFill/>
        </p:spPr>
        <p:txBody>
          <a:bodyPr wrap="square" rtlCol="0">
            <a:spAutoFit/>
          </a:bodyPr>
          <a:lstStyle/>
          <a:p>
            <a:r>
              <a:rPr lang="el-GR" dirty="0">
                <a:solidFill>
                  <a:prstClr val="black"/>
                </a:solidFill>
                <a:latin typeface="Microsoft YaHei UI Light" panose="020B0502040204020203" pitchFamily="34" charset="-122"/>
                <a:ea typeface="Microsoft YaHei UI Light" panose="020B0502040204020203" pitchFamily="34" charset="-122"/>
              </a:rPr>
              <a:t>Στις </a:t>
            </a:r>
            <a:r>
              <a:rPr lang="el-GR" dirty="0" smtClean="0">
                <a:solidFill>
                  <a:prstClr val="black"/>
                </a:solidFill>
                <a:latin typeface="Microsoft YaHei UI Light" panose="020B0502040204020203" pitchFamily="34" charset="-122"/>
                <a:ea typeface="Microsoft YaHei UI Light" panose="020B0502040204020203" pitchFamily="34" charset="-122"/>
              </a:rPr>
              <a:t>εξωτερικές </a:t>
            </a:r>
            <a:r>
              <a:rPr lang="el-GR" dirty="0">
                <a:solidFill>
                  <a:prstClr val="black"/>
                </a:solidFill>
                <a:latin typeface="Microsoft YaHei UI Light" panose="020B0502040204020203" pitchFamily="34" charset="-122"/>
                <a:ea typeface="Microsoft YaHei UI Light" panose="020B0502040204020203" pitchFamily="34" charset="-122"/>
              </a:rPr>
              <a:t>κλίμακες οι βαθμίδες </a:t>
            </a:r>
            <a:r>
              <a:rPr lang="el-GR" dirty="0" smtClean="0">
                <a:solidFill>
                  <a:prstClr val="black"/>
                </a:solidFill>
                <a:latin typeface="Microsoft YaHei UI Light" panose="020B0502040204020203" pitchFamily="34" charset="-122"/>
                <a:ea typeface="Microsoft YaHei UI Light" panose="020B0502040204020203" pitchFamily="34" charset="-122"/>
              </a:rPr>
              <a:t>υποστηρίζονται </a:t>
            </a:r>
            <a:r>
              <a:rPr lang="el-GR" b="1" dirty="0" smtClean="0">
                <a:solidFill>
                  <a:prstClr val="black"/>
                </a:solidFill>
                <a:latin typeface="Microsoft YaHei UI Light" panose="020B0502040204020203" pitchFamily="34" charset="-122"/>
                <a:ea typeface="Microsoft YaHei UI Light" panose="020B0502040204020203" pitchFamily="34" charset="-122"/>
              </a:rPr>
              <a:t>από τοιχοποιία η οποία είτε καλύπτει όλο τον χώρο κάτω από την κλίμακα, είτε ένα μικρό μέρος του</a:t>
            </a:r>
            <a:r>
              <a:rPr lang="el-GR" dirty="0" smtClean="0">
                <a:solidFill>
                  <a:prstClr val="black"/>
                </a:solidFill>
                <a:latin typeface="Microsoft YaHei UI Light" panose="020B0502040204020203" pitchFamily="34" charset="-122"/>
                <a:ea typeface="Microsoft YaHei UI Light" panose="020B0502040204020203" pitchFamily="34" charset="-122"/>
              </a:rPr>
              <a:t>. Στην δεύτερη περίπτωση το πάχος του τοίχου κυμαίνεται από </a:t>
            </a:r>
            <a:r>
              <a:rPr lang="el-GR" b="1" dirty="0" smtClean="0">
                <a:solidFill>
                  <a:prstClr val="black"/>
                </a:solidFill>
                <a:latin typeface="Microsoft YaHei UI Light" panose="020B0502040204020203" pitchFamily="34" charset="-122"/>
                <a:ea typeface="Microsoft YaHei UI Light" panose="020B0502040204020203" pitchFamily="34" charset="-122"/>
              </a:rPr>
              <a:t>25 έως 38 εκ</a:t>
            </a:r>
            <a:r>
              <a:rPr lang="el-GR" dirty="0" smtClean="0">
                <a:solidFill>
                  <a:prstClr val="black"/>
                </a:solidFill>
                <a:latin typeface="Microsoft YaHei UI Light" panose="020B0502040204020203" pitchFamily="34" charset="-122"/>
                <a:ea typeface="Microsoft YaHei UI Light" panose="020B0502040204020203" pitchFamily="34" charset="-122"/>
              </a:rPr>
              <a:t>. ανάλογα με τον αριθμό των βαθμίδων (από 6 και κάτω στην πρώτη περίπτωση και από 7 και πάνω για την δεύτερη)</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pic>
        <p:nvPicPr>
          <p:cNvPr id="4" name="Εικόνα 3"/>
          <p:cNvPicPr>
            <a:picLocks noChangeAspect="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6707"/>
          <a:stretch/>
        </p:blipFill>
        <p:spPr>
          <a:xfrm>
            <a:off x="4542191" y="805344"/>
            <a:ext cx="6849710" cy="5247311"/>
          </a:xfrm>
          <a:prstGeom prst="rect">
            <a:avLst/>
          </a:prstGeom>
        </p:spPr>
      </p:pic>
    </p:spTree>
    <p:extLst>
      <p:ext uri="{BB962C8B-B14F-4D97-AF65-F5344CB8AC3E}">
        <p14:creationId xmlns:p14="http://schemas.microsoft.com/office/powerpoint/2010/main" val="40530803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8867" y="429631"/>
            <a:ext cx="9741226" cy="1415772"/>
          </a:xfrm>
          <a:custGeom>
            <a:avLst/>
            <a:gdLst>
              <a:gd name="connsiteX0" fmla="*/ 0 w 10254129"/>
              <a:gd name="connsiteY0" fmla="*/ 0 h 3570208"/>
              <a:gd name="connsiteX1" fmla="*/ 10254129 w 10254129"/>
              <a:gd name="connsiteY1" fmla="*/ 0 h 3570208"/>
              <a:gd name="connsiteX2" fmla="*/ 10254129 w 10254129"/>
              <a:gd name="connsiteY2" fmla="*/ 3570208 h 3570208"/>
              <a:gd name="connsiteX3" fmla="*/ 0 w 10254129"/>
              <a:gd name="connsiteY3" fmla="*/ 3570208 h 3570208"/>
              <a:gd name="connsiteX4" fmla="*/ 0 w 10254129"/>
              <a:gd name="connsiteY4" fmla="*/ 0 h 3570208"/>
              <a:gd name="connsiteX0" fmla="*/ 0 w 10254129"/>
              <a:gd name="connsiteY0" fmla="*/ 0 h 3597103"/>
              <a:gd name="connsiteX1" fmla="*/ 10254129 w 10254129"/>
              <a:gd name="connsiteY1" fmla="*/ 0 h 3597103"/>
              <a:gd name="connsiteX2" fmla="*/ 2508623 w 10254129"/>
              <a:gd name="connsiteY2" fmla="*/ 3597103 h 3597103"/>
              <a:gd name="connsiteX3" fmla="*/ 0 w 10254129"/>
              <a:gd name="connsiteY3" fmla="*/ 3570208 h 3597103"/>
              <a:gd name="connsiteX4" fmla="*/ 0 w 10254129"/>
              <a:gd name="connsiteY4" fmla="*/ 0 h 359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4129" h="3597103">
                <a:moveTo>
                  <a:pt x="0" y="0"/>
                </a:moveTo>
                <a:lnTo>
                  <a:pt x="10254129" y="0"/>
                </a:lnTo>
                <a:lnTo>
                  <a:pt x="2508623" y="3597103"/>
                </a:lnTo>
                <a:lnTo>
                  <a:pt x="0" y="3570208"/>
                </a:lnTo>
                <a:lnTo>
                  <a:pt x="0" y="0"/>
                </a:lnTo>
                <a:close/>
              </a:path>
            </a:pathLst>
          </a:custGeom>
          <a:noFill/>
        </p:spPr>
        <p:txBody>
          <a:bodyPr wrap="square" rtlCol="0">
            <a:spAutoFit/>
          </a:bodyPr>
          <a:lstStyle/>
          <a:p>
            <a:r>
              <a:rPr lang="el-GR" sz="3200" dirty="0" smtClean="0">
                <a:solidFill>
                  <a:prstClr val="black"/>
                </a:solidFill>
                <a:latin typeface="Microsoft YaHei UI Light" panose="020B0502040204020203" pitchFamily="34" charset="-122"/>
                <a:ea typeface="Microsoft YaHei UI Light" panose="020B0502040204020203" pitchFamily="34" charset="-122"/>
              </a:rPr>
              <a:t>Αντοχή των βαθμίδων σε ελεύθερο μήκος</a:t>
            </a:r>
            <a:endParaRPr lang="el-GR" sz="3200" dirty="0">
              <a:solidFill>
                <a:prstClr val="black"/>
              </a:solidFill>
              <a:latin typeface="Microsoft YaHei UI Light" panose="020B0502040204020203" pitchFamily="34" charset="-122"/>
              <a:ea typeface="Microsoft YaHei UI Light" panose="020B0502040204020203" pitchFamily="34" charset="-122"/>
            </a:endParaRPr>
          </a:p>
          <a:p>
            <a:endParaRPr lang="en-US" dirty="0" smtClean="0">
              <a:solidFill>
                <a:prstClr val="black"/>
              </a:solidFill>
              <a:latin typeface="Microsoft YaHei UI Light" panose="020B0502040204020203" pitchFamily="34" charset="-122"/>
              <a:ea typeface="Microsoft YaHei UI Light" panose="020B0502040204020203" pitchFamily="34" charset="-122"/>
            </a:endParaRPr>
          </a:p>
          <a:p>
            <a:r>
              <a:rPr lang="el-GR" dirty="0" smtClean="0">
                <a:solidFill>
                  <a:prstClr val="black"/>
                </a:solidFill>
                <a:latin typeface="Microsoft YaHei UI Light" panose="020B0502040204020203" pitchFamily="34" charset="-122"/>
                <a:ea typeface="Microsoft YaHei UI Light" panose="020B0502040204020203" pitchFamily="34" charset="-122"/>
              </a:rPr>
              <a:t>Στις μικρές κλίμακες οι βαθμίδες γίνονται μόνο από ένα κομμάτι λίθου το οποίο μπορεί να στηρίζεται στα </a:t>
            </a:r>
            <a:r>
              <a:rPr lang="el-GR" b="1" dirty="0" smtClean="0">
                <a:solidFill>
                  <a:prstClr val="black"/>
                </a:solidFill>
                <a:latin typeface="Microsoft YaHei UI Light" panose="020B0502040204020203" pitchFamily="34" charset="-122"/>
                <a:ea typeface="Microsoft YaHei UI Light" panose="020B0502040204020203" pitchFamily="34" charset="-122"/>
              </a:rPr>
              <a:t>δύο άκρα του </a:t>
            </a:r>
            <a:r>
              <a:rPr lang="el-GR" dirty="0" smtClean="0">
                <a:solidFill>
                  <a:prstClr val="black"/>
                </a:solidFill>
                <a:latin typeface="Microsoft YaHei UI Light" panose="020B0502040204020203" pitchFamily="34" charset="-122"/>
                <a:ea typeface="Microsoft YaHei UI Light" panose="020B0502040204020203" pitchFamily="34" charset="-122"/>
              </a:rPr>
              <a:t>ή και </a:t>
            </a:r>
            <a:r>
              <a:rPr lang="el-GR" b="1" dirty="0" smtClean="0">
                <a:solidFill>
                  <a:prstClr val="black"/>
                </a:solidFill>
                <a:latin typeface="Microsoft YaHei UI Light" panose="020B0502040204020203" pitchFamily="34" charset="-122"/>
                <a:ea typeface="Microsoft YaHei UI Light" panose="020B0502040204020203" pitchFamily="34" charset="-122"/>
              </a:rPr>
              <a:t>μόνο στο ένα άκρο του</a:t>
            </a:r>
            <a:r>
              <a:rPr lang="el-GR" dirty="0" smtClean="0">
                <a:solidFill>
                  <a:prstClr val="black"/>
                </a:solidFill>
                <a:latin typeface="Microsoft YaHei UI Light" panose="020B0502040204020203" pitchFamily="34" charset="-122"/>
                <a:ea typeface="Microsoft YaHei UI Light" panose="020B0502040204020203" pitchFamily="34" charset="-122"/>
              </a:rPr>
              <a:t>..</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7636" y="2109385"/>
            <a:ext cx="8606117" cy="3834698"/>
          </a:xfrm>
          <a:prstGeom prst="rect">
            <a:avLst/>
          </a:prstGeom>
        </p:spPr>
      </p:pic>
      <p:sp>
        <p:nvSpPr>
          <p:cNvPr id="3" name="TextBox 2"/>
          <p:cNvSpPr txBox="1"/>
          <p:nvPr/>
        </p:nvSpPr>
        <p:spPr>
          <a:xfrm>
            <a:off x="668867" y="2027171"/>
            <a:ext cx="4910667" cy="1323439"/>
          </a:xfrm>
          <a:prstGeom prst="rect">
            <a:avLst/>
          </a:prstGeom>
          <a:noFill/>
        </p:spPr>
        <p:txBody>
          <a:bodyPr wrap="square" rtlCol="0">
            <a:spAutoFit/>
          </a:bodyPr>
          <a:lstStyle/>
          <a:p>
            <a:r>
              <a:rPr lang="el-GR" sz="1600" dirty="0" smtClean="0">
                <a:solidFill>
                  <a:prstClr val="black"/>
                </a:solidFill>
                <a:latin typeface="Microsoft YaHei UI Light" panose="020B0502040204020203" pitchFamily="34" charset="-122"/>
                <a:ea typeface="Microsoft YaHei UI Light" panose="020B0502040204020203" pitchFamily="34" charset="-122"/>
              </a:rPr>
              <a:t>Στην </a:t>
            </a:r>
            <a:r>
              <a:rPr lang="el-GR" sz="1600" dirty="0">
                <a:solidFill>
                  <a:prstClr val="black"/>
                </a:solidFill>
                <a:latin typeface="Microsoft YaHei UI Light" panose="020B0502040204020203" pitchFamily="34" charset="-122"/>
                <a:ea typeface="Microsoft YaHei UI Light" panose="020B0502040204020203" pitchFamily="34" charset="-122"/>
              </a:rPr>
              <a:t>περίπτωση λίθων όπως ο ψαμμόλιθος ή ο ασβεστόλιθος το ελεύθερο μήκος του είναι μεταξύ 2 και 2,5 μ., ενώ όταν χρησιμοποιούνται ισχυρότεροι λίθοι όπως ο γρανίτης ή το μάρμαρο τότε μπορεί να φτάσει μέχρι τα 3 μ</a:t>
            </a:r>
            <a:r>
              <a:rPr lang="el-GR" sz="1600" dirty="0" smtClean="0">
                <a:solidFill>
                  <a:prstClr val="black"/>
                </a:solidFill>
                <a:latin typeface="Microsoft YaHei UI Light" panose="020B0502040204020203" pitchFamily="34" charset="-122"/>
                <a:ea typeface="Microsoft YaHei UI Light" panose="020B0502040204020203" pitchFamily="34" charset="-122"/>
              </a:rPr>
              <a:t>.</a:t>
            </a:r>
            <a:endParaRPr lang="el-GR" sz="1600" dirty="0">
              <a:solidFill>
                <a:prstClr val="black"/>
              </a:solidFill>
              <a:latin typeface="Microsoft YaHei UI Light" panose="020B0502040204020203" pitchFamily="34" charset="-122"/>
              <a:ea typeface="Microsoft YaHei UI Light" panose="020B0502040204020203" pitchFamily="34" charset="-122"/>
            </a:endParaRPr>
          </a:p>
        </p:txBody>
      </p:sp>
      <p:sp>
        <p:nvSpPr>
          <p:cNvPr id="4" name="TextBox 3"/>
          <p:cNvSpPr txBox="1"/>
          <p:nvPr/>
        </p:nvSpPr>
        <p:spPr>
          <a:xfrm>
            <a:off x="668867" y="3532379"/>
            <a:ext cx="2387600" cy="2308324"/>
          </a:xfrm>
          <a:prstGeom prst="rect">
            <a:avLst/>
          </a:prstGeom>
          <a:noFill/>
        </p:spPr>
        <p:txBody>
          <a:bodyPr wrap="square" rtlCol="0">
            <a:spAutoFit/>
          </a:bodyPr>
          <a:lstStyle/>
          <a:p>
            <a:pPr lvl="0"/>
            <a:r>
              <a:rPr lang="el-GR" sz="1600" dirty="0" smtClean="0">
                <a:solidFill>
                  <a:prstClr val="black"/>
                </a:solidFill>
                <a:latin typeface="Microsoft YaHei UI Light" panose="020B0502040204020203" pitchFamily="34" charset="-122"/>
                <a:ea typeface="Microsoft YaHei UI Light" panose="020B0502040204020203" pitchFamily="34" charset="-122"/>
              </a:rPr>
              <a:t>Όταν </a:t>
            </a:r>
            <a:r>
              <a:rPr lang="el-GR" sz="1600" dirty="0">
                <a:solidFill>
                  <a:prstClr val="black"/>
                </a:solidFill>
                <a:latin typeface="Microsoft YaHei UI Light" panose="020B0502040204020203" pitchFamily="34" charset="-122"/>
                <a:ea typeface="Microsoft YaHei UI Light" panose="020B0502040204020203" pitchFamily="34" charset="-122"/>
              </a:rPr>
              <a:t>τα μήκη των βαθμίδων είναι μεγαλύτερα </a:t>
            </a:r>
            <a:r>
              <a:rPr lang="el-GR" sz="1600" b="1" dirty="0">
                <a:solidFill>
                  <a:prstClr val="black"/>
                </a:solidFill>
                <a:latin typeface="Microsoft YaHei UI Light" panose="020B0502040204020203" pitchFamily="34" charset="-122"/>
                <a:ea typeface="Microsoft YaHei UI Light" panose="020B0502040204020203" pitchFamily="34" charset="-122"/>
              </a:rPr>
              <a:t>χρησιμοποιούνται για την υποστήριξη ενδιάμεσοι τοίχοι πάχους 2 πλίνθων </a:t>
            </a:r>
            <a:r>
              <a:rPr lang="el-GR" sz="1600" dirty="0">
                <a:solidFill>
                  <a:prstClr val="black"/>
                </a:solidFill>
                <a:latin typeface="Microsoft YaHei UI Light" panose="020B0502040204020203" pitchFamily="34" charset="-122"/>
                <a:ea typeface="Microsoft YaHei UI Light" panose="020B0502040204020203" pitchFamily="34" charset="-122"/>
              </a:rPr>
              <a:t>ή αψίδες με την βοήθεια ή μη σιδηροδοκών</a:t>
            </a:r>
          </a:p>
        </p:txBody>
      </p:sp>
    </p:spTree>
    <p:extLst>
      <p:ext uri="{BB962C8B-B14F-4D97-AF65-F5344CB8AC3E}">
        <p14:creationId xmlns:p14="http://schemas.microsoft.com/office/powerpoint/2010/main" val="27101514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rotWithShape="1">
          <a:blip r:embed="rId2">
            <a:extLst>
              <a:ext uri="{28A0092B-C50C-407E-A947-70E740481C1C}">
                <a14:useLocalDpi xmlns:a14="http://schemas.microsoft.com/office/drawing/2010/main" val="0"/>
              </a:ext>
            </a:extLst>
          </a:blip>
          <a:srcRect t="19444" r="5816" b="2916"/>
          <a:stretch/>
        </p:blipFill>
        <p:spPr>
          <a:xfrm>
            <a:off x="1379001" y="762000"/>
            <a:ext cx="4507450" cy="5324475"/>
          </a:xfrm>
          <a:prstGeom prst="rect">
            <a:avLst/>
          </a:prstGeom>
        </p:spPr>
      </p:pic>
      <p:pic>
        <p:nvPicPr>
          <p:cNvPr id="6" name="Εικόνα 5"/>
          <p:cNvPicPr>
            <a:picLocks noChangeAspect="1"/>
          </p:cNvPicPr>
          <p:nvPr/>
        </p:nvPicPr>
        <p:blipFill rotWithShape="1">
          <a:blip r:embed="rId3">
            <a:clrChange>
              <a:clrFrom>
                <a:srgbClr val="E4E4E4"/>
              </a:clrFrom>
              <a:clrTo>
                <a:srgbClr val="E4E4E4">
                  <a:alpha val="0"/>
                </a:srgbClr>
              </a:clrTo>
            </a:clrChange>
            <a:extLst>
              <a:ext uri="{28A0092B-C50C-407E-A947-70E740481C1C}">
                <a14:useLocalDpi xmlns:a14="http://schemas.microsoft.com/office/drawing/2010/main" val="0"/>
              </a:ext>
            </a:extLst>
          </a:blip>
          <a:srcRect l="818" t="17361" r="-818" b="1806"/>
          <a:stretch/>
        </p:blipFill>
        <p:spPr>
          <a:xfrm>
            <a:off x="6084202" y="725791"/>
            <a:ext cx="4774298" cy="5684533"/>
          </a:xfrm>
          <a:prstGeom prst="rect">
            <a:avLst/>
          </a:prstGeom>
        </p:spPr>
      </p:pic>
    </p:spTree>
    <p:extLst>
      <p:ext uri="{BB962C8B-B14F-4D97-AF65-F5344CB8AC3E}">
        <p14:creationId xmlns:p14="http://schemas.microsoft.com/office/powerpoint/2010/main" val="11779966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552" y="1673999"/>
            <a:ext cx="4639698" cy="3098026"/>
          </a:xfrm>
          <a:prstGeom prst="rect">
            <a:avLst/>
          </a:prstGeom>
        </p:spPr>
      </p:pic>
      <p:pic>
        <p:nvPicPr>
          <p:cNvPr id="7" name="Εικόνα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698957"/>
            <a:ext cx="3581400" cy="5307686"/>
          </a:xfrm>
          <a:prstGeom prst="rect">
            <a:avLst/>
          </a:prstGeom>
        </p:spPr>
      </p:pic>
    </p:spTree>
    <p:extLst>
      <p:ext uri="{BB962C8B-B14F-4D97-AF65-F5344CB8AC3E}">
        <p14:creationId xmlns:p14="http://schemas.microsoft.com/office/powerpoint/2010/main" val="24102885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2800" y="920621"/>
            <a:ext cx="10566400" cy="584775"/>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Λίθινες κλίμακες: στήριξη</a:t>
            </a:r>
            <a:r>
              <a:rPr lang="en-US" sz="3200" dirty="0" smtClean="0">
                <a:solidFill>
                  <a:prstClr val="black"/>
                </a:solidFill>
                <a:latin typeface="Microsoft YaHei UI Light" panose="020B0502040204020203" pitchFamily="34" charset="-122"/>
                <a:ea typeface="Microsoft YaHei UI Light" panose="020B0502040204020203" pitchFamily="34" charset="-122"/>
              </a:rPr>
              <a:t> </a:t>
            </a:r>
            <a:r>
              <a:rPr lang="el-GR" sz="3200" dirty="0" smtClean="0">
                <a:solidFill>
                  <a:prstClr val="black"/>
                </a:solidFill>
                <a:latin typeface="Microsoft YaHei UI Light" panose="020B0502040204020203" pitchFamily="34" charset="-122"/>
                <a:ea typeface="Microsoft YaHei UI Light" panose="020B0502040204020203" pitchFamily="34" charset="-122"/>
              </a:rPr>
              <a:t>στο ένα άκρο</a:t>
            </a:r>
            <a:endParaRPr lang="el-GR" sz="3200" dirty="0">
              <a:solidFill>
                <a:prstClr val="black"/>
              </a:solidFill>
              <a:latin typeface="Microsoft YaHei UI Light" panose="020B0502040204020203" pitchFamily="34" charset="-122"/>
              <a:ea typeface="Microsoft YaHei UI Light" panose="020B0502040204020203" pitchFamily="34" charset="-122"/>
            </a:endParaRPr>
          </a:p>
        </p:txBody>
      </p:sp>
      <p:pic>
        <p:nvPicPr>
          <p:cNvPr id="3" name="Εικόνα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80533" y="4131827"/>
            <a:ext cx="3390343" cy="1738038"/>
          </a:xfrm>
          <a:prstGeom prst="rect">
            <a:avLst/>
          </a:prstGeom>
        </p:spPr>
      </p:pic>
      <p:pic>
        <p:nvPicPr>
          <p:cNvPr id="4" name="Εικόνα 3"/>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66590" y="3857625"/>
            <a:ext cx="7248416" cy="2902298"/>
          </a:xfrm>
          <a:prstGeom prst="rect">
            <a:avLst/>
          </a:prstGeom>
        </p:spPr>
      </p:pic>
      <p:sp>
        <p:nvSpPr>
          <p:cNvPr id="11" name="TextBox 10"/>
          <p:cNvSpPr txBox="1"/>
          <p:nvPr/>
        </p:nvSpPr>
        <p:spPr>
          <a:xfrm>
            <a:off x="676994" y="1715765"/>
            <a:ext cx="10838012" cy="2031325"/>
          </a:xfrm>
          <a:prstGeom prst="rect">
            <a:avLst/>
          </a:prstGeom>
          <a:noFill/>
        </p:spPr>
        <p:txBody>
          <a:bodyPr wrap="square" rtlCol="0">
            <a:spAutoFit/>
          </a:bodyPr>
          <a:lstStyle/>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Ο συνηθέστερος τρόπος στήριξης εσωτερικών λίθινων κλιμάκων είναι η στήριξη στο ένα άκρο, που επιτυγχάνεται μέσα από την </a:t>
            </a:r>
            <a:r>
              <a:rPr lang="el-GR" b="1" dirty="0" smtClean="0">
                <a:solidFill>
                  <a:prstClr val="black"/>
                </a:solidFill>
                <a:latin typeface="Microsoft YaHei UI Light" panose="020B0502040204020203" pitchFamily="34" charset="-122"/>
                <a:ea typeface="Microsoft YaHei UI Light" panose="020B0502040204020203" pitchFamily="34" charset="-122"/>
              </a:rPr>
              <a:t>πάκτωσή τους σε φέροντα τοίχο, </a:t>
            </a:r>
            <a:r>
              <a:rPr lang="el-GR" dirty="0" smtClean="0">
                <a:solidFill>
                  <a:prstClr val="black"/>
                </a:solidFill>
                <a:latin typeface="Microsoft YaHei UI Light" panose="020B0502040204020203" pitchFamily="34" charset="-122"/>
                <a:ea typeface="Microsoft YaHei UI Light" panose="020B0502040204020203" pitchFamily="34" charset="-122"/>
              </a:rPr>
              <a:t>επιπλέον της ίδιας τους στήριξης (όπως είδαμε νωρίτερα). Εφόσον το μήκος της βαθμίδας δεν ξεπερνάει τα </a:t>
            </a:r>
            <a:r>
              <a:rPr lang="el-GR" b="1" dirty="0" smtClean="0">
                <a:solidFill>
                  <a:prstClr val="black"/>
                </a:solidFill>
                <a:latin typeface="Microsoft YaHei UI Light" panose="020B0502040204020203" pitchFamily="34" charset="-122"/>
                <a:ea typeface="Microsoft YaHei UI Light" panose="020B0502040204020203" pitchFamily="34" charset="-122"/>
              </a:rPr>
              <a:t>1,5 μ.</a:t>
            </a:r>
            <a:r>
              <a:rPr lang="el-GR" dirty="0" smtClean="0">
                <a:solidFill>
                  <a:prstClr val="black"/>
                </a:solidFill>
                <a:latin typeface="Microsoft YaHei UI Light" panose="020B0502040204020203" pitchFamily="34" charset="-122"/>
                <a:ea typeface="Microsoft YaHei UI Light" panose="020B0502040204020203" pitchFamily="34" charset="-122"/>
              </a:rPr>
              <a:t>, τότε το βάθος της πάκτωσης είναι περί τα </a:t>
            </a:r>
            <a:r>
              <a:rPr lang="el-GR" b="1" dirty="0" smtClean="0">
                <a:solidFill>
                  <a:prstClr val="black"/>
                </a:solidFill>
                <a:latin typeface="Microsoft YaHei UI Light" panose="020B0502040204020203" pitchFamily="34" charset="-122"/>
                <a:ea typeface="Microsoft YaHei UI Light" panose="020B0502040204020203" pitchFamily="34" charset="-122"/>
              </a:rPr>
              <a:t>13 εκ.</a:t>
            </a:r>
            <a:r>
              <a:rPr lang="el-GR" dirty="0" smtClean="0">
                <a:solidFill>
                  <a:prstClr val="black"/>
                </a:solidFill>
                <a:latin typeface="Microsoft YaHei UI Light" panose="020B0502040204020203" pitchFamily="34" charset="-122"/>
                <a:ea typeface="Microsoft YaHei UI Light" panose="020B0502040204020203" pitchFamily="34" charset="-122"/>
              </a:rPr>
              <a:t> Εφόσον η βαθμίδα υπερβαίνει το 1,5 μ. τότε το βάθος της πάκτωσης φτάνει τα </a:t>
            </a:r>
            <a:r>
              <a:rPr lang="el-GR" b="1" dirty="0" smtClean="0">
                <a:solidFill>
                  <a:prstClr val="black"/>
                </a:solidFill>
                <a:latin typeface="Microsoft YaHei UI Light" panose="020B0502040204020203" pitchFamily="34" charset="-122"/>
                <a:ea typeface="Microsoft YaHei UI Light" panose="020B0502040204020203" pitchFamily="34" charset="-122"/>
              </a:rPr>
              <a:t>25 εκ.</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Η κάτω επιφάνεια των βαθμίδων διαμορφώνει όψη είτε </a:t>
            </a:r>
            <a:r>
              <a:rPr lang="el-GR" b="1" dirty="0" smtClean="0">
                <a:solidFill>
                  <a:prstClr val="black"/>
                </a:solidFill>
                <a:latin typeface="Microsoft YaHei UI Light" panose="020B0502040204020203" pitchFamily="34" charset="-122"/>
                <a:ea typeface="Microsoft YaHei UI Light" panose="020B0502040204020203" pitchFamily="34" charset="-122"/>
              </a:rPr>
              <a:t>οδοντωτή</a:t>
            </a:r>
            <a:r>
              <a:rPr lang="el-GR" dirty="0" smtClean="0">
                <a:solidFill>
                  <a:prstClr val="black"/>
                </a:solidFill>
                <a:latin typeface="Microsoft YaHei UI Light" panose="020B0502040204020203" pitchFamily="34" charset="-122"/>
                <a:ea typeface="Microsoft YaHei UI Light" panose="020B0502040204020203" pitchFamily="34" charset="-122"/>
              </a:rPr>
              <a:t> (σχ. 541</a:t>
            </a:r>
            <a:r>
              <a:rPr lang="el-GR" baseline="30000" dirty="0" smtClean="0">
                <a:solidFill>
                  <a:prstClr val="black"/>
                </a:solidFill>
                <a:latin typeface="Microsoft YaHei UI Light" panose="020B0502040204020203" pitchFamily="34" charset="-122"/>
                <a:ea typeface="Microsoft YaHei UI Light" panose="020B0502040204020203" pitchFamily="34" charset="-122"/>
              </a:rPr>
              <a:t>α</a:t>
            </a:r>
            <a:r>
              <a:rPr lang="el-GR" dirty="0" smtClean="0">
                <a:solidFill>
                  <a:prstClr val="black"/>
                </a:solidFill>
                <a:latin typeface="Microsoft YaHei UI Light" panose="020B0502040204020203" pitchFamily="34" charset="-122"/>
                <a:ea typeface="Microsoft YaHei UI Light" panose="020B0502040204020203" pitchFamily="34" charset="-122"/>
              </a:rPr>
              <a:t>) είτε </a:t>
            </a:r>
            <a:r>
              <a:rPr lang="el-GR" b="1" dirty="0" smtClean="0">
                <a:solidFill>
                  <a:prstClr val="black"/>
                </a:solidFill>
                <a:latin typeface="Microsoft YaHei UI Light" panose="020B0502040204020203" pitchFamily="34" charset="-122"/>
                <a:ea typeface="Microsoft YaHei UI Light" panose="020B0502040204020203" pitchFamily="34" charset="-122"/>
              </a:rPr>
              <a:t>ενιαία</a:t>
            </a:r>
            <a:r>
              <a:rPr lang="el-GR" dirty="0" smtClean="0">
                <a:solidFill>
                  <a:prstClr val="black"/>
                </a:solidFill>
                <a:latin typeface="Microsoft YaHei UI Light" panose="020B0502040204020203" pitchFamily="34" charset="-122"/>
                <a:ea typeface="Microsoft YaHei UI Light" panose="020B0502040204020203" pitchFamily="34" charset="-122"/>
              </a:rPr>
              <a:t> (σχ.541</a:t>
            </a:r>
            <a:r>
              <a:rPr lang="el-GR" baseline="30000" dirty="0" smtClean="0">
                <a:solidFill>
                  <a:prstClr val="black"/>
                </a:solidFill>
                <a:latin typeface="Microsoft YaHei UI Light" panose="020B0502040204020203" pitchFamily="34" charset="-122"/>
                <a:ea typeface="Microsoft YaHei UI Light" panose="020B0502040204020203" pitchFamily="34" charset="-122"/>
              </a:rPr>
              <a:t>β</a:t>
            </a:r>
            <a:r>
              <a:rPr lang="el-GR" dirty="0" smtClean="0">
                <a:solidFill>
                  <a:prstClr val="black"/>
                </a:solidFill>
                <a:latin typeface="Microsoft YaHei UI Light" panose="020B0502040204020203" pitchFamily="34" charset="-122"/>
                <a:ea typeface="Microsoft YaHei UI Light" panose="020B0502040204020203" pitchFamily="34" charset="-122"/>
              </a:rPr>
              <a:t>)</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2650850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59175">
            <a:off x="6749408" y="1561008"/>
            <a:ext cx="4766706" cy="3290565"/>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916" y="762000"/>
            <a:ext cx="4128783" cy="4880591"/>
          </a:xfrm>
          <a:prstGeom prst="rect">
            <a:avLst/>
          </a:prstGeom>
        </p:spPr>
      </p:pic>
    </p:spTree>
    <p:extLst>
      <p:ext uri="{BB962C8B-B14F-4D97-AF65-F5344CB8AC3E}">
        <p14:creationId xmlns:p14="http://schemas.microsoft.com/office/powerpoint/2010/main" val="38500049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2194" y="0"/>
            <a:ext cx="4527612" cy="6858000"/>
          </a:xfrm>
          <a:prstGeom prst="rect">
            <a:avLst/>
          </a:prstGeom>
        </p:spPr>
      </p:pic>
    </p:spTree>
    <p:extLst>
      <p:ext uri="{BB962C8B-B14F-4D97-AF65-F5344CB8AC3E}">
        <p14:creationId xmlns:p14="http://schemas.microsoft.com/office/powerpoint/2010/main" val="4023098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9317" y="653921"/>
            <a:ext cx="10679883" cy="584775"/>
          </a:xfrm>
          <a:prstGeom prst="rect">
            <a:avLst/>
          </a:prstGeom>
          <a:noFill/>
        </p:spPr>
        <p:txBody>
          <a:bodyPr wrap="square" rtlCol="0">
            <a:spAutoFit/>
          </a:bodyPr>
          <a:lstStyle/>
          <a:p>
            <a:r>
              <a:rPr lang="el-GR" sz="3200" dirty="0" smtClean="0">
                <a:solidFill>
                  <a:prstClr val="black"/>
                </a:solidFill>
                <a:latin typeface="Microsoft YaHei UI Light" panose="020B0502040204020203" pitchFamily="34" charset="-122"/>
                <a:ea typeface="Microsoft YaHei UI Light" panose="020B0502040204020203" pitchFamily="34" charset="-122"/>
              </a:rPr>
              <a:t>Λίθινες κλίμακες: πλατύσκαλα</a:t>
            </a:r>
            <a:endParaRPr lang="el-GR" sz="3200" dirty="0">
              <a:solidFill>
                <a:prstClr val="black"/>
              </a:solidFill>
              <a:latin typeface="Microsoft YaHei UI Light" panose="020B0502040204020203" pitchFamily="34" charset="-122"/>
              <a:ea typeface="Microsoft YaHei UI Light" panose="020B0502040204020203" pitchFamily="34" charset="-122"/>
            </a:endParaRPr>
          </a:p>
        </p:txBody>
      </p:sp>
      <p:sp>
        <p:nvSpPr>
          <p:cNvPr id="11" name="TextBox 10"/>
          <p:cNvSpPr txBox="1"/>
          <p:nvPr/>
        </p:nvSpPr>
        <p:spPr>
          <a:xfrm>
            <a:off x="699317" y="1772915"/>
            <a:ext cx="5396683" cy="3416320"/>
          </a:xfrm>
          <a:prstGeom prst="rect">
            <a:avLst/>
          </a:prstGeom>
          <a:noFill/>
        </p:spPr>
        <p:txBody>
          <a:bodyPr wrap="square" rtlCol="0">
            <a:spAutoFit/>
          </a:bodyPr>
          <a:lstStyle/>
          <a:p>
            <a:r>
              <a:rPr lang="el-GR" dirty="0" smtClean="0">
                <a:solidFill>
                  <a:prstClr val="black"/>
                </a:solidFill>
                <a:latin typeface="Microsoft YaHei UI Light" panose="020B0502040204020203" pitchFamily="34" charset="-122"/>
                <a:ea typeface="Microsoft YaHei UI Light" panose="020B0502040204020203" pitchFamily="34" charset="-122"/>
              </a:rPr>
              <a:t>Τα </a:t>
            </a:r>
            <a:r>
              <a:rPr lang="el-GR" b="1" dirty="0" smtClean="0">
                <a:solidFill>
                  <a:prstClr val="black"/>
                </a:solidFill>
                <a:latin typeface="Microsoft YaHei UI Light" panose="020B0502040204020203" pitchFamily="34" charset="-122"/>
                <a:ea typeface="Microsoft YaHei UI Light" panose="020B0502040204020203" pitchFamily="34" charset="-122"/>
              </a:rPr>
              <a:t>πλατύσκαλα</a:t>
            </a:r>
            <a:r>
              <a:rPr lang="el-GR" dirty="0" smtClean="0">
                <a:solidFill>
                  <a:prstClr val="black"/>
                </a:solidFill>
                <a:latin typeface="Microsoft YaHei UI Light" panose="020B0502040204020203" pitchFamily="34" charset="-122"/>
                <a:ea typeface="Microsoft YaHei UI Light" panose="020B0502040204020203" pitchFamily="34" charset="-122"/>
              </a:rPr>
              <a:t> γίνονται επίσης από </a:t>
            </a:r>
            <a:r>
              <a:rPr lang="el-GR" b="1" dirty="0" smtClean="0">
                <a:solidFill>
                  <a:prstClr val="black"/>
                </a:solidFill>
                <a:latin typeface="Microsoft YaHei UI Light" panose="020B0502040204020203" pitchFamily="34" charset="-122"/>
                <a:ea typeface="Microsoft YaHei UI Light" panose="020B0502040204020203" pitchFamily="34" charset="-122"/>
              </a:rPr>
              <a:t>ολόσωμες πλάκες</a:t>
            </a:r>
            <a:r>
              <a:rPr lang="el-GR" dirty="0" smtClean="0">
                <a:solidFill>
                  <a:prstClr val="black"/>
                </a:solidFill>
                <a:latin typeface="Microsoft YaHei UI Light" panose="020B0502040204020203" pitchFamily="34" charset="-122"/>
                <a:ea typeface="Microsoft YaHei UI Light" panose="020B0502040204020203" pitchFamily="34" charset="-122"/>
              </a:rPr>
              <a:t>, από ένα (1) ή δύο (2) κομμάτια που επίσης πακτώνονται μέσα στον τοίχο. Στην περίπτωση των δύο κομματιών οι πλάκες συνδέονται </a:t>
            </a:r>
            <a:r>
              <a:rPr lang="el-GR" dirty="0">
                <a:solidFill>
                  <a:prstClr val="black"/>
                </a:solidFill>
                <a:latin typeface="Microsoft YaHei UI Light" panose="020B0502040204020203" pitchFamily="34" charset="-122"/>
                <a:ea typeface="Microsoft YaHei UI Light" panose="020B0502040204020203" pitchFamily="34" charset="-122"/>
              </a:rPr>
              <a:t>με εγκοπή (σχ. </a:t>
            </a:r>
            <a:r>
              <a:rPr lang="el-GR" dirty="0" smtClean="0">
                <a:solidFill>
                  <a:prstClr val="black"/>
                </a:solidFill>
                <a:latin typeface="Microsoft YaHei UI Light" panose="020B0502040204020203" pitchFamily="34" charset="-122"/>
                <a:ea typeface="Microsoft YaHei UI Light" panose="020B0502040204020203" pitchFamily="34" charset="-122"/>
              </a:rPr>
              <a:t>538) </a:t>
            </a:r>
            <a:r>
              <a:rPr lang="el-GR" dirty="0">
                <a:solidFill>
                  <a:prstClr val="black"/>
                </a:solidFill>
                <a:latin typeface="Microsoft YaHei UI Light" panose="020B0502040204020203" pitchFamily="34" charset="-122"/>
                <a:ea typeface="Microsoft YaHei UI Light" panose="020B0502040204020203" pitchFamily="34" charset="-122"/>
              </a:rPr>
              <a:t>.</a:t>
            </a: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endParaRPr lang="el-GR" dirty="0">
              <a:solidFill>
                <a:prstClr val="black"/>
              </a:solidFill>
              <a:latin typeface="Microsoft YaHei UI Light" panose="020B0502040204020203" pitchFamily="34" charset="-122"/>
              <a:ea typeface="Microsoft YaHei UI Light" panose="020B0502040204020203" pitchFamily="34" charset="-122"/>
            </a:endParaRPr>
          </a:p>
          <a:p>
            <a:r>
              <a:rPr lang="el-GR" dirty="0" smtClean="0">
                <a:solidFill>
                  <a:prstClr val="black"/>
                </a:solidFill>
                <a:latin typeface="Microsoft YaHei UI Light" panose="020B0502040204020203" pitchFamily="34" charset="-122"/>
                <a:ea typeface="Microsoft YaHei UI Light" panose="020B0502040204020203" pitchFamily="34" charset="-122"/>
              </a:rPr>
              <a:t>Είναι ωστόσο δυνατόν να δούμε και </a:t>
            </a:r>
            <a:r>
              <a:rPr lang="el-GR" b="1" dirty="0" smtClean="0">
                <a:solidFill>
                  <a:prstClr val="black"/>
                </a:solidFill>
                <a:latin typeface="Microsoft YaHei UI Light" panose="020B0502040204020203" pitchFamily="34" charset="-122"/>
                <a:ea typeface="Microsoft YaHei UI Light" panose="020B0502040204020203" pitchFamily="34" charset="-122"/>
              </a:rPr>
              <a:t>πλατύσκαλα τα οποία δεν είναι κατασκευασμένα από ολόσωμες πλάκες</a:t>
            </a:r>
            <a:r>
              <a:rPr lang="el-GR" dirty="0" smtClean="0">
                <a:solidFill>
                  <a:prstClr val="black"/>
                </a:solidFill>
                <a:latin typeface="Microsoft YaHei UI Light" panose="020B0502040204020203" pitchFamily="34" charset="-122"/>
                <a:ea typeface="Microsoft YaHei UI Light" panose="020B0502040204020203" pitchFamily="34" charset="-122"/>
              </a:rPr>
              <a:t>. Σε αυτή την περίπτωση η έδραση των πλατύσκαλων γίνεται μέσω </a:t>
            </a:r>
            <a:r>
              <a:rPr lang="el-GR" b="1" dirty="0" smtClean="0">
                <a:solidFill>
                  <a:prstClr val="black"/>
                </a:solidFill>
                <a:latin typeface="Microsoft YaHei UI Light" panose="020B0502040204020203" pitchFamily="34" charset="-122"/>
                <a:ea typeface="Microsoft YaHei UI Light" panose="020B0502040204020203" pitchFamily="34" charset="-122"/>
              </a:rPr>
              <a:t>αψίδων</a:t>
            </a:r>
            <a:r>
              <a:rPr lang="el-GR" dirty="0" smtClean="0">
                <a:solidFill>
                  <a:prstClr val="black"/>
                </a:solidFill>
                <a:latin typeface="Microsoft YaHei UI Light" panose="020B0502040204020203" pitchFamily="34" charset="-122"/>
                <a:ea typeface="Microsoft YaHei UI Light" panose="020B0502040204020203" pitchFamily="34" charset="-122"/>
              </a:rPr>
              <a:t> </a:t>
            </a:r>
            <a:r>
              <a:rPr lang="el-GR" dirty="0">
                <a:solidFill>
                  <a:prstClr val="black"/>
                </a:solidFill>
                <a:latin typeface="Microsoft YaHei UI Light" panose="020B0502040204020203" pitchFamily="34" charset="-122"/>
                <a:ea typeface="Microsoft YaHei UI Light" panose="020B0502040204020203" pitchFamily="34" charset="-122"/>
              </a:rPr>
              <a:t>(σχ. </a:t>
            </a:r>
            <a:r>
              <a:rPr lang="el-GR" dirty="0" smtClean="0">
                <a:solidFill>
                  <a:prstClr val="black"/>
                </a:solidFill>
                <a:latin typeface="Microsoft YaHei UI Light" panose="020B0502040204020203" pitchFamily="34" charset="-122"/>
                <a:ea typeface="Microsoft YaHei UI Light" panose="020B0502040204020203" pitchFamily="34" charset="-122"/>
              </a:rPr>
              <a:t>538</a:t>
            </a:r>
            <a:r>
              <a:rPr lang="el-GR" baseline="30000" dirty="0" smtClean="0">
                <a:solidFill>
                  <a:prstClr val="black"/>
                </a:solidFill>
                <a:latin typeface="Microsoft YaHei UI Light" panose="020B0502040204020203" pitchFamily="34" charset="-122"/>
                <a:ea typeface="Microsoft YaHei UI Light" panose="020B0502040204020203" pitchFamily="34" charset="-122"/>
              </a:rPr>
              <a:t>β</a:t>
            </a:r>
            <a:r>
              <a:rPr lang="el-GR" dirty="0" smtClean="0">
                <a:solidFill>
                  <a:prstClr val="black"/>
                </a:solidFill>
                <a:latin typeface="Microsoft YaHei UI Light" panose="020B0502040204020203" pitchFamily="34" charset="-122"/>
                <a:ea typeface="Microsoft YaHei UI Light" panose="020B0502040204020203" pitchFamily="34" charset="-122"/>
              </a:rPr>
              <a:t>) ή </a:t>
            </a:r>
            <a:r>
              <a:rPr lang="el-GR" b="1" dirty="0" smtClean="0">
                <a:solidFill>
                  <a:prstClr val="black"/>
                </a:solidFill>
                <a:latin typeface="Microsoft YaHei UI Light" panose="020B0502040204020203" pitchFamily="34" charset="-122"/>
                <a:ea typeface="Microsoft YaHei UI Light" panose="020B0502040204020203" pitchFamily="34" charset="-122"/>
              </a:rPr>
              <a:t>σιδηροδοκών</a:t>
            </a:r>
            <a:r>
              <a:rPr lang="el-GR" dirty="0" smtClean="0">
                <a:solidFill>
                  <a:prstClr val="black"/>
                </a:solidFill>
                <a:latin typeface="Microsoft YaHei UI Light" panose="020B0502040204020203" pitchFamily="34" charset="-122"/>
                <a:ea typeface="Microsoft YaHei UI Light" panose="020B0502040204020203" pitchFamily="34" charset="-122"/>
              </a:rPr>
              <a:t> (σχ.540)</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rotWithShape="1">
          <a:blip r:embed="rId2" cstate="print">
            <a:clrChange>
              <a:clrFrom>
                <a:srgbClr val="FAFAF8"/>
              </a:clrFrom>
              <a:clrTo>
                <a:srgbClr val="FAFAF8">
                  <a:alpha val="0"/>
                </a:srgbClr>
              </a:clrTo>
            </a:clrChange>
            <a:extLst>
              <a:ext uri="{28A0092B-C50C-407E-A947-70E740481C1C}">
                <a14:useLocalDpi xmlns:a14="http://schemas.microsoft.com/office/drawing/2010/main" val="0"/>
              </a:ext>
            </a:extLst>
          </a:blip>
          <a:srcRect b="38765"/>
          <a:stretch/>
        </p:blipFill>
        <p:spPr>
          <a:xfrm>
            <a:off x="6523808" y="4051630"/>
            <a:ext cx="1993392" cy="2275210"/>
          </a:xfrm>
          <a:prstGeom prst="rect">
            <a:avLst/>
          </a:prstGeom>
        </p:spPr>
      </p:pic>
      <p:pic>
        <p:nvPicPr>
          <p:cNvPr id="5" name="Εικόνα 4"/>
          <p:cNvPicPr>
            <a:picLocks noChangeAspect="1"/>
          </p:cNvPicPr>
          <p:nvPr/>
        </p:nvPicPr>
        <p:blipFill>
          <a:blip r:embed="rId3" cstate="print">
            <a:clrChange>
              <a:clrFrom>
                <a:srgbClr val="DBDDD8"/>
              </a:clrFrom>
              <a:clrTo>
                <a:srgbClr val="DBDDD8">
                  <a:alpha val="0"/>
                </a:srgbClr>
              </a:clrTo>
            </a:clrChange>
            <a:extLst>
              <a:ext uri="{28A0092B-C50C-407E-A947-70E740481C1C}">
                <a14:useLocalDpi xmlns:a14="http://schemas.microsoft.com/office/drawing/2010/main" val="0"/>
              </a:ext>
            </a:extLst>
          </a:blip>
          <a:stretch>
            <a:fillRect/>
          </a:stretch>
        </p:blipFill>
        <p:spPr>
          <a:xfrm>
            <a:off x="9192658" y="0"/>
            <a:ext cx="2912584" cy="6858000"/>
          </a:xfrm>
          <a:prstGeom prst="rect">
            <a:avLst/>
          </a:prstGeom>
        </p:spPr>
      </p:pic>
      <p:pic>
        <p:nvPicPr>
          <p:cNvPr id="9" name="Εικόνα 8"/>
          <p:cNvPicPr>
            <a:picLocks noChangeAspect="1"/>
          </p:cNvPicPr>
          <p:nvPr/>
        </p:nvPicPr>
        <p:blipFill rotWithShape="1">
          <a:blip r:embed="rId2" cstate="print">
            <a:clrChange>
              <a:clrFrom>
                <a:srgbClr val="FAFAF8"/>
              </a:clrFrom>
              <a:clrTo>
                <a:srgbClr val="FAFAF8">
                  <a:alpha val="0"/>
                </a:srgbClr>
              </a:clrTo>
            </a:clrChange>
            <a:extLst>
              <a:ext uri="{28A0092B-C50C-407E-A947-70E740481C1C}">
                <a14:useLocalDpi xmlns:a14="http://schemas.microsoft.com/office/drawing/2010/main" val="0"/>
              </a:ext>
            </a:extLst>
          </a:blip>
          <a:srcRect t="61235"/>
          <a:stretch/>
        </p:blipFill>
        <p:spPr>
          <a:xfrm>
            <a:off x="5983897" y="1728629"/>
            <a:ext cx="2533303" cy="1830408"/>
          </a:xfrm>
          <a:prstGeom prst="rect">
            <a:avLst/>
          </a:prstGeom>
        </p:spPr>
      </p:pic>
    </p:spTree>
    <p:extLst>
      <p:ext uri="{BB962C8B-B14F-4D97-AF65-F5344CB8AC3E}">
        <p14:creationId xmlns:p14="http://schemas.microsoft.com/office/powerpoint/2010/main" val="1446166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643" y="126824"/>
            <a:ext cx="4894357" cy="6604352"/>
          </a:xfrm>
          <a:prstGeom prst="rect">
            <a:avLst/>
          </a:prstGeom>
        </p:spPr>
      </p:pic>
      <p:pic>
        <p:nvPicPr>
          <p:cNvPr id="3" name="Εικόνα 2"/>
          <p:cNvPicPr>
            <a:picLocks noChangeAspect="1"/>
          </p:cNvPicPr>
          <p:nvPr/>
        </p:nvPicPr>
        <p:blipFill rotWithShape="1">
          <a:blip r:embed="rId3">
            <a:extLst>
              <a:ext uri="{28A0092B-C50C-407E-A947-70E740481C1C}">
                <a14:useLocalDpi xmlns:a14="http://schemas.microsoft.com/office/drawing/2010/main" val="0"/>
              </a:ext>
            </a:extLst>
          </a:blip>
          <a:srcRect l="11111" r="11852"/>
          <a:stretch/>
        </p:blipFill>
        <p:spPr>
          <a:xfrm>
            <a:off x="7162800" y="0"/>
            <a:ext cx="3962400" cy="6858000"/>
          </a:xfrm>
          <a:prstGeom prst="rect">
            <a:avLst/>
          </a:prstGeom>
        </p:spPr>
      </p:pic>
    </p:spTree>
    <p:extLst>
      <p:ext uri="{BB962C8B-B14F-4D97-AF65-F5344CB8AC3E}">
        <p14:creationId xmlns:p14="http://schemas.microsoft.com/office/powerpoint/2010/main" val="23080418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9318" y="653921"/>
            <a:ext cx="5577658" cy="1077218"/>
          </a:xfrm>
          <a:prstGeom prst="rect">
            <a:avLst/>
          </a:prstGeom>
          <a:noFill/>
        </p:spPr>
        <p:txBody>
          <a:bodyPr wrap="square" rtlCol="0">
            <a:spAutoFit/>
          </a:bodyPr>
          <a:lstStyle/>
          <a:p>
            <a:r>
              <a:rPr lang="el-GR" sz="3200" dirty="0" smtClean="0">
                <a:solidFill>
                  <a:prstClr val="black"/>
                </a:solidFill>
                <a:latin typeface="Microsoft YaHei UI Light" panose="020B0502040204020203" pitchFamily="34" charset="-122"/>
                <a:ea typeface="Microsoft YaHei UI Light" panose="020B0502040204020203" pitchFamily="34" charset="-122"/>
              </a:rPr>
              <a:t>Λίθινες κλίμακες: ελικοειδείς</a:t>
            </a:r>
            <a:endParaRPr lang="el-GR" sz="3200" dirty="0">
              <a:solidFill>
                <a:prstClr val="black"/>
              </a:solidFill>
              <a:latin typeface="Microsoft YaHei UI Light" panose="020B0502040204020203" pitchFamily="34" charset="-122"/>
              <a:ea typeface="Microsoft YaHei UI Light" panose="020B0502040204020203" pitchFamily="34" charset="-122"/>
            </a:endParaRPr>
          </a:p>
        </p:txBody>
      </p:sp>
      <p:sp>
        <p:nvSpPr>
          <p:cNvPr id="11" name="TextBox 10"/>
          <p:cNvSpPr txBox="1"/>
          <p:nvPr/>
        </p:nvSpPr>
        <p:spPr>
          <a:xfrm>
            <a:off x="699317" y="1963415"/>
            <a:ext cx="5396683" cy="3416320"/>
          </a:xfrm>
          <a:prstGeom prst="rect">
            <a:avLst/>
          </a:prstGeom>
          <a:noFill/>
        </p:spPr>
        <p:txBody>
          <a:bodyPr wrap="square" rtlCol="0">
            <a:spAutoFit/>
          </a:bodyPr>
          <a:lstStyle/>
          <a:p>
            <a:r>
              <a:rPr lang="el-GR" dirty="0" smtClean="0">
                <a:solidFill>
                  <a:prstClr val="black"/>
                </a:solidFill>
                <a:latin typeface="Microsoft YaHei UI Light" panose="020B0502040204020203" pitchFamily="34" charset="-122"/>
                <a:ea typeface="Microsoft YaHei UI Light" panose="020B0502040204020203" pitchFamily="34" charset="-122"/>
              </a:rPr>
              <a:t>Εκτός από ευθύγραμμους βραχίονες, οι κλίμακες είναι δυνατόν να κατασκευαστούν και από </a:t>
            </a:r>
            <a:r>
              <a:rPr lang="el-GR" b="1" dirty="0" smtClean="0">
                <a:solidFill>
                  <a:prstClr val="black"/>
                </a:solidFill>
                <a:latin typeface="Microsoft YaHei UI Light" panose="020B0502040204020203" pitchFamily="34" charset="-122"/>
                <a:ea typeface="Microsoft YaHei UI Light" panose="020B0502040204020203" pitchFamily="34" charset="-122"/>
              </a:rPr>
              <a:t>καμπύλους ή ελικοειδείς</a:t>
            </a:r>
            <a:r>
              <a:rPr lang="el-GR" dirty="0" smtClean="0">
                <a:solidFill>
                  <a:prstClr val="black"/>
                </a:solidFill>
                <a:latin typeface="Microsoft YaHei UI Light" panose="020B0502040204020203" pitchFamily="34" charset="-122"/>
                <a:ea typeface="Microsoft YaHei UI Light" panose="020B0502040204020203" pitchFamily="34" charset="-122"/>
              </a:rPr>
              <a:t> </a:t>
            </a:r>
            <a:r>
              <a:rPr lang="el-GR" b="1" dirty="0" smtClean="0">
                <a:solidFill>
                  <a:prstClr val="black"/>
                </a:solidFill>
                <a:latin typeface="Microsoft YaHei UI Light" panose="020B0502040204020203" pitchFamily="34" charset="-122"/>
                <a:ea typeface="Microsoft YaHei UI Light" panose="020B0502040204020203" pitchFamily="34" charset="-122"/>
              </a:rPr>
              <a:t>βραχίονες</a:t>
            </a:r>
            <a:r>
              <a:rPr lang="el-GR" dirty="0" smtClean="0">
                <a:solidFill>
                  <a:prstClr val="black"/>
                </a:solidFill>
                <a:latin typeface="Microsoft YaHei UI Light" panose="020B0502040204020203" pitchFamily="34" charset="-122"/>
                <a:ea typeface="Microsoft YaHei UI Light" panose="020B0502040204020203" pitchFamily="34" charset="-122"/>
              </a:rPr>
              <a:t>. Σε αυτή την περίπτωση η όψη της κλίμακας εμφανίζεται ως ελικοειδής. Τα πλατύσκαλα και πάλι κατασκευάζονται ολόσωμα, είτε από μία πλάκα είτε από δύο εφόσον έχουν μεγάλο πλάτος.</a:t>
            </a:r>
          </a:p>
          <a:p>
            <a:r>
              <a:rPr lang="el-GR" b="1" dirty="0" smtClean="0">
                <a:solidFill>
                  <a:prstClr val="black"/>
                </a:solidFill>
                <a:latin typeface="Microsoft YaHei UI Light" panose="020B0502040204020203" pitchFamily="34" charset="-122"/>
                <a:ea typeface="Microsoft YaHei UI Light" panose="020B0502040204020203" pitchFamily="34" charset="-122"/>
              </a:rPr>
              <a:t>Στις περιπτώσεις όπου τα πλατύσκαλα εδράζονται μόνο στην μία πλευρά, τότε πακτώνονται σε ολόκληρο το πάχος του τοίχου.</a:t>
            </a:r>
            <a:endParaRPr lang="el-GR" b="1" dirty="0">
              <a:solidFill>
                <a:prstClr val="black"/>
              </a:solidFill>
              <a:latin typeface="Microsoft YaHei UI Light" panose="020B0502040204020203" pitchFamily="34" charset="-122"/>
              <a:ea typeface="Microsoft YaHei UI Light" panose="020B0502040204020203" pitchFamily="34" charset="-122"/>
            </a:endParaRPr>
          </a:p>
        </p:txBody>
      </p:sp>
      <p:pic>
        <p:nvPicPr>
          <p:cNvPr id="4" name="Εικόνα 3"/>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76976" y="1731139"/>
            <a:ext cx="5730240" cy="3550920"/>
          </a:xfrm>
          <a:prstGeom prst="rect">
            <a:avLst/>
          </a:prstGeom>
        </p:spPr>
      </p:pic>
    </p:spTree>
    <p:extLst>
      <p:ext uri="{BB962C8B-B14F-4D97-AF65-F5344CB8AC3E}">
        <p14:creationId xmlns:p14="http://schemas.microsoft.com/office/powerpoint/2010/main" val="2068437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9318" y="653921"/>
            <a:ext cx="5577658" cy="1077218"/>
          </a:xfrm>
          <a:prstGeom prst="rect">
            <a:avLst/>
          </a:prstGeom>
          <a:noFill/>
        </p:spPr>
        <p:txBody>
          <a:bodyPr wrap="square" rtlCol="0">
            <a:spAutoFit/>
          </a:bodyPr>
          <a:lstStyle/>
          <a:p>
            <a:r>
              <a:rPr lang="el-GR" sz="3200" dirty="0" smtClean="0">
                <a:solidFill>
                  <a:prstClr val="black"/>
                </a:solidFill>
                <a:latin typeface="Microsoft YaHei UI Light" panose="020B0502040204020203" pitchFamily="34" charset="-122"/>
                <a:ea typeface="Microsoft YaHei UI Light" panose="020B0502040204020203" pitchFamily="34" charset="-122"/>
              </a:rPr>
              <a:t>Λίθινες κλίμακες: ελικοειδείς</a:t>
            </a:r>
            <a:endParaRPr lang="el-GR" sz="3200" dirty="0">
              <a:solidFill>
                <a:prstClr val="black"/>
              </a:solidFill>
              <a:latin typeface="Microsoft YaHei UI Light" panose="020B0502040204020203" pitchFamily="34" charset="-122"/>
              <a:ea typeface="Microsoft YaHei UI Light" panose="020B0502040204020203" pitchFamily="34" charset="-122"/>
            </a:endParaRPr>
          </a:p>
        </p:txBody>
      </p:sp>
      <p:sp>
        <p:nvSpPr>
          <p:cNvPr id="11" name="TextBox 10"/>
          <p:cNvSpPr txBox="1"/>
          <p:nvPr/>
        </p:nvSpPr>
        <p:spPr>
          <a:xfrm>
            <a:off x="699317" y="1963415"/>
            <a:ext cx="5396683" cy="2585323"/>
          </a:xfrm>
          <a:prstGeom prst="rect">
            <a:avLst/>
          </a:prstGeom>
          <a:noFill/>
        </p:spPr>
        <p:txBody>
          <a:bodyPr wrap="square" rtlCol="0">
            <a:spAutoFit/>
          </a:bodyPr>
          <a:lstStyle/>
          <a:p>
            <a:r>
              <a:rPr lang="el-GR" dirty="0" smtClean="0">
                <a:solidFill>
                  <a:prstClr val="black"/>
                </a:solidFill>
                <a:latin typeface="Microsoft YaHei UI Light" panose="020B0502040204020203" pitchFamily="34" charset="-122"/>
                <a:ea typeface="Microsoft YaHei UI Light" panose="020B0502040204020203" pitchFamily="34" charset="-122"/>
              </a:rPr>
              <a:t>Κατά τον ίδιο τρόπο είναι δυνατόν να συναντήσουμε και κυκλικές κλίμακες. Σε αυτή την περίπτωση η κλίμακα εδράζεται κατά την μία πλευρά της μέσω πάκτωσης στον φέροντα τοίχο, ενώ κατά την άλλη οι βαθμίδες διαμορφώνονται σε κυκλικό στοιχείο το οποίο στο σύνολό του συνιστά έναν </a:t>
            </a:r>
            <a:r>
              <a:rPr lang="el-GR" b="1" dirty="0" smtClean="0">
                <a:solidFill>
                  <a:prstClr val="black"/>
                </a:solidFill>
                <a:latin typeface="Microsoft YaHei UI Light" panose="020B0502040204020203" pitchFamily="34" charset="-122"/>
                <a:ea typeface="Microsoft YaHei UI Light" panose="020B0502040204020203" pitchFamily="34" charset="-122"/>
              </a:rPr>
              <a:t>κυλινδρικό στύλο</a:t>
            </a:r>
            <a:r>
              <a:rPr lang="el-GR" dirty="0" smtClean="0">
                <a:solidFill>
                  <a:prstClr val="black"/>
                </a:solidFill>
                <a:latin typeface="Microsoft YaHei UI Light" panose="020B0502040204020203" pitchFamily="34" charset="-122"/>
                <a:ea typeface="Microsoft YaHei UI Light" panose="020B0502040204020203" pitchFamily="34" charset="-122"/>
              </a:rPr>
              <a:t> διαμέτρου περί το </a:t>
            </a:r>
            <a:r>
              <a:rPr lang="el-GR" b="1" dirty="0" smtClean="0">
                <a:solidFill>
                  <a:prstClr val="black"/>
                </a:solidFill>
                <a:latin typeface="Microsoft YaHei UI Light" panose="020B0502040204020203" pitchFamily="34" charset="-122"/>
                <a:ea typeface="Microsoft YaHei UI Light" panose="020B0502040204020203" pitchFamily="34" charset="-122"/>
              </a:rPr>
              <a:t>1/12 – 1/16 της συνολικής διαμέτρου της κλίμακας</a:t>
            </a:r>
            <a:r>
              <a:rPr lang="el-GR" dirty="0" smtClean="0">
                <a:solidFill>
                  <a:prstClr val="black"/>
                </a:solidFill>
                <a:latin typeface="Microsoft YaHei UI Light" panose="020B0502040204020203" pitchFamily="34" charset="-122"/>
                <a:ea typeface="Microsoft YaHei UI Light" panose="020B0502040204020203" pitchFamily="34" charset="-122"/>
              </a:rPr>
              <a:t>.</a:t>
            </a:r>
          </a:p>
        </p:txBody>
      </p:sp>
      <p:pic>
        <p:nvPicPr>
          <p:cNvPr id="2" name="Εικόνα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4511" b="8750"/>
          <a:stretch/>
        </p:blipFill>
        <p:spPr>
          <a:xfrm>
            <a:off x="6523713" y="0"/>
            <a:ext cx="4601487" cy="6858000"/>
          </a:xfrm>
          <a:prstGeom prst="rect">
            <a:avLst/>
          </a:prstGeom>
        </p:spPr>
      </p:pic>
    </p:spTree>
    <p:extLst>
      <p:ext uri="{BB962C8B-B14F-4D97-AF65-F5344CB8AC3E}">
        <p14:creationId xmlns:p14="http://schemas.microsoft.com/office/powerpoint/2010/main" val="16220835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9318" y="653921"/>
            <a:ext cx="5577658" cy="1077218"/>
          </a:xfrm>
          <a:prstGeom prst="rect">
            <a:avLst/>
          </a:prstGeom>
          <a:noFill/>
        </p:spPr>
        <p:txBody>
          <a:bodyPr wrap="square" rtlCol="0">
            <a:spAutoFit/>
          </a:bodyPr>
          <a:lstStyle/>
          <a:p>
            <a:r>
              <a:rPr lang="el-GR" sz="3200" dirty="0" smtClean="0">
                <a:solidFill>
                  <a:prstClr val="black"/>
                </a:solidFill>
                <a:latin typeface="Microsoft YaHei UI Light" panose="020B0502040204020203" pitchFamily="34" charset="-122"/>
                <a:ea typeface="Microsoft YaHei UI Light" panose="020B0502040204020203" pitchFamily="34" charset="-122"/>
              </a:rPr>
              <a:t>Λίθινες κλίμακες: ελικοειδείς</a:t>
            </a:r>
            <a:endParaRPr lang="el-GR" sz="3200" dirty="0">
              <a:solidFill>
                <a:prstClr val="black"/>
              </a:solidFill>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t="3195" b="4028"/>
          <a:stretch/>
        </p:blipFill>
        <p:spPr>
          <a:xfrm>
            <a:off x="7117982" y="0"/>
            <a:ext cx="4910603" cy="6858000"/>
          </a:xfrm>
          <a:prstGeom prst="rect">
            <a:avLst/>
          </a:prstGeom>
        </p:spPr>
      </p:pic>
      <p:sp>
        <p:nvSpPr>
          <p:cNvPr id="5" name="TextBox 4"/>
          <p:cNvSpPr txBox="1"/>
          <p:nvPr/>
        </p:nvSpPr>
        <p:spPr>
          <a:xfrm>
            <a:off x="699317" y="1963415"/>
            <a:ext cx="5396683" cy="3970318"/>
          </a:xfrm>
          <a:prstGeom prst="rect">
            <a:avLst/>
          </a:prstGeom>
          <a:noFill/>
        </p:spPr>
        <p:txBody>
          <a:bodyPr wrap="square" rtlCol="0">
            <a:spAutoFit/>
          </a:bodyPr>
          <a:lstStyle/>
          <a:p>
            <a:r>
              <a:rPr lang="el-GR" dirty="0" smtClean="0">
                <a:solidFill>
                  <a:prstClr val="black"/>
                </a:solidFill>
                <a:latin typeface="Microsoft YaHei UI Light" panose="020B0502040204020203" pitchFamily="34" charset="-122"/>
                <a:ea typeface="Microsoft YaHei UI Light" panose="020B0502040204020203" pitchFamily="34" charset="-122"/>
              </a:rPr>
              <a:t>Κατά τον ίδιο τρόπο είναι δυνατόν να συναντήσουμε και κυκλικές κλίμακες. Σε αυτή την περίπτωση η κλίμακα εδράζεται κατά την μία πλευρά της μέσω πάκτωσης στον φέροντα τοίχο, ενώ κατά την άλλη οι βαθμίδες διαμορφώνονται σε κυκλικό στοιχείο το οποίο στο σύνολό του συνιστά έναν </a:t>
            </a:r>
            <a:r>
              <a:rPr lang="el-GR" b="1" dirty="0" smtClean="0">
                <a:solidFill>
                  <a:prstClr val="black"/>
                </a:solidFill>
                <a:latin typeface="Microsoft YaHei UI Light" panose="020B0502040204020203" pitchFamily="34" charset="-122"/>
                <a:ea typeface="Microsoft YaHei UI Light" panose="020B0502040204020203" pitchFamily="34" charset="-122"/>
              </a:rPr>
              <a:t>κυλινδρικό στύλο</a:t>
            </a:r>
            <a:r>
              <a:rPr lang="el-GR" dirty="0" smtClean="0">
                <a:solidFill>
                  <a:prstClr val="black"/>
                </a:solidFill>
                <a:latin typeface="Microsoft YaHei UI Light" panose="020B0502040204020203" pitchFamily="34" charset="-122"/>
                <a:ea typeface="Microsoft YaHei UI Light" panose="020B0502040204020203" pitchFamily="34" charset="-122"/>
              </a:rPr>
              <a:t> διαμέτρου περί το </a:t>
            </a:r>
            <a:r>
              <a:rPr lang="el-GR" b="1" dirty="0" smtClean="0">
                <a:solidFill>
                  <a:prstClr val="black"/>
                </a:solidFill>
                <a:latin typeface="Microsoft YaHei UI Light" panose="020B0502040204020203" pitchFamily="34" charset="-122"/>
                <a:ea typeface="Microsoft YaHei UI Light" panose="020B0502040204020203" pitchFamily="34" charset="-122"/>
              </a:rPr>
              <a:t>1/12 – 1/16 της συνολικής διαμέτρου της κλίμακας</a:t>
            </a:r>
            <a:r>
              <a:rPr lang="el-GR" dirty="0" smtClean="0">
                <a:solidFill>
                  <a:prstClr val="black"/>
                </a:solidFill>
                <a:latin typeface="Microsoft YaHei UI Light" panose="020B0502040204020203" pitchFamily="34" charset="-122"/>
                <a:ea typeface="Microsoft YaHei UI Light" panose="020B0502040204020203" pitchFamily="34" charset="-122"/>
              </a:rPr>
              <a:t>.</a:t>
            </a:r>
          </a:p>
          <a:p>
            <a:endParaRPr lang="el-GR" b="1" dirty="0">
              <a:solidFill>
                <a:prstClr val="black"/>
              </a:solidFill>
              <a:latin typeface="Microsoft YaHei UI Light" panose="020B0502040204020203" pitchFamily="34" charset="-122"/>
              <a:ea typeface="Microsoft YaHei UI Light" panose="020B0502040204020203" pitchFamily="34" charset="-122"/>
            </a:endParaRPr>
          </a:p>
          <a:p>
            <a:r>
              <a:rPr lang="el-GR" dirty="0">
                <a:solidFill>
                  <a:prstClr val="black"/>
                </a:solidFill>
                <a:latin typeface="Microsoft YaHei UI Light" panose="020B0502040204020203" pitchFamily="34" charset="-122"/>
                <a:ea typeface="Microsoft YaHei UI Light" panose="020B0502040204020203" pitchFamily="34" charset="-122"/>
              </a:rPr>
              <a:t>Εφόσον η κλίμακα είναι αρκετά στενή (πλάτος πατήματος 25 εκ.) τότε είναι δυνατόν να διαμορφώνονται στις βαθμίδες γλυφές οι οποίες διευκολύνουν την ανάβαση</a:t>
            </a:r>
            <a:r>
              <a:rPr lang="el-GR" dirty="0" smtClean="0">
                <a:solidFill>
                  <a:prstClr val="black"/>
                </a:solidFill>
                <a:latin typeface="Microsoft YaHei UI Light" panose="020B0502040204020203" pitchFamily="34" charset="-122"/>
                <a:ea typeface="Microsoft YaHei UI Light" panose="020B0502040204020203" pitchFamily="34" charset="-122"/>
              </a:rPr>
              <a:t>.</a:t>
            </a:r>
            <a:endParaRPr lang="el-GR" b="1" dirty="0">
              <a:solidFill>
                <a:prstClr val="black"/>
              </a:solidFill>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2777474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9318" y="653921"/>
            <a:ext cx="5577658" cy="1077218"/>
          </a:xfrm>
          <a:prstGeom prst="rect">
            <a:avLst/>
          </a:prstGeom>
          <a:noFill/>
        </p:spPr>
        <p:txBody>
          <a:bodyPr wrap="square" rtlCol="0">
            <a:spAutoFit/>
          </a:bodyPr>
          <a:lstStyle/>
          <a:p>
            <a:r>
              <a:rPr lang="el-GR" sz="3200" dirty="0" smtClean="0">
                <a:solidFill>
                  <a:prstClr val="black"/>
                </a:solidFill>
                <a:latin typeface="Microsoft YaHei UI Light" panose="020B0502040204020203" pitchFamily="34" charset="-122"/>
                <a:ea typeface="Microsoft YaHei UI Light" panose="020B0502040204020203" pitchFamily="34" charset="-122"/>
              </a:rPr>
              <a:t>Λίθινες κλίμακες: ελικοειδείς</a:t>
            </a:r>
            <a:endParaRPr lang="el-GR" sz="3200" dirty="0">
              <a:solidFill>
                <a:prstClr val="black"/>
              </a:solidFill>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3632" y="2666776"/>
            <a:ext cx="4910603" cy="3772347"/>
          </a:xfrm>
          <a:prstGeom prst="rect">
            <a:avLst/>
          </a:prstGeom>
        </p:spPr>
      </p:pic>
      <p:sp>
        <p:nvSpPr>
          <p:cNvPr id="5" name="TextBox 4"/>
          <p:cNvSpPr txBox="1"/>
          <p:nvPr/>
        </p:nvSpPr>
        <p:spPr>
          <a:xfrm>
            <a:off x="699317" y="1963415"/>
            <a:ext cx="5396683" cy="1754326"/>
          </a:xfrm>
          <a:prstGeom prst="rect">
            <a:avLst/>
          </a:prstGeom>
          <a:noFill/>
        </p:spPr>
        <p:txBody>
          <a:bodyPr wrap="square" rtlCol="0">
            <a:spAutoFit/>
          </a:bodyPr>
          <a:lstStyle/>
          <a:p>
            <a:r>
              <a:rPr lang="el-GR" dirty="0" smtClean="0">
                <a:solidFill>
                  <a:prstClr val="black"/>
                </a:solidFill>
                <a:latin typeface="Microsoft YaHei UI Light" panose="020B0502040204020203" pitchFamily="34" charset="-122"/>
                <a:ea typeface="Microsoft YaHei UI Light" panose="020B0502040204020203" pitchFamily="34" charset="-122"/>
              </a:rPr>
              <a:t>Με τον ίδιο τρόπο μπορούμε να αντιμετωπίσουμε τις βαθμίδες και στην περίπτωση που έχουμε ένα ευρύ κλιμακοστάσιο και επομένως δεν χρειάζεται να διαμορφωθεί το στοιχείο του κεντρικού στύλου (η κλίμακα στηρίζεται μόνο στην μία πλευρά)</a:t>
            </a:r>
            <a:endParaRPr lang="el-GR" b="1" dirty="0">
              <a:solidFill>
                <a:prstClr val="black"/>
              </a:solidFill>
              <a:latin typeface="Microsoft YaHei UI Light" panose="020B0502040204020203" pitchFamily="34" charset="-122"/>
              <a:ea typeface="Microsoft YaHei UI Light" panose="020B0502040204020203" pitchFamily="34" charset="-122"/>
            </a:endParaRPr>
          </a:p>
        </p:txBody>
      </p:sp>
      <p:pic>
        <p:nvPicPr>
          <p:cNvPr id="3" name="Εικόνα 2"/>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46145" y="228253"/>
            <a:ext cx="3768090" cy="2335013"/>
          </a:xfrm>
          <a:prstGeom prst="rect">
            <a:avLst/>
          </a:prstGeom>
        </p:spPr>
      </p:pic>
    </p:spTree>
    <p:extLst>
      <p:ext uri="{BB962C8B-B14F-4D97-AF65-F5344CB8AC3E}">
        <p14:creationId xmlns:p14="http://schemas.microsoft.com/office/powerpoint/2010/main" val="12553492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2800" y="470216"/>
            <a:ext cx="4311909" cy="5447645"/>
          </a:xfrm>
          <a:prstGeom prst="rect">
            <a:avLst/>
          </a:prstGeom>
          <a:noFill/>
        </p:spPr>
        <p:txBody>
          <a:bodyPr wrap="square" rtlCol="0">
            <a:spAutoFit/>
          </a:bodyPr>
          <a:lstStyle/>
          <a:p>
            <a:r>
              <a:rPr lang="el-GR" sz="3200" dirty="0" smtClean="0">
                <a:solidFill>
                  <a:prstClr val="black"/>
                </a:solidFill>
                <a:latin typeface="Microsoft YaHei UI Light" panose="020B0502040204020203" pitchFamily="34" charset="-122"/>
                <a:ea typeface="Microsoft YaHei UI Light" panose="020B0502040204020203" pitchFamily="34" charset="-122"/>
              </a:rPr>
              <a:t>Ξύλινες κλίμακες: στήριξη</a:t>
            </a:r>
            <a:endParaRPr lang="el-GR" sz="3200" dirty="0">
              <a:solidFill>
                <a:prstClr val="black"/>
              </a:solidFill>
              <a:latin typeface="Microsoft YaHei UI Light" panose="020B0502040204020203" pitchFamily="34" charset="-122"/>
              <a:ea typeface="Microsoft YaHei UI Light" panose="020B0502040204020203" pitchFamily="34" charset="-122"/>
            </a:endParaRPr>
          </a:p>
          <a:p>
            <a:endParaRPr lang="el-GR" sz="3200" dirty="0">
              <a:solidFill>
                <a:prstClr val="black"/>
              </a:solidFill>
              <a:latin typeface="Microsoft YaHei UI Light" panose="020B0502040204020203" pitchFamily="34" charset="-122"/>
              <a:ea typeface="Microsoft YaHei UI Light" panose="020B0502040204020203" pitchFamily="34" charset="-122"/>
            </a:endParaRPr>
          </a:p>
          <a:p>
            <a:r>
              <a:rPr lang="el-GR" dirty="0" smtClean="0">
                <a:solidFill>
                  <a:prstClr val="black"/>
                </a:solidFill>
                <a:latin typeface="Microsoft YaHei UI Light" panose="020B0502040204020203" pitchFamily="34" charset="-122"/>
                <a:ea typeface="Microsoft YaHei UI Light" panose="020B0502040204020203" pitchFamily="34" charset="-122"/>
              </a:rPr>
              <a:t>Οι ξύλινες κλίμακες κατασκευάζονται από απλές σανίδες πάχους </a:t>
            </a:r>
            <a:r>
              <a:rPr lang="el-GR" dirty="0">
                <a:solidFill>
                  <a:prstClr val="black"/>
                </a:solidFill>
                <a:latin typeface="Microsoft YaHei UI Light" panose="020B0502040204020203" pitchFamily="34" charset="-122"/>
                <a:ea typeface="Microsoft YaHei UI Light" panose="020B0502040204020203" pitchFamily="34" charset="-122"/>
              </a:rPr>
              <a:t>3 – 4 εκ</a:t>
            </a:r>
            <a:r>
              <a:rPr lang="el-GR" dirty="0" smtClean="0">
                <a:solidFill>
                  <a:prstClr val="black"/>
                </a:solidFill>
                <a:latin typeface="Microsoft YaHei UI Light" panose="020B0502040204020203" pitchFamily="34" charset="-122"/>
                <a:ea typeface="Microsoft YaHei UI Light" panose="020B0502040204020203" pitchFamily="34" charset="-122"/>
              </a:rPr>
              <a:t>. Η ανάρτηση των βαθμίδων μπορεί να γίνει είτε με ανάρτηση και από τις δύο πλευρές πάνω σε βαθμιδοφόρο δοκό, είτε με πάκτωση από την μία πλευρά στον τοίχο και σε βαθμιδοφόρο δοκό από την άλλη. Η πάκτωση γίνεται επίσης σε βάθος </a:t>
            </a:r>
            <a:r>
              <a:rPr lang="el-GR" b="1" dirty="0" smtClean="0">
                <a:solidFill>
                  <a:prstClr val="black"/>
                </a:solidFill>
                <a:latin typeface="Microsoft YaHei UI Light" panose="020B0502040204020203" pitchFamily="34" charset="-122"/>
                <a:ea typeface="Microsoft YaHei UI Light" panose="020B0502040204020203" pitchFamily="34" charset="-122"/>
              </a:rPr>
              <a:t>περί τα 3 εκ</a:t>
            </a:r>
            <a:r>
              <a:rPr lang="el-GR" dirty="0" smtClean="0">
                <a:solidFill>
                  <a:prstClr val="black"/>
                </a:solidFill>
                <a:latin typeface="Microsoft YaHei UI Light" panose="020B0502040204020203" pitchFamily="34" charset="-122"/>
                <a:ea typeface="Microsoft YaHei UI Light" panose="020B0502040204020203" pitchFamily="34" charset="-122"/>
              </a:rPr>
              <a:t>. Στις πλέον πολυτελείς κατασκευές κατασκευάζεται ‘αντιβαθμίδα’ (ρίχτι) η οποία δίνει μια πλέον επιμελημένη εικόνα στην όλη κατασκευή.</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sp>
        <p:nvSpPr>
          <p:cNvPr id="9" name="Έλλειψη 8"/>
          <p:cNvSpPr/>
          <p:nvPr/>
        </p:nvSpPr>
        <p:spPr>
          <a:xfrm>
            <a:off x="7339010" y="1432008"/>
            <a:ext cx="665738" cy="663905"/>
          </a:xfrm>
          <a:prstGeom prst="ellipse">
            <a:avLst/>
          </a:prstGeom>
          <a:solidFill>
            <a:srgbClr val="5B9BD5">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Έλλειψη 9"/>
          <p:cNvSpPr/>
          <p:nvPr/>
        </p:nvSpPr>
        <p:spPr>
          <a:xfrm>
            <a:off x="7517206" y="3188737"/>
            <a:ext cx="665738" cy="663905"/>
          </a:xfrm>
          <a:prstGeom prst="ellipse">
            <a:avLst/>
          </a:prstGeom>
          <a:solidFill>
            <a:srgbClr val="5B9BD5">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Εικόνα 10"/>
          <p:cNvPicPr>
            <a:picLocks noChangeAspect="1"/>
          </p:cNvPicPr>
          <p:nvPr/>
        </p:nvPicPr>
        <p:blipFill rotWithShape="1">
          <a:blip r:embed="rId2">
            <a:clrChange>
              <a:clrFrom>
                <a:srgbClr val="FFFFFF"/>
              </a:clrFrom>
              <a:clrTo>
                <a:srgbClr val="FFFFFF">
                  <a:alpha val="0"/>
                </a:srgbClr>
              </a:clrTo>
            </a:clrChange>
          </a:blip>
          <a:srcRect l="57726" t="11832"/>
          <a:stretch/>
        </p:blipFill>
        <p:spPr>
          <a:xfrm>
            <a:off x="5124709" y="3035725"/>
            <a:ext cx="3833863" cy="1902774"/>
          </a:xfrm>
          <a:prstGeom prst="rect">
            <a:avLst/>
          </a:prstGeom>
        </p:spPr>
      </p:pic>
      <p:pic>
        <p:nvPicPr>
          <p:cNvPr id="12" name="Εικόνα 1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010" t="16632" r="46132" b="9148"/>
          <a:stretch/>
        </p:blipFill>
        <p:spPr>
          <a:xfrm>
            <a:off x="6196509" y="1155361"/>
            <a:ext cx="2471500" cy="1603717"/>
          </a:xfrm>
          <a:prstGeom prst="rect">
            <a:avLst/>
          </a:prstGeom>
        </p:spPr>
      </p:pic>
      <p:pic>
        <p:nvPicPr>
          <p:cNvPr id="2" name="Εικόνα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3956" y="235108"/>
            <a:ext cx="3219443" cy="6387784"/>
          </a:xfrm>
          <a:prstGeom prst="rect">
            <a:avLst/>
          </a:prstGeom>
        </p:spPr>
      </p:pic>
    </p:spTree>
    <p:extLst>
      <p:ext uri="{BB962C8B-B14F-4D97-AF65-F5344CB8AC3E}">
        <p14:creationId xmlns:p14="http://schemas.microsoft.com/office/powerpoint/2010/main" val="32192137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401315" y="-1"/>
            <a:ext cx="5389368" cy="6858000"/>
          </a:xfrm>
          <a:prstGeom prst="rect">
            <a:avLst/>
          </a:prstGeom>
        </p:spPr>
      </p:pic>
    </p:spTree>
    <p:extLst>
      <p:ext uri="{BB962C8B-B14F-4D97-AF65-F5344CB8AC3E}">
        <p14:creationId xmlns:p14="http://schemas.microsoft.com/office/powerpoint/2010/main" val="28319939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845" y="-1"/>
            <a:ext cx="4220307" cy="6858000"/>
          </a:xfrm>
          <a:prstGeom prst="rect">
            <a:avLst/>
          </a:prstGeom>
        </p:spPr>
      </p:pic>
    </p:spTree>
    <p:extLst>
      <p:ext uri="{BB962C8B-B14F-4D97-AF65-F5344CB8AC3E}">
        <p14:creationId xmlns:p14="http://schemas.microsoft.com/office/powerpoint/2010/main" val="37203329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852" y="923922"/>
            <a:ext cx="7556294" cy="5010154"/>
          </a:xfrm>
          <a:prstGeom prst="rect">
            <a:avLst/>
          </a:prstGeom>
        </p:spPr>
      </p:pic>
    </p:spTree>
    <p:extLst>
      <p:ext uri="{BB962C8B-B14F-4D97-AF65-F5344CB8AC3E}">
        <p14:creationId xmlns:p14="http://schemas.microsoft.com/office/powerpoint/2010/main" val="10710377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9317" y="1263521"/>
            <a:ext cx="10606857" cy="584775"/>
          </a:xfrm>
          <a:prstGeom prst="rect">
            <a:avLst/>
          </a:prstGeom>
          <a:noFill/>
        </p:spPr>
        <p:txBody>
          <a:bodyPr wrap="square" rtlCol="0">
            <a:spAutoFit/>
          </a:bodyPr>
          <a:lstStyle/>
          <a:p>
            <a:pPr algn="ctr"/>
            <a:r>
              <a:rPr lang="el-GR" sz="3200" dirty="0" smtClean="0">
                <a:solidFill>
                  <a:prstClr val="black"/>
                </a:solidFill>
                <a:latin typeface="Microsoft YaHei UI Light" panose="020B0502040204020203" pitchFamily="34" charset="-122"/>
                <a:ea typeface="Microsoft YaHei UI Light" panose="020B0502040204020203" pitchFamily="34" charset="-122"/>
              </a:rPr>
              <a:t>Κουπαστές &amp; κιγκλιδώματα</a:t>
            </a:r>
            <a:endParaRPr lang="el-GR" sz="3200" dirty="0">
              <a:solidFill>
                <a:prstClr val="black"/>
              </a:solidFill>
              <a:latin typeface="Microsoft YaHei UI Light" panose="020B0502040204020203" pitchFamily="34" charset="-122"/>
              <a:ea typeface="Microsoft YaHei UI Light" panose="020B0502040204020203" pitchFamily="34" charset="-122"/>
            </a:endParaRPr>
          </a:p>
        </p:txBody>
      </p:sp>
      <mc:AlternateContent xmlns:mc="http://schemas.openxmlformats.org/markup-compatibility/2006" xmlns:a14="http://schemas.microsoft.com/office/drawing/2010/main">
        <mc:Choice Requires="a14">
          <p:sp>
            <p:nvSpPr>
              <p:cNvPr id="5" name="TextBox 4"/>
              <p:cNvSpPr txBox="1"/>
              <p:nvPr/>
            </p:nvSpPr>
            <p:spPr>
              <a:xfrm>
                <a:off x="699317" y="2096387"/>
                <a:ext cx="10606858" cy="3394775"/>
              </a:xfrm>
              <a:prstGeom prst="rect">
                <a:avLst/>
              </a:prstGeom>
              <a:noFill/>
            </p:spPr>
            <p:txBody>
              <a:bodyPr wrap="square" rtlCol="0">
                <a:spAutoFit/>
              </a:bodyPr>
              <a:lstStyle/>
              <a:p>
                <a:pPr algn="ctr"/>
                <a:r>
                  <a:rPr lang="el-GR" dirty="0" smtClean="0">
                    <a:solidFill>
                      <a:prstClr val="black"/>
                    </a:solidFill>
                    <a:latin typeface="Microsoft YaHei UI Light" panose="020B0502040204020203" pitchFamily="34" charset="-122"/>
                    <a:ea typeface="Microsoft YaHei UI Light" panose="020B0502040204020203" pitchFamily="34" charset="-122"/>
                  </a:rPr>
                  <a:t>Οι κουπαστές και τα κιγκλιδώματα αποτελούν ένα σημαντικό μορφολογικό στοιχείο για τις κλίμακες. Ανάλογα με την μορφή και την θέση της κλίμακας, όπως και την πολυτέλεια της κατασκευής, μπορούν να είναι από </a:t>
                </a:r>
                <a:r>
                  <a:rPr lang="el-GR" b="1" dirty="0" smtClean="0">
                    <a:solidFill>
                      <a:prstClr val="black"/>
                    </a:solidFill>
                    <a:latin typeface="Microsoft YaHei UI Light" panose="020B0502040204020203" pitchFamily="34" charset="-122"/>
                    <a:ea typeface="Microsoft YaHei UI Light" panose="020B0502040204020203" pitchFamily="34" charset="-122"/>
                  </a:rPr>
                  <a:t>μάρμαρο, χυτό ή σφυρήλατο σίδηρο, ή και ξύλο</a:t>
                </a:r>
                <a:r>
                  <a:rPr lang="el-GR" dirty="0" smtClean="0">
                    <a:solidFill>
                      <a:prstClr val="black"/>
                    </a:solidFill>
                    <a:latin typeface="Microsoft YaHei UI Light" panose="020B0502040204020203" pitchFamily="34" charset="-122"/>
                    <a:ea typeface="Microsoft YaHei UI Light" panose="020B0502040204020203" pitchFamily="34" charset="-122"/>
                  </a:rPr>
                  <a:t>, ενώ ανάλογα διαμορφώνεται και ο πλούτος του διακόσμου τους.</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r>
                  <a:rPr lang="el-GR" dirty="0" smtClean="0">
                    <a:solidFill>
                      <a:prstClr val="black"/>
                    </a:solidFill>
                    <a:latin typeface="Microsoft YaHei UI Light" panose="020B0502040204020203" pitchFamily="34" charset="-122"/>
                    <a:ea typeface="Microsoft YaHei UI Light" panose="020B0502040204020203" pitchFamily="34" charset="-122"/>
                  </a:rPr>
                  <a:t>Το μέσο ύψος για τις κουπαστές είναι ανάμεσα στα 0,90 μ. και τα 1,05 μ., ενώ γενικά καθορίζονται από τον τύπο:</a:t>
                </a: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a:p>
                <a:pPr algn="ctr"/>
                <a14:m>
                  <m:oMathPara xmlns:m="http://schemas.openxmlformats.org/officeDocument/2006/math">
                    <m:oMathParaPr>
                      <m:jc m:val="centerGroup"/>
                    </m:oMathParaPr>
                    <m:oMath xmlns:m="http://schemas.openxmlformats.org/officeDocument/2006/math">
                      <m:r>
                        <a:rPr lang="el-GR" sz="2800" b="0" i="1" smtClean="0">
                          <a:solidFill>
                            <a:prstClr val="black"/>
                          </a:solidFill>
                          <a:latin typeface="Cambria Math" panose="02040503050406030204" pitchFamily="18" charset="0"/>
                          <a:ea typeface="Microsoft YaHei UI Light" panose="020B0502040204020203" pitchFamily="34" charset="-122"/>
                        </a:rPr>
                        <m:t>𝜐</m:t>
                      </m:r>
                      <m:r>
                        <a:rPr lang="el-GR" sz="2800" b="0" i="1" smtClean="0">
                          <a:solidFill>
                            <a:prstClr val="black"/>
                          </a:solidFill>
                          <a:latin typeface="Cambria Math" panose="02040503050406030204" pitchFamily="18" charset="0"/>
                          <a:ea typeface="Microsoft YaHei UI Light" panose="020B0502040204020203" pitchFamily="34" charset="-122"/>
                        </a:rPr>
                        <m:t>=74+</m:t>
                      </m:r>
                      <m:f>
                        <m:fPr>
                          <m:ctrlPr>
                            <a:rPr lang="el-GR" sz="2800" b="0" i="1" smtClean="0">
                              <a:solidFill>
                                <a:prstClr val="black"/>
                              </a:solidFill>
                              <a:latin typeface="Cambria Math"/>
                              <a:ea typeface="Microsoft YaHei UI Light" panose="020B0502040204020203" pitchFamily="34" charset="-122"/>
                            </a:rPr>
                          </m:ctrlPr>
                        </m:fPr>
                        <m:num>
                          <m:r>
                            <a:rPr lang="el-GR" sz="2800" b="0" i="1" smtClean="0">
                              <a:solidFill>
                                <a:prstClr val="black"/>
                              </a:solidFill>
                              <a:latin typeface="Cambria Math" panose="02040503050406030204" pitchFamily="18" charset="0"/>
                              <a:ea typeface="Microsoft YaHei UI Light" panose="020B0502040204020203" pitchFamily="34" charset="-122"/>
                            </a:rPr>
                            <m:t>0,30</m:t>
                          </m:r>
                          <m:r>
                            <a:rPr lang="el-GR" sz="2800" b="0" i="1" smtClean="0">
                              <a:solidFill>
                                <a:prstClr val="black"/>
                              </a:solidFill>
                              <a:latin typeface="Cambria Math" panose="02040503050406030204" pitchFamily="18" charset="0"/>
                              <a:ea typeface="Microsoft YaHei UI Light" panose="020B0502040204020203" pitchFamily="34" charset="-122"/>
                            </a:rPr>
                            <m:t>𝜐</m:t>
                          </m:r>
                        </m:num>
                        <m:den>
                          <m:r>
                            <a:rPr lang="el-GR" sz="2800" b="0" i="1" smtClean="0">
                              <a:solidFill>
                                <a:prstClr val="black"/>
                              </a:solidFill>
                              <a:latin typeface="Cambria Math" panose="02040503050406030204" pitchFamily="18" charset="0"/>
                              <a:ea typeface="Microsoft YaHei UI Light" panose="020B0502040204020203" pitchFamily="34" charset="-122"/>
                            </a:rPr>
                            <m:t>𝜋</m:t>
                          </m:r>
                        </m:den>
                      </m:f>
                    </m:oMath>
                  </m:oMathPara>
                </a14:m>
                <a:endParaRPr lang="el-GR" sz="2800" b="0" dirty="0" smtClean="0">
                  <a:solidFill>
                    <a:prstClr val="black"/>
                  </a:solidFill>
                  <a:latin typeface="Microsoft YaHei UI Light" panose="020B0502040204020203" pitchFamily="34" charset="-122"/>
                  <a:ea typeface="Microsoft YaHei UI Light" panose="020B0502040204020203" pitchFamily="34" charset="-122"/>
                </a:endParaRPr>
              </a:p>
              <a:p>
                <a:pPr algn="ctr"/>
                <a:endParaRPr lang="el-GR" dirty="0">
                  <a:solidFill>
                    <a:prstClr val="black"/>
                  </a:solidFill>
                  <a:latin typeface="Microsoft YaHei UI Light" panose="020B0502040204020203" pitchFamily="34" charset="-122"/>
                  <a:ea typeface="Microsoft YaHei UI Light" panose="020B0502040204020203" pitchFamily="34" charset="-122"/>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99317" y="2096387"/>
                <a:ext cx="10606858" cy="3394775"/>
              </a:xfrm>
              <a:prstGeom prst="rect">
                <a:avLst/>
              </a:prstGeom>
              <a:blipFill rotWithShape="0">
                <a:blip r:embed="rId2"/>
                <a:stretch>
                  <a:fillRect t="-1077"/>
                </a:stretch>
              </a:blipFill>
            </p:spPr>
            <p:txBody>
              <a:bodyPr/>
              <a:lstStyle/>
              <a:p>
                <a:r>
                  <a:rPr lang="el-GR">
                    <a:noFill/>
                  </a:rPr>
                  <a:t> </a:t>
                </a:r>
              </a:p>
            </p:txBody>
          </p:sp>
        </mc:Fallback>
      </mc:AlternateContent>
    </p:spTree>
    <p:extLst>
      <p:ext uri="{BB962C8B-B14F-4D97-AF65-F5344CB8AC3E}">
        <p14:creationId xmlns:p14="http://schemas.microsoft.com/office/powerpoint/2010/main" val="10795853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46967" y="1357342"/>
            <a:ext cx="4539433" cy="4247317"/>
          </a:xfrm>
          <a:prstGeom prst="rect">
            <a:avLst/>
          </a:prstGeom>
          <a:noFill/>
        </p:spPr>
        <p:txBody>
          <a:bodyPr wrap="square" rtlCol="0">
            <a:spAutoFit/>
          </a:bodyPr>
          <a:lstStyle/>
          <a:p>
            <a:r>
              <a:rPr lang="el-GR" dirty="0" smtClean="0">
                <a:solidFill>
                  <a:prstClr val="black"/>
                </a:solidFill>
                <a:latin typeface="Microsoft YaHei UI Light" panose="020B0502040204020203" pitchFamily="34" charset="-122"/>
                <a:ea typeface="Microsoft YaHei UI Light" panose="020B0502040204020203" pitchFamily="34" charset="-122"/>
              </a:rPr>
              <a:t>Το σχήμα της κουπαστής πάντα διαμορφώνεται σε καμπύλη μορφή ώστε να διευκολύνει την λαβή κατά την κίνηση. Οι ορθοστάτες αποτελούν ένα επαναλαμβανόμενο (συχνά τυπικό) στοιχείο ενώ κατά τις αλλαγές διεύθυνσης διαμορφώνονται είτε ειδικοί ορθοστάτες που σημειώνουν την αλλαγή διεύθυνσης, είτε η κουπαστή συνεχίζει δίνοντας μια ιδιαίτερη πλαστική μορφή στην ανάπτυξή της. Η είσοδος στην κλίμακα συχνά σημειώνεται με έναν ειδικά σχεδιασμένο ορθοστάτη, ιδίως στις πολυτελείς κατασκευές.</a:t>
            </a:r>
            <a:endParaRPr lang="el-GR" sz="2800" b="0" dirty="0" smtClean="0">
              <a:solidFill>
                <a:prstClr val="black"/>
              </a:solidFill>
              <a:latin typeface="Microsoft YaHei UI Light" panose="020B0502040204020203" pitchFamily="34" charset="-122"/>
              <a:ea typeface="Microsoft YaHei UI Light" panose="020B0502040204020203" pitchFamily="34" charset="-122"/>
            </a:endParaRPr>
          </a:p>
        </p:txBody>
      </p:sp>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6096000" y="1703962"/>
            <a:ext cx="5503835" cy="3152329"/>
          </a:xfrm>
          <a:prstGeom prst="rect">
            <a:avLst/>
          </a:prstGeom>
          <a:noFill/>
          <a:ln>
            <a:noFill/>
          </a:ln>
        </p:spPr>
      </p:pic>
    </p:spTree>
    <p:extLst>
      <p:ext uri="{BB962C8B-B14F-4D97-AF65-F5344CB8AC3E}">
        <p14:creationId xmlns:p14="http://schemas.microsoft.com/office/powerpoint/2010/main" val="39782231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952875" y="-823913"/>
            <a:ext cx="4286250" cy="8505825"/>
          </a:xfrm>
          <a:prstGeom prst="rect">
            <a:avLst/>
          </a:prstGeom>
          <a:noFill/>
          <a:ln>
            <a:noFill/>
          </a:ln>
        </p:spPr>
      </p:pic>
    </p:spTree>
    <p:extLst>
      <p:ext uri="{BB962C8B-B14F-4D97-AF65-F5344CB8AC3E}">
        <p14:creationId xmlns:p14="http://schemas.microsoft.com/office/powerpoint/2010/main" val="8444835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650" y="0"/>
            <a:ext cx="7374699" cy="6858000"/>
          </a:xfrm>
          <a:prstGeom prst="rect">
            <a:avLst/>
          </a:prstGeom>
        </p:spPr>
      </p:pic>
    </p:spTree>
    <p:extLst>
      <p:ext uri="{BB962C8B-B14F-4D97-AF65-F5344CB8AC3E}">
        <p14:creationId xmlns:p14="http://schemas.microsoft.com/office/powerpoint/2010/main" val="39836317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142" y="0"/>
            <a:ext cx="4577715" cy="6858000"/>
          </a:xfrm>
          <a:prstGeom prst="rect">
            <a:avLst/>
          </a:prstGeom>
        </p:spPr>
      </p:pic>
    </p:spTree>
    <p:extLst>
      <p:ext uri="{BB962C8B-B14F-4D97-AF65-F5344CB8AC3E}">
        <p14:creationId xmlns:p14="http://schemas.microsoft.com/office/powerpoint/2010/main" val="9660170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7537" y="1000125"/>
            <a:ext cx="7036926" cy="4857750"/>
          </a:xfrm>
          <a:prstGeom prst="rect">
            <a:avLst/>
          </a:prstGeom>
        </p:spPr>
      </p:pic>
    </p:spTree>
    <p:extLst>
      <p:ext uri="{BB962C8B-B14F-4D97-AF65-F5344CB8AC3E}">
        <p14:creationId xmlns:p14="http://schemas.microsoft.com/office/powerpoint/2010/main" val="492761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1000125"/>
            <a:ext cx="6477000" cy="4857750"/>
          </a:xfrm>
          <a:prstGeom prst="rect">
            <a:avLst/>
          </a:prstGeom>
        </p:spPr>
      </p:pic>
    </p:spTree>
    <p:extLst>
      <p:ext uri="{BB962C8B-B14F-4D97-AF65-F5344CB8AC3E}">
        <p14:creationId xmlns:p14="http://schemas.microsoft.com/office/powerpoint/2010/main" val="2719176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904" y="215447"/>
            <a:ext cx="7632192" cy="6427106"/>
          </a:xfrm>
          <a:prstGeom prst="rect">
            <a:avLst/>
          </a:prstGeom>
          <a:noFill/>
          <a:ln>
            <a:noFill/>
          </a:ln>
        </p:spPr>
      </p:pic>
    </p:spTree>
    <p:extLst>
      <p:ext uri="{BB962C8B-B14F-4D97-AF65-F5344CB8AC3E}">
        <p14:creationId xmlns:p14="http://schemas.microsoft.com/office/powerpoint/2010/main" val="2305787678"/>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200" dirty="0" smtClean="0">
            <a:solidFill>
              <a:prstClr val="black"/>
            </a:solidFill>
            <a:latin typeface="Microsoft YaHei UI Light" panose="020B0502040204020203" pitchFamily="34" charset="-122"/>
            <a:ea typeface="Microsoft YaHei UI Light" panose="020B0502040204020203"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3130</TotalTime>
  <Words>2338</Words>
  <Application>Microsoft Office PowerPoint</Application>
  <PresentationFormat>Προσαρμογή</PresentationFormat>
  <Paragraphs>174</Paragraphs>
  <Slides>83</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83</vt:i4>
      </vt:variant>
    </vt:vector>
  </HeadingPairs>
  <TitlesOfParts>
    <vt:vector size="84" baseType="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Ταμπλαδωτές ξύλινες κατασκευές &amp; κλίμακες</dc:title>
  <dc:creator>Άγγελος Ψιλόπουλος</dc:creator>
  <cp:lastModifiedBy>natasakar new</cp:lastModifiedBy>
  <cp:revision>206</cp:revision>
  <dcterms:created xsi:type="dcterms:W3CDTF">2014-04-28T15:48:20Z</dcterms:created>
  <dcterms:modified xsi:type="dcterms:W3CDTF">2014-11-17T07:33:36Z</dcterms:modified>
</cp:coreProperties>
</file>