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12" r:id="rId3"/>
  </p:sldMasterIdLst>
  <p:notesMasterIdLst>
    <p:notesMasterId r:id="rId52"/>
  </p:notesMasterIdLst>
  <p:handoutMasterIdLst>
    <p:handoutMasterId r:id="rId53"/>
  </p:handoutMasterIdLst>
  <p:sldIdLst>
    <p:sldId id="256"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257" r:id="rId43"/>
    <p:sldId id="262" r:id="rId44"/>
    <p:sldId id="264" r:id="rId45"/>
    <p:sldId id="334" r:id="rId46"/>
    <p:sldId id="335" r:id="rId47"/>
    <p:sldId id="374" r:id="rId48"/>
    <p:sldId id="375" r:id="rId49"/>
    <p:sldId id="266" r:id="rId50"/>
    <p:sldId id="261" r:id="rId51"/>
  </p:sldIdLst>
  <p:sldSz cx="9144000" cy="6858000" type="screen4x3"/>
  <p:notesSz cx="7104063" cy="10234613"/>
  <p:custDataLst>
    <p:tags r:id="rId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804986" indent="-309610">
              <a:defRPr>
                <a:solidFill>
                  <a:schemeClr val="tx1"/>
                </a:solidFill>
                <a:latin typeface="Arial" charset="0"/>
              </a:defRPr>
            </a:lvl2pPr>
            <a:lvl3pPr marL="1238441" indent="-247688">
              <a:defRPr>
                <a:solidFill>
                  <a:schemeClr val="tx1"/>
                </a:solidFill>
                <a:latin typeface="Arial" charset="0"/>
              </a:defRPr>
            </a:lvl3pPr>
            <a:lvl4pPr marL="1733817" indent="-247688">
              <a:defRPr>
                <a:solidFill>
                  <a:schemeClr val="tx1"/>
                </a:solidFill>
                <a:latin typeface="Arial" charset="0"/>
              </a:defRPr>
            </a:lvl4pPr>
            <a:lvl5pPr marL="2229193" indent="-247688">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fld id="{498A30C0-E42E-4D92-9B14-139904D132FE}" type="slidenum">
              <a:rPr lang="el-GR" altLang="el-GR"/>
              <a:pPr/>
              <a:t>1</a:t>
            </a:fld>
            <a:endParaRPr lang="el-GR" altLang="el-G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pPr>
                <a:defRPr/>
              </a:pPr>
              <a:t>‹#›</a:t>
            </a:fld>
            <a:endParaRPr lang="el-GR"/>
          </a:p>
        </p:txBody>
      </p:sp>
    </p:spTree>
    <p:extLst>
      <p:ext uri="{BB962C8B-B14F-4D97-AF65-F5344CB8AC3E}">
        <p14:creationId xmlns:p14="http://schemas.microsoft.com/office/powerpoint/2010/main" val="81122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pPr>
                <a:defRPr/>
              </a:pPr>
              <a:t>‹#›</a:t>
            </a:fld>
            <a:endParaRPr lang="el-GR"/>
          </a:p>
        </p:txBody>
      </p:sp>
    </p:spTree>
    <p:extLst>
      <p:ext uri="{BB962C8B-B14F-4D97-AF65-F5344CB8AC3E}">
        <p14:creationId xmlns:p14="http://schemas.microsoft.com/office/powerpoint/2010/main" val="147782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pPr>
                <a:defRPr/>
              </a:pPr>
              <a:t>‹#›</a:t>
            </a:fld>
            <a:endParaRPr lang="el-GR"/>
          </a:p>
        </p:txBody>
      </p:sp>
    </p:spTree>
    <p:extLst>
      <p:ext uri="{BB962C8B-B14F-4D97-AF65-F5344CB8AC3E}">
        <p14:creationId xmlns:p14="http://schemas.microsoft.com/office/powerpoint/2010/main" val="101694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pPr>
                <a:defRPr/>
              </a:pPr>
              <a:t>‹#›</a:t>
            </a:fld>
            <a:endParaRPr lang="el-GR"/>
          </a:p>
        </p:txBody>
      </p:sp>
    </p:spTree>
    <p:extLst>
      <p:ext uri="{BB962C8B-B14F-4D97-AF65-F5344CB8AC3E}">
        <p14:creationId xmlns:p14="http://schemas.microsoft.com/office/powerpoint/2010/main" val="32089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a:lnSpc>
                <a:spcPct val="110000"/>
              </a:lnSpc>
              <a:spcBef>
                <a:spcPts val="1200"/>
              </a:spcBef>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222847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60825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51770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116721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527529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5523589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88947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0078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2875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311532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58477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1791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92288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082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8298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4C1E75-1FD1-42C5-A27A-33B46373588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127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08" r:id="rId12"/>
    <p:sldLayoutId id="2147483709" r:id="rId13"/>
    <p:sldLayoutId id="2147483710" r:id="rId14"/>
    <p:sldLayoutId id="2147483711" r:id="rId15"/>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966686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xerox.com/printer-supplies/paper-stock/paper-grain/enus.html" TargetMode="External"/><Relationship Id="rId2" Type="http://schemas.openxmlformats.org/officeDocument/2006/relationships/hyperlink" Target="http://sites.google.com/site/paperfil/" TargetMode="External"/><Relationship Id="rId1" Type="http://schemas.openxmlformats.org/officeDocument/2006/relationships/slideLayout" Target="../slideLayouts/slideLayout2.xml"/><Relationship Id="rId4" Type="http://schemas.openxmlformats.org/officeDocument/2006/relationships/hyperlink" Target="http://www.youtube.com/watch?v=HlA8icCHl_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sites.google.com/site/paperfil/"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hyperlink" Target="http://www.youtube.com/watch?v=HlA8icCHl_w" TargetMode="External"/><Relationship Id="rId4" Type="http://schemas.openxmlformats.org/officeDocument/2006/relationships/hyperlink" Target="http://www.xerox.com/printer-supplies/paper-stock/paper-grain/enus.html"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132657"/>
          </a:xfrm>
        </p:spPr>
        <p:txBody>
          <a:bodyPr>
            <a:normAutofit fontScale="92500" lnSpcReduction="10000"/>
          </a:bodyPr>
          <a:lstStyle/>
          <a:p>
            <a:pPr>
              <a:spcBef>
                <a:spcPts val="0"/>
              </a:spcBef>
              <a:spcAft>
                <a:spcPts val="1200"/>
              </a:spcAft>
            </a:pPr>
            <a:r>
              <a:rPr lang="el-GR" sz="2600" b="1" dirty="0" smtClean="0"/>
              <a:t>Ενότητα </a:t>
            </a:r>
            <a:r>
              <a:rPr lang="en-US" sz="2600" b="1" dirty="0" smtClean="0"/>
              <a:t>7.</a:t>
            </a:r>
            <a:r>
              <a:rPr lang="el-GR" sz="2600" b="1" dirty="0" smtClean="0"/>
              <a:t>3</a:t>
            </a:r>
            <a:r>
              <a:rPr lang="el-GR" sz="2600" dirty="0" smtClean="0"/>
              <a:t>:</a:t>
            </a:r>
            <a:r>
              <a:rPr lang="en-US" sz="2600" dirty="0" smtClean="0"/>
              <a:t> </a:t>
            </a:r>
            <a:r>
              <a:rPr lang="el-GR" sz="2600" dirty="0"/>
              <a:t>Σημαντικές ιδιότητες που αφορούν τον ποιοτικό έλεγχο του χαρτιού - γ</a:t>
            </a:r>
            <a:r>
              <a:rPr lang="el-GR" sz="2600" dirty="0" smtClean="0"/>
              <a:t>’ </a:t>
            </a:r>
            <a:r>
              <a:rPr lang="el-GR" sz="2600" dirty="0"/>
              <a:t>μέρος</a:t>
            </a:r>
            <a:endParaRPr lang="en-US" sz="2600" dirty="0" smtClean="0"/>
          </a:p>
          <a:p>
            <a:pPr>
              <a:spcBef>
                <a:spcPts val="0"/>
              </a:spcBef>
            </a:pPr>
            <a:r>
              <a:rPr lang="el-GR" sz="2200" dirty="0"/>
              <a:t>Βασιλική </a:t>
            </a:r>
            <a:r>
              <a:rPr lang="el-GR" sz="2200" dirty="0" err="1"/>
              <a:t>Μπέλεση</a:t>
            </a:r>
            <a:endParaRPr lang="en-US" sz="2200" dirty="0"/>
          </a:p>
          <a:p>
            <a:pPr>
              <a:spcBef>
                <a:spcPts val="0"/>
              </a:spcBef>
            </a:pPr>
            <a:r>
              <a:rPr lang="el-GR" sz="2000" dirty="0" err="1"/>
              <a:t>Επίκ</a:t>
            </a:r>
            <a:r>
              <a:rPr lang="el-GR" sz="2000" dirty="0"/>
              <a:t>. </a:t>
            </a:r>
            <a:r>
              <a:rPr lang="el-GR" sz="2000"/>
              <a:t>Καθηγήτρια</a:t>
            </a:r>
          </a:p>
          <a:p>
            <a:pPr>
              <a:spcBef>
                <a:spcPts val="0"/>
              </a:spcBef>
            </a:pPr>
            <a:r>
              <a:rPr lang="el-GR" sz="2200" smtClean="0"/>
              <a:t>Τμήμα </a:t>
            </a:r>
            <a:r>
              <a:rPr lang="el-GR" sz="2200" dirty="0" smtClean="0"/>
              <a:t>Γραφιστικής </a:t>
            </a:r>
          </a:p>
          <a:p>
            <a:pPr>
              <a:spcBef>
                <a:spcPts val="0"/>
              </a:spcBef>
            </a:pPr>
            <a:r>
              <a:rPr lang="el-GR" sz="2200" dirty="0" smtClean="0"/>
              <a:t>Κατεύθυνση Τεχνολογίας Γραφικών Τεχνών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4" name="Θέση περιεχομένου 3"/>
          <p:cNvSpPr>
            <a:spLocks noGrp="1"/>
          </p:cNvSpPr>
          <p:nvPr>
            <p:ph idx="1"/>
          </p:nvPr>
        </p:nvSpPr>
        <p:spPr/>
        <p:txBody>
          <a:bodyPr/>
          <a:lstStyle/>
          <a:p>
            <a:r>
              <a:rPr lang="el-GR" dirty="0" err="1"/>
              <a:t>Oρίζεται</a:t>
            </a:r>
            <a:r>
              <a:rPr lang="el-GR" dirty="0"/>
              <a:t> ως η μέγιστη ομοιόμορφα κατανεμημένη πίεση (</a:t>
            </a:r>
            <a:r>
              <a:rPr lang="el-GR" dirty="0" err="1"/>
              <a:t>kPa</a:t>
            </a:r>
            <a:r>
              <a:rPr lang="el-GR" dirty="0"/>
              <a:t>) που ασκείται κάθετα στην επιφάνεια του χαρτιού μέχρι αυτό να διαρρηχθεί.</a:t>
            </a:r>
          </a:p>
          <a:p>
            <a:r>
              <a:rPr lang="el-GR" dirty="0"/>
              <a:t>Σύμφωνα με την μέθοδο </a:t>
            </a:r>
            <a:r>
              <a:rPr lang="el-GR" dirty="0" err="1"/>
              <a:t>Τappi</a:t>
            </a:r>
            <a:r>
              <a:rPr lang="el-GR" dirty="0"/>
              <a:t> </a:t>
            </a:r>
            <a:r>
              <a:rPr lang="el-GR" dirty="0" err="1"/>
              <a:t>Method</a:t>
            </a:r>
            <a:r>
              <a:rPr lang="el-GR" dirty="0"/>
              <a:t> T403 ως αντοχή στη διάρρηξη ορίζεται η υδροστατική πίεση (</a:t>
            </a:r>
            <a:r>
              <a:rPr lang="el-GR" dirty="0" err="1"/>
              <a:t>pounds</a:t>
            </a:r>
            <a:r>
              <a:rPr lang="el-GR" dirty="0"/>
              <a:t>/</a:t>
            </a:r>
            <a:r>
              <a:rPr lang="el-GR" dirty="0" err="1"/>
              <a:t>inch2</a:t>
            </a:r>
            <a:r>
              <a:rPr lang="el-GR" dirty="0"/>
              <a:t> = </a:t>
            </a:r>
            <a:r>
              <a:rPr lang="el-GR" dirty="0" err="1"/>
              <a:t>psi</a:t>
            </a:r>
            <a:r>
              <a:rPr lang="el-GR" dirty="0"/>
              <a:t>) που απαιτείται ώστε να προκαλέσει διάρρηξη στο υλικό όταν ασκείται πίεση με έναν ελεγχόμενα αυξανόμενο ρυθμό.</a:t>
            </a:r>
          </a:p>
          <a:p>
            <a:r>
              <a:rPr lang="el-GR" dirty="0" smtClean="0"/>
              <a:t>Ο </a:t>
            </a:r>
            <a:r>
              <a:rPr lang="el-GR" dirty="0"/>
              <a:t>δείκτης διάρρηξης είναι η αντοχή στη διάρρηξη διά του βάρους του χαρτιού ανά επιφάνεια με μονάδες </a:t>
            </a:r>
            <a:r>
              <a:rPr lang="el-GR" dirty="0" err="1"/>
              <a:t>kPa</a:t>
            </a:r>
            <a:r>
              <a:rPr lang="el-GR" dirty="0"/>
              <a:t> m-2 g-1. </a:t>
            </a:r>
          </a:p>
        </p:txBody>
      </p:sp>
    </p:spTree>
    <p:extLst>
      <p:ext uri="{BB962C8B-B14F-4D97-AF65-F5344CB8AC3E}">
        <p14:creationId xmlns:p14="http://schemas.microsoft.com/office/powerpoint/2010/main" val="2710465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5912296" cy="908720"/>
          </a:xfrm>
        </p:spPr>
        <p:txBody>
          <a:bodyPr/>
          <a:lstStyle/>
          <a:p>
            <a:endParaRPr lang="el-GR" dirty="0"/>
          </a:p>
        </p:txBody>
      </p:sp>
      <p:grpSp>
        <p:nvGrpSpPr>
          <p:cNvPr id="11267" name="Group 5"/>
          <p:cNvGrpSpPr>
            <a:grpSpLocks/>
          </p:cNvGrpSpPr>
          <p:nvPr/>
        </p:nvGrpSpPr>
        <p:grpSpPr bwMode="auto">
          <a:xfrm>
            <a:off x="6011863" y="0"/>
            <a:ext cx="3132137" cy="6858000"/>
            <a:chOff x="3787" y="0"/>
            <a:chExt cx="1973" cy="4320"/>
          </a:xfrm>
        </p:grpSpPr>
        <p:pic>
          <p:nvPicPr>
            <p:cNvPr id="11268" name="Picture 3" descr="DSC01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 y="0"/>
              <a:ext cx="1968" cy="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DSC01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 y="2251"/>
              <a:ext cx="1973" cy="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4" name="Θέση περιεχομένου 3"/>
          <p:cNvSpPr>
            <a:spLocks noGrp="1"/>
          </p:cNvSpPr>
          <p:nvPr>
            <p:ph idx="1"/>
          </p:nvPr>
        </p:nvSpPr>
        <p:spPr>
          <a:xfrm>
            <a:off x="179512" y="1196751"/>
            <a:ext cx="5832351" cy="5661249"/>
          </a:xfrm>
        </p:spPr>
        <p:txBody>
          <a:bodyPr>
            <a:normAutofit lnSpcReduction="10000"/>
          </a:bodyPr>
          <a:lstStyle/>
          <a:p>
            <a:r>
              <a:rPr lang="el-GR" sz="2200" dirty="0"/>
              <a:t>Η δοκιμή αυτή είναι παλιά και ξεκίνησε όταν οι κατασκευαστές του χαρτιού δοκίμαζαν την αντοχή του με πίεση με τον αντίχειρα.</a:t>
            </a:r>
          </a:p>
          <a:p>
            <a:r>
              <a:rPr lang="el-GR" sz="2200" dirty="0"/>
              <a:t>Η συσκευή ελέγχου </a:t>
            </a:r>
            <a:r>
              <a:rPr lang="el-GR" sz="2200" dirty="0" err="1"/>
              <a:t>Mullen</a:t>
            </a:r>
            <a:r>
              <a:rPr lang="el-GR" sz="2200" dirty="0"/>
              <a:t> αντικατέστησε τον αντίχειρα με ένα κυκλικό διάφραγμα που με υδρομηχανική πίεση εκτείνεται προς το χαρτί μέχρι να σπάσει (Δες σχήμα).</a:t>
            </a:r>
          </a:p>
          <a:p>
            <a:r>
              <a:rPr lang="el-GR" sz="2200" dirty="0"/>
              <a:t>Η δοκιμή αυτή είναι ένας τρόπος αξιολόγησης χαρτοπολτών για χαρτί και για χαρτόνι και είναι κατάλληλη σαν ένδειξη γενικών ιδιοτήτων αντοχής χαρτιού και χαρτονιού.</a:t>
            </a:r>
          </a:p>
          <a:p>
            <a:r>
              <a:rPr lang="el-GR" sz="2200" dirty="0"/>
              <a:t>Η ιδιότητα αυτή εξαρτάται από το μήκος των ινών και τον βαθμό διαχωρισμού τους σε ινίδια που γίνεται κατά την κατεργασία του χαρτοπολτού. </a:t>
            </a:r>
          </a:p>
        </p:txBody>
      </p:sp>
      <p:sp>
        <p:nvSpPr>
          <p:cNvPr id="8" name="TextBox 7"/>
          <p:cNvSpPr txBox="1"/>
          <p:nvPr/>
        </p:nvSpPr>
        <p:spPr>
          <a:xfrm>
            <a:off x="6104805" y="6581001"/>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1259607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5912296" cy="908720"/>
          </a:xfrm>
        </p:spPr>
        <p:txBody>
          <a:bodyPr/>
          <a:lstStyle/>
          <a:p>
            <a:endParaRPr lang="el-GR" dirty="0"/>
          </a:p>
        </p:txBody>
      </p:sp>
      <p:grpSp>
        <p:nvGrpSpPr>
          <p:cNvPr id="12291" name="Group 3"/>
          <p:cNvGrpSpPr>
            <a:grpSpLocks/>
          </p:cNvGrpSpPr>
          <p:nvPr/>
        </p:nvGrpSpPr>
        <p:grpSpPr bwMode="auto">
          <a:xfrm>
            <a:off x="6011863" y="0"/>
            <a:ext cx="3132137" cy="6858000"/>
            <a:chOff x="3787" y="0"/>
            <a:chExt cx="1973" cy="4320"/>
          </a:xfrm>
        </p:grpSpPr>
        <p:pic>
          <p:nvPicPr>
            <p:cNvPr id="12292" name="Picture 4" descr="DSC01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 y="0"/>
              <a:ext cx="1968" cy="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DSC01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 y="2251"/>
              <a:ext cx="1973" cy="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4" name="Θέση περιεχομένου 3"/>
          <p:cNvSpPr>
            <a:spLocks noGrp="1"/>
          </p:cNvSpPr>
          <p:nvPr>
            <p:ph idx="1"/>
          </p:nvPr>
        </p:nvSpPr>
        <p:spPr>
          <a:xfrm>
            <a:off x="457200" y="1196752"/>
            <a:ext cx="5562600" cy="5040560"/>
          </a:xfrm>
        </p:spPr>
        <p:txBody>
          <a:bodyPr/>
          <a:lstStyle/>
          <a:p>
            <a:pPr marL="0" indent="0">
              <a:buNone/>
            </a:pPr>
            <a:r>
              <a:rPr lang="el-GR" dirty="0"/>
              <a:t>Οι πιο σημαντικές παράμετροι που επηρεάζουν την αντοχή στην διάρρηξη είναι οι ακόλουθοι: </a:t>
            </a:r>
          </a:p>
          <a:p>
            <a:r>
              <a:rPr lang="el-GR" dirty="0"/>
              <a:t>Οι δεσμοί μεταξύ των ινών (</a:t>
            </a:r>
            <a:r>
              <a:rPr lang="el-GR" dirty="0" err="1"/>
              <a:t>interfiber</a:t>
            </a:r>
            <a:r>
              <a:rPr lang="el-GR" dirty="0"/>
              <a:t> </a:t>
            </a:r>
            <a:r>
              <a:rPr lang="el-GR" dirty="0" err="1"/>
              <a:t>bonding</a:t>
            </a:r>
            <a:r>
              <a:rPr lang="el-GR" dirty="0"/>
              <a:t>) και η ανεξάρτητη αντοχή κάθε </a:t>
            </a:r>
            <a:r>
              <a:rPr lang="el-GR" dirty="0" smtClean="0"/>
              <a:t>ίνας.</a:t>
            </a:r>
            <a:endParaRPr lang="el-GR" dirty="0"/>
          </a:p>
          <a:p>
            <a:r>
              <a:rPr lang="el-GR" dirty="0"/>
              <a:t>Ο λόγος της αντοχής παράλληλα και κάθετα στη διεύθυνση της μηχανής </a:t>
            </a:r>
            <a:r>
              <a:rPr lang="el-GR" dirty="0" smtClean="0"/>
              <a:t>MD/CD.</a:t>
            </a:r>
            <a:endParaRPr lang="el-GR" dirty="0"/>
          </a:p>
          <a:p>
            <a:r>
              <a:rPr lang="el-GR" dirty="0"/>
              <a:t>Η επιμήκυνση του </a:t>
            </a:r>
            <a:r>
              <a:rPr lang="el-GR" dirty="0" smtClean="0"/>
              <a:t>χαρτιού.</a:t>
            </a:r>
            <a:r>
              <a:rPr lang="el-GR" dirty="0"/>
              <a:t>	</a:t>
            </a:r>
          </a:p>
          <a:p>
            <a:endParaRPr lang="el-GR" dirty="0"/>
          </a:p>
        </p:txBody>
      </p:sp>
      <p:sp>
        <p:nvSpPr>
          <p:cNvPr id="8" name="TextBox 7"/>
          <p:cNvSpPr txBox="1"/>
          <p:nvPr/>
        </p:nvSpPr>
        <p:spPr>
          <a:xfrm>
            <a:off x="6104805" y="6581001"/>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122318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Δυσκαμψία (</a:t>
            </a:r>
            <a:r>
              <a:rPr lang="en-US" dirty="0"/>
              <a:t>stiffness</a:t>
            </a:r>
            <a:r>
              <a:rPr lang="en-US" dirty="0" smtClean="0"/>
              <a:t>)</a:t>
            </a:r>
            <a:endParaRPr lang="el-GR" dirty="0"/>
          </a:p>
        </p:txBody>
      </p:sp>
      <p:sp>
        <p:nvSpPr>
          <p:cNvPr id="3" name="Θέση περιεχομένου 2"/>
          <p:cNvSpPr>
            <a:spLocks noGrp="1"/>
          </p:cNvSpPr>
          <p:nvPr>
            <p:ph idx="1"/>
          </p:nvPr>
        </p:nvSpPr>
        <p:spPr>
          <a:xfrm>
            <a:off x="457200" y="1196752"/>
            <a:ext cx="8291264" cy="5040560"/>
          </a:xfrm>
        </p:spPr>
        <p:txBody>
          <a:bodyPr/>
          <a:lstStyle/>
          <a:p>
            <a:r>
              <a:rPr lang="el-GR" dirty="0" smtClean="0"/>
              <a:t>Μία </a:t>
            </a:r>
            <a:r>
              <a:rPr lang="el-GR" dirty="0"/>
              <a:t>από τις σπουδαιότερες ιδιότητες του χαρτιού και του χαρτονιού είναι η δυσκολία στο λύγισμα ανά μονάδα βάρους του υλικού. Πρόκειται για μεγάλο φυσικό πλεονέκτημα που οφείλεται στους δεσμούς υδρογόνου και που δεν παρατηρείται σε άλλα υλικά εκτύπωσης όπως π.χ. τα πλαστικά.</a:t>
            </a:r>
          </a:p>
          <a:p>
            <a:r>
              <a:rPr lang="el-GR" dirty="0" smtClean="0"/>
              <a:t>Χωρίς </a:t>
            </a:r>
            <a:r>
              <a:rPr lang="el-GR" dirty="0"/>
              <a:t>ακαμψία τα χαρτιά δεν θα μπορούσαν να τροφοδοτήσουν εύκολα τις τυπογραφικές μηχανές, τα φωτοαντιγραφικά μηχανήματα ή τους εκτυπωτές γραφείου.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4280023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6324600" cy="908720"/>
          </a:xfrm>
        </p:spPr>
        <p:txBody>
          <a:bodyPr>
            <a:noAutofit/>
          </a:bodyPr>
          <a:lstStyle/>
          <a:p>
            <a:r>
              <a:rPr lang="el-GR" sz="2900" dirty="0" err="1"/>
              <a:t>Επιπεδότητα</a:t>
            </a:r>
            <a:r>
              <a:rPr lang="el-GR" sz="2900" dirty="0"/>
              <a:t>/Τραχύτητα κατά </a:t>
            </a:r>
            <a:r>
              <a:rPr lang="en-US" sz="2900" dirty="0" err="1"/>
              <a:t>Bendtsen</a:t>
            </a:r>
            <a:r>
              <a:rPr lang="en-US" sz="2900" dirty="0"/>
              <a:t> </a:t>
            </a:r>
            <a:r>
              <a:rPr lang="en-US" sz="2700" b="0" dirty="0"/>
              <a:t>(Smoothness/Roughness</a:t>
            </a:r>
            <a:r>
              <a:rPr lang="en-US" sz="2700" b="0" dirty="0" smtClean="0"/>
              <a:t>)</a:t>
            </a:r>
            <a:endParaRPr lang="el-GR" sz="2700" b="0" dirty="0"/>
          </a:p>
        </p:txBody>
      </p:sp>
      <p:sp>
        <p:nvSpPr>
          <p:cNvPr id="14338" name="Rectangle 2"/>
          <p:cNvSpPr>
            <a:spLocks noGrp="1" noChangeArrowheads="1"/>
          </p:cNvSpPr>
          <p:nvPr>
            <p:ph idx="1"/>
          </p:nvPr>
        </p:nvSpPr>
        <p:spPr/>
        <p:txBody>
          <a:bodyPr/>
          <a:lstStyle/>
          <a:p>
            <a:pPr algn="just" eaLnBrk="1" hangingPunct="1">
              <a:buFontTx/>
              <a:buNone/>
            </a:pPr>
            <a:r>
              <a:rPr lang="el-GR" altLang="el-GR" sz="1800" smtClean="0"/>
              <a:t>	</a:t>
            </a:r>
            <a:endParaRPr lang="el-GR" altLang="el-GR" b="1" smtClean="0">
              <a:solidFill>
                <a:srgbClr val="009900"/>
              </a:solidFill>
            </a:endParaRPr>
          </a:p>
        </p:txBody>
      </p:sp>
      <p:pic>
        <p:nvPicPr>
          <p:cNvPr id="14339" name="Picture 4" descr="DSC01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425" y="0"/>
            <a:ext cx="28225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descr="DSC013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644900"/>
            <a:ext cx="28194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1643063" y="4924425"/>
            <a:ext cx="2933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l-GR" altLang="el-GR"/>
          </a:p>
        </p:txBody>
      </p:sp>
      <p:sp>
        <p:nvSpPr>
          <p:cNvPr id="14342" name="Rectangle 7"/>
          <p:cNvSpPr>
            <a:spLocks noChangeArrowheads="1"/>
          </p:cNvSpPr>
          <p:nvPr/>
        </p:nvSpPr>
        <p:spPr bwMode="auto">
          <a:xfrm>
            <a:off x="1643063" y="4924425"/>
            <a:ext cx="2933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l-GR" altLang="el-GR"/>
          </a:p>
        </p:txBody>
      </p:sp>
      <p:sp>
        <p:nvSpPr>
          <p:cNvPr id="14343" name="Rectangle 22"/>
          <p:cNvSpPr>
            <a:spLocks noChangeArrowheads="1"/>
          </p:cNvSpPr>
          <p:nvPr/>
        </p:nvSpPr>
        <p:spPr bwMode="auto">
          <a:xfrm>
            <a:off x="144015" y="1340768"/>
            <a:ext cx="6228185" cy="545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381000" algn="l"/>
              </a:tabLst>
              <a:defRPr>
                <a:solidFill>
                  <a:schemeClr val="tx1"/>
                </a:solidFill>
                <a:latin typeface="Arial" charset="0"/>
              </a:defRPr>
            </a:lvl1pPr>
            <a:lvl2pPr marL="742950" indent="-285750">
              <a:tabLst>
                <a:tab pos="381000" algn="l"/>
              </a:tabLst>
              <a:defRPr>
                <a:solidFill>
                  <a:schemeClr val="tx1"/>
                </a:solidFill>
                <a:latin typeface="Arial" charset="0"/>
              </a:defRPr>
            </a:lvl2pPr>
            <a:lvl3pPr marL="1143000" indent="-228600">
              <a:tabLst>
                <a:tab pos="381000" algn="l"/>
              </a:tabLst>
              <a:defRPr>
                <a:solidFill>
                  <a:schemeClr val="tx1"/>
                </a:solidFill>
                <a:latin typeface="Arial" charset="0"/>
              </a:defRPr>
            </a:lvl3pPr>
            <a:lvl4pPr marL="1600200" indent="-228600">
              <a:tabLst>
                <a:tab pos="381000" algn="l"/>
              </a:tabLst>
              <a:defRPr>
                <a:solidFill>
                  <a:schemeClr val="tx1"/>
                </a:solidFill>
                <a:latin typeface="Arial" charset="0"/>
              </a:defRPr>
            </a:lvl4pPr>
            <a:lvl5pPr marL="2057400" indent="-228600">
              <a:tabLst>
                <a:tab pos="381000" algn="l"/>
              </a:tabLst>
              <a:defRPr>
                <a:solidFill>
                  <a:schemeClr val="tx1"/>
                </a:solidFill>
                <a:latin typeface="Arial" charset="0"/>
              </a:defRPr>
            </a:lvl5pPr>
            <a:lvl6pPr marL="2514600" indent="-228600" eaLnBrk="0" fontAlgn="base" hangingPunct="0">
              <a:spcBef>
                <a:spcPct val="0"/>
              </a:spcBef>
              <a:spcAft>
                <a:spcPct val="0"/>
              </a:spcAft>
              <a:tabLst>
                <a:tab pos="381000" algn="l"/>
              </a:tabLst>
              <a:defRPr>
                <a:solidFill>
                  <a:schemeClr val="tx1"/>
                </a:solidFill>
                <a:latin typeface="Arial" charset="0"/>
              </a:defRPr>
            </a:lvl6pPr>
            <a:lvl7pPr marL="2971800" indent="-228600" eaLnBrk="0" fontAlgn="base" hangingPunct="0">
              <a:spcBef>
                <a:spcPct val="0"/>
              </a:spcBef>
              <a:spcAft>
                <a:spcPct val="0"/>
              </a:spcAft>
              <a:tabLst>
                <a:tab pos="381000" algn="l"/>
              </a:tabLst>
              <a:defRPr>
                <a:solidFill>
                  <a:schemeClr val="tx1"/>
                </a:solidFill>
                <a:latin typeface="Arial" charset="0"/>
              </a:defRPr>
            </a:lvl7pPr>
            <a:lvl8pPr marL="3429000" indent="-228600" eaLnBrk="0" fontAlgn="base" hangingPunct="0">
              <a:spcBef>
                <a:spcPct val="0"/>
              </a:spcBef>
              <a:spcAft>
                <a:spcPct val="0"/>
              </a:spcAft>
              <a:tabLst>
                <a:tab pos="381000" algn="l"/>
              </a:tabLst>
              <a:defRPr>
                <a:solidFill>
                  <a:schemeClr val="tx1"/>
                </a:solidFill>
                <a:latin typeface="Arial" charset="0"/>
              </a:defRPr>
            </a:lvl8pPr>
            <a:lvl9pPr marL="3886200" indent="-228600" eaLnBrk="0" fontAlgn="base" hangingPunct="0">
              <a:spcBef>
                <a:spcPct val="0"/>
              </a:spcBef>
              <a:spcAft>
                <a:spcPct val="0"/>
              </a:spcAft>
              <a:tabLst>
                <a:tab pos="381000" algn="l"/>
              </a:tabLst>
              <a:defRPr>
                <a:solidFill>
                  <a:schemeClr val="tx1"/>
                </a:solidFill>
                <a:latin typeface="Arial" charset="0"/>
              </a:defRPr>
            </a:lvl9pPr>
          </a:lstStyle>
          <a:p>
            <a:pPr eaLnBrk="1" hangingPunct="1">
              <a:lnSpc>
                <a:spcPct val="105000"/>
              </a:lnSpc>
              <a:spcBef>
                <a:spcPts val="1200"/>
              </a:spcBef>
            </a:pPr>
            <a:r>
              <a:rPr lang="el-GR" altLang="el-GR" sz="2100" dirty="0" smtClean="0">
                <a:latin typeface="+mn-lt"/>
              </a:rPr>
              <a:t>Η </a:t>
            </a:r>
            <a:r>
              <a:rPr lang="el-GR" altLang="el-GR" sz="2100" dirty="0">
                <a:latin typeface="+mn-lt"/>
              </a:rPr>
              <a:t>επιφάνεια ενός χαρτιού χαρακτηρίζεται ως λεία - ομαλή, επίπεδη ή αδρή - </a:t>
            </a:r>
            <a:r>
              <a:rPr lang="el-GR" altLang="el-GR" sz="2100" dirty="0" smtClean="0">
                <a:latin typeface="+mn-lt"/>
              </a:rPr>
              <a:t>τραχιά.</a:t>
            </a:r>
          </a:p>
          <a:p>
            <a:pPr eaLnBrk="1" hangingPunct="1">
              <a:lnSpc>
                <a:spcPct val="105000"/>
              </a:lnSpc>
              <a:spcBef>
                <a:spcPts val="1200"/>
              </a:spcBef>
            </a:pPr>
            <a:r>
              <a:rPr lang="el-GR" altLang="el-GR" sz="2100" dirty="0" smtClean="0">
                <a:latin typeface="+mn-lt"/>
              </a:rPr>
              <a:t>Μια </a:t>
            </a:r>
            <a:r>
              <a:rPr lang="el-GR" altLang="el-GR" sz="2100" dirty="0">
                <a:latin typeface="+mn-lt"/>
              </a:rPr>
              <a:t>επιφάνεια χαρτιού όπως έχει αναφερθεί σε προηγούμενη ενότητα αποκτά λεία επιφάνεια κατά τη διάρκεια του σταδίου στίλβωσης του χαρτιού. </a:t>
            </a:r>
          </a:p>
          <a:p>
            <a:pPr eaLnBrk="1" hangingPunct="1">
              <a:lnSpc>
                <a:spcPct val="105000"/>
              </a:lnSpc>
              <a:spcBef>
                <a:spcPts val="1200"/>
              </a:spcBef>
            </a:pPr>
            <a:r>
              <a:rPr lang="el-GR" altLang="el-GR" sz="2100" dirty="0" smtClean="0">
                <a:latin typeface="+mn-lt"/>
              </a:rPr>
              <a:t>Σημαντικό </a:t>
            </a:r>
            <a:r>
              <a:rPr lang="el-GR" altLang="el-GR" sz="2100" dirty="0">
                <a:latin typeface="+mn-lt"/>
              </a:rPr>
              <a:t>ρόλο παίζουν επίσης η μορφολογία των ινών, ο τρόπος κατεργασίας τους καθώς και τα χαρακτηριστικά της </a:t>
            </a:r>
            <a:r>
              <a:rPr lang="el-GR" altLang="el-GR" sz="2100" dirty="0" err="1">
                <a:latin typeface="+mn-lt"/>
              </a:rPr>
              <a:t>χαρτοποιητικής</a:t>
            </a:r>
            <a:r>
              <a:rPr lang="el-GR" altLang="el-GR" sz="2100" dirty="0">
                <a:latin typeface="+mn-lt"/>
              </a:rPr>
              <a:t> μηχανής.</a:t>
            </a:r>
          </a:p>
          <a:p>
            <a:pPr eaLnBrk="1" hangingPunct="1">
              <a:lnSpc>
                <a:spcPct val="105000"/>
              </a:lnSpc>
              <a:spcBef>
                <a:spcPts val="1200"/>
              </a:spcBef>
            </a:pPr>
            <a:r>
              <a:rPr lang="el-GR" altLang="el-GR" sz="2100" dirty="0" smtClean="0">
                <a:latin typeface="+mn-lt"/>
              </a:rPr>
              <a:t>Η </a:t>
            </a:r>
            <a:r>
              <a:rPr lang="el-GR" altLang="el-GR" sz="2100" dirty="0">
                <a:latin typeface="+mn-lt"/>
              </a:rPr>
              <a:t>αναγκαιότητα της εκτίμησης της </a:t>
            </a:r>
            <a:r>
              <a:rPr lang="el-GR" altLang="el-GR" sz="2100" dirty="0" err="1">
                <a:latin typeface="+mn-lt"/>
              </a:rPr>
              <a:t>επιπεδότητας</a:t>
            </a:r>
            <a:r>
              <a:rPr lang="el-GR" altLang="el-GR" sz="2100" dirty="0">
                <a:latin typeface="+mn-lt"/>
              </a:rPr>
              <a:t> του χαρτιού προέρχεται από την απαίτηση για όσο το δυνατόν καλύτερο εκτυπωτικό αποτέλεσμα.</a:t>
            </a:r>
          </a:p>
          <a:p>
            <a:pPr eaLnBrk="1" hangingPunct="1">
              <a:lnSpc>
                <a:spcPct val="105000"/>
              </a:lnSpc>
              <a:spcBef>
                <a:spcPts val="1200"/>
              </a:spcBef>
            </a:pPr>
            <a:r>
              <a:rPr lang="el-GR" altLang="el-GR" sz="2100" dirty="0" smtClean="0">
                <a:latin typeface="+mn-lt"/>
              </a:rPr>
              <a:t>Η </a:t>
            </a:r>
            <a:r>
              <a:rPr lang="el-GR" altLang="el-GR" sz="2100" dirty="0">
                <a:latin typeface="+mn-lt"/>
              </a:rPr>
              <a:t>ομαλή επιφάνεια ενός χαρτιού συντελεί στην καλή μεταφορά μελανιού και στην απόθεση παχύτερου στρώματος μελανιού σε σχέση με μία αδρή επιφάνεια.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10" name="TextBox 9"/>
          <p:cNvSpPr txBox="1"/>
          <p:nvPr/>
        </p:nvSpPr>
        <p:spPr>
          <a:xfrm>
            <a:off x="6300192" y="6602103"/>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928148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4" name="Θέση περιεχομένου 3"/>
          <p:cNvSpPr>
            <a:spLocks noGrp="1"/>
          </p:cNvSpPr>
          <p:nvPr>
            <p:ph idx="1"/>
          </p:nvPr>
        </p:nvSpPr>
        <p:spPr/>
        <p:txBody>
          <a:bodyPr/>
          <a:lstStyle/>
          <a:p>
            <a:r>
              <a:rPr lang="el-GR" dirty="0"/>
              <a:t>Γενικά, τα μελάνια της τυπογραφίας έχουν ένα ιξώδες μικρό ή μεγάλο ανάλογα με ανάλογα με τη σύνθεσή τους.</a:t>
            </a:r>
          </a:p>
          <a:p>
            <a:r>
              <a:rPr lang="el-GR" dirty="0"/>
              <a:t>Κατά την εκτύπωση λοιπόν και απόδοσή τους στο χαρτί θα πρέπει οι συνεκτικές δυνάμεις που συγκρατούν τις ίνες σε ενιαίο σύνολο να είναι μεγαλύτερες από το ιξώδες των μελανιών αλλιώτικα αντί να κολλήσει το μελάνι στο χαρτί για να αποδώσει το έργο του, θα κολλήσουν οι ίνες πάνω στο μελάνι και φυσικά πάνω στα στοιχεία και πλαίσια της εκτυπωτικής μηχανής με αποτέλεσμα την καταστροφή της εκτύπωσης και των μέσων που χρησιμοποιήθηκαν για το σκοπό αυτό. </a:t>
            </a:r>
          </a:p>
        </p:txBody>
      </p:sp>
    </p:spTree>
    <p:extLst>
      <p:ext uri="{BB962C8B-B14F-4D97-AF65-F5344CB8AC3E}">
        <p14:creationId xmlns:p14="http://schemas.microsoft.com/office/powerpoint/2010/main" val="21366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6387" name="Picture 5" descr="DSC014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268413"/>
            <a:ext cx="33528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4" name="Θέση περιεχομένου 3"/>
          <p:cNvSpPr>
            <a:spLocks noGrp="1"/>
          </p:cNvSpPr>
          <p:nvPr>
            <p:ph idx="1"/>
          </p:nvPr>
        </p:nvSpPr>
        <p:spPr>
          <a:xfrm>
            <a:off x="457200" y="1196752"/>
            <a:ext cx="5122863" cy="5661248"/>
          </a:xfrm>
        </p:spPr>
        <p:txBody>
          <a:bodyPr>
            <a:normAutofit fontScale="92500"/>
          </a:bodyPr>
          <a:lstStyle/>
          <a:p>
            <a:r>
              <a:rPr lang="el-GR" dirty="0"/>
              <a:t>Η μέτρηση αυτή γίνεται είτε με ειδικό μηχάνημα είτε με δοκιμή πάνω στο χαρτί μιας σειράς ειδικών </a:t>
            </a:r>
            <a:r>
              <a:rPr lang="el-GR" dirty="0" err="1"/>
              <a:t>ραβδίσκων</a:t>
            </a:r>
            <a:r>
              <a:rPr lang="el-GR" dirty="0"/>
              <a:t> ρητινικής σύνθεσης.</a:t>
            </a:r>
          </a:p>
          <a:p>
            <a:r>
              <a:rPr lang="el-GR" dirty="0"/>
              <a:t>Οι </a:t>
            </a:r>
            <a:r>
              <a:rPr lang="el-GR" dirty="0" err="1"/>
              <a:t>ραβδίσκοι</a:t>
            </a:r>
            <a:r>
              <a:rPr lang="el-GR" dirty="0"/>
              <a:t> αυτοί από την μία πλευρά τους φέρουν συγκεκριμένη αρίθμηση.</a:t>
            </a:r>
          </a:p>
          <a:p>
            <a:r>
              <a:rPr lang="el-GR" dirty="0"/>
              <a:t>Η άλλη ελεύθερη πλευρά θερμαίνεται και μετά εφαρμόζεται στην επιφάνεια του χαρτιού που θέλουμε να ελέγξουμε.</a:t>
            </a:r>
          </a:p>
          <a:p>
            <a:r>
              <a:rPr lang="el-GR" dirty="0"/>
              <a:t>Οι </a:t>
            </a:r>
            <a:r>
              <a:rPr lang="el-GR" dirty="0" err="1"/>
              <a:t>ραβδίσκοι</a:t>
            </a:r>
            <a:r>
              <a:rPr lang="el-GR" dirty="0"/>
              <a:t> παραμένουν επί 15 λεπτά σε επαφή με το χαρτί και στη συνέχεια αποσπώνται γρήγορα και κάθετα από αυτό. </a:t>
            </a:r>
          </a:p>
        </p:txBody>
      </p:sp>
      <p:sp>
        <p:nvSpPr>
          <p:cNvPr id="6" name="TextBox 5"/>
          <p:cNvSpPr txBox="1"/>
          <p:nvPr/>
        </p:nvSpPr>
        <p:spPr>
          <a:xfrm>
            <a:off x="6183701" y="5949950"/>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4019360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7411" name="Picture 6" descr="DSC014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267743"/>
            <a:ext cx="33528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4" name="Θέση περιεχομένου 3"/>
          <p:cNvSpPr>
            <a:spLocks noGrp="1"/>
          </p:cNvSpPr>
          <p:nvPr>
            <p:ph idx="1"/>
          </p:nvPr>
        </p:nvSpPr>
        <p:spPr>
          <a:xfrm>
            <a:off x="457200" y="1196752"/>
            <a:ext cx="5122863" cy="5040560"/>
          </a:xfrm>
        </p:spPr>
        <p:txBody>
          <a:bodyPr>
            <a:normAutofit fontScale="92500"/>
          </a:bodyPr>
          <a:lstStyle/>
          <a:p>
            <a:r>
              <a:rPr lang="el-GR" dirty="0"/>
              <a:t>Αν μείνουν πάνω στο χαρτί ίχνη από το υλικό του </a:t>
            </a:r>
            <a:r>
              <a:rPr lang="el-GR" dirty="0" err="1"/>
              <a:t>ραβδίσκου</a:t>
            </a:r>
            <a:r>
              <a:rPr lang="el-GR" dirty="0"/>
              <a:t>, αυτό θα σημαίνει ότι το ιξώδες του </a:t>
            </a:r>
            <a:r>
              <a:rPr lang="el-GR" dirty="0" err="1"/>
              <a:t>ραβδίσκου</a:t>
            </a:r>
            <a:r>
              <a:rPr lang="el-GR" dirty="0"/>
              <a:t> είναι μικρότερο των συνεκτικών δυνάμεων του χαρτιού.</a:t>
            </a:r>
          </a:p>
          <a:p>
            <a:r>
              <a:rPr lang="el-GR" dirty="0"/>
              <a:t>Αν το ιξώδες του </a:t>
            </a:r>
            <a:r>
              <a:rPr lang="el-GR" dirty="0" err="1"/>
              <a:t>ραβδίσκου</a:t>
            </a:r>
            <a:r>
              <a:rPr lang="el-GR" dirty="0"/>
              <a:t> είναι μεγαλύτερο των συνεκτικών δυνάμεων του χαρτιού, τότε θα κολλούν πάνω του ίνες χαρτιού.</a:t>
            </a:r>
          </a:p>
          <a:p>
            <a:r>
              <a:rPr lang="el-GR" dirty="0"/>
              <a:t>Ο αριθμός </a:t>
            </a:r>
            <a:r>
              <a:rPr lang="el-GR" dirty="0" err="1"/>
              <a:t>Dennison</a:t>
            </a:r>
            <a:r>
              <a:rPr lang="el-GR" dirty="0"/>
              <a:t> είναι ο αριθμός της ράβδου που αντιστοιχεί στο μεταίχμιο αυτών των δύο καταστάσεων</a:t>
            </a:r>
            <a:r>
              <a:rPr lang="el-GR" dirty="0" smtClean="0"/>
              <a:t>.</a:t>
            </a:r>
            <a:endParaRPr lang="el-GR" dirty="0"/>
          </a:p>
        </p:txBody>
      </p:sp>
      <p:sp>
        <p:nvSpPr>
          <p:cNvPr id="6" name="TextBox 5"/>
          <p:cNvSpPr txBox="1"/>
          <p:nvPr/>
        </p:nvSpPr>
        <p:spPr>
          <a:xfrm>
            <a:off x="6183701" y="5949950"/>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1660236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Αντίσταση στο </a:t>
            </a:r>
            <a:r>
              <a:rPr lang="el-GR" dirty="0" smtClean="0"/>
              <a:t>λύγισμα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4" name="Θέση περιεχομένου 3"/>
          <p:cNvSpPr>
            <a:spLocks noGrp="1"/>
          </p:cNvSpPr>
          <p:nvPr>
            <p:ph idx="1"/>
          </p:nvPr>
        </p:nvSpPr>
        <p:spPr/>
        <p:txBody>
          <a:bodyPr/>
          <a:lstStyle/>
          <a:p>
            <a:r>
              <a:rPr lang="el-GR" dirty="0"/>
              <a:t>Για τη μέτρηση αυτής (κατά </a:t>
            </a:r>
            <a:r>
              <a:rPr lang="el-GR" dirty="0" err="1"/>
              <a:t>Lorentzen</a:t>
            </a:r>
            <a:r>
              <a:rPr lang="el-GR" dirty="0"/>
              <a:t> &amp; </a:t>
            </a:r>
            <a:r>
              <a:rPr lang="el-GR" dirty="0" err="1"/>
              <a:t>Wettre</a:t>
            </a:r>
            <a:r>
              <a:rPr lang="el-GR" dirty="0"/>
              <a:t>) ένα τετράγωνο κομμάτι χαρτί, από αυτό που εξετάζουμε, στερεώνεται στο ένα άκρο και εφαρμόζεται η μέγιστη δύναμη για να λυγίσει το χαρτί μέχρι μια δεδομένη γωνία.</a:t>
            </a:r>
          </a:p>
          <a:p>
            <a:r>
              <a:rPr lang="el-GR" dirty="0"/>
              <a:t>Υπάρχουν και άλλες διάφορες μέθοδοι μέτρησης, όπως η μέθοδος συντονισμού</a:t>
            </a:r>
            <a:r>
              <a:rPr lang="el-GR" dirty="0" smtClean="0"/>
              <a:t>.</a:t>
            </a:r>
            <a:endParaRPr lang="el-GR" dirty="0"/>
          </a:p>
        </p:txBody>
      </p:sp>
    </p:spTree>
    <p:extLst>
      <p:ext uri="{BB962C8B-B14F-4D97-AF65-F5344CB8AC3E}">
        <p14:creationId xmlns:p14="http://schemas.microsoft.com/office/powerpoint/2010/main" val="1918111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Αντοχή στην αναδίπλωση </a:t>
            </a:r>
            <a:r>
              <a:rPr lang="el-GR" dirty="0" smtClean="0"/>
              <a:t/>
            </a:r>
            <a:br>
              <a:rPr lang="el-GR" dirty="0" smtClean="0"/>
            </a:br>
            <a:r>
              <a:rPr lang="el-GR" sz="3300" b="0" dirty="0" smtClean="0"/>
              <a:t>(</a:t>
            </a:r>
            <a:r>
              <a:rPr lang="el-GR" sz="3300" b="0" dirty="0" err="1"/>
              <a:t>Folding</a:t>
            </a:r>
            <a:r>
              <a:rPr lang="el-GR" sz="3300" b="0" dirty="0"/>
              <a:t> </a:t>
            </a:r>
            <a:r>
              <a:rPr lang="el-GR" sz="3300" b="0" dirty="0" err="1"/>
              <a:t>endurance</a:t>
            </a:r>
            <a:r>
              <a:rPr lang="el-GR" sz="3300" b="0" dirty="0" smtClean="0"/>
              <a:t>)</a:t>
            </a:r>
            <a:endParaRPr lang="el-GR" sz="33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4" name="Θέση περιεχομένου 3"/>
          <p:cNvSpPr>
            <a:spLocks noGrp="1"/>
          </p:cNvSpPr>
          <p:nvPr>
            <p:ph idx="1"/>
          </p:nvPr>
        </p:nvSpPr>
        <p:spPr>
          <a:xfrm>
            <a:off x="457200" y="1412776"/>
            <a:ext cx="8229600" cy="5040560"/>
          </a:xfrm>
        </p:spPr>
        <p:txBody>
          <a:bodyPr>
            <a:normAutofit lnSpcReduction="10000"/>
          </a:bodyPr>
          <a:lstStyle/>
          <a:p>
            <a:r>
              <a:rPr lang="el-GR" dirty="0"/>
              <a:t>Η ιδιότητα αυτή είναι απαραίτητη για τα χαρτιά εκείνα που χρησιμοποιούνται πολύ συχνά και διπλώνονται - ξεδιπλώνονται στην ίδια περιοχή.</a:t>
            </a:r>
          </a:p>
          <a:p>
            <a:r>
              <a:rPr lang="el-GR" dirty="0"/>
              <a:t>Για παράδειγμα, στα χαρτιά αυτά ανήκουν οι άδειες οδήγησης, οι χάρτες, χαρτιά περιτυλίγματος, επίσημοι τίτλοι κ.α.</a:t>
            </a:r>
          </a:p>
          <a:p>
            <a:r>
              <a:rPr lang="el-GR" dirty="0"/>
              <a:t>Η μέτρηση αυτή είναι επίσης σημαντική και για το χαρτόνι όταν αυτό πρόκειται να χρησιμοποιηθεί π.χ. στην κατασκευή κουτιών ή γενικότερα στην συσκευασία.</a:t>
            </a:r>
          </a:p>
          <a:p>
            <a:r>
              <a:rPr lang="el-GR" dirty="0"/>
              <a:t>Θεωρείται από αρκετούς ερευνητές ότι η ιδιότητα αυτή του χαρτιού δείχνει τη χρηστικότητά του καλύτερα από άλλες μηχανικές ιδιότητες</a:t>
            </a:r>
            <a:r>
              <a:rPr lang="el-GR" dirty="0" smtClean="0"/>
              <a:t>.</a:t>
            </a:r>
            <a:endParaRPr lang="el-GR" dirty="0"/>
          </a:p>
        </p:txBody>
      </p:sp>
    </p:spTree>
    <p:extLst>
      <p:ext uri="{BB962C8B-B14F-4D97-AF65-F5344CB8AC3E}">
        <p14:creationId xmlns:p14="http://schemas.microsoft.com/office/powerpoint/2010/main" val="391541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000" dirty="0"/>
              <a:t>Αντοχή στον εφελκυσμό μετά από εμβάπτιση σε νερό</a:t>
            </a:r>
            <a:r>
              <a:rPr lang="el-GR" sz="3200" dirty="0"/>
              <a:t/>
            </a:r>
            <a:br>
              <a:rPr lang="el-GR" sz="3200" dirty="0"/>
            </a:br>
            <a:r>
              <a:rPr lang="el-GR" sz="2800" b="0" dirty="0"/>
              <a:t>(</a:t>
            </a:r>
            <a:r>
              <a:rPr lang="en-US" sz="2800" b="0" dirty="0"/>
              <a:t>Tensile strength after immersion in water</a:t>
            </a:r>
            <a:r>
              <a:rPr lang="en-US" sz="2800" b="0" dirty="0" smtClean="0"/>
              <a:t>)</a:t>
            </a:r>
            <a:endParaRPr lang="el-GR" sz="2800" b="0" dirty="0"/>
          </a:p>
        </p:txBody>
      </p:sp>
      <p:sp>
        <p:nvSpPr>
          <p:cNvPr id="3" name="Θέση περιεχομένου 2"/>
          <p:cNvSpPr>
            <a:spLocks noGrp="1"/>
          </p:cNvSpPr>
          <p:nvPr>
            <p:ph idx="1"/>
          </p:nvPr>
        </p:nvSpPr>
        <p:spPr>
          <a:xfrm>
            <a:off x="323528" y="1340768"/>
            <a:ext cx="8712968" cy="5517232"/>
          </a:xfrm>
        </p:spPr>
        <p:txBody>
          <a:bodyPr>
            <a:normAutofit fontScale="85000" lnSpcReduction="20000"/>
          </a:bodyPr>
          <a:lstStyle/>
          <a:p>
            <a:pPr>
              <a:lnSpc>
                <a:spcPct val="120000"/>
              </a:lnSpc>
              <a:spcBef>
                <a:spcPts val="600"/>
              </a:spcBef>
            </a:pPr>
            <a:r>
              <a:rPr lang="el-GR" dirty="0" smtClean="0"/>
              <a:t>To </a:t>
            </a:r>
            <a:r>
              <a:rPr lang="el-GR" dirty="0"/>
              <a:t>τεστ αυτό (</a:t>
            </a:r>
            <a:r>
              <a:rPr lang="el-GR" dirty="0" err="1"/>
              <a:t>wet</a:t>
            </a:r>
            <a:r>
              <a:rPr lang="el-GR" dirty="0"/>
              <a:t> </a:t>
            </a:r>
            <a:r>
              <a:rPr lang="el-GR" dirty="0" err="1"/>
              <a:t>tensile</a:t>
            </a:r>
            <a:r>
              <a:rPr lang="el-GR" dirty="0"/>
              <a:t> </a:t>
            </a:r>
            <a:r>
              <a:rPr lang="el-GR" dirty="0" err="1"/>
              <a:t>strength</a:t>
            </a:r>
            <a:r>
              <a:rPr lang="el-GR" dirty="0"/>
              <a:t>) είναι ουσιαστικά το ίδιο με εκείνο της αντοχής στον εφελκυσμό για ξηρό χαρτί.</a:t>
            </a:r>
          </a:p>
          <a:p>
            <a:pPr>
              <a:lnSpc>
                <a:spcPct val="120000"/>
              </a:lnSpc>
              <a:spcBef>
                <a:spcPts val="600"/>
              </a:spcBef>
            </a:pPr>
            <a:r>
              <a:rPr lang="el-GR" dirty="0" smtClean="0"/>
              <a:t>Μόνη </a:t>
            </a:r>
            <a:r>
              <a:rPr lang="el-GR" dirty="0"/>
              <a:t>διαφορά είναι ότι το δοκίμιο ελέγχου διαβρέχεται μέχρι πλήρους κορεσμού.</a:t>
            </a:r>
          </a:p>
          <a:p>
            <a:pPr>
              <a:lnSpc>
                <a:spcPct val="120000"/>
              </a:lnSpc>
              <a:spcBef>
                <a:spcPts val="600"/>
              </a:spcBef>
            </a:pPr>
            <a:r>
              <a:rPr lang="el-GR" dirty="0" smtClean="0"/>
              <a:t>Ακολουθεί </a:t>
            </a:r>
            <a:r>
              <a:rPr lang="el-GR" dirty="0"/>
              <a:t>απομάκρυνση του νερού με στυπόχαρτο και το δείγμα οδηγείται στη συσκευή μέτρησης.</a:t>
            </a:r>
          </a:p>
          <a:p>
            <a:pPr>
              <a:lnSpc>
                <a:spcPct val="120000"/>
              </a:lnSpc>
              <a:spcBef>
                <a:spcPts val="600"/>
              </a:spcBef>
            </a:pPr>
            <a:r>
              <a:rPr lang="el-GR" dirty="0" smtClean="0"/>
              <a:t>Προσθήκη </a:t>
            </a:r>
            <a:r>
              <a:rPr lang="el-GR" dirty="0"/>
              <a:t>ρητινών στο χαρτί οδηγεί σε διατήρηση της αντοχής που είχε στην ξηρή κατάσταση, σε ποσοστό 40-50%.</a:t>
            </a:r>
          </a:p>
          <a:p>
            <a:pPr>
              <a:lnSpc>
                <a:spcPct val="120000"/>
              </a:lnSpc>
              <a:spcBef>
                <a:spcPts val="600"/>
              </a:spcBef>
            </a:pPr>
            <a:r>
              <a:rPr lang="el-GR" dirty="0" smtClean="0"/>
              <a:t>Υπάρχουν </a:t>
            </a:r>
            <a:r>
              <a:rPr lang="el-GR" dirty="0"/>
              <a:t>χαρτιά όπως τα υγιεινής, τα φωτογραφικά χαρτιά και αρκετά χαρτιά συσκευασίας που πρέπει να παρουσιάζουν υψηλή αντοχή, όταν έχουν </a:t>
            </a:r>
            <a:r>
              <a:rPr lang="el-GR" dirty="0" err="1"/>
              <a:t>διαβραχεί</a:t>
            </a:r>
            <a:r>
              <a:rPr lang="el-GR" dirty="0"/>
              <a:t> από το νερό.</a:t>
            </a:r>
          </a:p>
          <a:p>
            <a:pPr>
              <a:lnSpc>
                <a:spcPct val="120000"/>
              </a:lnSpc>
              <a:spcBef>
                <a:spcPts val="600"/>
              </a:spcBef>
            </a:pPr>
            <a:r>
              <a:rPr lang="el-GR" dirty="0" smtClean="0"/>
              <a:t>Έτσι</a:t>
            </a:r>
            <a:r>
              <a:rPr lang="el-GR" dirty="0"/>
              <a:t>, παρουσιάζει ιδιαίτερη σημασία το τεστ αυτό που περιγράφεται στο TAPPI </a:t>
            </a:r>
            <a:r>
              <a:rPr lang="el-GR" dirty="0" err="1"/>
              <a:t>Method</a:t>
            </a:r>
            <a:r>
              <a:rPr lang="el-GR" dirty="0"/>
              <a:t> T456.</a:t>
            </a:r>
          </a:p>
          <a:p>
            <a:pPr>
              <a:lnSpc>
                <a:spcPct val="120000"/>
              </a:lnSpc>
              <a:spcBef>
                <a:spcPts val="600"/>
              </a:spcBef>
            </a:pPr>
            <a:r>
              <a:rPr lang="el-GR" dirty="0" smtClean="0"/>
              <a:t>Βέβαια</a:t>
            </a:r>
            <a:r>
              <a:rPr lang="el-GR" dirty="0"/>
              <a:t>, σε γενικές γραμμές η </a:t>
            </a:r>
            <a:r>
              <a:rPr lang="el-GR" dirty="0" err="1"/>
              <a:t>εφελκυστική</a:t>
            </a:r>
            <a:r>
              <a:rPr lang="el-GR" dirty="0"/>
              <a:t> αντοχή ελαττώνεται μετά από εμβάπτιση του χαρτιού σε υδατικά ή μη διαλύματα.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1726075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5328096" cy="908720"/>
          </a:xfrm>
        </p:spPr>
        <p:txBody>
          <a:bodyPr/>
          <a:lstStyle/>
          <a:p>
            <a:endParaRPr lang="el-GR" dirty="0"/>
          </a:p>
        </p:txBody>
      </p:sp>
      <p:grpSp>
        <p:nvGrpSpPr>
          <p:cNvPr id="20483" name="Group 23"/>
          <p:cNvGrpSpPr>
            <a:grpSpLocks/>
          </p:cNvGrpSpPr>
          <p:nvPr/>
        </p:nvGrpSpPr>
        <p:grpSpPr bwMode="auto">
          <a:xfrm>
            <a:off x="5435600" y="0"/>
            <a:ext cx="3708400" cy="6858000"/>
            <a:chOff x="3424" y="0"/>
            <a:chExt cx="2336" cy="4320"/>
          </a:xfrm>
        </p:grpSpPr>
        <p:pic>
          <p:nvPicPr>
            <p:cNvPr id="20486" name="Picture 6" descr="DSC013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 y="1854"/>
              <a:ext cx="2336" cy="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descr="DSC013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 y="0"/>
              <a:ext cx="2336" cy="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Rectangle 7"/>
          <p:cNvSpPr>
            <a:spLocks noChangeArrowheads="1"/>
          </p:cNvSpPr>
          <p:nvPr/>
        </p:nvSpPr>
        <p:spPr bwMode="auto">
          <a:xfrm>
            <a:off x="1404938" y="5553075"/>
            <a:ext cx="288766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l-GR" altLang="el-GR"/>
          </a:p>
        </p:txBody>
      </p:sp>
      <p:sp>
        <p:nvSpPr>
          <p:cNvPr id="20485" name="Rectangle 9"/>
          <p:cNvSpPr>
            <a:spLocks noChangeArrowheads="1"/>
          </p:cNvSpPr>
          <p:nvPr/>
        </p:nvSpPr>
        <p:spPr bwMode="auto">
          <a:xfrm>
            <a:off x="1404938" y="5553075"/>
            <a:ext cx="29813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l-GR" alt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4" name="Θέση περιεχομένου 3"/>
          <p:cNvSpPr>
            <a:spLocks noGrp="1"/>
          </p:cNvSpPr>
          <p:nvPr>
            <p:ph idx="1"/>
          </p:nvPr>
        </p:nvSpPr>
        <p:spPr>
          <a:xfrm>
            <a:off x="251520" y="1196752"/>
            <a:ext cx="5184080" cy="5661248"/>
          </a:xfrm>
        </p:spPr>
        <p:txBody>
          <a:bodyPr>
            <a:normAutofit fontScale="92500"/>
          </a:bodyPr>
          <a:lstStyle/>
          <a:p>
            <a:r>
              <a:rPr lang="el-GR" sz="2200" dirty="0"/>
              <a:t>Αξίζει να σημειωθεί ότι αποτελεί την ευρύτερα χρησιμοποιούμενη μέθοδο μέτρησης μηχανικών ιδιοτήτων σε μελέτες ανθεκτικότητας στο χρόνο (</a:t>
            </a:r>
            <a:r>
              <a:rPr lang="el-GR" sz="2200" dirty="0" err="1"/>
              <a:t>estimation</a:t>
            </a:r>
            <a:r>
              <a:rPr lang="el-GR" sz="2200" dirty="0"/>
              <a:t> </a:t>
            </a:r>
            <a:r>
              <a:rPr lang="el-GR" sz="2200" dirty="0" err="1"/>
              <a:t>of</a:t>
            </a:r>
            <a:r>
              <a:rPr lang="el-GR" sz="2200" dirty="0"/>
              <a:t> </a:t>
            </a:r>
            <a:r>
              <a:rPr lang="el-GR" sz="2200" dirty="0" err="1"/>
              <a:t>permanence</a:t>
            </a:r>
            <a:r>
              <a:rPr lang="el-GR" sz="2200" dirty="0"/>
              <a:t>) καθώς και σε μελέτες αποτελεσματικότητας επεμβάσεων συντήρησης χαρτιού. </a:t>
            </a:r>
          </a:p>
          <a:p>
            <a:r>
              <a:rPr lang="el-GR" sz="2200" dirty="0"/>
              <a:t>Στο ακόλουθο σχήμα απεικονίζεται μία συσκευή ελέγχου της αντοχής στην αναδίπλωση και συγκεκριμένα είναι τύπου ΜΙΤ (υπάρχουν και άλλοι τύποι μηχανών όπως </a:t>
            </a:r>
            <a:r>
              <a:rPr lang="el-GR" sz="2200" dirty="0" err="1"/>
              <a:t>Kohler</a:t>
            </a:r>
            <a:r>
              <a:rPr lang="el-GR" sz="2200" dirty="0"/>
              <a:t> </a:t>
            </a:r>
            <a:r>
              <a:rPr lang="el-GR" sz="2200" dirty="0" err="1"/>
              <a:t>Molin</a:t>
            </a:r>
            <a:r>
              <a:rPr lang="el-GR" sz="2200" dirty="0"/>
              <a:t>, </a:t>
            </a:r>
            <a:r>
              <a:rPr lang="el-GR" sz="2200" dirty="0" err="1"/>
              <a:t>Lhomargy</a:t>
            </a:r>
            <a:r>
              <a:rPr lang="el-GR" sz="2200" dirty="0"/>
              <a:t>, </a:t>
            </a:r>
            <a:r>
              <a:rPr lang="el-GR" sz="2200" dirty="0" err="1"/>
              <a:t>Schopper</a:t>
            </a:r>
            <a:r>
              <a:rPr lang="el-GR" sz="2200" dirty="0"/>
              <a:t>).</a:t>
            </a:r>
          </a:p>
          <a:p>
            <a:r>
              <a:rPr lang="el-GR" sz="2200" dirty="0"/>
              <a:t>Για την εκτέλεση της μέτρησης στην συγκεκριμένη συσκευή χρησιμοποιήθηκε δοκίμιο χαρτιού διαστάσεων 1.5 x 13 </a:t>
            </a:r>
            <a:r>
              <a:rPr lang="el-GR" sz="2200" dirty="0" err="1"/>
              <a:t>cm</a:t>
            </a:r>
            <a:r>
              <a:rPr lang="el-GR" sz="2200" dirty="0"/>
              <a:t>. </a:t>
            </a:r>
          </a:p>
        </p:txBody>
      </p:sp>
      <p:sp>
        <p:nvSpPr>
          <p:cNvPr id="10" name="TextBox 9"/>
          <p:cNvSpPr txBox="1"/>
          <p:nvPr/>
        </p:nvSpPr>
        <p:spPr>
          <a:xfrm>
            <a:off x="6998476" y="3284984"/>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16485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5328096" cy="908720"/>
          </a:xfrm>
        </p:spPr>
        <p:txBody>
          <a:bodyPr/>
          <a:lstStyle/>
          <a:p>
            <a:endParaRPr lang="el-GR" dirty="0"/>
          </a:p>
        </p:txBody>
      </p:sp>
      <p:grpSp>
        <p:nvGrpSpPr>
          <p:cNvPr id="21507" name="Group 4"/>
          <p:cNvGrpSpPr>
            <a:grpSpLocks/>
          </p:cNvGrpSpPr>
          <p:nvPr/>
        </p:nvGrpSpPr>
        <p:grpSpPr bwMode="auto">
          <a:xfrm>
            <a:off x="5435600" y="0"/>
            <a:ext cx="3708400" cy="6858000"/>
            <a:chOff x="3424" y="0"/>
            <a:chExt cx="2336" cy="4320"/>
          </a:xfrm>
        </p:grpSpPr>
        <p:pic>
          <p:nvPicPr>
            <p:cNvPr id="21508" name="Picture 5" descr="DSC013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 y="1854"/>
              <a:ext cx="2336" cy="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DSC013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 y="0"/>
              <a:ext cx="2336" cy="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4" name="Θέση περιεχομένου 3"/>
          <p:cNvSpPr>
            <a:spLocks noGrp="1"/>
          </p:cNvSpPr>
          <p:nvPr>
            <p:ph idx="1"/>
          </p:nvPr>
        </p:nvSpPr>
        <p:spPr>
          <a:xfrm>
            <a:off x="107504" y="1124744"/>
            <a:ext cx="5400600" cy="5733256"/>
          </a:xfrm>
        </p:spPr>
        <p:txBody>
          <a:bodyPr>
            <a:normAutofit fontScale="77500" lnSpcReduction="20000"/>
          </a:bodyPr>
          <a:lstStyle/>
          <a:p>
            <a:pPr marL="0" indent="0">
              <a:buNone/>
            </a:pPr>
            <a:r>
              <a:rPr lang="el-GR" dirty="0"/>
              <a:t>Τοποθετήθηκε κατακόρυφα στην ειδική θέση που υπάρχει και συγκρατείται από δύο σφιγκτήρες.</a:t>
            </a:r>
          </a:p>
          <a:p>
            <a:pPr marL="0" indent="0">
              <a:buNone/>
            </a:pPr>
            <a:r>
              <a:rPr lang="el-GR" dirty="0"/>
              <a:t>Το όργανο ξεκινά να κάνει αναδιπλώσεις, αναδιπλώνοντας το χαρτί στο ίδιο σημείο, δεξιά-αριστερά υπό την ίδια γωνία.</a:t>
            </a:r>
          </a:p>
          <a:p>
            <a:pPr marL="0" indent="0">
              <a:buNone/>
            </a:pPr>
            <a:r>
              <a:rPr lang="el-GR" dirty="0"/>
              <a:t>Τη στιγμή που θα κοπεί η λωρίδα του χαρτιού, αναγράφεται στο όργανο ο αριθμός των αναδιπλώσεων.</a:t>
            </a:r>
          </a:p>
          <a:p>
            <a:pPr marL="0" indent="0">
              <a:buNone/>
            </a:pPr>
            <a:r>
              <a:rPr lang="el-GR" dirty="0"/>
              <a:t>Για παράδειγμα, στα διπλώματα οδήγησης αυτή η τιμή κυμαίνεται από 20000 – 40000 αναδιπλώσεις.</a:t>
            </a:r>
          </a:p>
          <a:p>
            <a:pPr marL="0" indent="0">
              <a:buNone/>
            </a:pPr>
            <a:r>
              <a:rPr lang="el-GR" dirty="0"/>
              <a:t>Μετρώνται τουλάχιστον 10 δείγματα σε κάθε κατεύθυνση (MD και CD), λόγω της πολύ μεγάλης διακύμανσης και υπολογίζεται ο μέσος όρος.</a:t>
            </a:r>
          </a:p>
          <a:p>
            <a:pPr marL="0" indent="0">
              <a:buNone/>
            </a:pPr>
            <a:r>
              <a:rPr lang="el-GR" dirty="0"/>
              <a:t>Εννοείται ότι κατά τη διάρκεια των μετρήσεων της ιδιότητας αυτής απαιτείται απόλυτος έλεγχος των κλιματικών συνθηκών μια και επηρεάζεται σημαντικά από αυτές. </a:t>
            </a:r>
          </a:p>
        </p:txBody>
      </p:sp>
      <p:sp>
        <p:nvSpPr>
          <p:cNvPr id="8" name="TextBox 7"/>
          <p:cNvSpPr txBox="1"/>
          <p:nvPr/>
        </p:nvSpPr>
        <p:spPr>
          <a:xfrm>
            <a:off x="6998476" y="3284984"/>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936111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36104"/>
          </a:xfrm>
        </p:spPr>
        <p:txBody>
          <a:bodyPr>
            <a:normAutofit fontScale="90000"/>
          </a:bodyPr>
          <a:lstStyle/>
          <a:p>
            <a:r>
              <a:rPr lang="el-GR" dirty="0" smtClean="0"/>
              <a:t>Η </a:t>
            </a:r>
            <a:r>
              <a:rPr lang="el-GR" dirty="0"/>
              <a:t>αντοχή στην αναδίπλωση συνδέεται με τις ακόλουθες παραμέτρους</a:t>
            </a:r>
            <a:r>
              <a:rPr lang="el-GR" dirty="0" smtClean="0"/>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4" name="Θέση περιεχομένου 3"/>
          <p:cNvSpPr>
            <a:spLocks noGrp="1"/>
          </p:cNvSpPr>
          <p:nvPr>
            <p:ph idx="1"/>
          </p:nvPr>
        </p:nvSpPr>
        <p:spPr>
          <a:xfrm>
            <a:off x="457200" y="1412776"/>
            <a:ext cx="8229600" cy="5328592"/>
          </a:xfrm>
        </p:spPr>
        <p:txBody>
          <a:bodyPr>
            <a:normAutofit fontScale="92500" lnSpcReduction="10000"/>
          </a:bodyPr>
          <a:lstStyle/>
          <a:p>
            <a:r>
              <a:rPr lang="el-GR" dirty="0" smtClean="0"/>
              <a:t>Την </a:t>
            </a:r>
            <a:r>
              <a:rPr lang="el-GR" dirty="0"/>
              <a:t>μορφολογία των ινών, όπως το μήκος, το πλάτος και το πάχος των τοιχωμάτων </a:t>
            </a:r>
            <a:r>
              <a:rPr lang="el-GR" dirty="0" smtClean="0"/>
              <a:t>τους.</a:t>
            </a:r>
            <a:endParaRPr lang="el-GR" dirty="0"/>
          </a:p>
          <a:p>
            <a:r>
              <a:rPr lang="el-GR" dirty="0" smtClean="0"/>
              <a:t>Την </a:t>
            </a:r>
            <a:r>
              <a:rPr lang="el-GR" dirty="0"/>
              <a:t>αντοχή των </a:t>
            </a:r>
            <a:r>
              <a:rPr lang="el-GR" dirty="0" smtClean="0"/>
              <a:t>ινών.</a:t>
            </a:r>
            <a:endParaRPr lang="el-GR" dirty="0"/>
          </a:p>
          <a:p>
            <a:r>
              <a:rPr lang="el-GR" dirty="0"/>
              <a:t>Τον βαθμό συνδέσεων των ινών με δεσμούς </a:t>
            </a:r>
            <a:r>
              <a:rPr lang="el-GR" dirty="0" smtClean="0"/>
              <a:t>υδρογόνου.</a:t>
            </a:r>
            <a:endParaRPr lang="el-GR" dirty="0"/>
          </a:p>
          <a:p>
            <a:r>
              <a:rPr lang="el-GR" dirty="0" smtClean="0"/>
              <a:t>Τον </a:t>
            </a:r>
            <a:r>
              <a:rPr lang="el-GR" dirty="0"/>
              <a:t>τρόπο παραγωγής του </a:t>
            </a:r>
            <a:r>
              <a:rPr lang="el-GR" dirty="0" smtClean="0"/>
              <a:t>χαρτιού.</a:t>
            </a:r>
            <a:endParaRPr lang="el-GR" dirty="0"/>
          </a:p>
          <a:p>
            <a:r>
              <a:rPr lang="el-GR" dirty="0"/>
              <a:t>Τον βαθμό κατεργασίας του χαρτοπολτού (η ιδιότητα αυτή αυξάνει μέχρι μια μέγιστη τιμή και έπειτα από αυτή μειώνεται απότομα</a:t>
            </a:r>
            <a:r>
              <a:rPr lang="el-GR" dirty="0" smtClean="0"/>
              <a:t>).</a:t>
            </a:r>
            <a:endParaRPr lang="el-GR" dirty="0"/>
          </a:p>
          <a:p>
            <a:r>
              <a:rPr lang="el-GR" dirty="0"/>
              <a:t>Την ομοιογένεια του </a:t>
            </a:r>
            <a:r>
              <a:rPr lang="el-GR" dirty="0" smtClean="0"/>
              <a:t>χαρτιού.</a:t>
            </a:r>
            <a:endParaRPr lang="el-GR" dirty="0"/>
          </a:p>
          <a:p>
            <a:r>
              <a:rPr lang="el-GR" dirty="0"/>
              <a:t>Τον χρόνο της γήρανσης του χαρτιού (ελαττώνεται συνήθως γραμμικά</a:t>
            </a:r>
            <a:r>
              <a:rPr lang="el-GR" dirty="0" smtClean="0"/>
              <a:t>).</a:t>
            </a:r>
            <a:endParaRPr lang="el-GR" dirty="0"/>
          </a:p>
          <a:p>
            <a:r>
              <a:rPr lang="el-GR" dirty="0"/>
              <a:t>Την σχετική υγρασία (αυξάνεται θεαματικά με την αύξηση της σχετικής </a:t>
            </a:r>
            <a:r>
              <a:rPr lang="el-GR" dirty="0" smtClean="0"/>
              <a:t>υγρασίας).</a:t>
            </a:r>
          </a:p>
        </p:txBody>
      </p:sp>
    </p:spTree>
    <p:extLst>
      <p:ext uri="{BB962C8B-B14F-4D97-AF65-F5344CB8AC3E}">
        <p14:creationId xmlns:p14="http://schemas.microsoft.com/office/powerpoint/2010/main" val="843767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116632"/>
            <a:ext cx="5336604" cy="1008112"/>
          </a:xfrm>
        </p:spPr>
        <p:txBody>
          <a:bodyPr>
            <a:normAutofit fontScale="90000"/>
          </a:bodyPr>
          <a:lstStyle/>
          <a:p>
            <a:r>
              <a:rPr lang="el-GR" dirty="0"/>
              <a:t>Αντοχή στον εφελκυσμό </a:t>
            </a:r>
            <a:r>
              <a:rPr lang="el-GR" dirty="0" smtClean="0"/>
              <a:t/>
            </a:r>
            <a:br>
              <a:rPr lang="el-GR" dirty="0" smtClean="0"/>
            </a:br>
            <a:r>
              <a:rPr lang="el-GR" sz="3300" b="0" dirty="0" smtClean="0"/>
              <a:t>(</a:t>
            </a:r>
            <a:r>
              <a:rPr lang="el-GR" sz="3300" b="0" dirty="0" err="1"/>
              <a:t>Tensile</a:t>
            </a:r>
            <a:r>
              <a:rPr lang="el-GR" sz="3300" b="0" dirty="0"/>
              <a:t> </a:t>
            </a:r>
            <a:r>
              <a:rPr lang="el-GR" sz="3300" b="0" dirty="0" err="1"/>
              <a:t>strength</a:t>
            </a:r>
            <a:r>
              <a:rPr lang="el-GR" sz="3300" b="0" dirty="0"/>
              <a:t>) </a:t>
            </a:r>
          </a:p>
        </p:txBody>
      </p:sp>
      <p:pic>
        <p:nvPicPr>
          <p:cNvPr id="23555" name="Picture 5" descr="DSC013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0"/>
            <a:ext cx="377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4" name="Θέση περιεχομένου 3"/>
          <p:cNvSpPr>
            <a:spLocks noGrp="1"/>
          </p:cNvSpPr>
          <p:nvPr>
            <p:ph idx="1"/>
          </p:nvPr>
        </p:nvSpPr>
        <p:spPr>
          <a:xfrm>
            <a:off x="107504" y="1340768"/>
            <a:ext cx="5264596" cy="5544616"/>
          </a:xfrm>
        </p:spPr>
        <p:txBody>
          <a:bodyPr>
            <a:normAutofit fontScale="92500"/>
          </a:bodyPr>
          <a:lstStyle/>
          <a:p>
            <a:pPr marL="0" indent="0">
              <a:buNone/>
            </a:pPr>
            <a:r>
              <a:rPr lang="el-GR" sz="2000" dirty="0"/>
              <a:t>Η αντοχή στον εφελκυσμό δείχνει το πόσο αντέχει ένα χαρτί ή χαρτόνι σε μια δύναμη σε κατεργασίες κατά τις οποίες υπόκειται σε </a:t>
            </a:r>
            <a:r>
              <a:rPr lang="el-GR" sz="2000" dirty="0" err="1"/>
              <a:t>εφελκυστικές</a:t>
            </a:r>
            <a:r>
              <a:rPr lang="el-GR" sz="2000" dirty="0"/>
              <a:t> τάσεις.</a:t>
            </a:r>
          </a:p>
          <a:p>
            <a:pPr marL="0" indent="0">
              <a:buNone/>
            </a:pPr>
            <a:r>
              <a:rPr lang="el-GR" sz="2000" dirty="0"/>
              <a:t>Με άλλα λόγια πόσο αντέχει στο τράβηγμα.</a:t>
            </a:r>
          </a:p>
          <a:p>
            <a:pPr marL="0" indent="0">
              <a:buNone/>
            </a:pPr>
            <a:r>
              <a:rPr lang="el-GR" sz="2000" dirty="0"/>
              <a:t>Το χαρτί θα κοπεί όταν η δύναμη που του ασκείται υπερνικά τη συνοχή των ινών του. </a:t>
            </a:r>
          </a:p>
          <a:p>
            <a:pPr marL="0" indent="0">
              <a:buNone/>
            </a:pPr>
            <a:r>
              <a:rPr lang="el-GR" sz="2000" dirty="0"/>
              <a:t>Μείωση της αντοχής στον εφελκυσμό παρατηρείται όταν οι δυνάμεις σύνδεσης μεταξύ των ινών είναι ανεπαρκείς ή αν οι ίδιες οι ίνες δεν έχουν αντοχή.</a:t>
            </a:r>
          </a:p>
          <a:p>
            <a:pPr marL="0" indent="0">
              <a:buNone/>
            </a:pPr>
            <a:r>
              <a:rPr lang="el-GR" sz="2000" dirty="0"/>
              <a:t>Η αντοχή σε εφελκυσμό ορίζεται σαν η μέγιστη δύναμη F εφελκυσμού ανά μονάδα πλάτους (</a:t>
            </a:r>
            <a:r>
              <a:rPr lang="el-GR" sz="2000" dirty="0" err="1"/>
              <a:t>width</a:t>
            </a:r>
            <a:r>
              <a:rPr lang="el-GR" sz="2000" dirty="0"/>
              <a:t>) b του χαρτιού που αντέχει μέχρι να σπάσει</a:t>
            </a:r>
            <a:r>
              <a:rPr lang="el-GR" sz="2000" dirty="0" smtClean="0"/>
              <a:t>.</a:t>
            </a:r>
            <a:endParaRPr lang="el-GR" sz="2000" dirty="0"/>
          </a:p>
          <a:p>
            <a:pPr marL="0" indent="0">
              <a:buNone/>
            </a:pPr>
            <a:r>
              <a:rPr lang="el-GR" sz="2000" dirty="0"/>
              <a:t>Αντοχή εφελκυσμού = F/b (</a:t>
            </a:r>
            <a:r>
              <a:rPr lang="el-GR" sz="2000" dirty="0" err="1"/>
              <a:t>kg</a:t>
            </a:r>
            <a:r>
              <a:rPr lang="el-GR" sz="2000" dirty="0"/>
              <a:t>/cm) ή (Ν/m</a:t>
            </a:r>
            <a:r>
              <a:rPr lang="el-GR" sz="2000" dirty="0" smtClean="0"/>
              <a:t>)</a:t>
            </a:r>
            <a:endParaRPr lang="el-GR" sz="2000" dirty="0"/>
          </a:p>
        </p:txBody>
      </p:sp>
      <p:sp>
        <p:nvSpPr>
          <p:cNvPr id="6" name="TextBox 5"/>
          <p:cNvSpPr txBox="1"/>
          <p:nvPr/>
        </p:nvSpPr>
        <p:spPr>
          <a:xfrm>
            <a:off x="5372100" y="16925"/>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1408048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5264596" cy="908720"/>
          </a:xfrm>
        </p:spPr>
        <p:txBody>
          <a:bodyPr/>
          <a:lstStyle/>
          <a:p>
            <a:endParaRPr lang="el-GR"/>
          </a:p>
        </p:txBody>
      </p:sp>
      <p:pic>
        <p:nvPicPr>
          <p:cNvPr id="24579" name="Picture 4" descr="DSC013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0"/>
            <a:ext cx="377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
        <p:nvSpPr>
          <p:cNvPr id="4" name="Θέση περιεχομένου 3"/>
          <p:cNvSpPr>
            <a:spLocks noGrp="1"/>
          </p:cNvSpPr>
          <p:nvPr>
            <p:ph idx="1"/>
          </p:nvPr>
        </p:nvSpPr>
        <p:spPr>
          <a:xfrm>
            <a:off x="457200" y="1196752"/>
            <a:ext cx="4914900" cy="5472608"/>
          </a:xfrm>
        </p:spPr>
        <p:txBody>
          <a:bodyPr>
            <a:normAutofit lnSpcReduction="10000"/>
          </a:bodyPr>
          <a:lstStyle/>
          <a:p>
            <a:r>
              <a:rPr lang="el-GR" dirty="0"/>
              <a:t>Ο λόγος της αντοχής εφελκυσμού προς το βάρος ανά μονάδα επιφάνειας του χαρτιού ονομάζεται δείκτης εφελκυσμού (</a:t>
            </a:r>
            <a:r>
              <a:rPr lang="el-GR" dirty="0" err="1"/>
              <a:t>tensile</a:t>
            </a:r>
            <a:r>
              <a:rPr lang="el-GR" dirty="0"/>
              <a:t> </a:t>
            </a:r>
            <a:r>
              <a:rPr lang="el-GR" dirty="0" err="1"/>
              <a:t>index</a:t>
            </a:r>
            <a:r>
              <a:rPr lang="el-GR" dirty="0"/>
              <a:t>).</a:t>
            </a:r>
          </a:p>
          <a:p>
            <a:r>
              <a:rPr lang="el-GR" dirty="0"/>
              <a:t>Συνήθως, ο δείκτης εφελκυσμού ονομάζεται μήκος θραύσης και εκφράζει το μήκος μιας λωρίδας χαρτιού το οποίο σπάζει υπό την επίδραση του βάρους του.</a:t>
            </a:r>
          </a:p>
          <a:p>
            <a:r>
              <a:rPr lang="el-GR" dirty="0"/>
              <a:t>Για τη διεξαγωγή των μετρήσεων αυτών υπάρχουν μία σειρά μηχανημάτων</a:t>
            </a:r>
            <a:r>
              <a:rPr lang="el-GR" dirty="0" smtClean="0"/>
              <a:t>.</a:t>
            </a:r>
            <a:endParaRPr lang="el-GR" dirty="0"/>
          </a:p>
        </p:txBody>
      </p:sp>
      <p:sp>
        <p:nvSpPr>
          <p:cNvPr id="7" name="TextBox 6"/>
          <p:cNvSpPr txBox="1"/>
          <p:nvPr/>
        </p:nvSpPr>
        <p:spPr>
          <a:xfrm>
            <a:off x="5372100" y="16925"/>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4220853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25603" name="Picture 5" descr="DSC013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312" y="980728"/>
            <a:ext cx="41402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DSC013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2" y="3788171"/>
            <a:ext cx="410527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4" name="Θέση περιεχομένου 3"/>
          <p:cNvSpPr>
            <a:spLocks noGrp="1"/>
          </p:cNvSpPr>
          <p:nvPr>
            <p:ph idx="1"/>
          </p:nvPr>
        </p:nvSpPr>
        <p:spPr>
          <a:xfrm>
            <a:off x="457200" y="1196752"/>
            <a:ext cx="4330700" cy="5661248"/>
          </a:xfrm>
        </p:spPr>
        <p:txBody>
          <a:bodyPr>
            <a:normAutofit lnSpcReduction="10000"/>
          </a:bodyPr>
          <a:lstStyle/>
          <a:p>
            <a:r>
              <a:rPr lang="el-GR" dirty="0"/>
              <a:t>Ορισμένα από αυτά είναι εξοπλισμένα έτσι ώστε να μετρούν την συνολική επιμήκυνση του δοκιμίου και να καταγράφουν την αντίστοιχη καμπύλη (Δες σχήμα).</a:t>
            </a:r>
          </a:p>
          <a:p>
            <a:r>
              <a:rPr lang="el-GR" dirty="0"/>
              <a:t>Η αντοχή στον εφελκυσμό πειραματικά προσδιορίζεται με τη μέτρηση της </a:t>
            </a:r>
            <a:r>
              <a:rPr lang="el-GR" dirty="0" err="1"/>
              <a:t>εφελκυστικής</a:t>
            </a:r>
            <a:r>
              <a:rPr lang="el-GR" dirty="0"/>
              <a:t> τάσης θραύσης κατά την εφαρμογή αυξανόμενης τάσης σε ένα δοκίμιο χαρτιού</a:t>
            </a:r>
            <a:r>
              <a:rPr lang="el-GR" dirty="0" smtClean="0"/>
              <a:t>.</a:t>
            </a:r>
            <a:endParaRPr lang="el-GR" dirty="0"/>
          </a:p>
        </p:txBody>
      </p:sp>
      <p:sp>
        <p:nvSpPr>
          <p:cNvPr id="7" name="TextBox 6"/>
          <p:cNvSpPr txBox="1"/>
          <p:nvPr/>
        </p:nvSpPr>
        <p:spPr>
          <a:xfrm>
            <a:off x="5040450" y="6581001"/>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1642855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5977384" cy="908720"/>
          </a:xfrm>
        </p:spPr>
        <p:txBody>
          <a:bodyPr/>
          <a:lstStyle/>
          <a:p>
            <a:endParaRPr lang="el-GR"/>
          </a:p>
        </p:txBody>
      </p:sp>
      <p:pic>
        <p:nvPicPr>
          <p:cNvPr id="26627" name="Picture 4" descr="DSC01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0"/>
            <a:ext cx="3059112"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DSC013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8" y="3168650"/>
            <a:ext cx="3090862"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4" name="Θέση περιεχομένου 3"/>
          <p:cNvSpPr>
            <a:spLocks noGrp="1"/>
          </p:cNvSpPr>
          <p:nvPr>
            <p:ph idx="1"/>
          </p:nvPr>
        </p:nvSpPr>
        <p:spPr>
          <a:xfrm>
            <a:off x="251520" y="1196752"/>
            <a:ext cx="5801618" cy="5661248"/>
          </a:xfrm>
        </p:spPr>
        <p:txBody>
          <a:bodyPr>
            <a:normAutofit lnSpcReduction="10000"/>
          </a:bodyPr>
          <a:lstStyle/>
          <a:p>
            <a:pPr marL="0" indent="0">
              <a:buNone/>
            </a:pPr>
            <a:r>
              <a:rPr lang="el-GR" sz="2200" dirty="0"/>
              <a:t>Συγκεκριμένα δοκίμιο χαρτιού καθορισμένων διαστάσεων σταθεροποιείται σε κατακόρυφη θέση και συσφίγγεται στα άκρα του με δύο σφιγκτήρες (Δες ακόλουθα σχήματα).</a:t>
            </a:r>
          </a:p>
          <a:p>
            <a:pPr marL="0" indent="0">
              <a:buNone/>
            </a:pPr>
            <a:r>
              <a:rPr lang="el-GR" sz="2200" dirty="0" smtClean="0"/>
              <a:t>Ο </a:t>
            </a:r>
            <a:r>
              <a:rPr lang="el-GR" sz="2200" dirty="0"/>
              <a:t>άνω σφιγκτήρας είναι σταθερός και συνδέεται με ένα μηχανισμό μέτρησης της </a:t>
            </a:r>
            <a:r>
              <a:rPr lang="el-GR" sz="2200" dirty="0" err="1"/>
              <a:t>εφελκυστικής</a:t>
            </a:r>
            <a:r>
              <a:rPr lang="el-GR" sz="2200" dirty="0"/>
              <a:t> τάσης που ασκείται στο δοκίμιο.</a:t>
            </a:r>
          </a:p>
          <a:p>
            <a:pPr marL="0" indent="0">
              <a:buNone/>
            </a:pPr>
            <a:r>
              <a:rPr lang="el-GR" sz="2200" dirty="0"/>
              <a:t>Ο κάτω σφιγκτήρας που είναι κινητός απομακρύνεται προς τα κάτω με σταθερό ρυθμό.</a:t>
            </a:r>
          </a:p>
          <a:p>
            <a:pPr marL="0" indent="0">
              <a:buNone/>
            </a:pPr>
            <a:r>
              <a:rPr lang="el-GR" sz="2200" dirty="0"/>
              <a:t>Η απόσταση μεταξύ των αρπάγων είναι 180 mm στο συγκεκριμένο μηχάνημα και η ταχύτητα απομάκρυνσης της κινητής κεφαλής του οργάνου 20 mm/</a:t>
            </a:r>
            <a:r>
              <a:rPr lang="el-GR" sz="2200" dirty="0" err="1"/>
              <a:t>min</a:t>
            </a:r>
            <a:r>
              <a:rPr lang="el-GR" sz="2200" dirty="0"/>
              <a:t>. </a:t>
            </a:r>
          </a:p>
        </p:txBody>
      </p:sp>
      <p:sp>
        <p:nvSpPr>
          <p:cNvPr id="7" name="TextBox 6"/>
          <p:cNvSpPr txBox="1"/>
          <p:nvPr/>
        </p:nvSpPr>
        <p:spPr>
          <a:xfrm>
            <a:off x="6444862" y="6525344"/>
            <a:ext cx="2145524" cy="276999"/>
          </a:xfrm>
          <a:prstGeom prst="rect">
            <a:avLst/>
          </a:prstGeom>
          <a:noFill/>
        </p:spPr>
        <p:txBody>
          <a:bodyPr wrap="none" rtlCol="0">
            <a:spAutoFit/>
          </a:bodyPr>
          <a:lstStyle/>
          <a:p>
            <a:r>
              <a:rPr lang="el-GR" sz="1200" dirty="0" smtClean="0">
                <a:solidFill>
                  <a:schemeClr val="bg1"/>
                </a:solidFill>
                <a:latin typeface="+mn-lt"/>
              </a:rPr>
              <a:t>Προσωπικό αρχείο Β. </a:t>
            </a:r>
            <a:r>
              <a:rPr lang="el-GR" sz="1200" dirty="0" err="1" smtClean="0">
                <a:solidFill>
                  <a:schemeClr val="bg1"/>
                </a:solidFill>
                <a:latin typeface="+mn-lt"/>
              </a:rPr>
              <a:t>Μπέλεση</a:t>
            </a:r>
            <a:endParaRPr lang="el-GR" sz="1200" dirty="0">
              <a:solidFill>
                <a:schemeClr val="bg1"/>
              </a:solidFill>
              <a:latin typeface="+mn-lt"/>
            </a:endParaRPr>
          </a:p>
        </p:txBody>
      </p:sp>
    </p:spTree>
    <p:extLst>
      <p:ext uri="{BB962C8B-B14F-4D97-AF65-F5344CB8AC3E}">
        <p14:creationId xmlns:p14="http://schemas.microsoft.com/office/powerpoint/2010/main" val="1021466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5543996" cy="908720"/>
          </a:xfrm>
        </p:spPr>
        <p:txBody>
          <a:bodyPr/>
          <a:lstStyle/>
          <a:p>
            <a:endParaRPr lang="el-GR"/>
          </a:p>
        </p:txBody>
      </p:sp>
      <p:pic>
        <p:nvPicPr>
          <p:cNvPr id="27651" name="Picture 6" descr="DSC013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0"/>
            <a:ext cx="34925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descr="DSC01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338" y="2997200"/>
            <a:ext cx="352266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4" name="Θέση περιεχομένου 3"/>
          <p:cNvSpPr>
            <a:spLocks noGrp="1"/>
          </p:cNvSpPr>
          <p:nvPr>
            <p:ph idx="1"/>
          </p:nvPr>
        </p:nvSpPr>
        <p:spPr>
          <a:xfrm>
            <a:off x="457200" y="1196752"/>
            <a:ext cx="5164138" cy="5661248"/>
          </a:xfrm>
        </p:spPr>
        <p:txBody>
          <a:bodyPr/>
          <a:lstStyle/>
          <a:p>
            <a:r>
              <a:rPr lang="el-GR" dirty="0"/>
              <a:t>Λαμβάνονται για ένα δοκίμιο περίπου 20 μετρήσεις (τουλάχιστον 10 για κάθε κατεύθυνση MD, CD).</a:t>
            </a:r>
          </a:p>
          <a:p>
            <a:r>
              <a:rPr lang="el-GR" dirty="0"/>
              <a:t>Σε όλη την διάρκεια του πειράματος υπάρχει η δυνατότητα καταγραφής των τιμών στον υπολογιστή (Δες σχήμα).</a:t>
            </a:r>
          </a:p>
          <a:p>
            <a:r>
              <a:rPr lang="el-GR" dirty="0"/>
              <a:t>Για παράδειγμα θα αναφέρουμε ότι το χαρτί που προορίζεται για τα βιβλία του ΟΕΔΒ ελέγχεται με αυτή την μέθοδο. </a:t>
            </a:r>
          </a:p>
        </p:txBody>
      </p:sp>
      <p:sp>
        <p:nvSpPr>
          <p:cNvPr id="7" name="TextBox 6"/>
          <p:cNvSpPr txBox="1"/>
          <p:nvPr/>
        </p:nvSpPr>
        <p:spPr>
          <a:xfrm>
            <a:off x="6444862" y="6525344"/>
            <a:ext cx="2145524" cy="276999"/>
          </a:xfrm>
          <a:prstGeom prst="rect">
            <a:avLst/>
          </a:prstGeom>
          <a:noFill/>
        </p:spPr>
        <p:txBody>
          <a:bodyPr wrap="none" rtlCol="0">
            <a:spAutoFit/>
          </a:bodyPr>
          <a:lstStyle/>
          <a:p>
            <a:r>
              <a:rPr lang="el-GR" sz="1200" dirty="0" smtClean="0">
                <a:solidFill>
                  <a:schemeClr val="bg1"/>
                </a:solidFill>
                <a:latin typeface="+mn-lt"/>
              </a:rPr>
              <a:t>Προσωπικό αρχείο Β. </a:t>
            </a:r>
            <a:r>
              <a:rPr lang="el-GR" sz="1200" dirty="0" err="1" smtClean="0">
                <a:solidFill>
                  <a:schemeClr val="bg1"/>
                </a:solidFill>
                <a:latin typeface="+mn-lt"/>
              </a:rPr>
              <a:t>Μπέλεση</a:t>
            </a:r>
            <a:endParaRPr lang="el-GR" sz="1200" dirty="0">
              <a:solidFill>
                <a:schemeClr val="bg1"/>
              </a:solidFill>
              <a:latin typeface="+mn-lt"/>
            </a:endParaRPr>
          </a:p>
        </p:txBody>
      </p:sp>
    </p:spTree>
    <p:extLst>
      <p:ext uri="{BB962C8B-B14F-4D97-AF65-F5344CB8AC3E}">
        <p14:creationId xmlns:p14="http://schemas.microsoft.com/office/powerpoint/2010/main" val="2565104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4" name="Θέση περιεχομένου 3"/>
          <p:cNvSpPr>
            <a:spLocks noGrp="1"/>
          </p:cNvSpPr>
          <p:nvPr>
            <p:ph idx="1"/>
          </p:nvPr>
        </p:nvSpPr>
        <p:spPr>
          <a:xfrm>
            <a:off x="457200" y="1196752"/>
            <a:ext cx="8229600" cy="5544616"/>
          </a:xfrm>
        </p:spPr>
        <p:txBody>
          <a:bodyPr>
            <a:normAutofit lnSpcReduction="10000"/>
          </a:bodyPr>
          <a:lstStyle/>
          <a:p>
            <a:r>
              <a:rPr lang="el-GR" dirty="0"/>
              <a:t>Η αντίσταση του χαρτιού στη ρήξη (</a:t>
            </a:r>
            <a:r>
              <a:rPr lang="el-GR" dirty="0" err="1"/>
              <a:t>rupture</a:t>
            </a:r>
            <a:r>
              <a:rPr lang="el-GR" dirty="0"/>
              <a:t>) όταν υπόκειται σε διάφορες </a:t>
            </a:r>
            <a:r>
              <a:rPr lang="el-GR" dirty="0" err="1"/>
              <a:t>εφελκυστικές</a:t>
            </a:r>
            <a:r>
              <a:rPr lang="el-GR" dirty="0"/>
              <a:t> τάσεις είναι μία σημαντική ιδιότητα για όλους τους τύπους χαρτιού. </a:t>
            </a:r>
          </a:p>
          <a:p>
            <a:pPr marL="355600" indent="0">
              <a:buNone/>
            </a:pPr>
            <a:r>
              <a:rPr lang="el-GR" dirty="0" smtClean="0"/>
              <a:t>Κατά </a:t>
            </a:r>
            <a:r>
              <a:rPr lang="el-GR" dirty="0"/>
              <a:t>την διεξαγωγή αυτών των μετρήσεων θα πρέπει να λαμβάνονται υπόψη σοβαρά ορισμένες παράμετροι όπως:</a:t>
            </a:r>
          </a:p>
          <a:p>
            <a:r>
              <a:rPr lang="el-GR" dirty="0"/>
              <a:t>H δειγματοληψία: κατά την οποία θα πρέπει λόγω της ανομοιομορφίας του χαρτιού να λαμβάνεται επαρκής αριθμός δειγμάτων σημαντικού εύρους ώστε να έχουμε αξιόπιστα αποτελέσματα.</a:t>
            </a:r>
          </a:p>
          <a:p>
            <a:r>
              <a:rPr lang="el-GR" dirty="0"/>
              <a:t>Ο κλιματισμός: Η </a:t>
            </a:r>
            <a:r>
              <a:rPr lang="el-GR" dirty="0" err="1"/>
              <a:t>εφελκυστική</a:t>
            </a:r>
            <a:r>
              <a:rPr lang="el-GR" dirty="0"/>
              <a:t> αντοχή του χαρτιού είναι ευαίσθητη στην περιεχόμενη υγρασία και άρα θα πρέπει να λαμβάνεται σημαντικά υπόψη ο κατάλληλος κλιματισμός των δειγμάτων.</a:t>
            </a:r>
          </a:p>
          <a:p>
            <a:endParaRPr lang="el-GR" dirty="0"/>
          </a:p>
        </p:txBody>
      </p:sp>
    </p:spTree>
    <p:extLst>
      <p:ext uri="{BB962C8B-B14F-4D97-AF65-F5344CB8AC3E}">
        <p14:creationId xmlns:p14="http://schemas.microsoft.com/office/powerpoint/2010/main" val="1842664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4" name="Θέση περιεχομένου 3"/>
          <p:cNvSpPr>
            <a:spLocks noGrp="1"/>
          </p:cNvSpPr>
          <p:nvPr>
            <p:ph idx="1"/>
          </p:nvPr>
        </p:nvSpPr>
        <p:spPr>
          <a:xfrm>
            <a:off x="457200" y="1196752"/>
            <a:ext cx="8229600" cy="5472608"/>
          </a:xfrm>
        </p:spPr>
        <p:txBody>
          <a:bodyPr>
            <a:normAutofit/>
          </a:bodyPr>
          <a:lstStyle/>
          <a:p>
            <a:r>
              <a:rPr lang="el-GR" dirty="0"/>
              <a:t>Η κοπή των δοκιμίων: Το πλάτος της λωρίδας του δοκιμίου για τον συγκεκριμένο έλεγχο είναι 15 mm ή 1 </a:t>
            </a:r>
            <a:r>
              <a:rPr lang="el-GR" dirty="0" err="1"/>
              <a:t>in</a:t>
            </a:r>
            <a:r>
              <a:rPr lang="el-GR" dirty="0"/>
              <a:t>. Τα δοκίμια πρέπει να κόβονται σε σχήμα ορθογωνίου και στο σωστό πλάτος.</a:t>
            </a:r>
          </a:p>
          <a:p>
            <a:r>
              <a:rPr lang="el-GR" dirty="0"/>
              <a:t>Διευθύνσεις «νερών» χαρτιού </a:t>
            </a:r>
            <a:r>
              <a:rPr lang="el-GR" dirty="0" err="1"/>
              <a:t>Grain</a:t>
            </a:r>
            <a:r>
              <a:rPr lang="el-GR" dirty="0"/>
              <a:t>: Τα χαρτιά εμφανίζουν διαφορετικές φυσικές ιδιότητες στις δύο κατευθύνσεις.</a:t>
            </a:r>
          </a:p>
          <a:p>
            <a:pPr marL="355600" indent="0">
              <a:buNone/>
            </a:pPr>
            <a:r>
              <a:rPr lang="el-GR" dirty="0"/>
              <a:t>Άρα, ο έλεγχος της </a:t>
            </a:r>
            <a:r>
              <a:rPr lang="el-GR" dirty="0" err="1"/>
              <a:t>εφελκυστικής</a:t>
            </a:r>
            <a:r>
              <a:rPr lang="el-GR" dirty="0"/>
              <a:t> τάσης πρέπει να διεξάγεται και στις δύο κατευθύνσεις, που είναι η κατεύθυνση των νερών του χαρτιού (</a:t>
            </a:r>
            <a:r>
              <a:rPr lang="el-GR" dirty="0" err="1"/>
              <a:t>machine</a:t>
            </a:r>
            <a:r>
              <a:rPr lang="el-GR" dirty="0"/>
              <a:t> </a:t>
            </a:r>
            <a:r>
              <a:rPr lang="el-GR" dirty="0" err="1"/>
              <a:t>direction</a:t>
            </a:r>
            <a:r>
              <a:rPr lang="el-GR" dirty="0"/>
              <a:t>, MD) και σε κατεύθυνση κάθετη στα νερά (</a:t>
            </a:r>
            <a:r>
              <a:rPr lang="el-GR" dirty="0" err="1"/>
              <a:t>cross</a:t>
            </a:r>
            <a:r>
              <a:rPr lang="el-GR" dirty="0"/>
              <a:t> </a:t>
            </a:r>
            <a:r>
              <a:rPr lang="el-GR" dirty="0" err="1"/>
              <a:t>direction</a:t>
            </a:r>
            <a:r>
              <a:rPr lang="el-GR" dirty="0"/>
              <a:t>, CD).</a:t>
            </a:r>
          </a:p>
          <a:p>
            <a:pPr marL="355600" indent="0">
              <a:buNone/>
            </a:pPr>
            <a:r>
              <a:rPr lang="el-GR" dirty="0"/>
              <a:t>Ο λόγος μεταξύ των δύο αυτών τιμών είναι μια σημαντική ιδιότητα του χαρτιού. </a:t>
            </a:r>
          </a:p>
          <a:p>
            <a:endParaRPr lang="el-GR" dirty="0"/>
          </a:p>
        </p:txBody>
      </p:sp>
    </p:spTree>
    <p:extLst>
      <p:ext uri="{BB962C8B-B14F-4D97-AF65-F5344CB8AC3E}">
        <p14:creationId xmlns:p14="http://schemas.microsoft.com/office/powerpoint/2010/main" val="1837938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Επιμήκυνση κατά τη θραύση</a:t>
            </a:r>
            <a:br>
              <a:rPr lang="el-GR" dirty="0"/>
            </a:br>
            <a:r>
              <a:rPr lang="el-GR" sz="3300" b="0" dirty="0"/>
              <a:t>(</a:t>
            </a:r>
            <a:r>
              <a:rPr lang="en-US" sz="3300" b="0" dirty="0"/>
              <a:t>Stretch at break, stretch, elongation</a:t>
            </a:r>
            <a:r>
              <a:rPr lang="en-US" sz="3300" b="0" dirty="0" smtClean="0"/>
              <a:t>)</a:t>
            </a:r>
            <a:endParaRPr lang="el-GR" sz="33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4" name="Θέση περιεχομένου 3"/>
          <p:cNvSpPr>
            <a:spLocks noGrp="1"/>
          </p:cNvSpPr>
          <p:nvPr>
            <p:ph idx="1"/>
          </p:nvPr>
        </p:nvSpPr>
        <p:spPr>
          <a:xfrm>
            <a:off x="467544" y="1340768"/>
            <a:ext cx="8640960" cy="5517232"/>
          </a:xfrm>
        </p:spPr>
        <p:txBody>
          <a:bodyPr>
            <a:noAutofit/>
          </a:bodyPr>
          <a:lstStyle/>
          <a:p>
            <a:pPr>
              <a:lnSpc>
                <a:spcPct val="105000"/>
              </a:lnSpc>
              <a:spcBef>
                <a:spcPts val="600"/>
              </a:spcBef>
            </a:pPr>
            <a:r>
              <a:rPr lang="el-GR" sz="2100" dirty="0"/>
              <a:t>Η ιδιότητα αυτή του χαρτιού εντάσσεται στις </a:t>
            </a:r>
            <a:r>
              <a:rPr lang="el-GR" sz="2100" dirty="0" err="1"/>
              <a:t>εφελκυστικές</a:t>
            </a:r>
            <a:r>
              <a:rPr lang="el-GR" sz="2100" dirty="0"/>
              <a:t> ιδιότητες του χαρτιού και εκφράζει την επιμήκυνση του δοκιμίου κατά τη θραύση του. </a:t>
            </a:r>
          </a:p>
          <a:p>
            <a:pPr>
              <a:lnSpc>
                <a:spcPct val="105000"/>
              </a:lnSpc>
              <a:spcBef>
                <a:spcPts val="600"/>
              </a:spcBef>
            </a:pPr>
            <a:r>
              <a:rPr lang="el-GR" sz="2100" dirty="0"/>
              <a:t>Θεωρείται ότι η αυξημένη τιμή της δηλώνει αυξημένη ελαστικότητα του χαρτιού.</a:t>
            </a:r>
          </a:p>
          <a:p>
            <a:pPr>
              <a:lnSpc>
                <a:spcPct val="105000"/>
              </a:lnSpc>
              <a:spcBef>
                <a:spcPts val="600"/>
              </a:spcBef>
            </a:pPr>
            <a:r>
              <a:rPr lang="el-GR" sz="2100" dirty="0"/>
              <a:t>Η ιδιότητα αυτή μετριέται ταυτόχρονα με την αντοχή στον εφελκυσμό.</a:t>
            </a:r>
          </a:p>
          <a:p>
            <a:pPr>
              <a:lnSpc>
                <a:spcPct val="105000"/>
              </a:lnSpc>
              <a:spcBef>
                <a:spcPts val="600"/>
              </a:spcBef>
            </a:pPr>
            <a:r>
              <a:rPr lang="el-GR" sz="2100" dirty="0"/>
              <a:t>Εκφράζεται ως ποσοστό του αρχικού μήκους, δηλαδή </a:t>
            </a:r>
            <a:r>
              <a:rPr lang="el-GR" sz="2100" dirty="0" err="1"/>
              <a:t>Δl</a:t>
            </a:r>
            <a:r>
              <a:rPr lang="el-GR" sz="2100" dirty="0"/>
              <a:t>/l x 100 %.</a:t>
            </a:r>
          </a:p>
          <a:p>
            <a:pPr>
              <a:lnSpc>
                <a:spcPct val="105000"/>
              </a:lnSpc>
              <a:spcBef>
                <a:spcPts val="600"/>
              </a:spcBef>
            </a:pPr>
            <a:r>
              <a:rPr lang="el-GR" sz="2100" dirty="0"/>
              <a:t>Η παράμετρος αυτή παρουσιάζει αντίθετη τάση από την αντοχή. </a:t>
            </a:r>
          </a:p>
          <a:p>
            <a:pPr>
              <a:lnSpc>
                <a:spcPct val="105000"/>
              </a:lnSpc>
              <a:spcBef>
                <a:spcPts val="600"/>
              </a:spcBef>
            </a:pPr>
            <a:r>
              <a:rPr lang="el-GR" sz="2100" dirty="0"/>
              <a:t>Δηλαδή την μεγαλύτερη τιμή της έχει στην εγκάρσια προς την παραγωγή διάσταση του χαρτιού, ενώ την μικρότερη κατά την πορεία της παραγωγής.</a:t>
            </a:r>
          </a:p>
          <a:p>
            <a:pPr>
              <a:lnSpc>
                <a:spcPct val="105000"/>
              </a:lnSpc>
              <a:spcBef>
                <a:spcPts val="600"/>
              </a:spcBef>
            </a:pPr>
            <a:r>
              <a:rPr lang="el-GR" sz="2100" dirty="0"/>
              <a:t>Την ιδιότητα αυτή σε άλλα χαρτιά την θέλουμε στην όσο το δυνατό μεγαλύτερή της έκφραση όπως στα χαρτιά συσκευασίας και σε άλλα χαρτά την θέλουμε όσο γίνεται πιο μικρή, γιατί είναι για αυτά και τη χρήση τους μειονέκτημα. </a:t>
            </a:r>
          </a:p>
        </p:txBody>
      </p:sp>
    </p:spTree>
    <p:extLst>
      <p:ext uri="{BB962C8B-B14F-4D97-AF65-F5344CB8AC3E}">
        <p14:creationId xmlns:p14="http://schemas.microsoft.com/office/powerpoint/2010/main" val="4238360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4" name="Θέση περιεχομένου 3"/>
          <p:cNvSpPr>
            <a:spLocks noGrp="1"/>
          </p:cNvSpPr>
          <p:nvPr>
            <p:ph idx="1"/>
          </p:nvPr>
        </p:nvSpPr>
        <p:spPr>
          <a:xfrm>
            <a:off x="457200" y="1196752"/>
            <a:ext cx="8229600" cy="5472608"/>
          </a:xfrm>
        </p:spPr>
        <p:txBody>
          <a:bodyPr>
            <a:normAutofit fontScale="92500"/>
          </a:bodyPr>
          <a:lstStyle/>
          <a:p>
            <a:r>
              <a:rPr lang="el-GR" dirty="0"/>
              <a:t>Υπάρχει μεγάλη διαφορά αντοχής στις δύο αυτές κατευθύνσεις, που ξεκινάει από τη σχέση 1 προς 2 και φθάνει 1 προς 5.</a:t>
            </a:r>
          </a:p>
          <a:p>
            <a:r>
              <a:rPr lang="el-GR" dirty="0"/>
              <a:t>Αυτό το φαινόμενο παρουσιάζει μεγάλο ενδιαφέρον επιστημονικά όσο και τεχνικά.</a:t>
            </a:r>
          </a:p>
          <a:p>
            <a:r>
              <a:rPr lang="el-GR" dirty="0"/>
              <a:t>Η μεγάλη αντοχή παρουσιάζεται στην κατεύθυνση της πορείας της παραγωγής και τούτο γιατί στην κατεύθυνση αυτή έχουμε τον πολικό προσανατολισμό των ινών που αποτελούν έτσι συνεχείς αλυσίδες, ενώ κατά την κάθετη στην πορεία της μηχανής κατεύθυνση οι ίνες συγκρατούνται μεταξύ τους από τα ινίδια που δημιουργούνται σε αυτές από τη λίγη ή περισσότερη κατεργασία τους κατά την πολτοποίηση.</a:t>
            </a:r>
          </a:p>
          <a:p>
            <a:r>
              <a:rPr lang="el-GR" dirty="0"/>
              <a:t>Όσο ταχύτερα κινείται η μηχανή τόσο αυξάνει η διαφορά σχέσης των δύο αντοχών σε βάρος φυσικά της κατά πλάτος αντοχής. </a:t>
            </a:r>
          </a:p>
        </p:txBody>
      </p:sp>
    </p:spTree>
    <p:extLst>
      <p:ext uri="{BB962C8B-B14F-4D97-AF65-F5344CB8AC3E}">
        <p14:creationId xmlns:p14="http://schemas.microsoft.com/office/powerpoint/2010/main" val="3931037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Παρατήρηση</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
        <p:nvSpPr>
          <p:cNvPr id="4" name="Θέση περιεχομένου 3"/>
          <p:cNvSpPr>
            <a:spLocks noGrp="1"/>
          </p:cNvSpPr>
          <p:nvPr>
            <p:ph idx="1"/>
          </p:nvPr>
        </p:nvSpPr>
        <p:spPr>
          <a:xfrm>
            <a:off x="457200" y="1196752"/>
            <a:ext cx="8229600" cy="5328592"/>
          </a:xfrm>
        </p:spPr>
        <p:txBody>
          <a:bodyPr>
            <a:normAutofit fontScale="92500" lnSpcReduction="10000"/>
          </a:bodyPr>
          <a:lstStyle/>
          <a:p>
            <a:r>
              <a:rPr lang="el-GR" dirty="0"/>
              <a:t>Αυτό συμβαίνει στις παραγωγικές μηχανές με κυλιόμενη επίπεδη </a:t>
            </a:r>
            <a:r>
              <a:rPr lang="el-GR" dirty="0" err="1"/>
              <a:t>κρισσάρα</a:t>
            </a:r>
            <a:r>
              <a:rPr lang="el-GR" dirty="0"/>
              <a:t>.</a:t>
            </a:r>
          </a:p>
          <a:p>
            <a:r>
              <a:rPr lang="el-GR" dirty="0"/>
              <a:t>Στις μηχανές με στρογγυλές </a:t>
            </a:r>
            <a:r>
              <a:rPr lang="el-GR" dirty="0" err="1"/>
              <a:t>κρισσάρες</a:t>
            </a:r>
            <a:r>
              <a:rPr lang="el-GR" dirty="0"/>
              <a:t> δεν παρατηρείται το φαινόμενο αυτό, γιατί οι ίνες που δημιουργούν το πλέγμα του χαρτιού προσκολλώνται μεταξύ τους σε σχέση αδιάφορη, αφού εκεί δεν υπάρχει ροή αιωρήματος, αλλά προσκόλληση στην </a:t>
            </a:r>
            <a:r>
              <a:rPr lang="el-GR" dirty="0" err="1"/>
              <a:t>κρισσάρα</a:t>
            </a:r>
            <a:r>
              <a:rPr lang="el-GR" dirty="0"/>
              <a:t> που προέρχονται από τη διάθεση απλά του αιωρήματος.</a:t>
            </a:r>
          </a:p>
          <a:p>
            <a:r>
              <a:rPr lang="el-GR" dirty="0"/>
              <a:t>Τελικά για τον προσδιορισμό της παραμέτρου αυτής μετράμε την αντοχή σε πέντε ταινίες, για την κάθε μια από τις δύο διευθύνσεις και ο μέσος όρος αυτών των μετρήσεών μας δίνει την αντοχή του χαρτιού.</a:t>
            </a:r>
          </a:p>
          <a:p>
            <a:r>
              <a:rPr lang="el-GR" dirty="0"/>
              <a:t>Η αντοχή αυτή είναι καθοριστικό στοιχείο για όλα τα χαρτιά, μα πιο πολύ για τα χαρτιά συσκευασίας που πρέπει να αντέχουν σε μεγάλες καταπονήσεις</a:t>
            </a:r>
            <a:r>
              <a:rPr lang="el-GR" dirty="0" smtClean="0"/>
              <a:t>.</a:t>
            </a:r>
            <a:endParaRPr lang="el-GR" dirty="0"/>
          </a:p>
        </p:txBody>
      </p:sp>
    </p:spTree>
    <p:extLst>
      <p:ext uri="{BB962C8B-B14F-4D97-AF65-F5344CB8AC3E}">
        <p14:creationId xmlns:p14="http://schemas.microsoft.com/office/powerpoint/2010/main" val="2424839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Παράμετροι που επιδρούν στην αντοχή στον </a:t>
            </a:r>
            <a:r>
              <a:rPr lang="el-GR" dirty="0" smtClean="0"/>
              <a:t>εφελκυσμό</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
        <p:nvSpPr>
          <p:cNvPr id="4" name="Θέση περιεχομένου 3"/>
          <p:cNvSpPr>
            <a:spLocks noGrp="1"/>
          </p:cNvSpPr>
          <p:nvPr>
            <p:ph idx="1"/>
          </p:nvPr>
        </p:nvSpPr>
        <p:spPr>
          <a:xfrm>
            <a:off x="457200" y="1556792"/>
            <a:ext cx="8229600" cy="4680520"/>
          </a:xfrm>
        </p:spPr>
        <p:txBody>
          <a:bodyPr/>
          <a:lstStyle/>
          <a:p>
            <a:r>
              <a:rPr lang="el-GR" dirty="0" smtClean="0"/>
              <a:t>Η </a:t>
            </a:r>
            <a:r>
              <a:rPr lang="el-GR" dirty="0"/>
              <a:t>αντοχή του χαρτιού στον εφελκυσμό καθορίζεται από τη συνδυασμένη επίδραση των ακόλουθων </a:t>
            </a:r>
            <a:r>
              <a:rPr lang="el-GR" dirty="0" smtClean="0"/>
              <a:t>παραγόντων:</a:t>
            </a:r>
            <a:endParaRPr lang="el-GR" dirty="0"/>
          </a:p>
          <a:p>
            <a:pPr lvl="1" indent="-387350">
              <a:buFont typeface="Courier New" panose="02070309020205020404" pitchFamily="49" charset="0"/>
              <a:buChar char="o"/>
            </a:pPr>
            <a:r>
              <a:rPr lang="el-GR" dirty="0"/>
              <a:t>Ισχύς των </a:t>
            </a:r>
            <a:r>
              <a:rPr lang="el-GR" dirty="0" smtClean="0"/>
              <a:t>ινών.</a:t>
            </a:r>
            <a:endParaRPr lang="el-GR" dirty="0"/>
          </a:p>
          <a:p>
            <a:pPr lvl="1" indent="-387350">
              <a:buFont typeface="Courier New" panose="02070309020205020404" pitchFamily="49" charset="0"/>
              <a:buChar char="o"/>
            </a:pPr>
            <a:r>
              <a:rPr lang="el-GR" dirty="0"/>
              <a:t>Μέσο μήκος των </a:t>
            </a:r>
            <a:r>
              <a:rPr lang="el-GR" dirty="0" smtClean="0"/>
              <a:t>ινών.</a:t>
            </a:r>
            <a:endParaRPr lang="el-GR" dirty="0"/>
          </a:p>
          <a:p>
            <a:pPr lvl="1" indent="-387350">
              <a:buFont typeface="Courier New" panose="02070309020205020404" pitchFamily="49" charset="0"/>
              <a:buChar char="o"/>
            </a:pPr>
            <a:r>
              <a:rPr lang="el-GR" dirty="0"/>
              <a:t>Ισχύς των δεσμών μεταξύ των ινών (</a:t>
            </a:r>
            <a:r>
              <a:rPr lang="el-GR" dirty="0" err="1"/>
              <a:t>inherent</a:t>
            </a:r>
            <a:r>
              <a:rPr lang="el-GR" dirty="0"/>
              <a:t> </a:t>
            </a:r>
            <a:r>
              <a:rPr lang="el-GR" dirty="0" err="1"/>
              <a:t>bonding</a:t>
            </a:r>
            <a:r>
              <a:rPr lang="el-GR" dirty="0"/>
              <a:t> </a:t>
            </a:r>
            <a:r>
              <a:rPr lang="el-GR" dirty="0" err="1"/>
              <a:t>ability</a:t>
            </a:r>
            <a:r>
              <a:rPr lang="el-GR" dirty="0"/>
              <a:t>) στην </a:t>
            </a:r>
            <a:r>
              <a:rPr lang="el-GR" dirty="0" smtClean="0"/>
              <a:t>επιφάνεια.</a:t>
            </a:r>
            <a:endParaRPr lang="el-GR" dirty="0"/>
          </a:p>
          <a:p>
            <a:pPr lvl="1" indent="-387350">
              <a:buFont typeface="Courier New" panose="02070309020205020404" pitchFamily="49" charset="0"/>
              <a:buChar char="o"/>
            </a:pPr>
            <a:r>
              <a:rPr lang="el-GR" dirty="0"/>
              <a:t>Δομή και σχηματισμός </a:t>
            </a:r>
            <a:r>
              <a:rPr lang="el-GR" dirty="0" smtClean="0"/>
              <a:t>φύλλου.</a:t>
            </a:r>
            <a:endParaRPr lang="el-GR" dirty="0"/>
          </a:p>
          <a:p>
            <a:endParaRPr lang="el-GR" dirty="0"/>
          </a:p>
        </p:txBody>
      </p:sp>
    </p:spTree>
    <p:extLst>
      <p:ext uri="{BB962C8B-B14F-4D97-AF65-F5344CB8AC3E}">
        <p14:creationId xmlns:p14="http://schemas.microsoft.com/office/powerpoint/2010/main" val="1753567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4" name="Θέση περιεχομένου 3"/>
          <p:cNvSpPr>
            <a:spLocks noGrp="1"/>
          </p:cNvSpPr>
          <p:nvPr>
            <p:ph idx="1"/>
          </p:nvPr>
        </p:nvSpPr>
        <p:spPr>
          <a:xfrm>
            <a:off x="457200" y="1196752"/>
            <a:ext cx="8229600" cy="5661248"/>
          </a:xfrm>
        </p:spPr>
        <p:txBody>
          <a:bodyPr>
            <a:normAutofit lnSpcReduction="10000"/>
          </a:bodyPr>
          <a:lstStyle/>
          <a:p>
            <a:r>
              <a:rPr lang="el-GR" dirty="0"/>
              <a:t>Πιστεύεται μάλιστα ότι ο πιο σημαντικός παράγοντας που επιδρά στην </a:t>
            </a:r>
            <a:r>
              <a:rPr lang="el-GR" dirty="0" err="1"/>
              <a:t>εφελκυστική</a:t>
            </a:r>
            <a:r>
              <a:rPr lang="el-GR" dirty="0"/>
              <a:t> τάση είναι η ισχύς των δεσμών μεταξύ των ινών (</a:t>
            </a:r>
            <a:r>
              <a:rPr lang="el-GR" dirty="0" err="1"/>
              <a:t>interfiber</a:t>
            </a:r>
            <a:r>
              <a:rPr lang="el-GR" dirty="0"/>
              <a:t> </a:t>
            </a:r>
            <a:r>
              <a:rPr lang="el-GR" dirty="0" err="1"/>
              <a:t>bonding</a:t>
            </a:r>
            <a:r>
              <a:rPr lang="el-GR" dirty="0"/>
              <a:t>), με την ισχύ των ινών να παίζει δευτερεύοντα ρόλο.</a:t>
            </a:r>
          </a:p>
          <a:p>
            <a:r>
              <a:rPr lang="el-GR" dirty="0"/>
              <a:t>Το μήκος των ινών είναι μία ουσιαστική συνιστώσα που επιδρά στην ισχύ των ινών. </a:t>
            </a:r>
          </a:p>
          <a:p>
            <a:pPr marL="355600" indent="0">
              <a:buNone/>
            </a:pPr>
            <a:r>
              <a:rPr lang="el-GR" dirty="0" smtClean="0"/>
              <a:t>Επίσης</a:t>
            </a:r>
            <a:r>
              <a:rPr lang="el-GR" dirty="0"/>
              <a:t>, είναι γνωστό ότι οι ίνες μπορεί να </a:t>
            </a:r>
            <a:r>
              <a:rPr lang="el-GR" dirty="0" err="1"/>
              <a:t>αποικοδομούνται</a:t>
            </a:r>
            <a:r>
              <a:rPr lang="el-GR" dirty="0"/>
              <a:t> χημικά και να εξασθενούν (</a:t>
            </a:r>
            <a:r>
              <a:rPr lang="el-GR" dirty="0" err="1"/>
              <a:t>weakened</a:t>
            </a:r>
            <a:r>
              <a:rPr lang="el-GR" dirty="0"/>
              <a:t>) κατά την πολτοποίηση και την λεύκανση.</a:t>
            </a:r>
          </a:p>
          <a:p>
            <a:pPr marL="355600" indent="0">
              <a:buNone/>
            </a:pPr>
            <a:r>
              <a:rPr lang="el-GR" dirty="0"/>
              <a:t>Τέτοιες ίνες παράγουν ασθενές χαρτί, όχι μόνο επειδή κόβονται εύκολα κατά τον έλεγχο του χαρτιού, αλλά επειδή η ίνα δεν μπορεί να αντέξει το χτύπημα (</a:t>
            </a:r>
            <a:r>
              <a:rPr lang="el-GR" dirty="0" err="1"/>
              <a:t>beating</a:t>
            </a:r>
            <a:r>
              <a:rPr lang="el-GR" dirty="0"/>
              <a:t>) που είναι ένα απαραίτητο και πρωταρχικό βήμα στην </a:t>
            </a:r>
            <a:r>
              <a:rPr lang="el-GR" dirty="0" err="1"/>
              <a:t>χαρτοποίηση</a:t>
            </a:r>
            <a:r>
              <a:rPr lang="el-GR" dirty="0"/>
              <a:t>. </a:t>
            </a:r>
          </a:p>
          <a:p>
            <a:endParaRPr lang="el-GR" dirty="0"/>
          </a:p>
        </p:txBody>
      </p:sp>
    </p:spTree>
    <p:extLst>
      <p:ext uri="{BB962C8B-B14F-4D97-AF65-F5344CB8AC3E}">
        <p14:creationId xmlns:p14="http://schemas.microsoft.com/office/powerpoint/2010/main" val="2114640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
        <p:nvSpPr>
          <p:cNvPr id="4" name="Θέση περιεχομένου 3"/>
          <p:cNvSpPr>
            <a:spLocks noGrp="1"/>
          </p:cNvSpPr>
          <p:nvPr>
            <p:ph idx="1"/>
          </p:nvPr>
        </p:nvSpPr>
        <p:spPr>
          <a:xfrm>
            <a:off x="457200" y="1196752"/>
            <a:ext cx="8363272" cy="5544616"/>
          </a:xfrm>
        </p:spPr>
        <p:txBody>
          <a:bodyPr>
            <a:normAutofit/>
          </a:bodyPr>
          <a:lstStyle/>
          <a:p>
            <a:r>
              <a:rPr lang="el-GR" dirty="0"/>
              <a:t>Μία μακριά ίνα είναι απαραίτητη για την παρασκευή ισχυρού χαρτιού και δεν παράγεται χαρτί αντοχής από κοντές ίνες.</a:t>
            </a:r>
          </a:p>
          <a:p>
            <a:r>
              <a:rPr lang="el-GR" dirty="0"/>
              <a:t>Πάντως, υπάρχει ένα όριο στο πως οι μακριές ίνες συνεισφέρουν θετικά επειδή δημιουργούν φύλλα με άγριο και ακανόνιστο σχηματισμό.</a:t>
            </a:r>
          </a:p>
          <a:p>
            <a:r>
              <a:rPr lang="el-GR" dirty="0"/>
              <a:t>Ένα φύλλο με παχιές και λεπτές περιοχές θα έχει φτωχή ισχύ.</a:t>
            </a:r>
          </a:p>
          <a:p>
            <a:r>
              <a:rPr lang="el-GR" dirty="0"/>
              <a:t>Το όριο μήκους των ινών για τα περισσότερα χαρτιά είναι της τάξης του 1/8– 1/4 </a:t>
            </a:r>
            <a:r>
              <a:rPr lang="el-GR" dirty="0" err="1"/>
              <a:t>in</a:t>
            </a:r>
            <a:r>
              <a:rPr lang="el-GR" dirty="0"/>
              <a:t>, δηλαδή 0.32-0.64 </a:t>
            </a:r>
            <a:r>
              <a:rPr lang="el-GR" dirty="0" err="1"/>
              <a:t>cm</a:t>
            </a:r>
            <a:r>
              <a:rPr lang="el-GR" dirty="0"/>
              <a:t>.</a:t>
            </a:r>
          </a:p>
          <a:p>
            <a:r>
              <a:rPr lang="el-GR" dirty="0"/>
              <a:t>H τιμή αυτή βέβαια ποικίλλει λόγω παραμέτρων όπως ο λόγος του μήκους των ινών προς τη διάμετρό τους και η παρουσία κολλοειδών </a:t>
            </a:r>
            <a:r>
              <a:rPr lang="el-GR" dirty="0" err="1"/>
              <a:t>επιφανειοδραστικών</a:t>
            </a:r>
            <a:r>
              <a:rPr lang="el-GR" dirty="0"/>
              <a:t> αντιδραστηρίων</a:t>
            </a:r>
            <a:r>
              <a:rPr lang="el-GR" dirty="0" smtClean="0"/>
              <a:t>.</a:t>
            </a:r>
            <a:endParaRPr lang="el-GR" dirty="0"/>
          </a:p>
        </p:txBody>
      </p:sp>
    </p:spTree>
    <p:extLst>
      <p:ext uri="{BB962C8B-B14F-4D97-AF65-F5344CB8AC3E}">
        <p14:creationId xmlns:p14="http://schemas.microsoft.com/office/powerpoint/2010/main" val="3926108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4" name="Θέση περιεχομένου 3"/>
          <p:cNvSpPr>
            <a:spLocks noGrp="1"/>
          </p:cNvSpPr>
          <p:nvPr>
            <p:ph idx="1"/>
          </p:nvPr>
        </p:nvSpPr>
        <p:spPr/>
        <p:txBody>
          <a:bodyPr/>
          <a:lstStyle/>
          <a:p>
            <a:r>
              <a:rPr lang="el-GR" dirty="0"/>
              <a:t>Η ισχύς των δεσμών μεταξύ των ινών (</a:t>
            </a:r>
            <a:r>
              <a:rPr lang="el-GR" dirty="0" err="1"/>
              <a:t>inherent</a:t>
            </a:r>
            <a:r>
              <a:rPr lang="el-GR" dirty="0"/>
              <a:t> </a:t>
            </a:r>
            <a:r>
              <a:rPr lang="el-GR" dirty="0" err="1"/>
              <a:t>bonding</a:t>
            </a:r>
            <a:r>
              <a:rPr lang="el-GR" dirty="0"/>
              <a:t> </a:t>
            </a:r>
            <a:r>
              <a:rPr lang="el-GR" dirty="0" err="1"/>
              <a:t>ability</a:t>
            </a:r>
            <a:r>
              <a:rPr lang="el-GR" dirty="0"/>
              <a:t>) όπως προαναφέρθηκε είναι εξαιρετικής σημασίας.</a:t>
            </a:r>
          </a:p>
          <a:p>
            <a:r>
              <a:rPr lang="el-GR" dirty="0"/>
              <a:t>Είναι καλά γνωστό ότι ορισμένοι πολτοί έχουν μία ισχυρή τάση να σχηματίζουν δεσμούς μεταξύ των ινών, ενώ άλλοι έχουν μόνο μια ασθενή τάση προς αυτό.</a:t>
            </a:r>
          </a:p>
          <a:p>
            <a:r>
              <a:rPr lang="el-GR" dirty="0"/>
              <a:t>H διεργασία του χτυπήματος (</a:t>
            </a:r>
            <a:r>
              <a:rPr lang="el-GR" dirty="0" err="1"/>
              <a:t>beating</a:t>
            </a:r>
            <a:r>
              <a:rPr lang="el-GR" dirty="0"/>
              <a:t>) επιδρά στην διόγκωση των ινών αυξάνοντας την </a:t>
            </a:r>
            <a:r>
              <a:rPr lang="el-GR" dirty="0" err="1"/>
              <a:t>υδατοαπορροφητικότητα</a:t>
            </a:r>
            <a:r>
              <a:rPr lang="el-GR" dirty="0"/>
              <a:t>, σχίζοντας (</a:t>
            </a:r>
            <a:r>
              <a:rPr lang="el-GR" dirty="0" err="1"/>
              <a:t>rupturing</a:t>
            </a:r>
            <a:r>
              <a:rPr lang="el-GR" dirty="0"/>
              <a:t>) και μετατρέποντας τους θυσάνους των ινών σε λεπτότερα ινίδια (</a:t>
            </a:r>
            <a:r>
              <a:rPr lang="el-GR" dirty="0" err="1"/>
              <a:t>fibrillating</a:t>
            </a:r>
            <a:r>
              <a:rPr lang="el-GR" dirty="0"/>
              <a:t>), καθιστώντας την ίνα περισσότερο εύκαμπτη και ικανή να συμπλέκεται (</a:t>
            </a:r>
            <a:r>
              <a:rPr lang="el-GR" dirty="0" err="1"/>
              <a:t>to</a:t>
            </a:r>
            <a:r>
              <a:rPr lang="el-GR" dirty="0"/>
              <a:t> </a:t>
            </a:r>
            <a:r>
              <a:rPr lang="el-GR" dirty="0" err="1"/>
              <a:t>mat</a:t>
            </a:r>
            <a:r>
              <a:rPr lang="el-GR" dirty="0"/>
              <a:t>) και τέλος να έρχεται σε επαφή με γειτονικές ίνες</a:t>
            </a:r>
            <a:r>
              <a:rPr lang="el-GR" dirty="0" smtClean="0"/>
              <a:t>.</a:t>
            </a:r>
            <a:endParaRPr lang="el-GR" dirty="0"/>
          </a:p>
        </p:txBody>
      </p:sp>
    </p:spTree>
    <p:extLst>
      <p:ext uri="{BB962C8B-B14F-4D97-AF65-F5344CB8AC3E}">
        <p14:creationId xmlns:p14="http://schemas.microsoft.com/office/powerpoint/2010/main" val="2793519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
        <p:nvSpPr>
          <p:cNvPr id="4" name="Θέση περιεχομένου 3"/>
          <p:cNvSpPr>
            <a:spLocks noGrp="1"/>
          </p:cNvSpPr>
          <p:nvPr>
            <p:ph idx="1"/>
          </p:nvPr>
        </p:nvSpPr>
        <p:spPr/>
        <p:txBody>
          <a:bodyPr/>
          <a:lstStyle/>
          <a:p>
            <a:r>
              <a:rPr lang="el-GR" dirty="0"/>
              <a:t>Εκτός από αυτές τις παραμέτρους που αυξάνουν την ισχύ των δεσμών μεταξύ των ινών, άλλη μία παράμετρος που συμβάλλει θετικά είναι η πίεση που ασκείται σε υγρό φύλλο.</a:t>
            </a:r>
          </a:p>
          <a:p>
            <a:r>
              <a:rPr lang="el-GR" dirty="0"/>
              <a:t>Τέλος, η προσθήκη συγκολλητικών αντιδραστηρίων που </a:t>
            </a:r>
            <a:r>
              <a:rPr lang="el-GR" dirty="0" err="1"/>
              <a:t>προσροφούνται</a:t>
            </a:r>
            <a:r>
              <a:rPr lang="el-GR" dirty="0"/>
              <a:t> από τις ίνες στην επιφάνεια, δρουν σαν μέσα τσιμεντοποίησης μεταξύ των ινών</a:t>
            </a:r>
            <a:r>
              <a:rPr lang="el-GR" dirty="0" smtClean="0"/>
              <a:t>.</a:t>
            </a:r>
            <a:endParaRPr lang="el-GR" dirty="0"/>
          </a:p>
        </p:txBody>
      </p:sp>
    </p:spTree>
    <p:extLst>
      <p:ext uri="{BB962C8B-B14F-4D97-AF65-F5344CB8AC3E}">
        <p14:creationId xmlns:p14="http://schemas.microsoft.com/office/powerpoint/2010/main" val="3607635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Βιβλιογραφία </a:t>
            </a:r>
            <a:r>
              <a:rPr lang="el-GR" sz="3200" b="0" dirty="0" smtClean="0"/>
              <a:t>1/2</a:t>
            </a:r>
            <a:endParaRPr lang="el-GR" sz="3200" b="0" dirty="0"/>
          </a:p>
        </p:txBody>
      </p:sp>
      <p:sp>
        <p:nvSpPr>
          <p:cNvPr id="3" name="2 - Θέση περιεχομένου"/>
          <p:cNvSpPr>
            <a:spLocks noGrp="1"/>
          </p:cNvSpPr>
          <p:nvPr>
            <p:ph idx="1"/>
          </p:nvPr>
        </p:nvSpPr>
        <p:spPr>
          <a:xfrm>
            <a:off x="457200" y="1196752"/>
            <a:ext cx="8579296" cy="5544616"/>
          </a:xfrm>
        </p:spPr>
        <p:txBody>
          <a:bodyPr>
            <a:noAutofit/>
          </a:bodyPr>
          <a:lstStyle/>
          <a:p>
            <a:pPr eaLnBrk="1" hangingPunct="1">
              <a:lnSpc>
                <a:spcPct val="105000"/>
              </a:lnSpc>
              <a:spcBef>
                <a:spcPts val="600"/>
              </a:spcBef>
              <a:buFont typeface="Wingdings" panose="05000000000000000000" pitchFamily="2" charset="2"/>
              <a:buChar char="Ø"/>
              <a:defRPr/>
            </a:pPr>
            <a:r>
              <a:rPr lang="el-GR" sz="2000" b="1" dirty="0" smtClean="0"/>
              <a:t>Ξενόγλωσση</a:t>
            </a:r>
          </a:p>
          <a:p>
            <a:pPr>
              <a:lnSpc>
                <a:spcPct val="105000"/>
              </a:lnSpc>
              <a:spcBef>
                <a:spcPts val="600"/>
              </a:spcBef>
              <a:defRPr/>
            </a:pPr>
            <a:r>
              <a:rPr lang="en-US" sz="2000" dirty="0"/>
              <a:t>Biermann</a:t>
            </a:r>
            <a:r>
              <a:rPr lang="el-GR" sz="2000" dirty="0"/>
              <a:t> </a:t>
            </a:r>
            <a:r>
              <a:rPr lang="en-US" sz="2000" dirty="0"/>
              <a:t>C.J., Handbook of pulping and papermaking, Second Edition, Academic Press, 1996.</a:t>
            </a:r>
            <a:endParaRPr lang="el-GR" sz="2000" dirty="0"/>
          </a:p>
          <a:p>
            <a:pPr>
              <a:lnSpc>
                <a:spcPct val="105000"/>
              </a:lnSpc>
              <a:spcBef>
                <a:spcPts val="600"/>
              </a:spcBef>
              <a:defRPr/>
            </a:pPr>
            <a:r>
              <a:rPr lang="en-US" sz="2000" dirty="0" err="1" smtClean="0"/>
              <a:t>Blokhuis</a:t>
            </a:r>
            <a:r>
              <a:rPr lang="el-GR" sz="2000" dirty="0" smtClean="0"/>
              <a:t> </a:t>
            </a:r>
            <a:r>
              <a:rPr lang="en-US" sz="2000" dirty="0"/>
              <a:t>G</a:t>
            </a:r>
            <a:r>
              <a:rPr lang="en-US" sz="2000" dirty="0" smtClean="0"/>
              <a:t>., </a:t>
            </a:r>
            <a:r>
              <a:rPr lang="en-US" sz="2000" dirty="0"/>
              <a:t>Testing the surface strength of paper, Research Institute and Allied Industries, IGT-publication 35, 2</a:t>
            </a:r>
            <a:r>
              <a:rPr lang="en-US" sz="2000" baseline="30000" dirty="0"/>
              <a:t>nd</a:t>
            </a:r>
            <a:r>
              <a:rPr lang="en-US" sz="2000" dirty="0"/>
              <a:t> impression, 1980.</a:t>
            </a:r>
            <a:endParaRPr lang="el-GR" sz="2000" dirty="0"/>
          </a:p>
          <a:p>
            <a:pPr>
              <a:lnSpc>
                <a:spcPct val="105000"/>
              </a:lnSpc>
              <a:spcBef>
                <a:spcPts val="600"/>
              </a:spcBef>
              <a:defRPr/>
            </a:pPr>
            <a:r>
              <a:rPr lang="en-US" sz="2000" dirty="0"/>
              <a:t>Caulfield</a:t>
            </a:r>
            <a:r>
              <a:rPr lang="el-GR" sz="2000" dirty="0"/>
              <a:t> </a:t>
            </a:r>
            <a:r>
              <a:rPr lang="en-US" sz="2000" dirty="0"/>
              <a:t>D.F. , D.E. Gunderson “Paper testing and strength characteristics” 1988 In TAPPI proceedings of the 1988 paper</a:t>
            </a:r>
            <a:r>
              <a:rPr lang="en-US" sz="2000" dirty="0" smtClean="0"/>
              <a:t>.</a:t>
            </a:r>
            <a:endParaRPr lang="el-GR" sz="2000" dirty="0" smtClean="0"/>
          </a:p>
          <a:p>
            <a:pPr>
              <a:lnSpc>
                <a:spcPct val="105000"/>
              </a:lnSpc>
              <a:spcBef>
                <a:spcPts val="600"/>
              </a:spcBef>
              <a:defRPr/>
            </a:pPr>
            <a:r>
              <a:rPr lang="en-US" sz="2000" dirty="0"/>
              <a:t>Kirwan</a:t>
            </a:r>
            <a:r>
              <a:rPr lang="el-GR" sz="2000" dirty="0"/>
              <a:t> </a:t>
            </a:r>
            <a:r>
              <a:rPr lang="en-US" sz="2000" dirty="0"/>
              <a:t>M.J., Paper and Paperboard Packaging Technology, London, Blackwell Publishing, 2005.</a:t>
            </a:r>
            <a:endParaRPr lang="el-GR" sz="2000" dirty="0"/>
          </a:p>
          <a:p>
            <a:pPr>
              <a:lnSpc>
                <a:spcPct val="105000"/>
              </a:lnSpc>
              <a:spcBef>
                <a:spcPts val="600"/>
              </a:spcBef>
              <a:defRPr/>
            </a:pPr>
            <a:r>
              <a:rPr lang="en-GB" sz="2000" dirty="0"/>
              <a:t>Roberts, J.C., The Chemistry of Paper, The Royal Society of Chemistry, </a:t>
            </a:r>
            <a:r>
              <a:rPr lang="en-GB" sz="2000" dirty="0" err="1"/>
              <a:t>Cambridge,UK</a:t>
            </a:r>
            <a:r>
              <a:rPr lang="en-GB" sz="2000" dirty="0"/>
              <a:t>, 1996.</a:t>
            </a:r>
            <a:endParaRPr lang="el-GR" sz="2000" dirty="0"/>
          </a:p>
          <a:p>
            <a:pPr>
              <a:lnSpc>
                <a:spcPct val="105000"/>
              </a:lnSpc>
              <a:spcBef>
                <a:spcPts val="600"/>
              </a:spcBef>
              <a:defRPr/>
            </a:pPr>
            <a:r>
              <a:rPr lang="en-US" sz="2000" dirty="0" smtClean="0"/>
              <a:t>Thomson</a:t>
            </a:r>
            <a:r>
              <a:rPr lang="el-GR" sz="2000" dirty="0" smtClean="0"/>
              <a:t> </a:t>
            </a:r>
            <a:r>
              <a:rPr lang="el-GR" sz="2000" dirty="0"/>
              <a:t>Β., Υλικά Εκτυπώσεων, Εκδόσεις ΙΩΝ, 2002</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587988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Βιβλιογραφία </a:t>
            </a:r>
            <a:r>
              <a:rPr lang="el-GR" sz="3200" b="0" dirty="0"/>
              <a:t>2</a:t>
            </a:r>
            <a:r>
              <a:rPr lang="el-GR" sz="3200" b="0" dirty="0" smtClean="0"/>
              <a:t>/2</a:t>
            </a:r>
            <a:endParaRPr lang="el-GR" sz="3200" b="0" dirty="0"/>
          </a:p>
        </p:txBody>
      </p:sp>
      <p:sp>
        <p:nvSpPr>
          <p:cNvPr id="3" name="2 - Θέση περιεχομένου"/>
          <p:cNvSpPr>
            <a:spLocks noGrp="1"/>
          </p:cNvSpPr>
          <p:nvPr>
            <p:ph idx="1"/>
          </p:nvPr>
        </p:nvSpPr>
        <p:spPr>
          <a:xfrm>
            <a:off x="457200" y="1196752"/>
            <a:ext cx="8579296" cy="5040560"/>
          </a:xfrm>
        </p:spPr>
        <p:txBody>
          <a:bodyPr>
            <a:noAutofit/>
          </a:bodyPr>
          <a:lstStyle/>
          <a:p>
            <a:pPr eaLnBrk="1" hangingPunct="1">
              <a:lnSpc>
                <a:spcPct val="105000"/>
              </a:lnSpc>
              <a:spcBef>
                <a:spcPts val="600"/>
              </a:spcBef>
              <a:buFont typeface="Wingdings" panose="05000000000000000000" pitchFamily="2" charset="2"/>
              <a:buChar char="Ø"/>
              <a:defRPr/>
            </a:pPr>
            <a:r>
              <a:rPr lang="el-GR" sz="2000" b="1" dirty="0" smtClean="0"/>
              <a:t>Ελληνική</a:t>
            </a:r>
          </a:p>
          <a:p>
            <a:pPr>
              <a:lnSpc>
                <a:spcPct val="105000"/>
              </a:lnSpc>
              <a:spcBef>
                <a:spcPts val="600"/>
              </a:spcBef>
              <a:defRPr/>
            </a:pPr>
            <a:r>
              <a:rPr lang="el-GR" sz="2000" dirty="0" err="1" smtClean="0"/>
              <a:t>Γραμμενίδης</a:t>
            </a:r>
            <a:r>
              <a:rPr lang="el-GR" sz="2000" dirty="0" smtClean="0"/>
              <a:t> </a:t>
            </a:r>
            <a:r>
              <a:rPr lang="en-GB" sz="2000" dirty="0"/>
              <a:t>A</a:t>
            </a:r>
            <a:r>
              <a:rPr lang="en-GB" sz="2000" dirty="0" smtClean="0"/>
              <a:t>.</a:t>
            </a:r>
            <a:r>
              <a:rPr lang="el-GR" sz="2000" dirty="0" smtClean="0"/>
              <a:t>, Χαρτοποιία, Πάτρα 1984.</a:t>
            </a:r>
          </a:p>
          <a:p>
            <a:pPr>
              <a:lnSpc>
                <a:spcPct val="105000"/>
              </a:lnSpc>
              <a:spcBef>
                <a:spcPts val="600"/>
              </a:spcBef>
              <a:defRPr/>
            </a:pPr>
            <a:r>
              <a:rPr lang="el-GR" sz="2000" dirty="0"/>
              <a:t>Ζερβός Σ., Διδακτορική διατριβή, Κριτήρια και Μεθοδολογία Αποτίμησης Καταλληλότητας Επεμβάσεων Συντήρησης Χαρτιού, Τμήμα Χημικών Μηχανικών, Ε.Μ.Π., Αθήνα, 2004.</a:t>
            </a:r>
          </a:p>
          <a:p>
            <a:pPr eaLnBrk="1" hangingPunct="1">
              <a:lnSpc>
                <a:spcPct val="105000"/>
              </a:lnSpc>
              <a:spcBef>
                <a:spcPts val="600"/>
              </a:spcBef>
              <a:defRPr/>
            </a:pPr>
            <a:r>
              <a:rPr lang="el-GR" sz="2000" dirty="0" err="1" smtClean="0"/>
              <a:t>Καρακασίδης</a:t>
            </a:r>
            <a:r>
              <a:rPr lang="el-GR" sz="2000" dirty="0" smtClean="0"/>
              <a:t> Γ.Ν., Εργαστηριακές Ασκήσεις Υλικών Ι, Τμήμα Τεχνολογίας Γραφικών Τεχνών, ΤΕΙ Αθήνας, 1997.</a:t>
            </a:r>
          </a:p>
          <a:p>
            <a:pPr eaLnBrk="1" hangingPunct="1">
              <a:lnSpc>
                <a:spcPct val="105000"/>
              </a:lnSpc>
              <a:spcBef>
                <a:spcPts val="600"/>
              </a:spcBef>
              <a:defRPr/>
            </a:pPr>
            <a:r>
              <a:rPr lang="el-GR" sz="2000" dirty="0" err="1" smtClean="0"/>
              <a:t>Καρακασίδης</a:t>
            </a:r>
            <a:r>
              <a:rPr lang="el-GR" sz="2000" dirty="0" smtClean="0"/>
              <a:t> Γ.Ν., Υλικά Ι, Τμήμα Τεχνολογίας Γραφικών Τεχνών, ΤΕΙ Αθήνας, 1997.</a:t>
            </a:r>
          </a:p>
          <a:p>
            <a:pPr>
              <a:lnSpc>
                <a:spcPct val="105000"/>
              </a:lnSpc>
              <a:spcBef>
                <a:spcPts val="600"/>
              </a:spcBef>
              <a:defRPr/>
            </a:pPr>
            <a:r>
              <a:rPr lang="el-GR" sz="2000" dirty="0" smtClean="0"/>
              <a:t>Ζερβός </a:t>
            </a:r>
            <a:r>
              <a:rPr lang="el-GR" sz="2000" dirty="0"/>
              <a:t>Σ</a:t>
            </a:r>
            <a:r>
              <a:rPr lang="el-GR" sz="2000" dirty="0" smtClean="0"/>
              <a:t>., </a:t>
            </a:r>
            <a:r>
              <a:rPr lang="el-GR" sz="2000" dirty="0"/>
              <a:t>Διδακτορική διατριβή, Κριτήρια και Μεθοδολογία Αποτίμησης Καταλληλότητας Επεμβάσεων Συντήρησης Χαρτιού, Τμήμα Χημικών Μηχανικών, Ε.Μ.Π., Αθήνα, 2004.</a:t>
            </a:r>
          </a:p>
          <a:p>
            <a:pPr>
              <a:lnSpc>
                <a:spcPct val="105000"/>
              </a:lnSpc>
              <a:spcBef>
                <a:spcPts val="600"/>
              </a:spcBef>
              <a:defRPr/>
            </a:pPr>
            <a:r>
              <a:rPr lang="el-GR" sz="2000" dirty="0" err="1" smtClean="0"/>
              <a:t>Φιλιππακοπούλου</a:t>
            </a:r>
            <a:r>
              <a:rPr lang="el-GR" sz="2000" dirty="0" smtClean="0"/>
              <a:t> </a:t>
            </a:r>
            <a:r>
              <a:rPr lang="el-GR" sz="2000" dirty="0"/>
              <a:t>Θ</a:t>
            </a:r>
            <a:r>
              <a:rPr lang="el-GR" sz="2000" dirty="0" smtClean="0"/>
              <a:t>., </a:t>
            </a:r>
            <a:r>
              <a:rPr lang="el-GR" sz="2000" dirty="0"/>
              <a:t>Μελέτη Λεύκανσης </a:t>
            </a:r>
            <a:r>
              <a:rPr lang="el-GR" sz="2000" dirty="0" err="1"/>
              <a:t>Απομελανωμένου</a:t>
            </a:r>
            <a:r>
              <a:rPr lang="el-GR" sz="2000" dirty="0"/>
              <a:t> </a:t>
            </a:r>
            <a:r>
              <a:rPr lang="el-GR" sz="2000" dirty="0" err="1"/>
              <a:t>Παλαιόχαρτου</a:t>
            </a:r>
            <a:r>
              <a:rPr lang="el-GR" sz="2000" dirty="0"/>
              <a:t> Εφημερίδων και Περιοδικών. Διδακτορική Διατριβή, Ε.Μ.Π., Αθήνα</a:t>
            </a:r>
            <a:r>
              <a:rPr lang="en-US" sz="2000" dirty="0"/>
              <a:t>, </a:t>
            </a:r>
            <a:r>
              <a:rPr lang="el-GR" sz="2000" dirty="0"/>
              <a:t>2007</a:t>
            </a:r>
            <a:r>
              <a:rPr lang="el-GR" sz="2000" dirty="0" smtClean="0"/>
              <a:t>.</a:t>
            </a:r>
          </a:p>
          <a:p>
            <a:pPr>
              <a:lnSpc>
                <a:spcPct val="105000"/>
              </a:lnSpc>
              <a:spcBef>
                <a:spcPts val="600"/>
              </a:spcBef>
              <a:defRPr/>
            </a:pPr>
            <a:r>
              <a:rPr lang="el-GR" sz="2000" dirty="0" err="1" smtClean="0"/>
              <a:t>Χρύσου</a:t>
            </a:r>
            <a:r>
              <a:rPr lang="el-GR" sz="2000" dirty="0" smtClean="0"/>
              <a:t> </a:t>
            </a:r>
            <a:r>
              <a:rPr lang="el-GR" sz="2000" dirty="0"/>
              <a:t>Κ</a:t>
            </a:r>
            <a:r>
              <a:rPr lang="el-GR" sz="2000" dirty="0" smtClean="0"/>
              <a:t>., </a:t>
            </a:r>
            <a:r>
              <a:rPr lang="el-GR" sz="2000" dirty="0"/>
              <a:t>Προσωπικές σημειώσεις, Χημείο του Κράτους, 2012</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4264324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Βιβλιογραφία </a:t>
            </a:r>
            <a:r>
              <a:rPr lang="el-GR" sz="3200" b="0" dirty="0"/>
              <a:t>2</a:t>
            </a:r>
            <a:r>
              <a:rPr lang="el-GR" sz="3200" b="0" dirty="0" smtClean="0"/>
              <a:t>/2</a:t>
            </a:r>
            <a:endParaRPr lang="el-GR" sz="3200" b="0" dirty="0"/>
          </a:p>
        </p:txBody>
      </p:sp>
      <p:sp>
        <p:nvSpPr>
          <p:cNvPr id="3" name="2 - Θέση περιεχομένου"/>
          <p:cNvSpPr>
            <a:spLocks noGrp="1"/>
          </p:cNvSpPr>
          <p:nvPr>
            <p:ph idx="1"/>
          </p:nvPr>
        </p:nvSpPr>
        <p:spPr>
          <a:xfrm>
            <a:off x="457200" y="1196752"/>
            <a:ext cx="8579296" cy="5040560"/>
          </a:xfrm>
        </p:spPr>
        <p:txBody>
          <a:bodyPr>
            <a:noAutofit/>
          </a:bodyPr>
          <a:lstStyle/>
          <a:p>
            <a:pPr eaLnBrk="1" hangingPunct="1">
              <a:lnSpc>
                <a:spcPct val="105000"/>
              </a:lnSpc>
              <a:spcBef>
                <a:spcPts val="600"/>
              </a:spcBef>
              <a:buFont typeface="Wingdings" panose="05000000000000000000" pitchFamily="2" charset="2"/>
              <a:buChar char="Ø"/>
              <a:defRPr/>
            </a:pPr>
            <a:r>
              <a:rPr lang="el-GR" sz="2000" b="1" dirty="0" smtClean="0"/>
              <a:t>Σύνδεσμοι</a:t>
            </a:r>
          </a:p>
          <a:p>
            <a:pPr>
              <a:lnSpc>
                <a:spcPct val="105000"/>
              </a:lnSpc>
              <a:spcBef>
                <a:spcPts val="600"/>
              </a:spcBef>
              <a:defRPr/>
            </a:pPr>
            <a:r>
              <a:rPr lang="en-US" sz="2000" dirty="0" smtClean="0">
                <a:hlinkClick r:id="rId2"/>
              </a:rPr>
              <a:t>Paperfill</a:t>
            </a:r>
            <a:endParaRPr lang="el-GR" sz="2000" dirty="0"/>
          </a:p>
          <a:p>
            <a:pPr eaLnBrk="1" hangingPunct="1">
              <a:lnSpc>
                <a:spcPct val="105000"/>
              </a:lnSpc>
              <a:spcBef>
                <a:spcPts val="600"/>
              </a:spcBef>
              <a:defRPr/>
            </a:pPr>
            <a:r>
              <a:rPr lang="en-US" sz="2000" u="sng" dirty="0" err="1" smtClean="0">
                <a:hlinkClick r:id="rId3"/>
              </a:rPr>
              <a:t>xerox</a:t>
            </a:r>
            <a:r>
              <a:rPr lang="el-GR" sz="2000" u="sng" dirty="0" smtClean="0">
                <a:hlinkClick r:id="rId3"/>
              </a:rPr>
              <a:t>.</a:t>
            </a:r>
            <a:r>
              <a:rPr lang="en-US" sz="2000" u="sng" dirty="0" smtClean="0">
                <a:hlinkClick r:id="rId3"/>
              </a:rPr>
              <a:t>com</a:t>
            </a:r>
            <a:endParaRPr lang="en-US" sz="2000" u="sng" dirty="0" smtClean="0"/>
          </a:p>
          <a:p>
            <a:pPr eaLnBrk="1" hangingPunct="1">
              <a:lnSpc>
                <a:spcPct val="105000"/>
              </a:lnSpc>
              <a:spcBef>
                <a:spcPts val="600"/>
              </a:spcBef>
              <a:defRPr/>
            </a:pPr>
            <a:r>
              <a:rPr lang="en-US" sz="2000" u="sng" dirty="0" smtClean="0">
                <a:hlinkClick r:id="rId4"/>
              </a:rPr>
              <a:t>Y</a:t>
            </a:r>
            <a:r>
              <a:rPr lang="el-GR" sz="2000" u="sng" dirty="0" err="1" smtClean="0">
                <a:hlinkClick r:id="rId4"/>
              </a:rPr>
              <a:t>outube</a:t>
            </a:r>
            <a:r>
              <a:rPr lang="en-US" sz="2000" dirty="0" smtClean="0"/>
              <a:t>, </a:t>
            </a:r>
            <a:r>
              <a:rPr lang="en-US" sz="2000" dirty="0"/>
              <a:t>Grain Direction in Paper</a:t>
            </a:r>
          </a:p>
          <a:p>
            <a:pPr eaLnBrk="1" hangingPunct="1">
              <a:lnSpc>
                <a:spcPct val="105000"/>
              </a:lnSpc>
              <a:spcBef>
                <a:spcPts val="600"/>
              </a:spcBef>
              <a:defRPr/>
            </a:pPr>
            <a:endParaRPr lang="el-GR" sz="20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1570837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4" name="Θέση περιεχομένου 3"/>
          <p:cNvSpPr>
            <a:spLocks noGrp="1"/>
          </p:cNvSpPr>
          <p:nvPr>
            <p:ph idx="1"/>
          </p:nvPr>
        </p:nvSpPr>
        <p:spPr/>
        <p:txBody>
          <a:bodyPr/>
          <a:lstStyle/>
          <a:p>
            <a:r>
              <a:rPr lang="el-GR" dirty="0"/>
              <a:t>Τέτοια χαρτιά είναι τα πολύχρωμης εκτύπωσης που κατά το τύπωμά τους λόγω της πίεσης που δέχονται στα πιεστήρια, αλλάζουν λόγω διαστολής διαστάσεις, με αποτέλεσμα τη μη σημειακή επίπτωση των διαφόρων χρωμάτων στα προκαθορισμένα μέρη με αποτέλεσμα την μη καλή ή και τελείως κακή απεικόνιση των επιθυμητών σχεδίων.</a:t>
            </a:r>
          </a:p>
          <a:p>
            <a:r>
              <a:rPr lang="el-GR" dirty="0"/>
              <a:t>Μεγάλες τιμές επιμήκυνσης χρειάζονται για παράδειγμα στα επιφανειακά φύλλα των πολύφυλλων χαρτονιών που σε αντίθετη περίπτωση θα έσπαγαν τη στιγμή της αναδίπλωσής τους</a:t>
            </a:r>
            <a:r>
              <a:rPr lang="el-GR" dirty="0" smtClean="0"/>
              <a:t>.</a:t>
            </a:r>
            <a:endParaRPr lang="el-GR" dirty="0"/>
          </a:p>
        </p:txBody>
      </p:sp>
    </p:spTree>
    <p:extLst>
      <p:ext uri="{BB962C8B-B14F-4D97-AF65-F5344CB8AC3E}">
        <p14:creationId xmlns:p14="http://schemas.microsoft.com/office/powerpoint/2010/main" val="15574174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err="1"/>
              <a:t>Μπελέση</a:t>
            </a:r>
            <a:r>
              <a:rPr lang="el-GR" sz="2000" dirty="0"/>
              <a:t> 2014. Βασιλική </a:t>
            </a:r>
            <a:r>
              <a:rPr lang="el-GR" sz="2000" dirty="0" err="1"/>
              <a:t>Μπελέση</a:t>
            </a:r>
            <a:r>
              <a:rPr lang="el-GR" sz="2000" dirty="0"/>
              <a:t>. «Εκτυπωτικά Υποστρώματα </a:t>
            </a:r>
            <a:r>
              <a:rPr lang="el-GR" sz="2000" dirty="0" smtClean="0"/>
              <a:t>(</a:t>
            </a:r>
            <a:r>
              <a:rPr lang="el-GR" sz="2000" dirty="0"/>
              <a:t>Θ</a:t>
            </a:r>
            <a:r>
              <a:rPr lang="el-GR" sz="2000" dirty="0" smtClean="0"/>
              <a:t>). </a:t>
            </a:r>
            <a:r>
              <a:rPr lang="el-GR" sz="2000" dirty="0"/>
              <a:t>Ενότητα </a:t>
            </a:r>
            <a:r>
              <a:rPr lang="en-US" sz="2000" smtClean="0"/>
              <a:t>7.</a:t>
            </a:r>
            <a:r>
              <a:rPr lang="el-GR" sz="2000" dirty="0" smtClean="0"/>
              <a:t>3: </a:t>
            </a:r>
            <a:r>
              <a:rPr lang="el-GR" sz="2000" dirty="0"/>
              <a:t>Σημαντικές ιδιότητες που αφορούν τον ποιοτικό έλεγχο του </a:t>
            </a:r>
            <a:r>
              <a:rPr lang="el-GR" sz="2000" dirty="0" smtClean="0"/>
              <a:t>χαρτιού </a:t>
            </a:r>
            <a:r>
              <a:rPr lang="en-US" sz="2000" dirty="0" smtClean="0"/>
              <a:t>- </a:t>
            </a:r>
            <a:r>
              <a:rPr lang="el-GR" sz="2000" dirty="0"/>
              <a:t>γ</a:t>
            </a:r>
            <a:r>
              <a:rPr lang="el-GR" sz="2000" dirty="0" smtClean="0"/>
              <a:t>’ μέρος».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p:txBody>
          <a:bodyPr>
            <a:noAutofit/>
          </a:bodyPr>
          <a:lstStyle/>
          <a:p>
            <a:pPr>
              <a:lnSpc>
                <a:spcPct val="105000"/>
              </a:lnSpc>
              <a:spcBef>
                <a:spcPts val="600"/>
              </a:spcBef>
              <a:defRPr/>
            </a:pPr>
            <a:r>
              <a:rPr lang="en-US" sz="2000" dirty="0"/>
              <a:t>Biermann</a:t>
            </a:r>
            <a:r>
              <a:rPr lang="el-GR" sz="2000" dirty="0"/>
              <a:t> </a:t>
            </a:r>
            <a:r>
              <a:rPr lang="en-US" sz="2000" dirty="0"/>
              <a:t>C.J., Handbook of pulping and papermaking, Second Edition, Academic Press, 1996.</a:t>
            </a:r>
            <a:endParaRPr lang="el-GR" sz="2000" dirty="0"/>
          </a:p>
          <a:p>
            <a:pPr>
              <a:lnSpc>
                <a:spcPct val="105000"/>
              </a:lnSpc>
              <a:spcBef>
                <a:spcPts val="600"/>
              </a:spcBef>
              <a:defRPr/>
            </a:pPr>
            <a:r>
              <a:rPr lang="en-US" sz="2000" dirty="0" err="1"/>
              <a:t>Blokhuis</a:t>
            </a:r>
            <a:r>
              <a:rPr lang="el-GR" sz="2000" dirty="0"/>
              <a:t> </a:t>
            </a:r>
            <a:r>
              <a:rPr lang="en-US" sz="2000" dirty="0"/>
              <a:t>G., Testing the surface strength of paper, Research Institute and Allied Industries, IGT-publication 35, 2</a:t>
            </a:r>
            <a:r>
              <a:rPr lang="en-US" sz="2000" baseline="30000" dirty="0"/>
              <a:t>nd</a:t>
            </a:r>
            <a:r>
              <a:rPr lang="en-US" sz="2000" dirty="0"/>
              <a:t> impression, 1980.</a:t>
            </a:r>
            <a:endParaRPr lang="el-GR" sz="2000" dirty="0"/>
          </a:p>
          <a:p>
            <a:pPr>
              <a:lnSpc>
                <a:spcPct val="105000"/>
              </a:lnSpc>
              <a:spcBef>
                <a:spcPts val="600"/>
              </a:spcBef>
              <a:defRPr/>
            </a:pPr>
            <a:r>
              <a:rPr lang="en-US" sz="2000" dirty="0"/>
              <a:t>Caulfield</a:t>
            </a:r>
            <a:r>
              <a:rPr lang="el-GR" sz="2000" dirty="0"/>
              <a:t> </a:t>
            </a:r>
            <a:r>
              <a:rPr lang="en-US" sz="2000" dirty="0"/>
              <a:t>D.F. , D.E. Gunderson “Paper testing and strength characteristics” 1988 In TAPPI proceedings of the 1988 paper.</a:t>
            </a:r>
            <a:endParaRPr lang="el-GR" sz="2000" dirty="0"/>
          </a:p>
          <a:p>
            <a:pPr>
              <a:lnSpc>
                <a:spcPct val="105000"/>
              </a:lnSpc>
              <a:spcBef>
                <a:spcPts val="600"/>
              </a:spcBef>
              <a:defRPr/>
            </a:pPr>
            <a:r>
              <a:rPr lang="en-US" sz="2000" dirty="0"/>
              <a:t>Kirwan</a:t>
            </a:r>
            <a:r>
              <a:rPr lang="el-GR" sz="2000" dirty="0"/>
              <a:t> </a:t>
            </a:r>
            <a:r>
              <a:rPr lang="en-US" sz="2000" dirty="0"/>
              <a:t>M.J., Paper and Paperboard Packaging Technology, London, Blackwell Publishing, 2005.</a:t>
            </a:r>
            <a:endParaRPr lang="el-GR" sz="2000" dirty="0"/>
          </a:p>
          <a:p>
            <a:pPr>
              <a:lnSpc>
                <a:spcPct val="105000"/>
              </a:lnSpc>
              <a:spcBef>
                <a:spcPts val="600"/>
              </a:spcBef>
              <a:defRPr/>
            </a:pPr>
            <a:r>
              <a:rPr lang="en-GB" sz="2000" dirty="0"/>
              <a:t>Roberts, J.C., The Chemistry of Paper, The Royal Society of Chemistry, </a:t>
            </a:r>
            <a:r>
              <a:rPr lang="en-GB" sz="2000" dirty="0" err="1"/>
              <a:t>Cambridge,UK</a:t>
            </a:r>
            <a:r>
              <a:rPr lang="en-GB" sz="2000" dirty="0"/>
              <a:t>, 1996.</a:t>
            </a:r>
            <a:endParaRPr lang="el-GR" sz="2000" dirty="0"/>
          </a:p>
          <a:p>
            <a:pPr>
              <a:lnSpc>
                <a:spcPct val="105000"/>
              </a:lnSpc>
              <a:spcBef>
                <a:spcPts val="600"/>
              </a:spcBef>
              <a:defRPr/>
            </a:pPr>
            <a:r>
              <a:rPr lang="en-US" sz="2000" dirty="0"/>
              <a:t>Thomson</a:t>
            </a:r>
            <a:r>
              <a:rPr lang="el-GR" sz="2000" dirty="0"/>
              <a:t> Β., Υλικά Εκτυπώσεων, Εκδόσεις ΙΩΝ, 2002</a:t>
            </a:r>
            <a:r>
              <a:rPr lang="el-GR" sz="2000" dirty="0" smtClean="0"/>
              <a:t>.</a:t>
            </a:r>
            <a:endParaRPr lang="en-US" sz="2000" dirty="0" smtClean="0"/>
          </a:p>
          <a:p>
            <a:pPr>
              <a:lnSpc>
                <a:spcPct val="105000"/>
              </a:lnSpc>
              <a:spcBef>
                <a:spcPts val="600"/>
              </a:spcBef>
              <a:defRPr/>
            </a:pPr>
            <a:r>
              <a:rPr lang="en-US" sz="2000" dirty="0" err="1">
                <a:hlinkClick r:id="rId3"/>
              </a:rPr>
              <a:t>Paperfill</a:t>
            </a:r>
            <a:endParaRPr lang="el-GR" sz="2000" dirty="0"/>
          </a:p>
          <a:p>
            <a:pPr>
              <a:lnSpc>
                <a:spcPct val="105000"/>
              </a:lnSpc>
              <a:spcBef>
                <a:spcPts val="600"/>
              </a:spcBef>
              <a:defRPr/>
            </a:pPr>
            <a:r>
              <a:rPr lang="en-US" sz="2000" u="sng" dirty="0" err="1">
                <a:hlinkClick r:id="rId4"/>
              </a:rPr>
              <a:t>xerox</a:t>
            </a:r>
            <a:r>
              <a:rPr lang="el-GR" sz="2000" u="sng" dirty="0">
                <a:hlinkClick r:id="rId4"/>
              </a:rPr>
              <a:t>.</a:t>
            </a:r>
            <a:r>
              <a:rPr lang="en-US" sz="2000" u="sng" dirty="0">
                <a:hlinkClick r:id="rId4"/>
              </a:rPr>
              <a:t>com</a:t>
            </a:r>
            <a:endParaRPr lang="en-US" sz="2000" u="sng" dirty="0"/>
          </a:p>
          <a:p>
            <a:pPr>
              <a:lnSpc>
                <a:spcPct val="105000"/>
              </a:lnSpc>
              <a:spcBef>
                <a:spcPts val="600"/>
              </a:spcBef>
              <a:defRPr/>
            </a:pPr>
            <a:r>
              <a:rPr lang="en-US" sz="2000" u="sng" dirty="0">
                <a:hlinkClick r:id="rId5"/>
              </a:rPr>
              <a:t>Y</a:t>
            </a:r>
            <a:r>
              <a:rPr lang="el-GR" sz="2000" u="sng" dirty="0" err="1">
                <a:hlinkClick r:id="rId5"/>
              </a:rPr>
              <a:t>outube</a:t>
            </a:r>
            <a:r>
              <a:rPr lang="en-US" sz="2000" dirty="0"/>
              <a:t>, Grain Direction in Paper</a:t>
            </a:r>
            <a:endParaRPr lang="el-GR" sz="2000" dirty="0"/>
          </a:p>
        </p:txBody>
      </p:sp>
    </p:spTree>
    <p:extLst>
      <p:ext uri="{BB962C8B-B14F-4D97-AF65-F5344CB8AC3E}">
        <p14:creationId xmlns:p14="http://schemas.microsoft.com/office/powerpoint/2010/main" val="2418721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r>
              <a:rPr lang="en-US" dirty="0" smtClean="0"/>
              <a:t> 2/2</a:t>
            </a:r>
            <a:endParaRPr lang="el-GR" dirty="0"/>
          </a:p>
        </p:txBody>
      </p:sp>
      <p:sp>
        <p:nvSpPr>
          <p:cNvPr id="3" name="Content Placeholder 2"/>
          <p:cNvSpPr>
            <a:spLocks noGrp="1"/>
          </p:cNvSpPr>
          <p:nvPr>
            <p:ph idx="1"/>
          </p:nvPr>
        </p:nvSpPr>
        <p:spPr/>
        <p:txBody>
          <a:bodyPr>
            <a:noAutofit/>
          </a:bodyPr>
          <a:lstStyle/>
          <a:p>
            <a:pPr>
              <a:lnSpc>
                <a:spcPct val="105000"/>
              </a:lnSpc>
              <a:spcBef>
                <a:spcPts val="600"/>
              </a:spcBef>
              <a:defRPr/>
            </a:pPr>
            <a:r>
              <a:rPr lang="el-GR" sz="2000" dirty="0" err="1"/>
              <a:t>Γραμμενίδης</a:t>
            </a:r>
            <a:r>
              <a:rPr lang="el-GR" sz="2000" dirty="0"/>
              <a:t> </a:t>
            </a:r>
            <a:r>
              <a:rPr lang="en-GB" sz="2000" dirty="0"/>
              <a:t>A.</a:t>
            </a:r>
            <a:r>
              <a:rPr lang="el-GR" sz="2000" dirty="0"/>
              <a:t>, Χαρτοποιία, Πάτρα 1984.</a:t>
            </a:r>
          </a:p>
          <a:p>
            <a:pPr>
              <a:lnSpc>
                <a:spcPct val="105000"/>
              </a:lnSpc>
              <a:spcBef>
                <a:spcPts val="600"/>
              </a:spcBef>
              <a:defRPr/>
            </a:pPr>
            <a:r>
              <a:rPr lang="el-GR" sz="2000" dirty="0"/>
              <a:t>Ζερβός Σ., Διδακτορική διατριβή, Κριτήρια και Μεθοδολογία Αποτίμησης Καταλληλότητας Επεμβάσεων Συντήρησης Χαρτιού, Τμήμα Χημικών Μηχανικών, Ε.Μ.Π., Αθήνα, 2004.</a:t>
            </a:r>
          </a:p>
          <a:p>
            <a:pPr>
              <a:lnSpc>
                <a:spcPct val="105000"/>
              </a:lnSpc>
              <a:spcBef>
                <a:spcPts val="600"/>
              </a:spcBef>
              <a:defRPr/>
            </a:pPr>
            <a:r>
              <a:rPr lang="el-GR" sz="2000" dirty="0" err="1"/>
              <a:t>Καρακασίδης</a:t>
            </a:r>
            <a:r>
              <a:rPr lang="el-GR" sz="2000" dirty="0"/>
              <a:t> Γ.Ν., Εργαστηριακές Ασκήσεις Υλικών Ι, Τμήμα Τεχνολογίας Γραφικών Τεχνών, ΤΕΙ Αθήνας, 1997.</a:t>
            </a:r>
          </a:p>
          <a:p>
            <a:pPr>
              <a:lnSpc>
                <a:spcPct val="105000"/>
              </a:lnSpc>
              <a:spcBef>
                <a:spcPts val="600"/>
              </a:spcBef>
              <a:defRPr/>
            </a:pPr>
            <a:r>
              <a:rPr lang="el-GR" sz="2000" dirty="0" err="1"/>
              <a:t>Καρακασίδης</a:t>
            </a:r>
            <a:r>
              <a:rPr lang="el-GR" sz="2000" dirty="0"/>
              <a:t> Γ.Ν., Υλικά Ι, Τμήμα Τεχνολογίας Γραφικών Τεχνών, ΤΕΙ Αθήνας, 1997.</a:t>
            </a:r>
          </a:p>
          <a:p>
            <a:pPr>
              <a:lnSpc>
                <a:spcPct val="105000"/>
              </a:lnSpc>
              <a:spcBef>
                <a:spcPts val="600"/>
              </a:spcBef>
              <a:defRPr/>
            </a:pPr>
            <a:r>
              <a:rPr lang="el-GR" sz="2000" dirty="0"/>
              <a:t>Ζερβός Σ., Διδακτορική διατριβή, Κριτήρια και Μεθοδολογία Αποτίμησης Καταλληλότητας Επεμβάσεων Συντήρησης Χαρτιού, Τμήμα Χημικών Μηχανικών, Ε.Μ.Π., Αθήνα, 2004.</a:t>
            </a:r>
          </a:p>
          <a:p>
            <a:pPr>
              <a:lnSpc>
                <a:spcPct val="105000"/>
              </a:lnSpc>
              <a:spcBef>
                <a:spcPts val="600"/>
              </a:spcBef>
              <a:defRPr/>
            </a:pPr>
            <a:r>
              <a:rPr lang="el-GR" sz="2000" dirty="0" err="1"/>
              <a:t>Φιλιππακοπούλου</a:t>
            </a:r>
            <a:r>
              <a:rPr lang="el-GR" sz="2000" dirty="0"/>
              <a:t> Θ., Μελέτη Λεύκανσης </a:t>
            </a:r>
            <a:r>
              <a:rPr lang="el-GR" sz="2000" dirty="0" err="1"/>
              <a:t>Απομελανωμένου</a:t>
            </a:r>
            <a:r>
              <a:rPr lang="el-GR" sz="2000" dirty="0"/>
              <a:t> </a:t>
            </a:r>
            <a:r>
              <a:rPr lang="el-GR" sz="2000" dirty="0" err="1"/>
              <a:t>Παλαιόχαρτου</a:t>
            </a:r>
            <a:r>
              <a:rPr lang="el-GR" sz="2000" dirty="0"/>
              <a:t> Εφημερίδων και Περιοδικών. Διδακτορική Διατριβή, Ε.Μ.Π., Αθήνα</a:t>
            </a:r>
            <a:r>
              <a:rPr lang="en-US" sz="2000" dirty="0"/>
              <a:t>, </a:t>
            </a:r>
            <a:r>
              <a:rPr lang="el-GR" sz="2000" dirty="0"/>
              <a:t>2007.</a:t>
            </a:r>
          </a:p>
          <a:p>
            <a:pPr>
              <a:lnSpc>
                <a:spcPct val="105000"/>
              </a:lnSpc>
              <a:spcBef>
                <a:spcPts val="600"/>
              </a:spcBef>
              <a:defRPr/>
            </a:pPr>
            <a:r>
              <a:rPr lang="el-GR" sz="2000" dirty="0" err="1"/>
              <a:t>Χρύσου</a:t>
            </a:r>
            <a:r>
              <a:rPr lang="el-GR" sz="2000" dirty="0"/>
              <a:t> Κ., Προσωπικές σημειώσεις, Χημείο του Κράτους, 2012.</a:t>
            </a:r>
          </a:p>
        </p:txBody>
      </p:sp>
    </p:spTree>
    <p:extLst>
      <p:ext uri="{BB962C8B-B14F-4D97-AF65-F5344CB8AC3E}">
        <p14:creationId xmlns:p14="http://schemas.microsoft.com/office/powerpoint/2010/main" val="1006856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6048821" cy="908720"/>
          </a:xfrm>
        </p:spPr>
        <p:txBody>
          <a:bodyPr>
            <a:normAutofit fontScale="90000"/>
          </a:bodyPr>
          <a:lstStyle/>
          <a:p>
            <a:r>
              <a:rPr lang="el-GR" dirty="0" smtClean="0"/>
              <a:t>Αντοχή </a:t>
            </a:r>
            <a:r>
              <a:rPr lang="el-GR" dirty="0"/>
              <a:t>στο σχίσιμο </a:t>
            </a:r>
            <a:r>
              <a:rPr lang="el-GR" dirty="0" smtClean="0"/>
              <a:t/>
            </a:r>
            <a:br>
              <a:rPr lang="el-GR" dirty="0" smtClean="0"/>
            </a:br>
            <a:r>
              <a:rPr lang="el-GR" sz="3300" b="0" dirty="0" smtClean="0"/>
              <a:t>(</a:t>
            </a:r>
            <a:r>
              <a:rPr lang="el-GR" sz="3300" b="0" dirty="0" err="1"/>
              <a:t>Tearing</a:t>
            </a:r>
            <a:r>
              <a:rPr lang="el-GR" sz="3300" b="0" dirty="0"/>
              <a:t> </a:t>
            </a:r>
            <a:r>
              <a:rPr lang="el-GR" sz="3300" b="0" dirty="0" err="1"/>
              <a:t>Strength</a:t>
            </a:r>
            <a:r>
              <a:rPr lang="el-GR" sz="3300" b="0" dirty="0" smtClean="0"/>
              <a:t>)</a:t>
            </a:r>
            <a:endParaRPr lang="el-GR" sz="3300" b="0" dirty="0"/>
          </a:p>
        </p:txBody>
      </p:sp>
      <p:grpSp>
        <p:nvGrpSpPr>
          <p:cNvPr id="5123" name="Group 6"/>
          <p:cNvGrpSpPr>
            <a:grpSpLocks/>
          </p:cNvGrpSpPr>
          <p:nvPr/>
        </p:nvGrpSpPr>
        <p:grpSpPr bwMode="auto">
          <a:xfrm>
            <a:off x="6156325" y="0"/>
            <a:ext cx="2987675" cy="6858000"/>
            <a:chOff x="3878" y="0"/>
            <a:chExt cx="1882" cy="4320"/>
          </a:xfrm>
        </p:grpSpPr>
        <p:pic>
          <p:nvPicPr>
            <p:cNvPr id="5124" name="Picture 4" descr="DSC01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 y="0"/>
              <a:ext cx="1882" cy="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DSC013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 y="2115"/>
              <a:ext cx="1882" cy="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4" name="Θέση περιεχομένου 3"/>
          <p:cNvSpPr>
            <a:spLocks noGrp="1"/>
          </p:cNvSpPr>
          <p:nvPr>
            <p:ph idx="1"/>
          </p:nvPr>
        </p:nvSpPr>
        <p:spPr>
          <a:xfrm>
            <a:off x="251520" y="1196752"/>
            <a:ext cx="5904805" cy="5661248"/>
          </a:xfrm>
        </p:spPr>
        <p:txBody>
          <a:bodyPr>
            <a:normAutofit lnSpcReduction="10000"/>
          </a:bodyPr>
          <a:lstStyle/>
          <a:p>
            <a:r>
              <a:rPr lang="el-GR" sz="2200" dirty="0"/>
              <a:t>H αντοχή στο σχίσιμο είναι ένα ακόμη σημαντικό τεστ στον προσδιορισμό της ικανότητας αντίστασης του χαρτιού στο σχίσιμό του.</a:t>
            </a:r>
          </a:p>
          <a:p>
            <a:pPr marL="355600" indent="0">
              <a:buNone/>
            </a:pPr>
            <a:r>
              <a:rPr lang="el-GR" sz="2200" dirty="0" smtClean="0"/>
              <a:t>Το </a:t>
            </a:r>
            <a:r>
              <a:rPr lang="el-GR" sz="2200" dirty="0"/>
              <a:t>πιο σύνηθες όργανο που χρησιμοποιείται στον καθορισμό της αντοχής στο σχίσιμο είναι το Standard </a:t>
            </a:r>
            <a:r>
              <a:rPr lang="el-GR" sz="2200" dirty="0" err="1"/>
              <a:t>Elmendorf</a:t>
            </a:r>
            <a:r>
              <a:rPr lang="el-GR" sz="2200" dirty="0"/>
              <a:t> </a:t>
            </a:r>
            <a:r>
              <a:rPr lang="el-GR" sz="2200" dirty="0" err="1"/>
              <a:t>tear</a:t>
            </a:r>
            <a:r>
              <a:rPr lang="el-GR" sz="2200" dirty="0"/>
              <a:t> </a:t>
            </a:r>
            <a:r>
              <a:rPr lang="el-GR" sz="2200" dirty="0" err="1"/>
              <a:t>tester</a:t>
            </a:r>
            <a:r>
              <a:rPr lang="el-GR" sz="2200" dirty="0"/>
              <a:t>. </a:t>
            </a:r>
          </a:p>
          <a:p>
            <a:r>
              <a:rPr lang="el-GR" sz="2200" dirty="0"/>
              <a:t>Το όργανο αποτελείται από μία κινητή αρπάγη η οποία μπορεί να κινείται ελεύθερα και από μία άλλη σταθερή αρπάγη.</a:t>
            </a:r>
          </a:p>
          <a:p>
            <a:pPr marL="355600" indent="0">
              <a:buNone/>
            </a:pPr>
            <a:r>
              <a:rPr lang="el-GR" sz="2200" dirty="0" smtClean="0"/>
              <a:t>Τη </a:t>
            </a:r>
            <a:r>
              <a:rPr lang="el-GR" sz="2200" dirty="0"/>
              <a:t>στιγμή που ξεκινά η μέτρηση οι δύο </a:t>
            </a:r>
            <a:r>
              <a:rPr lang="el-GR" sz="2200" dirty="0" err="1"/>
              <a:t>αρπάγες</a:t>
            </a:r>
            <a:r>
              <a:rPr lang="el-GR" sz="2200" dirty="0"/>
              <a:t> είναι σε τέτοια θέση ώστε μπορεί να προσαρμοστεί το δοκίμιο, που συνήθως αποτελείται από περισσότερα του ενός φύλλα.</a:t>
            </a:r>
          </a:p>
          <a:p>
            <a:endParaRPr lang="el-GR" sz="2200" dirty="0"/>
          </a:p>
        </p:txBody>
      </p:sp>
      <p:sp>
        <p:nvSpPr>
          <p:cNvPr id="8" name="TextBox 7"/>
          <p:cNvSpPr txBox="1"/>
          <p:nvPr/>
        </p:nvSpPr>
        <p:spPr>
          <a:xfrm>
            <a:off x="6998476" y="3334508"/>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839913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196752"/>
            <a:ext cx="5554960" cy="5400600"/>
          </a:xfrm>
        </p:spPr>
        <p:txBody>
          <a:bodyPr>
            <a:noAutofit/>
          </a:bodyPr>
          <a:lstStyle/>
          <a:p>
            <a:pPr marL="0" indent="0">
              <a:buNone/>
            </a:pPr>
            <a:r>
              <a:rPr lang="el-GR" sz="2300" dirty="0"/>
              <a:t>Μεταξύ των δύο αυτών αρπάγων φέρεται μία λεπίδα με την βοήθεια της οποίας προκαλείται το αρχικό σχίσιμο στο κάτω μέρος του </a:t>
            </a:r>
            <a:r>
              <a:rPr lang="el-GR" sz="2300" dirty="0" smtClean="0"/>
              <a:t>δοκιμίου.</a:t>
            </a:r>
          </a:p>
          <a:p>
            <a:pPr marL="0" indent="0">
              <a:buNone/>
            </a:pPr>
            <a:r>
              <a:rPr lang="el-GR" sz="2300" dirty="0" smtClean="0"/>
              <a:t>Στη </a:t>
            </a:r>
            <a:r>
              <a:rPr lang="el-GR" sz="2300" dirty="0"/>
              <a:t>συνέχεια, η κινούμενη αρπάγη σχίζει στα δύο το </a:t>
            </a:r>
            <a:r>
              <a:rPr lang="el-GR" sz="2300" dirty="0" smtClean="0"/>
              <a:t>δοκίμιο.</a:t>
            </a:r>
          </a:p>
          <a:p>
            <a:pPr marL="0" indent="0">
              <a:buNone/>
            </a:pPr>
            <a:r>
              <a:rPr lang="el-GR" sz="2300" dirty="0" smtClean="0"/>
              <a:t>Το </a:t>
            </a:r>
            <a:r>
              <a:rPr lang="el-GR" sz="2300" dirty="0"/>
              <a:t>όργανο δίνει αυτόματα το αποτέλεσμα ως τη μέση δύναμη που προκάλεσε το </a:t>
            </a:r>
            <a:r>
              <a:rPr lang="el-GR" sz="2300" dirty="0" smtClean="0"/>
              <a:t>σχίσιμο.</a:t>
            </a:r>
          </a:p>
          <a:p>
            <a:pPr marL="0" indent="0">
              <a:buNone/>
            </a:pPr>
            <a:r>
              <a:rPr lang="el-GR" sz="2300" dirty="0" smtClean="0"/>
              <a:t>Θα </a:t>
            </a:r>
            <a:r>
              <a:rPr lang="el-GR" sz="2300" dirty="0"/>
              <a:t>πρέπει να πάρει κανείς δύο μετρήσεις, μία κατά την κατεύθυνση της μηχανής (ΜD) και μία κάθετα σε αυτή (CD</a:t>
            </a:r>
            <a:r>
              <a:rPr lang="el-GR" sz="2300" dirty="0" smtClean="0"/>
              <a:t>).</a:t>
            </a:r>
            <a:endParaRPr lang="el-GR" sz="2300" dirty="0"/>
          </a:p>
        </p:txBody>
      </p:sp>
      <p:grpSp>
        <p:nvGrpSpPr>
          <p:cNvPr id="6147" name="Group 3"/>
          <p:cNvGrpSpPr>
            <a:grpSpLocks/>
          </p:cNvGrpSpPr>
          <p:nvPr/>
        </p:nvGrpSpPr>
        <p:grpSpPr bwMode="auto">
          <a:xfrm>
            <a:off x="6156325" y="0"/>
            <a:ext cx="2987675" cy="6858000"/>
            <a:chOff x="3878" y="0"/>
            <a:chExt cx="1882" cy="4320"/>
          </a:xfrm>
        </p:grpSpPr>
        <p:pic>
          <p:nvPicPr>
            <p:cNvPr id="6148" name="Picture 4" descr="DSC01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 y="0"/>
              <a:ext cx="1882" cy="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SC013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 y="2115"/>
              <a:ext cx="1882" cy="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4" name="Τίτλος 3"/>
          <p:cNvSpPr>
            <a:spLocks noGrp="1"/>
          </p:cNvSpPr>
          <p:nvPr>
            <p:ph type="title"/>
          </p:nvPr>
        </p:nvSpPr>
        <p:spPr>
          <a:xfrm>
            <a:off x="107504" y="116632"/>
            <a:ext cx="6048821" cy="908720"/>
          </a:xfrm>
        </p:spPr>
        <p:txBody>
          <a:bodyPr/>
          <a:lstStyle/>
          <a:p>
            <a:endParaRPr lang="el-GR" dirty="0"/>
          </a:p>
        </p:txBody>
      </p:sp>
      <p:sp>
        <p:nvSpPr>
          <p:cNvPr id="8" name="TextBox 7"/>
          <p:cNvSpPr txBox="1"/>
          <p:nvPr/>
        </p:nvSpPr>
        <p:spPr>
          <a:xfrm>
            <a:off x="6998476" y="3334508"/>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907004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Να </a:t>
            </a:r>
            <a:r>
              <a:rPr lang="el-GR" dirty="0"/>
              <a:t>σημειωθεί ότι υπάρχει μία αντίστροφη σχέση μεταξύ της αντοχής στο σχίσιμο και της αντοχής στον εφελκυσμό η οποία θα πρέπει να λαμβάνεται υπόψη κατά την παραγωγή του χαρτιού.</a:t>
            </a:r>
            <a:br>
              <a:rPr lang="el-GR" dirty="0"/>
            </a:br>
            <a:r>
              <a:rPr lang="el-GR" dirty="0" smtClean="0"/>
              <a:t>Για </a:t>
            </a:r>
            <a:r>
              <a:rPr lang="el-GR" dirty="0"/>
              <a:t>να έχει ένα χαρτί την μέγιστη αντοχή στον εφελκυσμό θα πρέπει το χαρτί να έχει σχετικά μικρή αντοχή στο σχίσιμο.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4" name="Τίτλος 3"/>
          <p:cNvSpPr>
            <a:spLocks noGrp="1"/>
          </p:cNvSpPr>
          <p:nvPr>
            <p:ph type="title"/>
          </p:nvPr>
        </p:nvSpPr>
        <p:spPr/>
        <p:txBody>
          <a:bodyPr/>
          <a:lstStyle/>
          <a:p>
            <a:endParaRPr lang="el-GR"/>
          </a:p>
        </p:txBody>
      </p:sp>
    </p:spTree>
    <p:extLst>
      <p:ext uri="{BB962C8B-B14F-4D97-AF65-F5344CB8AC3E}">
        <p14:creationId xmlns:p14="http://schemas.microsoft.com/office/powerpoint/2010/main" val="1459334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Αντοχή συνοχής των ινών μεταξύ τους</a:t>
            </a:r>
            <a:br>
              <a:rPr lang="el-GR" dirty="0"/>
            </a:br>
            <a:r>
              <a:rPr lang="el-GR" sz="3300" b="0" dirty="0"/>
              <a:t>(</a:t>
            </a:r>
            <a:r>
              <a:rPr lang="el-GR" sz="3300" b="0" dirty="0" err="1"/>
              <a:t>Burst</a:t>
            </a:r>
            <a:r>
              <a:rPr lang="el-GR" sz="3300" b="0" dirty="0"/>
              <a:t>, </a:t>
            </a:r>
            <a:r>
              <a:rPr lang="el-GR" sz="3300" b="0" dirty="0" err="1"/>
              <a:t>eclatation</a:t>
            </a:r>
            <a:r>
              <a:rPr lang="el-GR" sz="3300" b="0" dirty="0" smtClean="0"/>
              <a:t>)</a:t>
            </a:r>
            <a:endParaRPr lang="el-GR" sz="33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4" name="Θέση περιεχομένου 3"/>
          <p:cNvSpPr>
            <a:spLocks noGrp="1"/>
          </p:cNvSpPr>
          <p:nvPr>
            <p:ph idx="1"/>
          </p:nvPr>
        </p:nvSpPr>
        <p:spPr>
          <a:xfrm>
            <a:off x="457200" y="1340768"/>
            <a:ext cx="8229600" cy="4896544"/>
          </a:xfrm>
        </p:spPr>
        <p:txBody>
          <a:bodyPr/>
          <a:lstStyle/>
          <a:p>
            <a:r>
              <a:rPr lang="el-GR" dirty="0"/>
              <a:t>Η ιδιότητα αυτή του χαρτιού είναι απαιτητή στα χαρτιά συσκευασίας και ειδικά σε εκείνα από τα οποία φτιάχνονται οι </a:t>
            </a:r>
            <a:r>
              <a:rPr lang="el-GR" dirty="0" err="1"/>
              <a:t>χαρτόσακκοι</a:t>
            </a:r>
            <a:r>
              <a:rPr lang="el-GR" dirty="0"/>
              <a:t> για την </a:t>
            </a:r>
            <a:r>
              <a:rPr lang="el-GR" dirty="0" err="1"/>
              <a:t>ενσάκκιση</a:t>
            </a:r>
            <a:r>
              <a:rPr lang="el-GR" dirty="0"/>
              <a:t> διαφόρων </a:t>
            </a:r>
            <a:r>
              <a:rPr lang="el-GR" dirty="0" err="1"/>
              <a:t>προιόντων</a:t>
            </a:r>
            <a:r>
              <a:rPr lang="el-GR" dirty="0"/>
              <a:t>, που εκτός από την καταπόνηση από το βάρος του υλικού του που υποδέχονται, καταπονούνται και σημειακά αν το υλικό είναι σε μορφή κομματιών που πιέζουν το χαρτί τοπικά και μπορεί να το τρυπήσουν. </a:t>
            </a:r>
          </a:p>
          <a:p>
            <a:endParaRPr lang="el-GR" dirty="0"/>
          </a:p>
        </p:txBody>
      </p:sp>
    </p:spTree>
    <p:extLst>
      <p:ext uri="{BB962C8B-B14F-4D97-AF65-F5344CB8AC3E}">
        <p14:creationId xmlns:p14="http://schemas.microsoft.com/office/powerpoint/2010/main" val="3257512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Αντοχή στη διάρρηξη του χαρτιού</a:t>
            </a:r>
            <a:br>
              <a:rPr lang="el-GR" dirty="0"/>
            </a:br>
            <a:r>
              <a:rPr lang="el-GR" sz="3300" b="0" dirty="0"/>
              <a:t>(</a:t>
            </a:r>
            <a:r>
              <a:rPr lang="en-US" sz="3300" b="0" dirty="0"/>
              <a:t>Bursting strength of paper) - Mullen </a:t>
            </a:r>
            <a:r>
              <a:rPr lang="en-US" sz="3300" b="0" dirty="0" smtClean="0"/>
              <a:t>test</a:t>
            </a:r>
            <a:endParaRPr lang="el-GR" sz="3300" b="0" dirty="0"/>
          </a:p>
        </p:txBody>
      </p:sp>
      <p:pic>
        <p:nvPicPr>
          <p:cNvPr id="9219" name="Picture 4" descr="DSC013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320193"/>
            <a:ext cx="3456384" cy="227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4" name="Θέση περιεχομένου 3"/>
          <p:cNvSpPr>
            <a:spLocks noGrp="1"/>
          </p:cNvSpPr>
          <p:nvPr>
            <p:ph idx="1"/>
          </p:nvPr>
        </p:nvSpPr>
        <p:spPr>
          <a:xfrm>
            <a:off x="179512" y="1340768"/>
            <a:ext cx="8507288" cy="3528392"/>
          </a:xfrm>
        </p:spPr>
        <p:txBody>
          <a:bodyPr>
            <a:normAutofit/>
          </a:bodyPr>
          <a:lstStyle/>
          <a:p>
            <a:r>
              <a:rPr lang="el-GR" sz="2200" dirty="0"/>
              <a:t>Πρόκειται για έναν από τους παλαιότερους και ευρύτερα χρησιμοποιούμενους ελέγχους διάρρηξης του χαρτιού και χαρτονιού, που συνήθως καλείται </a:t>
            </a:r>
            <a:r>
              <a:rPr lang="el-GR" sz="2200" dirty="0" err="1"/>
              <a:t>Mullen</a:t>
            </a:r>
            <a:r>
              <a:rPr lang="el-GR" sz="2200" dirty="0"/>
              <a:t> </a:t>
            </a:r>
            <a:r>
              <a:rPr lang="el-GR" sz="2200" dirty="0" err="1"/>
              <a:t>test</a:t>
            </a:r>
            <a:r>
              <a:rPr lang="el-GR" sz="2200" dirty="0"/>
              <a:t>.</a:t>
            </a:r>
          </a:p>
          <a:p>
            <a:r>
              <a:rPr lang="el-GR" sz="2200" dirty="0"/>
              <a:t>Με απλά λόγια η μέτρηση αυτή δείχνει την αντίσταση ενός προϊόντος χαρτιού στη διάρρηξη κατά την χρήση του.</a:t>
            </a:r>
          </a:p>
          <a:p>
            <a:r>
              <a:rPr lang="el-GR" sz="2200" dirty="0"/>
              <a:t>Αποτελεί μία τόσο σημαντική μέτρηση ώστε σήμερα χρησιμοποιείται κατά κόρον και τείνει να ξεπεράσει σε αναγκαιότητα – ζήτηση και αυτή της αντοχής στον εφελκυσμό. </a:t>
            </a:r>
          </a:p>
        </p:txBody>
      </p:sp>
      <p:sp>
        <p:nvSpPr>
          <p:cNvPr id="5" name="Ορθογώνιο 4"/>
          <p:cNvSpPr/>
          <p:nvPr/>
        </p:nvSpPr>
        <p:spPr>
          <a:xfrm>
            <a:off x="179512" y="4714979"/>
            <a:ext cx="5148138" cy="1954381"/>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200" dirty="0">
                <a:solidFill>
                  <a:prstClr val="black"/>
                </a:solidFill>
                <a:latin typeface="Calibri"/>
              </a:rPr>
              <a:t>Πρόκειται για μία γρήγορη και εύκολη μέθοδο η οποία επαρκεί και για τις δύο διευθύνσεις του χαρτιού, ενώ για την </a:t>
            </a:r>
            <a:r>
              <a:rPr lang="el-GR" sz="2200" dirty="0" err="1">
                <a:solidFill>
                  <a:prstClr val="black"/>
                </a:solidFill>
                <a:latin typeface="Calibri"/>
              </a:rPr>
              <a:t>εφελκυστική</a:t>
            </a:r>
            <a:r>
              <a:rPr lang="el-GR" sz="2200" dirty="0">
                <a:solidFill>
                  <a:prstClr val="black"/>
                </a:solidFill>
                <a:latin typeface="Calibri"/>
              </a:rPr>
              <a:t> τάση απαιτείται έλεγχος και στις δύο κατευθύνσεις του χαρτιού.</a:t>
            </a:r>
          </a:p>
        </p:txBody>
      </p:sp>
      <p:sp>
        <p:nvSpPr>
          <p:cNvPr id="7" name="TextBox 6"/>
          <p:cNvSpPr txBox="1"/>
          <p:nvPr/>
        </p:nvSpPr>
        <p:spPr>
          <a:xfrm>
            <a:off x="5875502" y="6581001"/>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9137538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f264e335b193badf7bc45a389e3a2c61ae75168"/>
</p:tagLst>
</file>

<file path=ppt/theme/theme1.xml><?xml version="1.0" encoding="utf-8"?>
<a:theme xmlns:a="http://schemas.openxmlformats.org/drawingml/2006/main" name="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801</TotalTime>
  <Words>4228</Words>
  <Application>Microsoft Office PowerPoint</Application>
  <PresentationFormat>On-screen Show (4:3)</PresentationFormat>
  <Paragraphs>310</Paragraphs>
  <Slides>48</Slides>
  <Notes>10</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exo-opistho_simeiomata</vt:lpstr>
      <vt:lpstr>OC_template_updated</vt:lpstr>
      <vt:lpstr>1_exo-opistho_simeiomata</vt:lpstr>
      <vt:lpstr>Εκτυπωτικά Υποστρώματα (Θ)</vt:lpstr>
      <vt:lpstr>Αντοχή στον εφελκυσμό μετά από εμβάπτιση σε νερό (Tensile strength after immersion in water)</vt:lpstr>
      <vt:lpstr>Επιμήκυνση κατά τη θραύση (Stretch at break, stretch, elongation)</vt:lpstr>
      <vt:lpstr>PowerPoint Presentation</vt:lpstr>
      <vt:lpstr>Αντοχή στο σχίσιμο  (Tearing Strength)</vt:lpstr>
      <vt:lpstr>PowerPoint Presentation</vt:lpstr>
      <vt:lpstr>PowerPoint Presentation</vt:lpstr>
      <vt:lpstr>Αντοχή συνοχής των ινών μεταξύ τους (Burst, eclatation)</vt:lpstr>
      <vt:lpstr>Αντοχή στη διάρρηξη του χαρτιού (Bursting strength of paper) - Mullen test</vt:lpstr>
      <vt:lpstr>PowerPoint Presentation</vt:lpstr>
      <vt:lpstr>PowerPoint Presentation</vt:lpstr>
      <vt:lpstr>PowerPoint Presentation</vt:lpstr>
      <vt:lpstr>Δυσκαμψία (stiffness)</vt:lpstr>
      <vt:lpstr>Επιπεδότητα/Τραχύτητα κατά Bendtsen (Smoothness/Roughness)</vt:lpstr>
      <vt:lpstr>PowerPoint Presentation</vt:lpstr>
      <vt:lpstr>PowerPoint Presentation</vt:lpstr>
      <vt:lpstr>PowerPoint Presentation</vt:lpstr>
      <vt:lpstr>Αντίσταση στο λύγισμα</vt:lpstr>
      <vt:lpstr>Αντοχή στην αναδίπλωση  (Folding endurance)</vt:lpstr>
      <vt:lpstr>PowerPoint Presentation</vt:lpstr>
      <vt:lpstr>PowerPoint Presentation</vt:lpstr>
      <vt:lpstr>Η αντοχή στην αναδίπλωση συνδέεται με τις ακόλουθες παραμέτρους:</vt:lpstr>
      <vt:lpstr>Αντοχή στον εφελκυσμό  (Tensile strength)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Παρατήρηση</vt:lpstr>
      <vt:lpstr>Παράμετροι που επιδρούν στην αντοχή στον εφελκυσμό</vt:lpstr>
      <vt:lpstr>PowerPoint Presentation</vt:lpstr>
      <vt:lpstr>PowerPoint Presentation</vt:lpstr>
      <vt:lpstr>PowerPoint Presentation</vt:lpstr>
      <vt:lpstr>PowerPoint Presentation</vt:lpstr>
      <vt:lpstr>Βιβλιογραφία 1/2</vt:lpstr>
      <vt:lpstr>Βιβλιογραφία 2/2</vt:lpstr>
      <vt:lpstr>Βιβλιογραφία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 1/2</vt:lpstr>
      <vt:lpstr>Σημείωμα Χρήσης Έργων Τρίτων 2/2</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198</cp:revision>
  <dcterms:created xsi:type="dcterms:W3CDTF">2015-05-19T06:24:50Z</dcterms:created>
  <dcterms:modified xsi:type="dcterms:W3CDTF">2015-10-16T12:16:14Z</dcterms:modified>
</cp:coreProperties>
</file>