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4" r:id="rId1"/>
  </p:sldMasterIdLst>
  <p:sldIdLst>
    <p:sldId id="256" r:id="rId2"/>
    <p:sldId id="257" r:id="rId3"/>
    <p:sldId id="258" r:id="rId4"/>
    <p:sldId id="264" r:id="rId5"/>
    <p:sldId id="259" r:id="rId6"/>
    <p:sldId id="260" r:id="rId7"/>
    <p:sldId id="261" r:id="rId8"/>
    <p:sldId id="262" r:id="rId9"/>
    <p:sldId id="263" r:id="rId10"/>
    <p:sldId id="265" r:id="rId11"/>
    <p:sldId id="268" r:id="rId12"/>
    <p:sldId id="266" r:id="rId13"/>
    <p:sldId id="267" r:id="rId14"/>
    <p:sldId id="269" r:id="rId15"/>
    <p:sldId id="270" r:id="rId16"/>
    <p:sldId id="271" r:id="rId17"/>
    <p:sldId id="272" r:id="rId18"/>
    <p:sldId id="273" r:id="rId19"/>
    <p:sldId id="274"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p:scale>
          <a:sx n="57" d="100"/>
          <a:sy n="57" d="100"/>
        </p:scale>
        <p:origin x="1134"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a:xfrm>
            <a:off x="5332412" y="5883275"/>
            <a:ext cx="4324044" cy="365125"/>
          </a:xfrm>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249289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6A69AC9-99B2-4170-8487-AA28E58BC5CD}" type="datetimeFigureOut">
              <a:rPr lang="el-GR" smtClean="0"/>
              <a:t>25/1/2015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317996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973305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357022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4110251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2008509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1460615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3583780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2673080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10951856" y="5867131"/>
            <a:ext cx="551167" cy="365125"/>
          </a:xfrm>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29085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6A69AC9-99B2-4170-8487-AA28E58BC5CD}" type="datetimeFigureOut">
              <a:rPr lang="el-GR" smtClean="0"/>
              <a:t>25/1/2015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39104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16A69AC9-99B2-4170-8487-AA28E58BC5CD}" type="datetimeFigureOut">
              <a:rPr lang="el-GR" smtClean="0"/>
              <a:t>25/1/2015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1523968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16A69AC9-99B2-4170-8487-AA28E58BC5CD}" type="datetimeFigureOut">
              <a:rPr lang="el-GR" smtClean="0"/>
              <a:t>25/1/2015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200645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16A69AC9-99B2-4170-8487-AA28E58BC5CD}" type="datetimeFigureOut">
              <a:rPr lang="el-GR" smtClean="0"/>
              <a:t>25/1/2015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422744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69AC9-99B2-4170-8487-AA28E58BC5CD}" type="datetimeFigureOut">
              <a:rPr lang="el-GR" smtClean="0"/>
              <a:t>25/1/2015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1967346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6A69AC9-99B2-4170-8487-AA28E58BC5CD}" type="datetimeFigureOut">
              <a:rPr lang="el-GR" smtClean="0"/>
              <a:t>25/1/2015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529212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6A69AC9-99B2-4170-8487-AA28E58BC5CD}" type="datetimeFigureOut">
              <a:rPr lang="el-GR" smtClean="0"/>
              <a:t>25/1/2015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8FC4715-B693-4431-8480-F36920454A95}" type="slidenum">
              <a:rPr lang="el-GR" smtClean="0"/>
              <a:t>‹#›</a:t>
            </a:fld>
            <a:endParaRPr lang="el-GR"/>
          </a:p>
        </p:txBody>
      </p:sp>
    </p:spTree>
    <p:extLst>
      <p:ext uri="{BB962C8B-B14F-4D97-AF65-F5344CB8AC3E}">
        <p14:creationId xmlns:p14="http://schemas.microsoft.com/office/powerpoint/2010/main" val="3483153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A69AC9-99B2-4170-8487-AA28E58BC5CD}" type="datetimeFigureOut">
              <a:rPr lang="el-GR" smtClean="0"/>
              <a:t>25/1/2015</a:t>
            </a:fld>
            <a:endParaRPr lang="el-G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l-G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8FC4715-B693-4431-8480-F36920454A95}" type="slidenum">
              <a:rPr lang="el-GR" smtClean="0"/>
              <a:t>‹#›</a:t>
            </a:fld>
            <a:endParaRPr lang="el-GR"/>
          </a:p>
        </p:txBody>
      </p:sp>
    </p:spTree>
    <p:extLst>
      <p:ext uri="{BB962C8B-B14F-4D97-AF65-F5344CB8AC3E}">
        <p14:creationId xmlns:p14="http://schemas.microsoft.com/office/powerpoint/2010/main" val="1479261068"/>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 id="2147484217" r:id="rId13"/>
    <p:sldLayoutId id="2147484218" r:id="rId14"/>
    <p:sldLayoutId id="2147484219" r:id="rId15"/>
    <p:sldLayoutId id="2147484220" r:id="rId16"/>
    <p:sldLayoutId id="214748422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pilepsyportal.wordpress.com/categor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79320" y="2121743"/>
            <a:ext cx="9474550" cy="819577"/>
          </a:xfrm>
        </p:spPr>
        <p:txBody>
          <a:bodyPr/>
          <a:lstStyle/>
          <a:p>
            <a:r>
              <a:rPr lang="el-GR" sz="4400" b="1" u="sng" dirty="0" smtClean="0">
                <a:solidFill>
                  <a:schemeClr val="accent1"/>
                </a:solidFill>
                <a:latin typeface="Century Schoolbook" panose="02040604050505020304" pitchFamily="18" charset="0"/>
              </a:rPr>
              <a:t>ΣΠΑΣΜΟΛΥΤΙΚΑ ΣΤΗΝ ΚΥΗΣΗ</a:t>
            </a:r>
            <a:endParaRPr lang="el-GR" sz="4400" b="1" u="sng" dirty="0">
              <a:solidFill>
                <a:schemeClr val="accent1"/>
              </a:solidFill>
              <a:latin typeface="Century Schoolbook" panose="02040604050505020304" pitchFamily="18" charset="0"/>
            </a:endParaRPr>
          </a:p>
        </p:txBody>
      </p:sp>
      <p:sp>
        <p:nvSpPr>
          <p:cNvPr id="3" name="Υπότιτλος 2"/>
          <p:cNvSpPr>
            <a:spLocks noGrp="1"/>
          </p:cNvSpPr>
          <p:nvPr>
            <p:ph type="subTitle" idx="1"/>
          </p:nvPr>
        </p:nvSpPr>
        <p:spPr>
          <a:xfrm>
            <a:off x="7040881" y="3268192"/>
            <a:ext cx="4612990" cy="3345968"/>
          </a:xfrm>
        </p:spPr>
        <p:txBody>
          <a:bodyPr>
            <a:normAutofit fontScale="85000" lnSpcReduction="10000"/>
          </a:bodyPr>
          <a:lstStyle/>
          <a:p>
            <a:pPr algn="l"/>
            <a:endParaRPr lang="el-GR" sz="2400" b="1" dirty="0">
              <a:solidFill>
                <a:schemeClr val="accent5">
                  <a:lumMod val="75000"/>
                </a:schemeClr>
              </a:solidFill>
            </a:endParaRPr>
          </a:p>
          <a:p>
            <a:r>
              <a:rPr lang="el-GR" sz="2500" b="1" u="sng" dirty="0" smtClean="0">
                <a:solidFill>
                  <a:schemeClr val="bg2">
                    <a:lumMod val="50000"/>
                  </a:schemeClr>
                </a:solidFill>
              </a:rPr>
              <a:t>ΤΕΙ ΑΘΗΝΑΣ</a:t>
            </a:r>
            <a:r>
              <a:rPr lang="el-GR" sz="2500" b="1" dirty="0" smtClean="0">
                <a:solidFill>
                  <a:schemeClr val="bg2">
                    <a:lumMod val="50000"/>
                  </a:schemeClr>
                </a:solidFill>
              </a:rPr>
              <a:t>, </a:t>
            </a:r>
            <a:r>
              <a:rPr lang="en-US" sz="2500" b="1" dirty="0">
                <a:solidFill>
                  <a:schemeClr val="bg2">
                    <a:lumMod val="50000"/>
                  </a:schemeClr>
                </a:solidFill>
              </a:rPr>
              <a:t/>
            </a:r>
            <a:br>
              <a:rPr lang="en-US" sz="2500" b="1" dirty="0">
                <a:solidFill>
                  <a:schemeClr val="bg2">
                    <a:lumMod val="50000"/>
                  </a:schemeClr>
                </a:solidFill>
              </a:rPr>
            </a:br>
            <a:r>
              <a:rPr lang="el-GR" sz="2500" b="1" dirty="0" smtClean="0">
                <a:solidFill>
                  <a:schemeClr val="bg2">
                    <a:lumMod val="50000"/>
                  </a:schemeClr>
                </a:solidFill>
              </a:rPr>
              <a:t>ΤΜΗΜΑ </a:t>
            </a:r>
            <a:r>
              <a:rPr lang="el-GR" sz="2500" b="1" dirty="0" smtClean="0">
                <a:solidFill>
                  <a:schemeClr val="bg2">
                    <a:lumMod val="50000"/>
                  </a:schemeClr>
                </a:solidFill>
              </a:rPr>
              <a:t>ΜΑΙΕΥΤΙΚΗΣ, 7</a:t>
            </a:r>
            <a:r>
              <a:rPr lang="el-GR" sz="2500" b="1" baseline="30000" dirty="0" smtClean="0">
                <a:solidFill>
                  <a:schemeClr val="bg2">
                    <a:lumMod val="50000"/>
                  </a:schemeClr>
                </a:solidFill>
              </a:rPr>
              <a:t>Ο</a:t>
            </a:r>
            <a:r>
              <a:rPr lang="el-GR" sz="2500" b="1" dirty="0" smtClean="0">
                <a:solidFill>
                  <a:schemeClr val="bg2">
                    <a:lumMod val="50000"/>
                  </a:schemeClr>
                </a:solidFill>
              </a:rPr>
              <a:t> ΕΞΑΜΗΝΟ</a:t>
            </a:r>
          </a:p>
          <a:p>
            <a:r>
              <a:rPr lang="el-GR" sz="2500" b="1" dirty="0">
                <a:solidFill>
                  <a:schemeClr val="bg2">
                    <a:lumMod val="50000"/>
                  </a:schemeClr>
                </a:solidFill>
              </a:rPr>
              <a:t>	</a:t>
            </a:r>
            <a:r>
              <a:rPr lang="el-GR" sz="2500" b="1" dirty="0" smtClean="0">
                <a:solidFill>
                  <a:schemeClr val="bg2">
                    <a:lumMod val="50000"/>
                  </a:schemeClr>
                </a:solidFill>
              </a:rPr>
              <a:t>	</a:t>
            </a:r>
          </a:p>
          <a:p>
            <a:r>
              <a:rPr lang="el-GR" sz="2500" b="1" dirty="0">
                <a:solidFill>
                  <a:schemeClr val="bg2">
                    <a:lumMod val="50000"/>
                  </a:schemeClr>
                </a:solidFill>
              </a:rPr>
              <a:t>ΝΙΚΟΛΕΤΤΑ </a:t>
            </a:r>
            <a:r>
              <a:rPr lang="el-GR" sz="2500" b="1" dirty="0" smtClean="0">
                <a:solidFill>
                  <a:schemeClr val="bg2">
                    <a:lumMod val="50000"/>
                  </a:schemeClr>
                </a:solidFill>
              </a:rPr>
              <a:t>ΣΩΤΗΡΟΠΟΥΛΟΥ</a:t>
            </a:r>
          </a:p>
          <a:p>
            <a:endParaRPr lang="el-GR" sz="2500" b="1" dirty="0">
              <a:solidFill>
                <a:schemeClr val="bg2">
                  <a:lumMod val="50000"/>
                </a:schemeClr>
              </a:solidFill>
            </a:endParaRPr>
          </a:p>
          <a:p>
            <a:r>
              <a:rPr lang="el-GR" sz="2500" b="1" u="sng" dirty="0" smtClean="0">
                <a:solidFill>
                  <a:schemeClr val="bg2">
                    <a:lumMod val="50000"/>
                  </a:schemeClr>
                </a:solidFill>
              </a:rPr>
              <a:t>ΕΠΙΒΛΕΠΩΝ ΚΑΘΗΓΗΤΡΙΑ </a:t>
            </a:r>
            <a:r>
              <a:rPr lang="el-GR" sz="2500" b="1" dirty="0" smtClean="0">
                <a:solidFill>
                  <a:schemeClr val="bg2">
                    <a:lumMod val="50000"/>
                  </a:schemeClr>
                </a:solidFill>
              </a:rPr>
              <a:t>: </a:t>
            </a:r>
            <a:endParaRPr lang="en-US" sz="2500" b="1" dirty="0" smtClean="0">
              <a:solidFill>
                <a:schemeClr val="bg2">
                  <a:lumMod val="50000"/>
                </a:schemeClr>
              </a:solidFill>
            </a:endParaRPr>
          </a:p>
          <a:p>
            <a:r>
              <a:rPr lang="el-GR" sz="2500" b="1" dirty="0" smtClean="0">
                <a:solidFill>
                  <a:schemeClr val="bg2">
                    <a:lumMod val="50000"/>
                  </a:schemeClr>
                </a:solidFill>
              </a:rPr>
              <a:t>κ</a:t>
            </a:r>
            <a:r>
              <a:rPr lang="el-GR" sz="2500" b="1" dirty="0" smtClean="0">
                <a:solidFill>
                  <a:schemeClr val="bg2">
                    <a:lumMod val="50000"/>
                  </a:schemeClr>
                </a:solidFill>
              </a:rPr>
              <a:t>. ΒΙΒΙΛΑΚΗ</a:t>
            </a:r>
            <a:endParaRPr lang="el-GR" sz="2500" b="1" dirty="0">
              <a:solidFill>
                <a:schemeClr val="bg2">
                  <a:lumMod val="50000"/>
                </a:schemeClr>
              </a:solidFill>
            </a:endParaRPr>
          </a:p>
          <a:p>
            <a:pPr algn="l"/>
            <a:endParaRPr lang="el-GR" dirty="0"/>
          </a:p>
        </p:txBody>
      </p:sp>
    </p:spTree>
    <p:extLst>
      <p:ext uri="{BB962C8B-B14F-4D97-AF65-F5344CB8AC3E}">
        <p14:creationId xmlns:p14="http://schemas.microsoft.com/office/powerpoint/2010/main" val="176706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160867"/>
            <a:ext cx="10018713" cy="1752599"/>
          </a:xfrm>
        </p:spPr>
        <p:txBody>
          <a:bodyPr>
            <a:normAutofit/>
          </a:bodyPr>
          <a:lstStyle/>
          <a:p>
            <a:r>
              <a:rPr lang="el-GR" sz="4400" b="1" u="sng" dirty="0" smtClean="0">
                <a:solidFill>
                  <a:schemeClr val="accent1"/>
                </a:solidFill>
              </a:rPr>
              <a:t>Ορισμός αντιεπιληπτικών φαρμάκων</a:t>
            </a:r>
            <a:endParaRPr lang="el-GR" sz="4400" b="1" u="sng" dirty="0">
              <a:solidFill>
                <a:schemeClr val="accent1"/>
              </a:solidFill>
            </a:endParaRPr>
          </a:p>
        </p:txBody>
      </p:sp>
      <p:sp>
        <p:nvSpPr>
          <p:cNvPr id="3" name="Θέση περιεχομένου 2"/>
          <p:cNvSpPr>
            <a:spLocks noGrp="1"/>
          </p:cNvSpPr>
          <p:nvPr>
            <p:ph idx="1"/>
          </p:nvPr>
        </p:nvSpPr>
        <p:spPr>
          <a:xfrm>
            <a:off x="1236134" y="1591733"/>
            <a:ext cx="10684934" cy="4199468"/>
          </a:xfrm>
        </p:spPr>
        <p:txBody>
          <a:bodyPr>
            <a:normAutofit/>
          </a:bodyPr>
          <a:lstStyle/>
          <a:p>
            <a:r>
              <a:rPr lang="el-GR" sz="4000" b="1" u="sng" dirty="0"/>
              <a:t>Αντιεπιληπτικά</a:t>
            </a:r>
            <a:r>
              <a:rPr lang="el-GR" sz="4000" dirty="0"/>
              <a:t>: </a:t>
            </a:r>
            <a:endParaRPr lang="el-GR" sz="4000" dirty="0" smtClean="0"/>
          </a:p>
          <a:p>
            <a:pPr marL="0" indent="0">
              <a:buNone/>
            </a:pPr>
            <a:r>
              <a:rPr lang="el-GR" sz="4000" dirty="0"/>
              <a:t>Ε</a:t>
            </a:r>
            <a:r>
              <a:rPr lang="el-GR" sz="4000" dirty="0" smtClean="0"/>
              <a:t>ίναι </a:t>
            </a:r>
            <a:r>
              <a:rPr lang="el-GR" sz="4000" dirty="0"/>
              <a:t>τα  φάρμακα που χρησιμοποιούνται για τον έλεγχο (πρόληψη) επιληπτικών κρίσεων (σπασμών) ή για να σταματήσουν  μια συνεχή σειρά των επιληπτικών κρίσεων. </a:t>
            </a:r>
          </a:p>
        </p:txBody>
      </p:sp>
    </p:spTree>
    <p:extLst>
      <p:ext uri="{BB962C8B-B14F-4D97-AF65-F5344CB8AC3E}">
        <p14:creationId xmlns:p14="http://schemas.microsoft.com/office/powerpoint/2010/main" val="1388083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48845" y="-143932"/>
            <a:ext cx="10018713" cy="1193800"/>
          </a:xfrm>
        </p:spPr>
        <p:txBody>
          <a:bodyPr/>
          <a:lstStyle/>
          <a:p>
            <a:r>
              <a:rPr lang="el-GR" sz="6000" b="1" u="sng" dirty="0" smtClean="0"/>
              <a:t>Αντενδείξεις</a:t>
            </a:r>
            <a:r>
              <a:rPr lang="el-GR" dirty="0" smtClean="0"/>
              <a:t> </a:t>
            </a:r>
            <a:endParaRPr lang="el-GR" dirty="0"/>
          </a:p>
        </p:txBody>
      </p:sp>
      <p:sp>
        <p:nvSpPr>
          <p:cNvPr id="3" name="Θέση περιεχομένου 2"/>
          <p:cNvSpPr>
            <a:spLocks noGrp="1"/>
          </p:cNvSpPr>
          <p:nvPr>
            <p:ph idx="1"/>
          </p:nvPr>
        </p:nvSpPr>
        <p:spPr>
          <a:xfrm>
            <a:off x="1484311" y="880536"/>
            <a:ext cx="4611690" cy="5816977"/>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l-GR" dirty="0" smtClean="0"/>
              <a:t>Η </a:t>
            </a:r>
            <a:r>
              <a:rPr lang="el-GR" dirty="0"/>
              <a:t>έκθεση στα παλαιότερα ΑΕΦ, έχει αποδειχθεί ότι αυξάνει τον κίνδυνο σοβαρών συγγενών διαταραχών, </a:t>
            </a:r>
            <a:r>
              <a:rPr lang="el-GR" dirty="0" smtClean="0"/>
              <a:t>συμπεριλαμβανομένης </a:t>
            </a:r>
            <a:r>
              <a:rPr lang="el-GR" dirty="0"/>
              <a:t>της δισχιδούς ράχης και της </a:t>
            </a:r>
            <a:r>
              <a:rPr lang="el-GR" dirty="0" smtClean="0"/>
              <a:t>υπερωιοσχιστίας. </a:t>
            </a:r>
          </a:p>
          <a:p>
            <a:pPr marL="0" indent="0">
              <a:buNone/>
            </a:pPr>
            <a:r>
              <a:rPr lang="el-GR" dirty="0" smtClean="0"/>
              <a:t>Τα φάρμακα αυτά είναι :</a:t>
            </a:r>
          </a:p>
          <a:p>
            <a:r>
              <a:rPr lang="el-GR" dirty="0" smtClean="0"/>
              <a:t>η </a:t>
            </a:r>
            <a:r>
              <a:rPr lang="el-GR" dirty="0"/>
              <a:t>φαινοβαρβιτάλη</a:t>
            </a:r>
            <a:r>
              <a:rPr lang="el-GR" dirty="0" smtClean="0"/>
              <a:t>,</a:t>
            </a:r>
          </a:p>
          <a:p>
            <a:r>
              <a:rPr lang="el-GR" dirty="0" smtClean="0"/>
              <a:t> </a:t>
            </a:r>
            <a:r>
              <a:rPr lang="el-GR" dirty="0"/>
              <a:t>η φαινυντοΐνη</a:t>
            </a:r>
            <a:r>
              <a:rPr lang="el-GR" dirty="0" smtClean="0"/>
              <a:t>,</a:t>
            </a:r>
          </a:p>
          <a:p>
            <a:r>
              <a:rPr lang="el-GR" dirty="0" smtClean="0"/>
              <a:t> </a:t>
            </a:r>
            <a:r>
              <a:rPr lang="el-GR" dirty="0"/>
              <a:t>η καρβαμαζεπίνη </a:t>
            </a:r>
            <a:endParaRPr lang="el-GR" dirty="0" smtClean="0"/>
          </a:p>
          <a:p>
            <a:r>
              <a:rPr lang="el-GR" dirty="0" smtClean="0"/>
              <a:t>και </a:t>
            </a:r>
            <a:r>
              <a:rPr lang="el-GR" dirty="0"/>
              <a:t>(ειδικά) το βαλπροϊκό οξύ, </a:t>
            </a:r>
            <a:r>
              <a:rPr lang="el-GR" dirty="0" smtClean="0"/>
              <a:t/>
            </a:r>
            <a:br>
              <a:rPr lang="el-GR" dirty="0" smtClean="0"/>
            </a:br>
            <a:endParaRPr lang="el-GR" dirty="0"/>
          </a:p>
        </p:txBody>
      </p:sp>
      <p:sp>
        <p:nvSpPr>
          <p:cNvPr id="4" name="Δεξιό βέλος 3"/>
          <p:cNvSpPr/>
          <p:nvPr/>
        </p:nvSpPr>
        <p:spPr>
          <a:xfrm>
            <a:off x="6231467" y="2726267"/>
            <a:ext cx="1456267" cy="13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7805737" y="880536"/>
            <a:ext cx="4131733" cy="58169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l-GR" sz="2400" dirty="0"/>
              <a:t>Ωστόσο, αυτό δεν ισχύει για τα νεότερα ΑΕΦ, όπως </a:t>
            </a:r>
            <a:r>
              <a:rPr lang="el-GR" sz="2400" dirty="0" smtClean="0"/>
              <a:t>:</a:t>
            </a:r>
          </a:p>
          <a:p>
            <a:endParaRPr lang="el-GR" sz="2400" dirty="0" smtClean="0"/>
          </a:p>
          <a:p>
            <a:pPr marL="342900" indent="-342900">
              <a:buFont typeface="Arial" panose="020B0604020202020204" pitchFamily="34" charset="0"/>
              <a:buChar char="•"/>
            </a:pPr>
            <a:r>
              <a:rPr lang="el-GR" sz="2400" dirty="0" smtClean="0"/>
              <a:t>η </a:t>
            </a:r>
            <a:r>
              <a:rPr lang="el-GR" sz="2400" dirty="0" err="1"/>
              <a:t>λαμοτριγίνη</a:t>
            </a:r>
            <a:r>
              <a:rPr lang="el-GR" sz="2400" dirty="0"/>
              <a:t>, </a:t>
            </a:r>
            <a:endParaRPr lang="el-GR" sz="2400" dirty="0" smtClean="0"/>
          </a:p>
          <a:p>
            <a:pPr marL="342900" indent="-342900">
              <a:buFont typeface="Arial" panose="020B0604020202020204" pitchFamily="34" charset="0"/>
              <a:buChar char="•"/>
            </a:pPr>
            <a:r>
              <a:rPr lang="el-GR" sz="2400" dirty="0" smtClean="0"/>
              <a:t>η </a:t>
            </a:r>
            <a:r>
              <a:rPr lang="el-GR" sz="2400" dirty="0" err="1"/>
              <a:t>οξκαρβαμαζεπίνη</a:t>
            </a:r>
            <a:r>
              <a:rPr lang="el-GR" sz="2400" dirty="0"/>
              <a:t>, </a:t>
            </a:r>
            <a:endParaRPr lang="el-GR" sz="2400" dirty="0" smtClean="0"/>
          </a:p>
          <a:p>
            <a:pPr marL="342900" indent="-342900">
              <a:buFont typeface="Arial" panose="020B0604020202020204" pitchFamily="34" charset="0"/>
              <a:buChar char="•"/>
            </a:pPr>
            <a:r>
              <a:rPr lang="el-GR" sz="2400" dirty="0" smtClean="0"/>
              <a:t>η </a:t>
            </a:r>
            <a:r>
              <a:rPr lang="el-GR" sz="2400" dirty="0" err="1"/>
              <a:t>τοπιραμάτη</a:t>
            </a:r>
            <a:r>
              <a:rPr lang="el-GR" sz="2400" dirty="0" smtClean="0"/>
              <a:t>,</a:t>
            </a:r>
          </a:p>
          <a:p>
            <a:pPr marL="342900" indent="-342900">
              <a:buFont typeface="Arial" panose="020B0604020202020204" pitchFamily="34" charset="0"/>
              <a:buChar char="•"/>
            </a:pPr>
            <a:r>
              <a:rPr lang="el-GR" sz="2400" dirty="0" smtClean="0"/>
              <a:t> </a:t>
            </a:r>
            <a:r>
              <a:rPr lang="el-GR" sz="2400" dirty="0"/>
              <a:t>η </a:t>
            </a:r>
            <a:r>
              <a:rPr lang="el-GR" sz="2400" dirty="0" err="1"/>
              <a:t>γκαμπαπεντίνη</a:t>
            </a:r>
            <a:r>
              <a:rPr lang="el-GR" sz="2400" dirty="0"/>
              <a:t> </a:t>
            </a:r>
            <a:endParaRPr lang="el-GR" sz="2400" dirty="0" smtClean="0"/>
          </a:p>
          <a:p>
            <a:pPr marL="342900" indent="-342900">
              <a:buFont typeface="Arial" panose="020B0604020202020204" pitchFamily="34" charset="0"/>
              <a:buChar char="•"/>
            </a:pPr>
            <a:r>
              <a:rPr lang="el-GR" sz="2400" dirty="0" smtClean="0"/>
              <a:t>και </a:t>
            </a:r>
            <a:r>
              <a:rPr lang="el-GR" sz="2400" dirty="0"/>
              <a:t>η </a:t>
            </a:r>
            <a:r>
              <a:rPr lang="el-GR" sz="2400" dirty="0" err="1"/>
              <a:t>λεβιτιρακετάμη</a:t>
            </a:r>
            <a:r>
              <a:rPr lang="el-GR" sz="2400" dirty="0"/>
              <a:t>. </a:t>
            </a:r>
            <a:endParaRPr lang="el-GR" sz="2400" dirty="0" smtClean="0"/>
          </a:p>
          <a:p>
            <a:endParaRPr lang="el-GR" sz="2400" dirty="0"/>
          </a:p>
          <a:p>
            <a:r>
              <a:rPr lang="el-GR" sz="2400" dirty="0"/>
              <a:t>Μ</a:t>
            </a:r>
            <a:r>
              <a:rPr lang="el-GR" sz="2400" dirty="0" smtClean="0"/>
              <a:t>πορεί όμως να </a:t>
            </a:r>
            <a:r>
              <a:rPr lang="el-GR" sz="2400" dirty="0"/>
              <a:t>υπάρχει </a:t>
            </a:r>
            <a:r>
              <a:rPr lang="el-GR" sz="2400" dirty="0" smtClean="0"/>
              <a:t> κάποιος </a:t>
            </a:r>
            <a:r>
              <a:rPr lang="el-GR" sz="2400" dirty="0"/>
              <a:t>κίνδυνος για μικρότερες διαταραχές, μιας και το ενδεχόμενο αυτό δεν έχει διερευνηθεί</a:t>
            </a:r>
            <a:r>
              <a:rPr lang="el-GR" dirty="0" smtClean="0"/>
              <a:t>.</a:t>
            </a:r>
          </a:p>
          <a:p>
            <a:endParaRPr lang="el-GR" dirty="0"/>
          </a:p>
          <a:p>
            <a:endParaRPr lang="el-GR" dirty="0"/>
          </a:p>
        </p:txBody>
      </p:sp>
    </p:spTree>
    <p:extLst>
      <p:ext uri="{BB962C8B-B14F-4D97-AF65-F5344CB8AC3E}">
        <p14:creationId xmlns:p14="http://schemas.microsoft.com/office/powerpoint/2010/main" val="4142600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55243" y="830997"/>
            <a:ext cx="10018713" cy="5418667"/>
          </a:xfrm>
        </p:spPr>
        <p:txBody>
          <a:bodyPr>
            <a:normAutofit/>
          </a:bodyPr>
          <a:lstStyle/>
          <a:p>
            <a:pPr marL="0" indent="0">
              <a:buNone/>
            </a:pPr>
            <a:r>
              <a:rPr lang="el-GR" sz="3200" b="1" dirty="0"/>
              <a:t>Σπασμολυτικά φάρμακα που λαμβάνονται κατά τη διάρκεια της εγκυμοσύνης  θέτουν το μωρό σε κίνδυνο μεγάλων γενετικών ανωμαλιών </a:t>
            </a:r>
          </a:p>
          <a:p>
            <a:r>
              <a:rPr lang="el-GR" sz="3200" dirty="0"/>
              <a:t>Κ</a:t>
            </a:r>
            <a:r>
              <a:rPr lang="el-GR" sz="3200" dirty="0" smtClean="0"/>
              <a:t>αθυστέρηση </a:t>
            </a:r>
            <a:r>
              <a:rPr lang="el-GR" sz="3200" dirty="0"/>
              <a:t>της ανάπτυξης, </a:t>
            </a:r>
          </a:p>
          <a:p>
            <a:r>
              <a:rPr lang="el-GR" sz="3200" dirty="0"/>
              <a:t>Μ</a:t>
            </a:r>
            <a:r>
              <a:rPr lang="el-GR" sz="3200" dirty="0" smtClean="0"/>
              <a:t>ικροκεφαλία </a:t>
            </a:r>
            <a:r>
              <a:rPr lang="el-GR" sz="3200" dirty="0"/>
              <a:t>(μικρό κεφάλι) </a:t>
            </a:r>
          </a:p>
          <a:p>
            <a:r>
              <a:rPr lang="el-GR" sz="3200" dirty="0" smtClean="0"/>
              <a:t>Και </a:t>
            </a:r>
            <a:r>
              <a:rPr lang="el-GR" sz="3200" dirty="0"/>
              <a:t>παραμορφώσεις του προσώπου (όπως λαγωχειλία και λυκόστομα) και των  δαχτύλων  (μια κατάσταση γνωστή ως αντισπασμωδικό </a:t>
            </a:r>
            <a:r>
              <a:rPr lang="el-GR" sz="3200" dirty="0" err="1"/>
              <a:t>embryopathy</a:t>
            </a:r>
            <a:r>
              <a:rPr lang="el-GR" sz="3200" dirty="0"/>
              <a:t>.)</a:t>
            </a:r>
          </a:p>
          <a:p>
            <a:endParaRPr lang="el-GR" dirty="0"/>
          </a:p>
        </p:txBody>
      </p:sp>
      <p:sp>
        <p:nvSpPr>
          <p:cNvPr id="4" name="TextBox 3"/>
          <p:cNvSpPr txBox="1"/>
          <p:nvPr/>
        </p:nvSpPr>
        <p:spPr>
          <a:xfrm>
            <a:off x="4504266" y="33867"/>
            <a:ext cx="3826934" cy="923330"/>
          </a:xfrm>
          <a:prstGeom prst="rect">
            <a:avLst/>
          </a:prstGeom>
          <a:noFill/>
        </p:spPr>
        <p:txBody>
          <a:bodyPr wrap="square" rtlCol="0">
            <a:spAutoFit/>
          </a:bodyPr>
          <a:lstStyle/>
          <a:p>
            <a:r>
              <a:rPr lang="el-GR" sz="5400" b="1" u="sng" dirty="0" smtClean="0">
                <a:solidFill>
                  <a:schemeClr val="accent1"/>
                </a:solidFill>
              </a:rPr>
              <a:t>Επιπτώσεις</a:t>
            </a:r>
            <a:r>
              <a:rPr lang="el-GR" sz="2000" dirty="0" smtClean="0"/>
              <a:t> </a:t>
            </a:r>
            <a:endParaRPr lang="el-GR" sz="2000" dirty="0"/>
          </a:p>
        </p:txBody>
      </p:sp>
    </p:spTree>
    <p:extLst>
      <p:ext uri="{BB962C8B-B14F-4D97-AF65-F5344CB8AC3E}">
        <p14:creationId xmlns:p14="http://schemas.microsoft.com/office/powerpoint/2010/main" val="3286102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839910" y="1277441"/>
            <a:ext cx="10018713" cy="5885359"/>
          </a:xfrm>
        </p:spPr>
        <p:txBody>
          <a:bodyPr>
            <a:normAutofit/>
          </a:bodyPr>
          <a:lstStyle/>
          <a:p>
            <a:r>
              <a:rPr lang="el-GR" sz="2800" dirty="0" smtClean="0"/>
              <a:t>Μια </a:t>
            </a:r>
            <a:r>
              <a:rPr lang="el-GR" sz="2800" dirty="0"/>
              <a:t>σειρά μελετών έχουν συνδέσει επίσης την έκθεση του </a:t>
            </a:r>
            <a:r>
              <a:rPr lang="el-GR" sz="2800" dirty="0" err="1"/>
              <a:t>βαλπροϊκού</a:t>
            </a:r>
            <a:r>
              <a:rPr lang="el-GR" sz="2800" dirty="0"/>
              <a:t> οξέος </a:t>
            </a:r>
            <a:r>
              <a:rPr lang="el-GR" sz="2800" b="1" dirty="0"/>
              <a:t>με κίνδυνο καθυστέρησης της γλωσσικής και γνωστικής ανάπτυξης</a:t>
            </a:r>
            <a:r>
              <a:rPr lang="el-GR" sz="2800" dirty="0"/>
              <a:t> (και πραγματικά οι ιατρικές οδηγίες συστήνουν την αποφυγή του </a:t>
            </a:r>
            <a:r>
              <a:rPr lang="el-GR" sz="2800" dirty="0" err="1"/>
              <a:t>βαλπροϊκού</a:t>
            </a:r>
            <a:r>
              <a:rPr lang="el-GR" sz="2800" dirty="0"/>
              <a:t> οξέος κατά τη διάρκεια της εγκυμοσύνης, αν είναι εφικτό). </a:t>
            </a:r>
            <a:endParaRPr lang="el-GR" sz="2800" dirty="0" smtClean="0"/>
          </a:p>
          <a:p>
            <a:r>
              <a:rPr lang="el-GR" sz="2800" dirty="0" smtClean="0"/>
              <a:t>Τα </a:t>
            </a:r>
            <a:r>
              <a:rPr lang="el-GR" sz="2800" dirty="0"/>
              <a:t>υπάρχοντα δεδομένα είναι προς το παρόν ελλιπή για τα νεότερα ΑΕΦ, αν και η </a:t>
            </a:r>
            <a:r>
              <a:rPr lang="el-GR" sz="2800" dirty="0" err="1"/>
              <a:t>λαμοτριγίνη</a:t>
            </a:r>
            <a:r>
              <a:rPr lang="el-GR" sz="2800" dirty="0"/>
              <a:t> έχει μελετηθεί και έχει αναφερθεί ως «ασφαλής». </a:t>
            </a:r>
            <a:endParaRPr lang="el-GR" sz="2800" dirty="0" smtClean="0"/>
          </a:p>
          <a:p>
            <a:r>
              <a:rPr lang="el-GR" sz="2800" dirty="0" smtClean="0"/>
              <a:t>Δυστυχώς </a:t>
            </a:r>
            <a:r>
              <a:rPr lang="el-GR" sz="2800" dirty="0"/>
              <a:t>ωστόσο, η </a:t>
            </a:r>
            <a:r>
              <a:rPr lang="el-GR" sz="2800" dirty="0" err="1"/>
              <a:t>λαμοτριγίνη</a:t>
            </a:r>
            <a:r>
              <a:rPr lang="el-GR" sz="2800" dirty="0"/>
              <a:t> έχει συνδεθεί με αυξημένο κίνδυνο κρίσεων κατά τη διάρκεια της εγκυμοσύνης (οι συνέπειες των οποίων στο αγέννητο ακόμα μωρό δεν έχουν διερευνηθεί ).</a:t>
            </a:r>
          </a:p>
          <a:p>
            <a:endParaRPr lang="el-GR" sz="2800" dirty="0"/>
          </a:p>
          <a:p>
            <a:pPr marL="0" indent="0">
              <a:buNone/>
            </a:pPr>
            <a:endParaRPr lang="el-GR" dirty="0"/>
          </a:p>
        </p:txBody>
      </p:sp>
      <p:sp>
        <p:nvSpPr>
          <p:cNvPr id="4" name="TextBox 3"/>
          <p:cNvSpPr txBox="1"/>
          <p:nvPr/>
        </p:nvSpPr>
        <p:spPr>
          <a:xfrm>
            <a:off x="5071267" y="33867"/>
            <a:ext cx="2887400" cy="830997"/>
          </a:xfrm>
          <a:prstGeom prst="rect">
            <a:avLst/>
          </a:prstGeom>
          <a:noFill/>
        </p:spPr>
        <p:txBody>
          <a:bodyPr wrap="square" rtlCol="0">
            <a:spAutoFit/>
          </a:bodyPr>
          <a:lstStyle/>
          <a:p>
            <a:r>
              <a:rPr lang="el-GR" sz="4800" b="1" u="sng" dirty="0" smtClean="0"/>
              <a:t>Έρευνα…</a:t>
            </a:r>
            <a:endParaRPr lang="el-GR" sz="4800" b="1" u="sng" dirty="0"/>
          </a:p>
        </p:txBody>
      </p:sp>
    </p:spTree>
    <p:extLst>
      <p:ext uri="{BB962C8B-B14F-4D97-AF65-F5344CB8AC3E}">
        <p14:creationId xmlns:p14="http://schemas.microsoft.com/office/powerpoint/2010/main" val="166936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0"/>
            <a:ext cx="10707690" cy="6654800"/>
          </a:xfrm>
        </p:spPr>
        <p:txBody>
          <a:bodyPr>
            <a:normAutofit/>
          </a:bodyPr>
          <a:lstStyle/>
          <a:p>
            <a:r>
              <a:rPr lang="el-GR" sz="2800" dirty="0" smtClean="0"/>
              <a:t>Η </a:t>
            </a:r>
            <a:r>
              <a:rPr lang="el-GR" sz="2800" dirty="0"/>
              <a:t>λεβετιρακετάμη προτείνεται αρκετά συχνά από τους ειδικούς για την εγκυμοσύνη, αλλά στην πραγματικότητα υπάρχουν ανεπαρκή αξιόπιστα δεδομένα για τη σύσταση αυτή. </a:t>
            </a:r>
            <a:endParaRPr lang="el-GR" sz="2800" dirty="0" smtClean="0"/>
          </a:p>
          <a:p>
            <a:r>
              <a:rPr lang="el-GR" sz="2800" dirty="0" smtClean="0"/>
              <a:t>Για </a:t>
            </a:r>
            <a:r>
              <a:rPr lang="el-GR" sz="2800" dirty="0"/>
              <a:t>να αντιμετωπίσουν το θέμα αυτό, ερευνητές από το </a:t>
            </a:r>
            <a:r>
              <a:rPr lang="el-GR" sz="2800" dirty="0" err="1"/>
              <a:t>Liverpool</a:t>
            </a:r>
            <a:r>
              <a:rPr lang="el-GR" sz="2800" dirty="0"/>
              <a:t> και το </a:t>
            </a:r>
            <a:r>
              <a:rPr lang="el-GR" sz="2800" dirty="0" err="1"/>
              <a:t>Belfast</a:t>
            </a:r>
            <a:r>
              <a:rPr lang="el-GR" sz="2800" dirty="0"/>
              <a:t> μελέτησαν τις επιπτώσεις της έκθεσης σε λεβετιρακετάμη στην όψιμη γνωστική και γλωσσική ανάπτυξη και τις συνέκριναν με την ανάπτυξη παιδιών που γεννήθηκαν από γυναίκες που δεν έπασχαν από επιληψία και δεν λάμβαναν φάρμακα κατά τη διάρκεια της εγκυμοσύνης (δείκτες). </a:t>
            </a:r>
            <a:endParaRPr lang="el-GR" sz="2800" dirty="0" smtClean="0"/>
          </a:p>
          <a:p>
            <a:r>
              <a:rPr lang="el-GR" sz="2800" dirty="0" smtClean="0"/>
              <a:t>Η </a:t>
            </a:r>
            <a:r>
              <a:rPr lang="el-GR" sz="2800" dirty="0"/>
              <a:t>ομάδα εξέτασε επίσης παιδιά που γεννήθηκαν από γυναίκες που λάμβαναν βαλπροϊκό οξύ κατά τη διάρκεια της εγκυμοσύνης για σύγκριση με την ομάδα της λεβετιρακετάμης.</a:t>
            </a:r>
          </a:p>
        </p:txBody>
      </p:sp>
    </p:spTree>
    <p:extLst>
      <p:ext uri="{BB962C8B-B14F-4D97-AF65-F5344CB8AC3E}">
        <p14:creationId xmlns:p14="http://schemas.microsoft.com/office/powerpoint/2010/main" val="3819998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0"/>
            <a:ext cx="10707690" cy="6857999"/>
          </a:xfrm>
        </p:spPr>
        <p:txBody>
          <a:bodyPr>
            <a:normAutofit/>
          </a:bodyPr>
          <a:lstStyle/>
          <a:p>
            <a:r>
              <a:rPr lang="el-GR" sz="2800" dirty="0" smtClean="0"/>
              <a:t>Η </a:t>
            </a:r>
            <a:r>
              <a:rPr lang="el-GR" sz="2800" dirty="0"/>
              <a:t>μελέτη συμπεριέλαβε συνολικά 248 παιδιά ηλικίας μεταξύ 3 και 4,5 ετών από όλο το Ηνωμένο Βασίλειο. Πενήντα τρία από τα παιδιά είχαν εκτεθεί σε λεβετιρακετάμη ενδομητρίως, 44 είχαν εκτεθεί σε βαλπροϊκό οξύ και 151 ήταν δείκτες. </a:t>
            </a:r>
            <a:endParaRPr lang="el-GR" sz="2800" dirty="0" smtClean="0"/>
          </a:p>
          <a:p>
            <a:r>
              <a:rPr lang="el-GR" sz="2800" dirty="0" smtClean="0"/>
              <a:t>Οι </a:t>
            </a:r>
            <a:r>
              <a:rPr lang="el-GR" sz="2800" dirty="0"/>
              <a:t>γνωστικές και γλωσσικές ικανότητες όλων των παιδιών εκτιμήθηκαν με χρήση τυπικών κλιμάκων μέτρησης – την </a:t>
            </a:r>
            <a:r>
              <a:rPr lang="el-GR" sz="2800" dirty="0" err="1"/>
              <a:t>Griffiths</a:t>
            </a:r>
            <a:r>
              <a:rPr lang="el-GR" sz="2800" dirty="0"/>
              <a:t> </a:t>
            </a:r>
            <a:r>
              <a:rPr lang="el-GR" sz="2800" dirty="0" err="1"/>
              <a:t>Mental</a:t>
            </a:r>
            <a:r>
              <a:rPr lang="el-GR" sz="2800" dirty="0"/>
              <a:t> Development </a:t>
            </a:r>
            <a:r>
              <a:rPr lang="el-GR" sz="2800" dirty="0" err="1"/>
              <a:t>Scales</a:t>
            </a:r>
            <a:r>
              <a:rPr lang="el-GR" sz="2800" dirty="0"/>
              <a:t> και την </a:t>
            </a:r>
            <a:r>
              <a:rPr lang="el-GR" sz="2800" dirty="0" err="1"/>
              <a:t>Reynell</a:t>
            </a:r>
            <a:r>
              <a:rPr lang="el-GR" sz="2800" dirty="0"/>
              <a:t> </a:t>
            </a:r>
            <a:r>
              <a:rPr lang="el-GR" sz="2800" dirty="0" err="1"/>
              <a:t>Language</a:t>
            </a:r>
            <a:r>
              <a:rPr lang="el-GR" sz="2800" dirty="0"/>
              <a:t> Development </a:t>
            </a:r>
            <a:r>
              <a:rPr lang="el-GR" sz="2800" dirty="0" err="1"/>
              <a:t>Scale</a:t>
            </a:r>
            <a:r>
              <a:rPr lang="el-GR" sz="2800" dirty="0"/>
              <a:t>. </a:t>
            </a:r>
            <a:endParaRPr lang="el-GR" sz="2800" dirty="0" smtClean="0"/>
          </a:p>
          <a:p>
            <a:r>
              <a:rPr lang="el-GR" sz="2800" dirty="0" smtClean="0"/>
              <a:t>Στις </a:t>
            </a:r>
            <a:r>
              <a:rPr lang="el-GR" sz="2800" dirty="0"/>
              <a:t>κλίμακες αυτές, η βαθμολογία, διορθωμένη ως προς την ηλικία, κυμαινόταν από 50-150, με το εύρος από 85-115 να αποτελεί το «φυσιολογικό</a:t>
            </a:r>
            <a:r>
              <a:rPr lang="el-GR" sz="2800" dirty="0" smtClean="0"/>
              <a:t>»</a:t>
            </a:r>
          </a:p>
          <a:p>
            <a:r>
              <a:rPr lang="el-GR" sz="2800" dirty="0" smtClean="0"/>
              <a:t> </a:t>
            </a:r>
            <a:r>
              <a:rPr lang="el-GR" sz="2800" dirty="0"/>
              <a:t>Οι μέσες βαθμολογίες από την κάθε ομάδα υπολογίστηκαν (για κάθε εξέταση) και χρησιμοποιήθηκαν στατιστικές μέθοδοι για τις σχετικές συγκρίσεις</a:t>
            </a:r>
            <a:r>
              <a:rPr lang="el-GR" dirty="0"/>
              <a:t>.</a:t>
            </a:r>
          </a:p>
        </p:txBody>
      </p:sp>
    </p:spTree>
    <p:extLst>
      <p:ext uri="{BB962C8B-B14F-4D97-AF65-F5344CB8AC3E}">
        <p14:creationId xmlns:p14="http://schemas.microsoft.com/office/powerpoint/2010/main" val="2875096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0"/>
            <a:ext cx="10018713" cy="939800"/>
          </a:xfrm>
        </p:spPr>
        <p:txBody>
          <a:bodyPr>
            <a:normAutofit/>
          </a:bodyPr>
          <a:lstStyle/>
          <a:p>
            <a:r>
              <a:rPr lang="el-GR" sz="5400" b="1" u="sng" dirty="0" smtClean="0"/>
              <a:t>Αποτελέσματα έρευνας</a:t>
            </a:r>
            <a:endParaRPr lang="el-GR" sz="5400" b="1" u="sng" dirty="0"/>
          </a:p>
        </p:txBody>
      </p:sp>
      <p:sp>
        <p:nvSpPr>
          <p:cNvPr id="3" name="Θέση περιεχομένου 2"/>
          <p:cNvSpPr>
            <a:spLocks noGrp="1"/>
          </p:cNvSpPr>
          <p:nvPr>
            <p:ph idx="1"/>
          </p:nvPr>
        </p:nvSpPr>
        <p:spPr>
          <a:xfrm>
            <a:off x="1484310" y="939800"/>
            <a:ext cx="10538357" cy="5918199"/>
          </a:xfrm>
        </p:spPr>
        <p:txBody>
          <a:bodyPr>
            <a:normAutofit lnSpcReduction="10000"/>
          </a:bodyPr>
          <a:lstStyle/>
          <a:p>
            <a:r>
              <a:rPr lang="el-GR" sz="3000" dirty="0" smtClean="0"/>
              <a:t>Όταν </a:t>
            </a:r>
            <a:r>
              <a:rPr lang="el-GR" sz="3000" dirty="0"/>
              <a:t>εξετάσθηκαν τα δεδομένα, η ομάδα βρήκε ότι τα παιδιά που είχαν εκτεθεί σε λεβετιρακετάμη πριν την γέννησή τους δεν διέφεραν από τους δείκτες σε καμιά από τις </a:t>
            </a:r>
            <a:r>
              <a:rPr lang="el-GR" sz="3000" dirty="0" smtClean="0"/>
              <a:t>πραγματοποιθείσες </a:t>
            </a:r>
            <a:r>
              <a:rPr lang="el-GR" sz="3000" dirty="0"/>
              <a:t>εξετάσεις. </a:t>
            </a:r>
            <a:endParaRPr lang="el-GR" sz="3000" dirty="0" smtClean="0"/>
          </a:p>
          <a:p>
            <a:r>
              <a:rPr lang="el-GR" sz="3000" dirty="0" smtClean="0"/>
              <a:t>Για </a:t>
            </a:r>
            <a:r>
              <a:rPr lang="el-GR" sz="3000" dirty="0"/>
              <a:t>το λόγο αυτό, όταν συγκρίθηκαν οι ομάδες του </a:t>
            </a:r>
            <a:r>
              <a:rPr lang="el-GR" sz="3000" dirty="0" err="1"/>
              <a:t>βαλπροϊκού</a:t>
            </a:r>
            <a:r>
              <a:rPr lang="el-GR" sz="3000" dirty="0"/>
              <a:t> και της λεβετιρακετάμης, η ομάδα του </a:t>
            </a:r>
            <a:r>
              <a:rPr lang="el-GR" sz="3000" dirty="0" err="1"/>
              <a:t>βαλπροϊκού</a:t>
            </a:r>
            <a:r>
              <a:rPr lang="el-GR" sz="3000" dirty="0"/>
              <a:t> οξέος σημείωσε, κατά μέσο </a:t>
            </a:r>
            <a:r>
              <a:rPr lang="el-GR" sz="3000" dirty="0" smtClean="0"/>
              <a:t>όρο:</a:t>
            </a:r>
          </a:p>
          <a:p>
            <a:pPr marL="1270000" indent="-457200">
              <a:buFont typeface="Wingdings" panose="05000000000000000000" pitchFamily="2" charset="2"/>
              <a:buChar char="Ø"/>
            </a:pPr>
            <a:r>
              <a:rPr lang="el-GR" sz="3000" dirty="0" smtClean="0"/>
              <a:t> </a:t>
            </a:r>
            <a:r>
              <a:rPr lang="el-GR" sz="3000" dirty="0"/>
              <a:t>15,8 βαθμούς χαμηλότερα για τις αδρές κινητικές ικανότητες (τις ικανότητες ελέγχου μεγάλου </a:t>
            </a:r>
            <a:r>
              <a:rPr lang="el-GR" sz="3000" dirty="0" err="1"/>
              <a:t>μυικών</a:t>
            </a:r>
            <a:r>
              <a:rPr lang="el-GR" sz="3000" dirty="0"/>
              <a:t> ομάδων που απαιτούνται για τη βάδιση, το τρέξιμο </a:t>
            </a:r>
            <a:r>
              <a:rPr lang="el-GR" sz="3000" dirty="0" err="1"/>
              <a:t>κλπ</a:t>
            </a:r>
            <a:r>
              <a:rPr lang="el-GR" sz="3000" dirty="0" smtClean="0"/>
              <a:t>),</a:t>
            </a:r>
          </a:p>
          <a:p>
            <a:pPr marL="1270000" indent="-457200">
              <a:buFont typeface="Wingdings" panose="05000000000000000000" pitchFamily="2" charset="2"/>
              <a:buChar char="Ø"/>
            </a:pPr>
            <a:r>
              <a:rPr lang="el-GR" sz="3000" dirty="0" smtClean="0"/>
              <a:t> </a:t>
            </a:r>
            <a:r>
              <a:rPr lang="el-GR" sz="3000" dirty="0"/>
              <a:t>6,4 βαθμούς λιγότερους στην γλωσσική κατανόηση </a:t>
            </a:r>
            <a:endParaRPr lang="el-GR" sz="3000" dirty="0" smtClean="0"/>
          </a:p>
          <a:p>
            <a:pPr marL="1270000" indent="-457200">
              <a:buFont typeface="Wingdings" panose="05000000000000000000" pitchFamily="2" charset="2"/>
              <a:buChar char="Ø"/>
            </a:pPr>
            <a:r>
              <a:rPr lang="el-GR" sz="3000" dirty="0" smtClean="0"/>
              <a:t>και </a:t>
            </a:r>
            <a:r>
              <a:rPr lang="el-GR" sz="3000" dirty="0"/>
              <a:t>9,5 βαθμούς λιγότερους στη γλωσσική έκφραση.</a:t>
            </a:r>
          </a:p>
        </p:txBody>
      </p:sp>
    </p:spTree>
    <p:extLst>
      <p:ext uri="{BB962C8B-B14F-4D97-AF65-F5344CB8AC3E}">
        <p14:creationId xmlns:p14="http://schemas.microsoft.com/office/powerpoint/2010/main" val="241151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0"/>
            <a:ext cx="10707690" cy="6959600"/>
          </a:xfrm>
        </p:spPr>
        <p:txBody>
          <a:bodyPr>
            <a:noAutofit/>
          </a:bodyPr>
          <a:lstStyle/>
          <a:p>
            <a:r>
              <a:rPr lang="el-GR" sz="2800" dirty="0" smtClean="0"/>
              <a:t>Τα </a:t>
            </a:r>
            <a:r>
              <a:rPr lang="el-GR" sz="2800" dirty="0"/>
              <a:t>αποτελέσματα αυτά είναι ευπρόσδεκτα, καθώς υποστηρίζουν ότι η λήψη της λεβετιρακετάμης κατά τη διάρκεια της εγκυμοσύνης δεν θέτει την μελλοντική γνωστική και γλωσσική ανάπτυξη του εμβρύου σε κίνδυνο. </a:t>
            </a:r>
            <a:endParaRPr lang="el-GR" sz="2800" dirty="0" smtClean="0"/>
          </a:p>
          <a:p>
            <a:r>
              <a:rPr lang="el-GR" sz="2800" dirty="0" smtClean="0"/>
              <a:t>Αυτό </a:t>
            </a:r>
            <a:r>
              <a:rPr lang="el-GR" sz="2800" dirty="0"/>
              <a:t>μαζί με προηγούμενα στοιχεία (ότι η λεβετιρακετάμη δεν συνδέεται με μείζονες συγγενείς διαταραχές), είναι ιδιαίτερα ενθαρρυντικό για τις νέες γυναίκες που </a:t>
            </a:r>
            <a:r>
              <a:rPr lang="el-GR" sz="2800" dirty="0" smtClean="0"/>
              <a:t>ανταποκρίνονται </a:t>
            </a:r>
            <a:r>
              <a:rPr lang="el-GR" sz="2800" dirty="0"/>
              <a:t>στην λεβετιρακετάμη. </a:t>
            </a:r>
            <a:endParaRPr lang="el-GR" sz="2800" dirty="0" smtClean="0"/>
          </a:p>
          <a:p>
            <a:r>
              <a:rPr lang="el-GR" sz="2800" dirty="0" smtClean="0"/>
              <a:t>Απαιτείται </a:t>
            </a:r>
            <a:r>
              <a:rPr lang="el-GR" sz="2800" dirty="0"/>
              <a:t>περισσότερη έρευνα για να ελεγχθεί </a:t>
            </a:r>
            <a:r>
              <a:rPr lang="el-GR" sz="2800" dirty="0" smtClean="0"/>
              <a:t>η </a:t>
            </a:r>
            <a:r>
              <a:rPr lang="el-GR" sz="2800" dirty="0"/>
              <a:t>λεβετιρακετάμη </a:t>
            </a:r>
            <a:r>
              <a:rPr lang="el-GR" sz="2800" dirty="0" smtClean="0"/>
              <a:t>η οποία δεν </a:t>
            </a:r>
            <a:r>
              <a:rPr lang="el-GR" sz="2800" dirty="0"/>
              <a:t>έχει άλλες παρενέργειες από αυτές που μελετήθηκαν. </a:t>
            </a:r>
            <a:endParaRPr lang="el-GR" sz="2800" dirty="0" smtClean="0"/>
          </a:p>
          <a:p>
            <a:r>
              <a:rPr lang="el-GR" sz="2800" dirty="0" smtClean="0"/>
              <a:t>Ωστόσο</a:t>
            </a:r>
            <a:r>
              <a:rPr lang="el-GR" sz="2800" dirty="0"/>
              <a:t>, οι ειδικοί θα πρέπει να χρησιμοποιήσουν τις νέες αυτές πληροφορίες, όταν βοηθούν τις γυναίκες με επιληψία να προγραμματίσουν τις εγκυμοσύνες τους.</a:t>
            </a:r>
          </a:p>
        </p:txBody>
      </p:sp>
    </p:spTree>
    <p:extLst>
      <p:ext uri="{BB962C8B-B14F-4D97-AF65-F5344CB8AC3E}">
        <p14:creationId xmlns:p14="http://schemas.microsoft.com/office/powerpoint/2010/main" val="2880922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56845" y="-211667"/>
            <a:ext cx="10018713" cy="1752599"/>
          </a:xfrm>
        </p:spPr>
        <p:txBody>
          <a:bodyPr>
            <a:normAutofit/>
          </a:bodyPr>
          <a:lstStyle/>
          <a:p>
            <a:r>
              <a:rPr lang="el-GR" sz="6000" b="1" u="sng" dirty="0" smtClean="0">
                <a:solidFill>
                  <a:schemeClr val="accent1"/>
                </a:solidFill>
                <a:effectLst>
                  <a:outerShdw blurRad="38100" dist="38100" dir="2700000" algn="tl">
                    <a:srgbClr val="000000">
                      <a:alpha val="43137"/>
                    </a:srgbClr>
                  </a:outerShdw>
                </a:effectLst>
              </a:rPr>
              <a:t>Βιβλιογραφία </a:t>
            </a:r>
            <a:endParaRPr lang="el-GR" sz="6000" b="1" u="sng" dirty="0">
              <a:solidFill>
                <a:schemeClr val="accent1"/>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1619776" y="1405465"/>
            <a:ext cx="10255782" cy="423333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a:normAutofit fontScale="92500"/>
          </a:bodyPr>
          <a:lstStyle/>
          <a:p>
            <a:endParaRPr lang="el-GR" dirty="0" smtClean="0"/>
          </a:p>
          <a:p>
            <a:r>
              <a:rPr lang="el-GR" sz="4000" dirty="0" smtClean="0"/>
              <a:t> </a:t>
            </a:r>
            <a:r>
              <a:rPr lang="el-GR" sz="4000" dirty="0"/>
              <a:t>www.galinos.gr</a:t>
            </a:r>
          </a:p>
          <a:p>
            <a:r>
              <a:rPr lang="el-GR" sz="4000" dirty="0" smtClean="0"/>
              <a:t>http</a:t>
            </a:r>
            <a:r>
              <a:rPr lang="el-GR" sz="4000" dirty="0"/>
              <a:t>://www.medicinenet.com/script/main/art.asp?articlekey=20523)</a:t>
            </a:r>
          </a:p>
          <a:p>
            <a:r>
              <a:rPr lang="el-GR" sz="4000" dirty="0">
                <a:hlinkClick r:id="rId2"/>
              </a:rPr>
              <a:t>https://</a:t>
            </a:r>
            <a:r>
              <a:rPr lang="el-GR" sz="4000" dirty="0" smtClean="0">
                <a:hlinkClick r:id="rId2"/>
              </a:rPr>
              <a:t>epilepsyportal.wordpress.com/category</a:t>
            </a:r>
            <a:endParaRPr lang="el-GR" sz="4000" dirty="0" smtClean="0"/>
          </a:p>
          <a:p>
            <a:r>
              <a:rPr lang="el-GR" sz="4000" dirty="0"/>
              <a:t>Π</a:t>
            </a:r>
            <a:r>
              <a:rPr lang="el-GR" sz="4000" dirty="0" smtClean="0"/>
              <a:t>αθολογία κύησης/ </a:t>
            </a:r>
            <a:r>
              <a:rPr lang="el-GR" sz="4000" dirty="0"/>
              <a:t>Ιατράκης Γεώργιος</a:t>
            </a:r>
          </a:p>
          <a:p>
            <a:endParaRPr lang="el-GR" dirty="0"/>
          </a:p>
          <a:p>
            <a:endParaRPr lang="el-GR" dirty="0"/>
          </a:p>
        </p:txBody>
      </p:sp>
    </p:spTree>
    <p:extLst>
      <p:ext uri="{BB962C8B-B14F-4D97-AF65-F5344CB8AC3E}">
        <p14:creationId xmlns:p14="http://schemas.microsoft.com/office/powerpoint/2010/main" val="414427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9867" y="1016001"/>
            <a:ext cx="8178800" cy="5841999"/>
          </a:xfrm>
          <a:prstGeom prst="ellipse">
            <a:avLst/>
          </a:prstGeom>
          <a:ln>
            <a:noFill/>
          </a:ln>
          <a:effectLst>
            <a:softEdge rad="112500"/>
          </a:effectLst>
          <a:scene3d>
            <a:camera prst="orthographicFront"/>
            <a:lightRig rig="threePt" dir="t"/>
          </a:scene3d>
          <a:sp3d>
            <a:bevelT prst="relaxedInset"/>
          </a:sp3d>
        </p:spPr>
      </p:pic>
      <p:sp>
        <p:nvSpPr>
          <p:cNvPr id="5" name="TextBox 4"/>
          <p:cNvSpPr txBox="1"/>
          <p:nvPr/>
        </p:nvSpPr>
        <p:spPr>
          <a:xfrm>
            <a:off x="4859868" y="338"/>
            <a:ext cx="7840133" cy="1015663"/>
          </a:xfrm>
          <a:prstGeom prst="rect">
            <a:avLst/>
          </a:prstGeom>
          <a:noFill/>
        </p:spPr>
        <p:txBody>
          <a:bodyPr wrap="square" rtlCol="0">
            <a:spAutoFit/>
          </a:bodyPr>
          <a:lstStyle/>
          <a:p>
            <a:r>
              <a:rPr lang="el-GR" sz="6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Σας ευχαριστώ ! </a:t>
            </a:r>
            <a:endParaRPr lang="el-GR" sz="6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744160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17332" y="-220133"/>
            <a:ext cx="7767531" cy="1036320"/>
          </a:xfrm>
        </p:spPr>
        <p:txBody>
          <a:bodyPr>
            <a:normAutofit/>
          </a:bodyPr>
          <a:lstStyle/>
          <a:p>
            <a:r>
              <a:rPr lang="el-GR" b="1" u="sng" dirty="0" smtClean="0">
                <a:solidFill>
                  <a:schemeClr val="accent1"/>
                </a:solidFill>
                <a:effectLst>
                  <a:outerShdw blurRad="38100" dist="38100" dir="2700000" algn="tl">
                    <a:srgbClr val="000000">
                      <a:alpha val="43137"/>
                    </a:srgbClr>
                  </a:outerShdw>
                </a:effectLst>
              </a:rPr>
              <a:t>ΠΕΡΙΕΧΟΜΕΝΑ</a:t>
            </a:r>
            <a:endParaRPr lang="el-GR" b="1" u="sng" dirty="0">
              <a:solidFill>
                <a:schemeClr val="accent1"/>
              </a:solidFill>
              <a:effectLst>
                <a:outerShdw blurRad="38100" dist="38100" dir="2700000" algn="tl">
                  <a:srgbClr val="000000">
                    <a:alpha val="43137"/>
                  </a:srgbClr>
                </a:outerShdw>
              </a:effectLst>
            </a:endParaRPr>
          </a:p>
        </p:txBody>
      </p:sp>
      <p:sp>
        <p:nvSpPr>
          <p:cNvPr id="5" name="TextBox 4"/>
          <p:cNvSpPr txBox="1"/>
          <p:nvPr/>
        </p:nvSpPr>
        <p:spPr>
          <a:xfrm>
            <a:off x="2743200" y="816187"/>
            <a:ext cx="9127068" cy="5632311"/>
          </a:xfrm>
          <a:prstGeom prst="rect">
            <a:avLst/>
          </a:prstGeom>
          <a:ln>
            <a:noFill/>
          </a:ln>
          <a:effectLst>
            <a:softEdge rad="12700"/>
          </a:effectLst>
          <a:scene3d>
            <a:camera prst="orthographicFront">
              <a:rot lat="0" lon="0" rev="0"/>
            </a:camera>
            <a:lightRig rig="glow" dir="t">
              <a:rot lat="0" lon="0" rev="14100000"/>
            </a:lightRig>
          </a:scene3d>
          <a:sp3d prstMaterial="softEdge">
            <a:bevelT w="127000" prst="artDeco"/>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l-GR" sz="2400" b="1" dirty="0" smtClean="0">
                <a:solidFill>
                  <a:schemeClr val="accent1"/>
                </a:solidFill>
              </a:rPr>
              <a:t>Α</a:t>
            </a:r>
            <a:r>
              <a:rPr lang="el-GR" sz="2000" b="1" dirty="0" smtClean="0">
                <a:solidFill>
                  <a:schemeClr val="accent1"/>
                </a:solidFill>
              </a:rPr>
              <a:t>.</a:t>
            </a:r>
            <a:r>
              <a:rPr lang="el-GR" sz="2400" b="1" dirty="0" smtClean="0">
                <a:solidFill>
                  <a:schemeClr val="accent1"/>
                </a:solidFill>
              </a:rPr>
              <a:t>	ΕΙΣΑΓΩΓΗ</a:t>
            </a:r>
            <a:r>
              <a:rPr lang="el-GR" sz="2400" b="1" dirty="0" smtClean="0"/>
              <a:t> : </a:t>
            </a:r>
            <a:r>
              <a:rPr lang="el-GR" sz="2400" b="1" u="sng" dirty="0" smtClean="0"/>
              <a:t>Απλά Σπασμολυτικά </a:t>
            </a:r>
          </a:p>
          <a:p>
            <a:endParaRPr lang="el-GR" sz="2400" b="1" dirty="0" smtClean="0"/>
          </a:p>
          <a:p>
            <a:r>
              <a:rPr lang="el-GR" sz="2400" b="1" dirty="0" smtClean="0">
                <a:solidFill>
                  <a:schemeClr val="accent1"/>
                </a:solidFill>
              </a:rPr>
              <a:t>Β.	Μέρος 1</a:t>
            </a:r>
            <a:r>
              <a:rPr lang="el-GR" sz="2400" b="1" baseline="30000" dirty="0" smtClean="0">
                <a:solidFill>
                  <a:schemeClr val="accent1"/>
                </a:solidFill>
              </a:rPr>
              <a:t>ο</a:t>
            </a:r>
            <a:r>
              <a:rPr lang="el-GR" sz="2400" b="1" dirty="0" smtClean="0">
                <a:solidFill>
                  <a:schemeClr val="accent1"/>
                </a:solidFill>
              </a:rPr>
              <a:t>    </a:t>
            </a:r>
            <a:r>
              <a:rPr lang="el-GR" sz="2400" b="1" dirty="0" smtClean="0"/>
              <a:t>: </a:t>
            </a:r>
            <a:r>
              <a:rPr lang="el-GR" sz="2400" b="1" u="sng" dirty="0" smtClean="0"/>
              <a:t>Σπασμολυτικά φάρμακα στον πρόωρο τοκετό </a:t>
            </a:r>
          </a:p>
          <a:p>
            <a:pPr marL="2692400" indent="-571500">
              <a:buFont typeface="+mj-lt"/>
              <a:buAutoNum type="romanUcPeriod"/>
            </a:pPr>
            <a:r>
              <a:rPr lang="el-GR" sz="2400" b="1" dirty="0" smtClean="0"/>
              <a:t>Προϋποθέσεις </a:t>
            </a:r>
          </a:p>
          <a:p>
            <a:pPr marL="2692400" indent="-571500">
              <a:buFont typeface="+mj-lt"/>
              <a:buAutoNum type="romanUcPeriod"/>
            </a:pPr>
            <a:r>
              <a:rPr lang="el-GR" sz="2400" b="1" dirty="0"/>
              <a:t>Φ</a:t>
            </a:r>
            <a:r>
              <a:rPr lang="el-GR" sz="2400" b="1" dirty="0" smtClean="0"/>
              <a:t>άρμακα για την τοκόλυση</a:t>
            </a:r>
          </a:p>
          <a:p>
            <a:pPr marL="2692400" indent="-571500">
              <a:buFont typeface="+mj-lt"/>
              <a:buAutoNum type="romanUcPeriod"/>
            </a:pPr>
            <a:r>
              <a:rPr lang="el-GR" sz="2400" b="1" dirty="0"/>
              <a:t>Α</a:t>
            </a:r>
            <a:r>
              <a:rPr lang="el-GR" sz="2400" b="1" dirty="0" smtClean="0"/>
              <a:t>ντενδείξεις τοκολυτικής αγωγής</a:t>
            </a:r>
          </a:p>
          <a:p>
            <a:pPr marL="2120900"/>
            <a:endParaRPr lang="el-GR" sz="2400" b="1" dirty="0" smtClean="0"/>
          </a:p>
          <a:p>
            <a:r>
              <a:rPr lang="el-GR" sz="2400" b="1" dirty="0" smtClean="0">
                <a:solidFill>
                  <a:schemeClr val="accent1"/>
                </a:solidFill>
              </a:rPr>
              <a:t>Γ. 	Μέρος 2</a:t>
            </a:r>
            <a:r>
              <a:rPr lang="el-GR" sz="2400" b="1" baseline="30000" dirty="0" smtClean="0">
                <a:solidFill>
                  <a:schemeClr val="accent1"/>
                </a:solidFill>
              </a:rPr>
              <a:t>ο</a:t>
            </a:r>
            <a:r>
              <a:rPr lang="el-GR" sz="2400" b="1" dirty="0" smtClean="0">
                <a:solidFill>
                  <a:schemeClr val="accent1"/>
                </a:solidFill>
              </a:rPr>
              <a:t> </a:t>
            </a:r>
            <a:r>
              <a:rPr lang="el-GR" sz="2400" b="1" dirty="0" smtClean="0"/>
              <a:t>:   </a:t>
            </a:r>
            <a:r>
              <a:rPr lang="el-GR" sz="2400" b="1" u="sng" dirty="0" smtClean="0"/>
              <a:t>Σπασμολυτικά φάρμακα στην επιληψία</a:t>
            </a:r>
          </a:p>
          <a:p>
            <a:pPr marL="2608263" indent="-571500">
              <a:buFont typeface="+mj-lt"/>
              <a:buAutoNum type="romanUcPeriod"/>
              <a:tabLst>
                <a:tab pos="2336800" algn="l"/>
              </a:tabLst>
            </a:pPr>
            <a:r>
              <a:rPr lang="el-GR" sz="2400" b="1" dirty="0" smtClean="0"/>
              <a:t>Ορισμός  αντιεπιληπτικών φαρμάκων </a:t>
            </a:r>
          </a:p>
          <a:p>
            <a:pPr marL="2608263" indent="-571500">
              <a:buFont typeface="+mj-lt"/>
              <a:buAutoNum type="romanUcPeriod"/>
              <a:tabLst>
                <a:tab pos="2336800" algn="l"/>
              </a:tabLst>
            </a:pPr>
            <a:r>
              <a:rPr lang="el-GR" sz="2400" b="1" dirty="0" smtClean="0"/>
              <a:t>Αντενδείξεις </a:t>
            </a:r>
          </a:p>
          <a:p>
            <a:pPr marL="2608263" indent="-571500">
              <a:buFont typeface="+mj-lt"/>
              <a:buAutoNum type="romanUcPeriod"/>
              <a:tabLst>
                <a:tab pos="2336800" algn="l"/>
              </a:tabLst>
            </a:pPr>
            <a:r>
              <a:rPr lang="el-GR" sz="2400" b="1" dirty="0" smtClean="0"/>
              <a:t>Επιπτώσεις </a:t>
            </a:r>
          </a:p>
          <a:p>
            <a:pPr marL="2608263" indent="-571500">
              <a:buFont typeface="+mj-lt"/>
              <a:buAutoNum type="romanUcPeriod"/>
              <a:tabLst>
                <a:tab pos="2336800" algn="l"/>
              </a:tabLst>
            </a:pPr>
            <a:r>
              <a:rPr lang="el-GR" sz="2400" b="1" dirty="0" smtClean="0"/>
              <a:t>Έρευνα</a:t>
            </a:r>
          </a:p>
          <a:p>
            <a:pPr marL="2608263" indent="-571500">
              <a:buFont typeface="+mj-lt"/>
              <a:buAutoNum type="romanUcPeriod"/>
              <a:tabLst>
                <a:tab pos="2336800" algn="l"/>
              </a:tabLst>
            </a:pPr>
            <a:r>
              <a:rPr lang="el-GR" sz="2400" b="1" dirty="0" smtClean="0"/>
              <a:t>Αποτελέσματα έρευνας</a:t>
            </a:r>
          </a:p>
          <a:p>
            <a:pPr marL="2608263" indent="-571500">
              <a:buFont typeface="+mj-lt"/>
              <a:buAutoNum type="romanUcPeriod"/>
              <a:tabLst>
                <a:tab pos="2336800" algn="l"/>
              </a:tabLst>
            </a:pPr>
            <a:endParaRPr lang="el-GR" sz="2400" b="1" dirty="0" smtClean="0"/>
          </a:p>
          <a:p>
            <a:pPr>
              <a:tabLst>
                <a:tab pos="2336800" algn="l"/>
              </a:tabLst>
            </a:pPr>
            <a:r>
              <a:rPr lang="el-GR" sz="2400" b="1" dirty="0" smtClean="0">
                <a:solidFill>
                  <a:schemeClr val="accent1"/>
                </a:solidFill>
              </a:rPr>
              <a:t>Δ.         Βιβλιογραφία </a:t>
            </a:r>
          </a:p>
        </p:txBody>
      </p:sp>
    </p:spTree>
    <p:extLst>
      <p:ext uri="{BB962C8B-B14F-4D97-AF65-F5344CB8AC3E}">
        <p14:creationId xmlns:p14="http://schemas.microsoft.com/office/powerpoint/2010/main" val="4059615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65309" y="-106680"/>
            <a:ext cx="10018713" cy="838200"/>
          </a:xfrm>
        </p:spPr>
        <p:txBody>
          <a:bodyPr>
            <a:normAutofit fontScale="90000"/>
          </a:bodyPr>
          <a:lstStyle/>
          <a:p>
            <a:r>
              <a:rPr lang="el-GR" sz="5400" b="1" u="sng" dirty="0" smtClean="0">
                <a:solidFill>
                  <a:schemeClr val="accent1"/>
                </a:solidFill>
              </a:rPr>
              <a:t>ΕΙΣΑΓΩΓΗ</a:t>
            </a:r>
            <a:r>
              <a:rPr lang="el-GR" dirty="0" smtClean="0"/>
              <a:t> </a:t>
            </a:r>
            <a:endParaRPr lang="el-GR" dirty="0"/>
          </a:p>
        </p:txBody>
      </p:sp>
      <p:sp>
        <p:nvSpPr>
          <p:cNvPr id="3" name="Θέση περιεχομένου 2"/>
          <p:cNvSpPr>
            <a:spLocks noGrp="1"/>
          </p:cNvSpPr>
          <p:nvPr>
            <p:ph idx="1"/>
          </p:nvPr>
        </p:nvSpPr>
        <p:spPr>
          <a:xfrm>
            <a:off x="1418745" y="731520"/>
            <a:ext cx="11247119" cy="5486400"/>
          </a:xfrm>
        </p:spPr>
        <p:txBody>
          <a:bodyPr>
            <a:normAutofit/>
          </a:bodyPr>
          <a:lstStyle/>
          <a:p>
            <a:pPr marL="0" indent="0">
              <a:buNone/>
            </a:pPr>
            <a:r>
              <a:rPr lang="el-GR" sz="3600" b="1" u="sng" dirty="0" smtClean="0"/>
              <a:t>ΑΠΛΑ ΣΠΑΣΜΟΛΥΤΙΚΑ</a:t>
            </a:r>
          </a:p>
          <a:p>
            <a:pPr marL="0" indent="0">
              <a:buNone/>
            </a:pPr>
            <a:r>
              <a:rPr lang="el-GR" sz="2800" b="1" dirty="0" smtClean="0"/>
              <a:t>Στην κατηγορία αυτή περιλαμβάνονται τα σπασμολυτικά των οποίων η δράση  ασκείται απευθείας </a:t>
            </a:r>
            <a:r>
              <a:rPr lang="el-GR" sz="2800" b="1" dirty="0"/>
              <a:t>στις </a:t>
            </a:r>
            <a:r>
              <a:rPr lang="el-GR" sz="2800" b="1" dirty="0" smtClean="0"/>
              <a:t>λείες μυϊκές ίνες .</a:t>
            </a:r>
          </a:p>
          <a:p>
            <a:pPr marL="0" indent="0">
              <a:buNone/>
            </a:pPr>
            <a:r>
              <a:rPr lang="el-GR" sz="2800" b="1" dirty="0" smtClean="0"/>
              <a:t>										</a:t>
            </a:r>
            <a:r>
              <a:rPr lang="el-GR" sz="2800" b="1" dirty="0" smtClean="0">
                <a:solidFill>
                  <a:schemeClr val="accent1"/>
                </a:solidFill>
                <a:sym typeface="Wingdings" panose="05000000000000000000" pitchFamily="2" charset="2"/>
              </a:rPr>
              <a:t></a:t>
            </a:r>
            <a:endParaRPr lang="el-GR" sz="2800" b="1" dirty="0" smtClean="0">
              <a:solidFill>
                <a:schemeClr val="accent1"/>
              </a:solidFill>
            </a:endParaRPr>
          </a:p>
          <a:p>
            <a:pPr marL="0" indent="0">
              <a:buNone/>
            </a:pPr>
            <a:r>
              <a:rPr lang="el-GR" sz="2800" b="1" dirty="0" smtClean="0"/>
              <a:t>Τα σπασμολυτικά φάρμακα δίνονται κατά την διάρκεια της εγκυμοσύνης για  2 πιθανούς λόγους :</a:t>
            </a:r>
          </a:p>
          <a:p>
            <a:pPr marL="0" indent="0">
              <a:buNone/>
            </a:pPr>
            <a:r>
              <a:rPr lang="el-GR" sz="2800" b="1" dirty="0"/>
              <a:t>	</a:t>
            </a:r>
            <a:r>
              <a:rPr lang="el-GR" sz="2800" b="1" dirty="0" smtClean="0"/>
              <a:t>1. Στον πρόωρο τοκετό (τοκόλυση)</a:t>
            </a:r>
          </a:p>
          <a:p>
            <a:pPr marL="0" indent="0">
              <a:buNone/>
            </a:pPr>
            <a:r>
              <a:rPr lang="el-GR" sz="2800" b="1" dirty="0"/>
              <a:t>	</a:t>
            </a:r>
            <a:r>
              <a:rPr lang="el-GR" sz="2800" b="1" dirty="0" smtClean="0"/>
              <a:t>2. Στην επιληψία </a:t>
            </a:r>
          </a:p>
          <a:p>
            <a:pPr marL="0" indent="0">
              <a:buNone/>
            </a:pPr>
            <a:endParaRPr lang="el-GR" sz="2800" b="1" dirty="0" smtClean="0"/>
          </a:p>
        </p:txBody>
      </p:sp>
    </p:spTree>
    <p:extLst>
      <p:ext uri="{BB962C8B-B14F-4D97-AF65-F5344CB8AC3E}">
        <p14:creationId xmlns:p14="http://schemas.microsoft.com/office/powerpoint/2010/main" val="4134464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194733"/>
            <a:ext cx="10018713" cy="1752599"/>
          </a:xfrm>
        </p:spPr>
        <p:txBody>
          <a:bodyPr>
            <a:normAutofit/>
          </a:bodyPr>
          <a:lstStyle/>
          <a:p>
            <a:r>
              <a:rPr lang="el-GR" sz="6000" b="1" dirty="0" smtClean="0">
                <a:solidFill>
                  <a:schemeClr val="accent1"/>
                </a:solidFill>
              </a:rPr>
              <a:t>Μέρος πρώτο </a:t>
            </a:r>
            <a:endParaRPr lang="el-GR" sz="6000" b="1" dirty="0">
              <a:solidFill>
                <a:schemeClr val="accent1"/>
              </a:solidFill>
            </a:endParaRPr>
          </a:p>
        </p:txBody>
      </p:sp>
      <p:sp>
        <p:nvSpPr>
          <p:cNvPr id="3" name="Θέση περιεχομένου 2"/>
          <p:cNvSpPr>
            <a:spLocks noGrp="1"/>
          </p:cNvSpPr>
          <p:nvPr>
            <p:ph idx="1"/>
          </p:nvPr>
        </p:nvSpPr>
        <p:spPr>
          <a:xfrm>
            <a:off x="1066800" y="2158999"/>
            <a:ext cx="11125199" cy="3124201"/>
          </a:xfrm>
        </p:spPr>
        <p:txBody>
          <a:bodyPr/>
          <a:lstStyle/>
          <a:p>
            <a:pPr algn="ctr"/>
            <a:r>
              <a:rPr lang="el-GR" sz="6000" b="1" u="sng" dirty="0"/>
              <a:t>1. Στον πρόωρο τοκετό (τοκόλυση)</a:t>
            </a:r>
          </a:p>
          <a:p>
            <a:endParaRPr lang="el-GR" dirty="0"/>
          </a:p>
        </p:txBody>
      </p:sp>
    </p:spTree>
    <p:extLst>
      <p:ext uri="{BB962C8B-B14F-4D97-AF65-F5344CB8AC3E}">
        <p14:creationId xmlns:p14="http://schemas.microsoft.com/office/powerpoint/2010/main" val="2115991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40097" y="325120"/>
            <a:ext cx="10551903" cy="3596640"/>
          </a:xfrm>
        </p:spPr>
        <p:txBody>
          <a:bodyPr>
            <a:normAutofit/>
          </a:bodyPr>
          <a:lstStyle/>
          <a:p>
            <a:pPr marL="0" indent="0">
              <a:buNone/>
            </a:pPr>
            <a:r>
              <a:rPr lang="el-GR" sz="3600" b="1" u="sng" dirty="0" smtClean="0"/>
              <a:t>1</a:t>
            </a:r>
            <a:r>
              <a:rPr lang="el-GR" sz="3600" b="1" u="sng" dirty="0"/>
              <a:t>. Στον πρόωρο τοκετό (τοκόλυση</a:t>
            </a:r>
            <a:r>
              <a:rPr lang="el-GR" sz="3600" b="1" u="sng" dirty="0" smtClean="0"/>
              <a:t>)</a:t>
            </a:r>
            <a:endParaRPr lang="el-GR" sz="3600" dirty="0"/>
          </a:p>
          <a:p>
            <a:r>
              <a:rPr lang="el-GR" sz="3600" dirty="0" smtClean="0"/>
              <a:t>Στόχος της τοκολυτικής θεραπείας είναι η καθυστέρηση  του τοκετού προκειμένου να εφαρμοστούν οι απαραίτητες παρεμβάσεις για την μείωση  της νεογνικής νοσηρότητας και θνησιμότητας</a:t>
            </a:r>
            <a:r>
              <a:rPr lang="el-GR" sz="3200" dirty="0" smtClean="0"/>
              <a:t>.</a:t>
            </a:r>
            <a:endParaRPr lang="el-GR" sz="3200" dirty="0"/>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7560" y="3703320"/>
            <a:ext cx="5684520" cy="2971800"/>
          </a:xfrm>
          <a:prstGeom prst="ellipse">
            <a:avLst/>
          </a:prstGeom>
          <a:ln>
            <a:noFill/>
          </a:ln>
          <a:effectLst>
            <a:softEdge rad="112500"/>
          </a:effectLst>
        </p:spPr>
      </p:pic>
    </p:spTree>
    <p:extLst>
      <p:ext uri="{BB962C8B-B14F-4D97-AF65-F5344CB8AC3E}">
        <p14:creationId xmlns:p14="http://schemas.microsoft.com/office/powerpoint/2010/main" val="276862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50069" y="-228599"/>
            <a:ext cx="10018713" cy="960120"/>
          </a:xfrm>
        </p:spPr>
        <p:txBody>
          <a:bodyPr>
            <a:normAutofit/>
          </a:bodyPr>
          <a:lstStyle/>
          <a:p>
            <a:r>
              <a:rPr lang="el-GR" sz="4800" b="1" u="sng" dirty="0" smtClean="0">
                <a:solidFill>
                  <a:schemeClr val="accent1"/>
                </a:solidFill>
              </a:rPr>
              <a:t> Προϋποθέσεις</a:t>
            </a:r>
            <a:r>
              <a:rPr lang="el-GR" sz="4800" b="1" u="sng" dirty="0" smtClean="0"/>
              <a:t>  </a:t>
            </a:r>
            <a:endParaRPr lang="el-GR" sz="4800" b="1" u="sng" dirty="0"/>
          </a:p>
        </p:txBody>
      </p:sp>
      <p:sp>
        <p:nvSpPr>
          <p:cNvPr id="3" name="Θέση περιεχομένου 2"/>
          <p:cNvSpPr>
            <a:spLocks noGrp="1"/>
          </p:cNvSpPr>
          <p:nvPr>
            <p:ph idx="1"/>
          </p:nvPr>
        </p:nvSpPr>
        <p:spPr>
          <a:xfrm>
            <a:off x="1484310" y="1112521"/>
            <a:ext cx="10018713" cy="4678680"/>
          </a:xfrm>
        </p:spPr>
        <p:txBody>
          <a:bodyPr/>
          <a:lstStyle/>
          <a:p>
            <a:pPr marL="0" indent="0">
              <a:buNone/>
            </a:pPr>
            <a:r>
              <a:rPr lang="el-GR" dirty="0" smtClean="0"/>
              <a:t> </a:t>
            </a:r>
            <a:endParaRPr lang="el-GR" dirty="0"/>
          </a:p>
        </p:txBody>
      </p:sp>
      <p:sp>
        <p:nvSpPr>
          <p:cNvPr id="4" name="TextBox 3"/>
          <p:cNvSpPr txBox="1"/>
          <p:nvPr/>
        </p:nvSpPr>
        <p:spPr>
          <a:xfrm>
            <a:off x="1590989" y="716281"/>
            <a:ext cx="5526092" cy="7386638"/>
          </a:xfrm>
          <a:prstGeom prst="rect">
            <a:avLst/>
          </a:prstGeom>
          <a:noFill/>
        </p:spPr>
        <p:txBody>
          <a:bodyPr wrap="square" rtlCol="0">
            <a:spAutoFit/>
          </a:bodyPr>
          <a:lstStyle/>
          <a:p>
            <a:r>
              <a:rPr lang="el-GR" sz="2800" b="1" u="sng" dirty="0" smtClean="0">
                <a:solidFill>
                  <a:schemeClr val="tx2">
                    <a:lumMod val="75000"/>
                    <a:lumOff val="25000"/>
                  </a:schemeClr>
                </a:solidFill>
              </a:rPr>
              <a:t>Προϋποθέσεις για την εφαρμογή τοκολυτικής αγωγής είναι</a:t>
            </a:r>
            <a:r>
              <a:rPr lang="el-GR" sz="2800" dirty="0" smtClean="0">
                <a:solidFill>
                  <a:schemeClr val="tx2">
                    <a:lumMod val="75000"/>
                    <a:lumOff val="25000"/>
                  </a:schemeClr>
                </a:solidFill>
              </a:rPr>
              <a:t>:</a:t>
            </a:r>
          </a:p>
          <a:p>
            <a:endParaRPr lang="el-GR" sz="2800" dirty="0" smtClean="0"/>
          </a:p>
          <a:p>
            <a:pPr marL="457200" indent="-457200">
              <a:buFont typeface="Arial" panose="020B0604020202020204" pitchFamily="34" charset="0"/>
              <a:buChar char="•"/>
            </a:pPr>
            <a:r>
              <a:rPr lang="el-GR" sz="2400" b="1" dirty="0" smtClean="0"/>
              <a:t>Η ηλικία κύησης να μην υπερβαίνει τις 34 εβδομάδες</a:t>
            </a:r>
            <a:br>
              <a:rPr lang="el-GR" sz="2400" b="1" dirty="0" smtClean="0"/>
            </a:br>
            <a:endParaRPr lang="el-GR" sz="2400" b="1" dirty="0" smtClean="0"/>
          </a:p>
          <a:p>
            <a:pPr marL="457200" indent="-457200">
              <a:buFont typeface="Arial" panose="020B0604020202020204" pitchFamily="34" charset="0"/>
              <a:buChar char="•"/>
            </a:pPr>
            <a:r>
              <a:rPr lang="el-GR" sz="2400" b="1" dirty="0" smtClean="0"/>
              <a:t>Να έχει διαπιστωθεί ότι το έμβρυο είναι φυσιολογικό </a:t>
            </a:r>
            <a:br>
              <a:rPr lang="el-GR" sz="2400" b="1" dirty="0" smtClean="0"/>
            </a:br>
            <a:endParaRPr lang="el-GR" sz="2400" b="1" dirty="0" smtClean="0"/>
          </a:p>
          <a:p>
            <a:pPr marL="457200" indent="-457200">
              <a:buFont typeface="Arial" panose="020B0604020202020204" pitchFamily="34" charset="0"/>
              <a:buChar char="•"/>
            </a:pPr>
            <a:r>
              <a:rPr lang="el-GR" sz="2400" b="1" dirty="0" smtClean="0"/>
              <a:t>Η διαστολή του τραχήλου να είναι μικρότερη από 4 </a:t>
            </a:r>
            <a:r>
              <a:rPr lang="en-US" sz="2400" b="1" dirty="0" smtClean="0"/>
              <a:t>cm </a:t>
            </a:r>
            <a:r>
              <a:rPr lang="el-GR" sz="2400" b="1" dirty="0" smtClean="0"/>
              <a:t/>
            </a:r>
            <a:br>
              <a:rPr lang="el-GR" sz="2400" b="1" dirty="0" smtClean="0"/>
            </a:br>
            <a:endParaRPr lang="en-US" sz="2400" b="1" dirty="0" smtClean="0"/>
          </a:p>
          <a:p>
            <a:pPr marL="457200" indent="-457200">
              <a:buFont typeface="Arial" panose="020B0604020202020204" pitchFamily="34" charset="0"/>
              <a:buChar char="•"/>
            </a:pPr>
            <a:r>
              <a:rPr lang="el-GR" sz="2400" b="1" dirty="0" smtClean="0"/>
              <a:t>Και να μην έχει γίνει ρήξη των υμένων </a:t>
            </a:r>
          </a:p>
          <a:p>
            <a:endParaRPr lang="el-GR" dirty="0"/>
          </a:p>
          <a:p>
            <a:endParaRPr lang="el-GR" dirty="0" smtClean="0"/>
          </a:p>
          <a:p>
            <a:endParaRPr lang="el-GR" dirty="0"/>
          </a:p>
          <a:p>
            <a:endParaRPr lang="el-GR" dirty="0" smtClean="0"/>
          </a:p>
          <a:p>
            <a:endParaRPr lang="el-GR" dirty="0"/>
          </a:p>
          <a:p>
            <a:endParaRPr lang="el-GR" dirty="0" smtClean="0"/>
          </a:p>
          <a:p>
            <a:endParaRPr lang="el-GR"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3760" y="1112521"/>
            <a:ext cx="4295457" cy="5384781"/>
          </a:xfrm>
          <a:prstGeom prst="rect">
            <a:avLst/>
          </a:prstGeom>
          <a:ln>
            <a:noFill/>
          </a:ln>
          <a:effectLst>
            <a:softEdge rad="112500"/>
          </a:effectLst>
        </p:spPr>
      </p:pic>
    </p:spTree>
    <p:extLst>
      <p:ext uri="{BB962C8B-B14F-4D97-AF65-F5344CB8AC3E}">
        <p14:creationId xmlns:p14="http://schemas.microsoft.com/office/powerpoint/2010/main" val="714709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35478" y="-274320"/>
            <a:ext cx="10018713" cy="1043940"/>
          </a:xfrm>
        </p:spPr>
        <p:txBody>
          <a:bodyPr>
            <a:normAutofit/>
          </a:bodyPr>
          <a:lstStyle/>
          <a:p>
            <a:r>
              <a:rPr lang="el-GR" sz="4400" b="1" u="sng" dirty="0" smtClean="0">
                <a:solidFill>
                  <a:schemeClr val="accent1"/>
                </a:solidFill>
              </a:rPr>
              <a:t>Φάρμακα για την τοκόλυση</a:t>
            </a:r>
            <a:endParaRPr lang="el-GR" sz="4400" b="1" u="sng" dirty="0">
              <a:solidFill>
                <a:schemeClr val="accent1"/>
              </a:solidFill>
            </a:endParaRPr>
          </a:p>
        </p:txBody>
      </p:sp>
      <p:sp>
        <p:nvSpPr>
          <p:cNvPr id="3" name="Θέση περιεχομένου 2"/>
          <p:cNvSpPr>
            <a:spLocks noGrp="1"/>
          </p:cNvSpPr>
          <p:nvPr>
            <p:ph idx="1"/>
          </p:nvPr>
        </p:nvSpPr>
        <p:spPr>
          <a:xfrm>
            <a:off x="1618454" y="769620"/>
            <a:ext cx="10652759" cy="1397847"/>
          </a:xfrm>
        </p:spPr>
        <p:style>
          <a:lnRef idx="1">
            <a:schemeClr val="accent1"/>
          </a:lnRef>
          <a:fillRef idx="2">
            <a:schemeClr val="accent1"/>
          </a:fillRef>
          <a:effectRef idx="1">
            <a:schemeClr val="accent1"/>
          </a:effectRef>
          <a:fontRef idx="minor">
            <a:schemeClr val="dk1"/>
          </a:fontRef>
        </p:style>
        <p:txBody>
          <a:bodyPr>
            <a:normAutofit/>
          </a:bodyPr>
          <a:lstStyle/>
          <a:p>
            <a:r>
              <a:rPr lang="el-GR" b="1" dirty="0" smtClean="0"/>
              <a:t>Η τοκόλυση μπορεί να γίνει με διάφορα φάρμακα. Εισαγωγικά αναφέρουμε ότι η δράση των λείων μυϊκών ινών, εξαρτάται από τη συγκέντρωση του ενδοκυττάριου ασβεστίου </a:t>
            </a:r>
          </a:p>
        </p:txBody>
      </p:sp>
      <p:sp>
        <p:nvSpPr>
          <p:cNvPr id="4" name="TextBox 3"/>
          <p:cNvSpPr txBox="1"/>
          <p:nvPr/>
        </p:nvSpPr>
        <p:spPr>
          <a:xfrm>
            <a:off x="1325137" y="2437779"/>
            <a:ext cx="10946076" cy="4278094"/>
          </a:xfrm>
          <a:prstGeom prst="rect">
            <a:avLst/>
          </a:prstGeom>
          <a:noFill/>
        </p:spPr>
        <p:txBody>
          <a:bodyPr wrap="square" rtlCol="0">
            <a:spAutoFit/>
          </a:bodyPr>
          <a:lstStyle/>
          <a:p>
            <a:r>
              <a:rPr lang="el-GR" sz="3200" b="1" u="sng" dirty="0" smtClean="0"/>
              <a:t>Επιγραμματικά τα φάρμακα αυτά είναι</a:t>
            </a:r>
            <a:r>
              <a:rPr lang="el-GR" sz="2800" b="1" u="sng" dirty="0" smtClean="0"/>
              <a:t> : </a:t>
            </a:r>
          </a:p>
          <a:p>
            <a:pPr marL="342900" indent="-342900">
              <a:buFont typeface="Arial" panose="020B0604020202020204" pitchFamily="34" charset="0"/>
              <a:buChar char="•"/>
            </a:pPr>
            <a:r>
              <a:rPr lang="el-GR" sz="2800" dirty="0" smtClean="0"/>
              <a:t>Β2 συμπαθητικομιμητικά </a:t>
            </a:r>
          </a:p>
          <a:p>
            <a:pPr marL="342900" indent="-342900">
              <a:buFont typeface="Arial" panose="020B0604020202020204" pitchFamily="34" charset="0"/>
              <a:buChar char="•"/>
            </a:pPr>
            <a:r>
              <a:rPr lang="el-GR" sz="2800" dirty="0" smtClean="0"/>
              <a:t>Ριτοδρίνη</a:t>
            </a:r>
          </a:p>
          <a:p>
            <a:pPr marL="342900" indent="-342900">
              <a:buFont typeface="Arial" panose="020B0604020202020204" pitchFamily="34" charset="0"/>
              <a:buChar char="•"/>
            </a:pPr>
            <a:r>
              <a:rPr lang="el-GR" sz="2800" dirty="0" smtClean="0"/>
              <a:t>Οι αναστολείς των προσταγλανδινών</a:t>
            </a:r>
          </a:p>
          <a:p>
            <a:pPr marL="342900" indent="-342900">
              <a:buFont typeface="Arial" panose="020B0604020202020204" pitchFamily="34" charset="0"/>
              <a:buChar char="•"/>
            </a:pPr>
            <a:r>
              <a:rPr lang="el-GR" sz="2800" dirty="0" smtClean="0"/>
              <a:t>Η ινδομεθακίνη (</a:t>
            </a:r>
            <a:r>
              <a:rPr lang="el-GR" sz="2400" dirty="0" smtClean="0"/>
              <a:t>που πρέπει να χρησιμοποιείται</a:t>
            </a:r>
            <a:br>
              <a:rPr lang="el-GR" sz="2400" dirty="0" smtClean="0"/>
            </a:br>
            <a:r>
              <a:rPr lang="el-GR" sz="2400" dirty="0" smtClean="0"/>
              <a:t> μόνο πριν από τις 32 εβδομάδες της κύησης) </a:t>
            </a:r>
          </a:p>
          <a:p>
            <a:pPr marL="342900" indent="-342900">
              <a:buFont typeface="Arial" panose="020B0604020202020204" pitchFamily="34" charset="0"/>
              <a:buChar char="•"/>
            </a:pPr>
            <a:r>
              <a:rPr lang="el-GR" sz="2800" dirty="0" smtClean="0"/>
              <a:t>Το θειικό μαγνήσιο </a:t>
            </a:r>
          </a:p>
          <a:p>
            <a:pPr marL="342900" indent="-342900">
              <a:buFont typeface="Arial" panose="020B0604020202020204" pitchFamily="34" charset="0"/>
              <a:buChar char="•"/>
            </a:pPr>
            <a:r>
              <a:rPr lang="el-GR" sz="2800" dirty="0" smtClean="0"/>
              <a:t>Η νιφεδιπίνη </a:t>
            </a:r>
          </a:p>
          <a:p>
            <a:pPr marL="342900" indent="-342900">
              <a:buFont typeface="Arial" panose="020B0604020202020204" pitchFamily="34" charset="0"/>
              <a:buChar char="•"/>
            </a:pPr>
            <a:r>
              <a:rPr lang="el-GR" sz="2800" dirty="0" smtClean="0"/>
              <a:t>Το ατοσιμπάν  </a:t>
            </a:r>
          </a:p>
          <a:p>
            <a:endParaRPr lang="el-GR" sz="2000" dirty="0" smtClean="0"/>
          </a:p>
        </p:txBody>
      </p:sp>
      <p:sp>
        <p:nvSpPr>
          <p:cNvPr id="5" name="Στρογγυλεμένο ορθογώνιο 4"/>
          <p:cNvSpPr/>
          <p:nvPr/>
        </p:nvSpPr>
        <p:spPr>
          <a:xfrm>
            <a:off x="8551332" y="2579906"/>
            <a:ext cx="3640668" cy="413596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l-GR" sz="2000" b="1" u="sng" dirty="0"/>
              <a:t>Σήμερα το ατοσιμπάν και η </a:t>
            </a:r>
            <a:r>
              <a:rPr lang="el-GR" sz="2000" b="1" u="sng" dirty="0" smtClean="0"/>
              <a:t>νιφεδιπίνη:  </a:t>
            </a:r>
          </a:p>
          <a:p>
            <a:r>
              <a:rPr lang="el-GR" sz="2000" b="1" dirty="0" smtClean="0"/>
              <a:t>θεωρούνται </a:t>
            </a:r>
            <a:r>
              <a:rPr lang="el-GR" sz="2000" b="1" dirty="0"/>
              <a:t>ως κύρια τοκολυτικά φάρμακα στην αντιμετώπιση των γυναικών με αυτόματο πρόωρο τοκετό, με το ατοσιμπάν να έχει μικρότερες παρενέργειες τόσο στη μητέρα όσο και στο </a:t>
            </a:r>
            <a:r>
              <a:rPr lang="el-GR" sz="2000" b="1" dirty="0" smtClean="0"/>
              <a:t>έμβρυο.</a:t>
            </a:r>
            <a:endParaRPr lang="el-GR" sz="2000" b="1" dirty="0"/>
          </a:p>
        </p:txBody>
      </p:sp>
    </p:spTree>
    <p:extLst>
      <p:ext uri="{BB962C8B-B14F-4D97-AF65-F5344CB8AC3E}">
        <p14:creationId xmlns:p14="http://schemas.microsoft.com/office/powerpoint/2010/main" val="2435521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6042" y="-533399"/>
            <a:ext cx="10018713" cy="1752599"/>
          </a:xfrm>
        </p:spPr>
        <p:txBody>
          <a:bodyPr>
            <a:normAutofit/>
          </a:bodyPr>
          <a:lstStyle/>
          <a:p>
            <a:r>
              <a:rPr lang="el-GR" sz="4400" b="1" u="sng" dirty="0" smtClean="0">
                <a:solidFill>
                  <a:schemeClr val="accent1"/>
                </a:solidFill>
              </a:rPr>
              <a:t>Αντενδείξεις τοκολυτικής αγωγής </a:t>
            </a:r>
            <a:endParaRPr lang="el-GR" sz="4400" b="1" u="sng" dirty="0">
              <a:solidFill>
                <a:schemeClr val="accent1"/>
              </a:solidFill>
            </a:endParaRPr>
          </a:p>
        </p:txBody>
      </p:sp>
      <p:sp>
        <p:nvSpPr>
          <p:cNvPr id="3" name="Θέση περιεχομένου 2"/>
          <p:cNvSpPr>
            <a:spLocks noGrp="1"/>
          </p:cNvSpPr>
          <p:nvPr>
            <p:ph idx="1"/>
          </p:nvPr>
        </p:nvSpPr>
        <p:spPr>
          <a:xfrm>
            <a:off x="1806042" y="931334"/>
            <a:ext cx="8387825" cy="5926666"/>
          </a:xfrm>
        </p:spPr>
        <p:style>
          <a:lnRef idx="1">
            <a:schemeClr val="dk1"/>
          </a:lnRef>
          <a:fillRef idx="2">
            <a:schemeClr val="dk1"/>
          </a:fillRef>
          <a:effectRef idx="1">
            <a:schemeClr val="dk1"/>
          </a:effectRef>
          <a:fontRef idx="minor">
            <a:schemeClr val="dk1"/>
          </a:fontRef>
        </p:style>
        <p:txBody>
          <a:bodyPr>
            <a:noAutofit/>
          </a:bodyPr>
          <a:lstStyle/>
          <a:p>
            <a:pPr marL="0" indent="0">
              <a:buNone/>
            </a:pPr>
            <a:endParaRPr lang="el-GR" sz="1600" b="1" u="sng" dirty="0" smtClean="0"/>
          </a:p>
          <a:p>
            <a:pPr marL="0" indent="0">
              <a:buNone/>
            </a:pPr>
            <a:endParaRPr lang="el-GR" b="1" u="sng" dirty="0" smtClean="0"/>
          </a:p>
          <a:p>
            <a:pPr marL="0" indent="0">
              <a:buNone/>
            </a:pPr>
            <a:r>
              <a:rPr lang="el-GR" sz="2800" b="1" u="sng" dirty="0" smtClean="0"/>
              <a:t>Για την μητέρα </a:t>
            </a:r>
            <a:r>
              <a:rPr lang="el-GR" dirty="0" smtClean="0"/>
              <a:t>:</a:t>
            </a:r>
          </a:p>
          <a:p>
            <a:r>
              <a:rPr lang="el-GR" dirty="0" smtClean="0"/>
              <a:t>Υπέρταση</a:t>
            </a:r>
          </a:p>
          <a:p>
            <a:r>
              <a:rPr lang="el-GR" dirty="0" smtClean="0"/>
              <a:t>Σοβαρή κολπική αιμορραγία</a:t>
            </a:r>
          </a:p>
          <a:p>
            <a:r>
              <a:rPr lang="el-GR" dirty="0" smtClean="0"/>
              <a:t>Καρδιακή νόσος </a:t>
            </a:r>
          </a:p>
          <a:p>
            <a:r>
              <a:rPr lang="el-GR" dirty="0" smtClean="0"/>
              <a:t>Πνευμονικό οίδημα </a:t>
            </a:r>
          </a:p>
          <a:p>
            <a:pPr marL="914400" lvl="2" indent="0">
              <a:buNone/>
            </a:pPr>
            <a:r>
              <a:rPr lang="el-GR" sz="2800" b="1" u="sng" dirty="0" smtClean="0"/>
              <a:t>Για </a:t>
            </a:r>
            <a:r>
              <a:rPr lang="el-GR" sz="2800" b="1" u="sng" dirty="0"/>
              <a:t>το έμβρυο</a:t>
            </a:r>
          </a:p>
          <a:p>
            <a:pPr lvl="2"/>
            <a:r>
              <a:rPr lang="el-GR" sz="2400" dirty="0"/>
              <a:t>Ηλικία κύησης ίσης ή μεγαλύτερης των 36 εβδομάδων</a:t>
            </a:r>
          </a:p>
          <a:p>
            <a:pPr lvl="2"/>
            <a:r>
              <a:rPr lang="el-GR" sz="2400" dirty="0"/>
              <a:t>Εμβρυικός θάνατος</a:t>
            </a:r>
          </a:p>
          <a:p>
            <a:pPr lvl="2"/>
            <a:r>
              <a:rPr lang="el-GR" sz="2400" dirty="0"/>
              <a:t>θανατηφόρος εμβρυϊκή ανωμαλία </a:t>
            </a:r>
          </a:p>
          <a:p>
            <a:pPr lvl="2"/>
            <a:r>
              <a:rPr lang="el-GR" sz="2400" dirty="0"/>
              <a:t>Χοριοαμνιονίτιδα</a:t>
            </a:r>
          </a:p>
          <a:p>
            <a:pPr lvl="2"/>
            <a:r>
              <a:rPr lang="el-GR" sz="2400" dirty="0"/>
              <a:t>Σημεία οξείας ή χρόνιας εμβρυικής δυσχέρειας </a:t>
            </a:r>
          </a:p>
          <a:p>
            <a:endParaRPr lang="el-GR" sz="1400" dirty="0" smtClean="0"/>
          </a:p>
          <a:p>
            <a:endParaRPr lang="el-GR" sz="1200" dirty="0"/>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760" y="984503"/>
            <a:ext cx="5350213" cy="32996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39126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95954" y="127000"/>
            <a:ext cx="10018713" cy="1752599"/>
          </a:xfrm>
        </p:spPr>
        <p:txBody>
          <a:bodyPr>
            <a:normAutofit/>
          </a:bodyPr>
          <a:lstStyle/>
          <a:p>
            <a:r>
              <a:rPr lang="el-GR" sz="6000" b="1" dirty="0" smtClean="0">
                <a:solidFill>
                  <a:schemeClr val="accent1"/>
                </a:solidFill>
              </a:rPr>
              <a:t>Μέρος Δεύτερο </a:t>
            </a:r>
            <a:endParaRPr lang="el-GR" sz="6000" b="1" dirty="0">
              <a:solidFill>
                <a:schemeClr val="accent1"/>
              </a:solidFill>
            </a:endParaRPr>
          </a:p>
        </p:txBody>
      </p:sp>
      <p:sp>
        <p:nvSpPr>
          <p:cNvPr id="3" name="Θέση περιεχομένου 2"/>
          <p:cNvSpPr>
            <a:spLocks noGrp="1"/>
          </p:cNvSpPr>
          <p:nvPr>
            <p:ph idx="1"/>
          </p:nvPr>
        </p:nvSpPr>
        <p:spPr>
          <a:xfrm>
            <a:off x="1179510" y="1718732"/>
            <a:ext cx="10030357" cy="3124201"/>
          </a:xfrm>
        </p:spPr>
        <p:txBody>
          <a:bodyPr>
            <a:normAutofit/>
          </a:bodyPr>
          <a:lstStyle/>
          <a:p>
            <a:pPr algn="ctr"/>
            <a:r>
              <a:rPr lang="el-GR" sz="7200" b="1" u="sng" dirty="0" smtClean="0"/>
              <a:t>Στη επιληψία </a:t>
            </a:r>
            <a:endParaRPr lang="el-GR" sz="7200" b="1" u="sng" dirty="0"/>
          </a:p>
        </p:txBody>
      </p:sp>
    </p:spTree>
    <p:extLst>
      <p:ext uri="{BB962C8B-B14F-4D97-AF65-F5344CB8AC3E}">
        <p14:creationId xmlns:p14="http://schemas.microsoft.com/office/powerpoint/2010/main" val="1779633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Παράλλαξη">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Παράλλαξη">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αράλλαξη">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TM03457496[[fn=Παράλλαξη]]</Template>
  <TotalTime>776</TotalTime>
  <Words>937</Words>
  <Application>Microsoft Office PowerPoint</Application>
  <PresentationFormat>Ευρεία οθόνη</PresentationFormat>
  <Paragraphs>128</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Century Schoolbook</vt:lpstr>
      <vt:lpstr>Corbel</vt:lpstr>
      <vt:lpstr>Wingdings</vt:lpstr>
      <vt:lpstr>Παράλλαξη</vt:lpstr>
      <vt:lpstr>ΣΠΑΣΜΟΛΥΤΙΚΑ ΣΤΗΝ ΚΥΗΣΗ</vt:lpstr>
      <vt:lpstr>ΠΕΡΙΕΧΟΜΕΝΑ</vt:lpstr>
      <vt:lpstr>ΕΙΣΑΓΩΓΗ </vt:lpstr>
      <vt:lpstr>Μέρος πρώτο </vt:lpstr>
      <vt:lpstr>Παρουσίαση του PowerPoint</vt:lpstr>
      <vt:lpstr> Προϋποθέσεις  </vt:lpstr>
      <vt:lpstr>Φάρμακα για την τοκόλυση</vt:lpstr>
      <vt:lpstr>Αντενδείξεις τοκολυτικής αγωγής </vt:lpstr>
      <vt:lpstr>Μέρος Δεύτερο </vt:lpstr>
      <vt:lpstr>Ορισμός αντιεπιληπτικών φαρμάκων</vt:lpstr>
      <vt:lpstr>Αντενδείξεις </vt:lpstr>
      <vt:lpstr>Παρουσίαση του PowerPoint</vt:lpstr>
      <vt:lpstr>Παρουσίαση του PowerPoint</vt:lpstr>
      <vt:lpstr>Παρουσίαση του PowerPoint</vt:lpstr>
      <vt:lpstr>Παρουσίαση του PowerPoint</vt:lpstr>
      <vt:lpstr>Αποτελέσματα έρευνας</vt:lpstr>
      <vt:lpstr>Παρουσίαση του PowerPoint</vt:lpstr>
      <vt:lpstr>Βιβλιογραφία </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ΣΠΑΣΜΟΛΥΤΙΚΑ ΣΤΗΝ ΚΥΗΣΗ</dc:title>
  <dc:creator>Νικολέττα Σωτηροπούλου</dc:creator>
  <cp:lastModifiedBy>Νικολέττα Σωτηροπούλου</cp:lastModifiedBy>
  <cp:revision>32</cp:revision>
  <dcterms:created xsi:type="dcterms:W3CDTF">2014-12-07T18:37:25Z</dcterms:created>
  <dcterms:modified xsi:type="dcterms:W3CDTF">2015-01-25T20:04:03Z</dcterms:modified>
</cp:coreProperties>
</file>