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8"/>
  </p:notesMasterIdLst>
  <p:handoutMasterIdLst>
    <p:handoutMasterId r:id="rId79"/>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257" r:id="rId71"/>
    <p:sldId id="262" r:id="rId72"/>
    <p:sldId id="264" r:id="rId73"/>
    <p:sldId id="334" r:id="rId74"/>
    <p:sldId id="335" r:id="rId75"/>
    <p:sldId id="266" r:id="rId76"/>
    <p:sldId id="261" r:id="rId77"/>
  </p:sldIdLst>
  <p:sldSz cx="9144000" cy="6858000" type="screen4x3"/>
  <p:notesSz cx="7104063" cy="10234613"/>
  <p:custDataLst>
    <p:tags r:id="rId8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72901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21351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170423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720750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91110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3345538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dirty="0"/>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84062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a:lvl1pPr>
            <a:lvl2pPr>
              <a:lnSpc>
                <a:spcPct val="114000"/>
              </a:lnSpc>
              <a:spcBef>
                <a:spcPts val="1200"/>
              </a:spcBef>
              <a:defRPr/>
            </a:lvl2pPr>
            <a:lvl3pPr>
              <a:lnSpc>
                <a:spcPct val="114000"/>
              </a:lnSpc>
              <a:spcBef>
                <a:spcPts val="1200"/>
              </a:spcBef>
              <a:defRPr/>
            </a:lvl3pPr>
            <a:lvl4pPr>
              <a:lnSpc>
                <a:spcPct val="114000"/>
              </a:lnSpc>
              <a:spcBef>
                <a:spcPts val="1200"/>
              </a:spcBef>
              <a:defRPr/>
            </a:lvl4pPr>
            <a:lvl5pPr>
              <a:lnSpc>
                <a:spcPct val="114000"/>
              </a:lnSpc>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918511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56911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048556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3297872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206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30089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4963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632202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197599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6495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738212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323528" y="2564904"/>
            <a:ext cx="8496944" cy="2592288"/>
          </a:xfrm>
        </p:spPr>
        <p:txBody>
          <a:bodyPr>
            <a:normAutofit/>
          </a:bodyPr>
          <a:lstStyle/>
          <a:p>
            <a:pPr>
              <a:spcBef>
                <a:spcPts val="1200"/>
              </a:spcBef>
              <a:spcAft>
                <a:spcPts val="1200"/>
              </a:spcAft>
            </a:pPr>
            <a:r>
              <a:rPr lang="el-GR" sz="2800" b="1" dirty="0" smtClean="0"/>
              <a:t>Ενότητα 10</a:t>
            </a:r>
            <a:r>
              <a:rPr lang="el-GR" sz="2800" dirty="0" smtClean="0"/>
              <a:t>:</a:t>
            </a:r>
            <a:r>
              <a:rPr lang="en-US" sz="2800" dirty="0" smtClean="0"/>
              <a:t> </a:t>
            </a:r>
            <a:r>
              <a:rPr lang="el-GR" sz="2800" dirty="0"/>
              <a:t>Παχυσαρκία - Διαβήτης</a:t>
            </a:r>
          </a:p>
          <a:p>
            <a:pPr lvl="0">
              <a:spcBef>
                <a:spcPts val="120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 Ανορεξιογόνα Φάρμακα </a:t>
            </a:r>
            <a:r>
              <a:rPr lang="el-GR" sz="3200" b="0" dirty="0" smtClean="0"/>
              <a:t>(4 </a:t>
            </a:r>
            <a:r>
              <a:rPr lang="el-GR" sz="3200" b="0" dirty="0"/>
              <a:t>από 9)</a:t>
            </a:r>
            <a:endParaRPr lang="el-GR" dirty="0"/>
          </a:p>
        </p:txBody>
      </p:sp>
      <p:sp>
        <p:nvSpPr>
          <p:cNvPr id="7170" name="Rectangle 3"/>
          <p:cNvSpPr>
            <a:spLocks noGrp="1" noChangeArrowheads="1"/>
          </p:cNvSpPr>
          <p:nvPr>
            <p:ph idx="1"/>
          </p:nvPr>
        </p:nvSpPr>
        <p:spPr/>
        <p:txBody>
          <a:bodyPr>
            <a:noAutofit/>
          </a:bodyPr>
          <a:lstStyle/>
          <a:p>
            <a:pPr eaLnBrk="1" hangingPunct="1">
              <a:lnSpc>
                <a:spcPct val="110000"/>
              </a:lnSpc>
            </a:pPr>
            <a:r>
              <a:rPr lang="el-GR" altLang="el-GR" b="1" dirty="0" smtClean="0">
                <a:solidFill>
                  <a:srgbClr val="002060"/>
                </a:solidFill>
              </a:rPr>
              <a:t>Η φεντερμίνη, μαζιντόλη και φαινυλπροπανολαμίνη </a:t>
            </a:r>
            <a:r>
              <a:rPr lang="el-GR" altLang="el-GR" dirty="0" smtClean="0"/>
              <a:t>παρουσιάζουν σε μικρότερο βαθμό τις ανεπιθύμητες ενέργειες των αμφεταμινών και μπορούν να χρησιμοποιηθούν με πολύ προσοχή σε περιπτώσεις υπερφαγικής παχυσαρκίας με ιστορικό κατάθλιψης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1024799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 Ανορεξιογόνα Φάρμακα </a:t>
            </a:r>
            <a:r>
              <a:rPr lang="el-GR" sz="3200" b="0" dirty="0" smtClean="0"/>
              <a:t>(5 </a:t>
            </a:r>
            <a:r>
              <a:rPr lang="el-GR" sz="3200" b="0" dirty="0"/>
              <a:t>από 9)</a:t>
            </a:r>
            <a:endParaRPr lang="el-GR" dirty="0"/>
          </a:p>
        </p:txBody>
      </p:sp>
      <p:sp>
        <p:nvSpPr>
          <p:cNvPr id="8194" name="Rectangle 3"/>
          <p:cNvSpPr>
            <a:spLocks noGrp="1" noChangeArrowheads="1"/>
          </p:cNvSpPr>
          <p:nvPr>
            <p:ph idx="1"/>
          </p:nvPr>
        </p:nvSpPr>
        <p:spPr/>
        <p:txBody>
          <a:bodyPr>
            <a:noAutofit/>
          </a:bodyPr>
          <a:lstStyle/>
          <a:p>
            <a:pPr marL="514350" indent="-514350" eaLnBrk="1" hangingPunct="1">
              <a:lnSpc>
                <a:spcPct val="110000"/>
              </a:lnSpc>
              <a:buFont typeface="+mj-lt"/>
              <a:buAutoNum type="romanLcPeriod" startAt="2"/>
            </a:pPr>
            <a:r>
              <a:rPr lang="el-GR" altLang="el-GR" b="1" dirty="0" smtClean="0">
                <a:solidFill>
                  <a:srgbClr val="002060"/>
                </a:solidFill>
              </a:rPr>
              <a:t>Στα ανορεξιογόνα που δρουν μέσω σεροτονινεργικών υποδοχέων ανήκουν</a:t>
            </a:r>
          </a:p>
          <a:p>
            <a:pPr eaLnBrk="1" hangingPunct="1">
              <a:lnSpc>
                <a:spcPct val="110000"/>
              </a:lnSpc>
            </a:pPr>
            <a:r>
              <a:rPr lang="el-GR" altLang="el-GR" dirty="0" smtClean="0"/>
              <a:t>Φενφλουραμίνη</a:t>
            </a:r>
          </a:p>
          <a:p>
            <a:pPr eaLnBrk="1" hangingPunct="1">
              <a:lnSpc>
                <a:spcPct val="110000"/>
              </a:lnSpc>
            </a:pPr>
            <a:r>
              <a:rPr lang="el-GR" altLang="el-GR" dirty="0" smtClean="0"/>
              <a:t>Δεξφενφλουραμίνη</a:t>
            </a:r>
          </a:p>
          <a:p>
            <a:pPr eaLnBrk="1" hangingPunct="1">
              <a:lnSpc>
                <a:spcPct val="110000"/>
              </a:lnSpc>
            </a:pPr>
            <a:r>
              <a:rPr lang="el-GR" altLang="el-GR" dirty="0" smtClean="0"/>
              <a:t>Φλουοξετίνη</a:t>
            </a:r>
          </a:p>
          <a:p>
            <a:pPr eaLnBrk="1" hangingPunct="1">
              <a:lnSpc>
                <a:spcPct val="110000"/>
              </a:lnSpc>
            </a:pPr>
            <a:r>
              <a:rPr lang="el-GR" altLang="el-GR" dirty="0" smtClean="0"/>
              <a:t>Ο τρόπος δράσεως των σεροτονινεργικών ανορεξιογόνων φαρμάκων, </a:t>
            </a:r>
            <a:r>
              <a:rPr lang="el-GR" altLang="el-GR" b="1" dirty="0" smtClean="0">
                <a:solidFill>
                  <a:srgbClr val="002060"/>
                </a:solidFill>
              </a:rPr>
              <a:t>δια μεν τη φενφλουραμίνη είναι ο πλάγιος υποθάλαμος, για δε τη δεξφενφλουραμίνη είναι ο διάμεσος υποθάλαμος.</a:t>
            </a:r>
            <a:endParaRPr lang="en-US" altLang="el-GR" b="1" dirty="0" smtClean="0">
              <a:solidFill>
                <a:srgbClr val="002060"/>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2958622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 Ανορεξιογόνα Φάρμακα </a:t>
            </a:r>
            <a:r>
              <a:rPr lang="el-GR" sz="3200" b="0" dirty="0" smtClean="0"/>
              <a:t>(6 </a:t>
            </a:r>
            <a:r>
              <a:rPr lang="el-GR" sz="3200" b="0" dirty="0"/>
              <a:t>από 9)</a:t>
            </a:r>
            <a:endParaRPr lang="el-GR" dirty="0"/>
          </a:p>
        </p:txBody>
      </p:sp>
      <p:sp>
        <p:nvSpPr>
          <p:cNvPr id="8194" name="Rectangle 3"/>
          <p:cNvSpPr>
            <a:spLocks noGrp="1" noChangeArrowheads="1"/>
          </p:cNvSpPr>
          <p:nvPr>
            <p:ph idx="1"/>
          </p:nvPr>
        </p:nvSpPr>
        <p:spPr/>
        <p:txBody>
          <a:bodyPr>
            <a:noAutofit/>
          </a:bodyPr>
          <a:lstStyle/>
          <a:p>
            <a:pPr eaLnBrk="1" hangingPunct="1">
              <a:lnSpc>
                <a:spcPct val="110000"/>
              </a:lnSpc>
            </a:pPr>
            <a:r>
              <a:rPr lang="el-GR" altLang="el-GR" dirty="0" smtClean="0"/>
              <a:t>Οι φενφλουραμίνες προκαλούν αύξηση της σύνθεσης και απελευθέρωσης της σεροτονίνης από τον προσυναπτικό νευρώνα καθώς και σημαντική παρεμπόδιση της επαναπρόσληψης της σεροτονίνης από τον προσυναπτικό νευρώνα.</a:t>
            </a:r>
          </a:p>
          <a:p>
            <a:pPr eaLnBrk="1" hangingPunct="1">
              <a:lnSpc>
                <a:spcPct val="110000"/>
              </a:lnSpc>
            </a:pPr>
            <a:r>
              <a:rPr lang="el-GR" altLang="el-GR" dirty="0" smtClean="0"/>
              <a:t>Η φενφλουραμίνη, το πρώτο φάρμακο της σειράς των σεροτονινεργικών ανορεξιογόνων που χρησιμοποιήθηκε κατά της παχυσαρκίας, παρουσιάζει ανεπιθύμητες ενέργειες, όπως υπνηλία, κατάθλιψη και ξηροστομία.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1143670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 Ανορεξιογόνα Φάρμακα </a:t>
            </a:r>
            <a:r>
              <a:rPr lang="el-GR" sz="3200" b="0" dirty="0" smtClean="0"/>
              <a:t>(7 </a:t>
            </a:r>
            <a:r>
              <a:rPr lang="el-GR" sz="3200" b="0" dirty="0"/>
              <a:t>από 9)</a:t>
            </a:r>
            <a:endParaRPr lang="el-GR" dirty="0"/>
          </a:p>
        </p:txBody>
      </p:sp>
      <p:sp>
        <p:nvSpPr>
          <p:cNvPr id="9218" name="Rectangle 3"/>
          <p:cNvSpPr>
            <a:spLocks noGrp="1" noChangeArrowheads="1"/>
          </p:cNvSpPr>
          <p:nvPr>
            <p:ph idx="1"/>
          </p:nvPr>
        </p:nvSpPr>
        <p:spPr/>
        <p:txBody>
          <a:bodyPr>
            <a:noAutofit/>
          </a:bodyPr>
          <a:lstStyle/>
          <a:p>
            <a:pPr eaLnBrk="1" hangingPunct="1">
              <a:lnSpc>
                <a:spcPct val="110000"/>
              </a:lnSpc>
            </a:pPr>
            <a:r>
              <a:rPr lang="el-GR" altLang="el-GR" b="1" dirty="0" smtClean="0">
                <a:solidFill>
                  <a:srgbClr val="002060"/>
                </a:solidFill>
              </a:rPr>
              <a:t>Η δεξφενφλουραμίνη </a:t>
            </a:r>
            <a:r>
              <a:rPr lang="el-GR" altLang="el-GR" dirty="0" smtClean="0"/>
              <a:t>έχει διπλάσια ανορεκτική δραστηριότητα από το ρακεμικό μείγμα της φενφλουραμίνης και σημαντικά λιγότερες ανεπιθύμητες ενέργειες. Προκαλεί μείωση της επιθυμίας για πρόσληψη ενδιάμεσων γευμάτων και ιδιαίτερα κατανάλωσης τροφών πλούσιων σε υδατάνθρακες και λίπη, χωρίς να επηρεάζεται η κανονική λήψη πρωτεϊνών.</a:t>
            </a:r>
          </a:p>
          <a:p>
            <a:pPr eaLnBrk="1" hangingPunct="1">
              <a:lnSpc>
                <a:spcPct val="110000"/>
              </a:lnSpc>
            </a:pPr>
            <a:r>
              <a:rPr lang="el-GR" altLang="el-GR" dirty="0" smtClean="0"/>
              <a:t>Η αποτελεσματικότητα του φαρμάκου, όπως αποδεικνύεται από μελέτες μικρής διάρκειας αλλά και διάρκειας ενός έτους κρίνεται ικανοποιητική.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037187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 Ανορεξιογόνα Φάρμακα </a:t>
            </a:r>
            <a:r>
              <a:rPr lang="el-GR" sz="3200" b="0" dirty="0" smtClean="0"/>
              <a:t>(8 </a:t>
            </a:r>
            <a:r>
              <a:rPr lang="el-GR" sz="3200" b="0" dirty="0"/>
              <a:t>από 9)</a:t>
            </a:r>
            <a:endParaRPr lang="el-GR" dirty="0"/>
          </a:p>
        </p:txBody>
      </p:sp>
      <p:sp>
        <p:nvSpPr>
          <p:cNvPr id="9218" name="Rectangle 3"/>
          <p:cNvSpPr>
            <a:spLocks noGrp="1" noChangeArrowheads="1"/>
          </p:cNvSpPr>
          <p:nvPr>
            <p:ph idx="1"/>
          </p:nvPr>
        </p:nvSpPr>
        <p:spPr/>
        <p:txBody>
          <a:bodyPr>
            <a:noAutofit/>
          </a:bodyPr>
          <a:lstStyle/>
          <a:p>
            <a:pPr eaLnBrk="1" hangingPunct="1">
              <a:lnSpc>
                <a:spcPct val="110000"/>
              </a:lnSpc>
            </a:pPr>
            <a:r>
              <a:rPr lang="el-GR" altLang="el-GR" sz="2200" dirty="0" smtClean="0"/>
              <a:t>Αναφορικά με τη μακροχρόνια αποτελεσματικότητα, η δεξφενφλουραμίνη αποτρέπει το φαινόμενο της μείωσης του βασικού μεταβολικού ρυθμού και της θερμογένεσης από γλυκόζη, που συνήθως εμφανίζονται μετά από απώλεια βάρους και θεωρούνται υπεύθυνα για τη μείωση του ρυθμού της απώλειας βάρους.</a:t>
            </a:r>
          </a:p>
          <a:p>
            <a:pPr eaLnBrk="1" hangingPunct="1">
              <a:lnSpc>
                <a:spcPct val="110000"/>
              </a:lnSpc>
            </a:pPr>
            <a:r>
              <a:rPr lang="el-GR" altLang="el-GR" sz="2200" dirty="0" smtClean="0"/>
              <a:t>Η δεξφενφλουραμίνη προκαλεί επιλεκτική απώλεια σπλαχνικού λίπους.</a:t>
            </a:r>
            <a:endParaRPr lang="en-US" altLang="el-GR" sz="2200" dirty="0" smtClean="0"/>
          </a:p>
          <a:p>
            <a:pPr eaLnBrk="1" hangingPunct="1">
              <a:lnSpc>
                <a:spcPct val="110000"/>
              </a:lnSpc>
            </a:pPr>
            <a:r>
              <a:rPr lang="en-US" altLang="el-GR" sz="2200" dirty="0" smtClean="0"/>
              <a:t>H </a:t>
            </a:r>
            <a:r>
              <a:rPr lang="el-GR" altLang="el-GR" sz="2200" dirty="0" smtClean="0"/>
              <a:t>εμφάνιση πνευμονικής υπέρτασης οδήγησε τον Αμερικανικό Οργανισμό Τροφίμων και Φαρμάκων (</a:t>
            </a:r>
            <a:r>
              <a:rPr lang="en-US" altLang="el-GR" sz="2200" dirty="0" smtClean="0"/>
              <a:t>FDA</a:t>
            </a:r>
            <a:r>
              <a:rPr lang="el-GR" altLang="el-GR" sz="2200" dirty="0" smtClean="0"/>
              <a:t>) στην απόσυρση του συγκεκριμένου φαρμάκου</a:t>
            </a:r>
            <a:r>
              <a:rPr lang="en-US" altLang="el-GR" sz="2200" dirty="0" smtClean="0"/>
              <a:t>.</a:t>
            </a:r>
            <a:endParaRPr lang="el-GR"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516492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 Ανορεξιογόνα Φάρμακα </a:t>
            </a:r>
            <a:r>
              <a:rPr lang="el-GR" sz="3200" b="0" dirty="0" smtClean="0"/>
              <a:t>(9 </a:t>
            </a:r>
            <a:r>
              <a:rPr lang="el-GR" sz="3200" b="0" dirty="0"/>
              <a:t>από 9)</a:t>
            </a:r>
            <a:endParaRPr lang="el-GR" dirty="0"/>
          </a:p>
        </p:txBody>
      </p:sp>
      <p:sp>
        <p:nvSpPr>
          <p:cNvPr id="10242" name="Rectangle 3"/>
          <p:cNvSpPr>
            <a:spLocks noGrp="1" noChangeArrowheads="1"/>
          </p:cNvSpPr>
          <p:nvPr>
            <p:ph idx="1"/>
          </p:nvPr>
        </p:nvSpPr>
        <p:spPr>
          <a:xfrm>
            <a:off x="457200" y="1196752"/>
            <a:ext cx="8579296" cy="5472608"/>
          </a:xfrm>
        </p:spPr>
        <p:txBody>
          <a:bodyPr>
            <a:noAutofit/>
          </a:bodyPr>
          <a:lstStyle/>
          <a:p>
            <a:pPr eaLnBrk="1" hangingPunct="1">
              <a:lnSpc>
                <a:spcPct val="110000"/>
              </a:lnSpc>
            </a:pPr>
            <a:r>
              <a:rPr lang="el-GR" altLang="el-GR" sz="2200" b="1" dirty="0" smtClean="0">
                <a:solidFill>
                  <a:srgbClr val="002060"/>
                </a:solidFill>
              </a:rPr>
              <a:t>Η φλουοξετίνη </a:t>
            </a:r>
            <a:r>
              <a:rPr lang="el-GR" altLang="el-GR" sz="2200" dirty="0" smtClean="0"/>
              <a:t>είναι αντικαταθλιπτικό με ανορεξιογόνο δράση.  Αναστέλλει την επαναπρόσληψη της σεροτονίνης από τους προσυναπτικούς νευρώνες.  Είναι αποτελεσματική στην απώλεια βάρους, ιδιαίτερα σε παχύσαρκα άτομα με κατάθλιψη.</a:t>
            </a:r>
          </a:p>
          <a:p>
            <a:pPr marL="571500" indent="-571500" eaLnBrk="1" hangingPunct="1">
              <a:lnSpc>
                <a:spcPct val="110000"/>
              </a:lnSpc>
              <a:buFont typeface="+mj-lt"/>
              <a:buAutoNum type="romanLcPeriod" startAt="3"/>
            </a:pPr>
            <a:r>
              <a:rPr lang="el-GR" altLang="el-GR" sz="2200" b="1" dirty="0" smtClean="0">
                <a:solidFill>
                  <a:srgbClr val="002060"/>
                </a:solidFill>
              </a:rPr>
              <a:t>Στα ανορεξιογόνα τα οποία δρουν τόσο στους αδρενεργικούς όσο και στους σεροτονινεργικούς υποδοχείς ανήκει η σιμπουτραμίνη.  </a:t>
            </a:r>
            <a:endParaRPr lang="en-US" altLang="el-GR" sz="2200" b="1" dirty="0" smtClean="0">
              <a:solidFill>
                <a:srgbClr val="002060"/>
              </a:solidFill>
            </a:endParaRPr>
          </a:p>
          <a:p>
            <a:pPr eaLnBrk="1" hangingPunct="1">
              <a:lnSpc>
                <a:spcPct val="110000"/>
              </a:lnSpc>
            </a:pPr>
            <a:r>
              <a:rPr lang="el-GR" altLang="el-GR" sz="2200" dirty="0" smtClean="0"/>
              <a:t>Δρα μέσω δύο μεταβολιτών, οι οποίοι αναστέλλουν την επαναπρόσληψη από τον προσυναπτικό νευρώνα των αντίστοιχων νευροδιαβιβαστών.  </a:t>
            </a:r>
            <a:endParaRPr lang="en-US" altLang="el-GR" sz="2200" dirty="0" smtClean="0"/>
          </a:p>
          <a:p>
            <a:pPr eaLnBrk="1" hangingPunct="1">
              <a:lnSpc>
                <a:spcPct val="110000"/>
              </a:lnSpc>
            </a:pPr>
            <a:r>
              <a:rPr lang="el-GR" altLang="el-GR" sz="2200" dirty="0" smtClean="0"/>
              <a:t>Η απώλεια βάρους προκαλείται με τη μείωση της προσλαμβανόμενης τροφής λόγω πρόκλησης κορεσμού και παράλληλα αύξησης της ενεργειακής κατανάλωσης, λόγω αύξησης της θερμογένεσης.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908313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152128"/>
          </a:xfrm>
        </p:spPr>
        <p:txBody>
          <a:bodyPr>
            <a:noAutofit/>
          </a:bodyPr>
          <a:lstStyle/>
          <a:p>
            <a:r>
              <a:rPr lang="el-GR" sz="3200" dirty="0"/>
              <a:t>ΙΙ. Φάρμακα που αναστέλλουν την απορρόφηση της τροφής από το γαστρεντερικό </a:t>
            </a:r>
            <a:r>
              <a:rPr lang="el-GR" sz="3200" dirty="0" smtClean="0"/>
              <a:t>σωλήνα</a:t>
            </a:r>
            <a:r>
              <a:rPr lang="en-US" sz="3200" dirty="0" smtClean="0"/>
              <a:t> </a:t>
            </a:r>
            <a:r>
              <a:rPr lang="el-GR" sz="2800" b="0" dirty="0" smtClean="0"/>
              <a:t>(1 από 4)</a:t>
            </a:r>
            <a:endParaRPr lang="el-GR" sz="2800" b="0" dirty="0"/>
          </a:p>
        </p:txBody>
      </p:sp>
      <p:sp>
        <p:nvSpPr>
          <p:cNvPr id="11266" name="Rectangle 3"/>
          <p:cNvSpPr>
            <a:spLocks noGrp="1" noChangeArrowheads="1"/>
          </p:cNvSpPr>
          <p:nvPr>
            <p:ph idx="1"/>
          </p:nvPr>
        </p:nvSpPr>
        <p:spPr>
          <a:xfrm>
            <a:off x="457200" y="1556792"/>
            <a:ext cx="8229600" cy="4680520"/>
          </a:xfrm>
        </p:spPr>
        <p:txBody>
          <a:bodyPr>
            <a:normAutofit/>
          </a:bodyPr>
          <a:lstStyle/>
          <a:p>
            <a:pPr marL="0" indent="0" eaLnBrk="1" hangingPunct="1">
              <a:lnSpc>
                <a:spcPct val="150000"/>
              </a:lnSpc>
              <a:spcBef>
                <a:spcPts val="2400"/>
              </a:spcBef>
              <a:buNone/>
            </a:pPr>
            <a:r>
              <a:rPr lang="el-GR" altLang="el-GR" dirty="0" smtClean="0"/>
              <a:t>Τα φάρμακα αυτά διακρίνονται :</a:t>
            </a:r>
          </a:p>
          <a:p>
            <a:pPr marL="514350" indent="-514350" eaLnBrk="1" hangingPunct="1">
              <a:lnSpc>
                <a:spcPct val="150000"/>
              </a:lnSpc>
              <a:spcBef>
                <a:spcPts val="2400"/>
              </a:spcBef>
              <a:buFont typeface="+mj-lt"/>
              <a:buAutoNum type="romanLcPeriod"/>
            </a:pPr>
            <a:r>
              <a:rPr lang="el-GR" altLang="el-GR" dirty="0" smtClean="0"/>
              <a:t>Φάρμακα που αναστέλλουν τη γαστρική κένωση</a:t>
            </a:r>
          </a:p>
          <a:p>
            <a:pPr marL="514350" indent="-514350" eaLnBrk="1" hangingPunct="1">
              <a:lnSpc>
                <a:spcPct val="150000"/>
              </a:lnSpc>
              <a:spcBef>
                <a:spcPts val="2400"/>
              </a:spcBef>
              <a:buFont typeface="+mj-lt"/>
              <a:buAutoNum type="romanLcPeriod"/>
            </a:pPr>
            <a:r>
              <a:rPr lang="el-GR" altLang="el-GR" dirty="0" smtClean="0"/>
              <a:t>Φάρμακα που αναστέλλουν την εντερική απορρόφηση</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686999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0" y="116632"/>
            <a:ext cx="9144000" cy="1152128"/>
          </a:xfrm>
        </p:spPr>
        <p:txBody>
          <a:bodyPr>
            <a:noAutofit/>
          </a:bodyPr>
          <a:lstStyle/>
          <a:p>
            <a:r>
              <a:rPr lang="el-GR" sz="3200" dirty="0"/>
              <a:t>ΙΙ. Φάρμακα που αναστέλλουν την απορρόφηση της τροφής από το γαστρεντερικό </a:t>
            </a:r>
            <a:r>
              <a:rPr lang="el-GR" sz="3200" dirty="0" smtClean="0"/>
              <a:t>σωλήνα</a:t>
            </a:r>
            <a:r>
              <a:rPr lang="en-US" sz="3200" dirty="0" smtClean="0"/>
              <a:t> </a:t>
            </a:r>
            <a:r>
              <a:rPr lang="el-GR" sz="2800" b="0" dirty="0" smtClean="0"/>
              <a:t>(2 από 4)</a:t>
            </a:r>
            <a:endParaRPr lang="el-GR" sz="2800" b="0" dirty="0"/>
          </a:p>
        </p:txBody>
      </p:sp>
      <p:sp>
        <p:nvSpPr>
          <p:cNvPr id="11266" name="Rectangle 3"/>
          <p:cNvSpPr>
            <a:spLocks noGrp="1" noChangeArrowheads="1"/>
          </p:cNvSpPr>
          <p:nvPr>
            <p:ph idx="1"/>
          </p:nvPr>
        </p:nvSpPr>
        <p:spPr>
          <a:xfrm>
            <a:off x="457200" y="1556792"/>
            <a:ext cx="8229600" cy="4680520"/>
          </a:xfrm>
        </p:spPr>
        <p:txBody>
          <a:bodyPr>
            <a:normAutofit/>
          </a:bodyPr>
          <a:lstStyle/>
          <a:p>
            <a:pPr marL="514350" indent="-514350" eaLnBrk="1" hangingPunct="1">
              <a:spcBef>
                <a:spcPts val="1800"/>
              </a:spcBef>
              <a:buFont typeface="+mj-lt"/>
              <a:buAutoNum type="romanLcPeriod"/>
            </a:pPr>
            <a:r>
              <a:rPr lang="el-GR" altLang="el-GR" b="1" dirty="0" smtClean="0">
                <a:solidFill>
                  <a:srgbClr val="002060"/>
                </a:solidFill>
              </a:rPr>
              <a:t>Τα φάρμακα που αναστέλλουν τη γαστρική κένωση </a:t>
            </a:r>
            <a:r>
              <a:rPr lang="el-GR" altLang="el-GR" dirty="0" smtClean="0"/>
              <a:t>είναι :</a:t>
            </a:r>
          </a:p>
          <a:p>
            <a:pPr lvl="1" eaLnBrk="1" hangingPunct="1">
              <a:spcBef>
                <a:spcPts val="1800"/>
              </a:spcBef>
            </a:pPr>
            <a:r>
              <a:rPr lang="el-GR" altLang="el-GR" dirty="0" smtClean="0"/>
              <a:t>Το χολοκιτρικό οξύ,</a:t>
            </a:r>
          </a:p>
          <a:p>
            <a:pPr lvl="1" eaLnBrk="1" hangingPunct="1">
              <a:spcBef>
                <a:spcPts val="1800"/>
              </a:spcBef>
            </a:pPr>
            <a:r>
              <a:rPr lang="el-GR" altLang="el-GR" dirty="0" smtClean="0"/>
              <a:t>Η χολοκυστοκινίνη,</a:t>
            </a:r>
          </a:p>
          <a:p>
            <a:pPr lvl="1" eaLnBrk="1" hangingPunct="1">
              <a:spcBef>
                <a:spcPts val="1800"/>
              </a:spcBef>
            </a:pPr>
            <a:r>
              <a:rPr lang="el-GR" altLang="el-GR" dirty="0" smtClean="0"/>
              <a:t>Η σωματοστατίνη.</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503685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0" y="116632"/>
            <a:ext cx="9144000" cy="1152128"/>
          </a:xfrm>
        </p:spPr>
        <p:txBody>
          <a:bodyPr>
            <a:noAutofit/>
          </a:bodyPr>
          <a:lstStyle/>
          <a:p>
            <a:r>
              <a:rPr lang="el-GR" sz="3200" dirty="0"/>
              <a:t>ΙΙ. Φάρμακα που αναστέλλουν την απορρόφηση της τροφής από το γαστρεντερικό </a:t>
            </a:r>
            <a:r>
              <a:rPr lang="el-GR" sz="3200" dirty="0" smtClean="0"/>
              <a:t>σωλήνα</a:t>
            </a:r>
            <a:r>
              <a:rPr lang="en-US" sz="3200" dirty="0" smtClean="0"/>
              <a:t> </a:t>
            </a:r>
            <a:r>
              <a:rPr lang="el-GR" sz="2800" b="0" dirty="0" smtClean="0"/>
              <a:t>(3 από 4)</a:t>
            </a:r>
            <a:endParaRPr lang="el-GR" sz="2800" b="0" dirty="0"/>
          </a:p>
        </p:txBody>
      </p:sp>
      <p:sp>
        <p:nvSpPr>
          <p:cNvPr id="11266" name="Rectangle 3"/>
          <p:cNvSpPr>
            <a:spLocks noGrp="1" noChangeArrowheads="1"/>
          </p:cNvSpPr>
          <p:nvPr>
            <p:ph idx="1"/>
          </p:nvPr>
        </p:nvSpPr>
        <p:spPr>
          <a:xfrm>
            <a:off x="457200" y="1556792"/>
            <a:ext cx="8363272" cy="5112568"/>
          </a:xfrm>
        </p:spPr>
        <p:txBody>
          <a:bodyPr>
            <a:normAutofit fontScale="92500"/>
          </a:bodyPr>
          <a:lstStyle/>
          <a:p>
            <a:pPr marL="514350" indent="-514350" eaLnBrk="1" hangingPunct="1">
              <a:lnSpc>
                <a:spcPct val="80000"/>
              </a:lnSpc>
              <a:buFont typeface="+mj-lt"/>
              <a:buAutoNum type="romanLcPeriod" startAt="2"/>
            </a:pPr>
            <a:r>
              <a:rPr lang="el-GR" altLang="el-GR" b="1" dirty="0" smtClean="0">
                <a:solidFill>
                  <a:srgbClr val="002060"/>
                </a:solidFill>
              </a:rPr>
              <a:t>Τα φάρμακα που αναστέλλουν την εντερική απορρόφηση </a:t>
            </a:r>
            <a:r>
              <a:rPr lang="el-GR" altLang="el-GR" dirty="0" smtClean="0">
                <a:solidFill>
                  <a:srgbClr val="002060"/>
                </a:solidFill>
              </a:rPr>
              <a:t>είναι :</a:t>
            </a:r>
            <a:endParaRPr lang="el-GR" altLang="el-GR" b="1" dirty="0" smtClean="0">
              <a:solidFill>
                <a:srgbClr val="002060"/>
              </a:solidFill>
            </a:endParaRPr>
          </a:p>
          <a:p>
            <a:pPr marL="800100" lvl="1" indent="-342900" eaLnBrk="1" hangingPunct="1">
              <a:lnSpc>
                <a:spcPct val="80000"/>
              </a:lnSpc>
              <a:buFont typeface="+mj-lt"/>
              <a:buAutoNum type="arabicPeriod"/>
            </a:pPr>
            <a:r>
              <a:rPr lang="el-GR" altLang="el-GR" b="1" dirty="0" smtClean="0">
                <a:solidFill>
                  <a:srgbClr val="002060"/>
                </a:solidFill>
              </a:rPr>
              <a:t>Οι φυτικές ίνες.</a:t>
            </a:r>
          </a:p>
          <a:p>
            <a:pPr marL="800100" lvl="1" indent="-342900" eaLnBrk="1" hangingPunct="1">
              <a:lnSpc>
                <a:spcPct val="110000"/>
              </a:lnSpc>
              <a:buFont typeface="+mj-lt"/>
              <a:buAutoNum type="arabicPeriod"/>
            </a:pPr>
            <a:r>
              <a:rPr lang="el-GR" altLang="el-GR" b="1" dirty="0" smtClean="0">
                <a:solidFill>
                  <a:srgbClr val="002060"/>
                </a:solidFill>
              </a:rPr>
              <a:t>Η ακαρβόζη</a:t>
            </a:r>
            <a:r>
              <a:rPr lang="el-GR" altLang="el-GR" dirty="0" smtClean="0">
                <a:solidFill>
                  <a:srgbClr val="002060"/>
                </a:solidFill>
              </a:rPr>
              <a:t> </a:t>
            </a:r>
            <a:r>
              <a:rPr lang="el-GR" altLang="el-GR" dirty="0" smtClean="0"/>
              <a:t>είναι ένας ψευδοτετρασακχαρίτης, ο οποίος έχει μεγαλύτερη χημική συγγένεια με τα ένζυμα του λεπτού εντέρου, της α-γλυκοσιδάσης. Παρεμποδίζει τη διάσπαση των πολυσακχαριτών σε μονοσακχαρίτες δια της αναστολής της δράσεως των α-γλυκοσιδασών στα ανώτερα τμήματα του λεπτού εντέρου σε ποσοστό 50℅, με συνέπεια την επιβράδυνση της απορρόφησης της γλυκόζης από τις εντερικές λάχνες. Το τελικό αποτέλεσμα είναι η ομαλοποίηση των μεταγευματικών τιμών της γλυκόζης στο αίμα. Η χορήγησή της δεν ενδείκνυται για την απώλεια βάρους.</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4196284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0" y="116632"/>
            <a:ext cx="9144000" cy="1152128"/>
          </a:xfrm>
        </p:spPr>
        <p:txBody>
          <a:bodyPr>
            <a:noAutofit/>
          </a:bodyPr>
          <a:lstStyle/>
          <a:p>
            <a:r>
              <a:rPr lang="el-GR" sz="3200" dirty="0"/>
              <a:t>ΙΙ. Φάρμακα που αναστέλλουν την απορρόφηση της τροφής από το γαστρεντερικό </a:t>
            </a:r>
            <a:r>
              <a:rPr lang="el-GR" sz="3200" dirty="0" smtClean="0"/>
              <a:t>σωλήνα</a:t>
            </a:r>
            <a:r>
              <a:rPr lang="en-US" sz="3200" dirty="0" smtClean="0"/>
              <a:t> </a:t>
            </a:r>
            <a:r>
              <a:rPr lang="el-GR" sz="2800" b="0" dirty="0" smtClean="0"/>
              <a:t>(4 από 4)</a:t>
            </a:r>
            <a:endParaRPr lang="el-GR" sz="2800" b="0" dirty="0"/>
          </a:p>
        </p:txBody>
      </p:sp>
      <p:sp>
        <p:nvSpPr>
          <p:cNvPr id="11266" name="Rectangle 3"/>
          <p:cNvSpPr>
            <a:spLocks noGrp="1" noChangeArrowheads="1"/>
          </p:cNvSpPr>
          <p:nvPr>
            <p:ph idx="1"/>
          </p:nvPr>
        </p:nvSpPr>
        <p:spPr>
          <a:xfrm>
            <a:off x="457200" y="1556792"/>
            <a:ext cx="8229600" cy="5112568"/>
          </a:xfrm>
        </p:spPr>
        <p:txBody>
          <a:bodyPr>
            <a:normAutofit/>
          </a:bodyPr>
          <a:lstStyle/>
          <a:p>
            <a:pPr marL="800100" lvl="1" indent="-342900" eaLnBrk="1" hangingPunct="1">
              <a:lnSpc>
                <a:spcPct val="110000"/>
              </a:lnSpc>
              <a:buFont typeface="+mj-lt"/>
              <a:buAutoNum type="arabicPeriod" startAt="3"/>
            </a:pPr>
            <a:r>
              <a:rPr lang="el-GR" altLang="el-GR" b="1" dirty="0" smtClean="0">
                <a:solidFill>
                  <a:srgbClr val="002060"/>
                </a:solidFill>
              </a:rPr>
              <a:t>Τα διγουανίδια</a:t>
            </a:r>
            <a:r>
              <a:rPr lang="el-GR" altLang="el-GR" dirty="0" smtClean="0">
                <a:solidFill>
                  <a:srgbClr val="002060"/>
                </a:solidFill>
              </a:rPr>
              <a:t>, </a:t>
            </a:r>
            <a:r>
              <a:rPr lang="el-GR" altLang="el-GR" dirty="0" smtClean="0"/>
              <a:t>τα οποία προκαλούν ένα σύνδρομο δυσαπορρόφησης.</a:t>
            </a:r>
            <a:endParaRPr lang="en-US" altLang="el-GR" b="1" dirty="0" smtClean="0"/>
          </a:p>
          <a:p>
            <a:pPr marL="800100" lvl="1" indent="-342900" eaLnBrk="1" hangingPunct="1">
              <a:lnSpc>
                <a:spcPct val="110000"/>
              </a:lnSpc>
              <a:buFont typeface="+mj-lt"/>
              <a:buAutoNum type="arabicPeriod" startAt="3"/>
            </a:pPr>
            <a:r>
              <a:rPr lang="en-US" altLang="el-GR" b="1" dirty="0" smtClean="0">
                <a:solidFill>
                  <a:srgbClr val="002060"/>
                </a:solidFill>
              </a:rPr>
              <a:t>Bay n</a:t>
            </a:r>
            <a:r>
              <a:rPr lang="el-GR" altLang="el-GR" b="1" dirty="0" smtClean="0">
                <a:solidFill>
                  <a:srgbClr val="002060"/>
                </a:solidFill>
              </a:rPr>
              <a:t>2928</a:t>
            </a:r>
            <a:r>
              <a:rPr lang="el-GR" altLang="el-GR" dirty="0" smtClean="0">
                <a:solidFill>
                  <a:srgbClr val="002060"/>
                </a:solidFill>
              </a:rPr>
              <a:t>, </a:t>
            </a:r>
            <a:r>
              <a:rPr lang="el-GR" altLang="el-GR" dirty="0" smtClean="0"/>
              <a:t>πειραματικό φάρμακο, το οποίο αναστέλλει την απορρόφηση υδατανθράκων και λιπών.</a:t>
            </a:r>
            <a:endParaRPr lang="el-GR" altLang="el-GR" b="1" dirty="0" smtClean="0"/>
          </a:p>
          <a:p>
            <a:pPr marL="800100" lvl="1" indent="-342900" eaLnBrk="1" hangingPunct="1">
              <a:lnSpc>
                <a:spcPct val="110000"/>
              </a:lnSpc>
              <a:buFont typeface="+mj-lt"/>
              <a:buAutoNum type="arabicPeriod" startAt="3"/>
            </a:pPr>
            <a:r>
              <a:rPr lang="el-GR" altLang="el-GR" b="1" dirty="0" smtClean="0">
                <a:solidFill>
                  <a:srgbClr val="002060"/>
                </a:solidFill>
              </a:rPr>
              <a:t>Η ορλιστάτη.</a:t>
            </a:r>
            <a:endParaRPr lang="el-GR" altLang="el-GR" dirty="0" smtClean="0">
              <a:solidFill>
                <a:srgbClr val="002060"/>
              </a:solidFill>
            </a:endParaRPr>
          </a:p>
          <a:p>
            <a:pPr eaLnBrk="1" hangingPunct="1">
              <a:lnSpc>
                <a:spcPct val="110000"/>
              </a:lnSpc>
            </a:pPr>
            <a:r>
              <a:rPr lang="el-GR" altLang="el-GR" dirty="0" smtClean="0"/>
              <a:t>Η ορλιστάτη προκαλεί ανατρέψιμη αναστολή των γαστρεντερικών λιπασών, με αποτέλεσμα τη μείωση της απορρόφησης των τριγλυκεριδίων της τροφής ως και 30℅.</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062324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Διαιτητική αντιμετώπιση της παχυσαρκίας</a:t>
            </a:r>
            <a:r>
              <a:rPr lang="en-US" dirty="0" smtClean="0"/>
              <a:t> </a:t>
            </a:r>
            <a:r>
              <a:rPr lang="el-GR" sz="3200" b="0" dirty="0" smtClean="0"/>
              <a:t>(1 από 2)</a:t>
            </a:r>
            <a:endParaRPr lang="el-GR" sz="3200" b="0" dirty="0"/>
          </a:p>
        </p:txBody>
      </p:sp>
      <p:sp>
        <p:nvSpPr>
          <p:cNvPr id="3074" name="Rectangle 3"/>
          <p:cNvSpPr>
            <a:spLocks noGrp="1" noChangeArrowheads="1"/>
          </p:cNvSpPr>
          <p:nvPr>
            <p:ph idx="1"/>
          </p:nvPr>
        </p:nvSpPr>
        <p:spPr>
          <a:xfrm>
            <a:off x="457200" y="1412776"/>
            <a:ext cx="8229600" cy="4824536"/>
          </a:xfrm>
        </p:spPr>
        <p:txBody>
          <a:bodyPr>
            <a:noAutofit/>
          </a:bodyPr>
          <a:lstStyle/>
          <a:p>
            <a:pPr eaLnBrk="1" hangingPunct="1">
              <a:lnSpc>
                <a:spcPct val="110000"/>
              </a:lnSpc>
            </a:pPr>
            <a:r>
              <a:rPr lang="el-GR" altLang="el-GR" sz="2200" dirty="0" smtClean="0"/>
              <a:t>Ο γενικός κανόνας είναι η απώλεια 0,5-1 </a:t>
            </a:r>
            <a:r>
              <a:rPr lang="en-US" altLang="el-GR" sz="2200" dirty="0" smtClean="0"/>
              <a:t>kg</a:t>
            </a:r>
            <a:r>
              <a:rPr lang="el-GR" altLang="el-GR" sz="2200" dirty="0" smtClean="0"/>
              <a:t> εβδομαδιαίως συνδυάζοντας μείωση της πρόσληψης και αύξηση της κατανάλωσης.</a:t>
            </a:r>
          </a:p>
          <a:p>
            <a:pPr eaLnBrk="1" hangingPunct="1">
              <a:lnSpc>
                <a:spcPct val="110000"/>
              </a:lnSpc>
            </a:pPr>
            <a:r>
              <a:rPr lang="el-GR" altLang="el-GR" sz="2200" dirty="0" smtClean="0"/>
              <a:t>Διάφορες δίαιτες 800-1000 </a:t>
            </a:r>
            <a:r>
              <a:rPr lang="en-US" altLang="el-GR" sz="2200" dirty="0" smtClean="0"/>
              <a:t>Kcal</a:t>
            </a:r>
            <a:r>
              <a:rPr lang="el-GR" altLang="el-GR" sz="2200" dirty="0" smtClean="0"/>
              <a:t>/ημερησίως έχουν προταθεί βασιζόμενες στη μείωση των επονομαζομένων κενών θερμίδων, τέτοιες είναι το λίπος, η ζάχαρη και το αλκοόλ.  Μέτριος περιορισμός των υδατανθράκων μειώνει ουσιαστικά τις θερμίδες.</a:t>
            </a:r>
          </a:p>
          <a:p>
            <a:pPr eaLnBrk="1" hangingPunct="1">
              <a:lnSpc>
                <a:spcPct val="110000"/>
              </a:lnSpc>
            </a:pPr>
            <a:r>
              <a:rPr lang="el-GR" altLang="el-GR" sz="2200" dirty="0" smtClean="0"/>
              <a:t>Ενδιαφέρον είναι ότι σε νεότερες μελέτες φάνηκε ότι ο περιορισμός κυρίως του λίπους φέρνει καλύτερα αποτελέσματα από ότι οι υποθερμιδικές δίαιτες γενικώς.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3415782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ΙΙΙ. Θερμογενετικά ή λιπολυτικά </a:t>
            </a:r>
            <a:r>
              <a:rPr lang="el-GR" dirty="0" smtClean="0"/>
              <a:t>φάρμακα</a:t>
            </a:r>
            <a:endParaRPr lang="el-GR" dirty="0"/>
          </a:p>
        </p:txBody>
      </p:sp>
      <p:sp>
        <p:nvSpPr>
          <p:cNvPr id="12290" name="Rectangle 3"/>
          <p:cNvSpPr>
            <a:spLocks noGrp="1" noChangeArrowheads="1"/>
          </p:cNvSpPr>
          <p:nvPr>
            <p:ph idx="1"/>
          </p:nvPr>
        </p:nvSpPr>
        <p:spPr/>
        <p:txBody>
          <a:bodyPr>
            <a:normAutofit/>
          </a:bodyPr>
          <a:lstStyle/>
          <a:p>
            <a:pPr marL="0" indent="0" eaLnBrk="1" hangingPunct="1">
              <a:lnSpc>
                <a:spcPct val="90000"/>
              </a:lnSpc>
              <a:buNone/>
            </a:pPr>
            <a:r>
              <a:rPr lang="el-GR" altLang="el-GR" dirty="0" smtClean="0"/>
              <a:t>Τα φάρμακα της κατηγορίας αυτής αυξάνουν τη θερμογένεση, αυξάνοντας με αυτόν τον τρόπο τον βασικό μεταβολισμό. Στην κατηγορία αυτή ανήκουν :</a:t>
            </a:r>
            <a:endParaRPr lang="en-US" altLang="el-GR" dirty="0" smtClean="0"/>
          </a:p>
          <a:p>
            <a:pPr eaLnBrk="1" hangingPunct="1">
              <a:lnSpc>
                <a:spcPct val="90000"/>
              </a:lnSpc>
            </a:pPr>
            <a:r>
              <a:rPr lang="el-GR" altLang="el-GR" dirty="0" smtClean="0"/>
              <a:t>Οι θυρεοειδικές ορμόνες,</a:t>
            </a:r>
            <a:endParaRPr lang="en-US" altLang="el-GR" dirty="0" smtClean="0"/>
          </a:p>
          <a:p>
            <a:pPr eaLnBrk="1" hangingPunct="1">
              <a:lnSpc>
                <a:spcPct val="90000"/>
              </a:lnSpc>
            </a:pPr>
            <a:r>
              <a:rPr lang="el-GR" altLang="el-GR" dirty="0" smtClean="0"/>
              <a:t>Δινιτροφαινόλη,</a:t>
            </a:r>
            <a:endParaRPr lang="en-US" altLang="el-GR" dirty="0" smtClean="0"/>
          </a:p>
          <a:p>
            <a:pPr eaLnBrk="1" hangingPunct="1">
              <a:lnSpc>
                <a:spcPct val="90000"/>
              </a:lnSpc>
            </a:pPr>
            <a:r>
              <a:rPr lang="el-GR" altLang="el-GR" dirty="0" smtClean="0"/>
              <a:t>Η καφεΐνη,</a:t>
            </a:r>
            <a:endParaRPr lang="en-US" altLang="el-GR" dirty="0" smtClean="0"/>
          </a:p>
          <a:p>
            <a:pPr eaLnBrk="1" hangingPunct="1">
              <a:lnSpc>
                <a:spcPct val="90000"/>
              </a:lnSpc>
            </a:pPr>
            <a:r>
              <a:rPr lang="el-GR" altLang="el-GR" dirty="0" smtClean="0"/>
              <a:t>Η νικοτίνη,</a:t>
            </a:r>
            <a:endParaRPr lang="en-US" altLang="el-GR" dirty="0" smtClean="0"/>
          </a:p>
          <a:p>
            <a:pPr eaLnBrk="1" hangingPunct="1">
              <a:lnSpc>
                <a:spcPct val="90000"/>
              </a:lnSpc>
            </a:pPr>
            <a:r>
              <a:rPr lang="el-GR" altLang="el-GR" dirty="0" smtClean="0"/>
              <a:t>Συμπαθητικομιμητικά φάρμακα,</a:t>
            </a:r>
            <a:endParaRPr lang="en-US" altLang="el-GR" dirty="0" smtClean="0"/>
          </a:p>
          <a:p>
            <a:pPr eaLnBrk="1" hangingPunct="1">
              <a:lnSpc>
                <a:spcPct val="90000"/>
              </a:lnSpc>
            </a:pPr>
            <a:r>
              <a:rPr lang="el-GR" altLang="el-GR" dirty="0" smtClean="0"/>
              <a:t>Β-αδρενεργικοί αγωνιστές,</a:t>
            </a:r>
            <a:endParaRPr lang="en-US" altLang="el-GR" dirty="0" smtClean="0"/>
          </a:p>
          <a:p>
            <a:pPr eaLnBrk="1" hangingPunct="1">
              <a:lnSpc>
                <a:spcPct val="90000"/>
              </a:lnSpc>
            </a:pPr>
            <a:r>
              <a:rPr lang="el-GR" altLang="el-GR" dirty="0" smtClean="0"/>
              <a:t>Τα ανορεξιογόνα,</a:t>
            </a:r>
            <a:endParaRPr lang="en-US" altLang="el-GR" dirty="0" smtClean="0"/>
          </a:p>
          <a:p>
            <a:pPr eaLnBrk="1" hangingPunct="1">
              <a:lnSpc>
                <a:spcPct val="90000"/>
              </a:lnSpc>
            </a:pPr>
            <a:r>
              <a:rPr lang="el-GR" altLang="el-GR" dirty="0" smtClean="0"/>
              <a:t>Ορμόνες.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1526795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sz="3600" dirty="0" smtClean="0"/>
              <a:t>Χειρουργική αντιμετώπιση νοσογόνου παχυσαρκίας</a:t>
            </a:r>
            <a:endParaRPr lang="el-GR" sz="3600" dirty="0"/>
          </a:p>
        </p:txBody>
      </p:sp>
      <p:sp>
        <p:nvSpPr>
          <p:cNvPr id="13314" name="Rectangle 3"/>
          <p:cNvSpPr>
            <a:spLocks noGrp="1" noChangeArrowheads="1"/>
          </p:cNvSpPr>
          <p:nvPr>
            <p:ph idx="1"/>
          </p:nvPr>
        </p:nvSpPr>
        <p:spPr>
          <a:xfrm>
            <a:off x="457200" y="1268760"/>
            <a:ext cx="8507288" cy="5472608"/>
          </a:xfrm>
        </p:spPr>
        <p:txBody>
          <a:bodyPr>
            <a:normAutofit fontScale="92500" lnSpcReduction="20000"/>
          </a:bodyPr>
          <a:lstStyle/>
          <a:p>
            <a:pPr marL="0" indent="0" eaLnBrk="1" hangingPunct="1">
              <a:lnSpc>
                <a:spcPct val="110000"/>
              </a:lnSpc>
              <a:spcBef>
                <a:spcPts val="600"/>
              </a:spcBef>
              <a:buNone/>
            </a:pPr>
            <a:r>
              <a:rPr lang="el-GR" altLang="el-GR" sz="2400" b="1" dirty="0" smtClean="0">
                <a:solidFill>
                  <a:srgbClr val="002060"/>
                </a:solidFill>
              </a:rPr>
              <a:t>Κριτήρια</a:t>
            </a:r>
            <a:r>
              <a:rPr lang="el-GR" altLang="el-GR" sz="2400" dirty="0" smtClean="0"/>
              <a:t>, όπως αυτά καθιερώθηκαν διεθνώς από την Παγκόσμια Οργάνωση Χειρουργικής της Παχυσαρκίας, για θετικότερα αποτελέσματα είναι</a:t>
            </a:r>
            <a:r>
              <a:rPr lang="en-US" altLang="el-GR" sz="2400" dirty="0" smtClean="0"/>
              <a:t>:</a:t>
            </a:r>
            <a:endParaRPr lang="el-GR" altLang="el-GR" sz="2400" dirty="0" smtClean="0"/>
          </a:p>
          <a:p>
            <a:pPr marL="355600" indent="-355600" eaLnBrk="1" hangingPunct="1">
              <a:lnSpc>
                <a:spcPct val="110000"/>
              </a:lnSpc>
              <a:spcBef>
                <a:spcPts val="600"/>
              </a:spcBef>
            </a:pPr>
            <a:r>
              <a:rPr lang="el-GR" altLang="el-GR" sz="2400" dirty="0" smtClean="0"/>
              <a:t>ΒΜΙ μεγαλύτερο από 40 ή σωματικό βάρος μεγαλύτερο από 60℅ του ιδανικού.</a:t>
            </a:r>
          </a:p>
          <a:p>
            <a:pPr marL="355600" indent="-355600" eaLnBrk="1" hangingPunct="1">
              <a:lnSpc>
                <a:spcPct val="110000"/>
              </a:lnSpc>
              <a:spcBef>
                <a:spcPts val="600"/>
              </a:spcBef>
            </a:pPr>
            <a:r>
              <a:rPr lang="el-GR" altLang="el-GR" sz="2400" dirty="0" smtClean="0"/>
              <a:t>Να έχει κάνει επανειλημμένες ανεπιτυχείς προσπάθειες αδυνατίσματος με δίαιτα ή άλλες συντηρητικές μεθόδους.</a:t>
            </a:r>
          </a:p>
          <a:p>
            <a:pPr marL="355600" indent="-355600" eaLnBrk="1" hangingPunct="1">
              <a:lnSpc>
                <a:spcPct val="110000"/>
              </a:lnSpc>
              <a:spcBef>
                <a:spcPts val="600"/>
              </a:spcBef>
            </a:pPr>
            <a:r>
              <a:rPr lang="el-GR" altLang="el-GR" sz="2400" dirty="0" smtClean="0"/>
              <a:t>Να υπάρχουν προβλήματα ή επιπλοκές από την παχυσαρκία και να απειλείται άμεσα η ζωή του.</a:t>
            </a:r>
          </a:p>
          <a:p>
            <a:pPr marL="355600" indent="-355600" eaLnBrk="1" hangingPunct="1">
              <a:lnSpc>
                <a:spcPct val="110000"/>
              </a:lnSpc>
              <a:spcBef>
                <a:spcPts val="600"/>
              </a:spcBef>
            </a:pPr>
            <a:r>
              <a:rPr lang="el-GR" altLang="el-GR" sz="2400" dirty="0" smtClean="0"/>
              <a:t>Να μην πάσχει από ορμονικό ή μεταβολικό νόσημα και η παχυσαρκία του να οφείλεται στην πολυφαγία.</a:t>
            </a:r>
          </a:p>
          <a:p>
            <a:pPr marL="355600" indent="-355600" eaLnBrk="1" hangingPunct="1">
              <a:lnSpc>
                <a:spcPct val="110000"/>
              </a:lnSpc>
              <a:spcBef>
                <a:spcPts val="600"/>
              </a:spcBef>
            </a:pPr>
            <a:r>
              <a:rPr lang="el-GR" altLang="el-GR" sz="2400" dirty="0" smtClean="0"/>
              <a:t>Να υπάρχουν έντονα ψυχολογικά και κοινωνικά προβλήματα οφειλόμενα στην παχυσαρκία.</a:t>
            </a:r>
          </a:p>
          <a:p>
            <a:pPr marL="355600" indent="-355600" eaLnBrk="1" hangingPunct="1">
              <a:lnSpc>
                <a:spcPct val="110000"/>
              </a:lnSpc>
              <a:spcBef>
                <a:spcPts val="600"/>
              </a:spcBef>
            </a:pPr>
            <a:r>
              <a:rPr lang="el-GR" altLang="el-GR" sz="2400" dirty="0" smtClean="0"/>
              <a:t>Να έχει ενημερωθεί πλήρως ο άρρωστος για την εγχείρηση, τα προβλήματα και τις επιπλοκές και να τα έχει αποδεχτεί ανεπιφύλακτα.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945322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smtClean="0"/>
              <a:t>Αντιμετώπιση και φαρμακευτική αγωγή</a:t>
            </a:r>
            <a:br>
              <a:rPr lang="el-GR" dirty="0" smtClean="0"/>
            </a:br>
            <a:r>
              <a:rPr lang="el-GR" sz="3100" b="0" dirty="0"/>
              <a:t>Ε</a:t>
            </a:r>
            <a:r>
              <a:rPr lang="el-GR" sz="3100" b="0" dirty="0" smtClean="0"/>
              <a:t>νδοκρινές πάγκρεας – Σακχαρώδης διαβήτης (1 από 42)</a:t>
            </a:r>
            <a:endParaRPr lang="el-GR" sz="3100" b="0" dirty="0"/>
          </a:p>
        </p:txBody>
      </p:sp>
      <p:sp>
        <p:nvSpPr>
          <p:cNvPr id="14338" name="Rectangle 3"/>
          <p:cNvSpPr>
            <a:spLocks noGrp="1" noChangeArrowheads="1"/>
          </p:cNvSpPr>
          <p:nvPr>
            <p:ph idx="1"/>
          </p:nvPr>
        </p:nvSpPr>
        <p:spPr>
          <a:xfrm>
            <a:off x="457200" y="1412776"/>
            <a:ext cx="8229600" cy="4824536"/>
          </a:xfrm>
        </p:spPr>
        <p:txBody>
          <a:bodyPr>
            <a:noAutofit/>
          </a:bodyPr>
          <a:lstStyle/>
          <a:p>
            <a:pPr marL="514350" indent="-514350" eaLnBrk="1" hangingPunct="1">
              <a:lnSpc>
                <a:spcPct val="100000"/>
              </a:lnSpc>
              <a:buFont typeface="+mj-lt"/>
              <a:buAutoNum type="romanLcPeriod"/>
            </a:pPr>
            <a:r>
              <a:rPr lang="el-GR" altLang="el-GR" b="1" dirty="0" smtClean="0">
                <a:solidFill>
                  <a:srgbClr val="002060"/>
                </a:solidFill>
              </a:rPr>
              <a:t>ΑΡΧΕΣ ΤΗΣ ΔΙΑΙΤΗΤΙΚΗΣ ΑΓΩΓΗΣ</a:t>
            </a:r>
            <a:endParaRPr lang="el-GR" altLang="el-GR" dirty="0" smtClean="0">
              <a:solidFill>
                <a:srgbClr val="002060"/>
              </a:solidFill>
            </a:endParaRPr>
          </a:p>
          <a:p>
            <a:pPr marL="457200" indent="-457200" eaLnBrk="1" hangingPunct="1">
              <a:lnSpc>
                <a:spcPct val="100000"/>
              </a:lnSpc>
              <a:buFont typeface="+mj-lt"/>
              <a:buAutoNum type="arabicPeriod"/>
            </a:pPr>
            <a:r>
              <a:rPr lang="el-GR" altLang="el-GR" dirty="0" smtClean="0"/>
              <a:t>Είναι γεγονός ότι η σωστή διατροφή του ατόμου με σακχαρώδη διαβήτη αποτελεί τον ακρογωνιαίο λίθο στην καλή ρύθμιση του διαβήτη, η οποία είναι ο κύριος στόχος της θεραπευτικής αντιμετώπισής του.  Μακροπρόθεσμα, ο άριστος έλεγχος της γλυκόζης του αίματος συντελεί στην πρόληψη των μίκρο- και μάκρο-αγγειοπαθειών του διαβήτη.  </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3026167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smtClean="0"/>
              <a:t>Αντιμετώπιση και φαρμακευτική αγωγή</a:t>
            </a:r>
            <a:br>
              <a:rPr lang="el-GR" dirty="0" smtClean="0"/>
            </a:br>
            <a:r>
              <a:rPr lang="el-GR" sz="3100" b="0" dirty="0"/>
              <a:t>Ε</a:t>
            </a:r>
            <a:r>
              <a:rPr lang="el-GR" sz="3100" b="0" dirty="0" smtClean="0"/>
              <a:t>νδοκρινές πάγκρεας – Σακχαρώδης διαβήτης (2 από 42)</a:t>
            </a:r>
            <a:endParaRPr lang="el-GR" sz="3100" b="0" dirty="0"/>
          </a:p>
        </p:txBody>
      </p:sp>
      <p:sp>
        <p:nvSpPr>
          <p:cNvPr id="14338" name="Rectangle 3"/>
          <p:cNvSpPr>
            <a:spLocks noGrp="1" noChangeArrowheads="1"/>
          </p:cNvSpPr>
          <p:nvPr>
            <p:ph idx="1"/>
          </p:nvPr>
        </p:nvSpPr>
        <p:spPr>
          <a:xfrm>
            <a:off x="457200" y="1484784"/>
            <a:ext cx="8229600" cy="4752528"/>
          </a:xfrm>
        </p:spPr>
        <p:txBody>
          <a:bodyPr>
            <a:noAutofit/>
          </a:bodyPr>
          <a:lstStyle/>
          <a:p>
            <a:pPr marL="457200" indent="-457200" eaLnBrk="1" hangingPunct="1">
              <a:lnSpc>
                <a:spcPct val="100000"/>
              </a:lnSpc>
              <a:buFont typeface="+mj-lt"/>
              <a:buAutoNum type="arabicPeriod" startAt="2"/>
            </a:pPr>
            <a:r>
              <a:rPr lang="el-GR" altLang="el-GR" dirty="0" smtClean="0"/>
              <a:t>Η μεγάλη σημασία της σωστής διατροφής φαίνεται από έρευνες που δείχνουν ότι οι παρεμβάσεις στον τρόπο ζωής (δίαιτα, άσκηση) μπορούν να μειώσουν την επίπτωση του σακχαρώδη διαβήτη σε άτομα υψηλού κινδύνου.  Συγκεκριμένα, για τα υπέρβαρα ή παχύσαρκα άτομα με διαταραχές της γλυκόζης, είναι πολύ σημαντική η απώλεια βάρους, ώστε να προληφθεί ή να καθυστερήσει η εμφάνιση της νόσου.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133061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smtClean="0"/>
              <a:t>Αντιμετώπιση και φαρμακευτική αγωγή</a:t>
            </a:r>
            <a:br>
              <a:rPr lang="el-GR" dirty="0" smtClean="0"/>
            </a:br>
            <a:r>
              <a:rPr lang="el-GR" sz="3100" b="0" dirty="0"/>
              <a:t>Ε</a:t>
            </a:r>
            <a:r>
              <a:rPr lang="el-GR" sz="3100" b="0" dirty="0" smtClean="0"/>
              <a:t>νδοκρινές πάγκρεας – Σακχαρώδης διαβήτης (3 από 42)</a:t>
            </a:r>
            <a:endParaRPr lang="el-GR" sz="3100" b="0" dirty="0"/>
          </a:p>
        </p:txBody>
      </p:sp>
      <p:sp>
        <p:nvSpPr>
          <p:cNvPr id="14338" name="Rectangle 3"/>
          <p:cNvSpPr>
            <a:spLocks noGrp="1" noChangeArrowheads="1"/>
          </p:cNvSpPr>
          <p:nvPr>
            <p:ph idx="1"/>
          </p:nvPr>
        </p:nvSpPr>
        <p:spPr>
          <a:xfrm>
            <a:off x="457200" y="1484784"/>
            <a:ext cx="8229600" cy="4752528"/>
          </a:xfrm>
        </p:spPr>
        <p:txBody>
          <a:bodyPr>
            <a:noAutofit/>
          </a:bodyPr>
          <a:lstStyle/>
          <a:p>
            <a:pPr marL="457200" indent="-457200" eaLnBrk="1" hangingPunct="1">
              <a:lnSpc>
                <a:spcPct val="100000"/>
              </a:lnSpc>
              <a:buFont typeface="+mj-lt"/>
              <a:buAutoNum type="arabicPeriod" startAt="3"/>
            </a:pPr>
            <a:r>
              <a:rPr lang="el-GR" altLang="el-GR" dirty="0" smtClean="0"/>
              <a:t>Συνιστάται για τα άτομα με σακχαρώδη διαβήτη το «υγιεινό» πρόγραμμα διατροφής, αυτό που είναι πλούσιο σε φυτικές ίνες και περιορισμένο σε λίπος και ζάχαρη, δηλαδή αυτό που συστήνεται και για το γενικό πληθυσμό. Το πρόγραμμα διατροφής αυτό περιέχει όλα τα απαραίτητα θρεπτικά συστατικά και θεωρείται ιδανικό όταν καλύπτουν οι πρωτεΐνες το 15-20%, οι υδατάνθρακες το 45-60% και τα λίπη το 25-35% των θερμίδων της καθημερινής πρόσληψης (ADA, 2001).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3776867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smtClean="0"/>
              <a:t>Αντιμετώπιση και φαρμακευτική αγωγή</a:t>
            </a:r>
            <a:br>
              <a:rPr lang="el-GR" dirty="0" smtClean="0"/>
            </a:br>
            <a:r>
              <a:rPr lang="el-GR" sz="3100" b="0" dirty="0"/>
              <a:t>Ε</a:t>
            </a:r>
            <a:r>
              <a:rPr lang="el-GR" sz="3100" b="0" dirty="0" smtClean="0"/>
              <a:t>νδοκρινές πάγκρεας – Σακχαρώδης διαβήτης (4 από 42)</a:t>
            </a:r>
            <a:endParaRPr lang="el-GR" sz="3100" b="0" dirty="0"/>
          </a:p>
        </p:txBody>
      </p:sp>
      <p:sp>
        <p:nvSpPr>
          <p:cNvPr id="14338" name="Rectangle 3"/>
          <p:cNvSpPr>
            <a:spLocks noGrp="1" noChangeArrowheads="1"/>
          </p:cNvSpPr>
          <p:nvPr>
            <p:ph idx="1"/>
          </p:nvPr>
        </p:nvSpPr>
        <p:spPr>
          <a:xfrm>
            <a:off x="457200" y="1484784"/>
            <a:ext cx="8229600" cy="4752528"/>
          </a:xfrm>
        </p:spPr>
        <p:txBody>
          <a:bodyPr>
            <a:noAutofit/>
          </a:bodyPr>
          <a:lstStyle/>
          <a:p>
            <a:pPr marL="400050" lvl="0" indent="-400050">
              <a:lnSpc>
                <a:spcPct val="110000"/>
              </a:lnSpc>
              <a:buFont typeface="+mj-lt"/>
              <a:buAutoNum type="romanLcPeriod" startAt="2"/>
            </a:pPr>
            <a:r>
              <a:rPr lang="el-GR" altLang="el-GR" b="1" dirty="0" smtClean="0">
                <a:solidFill>
                  <a:srgbClr val="002060"/>
                </a:solidFill>
              </a:rPr>
              <a:t>ΦΑΡΜΑΚΕΥΤΙΚΗ  </a:t>
            </a:r>
            <a:r>
              <a:rPr lang="el-GR" altLang="el-GR" b="1" dirty="0">
                <a:solidFill>
                  <a:srgbClr val="002060"/>
                </a:solidFill>
              </a:rPr>
              <a:t>ΑΓΩΓΗ</a:t>
            </a:r>
          </a:p>
          <a:p>
            <a:pPr lvl="0">
              <a:lnSpc>
                <a:spcPct val="110000"/>
              </a:lnSpc>
            </a:pPr>
            <a:r>
              <a:rPr lang="el-GR" altLang="el-GR" b="1" dirty="0" smtClean="0">
                <a:solidFill>
                  <a:srgbClr val="002060"/>
                </a:solidFill>
              </a:rPr>
              <a:t>Αντιδιαβητικά από το στόμα.</a:t>
            </a:r>
            <a:endParaRPr lang="el-GR" altLang="el-GR" dirty="0" smtClean="0">
              <a:solidFill>
                <a:srgbClr val="002060"/>
              </a:solidFill>
            </a:endParaRPr>
          </a:p>
          <a:p>
            <a:pPr lvl="0">
              <a:lnSpc>
                <a:spcPct val="110000"/>
              </a:lnSpc>
              <a:buFont typeface="Courier New" panose="02070309020205020404" pitchFamily="49" charset="0"/>
              <a:buChar char="o"/>
            </a:pPr>
            <a:r>
              <a:rPr lang="el-GR" altLang="el-GR" dirty="0" smtClean="0">
                <a:solidFill>
                  <a:prstClr val="black"/>
                </a:solidFill>
              </a:rPr>
              <a:t>Στην </a:t>
            </a:r>
            <a:r>
              <a:rPr lang="el-GR" altLang="el-GR" dirty="0">
                <a:solidFill>
                  <a:prstClr val="black"/>
                </a:solidFill>
              </a:rPr>
              <a:t>κατηγορία αυτή ανήκουν οι σουλφονυλουρίες και τα διγουανίδια. Τα φάρμακα αυτά χρησιμοποιούνται στους διαβητικούς τύπου ΙΙ και </a:t>
            </a:r>
            <a:r>
              <a:rPr lang="el-GR" altLang="el-GR" dirty="0" smtClean="0">
                <a:solidFill>
                  <a:prstClr val="black"/>
                </a:solidFill>
              </a:rPr>
              <a:t>πρέπει </a:t>
            </a:r>
            <a:r>
              <a:rPr lang="el-GR" altLang="el-GR" dirty="0">
                <a:solidFill>
                  <a:prstClr val="black"/>
                </a:solidFill>
              </a:rPr>
              <a:t>να συνταγογραφούνται μετά από την αποτυχία της διαιτητικής αγωγής επί 1 μήνα τουλάχιστον. </a:t>
            </a:r>
          </a:p>
          <a:p>
            <a:pPr lvl="0">
              <a:lnSpc>
                <a:spcPct val="110000"/>
              </a:lnSpc>
              <a:buFont typeface="Courier New" panose="02070309020205020404" pitchFamily="49" charset="0"/>
              <a:buChar char="o"/>
            </a:pPr>
            <a:r>
              <a:rPr lang="el-GR" altLang="el-GR" b="1" dirty="0">
                <a:solidFill>
                  <a:srgbClr val="002060"/>
                </a:solidFill>
              </a:rPr>
              <a:t>Θα πρέπει να δίδονται για να ενισχύσουν το θεραπευτικό αποτέλεσμα της δίαιτας και όχι να την αντικαταστήσουν</a:t>
            </a:r>
            <a:r>
              <a:rPr lang="el-GR" altLang="el-GR" b="1" dirty="0" smtClean="0">
                <a:solidFill>
                  <a:srgbClr val="002060"/>
                </a:solidFill>
              </a:rPr>
              <a:t>.</a:t>
            </a:r>
            <a:endParaRPr lang="el-GR" altLang="el-GR" b="1" dirty="0">
              <a:solidFill>
                <a:srgbClr val="002060"/>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3321844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smtClean="0"/>
              <a:t>Αντιμετώπιση και φαρμακευτική αγωγή</a:t>
            </a:r>
            <a:br>
              <a:rPr lang="el-GR" dirty="0" smtClean="0"/>
            </a:br>
            <a:r>
              <a:rPr lang="el-GR" sz="3100" b="0" dirty="0"/>
              <a:t>Ε</a:t>
            </a:r>
            <a:r>
              <a:rPr lang="el-GR" sz="3100" b="0" dirty="0" smtClean="0"/>
              <a:t>νδοκρινές πάγκρεας – Σακχαρώδης διαβήτης (5 από 42)</a:t>
            </a:r>
            <a:endParaRPr lang="el-GR" sz="3100" b="0" dirty="0"/>
          </a:p>
        </p:txBody>
      </p:sp>
      <p:sp>
        <p:nvSpPr>
          <p:cNvPr id="14338" name="Rectangle 3"/>
          <p:cNvSpPr>
            <a:spLocks noGrp="1" noChangeArrowheads="1"/>
          </p:cNvSpPr>
          <p:nvPr>
            <p:ph idx="1"/>
          </p:nvPr>
        </p:nvSpPr>
        <p:spPr>
          <a:xfrm>
            <a:off x="457200" y="1484784"/>
            <a:ext cx="8291264" cy="5256584"/>
          </a:xfrm>
        </p:spPr>
        <p:txBody>
          <a:bodyPr>
            <a:noAutofit/>
          </a:bodyPr>
          <a:lstStyle/>
          <a:p>
            <a:pPr marL="457200" lvl="0" indent="-457200">
              <a:lnSpc>
                <a:spcPct val="110000"/>
              </a:lnSpc>
              <a:buFont typeface="+mj-lt"/>
              <a:buAutoNum type="arabicPeriod"/>
            </a:pPr>
            <a:r>
              <a:rPr lang="el-GR" altLang="el-GR" b="1" dirty="0" smtClean="0">
                <a:solidFill>
                  <a:srgbClr val="002060"/>
                </a:solidFill>
              </a:rPr>
              <a:t>ΣΟΥΛΦΟΝΥΛΟΥΡΙΕΣ </a:t>
            </a:r>
          </a:p>
          <a:p>
            <a:pPr lvl="0">
              <a:lnSpc>
                <a:spcPct val="110000"/>
              </a:lnSpc>
            </a:pPr>
            <a:r>
              <a:rPr lang="el-GR" altLang="el-GR" dirty="0" smtClean="0">
                <a:solidFill>
                  <a:prstClr val="black"/>
                </a:solidFill>
              </a:rPr>
              <a:t>Διακρίνονται </a:t>
            </a:r>
            <a:r>
              <a:rPr lang="el-GR" altLang="el-GR" dirty="0">
                <a:solidFill>
                  <a:prstClr val="black"/>
                </a:solidFill>
              </a:rPr>
              <a:t>σε </a:t>
            </a:r>
            <a:r>
              <a:rPr lang="el-GR" altLang="el-GR" b="1" dirty="0">
                <a:solidFill>
                  <a:srgbClr val="002060"/>
                </a:solidFill>
              </a:rPr>
              <a:t>σουλφονυλουρίες πρώτης γενεάς (τολβουταμίδη,τολαζαμίδη,ακετοεξαμίδη και χλωροπροπαμίδη) και σε σουλφονυλουρίες δεύτερης γενεάς (γλιβενκλαμίδη,γλικλαζίδη,γλιπιζίδη). </a:t>
            </a:r>
            <a:r>
              <a:rPr lang="el-GR" altLang="el-GR" dirty="0">
                <a:solidFill>
                  <a:prstClr val="black"/>
                </a:solidFill>
              </a:rPr>
              <a:t>Αν και οι τελευταίες δεν διαφέρουν πολύ από τις σουλφονυλουρίες πρώτης γενιάς είναι όμως αποτελεσματικές σε </a:t>
            </a:r>
            <a:r>
              <a:rPr lang="el-GR" altLang="el-GR" dirty="0" smtClean="0">
                <a:solidFill>
                  <a:prstClr val="black"/>
                </a:solidFill>
              </a:rPr>
              <a:t>μικρότερες </a:t>
            </a:r>
            <a:r>
              <a:rPr lang="el-GR" altLang="el-GR" dirty="0">
                <a:solidFill>
                  <a:prstClr val="black"/>
                </a:solidFill>
              </a:rPr>
              <a:t>δόσεις</a:t>
            </a:r>
            <a:r>
              <a:rPr lang="el-GR" altLang="el-GR" dirty="0" smtClean="0">
                <a:solidFill>
                  <a:prstClr val="black"/>
                </a:solidFill>
              </a:rPr>
              <a:t>.</a:t>
            </a:r>
            <a:endParaRPr lang="el-GR" altLang="el-GR" dirty="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665016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smtClean="0"/>
              <a:t>Αντιμετώπιση και φαρμακευτική αγωγή</a:t>
            </a:r>
            <a:br>
              <a:rPr lang="el-GR" dirty="0" smtClean="0"/>
            </a:br>
            <a:r>
              <a:rPr lang="el-GR" sz="3100" b="0" dirty="0"/>
              <a:t>Ε</a:t>
            </a:r>
            <a:r>
              <a:rPr lang="el-GR" sz="3100" b="0" dirty="0" smtClean="0"/>
              <a:t>νδοκρινές πάγκρεας – Σακχαρώδης διαβήτης (6 από 42)</a:t>
            </a:r>
            <a:endParaRPr lang="el-GR" sz="3100" b="0" dirty="0"/>
          </a:p>
        </p:txBody>
      </p:sp>
      <p:sp>
        <p:nvSpPr>
          <p:cNvPr id="14338" name="Rectangle 3"/>
          <p:cNvSpPr>
            <a:spLocks noGrp="1" noChangeArrowheads="1"/>
          </p:cNvSpPr>
          <p:nvPr>
            <p:ph idx="1"/>
          </p:nvPr>
        </p:nvSpPr>
        <p:spPr>
          <a:xfrm>
            <a:off x="457200" y="1484784"/>
            <a:ext cx="8579296" cy="5256584"/>
          </a:xfrm>
        </p:spPr>
        <p:txBody>
          <a:bodyPr>
            <a:noAutofit/>
          </a:bodyPr>
          <a:lstStyle/>
          <a:p>
            <a:pPr marL="0" lvl="0" indent="0">
              <a:lnSpc>
                <a:spcPct val="100000"/>
              </a:lnSpc>
              <a:spcBef>
                <a:spcPts val="1000"/>
              </a:spcBef>
              <a:buNone/>
            </a:pPr>
            <a:r>
              <a:rPr lang="el-GR" altLang="el-GR" dirty="0" smtClean="0">
                <a:solidFill>
                  <a:prstClr val="black"/>
                </a:solidFill>
              </a:rPr>
              <a:t>Όσων </a:t>
            </a:r>
            <a:r>
              <a:rPr lang="el-GR" altLang="el-GR" dirty="0">
                <a:solidFill>
                  <a:prstClr val="black"/>
                </a:solidFill>
              </a:rPr>
              <a:t>αφορά στον τρόπο ενέργειας των σουλφονυλουριών υποστηρίζονται τρείς τουλάχιστον </a:t>
            </a:r>
            <a:r>
              <a:rPr lang="el-GR" altLang="el-GR" dirty="0" smtClean="0">
                <a:solidFill>
                  <a:prstClr val="black"/>
                </a:solidFill>
              </a:rPr>
              <a:t>μηχανισμοί :</a:t>
            </a:r>
            <a:endParaRPr lang="el-GR" altLang="el-GR" dirty="0">
              <a:solidFill>
                <a:prstClr val="black"/>
              </a:solidFill>
            </a:endParaRPr>
          </a:p>
          <a:p>
            <a:pPr lvl="0">
              <a:lnSpc>
                <a:spcPct val="100000"/>
              </a:lnSpc>
              <a:spcBef>
                <a:spcPts val="1000"/>
              </a:spcBef>
            </a:pPr>
            <a:r>
              <a:rPr lang="el-GR" altLang="el-GR" dirty="0">
                <a:solidFill>
                  <a:prstClr val="black"/>
                </a:solidFill>
              </a:rPr>
              <a:t>Προαγωγή της έκλυσης ινσουλίνης από τα β-κύτταρα των νησιδίων του παγκρέατος</a:t>
            </a:r>
          </a:p>
          <a:p>
            <a:pPr lvl="0">
              <a:lnSpc>
                <a:spcPct val="100000"/>
              </a:lnSpc>
              <a:spcBef>
                <a:spcPts val="1000"/>
              </a:spcBef>
            </a:pPr>
            <a:r>
              <a:rPr lang="el-GR" altLang="el-GR" dirty="0">
                <a:solidFill>
                  <a:prstClr val="black"/>
                </a:solidFill>
              </a:rPr>
              <a:t>Αύξηση του αριθμού των υποδοχέων της ινσουλίνης</a:t>
            </a:r>
          </a:p>
          <a:p>
            <a:pPr lvl="0">
              <a:lnSpc>
                <a:spcPct val="100000"/>
              </a:lnSpc>
              <a:spcBef>
                <a:spcPts val="1000"/>
              </a:spcBef>
            </a:pPr>
            <a:r>
              <a:rPr lang="el-GR" altLang="el-GR" dirty="0">
                <a:solidFill>
                  <a:prstClr val="black"/>
                </a:solidFill>
              </a:rPr>
              <a:t>Μείωση των επιπέδων της γλυκαγόνης του αίματος.    </a:t>
            </a:r>
            <a:endParaRPr lang="el-GR" altLang="el-GR" u="sng" dirty="0">
              <a:solidFill>
                <a:prstClr val="black"/>
              </a:solidFill>
            </a:endParaRPr>
          </a:p>
          <a:p>
            <a:pPr lvl="0">
              <a:lnSpc>
                <a:spcPct val="100000"/>
              </a:lnSpc>
              <a:spcBef>
                <a:spcPts val="1000"/>
              </a:spcBef>
              <a:buFont typeface="Wingdings" panose="05000000000000000000" pitchFamily="2" charset="2"/>
              <a:buChar char="ü"/>
            </a:pPr>
            <a:r>
              <a:rPr lang="el-GR" altLang="el-GR" b="1" dirty="0" smtClean="0">
                <a:solidFill>
                  <a:srgbClr val="002060"/>
                </a:solidFill>
              </a:rPr>
              <a:t>Η </a:t>
            </a:r>
            <a:r>
              <a:rPr lang="el-GR" altLang="el-GR" b="1" dirty="0">
                <a:solidFill>
                  <a:srgbClr val="002060"/>
                </a:solidFill>
              </a:rPr>
              <a:t>ισχύς των παραγώγων της σουλφονυλουρίας εξαρτάται από τον ρυθμό με τον οποίο μεταβολίζονται</a:t>
            </a:r>
            <a:r>
              <a:rPr lang="el-GR" altLang="el-GR" dirty="0">
                <a:solidFill>
                  <a:prstClr val="black"/>
                </a:solidFill>
              </a:rPr>
              <a:t>, από </a:t>
            </a:r>
            <a:r>
              <a:rPr lang="el-GR" altLang="el-GR" b="1" dirty="0">
                <a:solidFill>
                  <a:srgbClr val="002060"/>
                </a:solidFill>
              </a:rPr>
              <a:t>την δραστικότητα των μεταβολικών </a:t>
            </a:r>
            <a:r>
              <a:rPr lang="el-GR" altLang="el-GR" b="1" dirty="0" smtClean="0">
                <a:solidFill>
                  <a:srgbClr val="002060"/>
                </a:solidFill>
              </a:rPr>
              <a:t>προϊόντων </a:t>
            </a:r>
            <a:r>
              <a:rPr lang="el-GR" altLang="el-GR" b="1" dirty="0">
                <a:solidFill>
                  <a:srgbClr val="002060"/>
                </a:solidFill>
              </a:rPr>
              <a:t>που προκύπτουν </a:t>
            </a:r>
            <a:r>
              <a:rPr lang="el-GR" altLang="el-GR" dirty="0">
                <a:solidFill>
                  <a:prstClr val="black"/>
                </a:solidFill>
              </a:rPr>
              <a:t>και </a:t>
            </a:r>
            <a:r>
              <a:rPr lang="el-GR" altLang="el-GR" dirty="0" smtClean="0">
                <a:solidFill>
                  <a:prstClr val="black"/>
                </a:solidFill>
              </a:rPr>
              <a:t>από </a:t>
            </a:r>
            <a:r>
              <a:rPr lang="el-GR" altLang="el-GR" dirty="0">
                <a:solidFill>
                  <a:prstClr val="black"/>
                </a:solidFill>
              </a:rPr>
              <a:t>τον ρυθμό απέκκρισης</a:t>
            </a:r>
            <a:r>
              <a:rPr lang="el-GR" altLang="el-GR" dirty="0" smtClean="0">
                <a:solidFill>
                  <a:prstClr val="black"/>
                </a:solidFill>
              </a:rPr>
              <a:t>.</a:t>
            </a:r>
            <a:endParaRPr lang="el-GR" altLang="el-GR" dirty="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3021602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smtClean="0"/>
              <a:t>Αντιμετώπιση και φαρμακευτική αγωγή</a:t>
            </a:r>
            <a:br>
              <a:rPr lang="el-GR" dirty="0" smtClean="0"/>
            </a:br>
            <a:r>
              <a:rPr lang="el-GR" sz="3100" b="0" dirty="0"/>
              <a:t>Ε</a:t>
            </a:r>
            <a:r>
              <a:rPr lang="el-GR" sz="3100" b="0" dirty="0" smtClean="0"/>
              <a:t>νδοκρινές πάγκρεας – Σακχαρώδης διαβήτης (7 από 42)</a:t>
            </a:r>
            <a:endParaRPr lang="el-GR" sz="3100" b="0" dirty="0"/>
          </a:p>
        </p:txBody>
      </p:sp>
      <p:sp>
        <p:nvSpPr>
          <p:cNvPr id="14338" name="Rectangle 3"/>
          <p:cNvSpPr>
            <a:spLocks noGrp="1" noChangeArrowheads="1"/>
          </p:cNvSpPr>
          <p:nvPr>
            <p:ph idx="1"/>
          </p:nvPr>
        </p:nvSpPr>
        <p:spPr>
          <a:xfrm>
            <a:off x="457200" y="1484784"/>
            <a:ext cx="8579296" cy="5256584"/>
          </a:xfrm>
        </p:spPr>
        <p:txBody>
          <a:bodyPr>
            <a:noAutofit/>
          </a:bodyPr>
          <a:lstStyle/>
          <a:p>
            <a:pPr marL="0" lvl="0" indent="0">
              <a:lnSpc>
                <a:spcPct val="100000"/>
              </a:lnSpc>
              <a:buNone/>
            </a:pPr>
            <a:r>
              <a:rPr lang="el-GR" altLang="el-GR" b="1" dirty="0" smtClean="0">
                <a:solidFill>
                  <a:srgbClr val="002060"/>
                </a:solidFill>
              </a:rPr>
              <a:t>Ανεπιθύμητες </a:t>
            </a:r>
            <a:r>
              <a:rPr lang="el-GR" altLang="el-GR" b="1" dirty="0">
                <a:solidFill>
                  <a:srgbClr val="002060"/>
                </a:solidFill>
              </a:rPr>
              <a:t>ενέργειες </a:t>
            </a:r>
            <a:r>
              <a:rPr lang="el-GR" altLang="el-GR" dirty="0" smtClean="0">
                <a:solidFill>
                  <a:srgbClr val="002060"/>
                </a:solidFill>
              </a:rPr>
              <a:t>(σουλφονυλουρίες)</a:t>
            </a:r>
          </a:p>
          <a:p>
            <a:pPr marL="0" lvl="0" indent="0">
              <a:lnSpc>
                <a:spcPct val="100000"/>
              </a:lnSpc>
              <a:buNone/>
            </a:pPr>
            <a:r>
              <a:rPr lang="el-GR" altLang="el-GR" b="1" dirty="0" smtClean="0">
                <a:solidFill>
                  <a:srgbClr val="002060"/>
                </a:solidFill>
              </a:rPr>
              <a:t>Οι </a:t>
            </a:r>
            <a:r>
              <a:rPr lang="el-GR" altLang="el-GR" b="1" dirty="0">
                <a:solidFill>
                  <a:srgbClr val="002060"/>
                </a:solidFill>
              </a:rPr>
              <a:t>σουλφονυλουρίες και ιδιαίτερα αυτές της δεύτερης γενεάς είναι καλά ανεκτές από τους διαβητικούς και σπανίως οι ανεπιθύμητες ενέργειες επιβάλουν τη διακοπή τους. </a:t>
            </a:r>
          </a:p>
          <a:p>
            <a:pPr lvl="0">
              <a:lnSpc>
                <a:spcPct val="100000"/>
              </a:lnSpc>
            </a:pPr>
            <a:r>
              <a:rPr lang="el-GR" altLang="el-GR" dirty="0">
                <a:solidFill>
                  <a:prstClr val="black"/>
                </a:solidFill>
              </a:rPr>
              <a:t>Οι  πιο συνηθισμένες είναι από το πεπτικό σύστημα  όπως για παράδειγμα </a:t>
            </a:r>
            <a:r>
              <a:rPr lang="el-GR" altLang="el-GR" b="1" dirty="0">
                <a:solidFill>
                  <a:srgbClr val="002060"/>
                </a:solidFill>
              </a:rPr>
              <a:t>ναυτία, έμετοι. </a:t>
            </a:r>
          </a:p>
          <a:p>
            <a:pPr lvl="0">
              <a:lnSpc>
                <a:spcPct val="100000"/>
              </a:lnSpc>
            </a:pPr>
            <a:r>
              <a:rPr lang="el-GR" altLang="el-GR" dirty="0">
                <a:solidFill>
                  <a:prstClr val="black"/>
                </a:solidFill>
              </a:rPr>
              <a:t>Επίσης μπορεί να παρατηρηθούν ήπιες νευρολογικές εκδηλώσεις (αδυναμία, παραισθήσεις</a:t>
            </a:r>
            <a:r>
              <a:rPr lang="el-GR" altLang="el-GR" dirty="0" smtClean="0">
                <a:solidFill>
                  <a:prstClr val="black"/>
                </a:solidFill>
              </a:rPr>
              <a:t>).</a:t>
            </a:r>
            <a:endParaRPr lang="el-GR" altLang="el-GR" dirty="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3807739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smtClean="0"/>
              <a:t>Αντιμετώπιση και φαρμακευτική αγωγή</a:t>
            </a:r>
            <a:br>
              <a:rPr lang="el-GR" dirty="0" smtClean="0"/>
            </a:br>
            <a:r>
              <a:rPr lang="el-GR" sz="3100" b="0" dirty="0"/>
              <a:t>Ε</a:t>
            </a:r>
            <a:r>
              <a:rPr lang="el-GR" sz="3100" b="0" dirty="0" smtClean="0"/>
              <a:t>νδοκρινές πάγκρεας – Σακχαρώδης διαβήτης (8 από 42)</a:t>
            </a:r>
            <a:endParaRPr lang="el-GR" sz="3100" b="0" dirty="0"/>
          </a:p>
        </p:txBody>
      </p:sp>
      <p:sp>
        <p:nvSpPr>
          <p:cNvPr id="14338" name="Rectangle 3"/>
          <p:cNvSpPr>
            <a:spLocks noGrp="1" noChangeArrowheads="1"/>
          </p:cNvSpPr>
          <p:nvPr>
            <p:ph idx="1"/>
          </p:nvPr>
        </p:nvSpPr>
        <p:spPr>
          <a:xfrm>
            <a:off x="457200" y="1484784"/>
            <a:ext cx="8579296" cy="5256584"/>
          </a:xfrm>
        </p:spPr>
        <p:txBody>
          <a:bodyPr>
            <a:noAutofit/>
          </a:bodyPr>
          <a:lstStyle/>
          <a:p>
            <a:pPr marL="0" indent="0">
              <a:lnSpc>
                <a:spcPct val="110000"/>
              </a:lnSpc>
              <a:buNone/>
            </a:pPr>
            <a:r>
              <a:rPr lang="el-GR" altLang="el-GR" b="1" dirty="0">
                <a:solidFill>
                  <a:srgbClr val="002060"/>
                </a:solidFill>
              </a:rPr>
              <a:t>Ανεπιθύμητες ενέργειες </a:t>
            </a:r>
            <a:r>
              <a:rPr lang="el-GR" altLang="el-GR" dirty="0">
                <a:solidFill>
                  <a:srgbClr val="002060"/>
                </a:solidFill>
              </a:rPr>
              <a:t>(σουλφονυλουρίες)</a:t>
            </a:r>
          </a:p>
          <a:p>
            <a:pPr lvl="0">
              <a:lnSpc>
                <a:spcPct val="110000"/>
              </a:lnSpc>
            </a:pPr>
            <a:r>
              <a:rPr lang="el-GR" altLang="el-GR" dirty="0" smtClean="0">
                <a:solidFill>
                  <a:prstClr val="black"/>
                </a:solidFill>
              </a:rPr>
              <a:t>Σε </a:t>
            </a:r>
            <a:r>
              <a:rPr lang="el-GR" altLang="el-GR" dirty="0">
                <a:solidFill>
                  <a:prstClr val="black"/>
                </a:solidFill>
              </a:rPr>
              <a:t>σπάνιες περιπτώσεις μπορεί να παρουσιαστούν τοξικές επιδράσεις στο αιμοποιητικό σύστημα (λευκοπενία, θρομβοπενία, απλαστική  ή αιμολυτική αναιμία) σπάνιες είναι επίσης και οι αντιδράσεις υπερευαισθησίας οι οποίες περιλαμβάνουν παροδικά εξανθήματα, φωτοευαισθησία, πυρετό, ίκτερο</a:t>
            </a:r>
            <a:r>
              <a:rPr lang="el-GR" altLang="el-GR" dirty="0" smtClean="0">
                <a:solidFill>
                  <a:prstClr val="black"/>
                </a:solidFill>
              </a:rPr>
              <a:t>.</a:t>
            </a:r>
            <a:endParaRPr lang="el-GR" altLang="el-GR" dirty="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454271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Διαιτητική αντιμετώπιση της παχυσαρκίας</a:t>
            </a:r>
            <a:r>
              <a:rPr lang="en-US" dirty="0" smtClean="0"/>
              <a:t> </a:t>
            </a:r>
            <a:r>
              <a:rPr lang="el-GR" sz="3200" b="0" dirty="0" smtClean="0"/>
              <a:t>(2 από 2)</a:t>
            </a:r>
            <a:endParaRPr lang="el-GR" sz="3200" b="0" dirty="0"/>
          </a:p>
        </p:txBody>
      </p:sp>
      <p:sp>
        <p:nvSpPr>
          <p:cNvPr id="3074" name="Rectangle 3"/>
          <p:cNvSpPr>
            <a:spLocks noGrp="1" noChangeArrowheads="1"/>
          </p:cNvSpPr>
          <p:nvPr>
            <p:ph idx="1"/>
          </p:nvPr>
        </p:nvSpPr>
        <p:spPr>
          <a:xfrm>
            <a:off x="457200" y="1412776"/>
            <a:ext cx="8291264" cy="5040560"/>
          </a:xfrm>
        </p:spPr>
        <p:txBody>
          <a:bodyPr>
            <a:noAutofit/>
          </a:bodyPr>
          <a:lstStyle/>
          <a:p>
            <a:pPr eaLnBrk="1" hangingPunct="1">
              <a:lnSpc>
                <a:spcPct val="110000"/>
              </a:lnSpc>
            </a:pPr>
            <a:r>
              <a:rPr lang="el-GR" altLang="el-GR" sz="2200" dirty="0" smtClean="0"/>
              <a:t>Η εξασφάλιση ικανοποιητικής ποσότητας βιταμινών είναι ικανοποιητική στις δίαιτες με αρκετούς υδατάνθρακες και λίγα λιπαρά από ότι στις υποθερμιδικές.</a:t>
            </a:r>
          </a:p>
          <a:p>
            <a:pPr eaLnBrk="1" hangingPunct="1">
              <a:lnSpc>
                <a:spcPct val="110000"/>
              </a:lnSpc>
            </a:pPr>
            <a:r>
              <a:rPr lang="el-GR" altLang="el-GR" sz="2200" dirty="0" smtClean="0"/>
              <a:t>Τα πιο δραστικά προγράμματα αδυνατίσματος είναι βραχυπρόθεσμα επιτυχή αλλά μεγάλο μέρος των ασθενών επανακτούν το βάρος τους μετά από λίγους μήνες.</a:t>
            </a:r>
          </a:p>
          <a:p>
            <a:pPr eaLnBrk="1" hangingPunct="1">
              <a:lnSpc>
                <a:spcPct val="110000"/>
              </a:lnSpc>
            </a:pPr>
            <a:r>
              <a:rPr lang="el-GR" altLang="el-GR" sz="2200" dirty="0" smtClean="0"/>
              <a:t>Οι δίαιτες που πρέπει να ακολουθούνται εκτός εξαιρέσεων να είναι από 1000 </a:t>
            </a:r>
            <a:r>
              <a:rPr lang="en-US" altLang="el-GR" sz="2200" dirty="0" smtClean="0"/>
              <a:t>Kcal</a:t>
            </a:r>
            <a:r>
              <a:rPr lang="el-GR" altLang="el-GR" sz="2200" dirty="0" smtClean="0"/>
              <a:t> /ημερησίως μέχρι 1500 ή και 1700 </a:t>
            </a:r>
            <a:r>
              <a:rPr lang="en-US" altLang="el-GR" sz="2200" dirty="0" smtClean="0"/>
              <a:t>Kcal</a:t>
            </a:r>
            <a:r>
              <a:rPr lang="el-GR" altLang="el-GR" sz="2200" dirty="0" smtClean="0"/>
              <a:t>/ ημερησίως με 50℅ υδατάνθρακες, 30℅ λίπος που κατά προσέγγιση μόνο το 10℅ να αποτελείται από κεκορεσμένα λιπαρά, 10℅ πολυακόρεστα, 10℅ μονοακόρεστα, 20℅ πρωτεΐνες.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42037084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smtClean="0"/>
              <a:t>Αντιμετώπιση και φαρμακευτική αγωγή</a:t>
            </a:r>
            <a:br>
              <a:rPr lang="el-GR" dirty="0" smtClean="0"/>
            </a:br>
            <a:r>
              <a:rPr lang="el-GR" sz="3100" b="0" dirty="0"/>
              <a:t>Ε</a:t>
            </a:r>
            <a:r>
              <a:rPr lang="el-GR" sz="3100" b="0" dirty="0" smtClean="0"/>
              <a:t>νδοκρινές πάγκρεας – Σακχαρώδης διαβήτης (9 από 42)</a:t>
            </a:r>
            <a:endParaRPr lang="el-GR" sz="3100" b="0" dirty="0"/>
          </a:p>
        </p:txBody>
      </p:sp>
      <p:sp>
        <p:nvSpPr>
          <p:cNvPr id="14338" name="Rectangle 3"/>
          <p:cNvSpPr>
            <a:spLocks noGrp="1" noChangeArrowheads="1"/>
          </p:cNvSpPr>
          <p:nvPr>
            <p:ph idx="1"/>
          </p:nvPr>
        </p:nvSpPr>
        <p:spPr>
          <a:xfrm>
            <a:off x="457200" y="1484784"/>
            <a:ext cx="8579296" cy="5256584"/>
          </a:xfrm>
        </p:spPr>
        <p:txBody>
          <a:bodyPr>
            <a:noAutofit/>
          </a:bodyPr>
          <a:lstStyle/>
          <a:p>
            <a:pPr marL="0" indent="0">
              <a:lnSpc>
                <a:spcPct val="110000"/>
              </a:lnSpc>
              <a:buNone/>
            </a:pPr>
            <a:r>
              <a:rPr lang="el-GR" altLang="el-GR" b="1" dirty="0">
                <a:solidFill>
                  <a:srgbClr val="002060"/>
                </a:solidFill>
              </a:rPr>
              <a:t>Ανεπιθύμητες ενέργειες </a:t>
            </a:r>
            <a:r>
              <a:rPr lang="el-GR" altLang="el-GR" dirty="0">
                <a:solidFill>
                  <a:srgbClr val="002060"/>
                </a:solidFill>
              </a:rPr>
              <a:t>(σουλφονυλουρίες)</a:t>
            </a:r>
          </a:p>
          <a:p>
            <a:pPr lvl="0">
              <a:lnSpc>
                <a:spcPct val="110000"/>
              </a:lnSpc>
            </a:pPr>
            <a:r>
              <a:rPr lang="el-GR" altLang="el-GR" dirty="0" smtClean="0">
                <a:solidFill>
                  <a:prstClr val="black"/>
                </a:solidFill>
              </a:rPr>
              <a:t>Ερύθημα </a:t>
            </a:r>
            <a:r>
              <a:rPr lang="el-GR" altLang="el-GR" dirty="0">
                <a:solidFill>
                  <a:prstClr val="black"/>
                </a:solidFill>
              </a:rPr>
              <a:t>προσώπου μετά  από λήψη οινοπνεύματος μπορεί να παρατηρηθεί με χλωροπροπαμίδη ή τολβουταμίδη. </a:t>
            </a:r>
            <a:r>
              <a:rPr lang="el-GR" altLang="el-GR" b="1" dirty="0">
                <a:solidFill>
                  <a:srgbClr val="002060"/>
                </a:solidFill>
              </a:rPr>
              <a:t>Αλληλεπιδράσεις </a:t>
            </a:r>
            <a:r>
              <a:rPr lang="el-GR" altLang="el-GR" dirty="0">
                <a:solidFill>
                  <a:prstClr val="black"/>
                </a:solidFill>
              </a:rPr>
              <a:t>: η υπογλυκαιμική ενέργεια των σουλφονυλουριών ενισχύεται από την λήψη φαρμάκων τα οποία εκτοπίζουν τις σουλφονυλουρίες από τις δεσμευτικές θέσεις τους στις πρωτεΐνες του πλάσματος. Τα φάρμακα αυτά είναι: </a:t>
            </a:r>
            <a:r>
              <a:rPr lang="el-GR" altLang="el-GR" dirty="0" smtClean="0">
                <a:solidFill>
                  <a:prstClr val="black"/>
                </a:solidFill>
              </a:rPr>
              <a:t>σαλυκυλικά</a:t>
            </a:r>
            <a:r>
              <a:rPr lang="el-GR" altLang="el-GR" dirty="0">
                <a:solidFill>
                  <a:prstClr val="black"/>
                </a:solidFill>
              </a:rPr>
              <a:t>, μη στερινοειδή, σουλφοναμίδες, κοτριμοξαζόλη, προβενσίδη, κλοφιβράτη</a:t>
            </a:r>
            <a:r>
              <a:rPr lang="el-GR" altLang="el-GR" dirty="0" smtClean="0">
                <a:solidFill>
                  <a:prstClr val="black"/>
                </a:solidFill>
              </a:rPr>
              <a:t>.</a:t>
            </a:r>
            <a:endParaRPr lang="el-GR" altLang="el-GR" u="sng" dirty="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3160498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smtClean="0"/>
              <a:t>Αντιμετώπιση και φαρμακευτική αγωγή</a:t>
            </a:r>
            <a:br>
              <a:rPr lang="el-GR" dirty="0" smtClean="0"/>
            </a:br>
            <a:r>
              <a:rPr lang="el-GR" sz="3100" b="0" dirty="0"/>
              <a:t>Ε</a:t>
            </a:r>
            <a:r>
              <a:rPr lang="el-GR" sz="3100" b="0" dirty="0" smtClean="0"/>
              <a:t>νδοκρινές πάγκρεας – Σακχαρώδης διαβήτης (10 από 42)</a:t>
            </a:r>
            <a:endParaRPr lang="el-GR" sz="3100" b="0" dirty="0"/>
          </a:p>
        </p:txBody>
      </p:sp>
      <p:sp>
        <p:nvSpPr>
          <p:cNvPr id="14338" name="Rectangle 3"/>
          <p:cNvSpPr>
            <a:spLocks noGrp="1" noChangeArrowheads="1"/>
          </p:cNvSpPr>
          <p:nvPr>
            <p:ph idx="1"/>
          </p:nvPr>
        </p:nvSpPr>
        <p:spPr>
          <a:xfrm>
            <a:off x="457200" y="1484784"/>
            <a:ext cx="8579296" cy="5256584"/>
          </a:xfrm>
        </p:spPr>
        <p:txBody>
          <a:bodyPr>
            <a:noAutofit/>
          </a:bodyPr>
          <a:lstStyle/>
          <a:p>
            <a:pPr marL="0" indent="0">
              <a:lnSpc>
                <a:spcPct val="100000"/>
              </a:lnSpc>
              <a:buNone/>
            </a:pPr>
            <a:r>
              <a:rPr lang="el-GR" altLang="el-GR" sz="2200" b="1" dirty="0">
                <a:solidFill>
                  <a:srgbClr val="002060"/>
                </a:solidFill>
              </a:rPr>
              <a:t>Ανεπιθύμητες ενέργειες </a:t>
            </a:r>
            <a:r>
              <a:rPr lang="el-GR" altLang="el-GR" sz="2200" dirty="0">
                <a:solidFill>
                  <a:srgbClr val="002060"/>
                </a:solidFill>
              </a:rPr>
              <a:t>(σουλφονυλουρίες)</a:t>
            </a:r>
          </a:p>
          <a:p>
            <a:pPr lvl="0">
              <a:lnSpc>
                <a:spcPct val="100000"/>
              </a:lnSpc>
            </a:pPr>
            <a:r>
              <a:rPr lang="el-GR" altLang="el-GR" sz="2200" b="1" dirty="0" smtClean="0">
                <a:solidFill>
                  <a:srgbClr val="002060"/>
                </a:solidFill>
              </a:rPr>
              <a:t>Αντίθετα </a:t>
            </a:r>
            <a:r>
              <a:rPr lang="el-GR" altLang="el-GR" sz="2200" b="1" dirty="0">
                <a:solidFill>
                  <a:srgbClr val="002060"/>
                </a:solidFill>
              </a:rPr>
              <a:t>η υπογλυκαιμική ενέργεια των σουλφονυλουριών ελαττώνεται από την χορήγηση φαρμάκων που επηρεάζουν τον μεταβολισμό της γλυκόζης ή και την δράση της ινσουλίνης. Τα φάρμακα αυτά είναι: </a:t>
            </a:r>
            <a:r>
              <a:rPr lang="el-GR" altLang="el-GR" sz="2200" dirty="0">
                <a:solidFill>
                  <a:prstClr val="black"/>
                </a:solidFill>
              </a:rPr>
              <a:t>κορτικοστεροειδή, διουρητικά, οιστρογόνα, αντισυλληπτικά, ριφαμπικίνη, θυρεοειδικά σκευάσματα, ισονιαζίδη κ.τ.λ</a:t>
            </a:r>
          </a:p>
          <a:p>
            <a:pPr lvl="0">
              <a:lnSpc>
                <a:spcPct val="100000"/>
              </a:lnSpc>
            </a:pPr>
            <a:r>
              <a:rPr lang="el-GR" altLang="el-GR" sz="2200" dirty="0">
                <a:solidFill>
                  <a:prstClr val="black"/>
                </a:solidFill>
              </a:rPr>
              <a:t>Απαιτείται ιδιαίτερη προσοχή σε διαβητικούς με καρδιαγγειακή νόσο, καθώς επίσης και σε ηλικιωμένα άτομα λόγω αυξημένου κινδύνου σοβαρής υπογλυκαιμίας.  </a:t>
            </a:r>
          </a:p>
          <a:p>
            <a:pPr lvl="0">
              <a:lnSpc>
                <a:spcPct val="100000"/>
              </a:lnSpc>
            </a:pPr>
            <a:r>
              <a:rPr lang="el-GR" altLang="el-GR" sz="2200" dirty="0">
                <a:solidFill>
                  <a:prstClr val="black"/>
                </a:solidFill>
              </a:rPr>
              <a:t>Eπίσης προσοχή απαιτείται σε καρδιοπαθείς που θεραπεύονται με χλωροπροπαμίδη λόγω του κινδύνου κατακράτησης ύδατος</a:t>
            </a:r>
            <a:r>
              <a:rPr lang="el-GR" altLang="el-GR" sz="2200" dirty="0" smtClean="0">
                <a:solidFill>
                  <a:prstClr val="black"/>
                </a:solidFill>
              </a:rPr>
              <a:t>.</a:t>
            </a:r>
            <a:endParaRPr lang="el-GR" altLang="el-GR" sz="2200" dirty="0">
              <a:solidFill>
                <a:prstClr val="black"/>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3356365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11 </a:t>
            </a:r>
            <a:r>
              <a:rPr lang="el-GR" sz="3100" b="0" dirty="0"/>
              <a:t>από </a:t>
            </a:r>
            <a:r>
              <a:rPr lang="el-GR" sz="3100" b="0" dirty="0" smtClean="0"/>
              <a:t>42)</a:t>
            </a:r>
            <a:endParaRPr lang="el-GR" dirty="0"/>
          </a:p>
        </p:txBody>
      </p:sp>
      <p:sp>
        <p:nvSpPr>
          <p:cNvPr id="17410" name="Rectangle 3"/>
          <p:cNvSpPr>
            <a:spLocks noGrp="1" noChangeArrowheads="1"/>
          </p:cNvSpPr>
          <p:nvPr>
            <p:ph idx="1"/>
          </p:nvPr>
        </p:nvSpPr>
        <p:spPr>
          <a:xfrm>
            <a:off x="457200" y="1484784"/>
            <a:ext cx="8229600" cy="4752528"/>
          </a:xfrm>
        </p:spPr>
        <p:txBody>
          <a:bodyPr>
            <a:normAutofit/>
          </a:bodyPr>
          <a:lstStyle/>
          <a:p>
            <a:pPr eaLnBrk="1" hangingPunct="1"/>
            <a:r>
              <a:rPr lang="el-GR" altLang="el-GR" sz="2200" b="1" dirty="0" smtClean="0">
                <a:solidFill>
                  <a:srgbClr val="002060"/>
                </a:solidFill>
              </a:rPr>
              <a:t>ΣΟΥΛΦΟΝΥΛΟΥΡΙΕΣ ΠΡΩΤΗΣ ΓΕΝΕΑΣ</a:t>
            </a:r>
          </a:p>
          <a:p>
            <a:pPr eaLnBrk="1" hangingPunct="1">
              <a:spcAft>
                <a:spcPts val="3000"/>
              </a:spcAft>
            </a:pPr>
            <a:r>
              <a:rPr lang="el-GR" altLang="el-GR" sz="2200" dirty="0" smtClean="0"/>
              <a:t>ΧΛΩΡΟΠΡΟΠΑΜΙΔΗ.</a:t>
            </a:r>
          </a:p>
          <a:p>
            <a:pPr eaLnBrk="1" hangingPunct="1"/>
            <a:r>
              <a:rPr lang="el-GR" altLang="el-GR" sz="2200" b="1" dirty="0" smtClean="0">
                <a:solidFill>
                  <a:srgbClr val="002060"/>
                </a:solidFill>
              </a:rPr>
              <a:t>ΣΟΥΛΦΟΝΥΛΟΥΡΙΕΣ ΔΕΥΤΕΡΗΣ ΓΕΝΕΑΣ</a:t>
            </a:r>
          </a:p>
          <a:p>
            <a:pPr eaLnBrk="1" hangingPunct="1"/>
            <a:r>
              <a:rPr lang="el-GR" altLang="el-GR" sz="2200" dirty="0" smtClean="0"/>
              <a:t>ΓΛΙΒΕΝΚΛΑΜΙΔΗ.</a:t>
            </a:r>
          </a:p>
          <a:p>
            <a:pPr eaLnBrk="1" hangingPunct="1"/>
            <a:r>
              <a:rPr lang="el-GR" altLang="el-GR" sz="2200" dirty="0" smtClean="0"/>
              <a:t>ΓΛΙΜΕΠΙΡΙΔΗ.</a:t>
            </a:r>
          </a:p>
          <a:p>
            <a:pPr eaLnBrk="1" hangingPunct="1"/>
            <a:r>
              <a:rPr lang="el-GR" altLang="el-GR" sz="2200" dirty="0" smtClean="0"/>
              <a:t>ΓΛΙΚΛΑΖΙΔΗ.</a:t>
            </a:r>
          </a:p>
          <a:p>
            <a:pPr eaLnBrk="1" hangingPunct="1"/>
            <a:r>
              <a:rPr lang="el-GR" altLang="el-GR" sz="2200" dirty="0" smtClean="0"/>
              <a:t>ΓΛΙΠΙΖΙΔΗ.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655350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12 </a:t>
            </a:r>
            <a:r>
              <a:rPr lang="el-GR" sz="3100" b="0" dirty="0"/>
              <a:t>από </a:t>
            </a:r>
            <a:r>
              <a:rPr lang="el-GR" sz="3100" b="0" dirty="0" smtClean="0"/>
              <a:t>42)</a:t>
            </a:r>
            <a:endParaRPr lang="el-GR" dirty="0"/>
          </a:p>
        </p:txBody>
      </p:sp>
      <p:sp>
        <p:nvSpPr>
          <p:cNvPr id="18434" name="Rectangle 3"/>
          <p:cNvSpPr>
            <a:spLocks noGrp="1" noChangeArrowheads="1"/>
          </p:cNvSpPr>
          <p:nvPr>
            <p:ph idx="1"/>
          </p:nvPr>
        </p:nvSpPr>
        <p:spPr>
          <a:xfrm>
            <a:off x="457200" y="1268760"/>
            <a:ext cx="8229600" cy="4968552"/>
          </a:xfrm>
        </p:spPr>
        <p:txBody>
          <a:bodyPr>
            <a:normAutofit/>
          </a:bodyPr>
          <a:lstStyle/>
          <a:p>
            <a:pPr marL="457200" indent="-457200" eaLnBrk="1" hangingPunct="1">
              <a:lnSpc>
                <a:spcPct val="110000"/>
              </a:lnSpc>
              <a:buFont typeface="+mj-lt"/>
              <a:buAutoNum type="arabicPeriod" startAt="2"/>
            </a:pPr>
            <a:r>
              <a:rPr lang="el-GR" altLang="el-GR" sz="2400" b="1" dirty="0" smtClean="0">
                <a:solidFill>
                  <a:srgbClr val="002060"/>
                </a:solidFill>
              </a:rPr>
              <a:t>ΔΙΓΟΥΑΝΙΔΙΑ</a:t>
            </a:r>
            <a:endParaRPr lang="el-GR" altLang="el-GR" sz="2400" dirty="0" smtClean="0">
              <a:solidFill>
                <a:srgbClr val="002060"/>
              </a:solidFill>
            </a:endParaRPr>
          </a:p>
          <a:p>
            <a:pPr eaLnBrk="1" hangingPunct="1">
              <a:lnSpc>
                <a:spcPct val="110000"/>
              </a:lnSpc>
            </a:pPr>
            <a:r>
              <a:rPr lang="el-GR" altLang="el-GR" sz="2400" b="1" dirty="0" smtClean="0">
                <a:solidFill>
                  <a:srgbClr val="002060"/>
                </a:solidFill>
              </a:rPr>
              <a:t>Τα διγουανίδια  φαινφορμίνη και μετφορμίνη έχουν διαφορετικό τρόπο δράσης από εκείνον των σουλφονυλουρίων. </a:t>
            </a:r>
          </a:p>
          <a:p>
            <a:pPr eaLnBrk="1" hangingPunct="1">
              <a:lnSpc>
                <a:spcPct val="110000"/>
              </a:lnSpc>
            </a:pPr>
            <a:r>
              <a:rPr lang="el-GR" altLang="el-GR" sz="2400" dirty="0" smtClean="0"/>
              <a:t>Τα φάρμακα της ομάδας αυτής αν καν στερούνται της ινσουλινοτρόπου δράσης των σουλφονυλουριών έχουν ανάγκη την παρουσία λειτουργικών β-κυττάρων των νησιδίων του παγκρέατος για να ασκήσουν τη δράση τους.</a:t>
            </a:r>
            <a:endParaRPr lang="el-GR" altLang="el-GR" sz="24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247778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(13 </a:t>
            </a:r>
            <a:r>
              <a:rPr lang="el-GR" sz="3100" b="0" dirty="0"/>
              <a:t>από </a:t>
            </a:r>
            <a:r>
              <a:rPr lang="el-GR" sz="3100" b="0" dirty="0" smtClean="0"/>
              <a:t>42)</a:t>
            </a:r>
            <a:endParaRPr lang="el-GR" dirty="0"/>
          </a:p>
        </p:txBody>
      </p:sp>
      <p:sp>
        <p:nvSpPr>
          <p:cNvPr id="18434" name="Rectangle 3"/>
          <p:cNvSpPr>
            <a:spLocks noGrp="1" noChangeArrowheads="1"/>
          </p:cNvSpPr>
          <p:nvPr>
            <p:ph idx="1"/>
          </p:nvPr>
        </p:nvSpPr>
        <p:spPr>
          <a:xfrm>
            <a:off x="457200" y="1268760"/>
            <a:ext cx="8229600" cy="4968552"/>
          </a:xfrm>
        </p:spPr>
        <p:txBody>
          <a:bodyPr>
            <a:normAutofit/>
          </a:bodyPr>
          <a:lstStyle/>
          <a:p>
            <a:pPr marL="0" indent="0" eaLnBrk="1" hangingPunct="1">
              <a:lnSpc>
                <a:spcPct val="110000"/>
              </a:lnSpc>
              <a:buNone/>
            </a:pPr>
            <a:r>
              <a:rPr lang="el-GR" altLang="el-GR" sz="2400" b="1" dirty="0" smtClean="0">
                <a:solidFill>
                  <a:srgbClr val="002060"/>
                </a:solidFill>
              </a:rPr>
              <a:t>Τρόποι ενέργειας των διγουανιδίων :</a:t>
            </a:r>
          </a:p>
          <a:p>
            <a:pPr marL="514350" indent="-514350">
              <a:lnSpc>
                <a:spcPct val="110000"/>
              </a:lnSpc>
              <a:buFont typeface="+mj-lt"/>
              <a:buAutoNum type="romanLcPeriod"/>
            </a:pPr>
            <a:r>
              <a:rPr lang="el-GR" altLang="el-GR" sz="2400" dirty="0" smtClean="0"/>
              <a:t>Η προαγωγή της αναερόβιας γλυκόλυσης στους περιφερικούς ιστούς με αποτέλεσμα την αυξημένη πρόσληψη γλυκόζης στο αίμα.</a:t>
            </a:r>
          </a:p>
          <a:p>
            <a:pPr marL="514350" indent="-514350">
              <a:lnSpc>
                <a:spcPct val="110000"/>
              </a:lnSpc>
              <a:buFont typeface="+mj-lt"/>
              <a:buAutoNum type="romanLcPeriod"/>
            </a:pPr>
            <a:r>
              <a:rPr lang="el-GR" altLang="el-GR" sz="2400" dirty="0" smtClean="0"/>
              <a:t>Η αναστολή της ηπατικής νεογλυκογένεσης.</a:t>
            </a:r>
          </a:p>
          <a:p>
            <a:pPr marL="514350" indent="-514350">
              <a:lnSpc>
                <a:spcPct val="110000"/>
              </a:lnSpc>
              <a:buFont typeface="+mj-lt"/>
              <a:buAutoNum type="romanLcPeriod"/>
            </a:pPr>
            <a:r>
              <a:rPr lang="el-GR" altLang="el-GR" dirty="0"/>
              <a:t>Η</a:t>
            </a:r>
            <a:r>
              <a:rPr lang="el-GR" altLang="el-GR" sz="2400" dirty="0" smtClean="0"/>
              <a:t> ελάττωση της εντερικής απορρόφησης της γλυκόζης.</a:t>
            </a:r>
          </a:p>
          <a:p>
            <a:pPr marL="514350" indent="-514350">
              <a:lnSpc>
                <a:spcPct val="110000"/>
              </a:lnSpc>
              <a:buFont typeface="+mj-lt"/>
              <a:buAutoNum type="romanLcPeriod"/>
            </a:pPr>
            <a:r>
              <a:rPr lang="el-GR" altLang="el-GR" sz="2400" dirty="0" smtClean="0"/>
              <a:t>Η προαγωγή της δέσμευσης της ινσουλίνης από τους υποδοχείς της στους περιφερικούς ιστούς.</a:t>
            </a:r>
            <a:endParaRPr lang="el-GR" altLang="el-GR" sz="24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1312775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14 </a:t>
            </a:r>
            <a:r>
              <a:rPr lang="el-GR" sz="3100" b="0" dirty="0"/>
              <a:t>από </a:t>
            </a:r>
            <a:r>
              <a:rPr lang="el-GR" sz="3100" b="0" dirty="0" smtClean="0"/>
              <a:t>42)</a:t>
            </a:r>
            <a:endParaRPr lang="el-GR" dirty="0"/>
          </a:p>
        </p:txBody>
      </p:sp>
      <p:sp>
        <p:nvSpPr>
          <p:cNvPr id="18434" name="Rectangle 3"/>
          <p:cNvSpPr>
            <a:spLocks noGrp="1" noChangeArrowheads="1"/>
          </p:cNvSpPr>
          <p:nvPr>
            <p:ph idx="1"/>
          </p:nvPr>
        </p:nvSpPr>
        <p:spPr>
          <a:xfrm>
            <a:off x="457200" y="1268760"/>
            <a:ext cx="8003232" cy="4968552"/>
          </a:xfrm>
        </p:spPr>
        <p:txBody>
          <a:bodyPr>
            <a:normAutofit/>
          </a:bodyPr>
          <a:lstStyle/>
          <a:p>
            <a:pPr eaLnBrk="1" hangingPunct="1"/>
            <a:r>
              <a:rPr lang="el-GR" altLang="el-GR" sz="2400" b="1" dirty="0" smtClean="0">
                <a:solidFill>
                  <a:srgbClr val="002060"/>
                </a:solidFill>
              </a:rPr>
              <a:t>Η χρήση της φαινφορμίνης έχει απαγορευθεί </a:t>
            </a:r>
            <a:r>
              <a:rPr lang="el-GR" altLang="el-GR" sz="2400" dirty="0" smtClean="0"/>
              <a:t>σε αρκετές χώρες εξαιτίας του κινδύνου της γαλακτικής οξέωσης ιδιαίτερα σε ασθενείς με νεφρική, ηπατική, καρδιακή ανεπάρκεια. </a:t>
            </a:r>
          </a:p>
          <a:p>
            <a:pPr eaLnBrk="1" hangingPunct="1"/>
            <a:r>
              <a:rPr lang="el-GR" altLang="el-GR" sz="2400" b="1" dirty="0" smtClean="0">
                <a:solidFill>
                  <a:srgbClr val="002060"/>
                </a:solidFill>
              </a:rPr>
              <a:t>Η εμφάνιση γαλακτικής οξέωσης ευνοείται </a:t>
            </a:r>
            <a:r>
              <a:rPr lang="el-GR" altLang="el-GR" sz="2400" dirty="0" smtClean="0"/>
              <a:t>σε άτομα άνω των 65 ετών, σε αλκοολικούς  και σε δόση άνω των 100 </a:t>
            </a:r>
            <a:r>
              <a:rPr lang="en-US" altLang="el-GR" sz="2400" dirty="0" smtClean="0"/>
              <a:t>mg</a:t>
            </a:r>
            <a:r>
              <a:rPr lang="el-GR" altLang="el-GR" sz="2400" dirty="0" smtClean="0"/>
              <a:t>/24ωρο.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37286538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(15 </a:t>
            </a:r>
            <a:r>
              <a:rPr lang="el-GR" sz="3100" b="0" dirty="0"/>
              <a:t>από </a:t>
            </a:r>
            <a:r>
              <a:rPr lang="el-GR" sz="3100" b="0" dirty="0" smtClean="0"/>
              <a:t>42)</a:t>
            </a:r>
            <a:endParaRPr lang="el-GR" dirty="0"/>
          </a:p>
        </p:txBody>
      </p:sp>
      <p:sp>
        <p:nvSpPr>
          <p:cNvPr id="19458" name="Rectangle 3"/>
          <p:cNvSpPr>
            <a:spLocks noGrp="1" noChangeArrowheads="1"/>
          </p:cNvSpPr>
          <p:nvPr>
            <p:ph idx="1"/>
          </p:nvPr>
        </p:nvSpPr>
        <p:spPr>
          <a:xfrm>
            <a:off x="457200" y="1268760"/>
            <a:ext cx="8229600" cy="4968552"/>
          </a:xfrm>
        </p:spPr>
        <p:txBody>
          <a:bodyPr>
            <a:noAutofit/>
          </a:bodyPr>
          <a:lstStyle/>
          <a:p>
            <a:pPr eaLnBrk="1" hangingPunct="1">
              <a:lnSpc>
                <a:spcPct val="110000"/>
              </a:lnSpc>
            </a:pPr>
            <a:r>
              <a:rPr lang="el-GR" altLang="el-GR" sz="2200" dirty="0" smtClean="0"/>
              <a:t>Υποψήφιοι για χορήγηση διγουανιδίων θα πρέπει να θεωρούνται οι διαβητικοί στους οποίους έχει αποτύχει η σωστή θεραπευτική αγωγή (δίαιτα ή δίαιτα και σουλφονυλουρίες) και αρνούνται την χορήγηση ινσουλίνης.</a:t>
            </a:r>
            <a:endParaRPr lang="el-GR" altLang="el-GR" sz="2200" u="sng" dirty="0" smtClean="0"/>
          </a:p>
          <a:p>
            <a:pPr eaLnBrk="1" hangingPunct="1">
              <a:lnSpc>
                <a:spcPct val="110000"/>
              </a:lnSpc>
            </a:pPr>
            <a:r>
              <a:rPr lang="el-GR" altLang="el-GR" sz="2200" b="1" dirty="0" smtClean="0">
                <a:solidFill>
                  <a:srgbClr val="002060"/>
                </a:solidFill>
              </a:rPr>
              <a:t>Ενδείξεις : </a:t>
            </a:r>
            <a:r>
              <a:rPr lang="el-GR" altLang="el-GR" sz="2200" dirty="0" smtClean="0"/>
              <a:t>μη ινσουλινοεξερτώμενος σακχαρώδης διαβήτης, ιδιαίτερα σε παχύσαρκα άτομα που δε ρυθμίζεται με σωστή δίαιτα και σουλφονυλουρίες.</a:t>
            </a:r>
            <a:endParaRPr lang="el-GR" altLang="el-GR" sz="2200" u="sng" dirty="0" smtClean="0"/>
          </a:p>
          <a:p>
            <a:pPr eaLnBrk="1" hangingPunct="1">
              <a:lnSpc>
                <a:spcPct val="110000"/>
              </a:lnSpc>
            </a:pPr>
            <a:r>
              <a:rPr lang="el-GR" altLang="el-GR" sz="2200" b="1" dirty="0" smtClean="0">
                <a:solidFill>
                  <a:srgbClr val="002060"/>
                </a:solidFill>
              </a:rPr>
              <a:t>Αντενδείξεις</a:t>
            </a:r>
            <a:r>
              <a:rPr lang="el-GR" altLang="el-GR" sz="2200" dirty="0" smtClean="0"/>
              <a:t> : σε άτομα ηλικίας άνω των 65 ετών σε ασθενείς  που πάσχουν από καρδιαγγειακά νοσήματα ή αναπνευστική, ηπατική, νεφρική ανεπάρκεια, σε ασθενείς που έχουν λοίμωξη ή γάγγραινα, σε αλκοολισμό, στην κύηση και την γαλουχία.</a:t>
            </a:r>
            <a:endParaRPr lang="el-GR" altLang="el-GR" sz="22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099476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16 </a:t>
            </a:r>
            <a:r>
              <a:rPr lang="el-GR" sz="3100" b="0" dirty="0"/>
              <a:t>από </a:t>
            </a:r>
            <a:r>
              <a:rPr lang="el-GR" sz="3100" b="0" dirty="0" smtClean="0"/>
              <a:t>42)</a:t>
            </a:r>
            <a:endParaRPr lang="el-GR" dirty="0"/>
          </a:p>
        </p:txBody>
      </p:sp>
      <p:sp>
        <p:nvSpPr>
          <p:cNvPr id="19458" name="Rectangle 3"/>
          <p:cNvSpPr>
            <a:spLocks noGrp="1" noChangeArrowheads="1"/>
          </p:cNvSpPr>
          <p:nvPr>
            <p:ph idx="1"/>
          </p:nvPr>
        </p:nvSpPr>
        <p:spPr>
          <a:xfrm>
            <a:off x="457200" y="1268760"/>
            <a:ext cx="8229600" cy="4968552"/>
          </a:xfrm>
        </p:spPr>
        <p:txBody>
          <a:bodyPr>
            <a:noAutofit/>
          </a:bodyPr>
          <a:lstStyle/>
          <a:p>
            <a:pPr eaLnBrk="1" hangingPunct="1">
              <a:lnSpc>
                <a:spcPct val="110000"/>
              </a:lnSpc>
            </a:pPr>
            <a:r>
              <a:rPr lang="el-GR" altLang="el-GR" b="1" dirty="0" smtClean="0">
                <a:solidFill>
                  <a:srgbClr val="002060"/>
                </a:solidFill>
              </a:rPr>
              <a:t>Ανεπιθύμητες ενέργειες </a:t>
            </a:r>
            <a:r>
              <a:rPr lang="el-GR" altLang="el-GR" dirty="0" smtClean="0"/>
              <a:t>: η γαλακτική οξέωση επί φαινφορμίνης αποτελεί την σοβαρότερη και πιο επικίνδυνη παρενέργεια. </a:t>
            </a:r>
          </a:p>
          <a:p>
            <a:pPr eaLnBrk="1" hangingPunct="1">
              <a:lnSpc>
                <a:spcPct val="110000"/>
              </a:lnSpc>
            </a:pPr>
            <a:r>
              <a:rPr lang="el-GR" altLang="el-GR" dirty="0" smtClean="0"/>
              <a:t>Επίσης υπάρχει απώλεια βάρους, κεφαλαλγία, εξανθήματα, αδυναμία, μείωση της απορρόφησης της βιταμίνης </a:t>
            </a:r>
            <a:r>
              <a:rPr lang="en-US" altLang="el-GR" dirty="0" smtClean="0"/>
              <a:t>B</a:t>
            </a:r>
            <a:r>
              <a:rPr lang="el-GR" altLang="el-GR" dirty="0" smtClean="0"/>
              <a:t>12 , ανάπτυξη πνευμονικής υπέρτασης.</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3187096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17 </a:t>
            </a:r>
            <a:r>
              <a:rPr lang="el-GR" sz="3100" b="0" dirty="0"/>
              <a:t>από </a:t>
            </a:r>
            <a:r>
              <a:rPr lang="el-GR" sz="3100" b="0" dirty="0" smtClean="0"/>
              <a:t>42)</a:t>
            </a:r>
            <a:endParaRPr lang="el-GR" dirty="0"/>
          </a:p>
        </p:txBody>
      </p:sp>
      <p:sp>
        <p:nvSpPr>
          <p:cNvPr id="19458" name="Rectangle 3"/>
          <p:cNvSpPr>
            <a:spLocks noGrp="1" noChangeArrowheads="1"/>
          </p:cNvSpPr>
          <p:nvPr>
            <p:ph idx="1"/>
          </p:nvPr>
        </p:nvSpPr>
        <p:spPr>
          <a:xfrm>
            <a:off x="457200" y="1268760"/>
            <a:ext cx="8229600" cy="4968552"/>
          </a:xfrm>
        </p:spPr>
        <p:txBody>
          <a:bodyPr>
            <a:noAutofit/>
          </a:bodyPr>
          <a:lstStyle/>
          <a:p>
            <a:pPr eaLnBrk="1" hangingPunct="1">
              <a:lnSpc>
                <a:spcPct val="110000"/>
              </a:lnSpc>
            </a:pPr>
            <a:r>
              <a:rPr lang="el-GR" altLang="el-GR" sz="2200" b="1" dirty="0" smtClean="0">
                <a:solidFill>
                  <a:srgbClr val="002060"/>
                </a:solidFill>
              </a:rPr>
              <a:t>Αλληλεπιδράσεις</a:t>
            </a:r>
            <a:r>
              <a:rPr lang="el-GR" altLang="el-GR" sz="2200" dirty="0" smtClean="0"/>
              <a:t> : οι β-αδρενεργικοί αναστολείς και το οινόπνευμα ενισχύουν τη δράση τους. με το οινόπνευμα  επίσης αυξάνεται ο κίνδυνος εμφάνισης γαλακτικής οξέωσης. Τα κορτικοστεροειδή, διαζοξείδη, αντισυλληπτικά και γενικώς τα φάρμακα με υπεργλυκαιμική δράση ανταγωνίζονται την υπογλυκαιμική τους ενέργεια.</a:t>
            </a:r>
          </a:p>
          <a:p>
            <a:pPr eaLnBrk="1" hangingPunct="1">
              <a:lnSpc>
                <a:spcPct val="110000"/>
              </a:lnSpc>
            </a:pPr>
            <a:r>
              <a:rPr lang="el-GR" altLang="el-GR" sz="2200" dirty="0" smtClean="0"/>
              <a:t>Η θνησιμότητα από την γαλακτική οξέωση υπερβαίνει το 50%και για τον λόγο αυτό θα πρέπει να τηρούνται αυστηρά οι ενδείξεις και οι αντενδείξεις. Να αποφεύγεται η λήψη τους προεγχειρητικά καθώς και η σύγχρονη λήψη οινοπνεύματος και η υπέρβαση της συνιστώμενης δόσης.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8649798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18 </a:t>
            </a:r>
            <a:r>
              <a:rPr lang="el-GR" sz="3100" b="0" dirty="0"/>
              <a:t>από </a:t>
            </a:r>
            <a:r>
              <a:rPr lang="el-GR" sz="3100" b="0" dirty="0" smtClean="0"/>
              <a:t>42)</a:t>
            </a:r>
            <a:endParaRPr lang="el-GR" dirty="0"/>
          </a:p>
        </p:txBody>
      </p:sp>
      <p:sp>
        <p:nvSpPr>
          <p:cNvPr id="20482" name="Rectangle 3"/>
          <p:cNvSpPr>
            <a:spLocks noGrp="1" noChangeArrowheads="1"/>
          </p:cNvSpPr>
          <p:nvPr>
            <p:ph idx="1"/>
          </p:nvPr>
        </p:nvSpPr>
        <p:spPr>
          <a:xfrm>
            <a:off x="457200" y="1268760"/>
            <a:ext cx="8229600" cy="4968552"/>
          </a:xfrm>
        </p:spPr>
        <p:txBody>
          <a:bodyPr>
            <a:normAutofit/>
          </a:bodyPr>
          <a:lstStyle/>
          <a:p>
            <a:pPr marL="457200" indent="-457200" eaLnBrk="1" hangingPunct="1">
              <a:buFont typeface="+mj-lt"/>
              <a:buAutoNum type="arabicPeriod" startAt="3"/>
            </a:pPr>
            <a:r>
              <a:rPr lang="el-GR" altLang="el-GR" sz="2200" b="1" dirty="0" smtClean="0">
                <a:solidFill>
                  <a:srgbClr val="002060"/>
                </a:solidFill>
              </a:rPr>
              <a:t>ΑΛΛΑ ΑΝΤΙΔΙΑΒΗΤΙΚΑ</a:t>
            </a:r>
          </a:p>
          <a:p>
            <a:pPr eaLnBrk="1" hangingPunct="1"/>
            <a:r>
              <a:rPr lang="el-GR" altLang="el-GR" sz="2200" b="1" dirty="0" smtClean="0">
                <a:solidFill>
                  <a:srgbClr val="002060"/>
                </a:solidFill>
              </a:rPr>
              <a:t>ΑΚΑΡΒΟΖΗ</a:t>
            </a:r>
            <a:r>
              <a:rPr lang="el-GR" altLang="el-GR" sz="2200" dirty="0" smtClean="0">
                <a:solidFill>
                  <a:srgbClr val="002060"/>
                </a:solidFill>
              </a:rPr>
              <a:t> : </a:t>
            </a:r>
            <a:r>
              <a:rPr lang="el-GR" altLang="el-GR" sz="2200" dirty="0" smtClean="0"/>
              <a:t>Πρόκειται για αναστολέα της α-γλυκοσιδάσης η οποία προκαλεί φυσιολογικώς αποικοδόμηση των πολυσακχαρίτων της τροφής με συνέπεια να παρεμποδίζεται η αύξηση της γλυκόζης που ακολουθεί ένα υδατανθρακούχο γεύμα.</a:t>
            </a:r>
          </a:p>
          <a:p>
            <a:pPr eaLnBrk="1" hangingPunct="1"/>
            <a:r>
              <a:rPr lang="en-US" altLang="el-GR" sz="2200" b="1" dirty="0" smtClean="0">
                <a:solidFill>
                  <a:srgbClr val="002060"/>
                </a:solidFill>
              </a:rPr>
              <a:t>MI</a:t>
            </a:r>
            <a:r>
              <a:rPr lang="el-GR" altLang="el-GR" sz="2200" b="1" dirty="0" smtClean="0">
                <a:solidFill>
                  <a:srgbClr val="002060"/>
                </a:solidFill>
              </a:rPr>
              <a:t>ΓΛΙΤΟΛΗ.</a:t>
            </a:r>
          </a:p>
          <a:p>
            <a:pPr eaLnBrk="1" hangingPunct="1"/>
            <a:r>
              <a:rPr lang="el-GR" altLang="el-GR" sz="2200" b="1" dirty="0" smtClean="0">
                <a:solidFill>
                  <a:srgbClr val="002060"/>
                </a:solidFill>
              </a:rPr>
              <a:t>ΠΙΟΓΛΙΤΑΖΟΝΗ.</a:t>
            </a:r>
          </a:p>
          <a:p>
            <a:pPr eaLnBrk="1" hangingPunct="1"/>
            <a:r>
              <a:rPr lang="el-GR" altLang="el-GR" sz="2200" b="1" dirty="0" smtClean="0">
                <a:solidFill>
                  <a:srgbClr val="002060"/>
                </a:solidFill>
              </a:rPr>
              <a:t>ΡΕΠΑΓΛΙΝΙΔΗ.</a:t>
            </a:r>
          </a:p>
          <a:p>
            <a:pPr eaLnBrk="1" hangingPunct="1"/>
            <a:r>
              <a:rPr lang="el-GR" altLang="el-GR" sz="2200" b="1" dirty="0" smtClean="0">
                <a:solidFill>
                  <a:srgbClr val="002060"/>
                </a:solidFill>
              </a:rPr>
              <a:t>ΡΟΣΙΓΛΙΤΑΖΟΝΗ.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497830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Τρόποι φαρμακολογικής παρέμβασης</a:t>
            </a:r>
            <a:endParaRPr lang="el-GR" dirty="0"/>
          </a:p>
        </p:txBody>
      </p:sp>
      <p:sp>
        <p:nvSpPr>
          <p:cNvPr id="4098" name="Rectangle 3"/>
          <p:cNvSpPr>
            <a:spLocks noGrp="1" noChangeArrowheads="1"/>
          </p:cNvSpPr>
          <p:nvPr>
            <p:ph idx="1"/>
          </p:nvPr>
        </p:nvSpPr>
        <p:spPr>
          <a:xfrm>
            <a:off x="457200" y="1124744"/>
            <a:ext cx="8435280" cy="5544616"/>
          </a:xfrm>
        </p:spPr>
        <p:txBody>
          <a:bodyPr>
            <a:noAutofit/>
          </a:bodyPr>
          <a:lstStyle/>
          <a:p>
            <a:pPr marL="0" indent="0" eaLnBrk="1" hangingPunct="1">
              <a:lnSpc>
                <a:spcPct val="110000"/>
              </a:lnSpc>
              <a:spcBef>
                <a:spcPts val="1000"/>
              </a:spcBef>
              <a:buNone/>
            </a:pPr>
            <a:r>
              <a:rPr lang="el-GR" altLang="el-GR" b="1" dirty="0" smtClean="0">
                <a:solidFill>
                  <a:srgbClr val="002060"/>
                </a:solidFill>
              </a:rPr>
              <a:t>Η φαρμακευτική παρέμβαση στην αντιμετώπιση της παχυσαρκίας ενδείκνυται :</a:t>
            </a:r>
          </a:p>
          <a:p>
            <a:pPr marL="457200" indent="-457200" eaLnBrk="1" hangingPunct="1">
              <a:lnSpc>
                <a:spcPct val="110000"/>
              </a:lnSpc>
              <a:spcBef>
                <a:spcPts val="1000"/>
              </a:spcBef>
              <a:buFont typeface="+mj-lt"/>
              <a:buAutoNum type="arabicPeriod"/>
            </a:pPr>
            <a:r>
              <a:rPr lang="el-GR" altLang="el-GR" sz="2200" b="1" dirty="0" smtClean="0">
                <a:solidFill>
                  <a:srgbClr val="002060"/>
                </a:solidFill>
              </a:rPr>
              <a:t>Ως βραχυχρόνια θεραπεία</a:t>
            </a:r>
            <a:endParaRPr lang="el-GR" altLang="el-GR" sz="2200" dirty="0" smtClean="0">
              <a:solidFill>
                <a:srgbClr val="002060"/>
              </a:solidFill>
            </a:endParaRPr>
          </a:p>
          <a:p>
            <a:pPr marL="514350" indent="-336550" eaLnBrk="1" hangingPunct="1">
              <a:lnSpc>
                <a:spcPct val="110000"/>
              </a:lnSpc>
              <a:spcBef>
                <a:spcPts val="1000"/>
              </a:spcBef>
              <a:buFont typeface="+mj-lt"/>
              <a:buAutoNum type="romanLcPeriod"/>
            </a:pPr>
            <a:r>
              <a:rPr lang="el-GR" altLang="el-GR" sz="2200" dirty="0" smtClean="0"/>
              <a:t>Για ιατρικούς λόγους</a:t>
            </a:r>
          </a:p>
          <a:p>
            <a:pPr marL="514350" indent="-336550" eaLnBrk="1" hangingPunct="1">
              <a:lnSpc>
                <a:spcPct val="110000"/>
              </a:lnSpc>
              <a:spcBef>
                <a:spcPts val="1000"/>
              </a:spcBef>
              <a:buFont typeface="+mj-lt"/>
              <a:buAutoNum type="romanLcPeriod"/>
            </a:pPr>
            <a:r>
              <a:rPr lang="el-GR" altLang="el-GR" sz="2200" dirty="0" smtClean="0"/>
              <a:t>Για ψυχολογικούς λόγους</a:t>
            </a:r>
          </a:p>
          <a:p>
            <a:pPr marL="514350" indent="-336550" eaLnBrk="1" hangingPunct="1">
              <a:lnSpc>
                <a:spcPct val="110000"/>
              </a:lnSpc>
              <a:spcBef>
                <a:spcPts val="1000"/>
              </a:spcBef>
              <a:buFont typeface="+mj-lt"/>
              <a:buAutoNum type="romanLcPeriod"/>
            </a:pPr>
            <a:r>
              <a:rPr lang="el-GR" altLang="el-GR" sz="2200" dirty="0" smtClean="0"/>
              <a:t>Για ασφαλιστικούς λόγους</a:t>
            </a:r>
            <a:endParaRPr lang="el-GR" altLang="el-GR" sz="2200" b="1" dirty="0" smtClean="0"/>
          </a:p>
          <a:p>
            <a:pPr marL="457200" indent="-457200" eaLnBrk="1" hangingPunct="1">
              <a:lnSpc>
                <a:spcPct val="110000"/>
              </a:lnSpc>
              <a:spcBef>
                <a:spcPts val="1000"/>
              </a:spcBef>
              <a:buFont typeface="+mj-lt"/>
              <a:buAutoNum type="arabicPeriod" startAt="2"/>
            </a:pPr>
            <a:r>
              <a:rPr lang="el-GR" altLang="el-GR" sz="2200" b="1" dirty="0" smtClean="0">
                <a:solidFill>
                  <a:srgbClr val="002060"/>
                </a:solidFill>
              </a:rPr>
              <a:t>Ως μακροχρόνια θεραπεία</a:t>
            </a:r>
            <a:endParaRPr lang="el-GR" altLang="el-GR" sz="2200" dirty="0" smtClean="0">
              <a:solidFill>
                <a:srgbClr val="002060"/>
              </a:solidFill>
            </a:endParaRPr>
          </a:p>
          <a:p>
            <a:pPr marL="514350" indent="-336550" eaLnBrk="1" hangingPunct="1">
              <a:lnSpc>
                <a:spcPct val="110000"/>
              </a:lnSpc>
              <a:spcBef>
                <a:spcPts val="1000"/>
              </a:spcBef>
              <a:buFont typeface="+mj-lt"/>
              <a:buAutoNum type="romanLcPeriod"/>
            </a:pPr>
            <a:r>
              <a:rPr lang="el-GR" altLang="el-GR" sz="2200" dirty="0" smtClean="0"/>
              <a:t>Σε παχύσαρκους με ΒΜΙ μεγαλύτερο από 30</a:t>
            </a:r>
            <a:r>
              <a:rPr lang="en-US" altLang="el-GR" sz="2200" dirty="0" smtClean="0"/>
              <a:t>kg</a:t>
            </a:r>
            <a:r>
              <a:rPr lang="el-GR" altLang="el-GR" sz="2200" dirty="0" smtClean="0"/>
              <a:t>/</a:t>
            </a:r>
            <a:r>
              <a:rPr lang="en-US" altLang="el-GR" sz="2200" dirty="0" smtClean="0"/>
              <a:t>m</a:t>
            </a:r>
            <a:r>
              <a:rPr lang="el-GR" altLang="el-GR" sz="2200" dirty="0" smtClean="0"/>
              <a:t>2 και κεντρική κατανομή του λίπους</a:t>
            </a:r>
          </a:p>
          <a:p>
            <a:pPr marL="514350" indent="-336550" eaLnBrk="1" hangingPunct="1">
              <a:lnSpc>
                <a:spcPct val="110000"/>
              </a:lnSpc>
              <a:spcBef>
                <a:spcPts val="1000"/>
              </a:spcBef>
              <a:buFont typeface="+mj-lt"/>
              <a:buAutoNum type="romanLcPeriod"/>
            </a:pPr>
            <a:r>
              <a:rPr lang="el-GR" altLang="el-GR" sz="2200" dirty="0" smtClean="0"/>
              <a:t>Σε παχύσαρκους με νοσήματα, όπως ο σακχαρώδης διαβήτης, η αρτηριακή υπέρταση, τα καρδιαγγειακά νοσήματα, το σύνδρομο της αποφρακτικής άπνοιας, η εκφυλιστική οστεοαρθρίτιδα κλπ.</a:t>
            </a:r>
            <a:endParaRPr lang="el-GR" altLang="el-GR" sz="22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2799546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19 </a:t>
            </a:r>
            <a:r>
              <a:rPr lang="el-GR" sz="3100" b="0" dirty="0"/>
              <a:t>από </a:t>
            </a:r>
            <a:r>
              <a:rPr lang="el-GR" sz="3100" b="0" dirty="0" smtClean="0"/>
              <a:t>42)</a:t>
            </a:r>
            <a:endParaRPr lang="el-GR" dirty="0"/>
          </a:p>
        </p:txBody>
      </p:sp>
      <p:sp>
        <p:nvSpPr>
          <p:cNvPr id="21506" name="Rectangle 3"/>
          <p:cNvSpPr>
            <a:spLocks noGrp="1" noChangeArrowheads="1"/>
          </p:cNvSpPr>
          <p:nvPr>
            <p:ph idx="1"/>
          </p:nvPr>
        </p:nvSpPr>
        <p:spPr>
          <a:xfrm>
            <a:off x="457200" y="1268760"/>
            <a:ext cx="8363272" cy="5328592"/>
          </a:xfrm>
        </p:spPr>
        <p:txBody>
          <a:bodyPr>
            <a:noAutofit/>
          </a:bodyPr>
          <a:lstStyle/>
          <a:p>
            <a:pPr marL="457200" indent="-457200" eaLnBrk="1" hangingPunct="1">
              <a:lnSpc>
                <a:spcPct val="110000"/>
              </a:lnSpc>
              <a:spcBef>
                <a:spcPts val="800"/>
              </a:spcBef>
              <a:buFont typeface="+mj-lt"/>
              <a:buAutoNum type="arabicPeriod" startAt="4"/>
            </a:pPr>
            <a:r>
              <a:rPr lang="el-GR" altLang="el-GR" b="1" dirty="0" smtClean="0">
                <a:solidFill>
                  <a:srgbClr val="002060"/>
                </a:solidFill>
              </a:rPr>
              <a:t>ΙΝΣΟΥΛΙΝΕΣ</a:t>
            </a:r>
          </a:p>
          <a:p>
            <a:pPr eaLnBrk="1" hangingPunct="1">
              <a:lnSpc>
                <a:spcPct val="110000"/>
              </a:lnSpc>
              <a:spcBef>
                <a:spcPts val="800"/>
              </a:spcBef>
            </a:pPr>
            <a:r>
              <a:rPr lang="el-GR" altLang="el-GR" sz="2200" dirty="0" smtClean="0"/>
              <a:t>Η ινσουλίνη είναι μία ορμόνη πρωτεϊνικής φύσεως, που φυσιολογικά παράγεται στα β-κύτταρα των νησιδίων του Largerhans του παγκρέατος. Τα άτομα που δεν έχουν διαβήτη, μπορούν να παράγουν αρκετή ποσότητα ινσουλίνης, ώστε να διατηρούν το σάκχαρο του αίματος σε φυσιολογικά επίπεδα.</a:t>
            </a:r>
          </a:p>
          <a:p>
            <a:pPr eaLnBrk="1" hangingPunct="1">
              <a:lnSpc>
                <a:spcPct val="110000"/>
              </a:lnSpc>
              <a:spcBef>
                <a:spcPts val="800"/>
              </a:spcBef>
            </a:pPr>
            <a:r>
              <a:rPr lang="el-GR" altLang="el-GR" sz="2200" dirty="0" smtClean="0"/>
              <a:t> Η ινσουλίνη που χρησιμοποιείται στο εμπόριο, διακρίνεται σε δύο μορφές όσον αφορά την παραγωγή τους:</a:t>
            </a:r>
            <a:endParaRPr lang="el-GR" altLang="el-GR" sz="2200" u="sng" dirty="0" smtClean="0"/>
          </a:p>
          <a:p>
            <a:pPr eaLnBrk="1" hangingPunct="1">
              <a:lnSpc>
                <a:spcPct val="110000"/>
              </a:lnSpc>
              <a:spcBef>
                <a:spcPts val="800"/>
              </a:spcBef>
              <a:buFont typeface="Courier New" panose="02070309020205020404" pitchFamily="49" charset="0"/>
              <a:buChar char="o"/>
            </a:pPr>
            <a:r>
              <a:rPr lang="el-GR" altLang="el-GR" sz="2200" b="1" dirty="0" smtClean="0">
                <a:solidFill>
                  <a:srgbClr val="002060"/>
                </a:solidFill>
              </a:rPr>
              <a:t>Ημισυνθετική</a:t>
            </a:r>
            <a:r>
              <a:rPr lang="el-GR" altLang="el-GR" sz="2200" dirty="0" smtClean="0"/>
              <a:t> η οποία παράγεται από την χημική μετατροπή της ινσουλίνης του βοδιού ή του γουρουνιού με την μέθοδο της ανακρυστάλλωσης,</a:t>
            </a:r>
            <a:endParaRPr lang="el-GR" altLang="el-GR" sz="2200" u="sng" dirty="0" smtClean="0"/>
          </a:p>
          <a:p>
            <a:pPr eaLnBrk="1" hangingPunct="1">
              <a:lnSpc>
                <a:spcPct val="110000"/>
              </a:lnSpc>
              <a:spcBef>
                <a:spcPts val="800"/>
              </a:spcBef>
              <a:buFont typeface="Courier New" panose="02070309020205020404" pitchFamily="49" charset="0"/>
              <a:buChar char="o"/>
            </a:pPr>
            <a:r>
              <a:rPr lang="el-GR" altLang="el-GR" sz="2200" b="1" dirty="0" smtClean="0">
                <a:solidFill>
                  <a:srgbClr val="002060"/>
                </a:solidFill>
              </a:rPr>
              <a:t>Βιοσυνθετική </a:t>
            </a:r>
            <a:r>
              <a:rPr lang="el-GR" altLang="el-GR" sz="2200" dirty="0" smtClean="0"/>
              <a:t>η οποία παράγεται με γενετικές τεχνικές από βακτηρίδια.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633961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(20 </a:t>
            </a:r>
            <a:r>
              <a:rPr lang="el-GR" sz="3100" b="0" dirty="0"/>
              <a:t>από </a:t>
            </a:r>
            <a:r>
              <a:rPr lang="el-GR" sz="3100" b="0" dirty="0" smtClean="0"/>
              <a:t>42)</a:t>
            </a:r>
            <a:endParaRPr lang="el-GR" dirty="0"/>
          </a:p>
        </p:txBody>
      </p:sp>
      <p:sp>
        <p:nvSpPr>
          <p:cNvPr id="21506" name="Rectangle 3"/>
          <p:cNvSpPr>
            <a:spLocks noGrp="1" noChangeArrowheads="1"/>
          </p:cNvSpPr>
          <p:nvPr>
            <p:ph idx="1"/>
          </p:nvPr>
        </p:nvSpPr>
        <p:spPr>
          <a:xfrm>
            <a:off x="457200" y="1268760"/>
            <a:ext cx="8229600" cy="4968552"/>
          </a:xfrm>
        </p:spPr>
        <p:txBody>
          <a:bodyPr>
            <a:noAutofit/>
          </a:bodyPr>
          <a:lstStyle/>
          <a:p>
            <a:pPr>
              <a:lnSpc>
                <a:spcPct val="110000"/>
              </a:lnSpc>
            </a:pPr>
            <a:r>
              <a:rPr lang="el-GR" altLang="el-GR" sz="2200" dirty="0"/>
              <a:t>Η εταιρία </a:t>
            </a:r>
            <a:r>
              <a:rPr lang="el-GR" altLang="el-GR" sz="2200" b="1" dirty="0"/>
              <a:t>Lilly</a:t>
            </a:r>
            <a:r>
              <a:rPr lang="el-GR" altLang="el-GR" sz="2200" dirty="0"/>
              <a:t> των ΗΠΑ </a:t>
            </a:r>
            <a:r>
              <a:rPr lang="el-GR" altLang="el-GR" sz="2200" dirty="0" smtClean="0"/>
              <a:t>κατόρθωσε να </a:t>
            </a:r>
            <a:r>
              <a:rPr lang="el-GR" altLang="el-GR" sz="2200" b="1" dirty="0" smtClean="0">
                <a:solidFill>
                  <a:srgbClr val="002060"/>
                </a:solidFill>
              </a:rPr>
              <a:t>παράγει τεχνητά ινσουλίνη, όμοια με την ανθρώπινη παγκρεατική, απαλλαγμένη από τις διάφορες προσμίξεις που είχαν οι ζωϊκές ινσουλίνες</a:t>
            </a:r>
            <a:r>
              <a:rPr lang="el-GR" altLang="el-GR" sz="2200" dirty="0" smtClean="0"/>
              <a:t>. Η παραγωγή έγινε με την συμμετοχή της βιοτεχνολογίας και την μέθοδο της ανασύνθεσης του DNA στο στέλεχος Κ12 του βακτηριδίου Esherihia Coli. Η ινσουλίνη αυτή ονομάζεται </a:t>
            </a:r>
            <a:r>
              <a:rPr lang="el-GR" altLang="el-GR" sz="2200" b="1" dirty="0" smtClean="0">
                <a:solidFill>
                  <a:srgbClr val="002060"/>
                </a:solidFill>
              </a:rPr>
              <a:t>Humulin</a:t>
            </a:r>
            <a:r>
              <a:rPr lang="el-GR" altLang="el-GR" sz="2200" dirty="0" smtClean="0"/>
              <a:t>. Επιπλέον η εταιρία Novo-Nordisk της Δανίας, λίγο αργότερα κυκλοφόρησε </a:t>
            </a:r>
            <a:r>
              <a:rPr lang="el-GR" altLang="el-GR" sz="2200" b="1" dirty="0" smtClean="0">
                <a:solidFill>
                  <a:srgbClr val="002060"/>
                </a:solidFill>
              </a:rPr>
              <a:t>την HM </a:t>
            </a:r>
            <a:r>
              <a:rPr lang="el-GR" altLang="el-GR" sz="2200" dirty="0" smtClean="0"/>
              <a:t>και αυτή όμοια με την ανθρώπινη, χρησιμοποιώντας την ίδια μέθοδο, με την μοναδική διαφορά ότι παράγεται από την ανασύνθεση του DNA των ζυμομυκήτων της ζύμης.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480095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21 </a:t>
            </a:r>
            <a:r>
              <a:rPr lang="el-GR" sz="3100" b="0" dirty="0"/>
              <a:t>από </a:t>
            </a:r>
            <a:r>
              <a:rPr lang="el-GR" sz="3100" b="0" dirty="0" smtClean="0"/>
              <a:t>42)</a:t>
            </a:r>
            <a:endParaRPr lang="el-GR" dirty="0"/>
          </a:p>
        </p:txBody>
      </p:sp>
      <p:sp>
        <p:nvSpPr>
          <p:cNvPr id="22530" name="Rectangle 3"/>
          <p:cNvSpPr>
            <a:spLocks noGrp="1" noChangeArrowheads="1"/>
          </p:cNvSpPr>
          <p:nvPr>
            <p:ph idx="1"/>
          </p:nvPr>
        </p:nvSpPr>
        <p:spPr>
          <a:xfrm>
            <a:off x="457200" y="1268760"/>
            <a:ext cx="8229600" cy="4968552"/>
          </a:xfrm>
        </p:spPr>
        <p:txBody>
          <a:bodyPr>
            <a:normAutofit/>
          </a:bodyPr>
          <a:lstStyle/>
          <a:p>
            <a:pPr eaLnBrk="1" hangingPunct="1">
              <a:lnSpc>
                <a:spcPct val="110000"/>
              </a:lnSpc>
            </a:pPr>
            <a:r>
              <a:rPr lang="el-GR" altLang="el-GR" dirty="0" smtClean="0"/>
              <a:t>Η ινσουλίνη μετριέται σε μονάδες. Στην χώρα μας κυκλοφορεί σε πυκνότητα 100 μονάδων σε κάθε κυβικό εκατοστό διαλύματος. Σε μερικές χώρες κυκλοφορεί και σε πυκνότητα των 40 μονάδων που σημαίνει ότι χρησιμοποιούνται διαφορετικές σύριγγες ινσουλίνης.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174531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22 </a:t>
            </a:r>
            <a:r>
              <a:rPr lang="el-GR" sz="3100" b="0" dirty="0"/>
              <a:t>από </a:t>
            </a:r>
            <a:r>
              <a:rPr lang="el-GR" sz="3100" b="0" dirty="0" smtClean="0"/>
              <a:t>42)</a:t>
            </a:r>
            <a:endParaRPr lang="el-GR" dirty="0"/>
          </a:p>
        </p:txBody>
      </p:sp>
      <p:sp>
        <p:nvSpPr>
          <p:cNvPr id="22530" name="Rectangle 3"/>
          <p:cNvSpPr>
            <a:spLocks noGrp="1" noChangeArrowheads="1"/>
          </p:cNvSpPr>
          <p:nvPr>
            <p:ph idx="1"/>
          </p:nvPr>
        </p:nvSpPr>
        <p:spPr>
          <a:xfrm>
            <a:off x="457200" y="1268760"/>
            <a:ext cx="8229600" cy="4968552"/>
          </a:xfrm>
        </p:spPr>
        <p:txBody>
          <a:bodyPr>
            <a:noAutofit/>
          </a:bodyPr>
          <a:lstStyle/>
          <a:p>
            <a:pPr marL="0" indent="0" eaLnBrk="1" hangingPunct="1">
              <a:lnSpc>
                <a:spcPct val="110000"/>
              </a:lnSpc>
              <a:buNone/>
            </a:pPr>
            <a:r>
              <a:rPr lang="el-GR" altLang="el-GR" b="1" dirty="0" smtClean="0">
                <a:solidFill>
                  <a:srgbClr val="002060"/>
                </a:solidFill>
              </a:rPr>
              <a:t>Οι ενδείξεις της ινσουλινοθεραπείας είναι:</a:t>
            </a:r>
          </a:p>
          <a:p>
            <a:pPr eaLnBrk="1" hangingPunct="1">
              <a:lnSpc>
                <a:spcPct val="110000"/>
              </a:lnSpc>
            </a:pPr>
            <a:r>
              <a:rPr lang="el-GR" altLang="el-GR" dirty="0" smtClean="0"/>
              <a:t>Στον διαβήτη τύπου I, όπου υπάρχει έλλειψη ινσουλίνης και έτσι η θεραπεία αποτελεί κατά κάποια έννοια, θεραπεία υποκατάστασης, χωρίς την οποία ο ασθενής δεν μπορεί να επιβιώσει.</a:t>
            </a:r>
          </a:p>
          <a:p>
            <a:pPr eaLnBrk="1" hangingPunct="1">
              <a:lnSpc>
                <a:spcPct val="110000"/>
              </a:lnSpc>
            </a:pPr>
            <a:r>
              <a:rPr lang="el-GR" altLang="el-GR" dirty="0" smtClean="0"/>
              <a:t>Στον διαβήτη κύησης.</a:t>
            </a:r>
          </a:p>
          <a:p>
            <a:pPr eaLnBrk="1" hangingPunct="1">
              <a:lnSpc>
                <a:spcPct val="110000"/>
              </a:lnSpc>
            </a:pPr>
            <a:r>
              <a:rPr lang="el-GR" altLang="el-GR" dirty="0" smtClean="0"/>
              <a:t>Σε διαβητική κετοοξέωση</a:t>
            </a:r>
            <a:r>
              <a:rPr lang="el-GR" altLang="el-GR" dirty="0"/>
              <a:t>.</a:t>
            </a:r>
            <a:endParaRPr lang="el-GR" altLang="el-GR" dirty="0" smtClean="0"/>
          </a:p>
          <a:p>
            <a:pPr eaLnBrk="1" hangingPunct="1">
              <a:lnSpc>
                <a:spcPct val="110000"/>
              </a:lnSpc>
            </a:pPr>
            <a:r>
              <a:rPr lang="el-GR" altLang="el-GR" dirty="0" smtClean="0"/>
              <a:t>Στον διαβήτη τύπου II.</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2432606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23 </a:t>
            </a:r>
            <a:r>
              <a:rPr lang="el-GR" sz="3100" b="0" dirty="0"/>
              <a:t>από </a:t>
            </a:r>
            <a:r>
              <a:rPr lang="el-GR" sz="3100" b="0" dirty="0" smtClean="0"/>
              <a:t>42)</a:t>
            </a:r>
            <a:endParaRPr lang="el-GR" dirty="0"/>
          </a:p>
        </p:txBody>
      </p:sp>
      <p:sp>
        <p:nvSpPr>
          <p:cNvPr id="22530" name="Rectangle 3"/>
          <p:cNvSpPr>
            <a:spLocks noGrp="1" noChangeArrowheads="1"/>
          </p:cNvSpPr>
          <p:nvPr>
            <p:ph idx="1"/>
          </p:nvPr>
        </p:nvSpPr>
        <p:spPr>
          <a:xfrm>
            <a:off x="457200" y="1268760"/>
            <a:ext cx="8229600" cy="4968552"/>
          </a:xfrm>
        </p:spPr>
        <p:txBody>
          <a:bodyPr>
            <a:noAutofit/>
          </a:bodyPr>
          <a:lstStyle/>
          <a:p>
            <a:pPr marL="0" indent="0" eaLnBrk="1" hangingPunct="1">
              <a:lnSpc>
                <a:spcPct val="110000"/>
              </a:lnSpc>
              <a:buNone/>
            </a:pPr>
            <a:r>
              <a:rPr lang="el-GR" altLang="el-GR" b="1" dirty="0" smtClean="0">
                <a:solidFill>
                  <a:srgbClr val="002060"/>
                </a:solidFill>
              </a:rPr>
              <a:t>Ενδείξεις της ινσουλινοθεραπείας </a:t>
            </a:r>
            <a:r>
              <a:rPr lang="el-GR" altLang="el-GR" dirty="0" smtClean="0">
                <a:solidFill>
                  <a:srgbClr val="002060"/>
                </a:solidFill>
              </a:rPr>
              <a:t>(συνέχεια)</a:t>
            </a:r>
          </a:p>
          <a:p>
            <a:pPr eaLnBrk="1" hangingPunct="1">
              <a:lnSpc>
                <a:spcPct val="110000"/>
              </a:lnSpc>
            </a:pPr>
            <a:r>
              <a:rPr lang="el-GR" altLang="el-GR" dirty="0" smtClean="0"/>
              <a:t>Ανεπαρκής μεταβολική ρύθμιση.</a:t>
            </a:r>
          </a:p>
          <a:p>
            <a:pPr eaLnBrk="1" hangingPunct="1">
              <a:lnSpc>
                <a:spcPct val="110000"/>
              </a:lnSpc>
            </a:pPr>
            <a:r>
              <a:rPr lang="el-GR" altLang="el-GR" dirty="0" smtClean="0"/>
              <a:t>Κύηση ή επιθυμία για κύηση.</a:t>
            </a:r>
          </a:p>
          <a:p>
            <a:pPr eaLnBrk="1" hangingPunct="1">
              <a:lnSpc>
                <a:spcPct val="110000"/>
              </a:lnSpc>
            </a:pPr>
            <a:r>
              <a:rPr lang="el-GR" altLang="el-GR" dirty="0" smtClean="0"/>
              <a:t>Διαβητική κετοοξέωση.</a:t>
            </a:r>
          </a:p>
          <a:p>
            <a:pPr eaLnBrk="1" hangingPunct="1">
              <a:lnSpc>
                <a:spcPct val="110000"/>
              </a:lnSpc>
            </a:pPr>
            <a:r>
              <a:rPr lang="el-GR" altLang="el-GR" dirty="0" smtClean="0"/>
              <a:t>Σε οξείες καταστάσεις (όπως λοιμώξεις, χειρουργικές επεμβάσεις, οξύ έμφραγμά του μυοκαρδίου, αγγειακό εγκεφαλικό επεισόδιο, σοβαρές αιμορραγίες).</a:t>
            </a:r>
          </a:p>
          <a:p>
            <a:pPr eaLnBrk="1" hangingPunct="1">
              <a:lnSpc>
                <a:spcPct val="110000"/>
              </a:lnSpc>
            </a:pPr>
            <a:r>
              <a:rPr lang="el-GR" altLang="el-GR" dirty="0" smtClean="0"/>
              <a:t>Διαβητικές επιπλοκές (χρόνια νεφρική ανεπάρκεια, επώδυνη νευροπάθεια, ηπατική ανεπάρκεια).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dirty="0">
              <a:solidFill>
                <a:prstClr val="black"/>
              </a:solidFill>
            </a:endParaRPr>
          </a:p>
        </p:txBody>
      </p:sp>
    </p:spTree>
    <p:extLst>
      <p:ext uri="{BB962C8B-B14F-4D97-AF65-F5344CB8AC3E}">
        <p14:creationId xmlns:p14="http://schemas.microsoft.com/office/powerpoint/2010/main" val="41090984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24 </a:t>
            </a:r>
            <a:r>
              <a:rPr lang="el-GR" sz="3100" b="0" dirty="0"/>
              <a:t>από </a:t>
            </a:r>
            <a:r>
              <a:rPr lang="el-GR" sz="3100" b="0" dirty="0" smtClean="0"/>
              <a:t>42)</a:t>
            </a:r>
            <a:endParaRPr lang="el-GR" dirty="0"/>
          </a:p>
        </p:txBody>
      </p:sp>
      <p:sp>
        <p:nvSpPr>
          <p:cNvPr id="23554" name="Rectangle 3"/>
          <p:cNvSpPr>
            <a:spLocks noGrp="1" noChangeArrowheads="1"/>
          </p:cNvSpPr>
          <p:nvPr>
            <p:ph idx="1"/>
          </p:nvPr>
        </p:nvSpPr>
        <p:spPr>
          <a:xfrm>
            <a:off x="323528" y="1268760"/>
            <a:ext cx="8640960" cy="5400600"/>
          </a:xfrm>
        </p:spPr>
        <p:txBody>
          <a:bodyPr>
            <a:noAutofit/>
          </a:bodyPr>
          <a:lstStyle/>
          <a:p>
            <a:pPr marL="0" indent="0" eaLnBrk="1" hangingPunct="1">
              <a:lnSpc>
                <a:spcPct val="100000"/>
              </a:lnSpc>
              <a:spcBef>
                <a:spcPts val="600"/>
              </a:spcBef>
              <a:buNone/>
            </a:pPr>
            <a:r>
              <a:rPr lang="el-GR" altLang="el-GR" sz="2200" dirty="0" smtClean="0"/>
              <a:t>Η </a:t>
            </a:r>
            <a:r>
              <a:rPr lang="el-GR" altLang="el-GR" sz="2200" b="1" dirty="0" smtClean="0">
                <a:solidFill>
                  <a:srgbClr val="002060"/>
                </a:solidFill>
              </a:rPr>
              <a:t>διάκριση της ινσουλίνης </a:t>
            </a:r>
            <a:r>
              <a:rPr lang="el-GR" altLang="el-GR" sz="2200" dirty="0" smtClean="0"/>
              <a:t>γίνεται ανάλογα με το χρόνο έναρξης της δράσης και τη διάρκεια της δράσης:</a:t>
            </a:r>
            <a:endParaRPr lang="el-GR" altLang="el-GR" sz="2200" b="1" u="sng" dirty="0" smtClean="0"/>
          </a:p>
          <a:p>
            <a:pPr eaLnBrk="1" hangingPunct="1">
              <a:lnSpc>
                <a:spcPct val="100000"/>
              </a:lnSpc>
              <a:spcBef>
                <a:spcPts val="600"/>
              </a:spcBef>
            </a:pPr>
            <a:r>
              <a:rPr lang="el-GR" altLang="el-GR" sz="2200" b="1" dirty="0" smtClean="0">
                <a:solidFill>
                  <a:srgbClr val="002060"/>
                </a:solidFill>
              </a:rPr>
              <a:t>Ταχείας δράσης ινσουλίνη (short-acting insulin)</a:t>
            </a:r>
          </a:p>
          <a:p>
            <a:pPr marL="355600" indent="0" eaLnBrk="1" hangingPunct="1">
              <a:lnSpc>
                <a:spcPct val="100000"/>
              </a:lnSpc>
              <a:spcBef>
                <a:spcPts val="600"/>
              </a:spcBef>
              <a:buNone/>
            </a:pPr>
            <a:r>
              <a:rPr lang="el-GR" altLang="el-GR" sz="2200" dirty="0" smtClean="0"/>
              <a:t>Η ταχείας δράσης ινσουλίνη είναι διαυγές διάλυμα και συνήθως χορηγείται 15-30 λεπτά πριν από το γεύμα. Η έναρξη της δράσης της είναι 30 λεπτά περίπου από τη χορήγηση. Έχει την μεγαλύτερη δράση της 2-4 ώρες μετά την ένεση (χρόνος μέγιστης δράσης) και παύει πλήρως μετά από 6-8 ώρες (διάρκεια δράσης). Όταν  χορηγηθεί ενδοφλεβίως έχει πολύ σύντομο χρόνο ζωής, μόλις 5 λεπτών και η δράση της εξαφανίζεται μέσα σε 30 λεπτά. Στην προσπάθεια της βιοτεχνολογίας να δώσει πιο ευέλικτες επιλογές στη θεραπεία του διαβήτη, δημιουργήθηκαν τα </a:t>
            </a:r>
            <a:r>
              <a:rPr lang="el-GR" altLang="el-GR" sz="2200" b="1" dirty="0" smtClean="0">
                <a:solidFill>
                  <a:srgbClr val="002060"/>
                </a:solidFill>
              </a:rPr>
              <a:t>ανάλογα</a:t>
            </a:r>
            <a:r>
              <a:rPr lang="el-GR" altLang="el-GR" sz="2200" dirty="0" smtClean="0"/>
              <a:t> ινσουλίνης. Έχουν ταχύτερη έναρξη δράσης και μικρότερη διάρκεια. Στόχος τους είναι η χρήση αμέσως πριν από τα γεύματα, χωρίς τον κίνδυνο καθυστερημένης υπογλυκαιμίας. </a:t>
            </a:r>
            <a:endParaRPr lang="el-GR" altLang="el-GR" sz="2200" b="1"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1922059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25 </a:t>
            </a:r>
            <a:r>
              <a:rPr lang="el-GR" sz="3100" b="0" dirty="0"/>
              <a:t>από </a:t>
            </a:r>
            <a:r>
              <a:rPr lang="el-GR" sz="3100" b="0" dirty="0" smtClean="0"/>
              <a:t>42)</a:t>
            </a:r>
            <a:endParaRPr lang="el-GR" dirty="0"/>
          </a:p>
        </p:txBody>
      </p:sp>
      <p:sp>
        <p:nvSpPr>
          <p:cNvPr id="23554" name="Rectangle 3"/>
          <p:cNvSpPr>
            <a:spLocks noGrp="1" noChangeArrowheads="1"/>
          </p:cNvSpPr>
          <p:nvPr>
            <p:ph idx="1"/>
          </p:nvPr>
        </p:nvSpPr>
        <p:spPr>
          <a:xfrm>
            <a:off x="457200" y="1268760"/>
            <a:ext cx="8229600" cy="4968552"/>
          </a:xfrm>
        </p:spPr>
        <p:txBody>
          <a:bodyPr>
            <a:normAutofit/>
          </a:bodyPr>
          <a:lstStyle/>
          <a:p>
            <a:pPr eaLnBrk="1" hangingPunct="1">
              <a:lnSpc>
                <a:spcPct val="110000"/>
              </a:lnSpc>
            </a:pPr>
            <a:r>
              <a:rPr lang="el-GR" altLang="el-GR" sz="2400" b="1" dirty="0" smtClean="0">
                <a:solidFill>
                  <a:srgbClr val="002060"/>
                </a:solidFill>
              </a:rPr>
              <a:t>Ενδιάμεσης δράσης ινσουλίνη (</a:t>
            </a:r>
            <a:r>
              <a:rPr lang="en-US" altLang="el-GR" sz="2400" b="1" dirty="0" smtClean="0">
                <a:solidFill>
                  <a:srgbClr val="002060"/>
                </a:solidFill>
              </a:rPr>
              <a:t>Intermediate</a:t>
            </a:r>
            <a:r>
              <a:rPr lang="el-GR" altLang="el-GR" sz="2400" b="1" dirty="0" smtClean="0">
                <a:solidFill>
                  <a:srgbClr val="002060"/>
                </a:solidFill>
              </a:rPr>
              <a:t>-</a:t>
            </a:r>
            <a:r>
              <a:rPr lang="en-US" altLang="el-GR" sz="2400" b="1" dirty="0" smtClean="0">
                <a:solidFill>
                  <a:srgbClr val="002060"/>
                </a:solidFill>
              </a:rPr>
              <a:t>acting insulin</a:t>
            </a:r>
            <a:r>
              <a:rPr lang="el-GR" altLang="el-GR" sz="2400" b="1" dirty="0" smtClean="0">
                <a:solidFill>
                  <a:srgbClr val="002060"/>
                </a:solidFill>
              </a:rPr>
              <a:t>)</a:t>
            </a:r>
            <a:endParaRPr lang="el-GR" altLang="el-GR" sz="2400" dirty="0" smtClean="0">
              <a:solidFill>
                <a:srgbClr val="002060"/>
              </a:solidFill>
            </a:endParaRPr>
          </a:p>
          <a:p>
            <a:pPr marL="355600" indent="0" eaLnBrk="1" hangingPunct="1">
              <a:lnSpc>
                <a:spcPct val="110000"/>
              </a:lnSpc>
              <a:buNone/>
            </a:pPr>
            <a:r>
              <a:rPr lang="el-GR" altLang="el-GR" sz="2400" dirty="0" smtClean="0"/>
              <a:t>Οι ενδιάμεσης δράσης ινσουλίνες αρχίζουν να δρουν μέσα σε 1-3 ώρες από την ένεση. Φθάνουν στην μεγαλύτερη δράση τους σε 6-12 ώρες και μπορούν να συνεχίσουν να δρουν μέχρι 16-24 ώρες από την ένεση. Δεν χορηγούνται ενδοφλεβίως.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dirty="0">
              <a:solidFill>
                <a:prstClr val="black"/>
              </a:solidFill>
            </a:endParaRPr>
          </a:p>
        </p:txBody>
      </p:sp>
    </p:spTree>
    <p:extLst>
      <p:ext uri="{BB962C8B-B14F-4D97-AF65-F5344CB8AC3E}">
        <p14:creationId xmlns:p14="http://schemas.microsoft.com/office/powerpoint/2010/main" val="10938708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26 </a:t>
            </a:r>
            <a:r>
              <a:rPr lang="el-GR" sz="3100" b="0" dirty="0"/>
              <a:t>από </a:t>
            </a:r>
            <a:r>
              <a:rPr lang="el-GR" sz="3100" b="0" dirty="0" smtClean="0"/>
              <a:t>42)</a:t>
            </a:r>
            <a:endParaRPr lang="el-GR" dirty="0"/>
          </a:p>
        </p:txBody>
      </p:sp>
      <p:sp>
        <p:nvSpPr>
          <p:cNvPr id="24578" name="Rectangle 3"/>
          <p:cNvSpPr>
            <a:spLocks noGrp="1" noChangeArrowheads="1"/>
          </p:cNvSpPr>
          <p:nvPr>
            <p:ph idx="1"/>
          </p:nvPr>
        </p:nvSpPr>
        <p:spPr>
          <a:xfrm>
            <a:off x="457200" y="1268760"/>
            <a:ext cx="8229600" cy="4968552"/>
          </a:xfrm>
        </p:spPr>
        <p:txBody>
          <a:bodyPr>
            <a:noAutofit/>
          </a:bodyPr>
          <a:lstStyle/>
          <a:p>
            <a:pPr eaLnBrk="1" hangingPunct="1">
              <a:lnSpc>
                <a:spcPct val="110000"/>
              </a:lnSpc>
            </a:pPr>
            <a:r>
              <a:rPr lang="el-GR" altLang="el-GR" b="1" dirty="0" smtClean="0">
                <a:solidFill>
                  <a:srgbClr val="002060"/>
                </a:solidFill>
              </a:rPr>
              <a:t>Μακράς δράσης ινσουλίνες (Long-acting insulin)</a:t>
            </a:r>
            <a:endParaRPr lang="el-GR" altLang="el-GR" dirty="0" smtClean="0">
              <a:solidFill>
                <a:srgbClr val="002060"/>
              </a:solidFill>
            </a:endParaRPr>
          </a:p>
          <a:p>
            <a:pPr marL="355600" indent="0" eaLnBrk="1" hangingPunct="1">
              <a:lnSpc>
                <a:spcPct val="110000"/>
              </a:lnSpc>
              <a:buNone/>
            </a:pPr>
            <a:r>
              <a:rPr lang="el-GR" altLang="el-GR" dirty="0" smtClean="0"/>
              <a:t>Η μακράς δράσης ινσουλίνη δεν αρχίζει τη δράση της πριν περάσουν 4-8 ώρες από την ένεση. Έχει σχετικά βραδεία και παρατεταμένη μέγιστη δράση, που παρατηρείται 12-18 ώρες από την ένεση και συνεχίζει να δρα </a:t>
            </a:r>
            <a:r>
              <a:rPr lang="el-GR" altLang="el-GR" dirty="0" smtClean="0"/>
              <a:t>έως </a:t>
            </a:r>
            <a:r>
              <a:rPr lang="el-GR" altLang="el-GR" dirty="0" smtClean="0"/>
              <a:t>και 24-48 ώρες. Περιλαμβάνουν τη πρωταμινική ψευδαργυρούχο ινσουλίνη (</a:t>
            </a:r>
            <a:r>
              <a:rPr lang="en-US" altLang="el-GR" dirty="0" smtClean="0"/>
              <a:t>Protamine zinc insulin</a:t>
            </a:r>
            <a:r>
              <a:rPr lang="el-GR" altLang="el-GR" dirty="0" smtClean="0"/>
              <a:t>) και το ψευδαργυρούχο εναιώρημα της κρυσταλλικής ινσουλίνης (</a:t>
            </a:r>
            <a:r>
              <a:rPr lang="en-US" altLang="el-GR" dirty="0" smtClean="0"/>
              <a:t>Ultralente</a:t>
            </a:r>
            <a:r>
              <a:rPr lang="el-GR" altLang="el-GR" dirty="0" smtClean="0"/>
              <a:t>). Δεν χορηγούνται ενδοφλεβίως.</a:t>
            </a:r>
            <a:endParaRPr lang="el-GR" altLang="el-GR" b="1"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dirty="0">
              <a:solidFill>
                <a:prstClr val="black"/>
              </a:solidFill>
            </a:endParaRPr>
          </a:p>
        </p:txBody>
      </p:sp>
    </p:spTree>
    <p:extLst>
      <p:ext uri="{BB962C8B-B14F-4D97-AF65-F5344CB8AC3E}">
        <p14:creationId xmlns:p14="http://schemas.microsoft.com/office/powerpoint/2010/main" val="3908871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27 </a:t>
            </a:r>
            <a:r>
              <a:rPr lang="el-GR" sz="3100" b="0" dirty="0"/>
              <a:t>από </a:t>
            </a:r>
            <a:r>
              <a:rPr lang="el-GR" sz="3100" b="0" dirty="0" smtClean="0"/>
              <a:t>42)</a:t>
            </a:r>
            <a:endParaRPr lang="el-GR" dirty="0"/>
          </a:p>
        </p:txBody>
      </p:sp>
      <p:sp>
        <p:nvSpPr>
          <p:cNvPr id="24578" name="Rectangle 3"/>
          <p:cNvSpPr>
            <a:spLocks noGrp="1" noChangeArrowheads="1"/>
          </p:cNvSpPr>
          <p:nvPr>
            <p:ph idx="1"/>
          </p:nvPr>
        </p:nvSpPr>
        <p:spPr>
          <a:xfrm>
            <a:off x="457200" y="1268760"/>
            <a:ext cx="8229600" cy="4968552"/>
          </a:xfrm>
        </p:spPr>
        <p:txBody>
          <a:bodyPr>
            <a:noAutofit/>
          </a:bodyPr>
          <a:lstStyle/>
          <a:p>
            <a:pPr eaLnBrk="1" hangingPunct="1">
              <a:lnSpc>
                <a:spcPct val="110000"/>
              </a:lnSpc>
            </a:pPr>
            <a:r>
              <a:rPr lang="el-GR" altLang="el-GR" b="1" dirty="0" smtClean="0">
                <a:solidFill>
                  <a:srgbClr val="002060"/>
                </a:solidFill>
              </a:rPr>
              <a:t>Μείγματα ινσουλινών </a:t>
            </a:r>
            <a:endParaRPr lang="el-GR" altLang="el-GR" dirty="0" smtClean="0">
              <a:solidFill>
                <a:srgbClr val="002060"/>
              </a:solidFill>
            </a:endParaRPr>
          </a:p>
          <a:p>
            <a:pPr marL="355600" indent="0" eaLnBrk="1" hangingPunct="1">
              <a:lnSpc>
                <a:spcPct val="110000"/>
              </a:lnSpc>
              <a:buNone/>
            </a:pPr>
            <a:r>
              <a:rPr lang="el-GR" altLang="el-GR" dirty="0" smtClean="0"/>
              <a:t>Οι δόσεις μικτής ινσουλίνης παρέχουν στον οργανισμό, μια πρώτη αιχμή δράσης, που καλύπτει το γεύμα, που καταναλώνεται, αμέσως μετά από την ένεση, ενώ ταυτόχρονα παρέχει παρατεταμένης δράσης ινσουλίνη που καλύπτει κατά την διάρκεια της ημέρας ή της νύκτας. Συχνά η ταχεία ινσουλίνη αναμιγνύεται με ενδιάμεσης ή μακράς δράσης ινσουλίνη σε διάφορες αναλογίες ( 10/90, 20/80, 30/70, 40/60,50/50).</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dirty="0">
              <a:solidFill>
                <a:prstClr val="black"/>
              </a:solidFill>
            </a:endParaRPr>
          </a:p>
        </p:txBody>
      </p:sp>
    </p:spTree>
    <p:extLst>
      <p:ext uri="{BB962C8B-B14F-4D97-AF65-F5344CB8AC3E}">
        <p14:creationId xmlns:p14="http://schemas.microsoft.com/office/powerpoint/2010/main" val="3931113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Τύποι ινσουλινών </a:t>
            </a:r>
            <a:r>
              <a:rPr lang="el-GR" sz="3200" b="0" dirty="0" smtClean="0"/>
              <a:t>1/5</a:t>
            </a:r>
            <a:endParaRPr lang="el-GR" sz="32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685541687"/>
              </p:ext>
            </p:extLst>
          </p:nvPr>
        </p:nvGraphicFramePr>
        <p:xfrm>
          <a:off x="431541" y="1556792"/>
          <a:ext cx="8280919" cy="4734052"/>
        </p:xfrm>
        <a:graphic>
          <a:graphicData uri="http://schemas.openxmlformats.org/drawingml/2006/table">
            <a:tbl>
              <a:tblPr firstRow="1" firstCol="1" bandRow="1" bandCol="1"/>
              <a:tblGrid>
                <a:gridCol w="1380153"/>
                <a:gridCol w="1518169"/>
                <a:gridCol w="966109"/>
                <a:gridCol w="1104121"/>
                <a:gridCol w="1104121"/>
                <a:gridCol w="2208246"/>
              </a:tblGrid>
              <a:tr h="336744">
                <a:tc>
                  <a:txBody>
                    <a:bodyPr/>
                    <a:lstStyle/>
                    <a:p>
                      <a:pPr algn="ctr">
                        <a:lnSpc>
                          <a:spcPct val="115000"/>
                        </a:lnSpc>
                        <a:spcAft>
                          <a:spcPts val="0"/>
                        </a:spcAft>
                      </a:pPr>
                      <a:r>
                        <a:rPr lang="el-GR" sz="1600" b="1" cap="all" dirty="0">
                          <a:effectLst/>
                          <a:latin typeface="+mn-lt"/>
                          <a:ea typeface="Times New Roman"/>
                          <a:cs typeface="Times New Roman"/>
                        </a:rPr>
                        <a:t>ΟΝΟΜΑΣΙΑ</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ΣΚΕΥΑΣΜΑ</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ΕΝΑΡΞΗ</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ΜΕΓΙΣΤΟ </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ΔΙΑΡΚΕΙΑ</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ΣΥΣΚΕΥΑΣΙΑ</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(100 u/ML)</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r>
              <a:tr h="336744">
                <a:tc>
                  <a:txBody>
                    <a:bodyPr/>
                    <a:lstStyle/>
                    <a:p>
                      <a:pPr algn="ctr">
                        <a:lnSpc>
                          <a:spcPct val="115000"/>
                        </a:lnSpc>
                        <a:spcAft>
                          <a:spcPts val="0"/>
                        </a:spcAft>
                      </a:pPr>
                      <a:r>
                        <a:rPr lang="en-US" sz="1600" b="1" dirty="0">
                          <a:effectLst/>
                          <a:latin typeface="+mn-lt"/>
                          <a:ea typeface="Times New Roman"/>
                          <a:cs typeface="Times New Roman"/>
                        </a:rPr>
                        <a:t>Actrapid</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a:t>
                      </a:r>
                      <a:r>
                        <a:rPr lang="en-US" sz="1600" b="1" dirty="0">
                          <a:effectLst/>
                          <a:latin typeface="+mn-lt"/>
                          <a:ea typeface="Times New Roman"/>
                          <a:cs typeface="Times New Roman"/>
                        </a:rPr>
                        <a:t>NOVO</a:t>
                      </a:r>
                      <a:r>
                        <a:rPr lang="el-GR" sz="1600" b="1" dirty="0">
                          <a:effectLst/>
                          <a:latin typeface="+mn-lt"/>
                          <a:ea typeface="Times New Roman"/>
                          <a:cs typeface="Times New Roman"/>
                        </a:rPr>
                        <a:t>)</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Ταχείας δράσεως</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ινσουλίνη</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30΄</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1-3</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8</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Φιαλίδιο 10 </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Penfill</a:t>
                      </a:r>
                      <a:r>
                        <a:rPr lang="el-GR" sz="1600" b="1" dirty="0">
                          <a:effectLst/>
                          <a:latin typeface="+mn-lt"/>
                          <a:ea typeface="Times New Roman"/>
                          <a:cs typeface="Times New Roman"/>
                        </a:rPr>
                        <a:t>) 3.0</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 </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92">
                <a:tc>
                  <a:txBody>
                    <a:bodyPr/>
                    <a:lstStyle/>
                    <a:p>
                      <a:pPr algn="ctr">
                        <a:lnSpc>
                          <a:spcPct val="115000"/>
                        </a:lnSpc>
                        <a:spcAft>
                          <a:spcPts val="0"/>
                        </a:spcAft>
                      </a:pPr>
                      <a:r>
                        <a:rPr lang="en-US" sz="1600" b="1" dirty="0">
                          <a:effectLst/>
                          <a:latin typeface="+mn-lt"/>
                          <a:ea typeface="Times New Roman"/>
                          <a:cs typeface="Times New Roman"/>
                        </a:rPr>
                        <a:t>Humulin Regular</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(LILLY)</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Ταχείας δράσεως</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Ινσουλίνη</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30΄</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1-3</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        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5-7</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Φιαλίδιο 10 </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Cartidge</a:t>
                      </a:r>
                      <a:r>
                        <a:rPr lang="el-GR" sz="1600" b="1" dirty="0">
                          <a:effectLst/>
                          <a:latin typeface="+mn-lt"/>
                          <a:ea typeface="Times New Roman"/>
                          <a:cs typeface="Times New Roman"/>
                        </a:rPr>
                        <a:t>)</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3.0</a:t>
                      </a:r>
                      <a:r>
                        <a:rPr lang="en-US" sz="1600" b="1" dirty="0">
                          <a:effectLst/>
                          <a:latin typeface="+mn-lt"/>
                          <a:ea typeface="Times New Roman"/>
                          <a:cs typeface="Times New Roman"/>
                        </a:rPr>
                        <a:t>ml x</a:t>
                      </a:r>
                      <a:r>
                        <a:rPr lang="el-GR" sz="1600" b="1" dirty="0">
                          <a:effectLst/>
                          <a:latin typeface="+mn-lt"/>
                          <a:ea typeface="Times New Roman"/>
                          <a:cs typeface="Times New Roman"/>
                        </a:rPr>
                        <a:t> 5</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 </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92">
                <a:tc>
                  <a:txBody>
                    <a:bodyPr/>
                    <a:lstStyle/>
                    <a:p>
                      <a:pPr algn="ctr">
                        <a:lnSpc>
                          <a:spcPct val="115000"/>
                        </a:lnSpc>
                        <a:spcAft>
                          <a:spcPts val="0"/>
                        </a:spcAft>
                      </a:pPr>
                      <a:r>
                        <a:rPr lang="en-US" sz="1600" b="1" dirty="0">
                          <a:effectLst/>
                          <a:latin typeface="+mn-lt"/>
                          <a:ea typeface="Times New Roman"/>
                          <a:cs typeface="Times New Roman"/>
                        </a:rPr>
                        <a:t>Protaphane</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(NOVO)</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Ισοφανική Ινσουλίνη </a:t>
                      </a:r>
                      <a:r>
                        <a:rPr lang="en-US" sz="1600" b="1" dirty="0">
                          <a:effectLst/>
                          <a:latin typeface="+mn-lt"/>
                          <a:ea typeface="Times New Roman"/>
                          <a:cs typeface="Times New Roman"/>
                        </a:rPr>
                        <a:t>NPH</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Ενδιάμεσης δράση</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90΄</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4-12</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24</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Φιαλίδιο 10</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Φύσιγγα (</a:t>
                      </a:r>
                      <a:r>
                        <a:rPr lang="en-US" sz="1600" b="1" dirty="0">
                          <a:effectLst/>
                          <a:latin typeface="+mn-lt"/>
                          <a:ea typeface="Times New Roman"/>
                          <a:cs typeface="Times New Roman"/>
                        </a:rPr>
                        <a:t>Penfill</a:t>
                      </a:r>
                      <a:r>
                        <a:rPr lang="el-GR" sz="1600" b="1" dirty="0">
                          <a:effectLst/>
                          <a:latin typeface="+mn-lt"/>
                          <a:ea typeface="Times New Roman"/>
                          <a:cs typeface="Times New Roman"/>
                        </a:rPr>
                        <a:t>)</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3.0</a:t>
                      </a:r>
                      <a:r>
                        <a:rPr lang="en-US" sz="1600" b="1" dirty="0">
                          <a:effectLst/>
                          <a:latin typeface="+mn-lt"/>
                          <a:ea typeface="Times New Roman"/>
                          <a:cs typeface="Times New Roman"/>
                        </a:rPr>
                        <a:t>ml x</a:t>
                      </a:r>
                      <a:r>
                        <a:rPr lang="el-GR" sz="1600" b="1" dirty="0">
                          <a:effectLst/>
                          <a:latin typeface="+mn-lt"/>
                          <a:ea typeface="Times New Roman"/>
                          <a:cs typeface="Times New Roman"/>
                        </a:rPr>
                        <a:t> 5</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 </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92">
                <a:tc>
                  <a:txBody>
                    <a:bodyPr/>
                    <a:lstStyle/>
                    <a:p>
                      <a:pPr algn="ctr">
                        <a:lnSpc>
                          <a:spcPct val="115000"/>
                        </a:lnSpc>
                        <a:spcAft>
                          <a:spcPts val="0"/>
                        </a:spcAft>
                      </a:pPr>
                      <a:r>
                        <a:rPr lang="en-US" sz="1600" b="1" dirty="0">
                          <a:effectLst/>
                          <a:latin typeface="+mn-lt"/>
                          <a:ea typeface="Times New Roman"/>
                          <a:cs typeface="Times New Roman"/>
                        </a:rPr>
                        <a:t>Humulin NPH</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(LILLY)</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Ισοφανική</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Ινσουλίνη </a:t>
                      </a:r>
                      <a:r>
                        <a:rPr lang="en-US" sz="1600" b="1" dirty="0">
                          <a:effectLst/>
                          <a:latin typeface="+mn-lt"/>
                          <a:ea typeface="Times New Roman"/>
                          <a:cs typeface="Times New Roman"/>
                        </a:rPr>
                        <a:t>NPH</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Ενδιάμεση δράση</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60΄</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2-8</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16-18</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Φιαλίδιο 10 </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Cartidge</a:t>
                      </a:r>
                      <a:r>
                        <a:rPr lang="el-GR" sz="1600" b="1" dirty="0">
                          <a:effectLst/>
                          <a:latin typeface="+mn-lt"/>
                          <a:ea typeface="Times New Roman"/>
                          <a:cs typeface="Times New Roman"/>
                        </a:rPr>
                        <a:t>)</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3.0</a:t>
                      </a:r>
                      <a:r>
                        <a:rPr lang="en-US" sz="1600" b="1" dirty="0">
                          <a:effectLst/>
                          <a:latin typeface="+mn-lt"/>
                          <a:ea typeface="Times New Roman"/>
                          <a:cs typeface="Times New Roman"/>
                        </a:rPr>
                        <a:t>ml x</a:t>
                      </a:r>
                      <a:r>
                        <a:rPr lang="el-GR" sz="1600" b="1" dirty="0">
                          <a:effectLst/>
                          <a:latin typeface="+mn-lt"/>
                          <a:ea typeface="Times New Roman"/>
                          <a:cs typeface="Times New Roman"/>
                        </a:rPr>
                        <a:t> 5</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dirty="0">
              <a:solidFill>
                <a:prstClr val="black"/>
              </a:solidFill>
            </a:endParaRPr>
          </a:p>
        </p:txBody>
      </p:sp>
    </p:spTree>
    <p:extLst>
      <p:ext uri="{BB962C8B-B14F-4D97-AF65-F5344CB8AC3E}">
        <p14:creationId xmlns:p14="http://schemas.microsoft.com/office/powerpoint/2010/main" val="16640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Ιδανικό φάρμακο</a:t>
            </a:r>
            <a:endParaRPr lang="el-GR" dirty="0"/>
          </a:p>
        </p:txBody>
      </p:sp>
      <p:sp>
        <p:nvSpPr>
          <p:cNvPr id="4098" name="Rectangle 3"/>
          <p:cNvSpPr>
            <a:spLocks noGrp="1" noChangeArrowheads="1"/>
          </p:cNvSpPr>
          <p:nvPr>
            <p:ph idx="1"/>
          </p:nvPr>
        </p:nvSpPr>
        <p:spPr/>
        <p:txBody>
          <a:bodyPr>
            <a:normAutofit/>
          </a:bodyPr>
          <a:lstStyle/>
          <a:p>
            <a:pPr marL="0" indent="0" eaLnBrk="1" hangingPunct="1">
              <a:lnSpc>
                <a:spcPct val="110000"/>
              </a:lnSpc>
              <a:buNone/>
            </a:pPr>
            <a:r>
              <a:rPr lang="el-GR" altLang="el-GR" b="1" dirty="0" smtClean="0">
                <a:solidFill>
                  <a:srgbClr val="002060"/>
                </a:solidFill>
              </a:rPr>
              <a:t>Το ιδανικό φάρμακο</a:t>
            </a:r>
            <a:r>
              <a:rPr lang="el-GR" altLang="el-GR" dirty="0" smtClean="0">
                <a:solidFill>
                  <a:srgbClr val="002060"/>
                </a:solidFill>
              </a:rPr>
              <a:t> </a:t>
            </a:r>
            <a:r>
              <a:rPr lang="el-GR" altLang="el-GR" dirty="0" smtClean="0"/>
              <a:t>για την αντιμετώπιση της παχυσαρκίας θα πρέπει να εκπληρώνει τις εξής προϋποθέσεις :</a:t>
            </a:r>
          </a:p>
          <a:p>
            <a:pPr>
              <a:lnSpc>
                <a:spcPct val="110000"/>
              </a:lnSpc>
            </a:pPr>
            <a:r>
              <a:rPr lang="el-GR" altLang="el-GR" dirty="0" smtClean="0"/>
              <a:t>Να επιφέρει απώλεια βάρους μειώνοντας εκλεκτικά τον λιπώδη ιστό,</a:t>
            </a:r>
          </a:p>
          <a:p>
            <a:pPr>
              <a:lnSpc>
                <a:spcPct val="110000"/>
              </a:lnSpc>
            </a:pPr>
            <a:r>
              <a:rPr lang="el-GR" altLang="el-GR" dirty="0" smtClean="0"/>
              <a:t>Το απολεσθέν βάρος να μην επανακτάται μετά τη διακοπή του,</a:t>
            </a:r>
          </a:p>
          <a:p>
            <a:pPr>
              <a:lnSpc>
                <a:spcPct val="110000"/>
              </a:lnSpc>
            </a:pPr>
            <a:r>
              <a:rPr lang="el-GR" altLang="el-GR" dirty="0" smtClean="0"/>
              <a:t>Να είναι ασφαλές σε μακροχρόνια χορήγηση,</a:t>
            </a:r>
          </a:p>
          <a:p>
            <a:pPr>
              <a:lnSpc>
                <a:spcPct val="110000"/>
              </a:lnSpc>
            </a:pPr>
            <a:r>
              <a:rPr lang="el-GR" altLang="el-GR" dirty="0" smtClean="0"/>
              <a:t>Να στερείται ανεπιθύμητων ενεργειών,</a:t>
            </a:r>
          </a:p>
          <a:p>
            <a:pPr>
              <a:lnSpc>
                <a:spcPct val="110000"/>
              </a:lnSpc>
            </a:pPr>
            <a:r>
              <a:rPr lang="el-GR" altLang="el-GR" dirty="0" smtClean="0"/>
              <a:t>Να μην προκαλεί εθισμό.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7073723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Τύποι ινσουλινών </a:t>
            </a:r>
            <a:r>
              <a:rPr lang="el-GR" sz="3200" b="0" dirty="0" smtClean="0"/>
              <a:t>2/5</a:t>
            </a:r>
            <a:endParaRPr lang="el-GR" dirty="0"/>
          </a:p>
        </p:txBody>
      </p:sp>
      <p:graphicFrame>
        <p:nvGraphicFramePr>
          <p:cNvPr id="5" name="Θέση περιεχομένου 4"/>
          <p:cNvGraphicFramePr>
            <a:graphicFrameLocks noGrp="1"/>
          </p:cNvGraphicFramePr>
          <p:nvPr>
            <p:ph idx="1"/>
            <p:extLst/>
          </p:nvPr>
        </p:nvGraphicFramePr>
        <p:xfrm>
          <a:off x="467544" y="1133048"/>
          <a:ext cx="8280919" cy="5608320"/>
        </p:xfrm>
        <a:graphic>
          <a:graphicData uri="http://schemas.openxmlformats.org/drawingml/2006/table">
            <a:tbl>
              <a:tblPr firstRow="1" firstCol="1" bandRow="1" bandCol="1"/>
              <a:tblGrid>
                <a:gridCol w="1380153"/>
                <a:gridCol w="1518169"/>
                <a:gridCol w="966109"/>
                <a:gridCol w="1104121"/>
                <a:gridCol w="1104121"/>
                <a:gridCol w="2208246"/>
              </a:tblGrid>
              <a:tr h="336744">
                <a:tc>
                  <a:txBody>
                    <a:bodyPr/>
                    <a:lstStyle/>
                    <a:p>
                      <a:pPr algn="ctr">
                        <a:lnSpc>
                          <a:spcPct val="115000"/>
                        </a:lnSpc>
                        <a:spcAft>
                          <a:spcPts val="0"/>
                        </a:spcAft>
                      </a:pPr>
                      <a:r>
                        <a:rPr lang="el-GR" sz="1600" b="1" cap="all" dirty="0">
                          <a:effectLst/>
                          <a:latin typeface="+mn-lt"/>
                          <a:ea typeface="Times New Roman"/>
                          <a:cs typeface="Times New Roman"/>
                        </a:rPr>
                        <a:t>ΟΝΟΜΑΣΙΑ</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ΣΚΕΥΑΣΜΑ</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ΕΝΑΡΞΗ</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ΜΕΓΙΣΤΟ </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ΔΙΑΡΚΕΙΑ</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ΣΥΣΚΕΥΑΣΙΑ</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(100 u/ML)</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r>
              <a:tr h="673488">
                <a:tc>
                  <a:txBody>
                    <a:bodyPr/>
                    <a:lstStyle/>
                    <a:p>
                      <a:pPr algn="ctr">
                        <a:lnSpc>
                          <a:spcPct val="115000"/>
                        </a:lnSpc>
                        <a:spcAft>
                          <a:spcPts val="0"/>
                        </a:spcAft>
                      </a:pPr>
                      <a:r>
                        <a:rPr lang="en-US" sz="1600" b="1" dirty="0">
                          <a:effectLst/>
                          <a:latin typeface="+mn-lt"/>
                          <a:ea typeface="Times New Roman"/>
                          <a:cs typeface="Times New Roman"/>
                        </a:rPr>
                        <a:t>Humulin M3</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(LILLY)</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Μείγμα ινσουλινών</a:t>
                      </a:r>
                    </a:p>
                    <a:p>
                      <a:pPr algn="ctr">
                        <a:lnSpc>
                          <a:spcPct val="115000"/>
                        </a:lnSpc>
                        <a:spcAft>
                          <a:spcPts val="0"/>
                        </a:spcAft>
                      </a:pPr>
                      <a:r>
                        <a:rPr lang="en-US" sz="1600" b="1" dirty="0">
                          <a:effectLst/>
                          <a:latin typeface="+mn-lt"/>
                          <a:ea typeface="Times New Roman"/>
                          <a:cs typeface="Times New Roman"/>
                        </a:rPr>
                        <a:t>30% Humulin Reg</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70% Humulin NPH</a:t>
                      </a:r>
                      <a:endParaRPr lang="el-GR" sz="1600" b="1"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Times New Roman"/>
                          <a:cs typeface="Times New Roman"/>
                        </a:rPr>
                        <a:t>30</a:t>
                      </a:r>
                      <a:r>
                        <a:rPr lang="el-GR" sz="1600" b="1" dirty="0">
                          <a:effectLst/>
                          <a:latin typeface="+mn-lt"/>
                          <a:ea typeface="Times New Roman"/>
                          <a:cs typeface="Times New Roman"/>
                        </a:rPr>
                        <a:t>΄</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Times New Roman"/>
                          <a:cs typeface="Times New Roman"/>
                        </a:rPr>
                        <a:t>1-8 ½</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14-15</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Φιαλίδιο 10 </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Cartidge</a:t>
                      </a:r>
                      <a:r>
                        <a:rPr lang="el-GR" sz="1600" b="1" dirty="0">
                          <a:effectLst/>
                          <a:latin typeface="+mn-lt"/>
                          <a:ea typeface="Times New Roman"/>
                          <a:cs typeface="Times New Roman"/>
                        </a:rPr>
                        <a:t>)</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3.0</a:t>
                      </a:r>
                      <a:r>
                        <a:rPr lang="en-US" sz="1600" b="1" dirty="0">
                          <a:effectLst/>
                          <a:latin typeface="+mn-lt"/>
                          <a:ea typeface="Times New Roman"/>
                          <a:cs typeface="Times New Roman"/>
                        </a:rPr>
                        <a:t>ml x</a:t>
                      </a:r>
                      <a:r>
                        <a:rPr lang="el-GR" sz="1600" b="1" dirty="0">
                          <a:effectLst/>
                          <a:latin typeface="+mn-lt"/>
                          <a:ea typeface="Times New Roman"/>
                          <a:cs typeface="Times New Roman"/>
                        </a:rPr>
                        <a:t> 5</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92">
                <a:tc>
                  <a:txBody>
                    <a:bodyPr/>
                    <a:lstStyle/>
                    <a:p>
                      <a:pPr algn="ctr">
                        <a:lnSpc>
                          <a:spcPct val="115000"/>
                        </a:lnSpc>
                        <a:spcAft>
                          <a:spcPts val="0"/>
                        </a:spcAft>
                      </a:pPr>
                      <a:r>
                        <a:rPr lang="en-US" sz="1600" b="1" dirty="0">
                          <a:effectLst/>
                          <a:latin typeface="+mn-lt"/>
                          <a:ea typeface="Times New Roman"/>
                          <a:cs typeface="Times New Roman"/>
                        </a:rPr>
                        <a:t>Mixtard 30</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(NOVO)</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Μείγμα ινσουλινών</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 30% Actrapid</a:t>
                      </a:r>
                      <a:endParaRPr lang="el-GR" sz="1600" dirty="0">
                        <a:effectLst/>
                        <a:latin typeface="+mn-lt"/>
                        <a:ea typeface="Times New Roman"/>
                        <a:cs typeface="Times New Roman"/>
                      </a:endParaRPr>
                    </a:p>
                    <a:p>
                      <a:pPr>
                        <a:lnSpc>
                          <a:spcPct val="115000"/>
                        </a:lnSpc>
                        <a:spcAft>
                          <a:spcPts val="0"/>
                        </a:spcAft>
                      </a:pPr>
                      <a:r>
                        <a:rPr lang="en-US" sz="1600" b="1" dirty="0">
                          <a:effectLst/>
                          <a:latin typeface="+mn-lt"/>
                          <a:ea typeface="Times New Roman"/>
                          <a:cs typeface="Times New Roman"/>
                        </a:rPr>
                        <a:t>70% Photaphage</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Times New Roman"/>
                          <a:cs typeface="Times New Roman"/>
                        </a:rPr>
                        <a:t>30</a:t>
                      </a:r>
                      <a:r>
                        <a:rPr lang="el-GR" sz="1600" b="1" dirty="0">
                          <a:effectLst/>
                          <a:latin typeface="+mn-lt"/>
                          <a:ea typeface="Times New Roman"/>
                          <a:cs typeface="Times New Roman"/>
                        </a:rPr>
                        <a:t>΄΄</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Times New Roman"/>
                          <a:cs typeface="Times New Roman"/>
                        </a:rPr>
                        <a:t>2-8</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Times New Roman"/>
                          <a:cs typeface="Times New Roman"/>
                        </a:rPr>
                        <a:t>24</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Φιαλίδιο 10 </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Penfill</a:t>
                      </a:r>
                      <a:r>
                        <a:rPr lang="el-GR" sz="1600" b="1" dirty="0">
                          <a:effectLst/>
                          <a:latin typeface="+mn-lt"/>
                          <a:ea typeface="Times New Roman"/>
                          <a:cs typeface="Times New Roman"/>
                        </a:rPr>
                        <a:t>) 3.0</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92">
                <a:tc>
                  <a:txBody>
                    <a:bodyPr/>
                    <a:lstStyle/>
                    <a:p>
                      <a:pPr algn="ctr">
                        <a:lnSpc>
                          <a:spcPct val="115000"/>
                        </a:lnSpc>
                        <a:spcAft>
                          <a:spcPts val="0"/>
                        </a:spcAft>
                      </a:pPr>
                      <a:r>
                        <a:rPr lang="el-GR" sz="1600" b="1" dirty="0">
                          <a:effectLst/>
                          <a:latin typeface="+mn-lt"/>
                          <a:ea typeface="Times New Roman"/>
                          <a:cs typeface="Times New Roman"/>
                        </a:rPr>
                        <a:t>Mixtard 40</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(NOVO)</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Μείγμα ινσουλινών</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 </a:t>
                      </a:r>
                      <a:r>
                        <a:rPr lang="en-US" sz="1600" b="1" dirty="0">
                          <a:effectLst/>
                          <a:latin typeface="+mn-lt"/>
                          <a:ea typeface="Times New Roman"/>
                          <a:cs typeface="Times New Roman"/>
                        </a:rPr>
                        <a:t>40% Actrapid</a:t>
                      </a:r>
                      <a:endParaRPr lang="el-GR" sz="1600" dirty="0">
                        <a:effectLst/>
                        <a:latin typeface="+mn-lt"/>
                        <a:ea typeface="Times New Roman"/>
                        <a:cs typeface="Times New Roman"/>
                      </a:endParaRPr>
                    </a:p>
                    <a:p>
                      <a:pPr>
                        <a:lnSpc>
                          <a:spcPct val="115000"/>
                        </a:lnSpc>
                        <a:spcAft>
                          <a:spcPts val="0"/>
                        </a:spcAft>
                      </a:pPr>
                      <a:r>
                        <a:rPr lang="en-US" sz="1600" b="1" dirty="0">
                          <a:effectLst/>
                          <a:latin typeface="+mn-lt"/>
                          <a:ea typeface="Times New Roman"/>
                          <a:cs typeface="Times New Roman"/>
                        </a:rPr>
                        <a:t>60% Photaphage</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Times New Roman"/>
                          <a:cs typeface="Times New Roman"/>
                        </a:rPr>
                        <a:t>30</a:t>
                      </a:r>
                      <a:r>
                        <a:rPr lang="el-GR" sz="1600" b="1" dirty="0">
                          <a:effectLst/>
                          <a:latin typeface="+mn-lt"/>
                          <a:ea typeface="Times New Roman"/>
                          <a:cs typeface="Times New Roman"/>
                        </a:rPr>
                        <a:t>΄</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Times New Roman"/>
                          <a:cs typeface="Times New Roman"/>
                        </a:rPr>
                        <a:t>2-8</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24 </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Penfill</a:t>
                      </a:r>
                      <a:r>
                        <a:rPr lang="el-GR" sz="1600" b="1" dirty="0">
                          <a:effectLst/>
                          <a:latin typeface="+mn-lt"/>
                          <a:ea typeface="Times New Roman"/>
                          <a:cs typeface="Times New Roman"/>
                        </a:rPr>
                        <a:t>) 3.0</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992">
                <a:tc>
                  <a:txBody>
                    <a:bodyPr/>
                    <a:lstStyle/>
                    <a:p>
                      <a:pPr algn="ctr">
                        <a:lnSpc>
                          <a:spcPct val="115000"/>
                        </a:lnSpc>
                        <a:spcAft>
                          <a:spcPts val="0"/>
                        </a:spcAft>
                      </a:pPr>
                      <a:r>
                        <a:rPr lang="el-GR" sz="1600" b="1" dirty="0">
                          <a:effectLst/>
                          <a:latin typeface="+mn-lt"/>
                          <a:ea typeface="Times New Roman"/>
                          <a:cs typeface="Times New Roman"/>
                        </a:rPr>
                        <a:t>Mixtard 50</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(NOVO)</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Μείγμα ινσουλινών</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 </a:t>
                      </a:r>
                      <a:r>
                        <a:rPr lang="en-US" sz="1600" b="1" dirty="0">
                          <a:effectLst/>
                          <a:latin typeface="+mn-lt"/>
                          <a:ea typeface="Times New Roman"/>
                          <a:cs typeface="Times New Roman"/>
                        </a:rPr>
                        <a:t>50% Actrapid</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50% Photaphage</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Times New Roman"/>
                          <a:cs typeface="Times New Roman"/>
                        </a:rPr>
                        <a:t>30</a:t>
                      </a:r>
                      <a:r>
                        <a:rPr lang="el-GR" sz="1600" b="1" dirty="0">
                          <a:effectLst/>
                          <a:latin typeface="+mn-lt"/>
                          <a:ea typeface="Times New Roman"/>
                          <a:cs typeface="Times New Roman"/>
                        </a:rPr>
                        <a:t>΄</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Times New Roman"/>
                          <a:cs typeface="Times New Roman"/>
                        </a:rPr>
                        <a:t>2-8</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24</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Penfill</a:t>
                      </a:r>
                      <a:r>
                        <a:rPr lang="el-GR" sz="1600" b="1" dirty="0">
                          <a:effectLst/>
                          <a:latin typeface="+mn-lt"/>
                          <a:ea typeface="Times New Roman"/>
                          <a:cs typeface="Times New Roman"/>
                        </a:rPr>
                        <a:t>) 3.0</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dirty="0">
              <a:solidFill>
                <a:prstClr val="black"/>
              </a:solidFill>
            </a:endParaRPr>
          </a:p>
        </p:txBody>
      </p:sp>
    </p:spTree>
    <p:extLst>
      <p:ext uri="{BB962C8B-B14F-4D97-AF65-F5344CB8AC3E}">
        <p14:creationId xmlns:p14="http://schemas.microsoft.com/office/powerpoint/2010/main" val="32148143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Τύποι ινσουλινών </a:t>
            </a:r>
            <a:r>
              <a:rPr lang="el-GR" sz="3200" b="0" dirty="0" smtClean="0"/>
              <a:t>3/5</a:t>
            </a:r>
            <a:endParaRPr lang="el-GR" dirty="0"/>
          </a:p>
        </p:txBody>
      </p:sp>
      <p:graphicFrame>
        <p:nvGraphicFramePr>
          <p:cNvPr id="5" name="Θέση περιεχομένου 4"/>
          <p:cNvGraphicFramePr>
            <a:graphicFrameLocks noGrp="1"/>
          </p:cNvGraphicFramePr>
          <p:nvPr>
            <p:ph idx="1"/>
            <p:extLst/>
          </p:nvPr>
        </p:nvGraphicFramePr>
        <p:xfrm>
          <a:off x="431541" y="1484784"/>
          <a:ext cx="8280919" cy="4767072"/>
        </p:xfrm>
        <a:graphic>
          <a:graphicData uri="http://schemas.openxmlformats.org/drawingml/2006/table">
            <a:tbl>
              <a:tblPr firstRow="1" firstCol="1" bandRow="1" bandCol="1"/>
              <a:tblGrid>
                <a:gridCol w="1380153"/>
                <a:gridCol w="1518169"/>
                <a:gridCol w="966109"/>
                <a:gridCol w="1104121"/>
                <a:gridCol w="1104121"/>
                <a:gridCol w="2208246"/>
              </a:tblGrid>
              <a:tr h="336744">
                <a:tc>
                  <a:txBody>
                    <a:bodyPr/>
                    <a:lstStyle/>
                    <a:p>
                      <a:pPr algn="ctr">
                        <a:lnSpc>
                          <a:spcPct val="115000"/>
                        </a:lnSpc>
                        <a:spcAft>
                          <a:spcPts val="0"/>
                        </a:spcAft>
                      </a:pPr>
                      <a:r>
                        <a:rPr lang="el-GR" sz="1600" b="1" cap="all" dirty="0">
                          <a:effectLst/>
                          <a:latin typeface="+mn-lt"/>
                          <a:ea typeface="Times New Roman"/>
                          <a:cs typeface="Times New Roman"/>
                        </a:rPr>
                        <a:t>ΟΝΟΜΑΣΙΑ</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ΣΚΕΥΑΣΜΑ</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ΕΝΑΡΞΗ</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ΜΕΓΙΣΤΟ </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ΔΙΑΡΚΕΙΑ</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cap="all" dirty="0">
                          <a:effectLst/>
                          <a:latin typeface="+mn-lt"/>
                          <a:ea typeface="Times New Roman"/>
                          <a:cs typeface="Times New Roman"/>
                        </a:rPr>
                        <a:t>ΣΥΣΚΕΥΑΣΙΑ</a:t>
                      </a:r>
                      <a:endParaRPr lang="el-GR" sz="1600" dirty="0">
                        <a:effectLst/>
                        <a:latin typeface="+mn-lt"/>
                        <a:ea typeface="Times New Roman"/>
                        <a:cs typeface="Times New Roman"/>
                      </a:endParaRPr>
                    </a:p>
                    <a:p>
                      <a:pPr algn="ctr">
                        <a:lnSpc>
                          <a:spcPct val="115000"/>
                        </a:lnSpc>
                        <a:spcAft>
                          <a:spcPts val="0"/>
                        </a:spcAft>
                      </a:pPr>
                      <a:r>
                        <a:rPr lang="el-GR" sz="1600" b="1" cap="all" dirty="0">
                          <a:effectLst/>
                          <a:latin typeface="+mn-lt"/>
                          <a:ea typeface="Times New Roman"/>
                          <a:cs typeface="Times New Roman"/>
                        </a:rPr>
                        <a:t>(100 u/ML)</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r>
              <a:tr h="477054">
                <a:tc>
                  <a:txBody>
                    <a:bodyPr/>
                    <a:lstStyle/>
                    <a:p>
                      <a:pPr algn="ctr">
                        <a:lnSpc>
                          <a:spcPct val="115000"/>
                        </a:lnSpc>
                        <a:spcAft>
                          <a:spcPts val="0"/>
                        </a:spcAft>
                      </a:pPr>
                      <a:r>
                        <a:rPr lang="en-US" sz="1600" b="1" dirty="0">
                          <a:effectLst/>
                          <a:latin typeface="+mn-lt"/>
                          <a:ea typeface="Times New Roman"/>
                          <a:cs typeface="Times New Roman"/>
                        </a:rPr>
                        <a:t>Humalog</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(LILLY)</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Ινσουλίνη</a:t>
                      </a:r>
                      <a:r>
                        <a:rPr lang="en-US" sz="1600" b="1" dirty="0">
                          <a:effectLst/>
                          <a:latin typeface="+mn-lt"/>
                          <a:ea typeface="Times New Roman"/>
                          <a:cs typeface="Times New Roman"/>
                        </a:rPr>
                        <a:t> LISPRO</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Ταχύανάλογο</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15΄</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1ώρα</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3.5-4</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Φιαλίδιο 10 </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Cartidge</a:t>
                      </a:r>
                      <a:r>
                        <a:rPr lang="el-GR" sz="1600" b="1" dirty="0">
                          <a:effectLst/>
                          <a:latin typeface="+mn-lt"/>
                          <a:ea typeface="Times New Roman"/>
                          <a:cs typeface="Times New Roman"/>
                        </a:rPr>
                        <a:t>)</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3.0</a:t>
                      </a:r>
                      <a:r>
                        <a:rPr lang="en-US" sz="1600" b="1" dirty="0">
                          <a:effectLst/>
                          <a:latin typeface="+mn-lt"/>
                          <a:ea typeface="Times New Roman"/>
                          <a:cs typeface="Times New Roman"/>
                        </a:rPr>
                        <a:t>ml x</a:t>
                      </a:r>
                      <a:r>
                        <a:rPr lang="el-GR" sz="1600" b="1" dirty="0">
                          <a:effectLst/>
                          <a:latin typeface="+mn-lt"/>
                          <a:ea typeface="Times New Roman"/>
                          <a:cs typeface="Times New Roman"/>
                        </a:rPr>
                        <a:t> 5</a:t>
                      </a:r>
                      <a:endParaRPr lang="el-GR" sz="1600" dirty="0">
                        <a:effectLst/>
                        <a:latin typeface="+mn-lt"/>
                        <a:ea typeface="Times New Roman"/>
                        <a:cs typeface="Times New Roman"/>
                      </a:endParaRPr>
                    </a:p>
                    <a:p>
                      <a:pPr>
                        <a:lnSpc>
                          <a:spcPct val="115000"/>
                        </a:lnSpc>
                        <a:spcAft>
                          <a:spcPts val="0"/>
                        </a:spcAft>
                      </a:pPr>
                      <a:r>
                        <a:rPr lang="el-GR" sz="1600" b="1" u="none" strike="noStrike" dirty="0">
                          <a:effectLst/>
                          <a:latin typeface="+mn-lt"/>
                          <a:ea typeface="Times New Roman"/>
                          <a:cs typeface="Times New Roman"/>
                        </a:rPr>
                        <a:t> </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806">
                <a:tc>
                  <a:txBody>
                    <a:bodyPr/>
                    <a:lstStyle/>
                    <a:p>
                      <a:pPr algn="ctr">
                        <a:lnSpc>
                          <a:spcPct val="115000"/>
                        </a:lnSpc>
                        <a:spcAft>
                          <a:spcPts val="0"/>
                        </a:spcAft>
                      </a:pPr>
                      <a:r>
                        <a:rPr lang="en-US" sz="1600" b="1" dirty="0">
                          <a:effectLst/>
                          <a:latin typeface="+mn-lt"/>
                          <a:ea typeface="Times New Roman"/>
                          <a:cs typeface="Times New Roman"/>
                        </a:rPr>
                        <a:t>Novorapid</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(NOVO)</a:t>
                      </a:r>
                      <a:endParaRPr lang="el-GR" sz="1600" dirty="0">
                        <a:effectLst/>
                        <a:latin typeface="+mn-lt"/>
                        <a:ea typeface="Times New Roman"/>
                        <a:cs typeface="Times New Roman"/>
                      </a:endParaRPr>
                    </a:p>
                    <a:p>
                      <a:pPr>
                        <a:lnSpc>
                          <a:spcPct val="115000"/>
                        </a:lnSpc>
                        <a:spcAft>
                          <a:spcPts val="0"/>
                        </a:spcAft>
                      </a:pPr>
                      <a:r>
                        <a:rPr lang="en-US" sz="1600" b="1" u="none" strike="noStrike" dirty="0">
                          <a:effectLst/>
                          <a:latin typeface="+mn-lt"/>
                          <a:ea typeface="Times New Roman"/>
                          <a:cs typeface="Times New Roman"/>
                        </a:rPr>
                        <a:t> </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Ινσουλίνη</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ASPART</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Ταχύ ανάλογo</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10΄</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1-3 </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3-5</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Φιαλίδιο</a:t>
                      </a:r>
                      <a:r>
                        <a:rPr lang="en-US" sz="1600" b="1" dirty="0">
                          <a:effectLst/>
                          <a:latin typeface="+mn-lt"/>
                          <a:ea typeface="Times New Roman"/>
                          <a:cs typeface="Times New Roman"/>
                        </a:rPr>
                        <a:t> 10 ml</a:t>
                      </a:r>
                      <a:endParaRPr lang="el-GR" sz="1600" dirty="0">
                        <a:effectLst/>
                        <a:latin typeface="+mn-lt"/>
                        <a:ea typeface="Times New Roman"/>
                        <a:cs typeface="Times New Roman"/>
                      </a:endParaRPr>
                    </a:p>
                    <a:p>
                      <a:pPr>
                        <a:lnSpc>
                          <a:spcPct val="115000"/>
                        </a:lnSpc>
                        <a:spcAft>
                          <a:spcPts val="0"/>
                        </a:spcAft>
                      </a:pPr>
                      <a:r>
                        <a:rPr lang="en-US" sz="1600" b="1" dirty="0">
                          <a:effectLst/>
                          <a:latin typeface="+mn-lt"/>
                          <a:ea typeface="Times New Roman"/>
                          <a:cs typeface="Times New Roman"/>
                        </a:rPr>
                        <a:t>Flex Pen 3.0ml x 5</a:t>
                      </a:r>
                      <a:endParaRPr lang="el-GR" sz="1600" dirty="0">
                        <a:effectLst/>
                        <a:latin typeface="+mn-lt"/>
                        <a:ea typeface="Times New Roman"/>
                        <a:cs typeface="Times New Roman"/>
                      </a:endParaRPr>
                    </a:p>
                    <a:p>
                      <a:pPr>
                        <a:lnSpc>
                          <a:spcPct val="115000"/>
                        </a:lnSpc>
                        <a:spcAft>
                          <a:spcPts val="0"/>
                        </a:spcAft>
                      </a:pPr>
                      <a:r>
                        <a:rPr lang="en-US" sz="1600" b="1" u="none" strike="noStrike" dirty="0">
                          <a:effectLst/>
                          <a:latin typeface="+mn-lt"/>
                          <a:ea typeface="Times New Roman"/>
                          <a:cs typeface="Times New Roman"/>
                        </a:rPr>
                        <a:t> </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7984">
                <a:tc>
                  <a:txBody>
                    <a:bodyPr/>
                    <a:lstStyle/>
                    <a:p>
                      <a:pPr algn="ctr">
                        <a:lnSpc>
                          <a:spcPct val="115000"/>
                        </a:lnSpc>
                        <a:spcAft>
                          <a:spcPts val="0"/>
                        </a:spcAft>
                      </a:pPr>
                      <a:r>
                        <a:rPr lang="en-US" sz="1600" b="1" dirty="0">
                          <a:effectLst/>
                          <a:latin typeface="+mn-lt"/>
                          <a:ea typeface="Times New Roman"/>
                          <a:cs typeface="Times New Roman"/>
                        </a:rPr>
                        <a:t>Apidra</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(AVENTIS)</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Ινσουλίνη</a:t>
                      </a:r>
                      <a:r>
                        <a:rPr lang="en-US" sz="1600" b="1" dirty="0">
                          <a:effectLst/>
                          <a:latin typeface="+mn-lt"/>
                          <a:ea typeface="Times New Roman"/>
                          <a:cs typeface="Times New Roman"/>
                        </a:rPr>
                        <a:t> Glulisine</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Ταχύ ανάλογο</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5-15΄</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1-2 </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3-4</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Φιαλίδιο 10 </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Cartidge</a:t>
                      </a:r>
                      <a:r>
                        <a:rPr lang="el-GR" sz="1600" b="1" dirty="0">
                          <a:effectLst/>
                          <a:latin typeface="+mn-lt"/>
                          <a:ea typeface="Times New Roman"/>
                          <a:cs typeface="Times New Roman"/>
                        </a:rPr>
                        <a:t>)</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3.0</a:t>
                      </a:r>
                      <a:r>
                        <a:rPr lang="en-US" sz="1600" b="1" dirty="0">
                          <a:effectLst/>
                          <a:latin typeface="+mn-lt"/>
                          <a:ea typeface="Times New Roman"/>
                          <a:cs typeface="Times New Roman"/>
                        </a:rPr>
                        <a:t>ml x</a:t>
                      </a:r>
                      <a:r>
                        <a:rPr lang="el-GR" sz="1600" b="1" dirty="0">
                          <a:effectLst/>
                          <a:latin typeface="+mn-lt"/>
                          <a:ea typeface="Times New Roman"/>
                          <a:cs typeface="Times New Roman"/>
                        </a:rPr>
                        <a:t> 5</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Προγεμισμένη σύριγγα (</a:t>
                      </a:r>
                      <a:r>
                        <a:rPr lang="en-US" sz="1600" b="1" dirty="0">
                          <a:effectLst/>
                          <a:latin typeface="+mn-lt"/>
                          <a:ea typeface="Times New Roman"/>
                          <a:cs typeface="Times New Roman"/>
                        </a:rPr>
                        <a:t>Optiset</a:t>
                      </a:r>
                      <a:r>
                        <a:rPr lang="el-GR" sz="1600" b="1" dirty="0">
                          <a:effectLst/>
                          <a:latin typeface="+mn-lt"/>
                          <a:ea typeface="Times New Roman"/>
                          <a:cs typeface="Times New Roman"/>
                        </a:rPr>
                        <a:t>) 3.0</a:t>
                      </a:r>
                      <a:r>
                        <a:rPr lang="en-US" sz="1600" b="1" dirty="0">
                          <a:effectLst/>
                          <a:latin typeface="+mn-lt"/>
                          <a:ea typeface="Times New Roman"/>
                          <a:cs typeface="Times New Roman"/>
                        </a:rPr>
                        <a:t>ml x</a:t>
                      </a:r>
                      <a:r>
                        <a:rPr lang="el-GR" sz="1600" b="1" dirty="0">
                          <a:effectLst/>
                          <a:latin typeface="+mn-lt"/>
                          <a:ea typeface="Times New Roman"/>
                          <a:cs typeface="Times New Roman"/>
                        </a:rPr>
                        <a:t> 5</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Προγεμισμένη σύριγγα Apidra Solostar</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 </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dirty="0">
              <a:solidFill>
                <a:prstClr val="black"/>
              </a:solidFill>
            </a:endParaRPr>
          </a:p>
        </p:txBody>
      </p:sp>
    </p:spTree>
    <p:extLst>
      <p:ext uri="{BB962C8B-B14F-4D97-AF65-F5344CB8AC3E}">
        <p14:creationId xmlns:p14="http://schemas.microsoft.com/office/powerpoint/2010/main" val="4215730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Τύποι ινσουλινών </a:t>
            </a:r>
            <a:r>
              <a:rPr lang="el-GR" sz="3200" b="0" dirty="0" smtClean="0"/>
              <a:t>4/5</a:t>
            </a:r>
            <a:endParaRPr lang="el-GR" dirty="0"/>
          </a:p>
        </p:txBody>
      </p:sp>
      <p:graphicFrame>
        <p:nvGraphicFramePr>
          <p:cNvPr id="5" name="Θέση περιεχομένου 4"/>
          <p:cNvGraphicFramePr>
            <a:graphicFrameLocks noGrp="1"/>
          </p:cNvGraphicFramePr>
          <p:nvPr>
            <p:ph idx="1"/>
            <p:extLst/>
          </p:nvPr>
        </p:nvGraphicFramePr>
        <p:xfrm>
          <a:off x="755576" y="1484784"/>
          <a:ext cx="7704855" cy="4767072"/>
        </p:xfrm>
        <a:graphic>
          <a:graphicData uri="http://schemas.openxmlformats.org/drawingml/2006/table">
            <a:tbl>
              <a:tblPr firstRow="1" firstCol="1" bandRow="1" bandCol="1"/>
              <a:tblGrid>
                <a:gridCol w="1284142"/>
                <a:gridCol w="1412558"/>
                <a:gridCol w="898901"/>
                <a:gridCol w="1027313"/>
                <a:gridCol w="1027313"/>
                <a:gridCol w="2054628"/>
              </a:tblGrid>
              <a:tr h="548042">
                <a:tc>
                  <a:txBody>
                    <a:bodyPr/>
                    <a:lstStyle/>
                    <a:p>
                      <a:pPr algn="ctr">
                        <a:lnSpc>
                          <a:spcPct val="115000"/>
                        </a:lnSpc>
                        <a:spcAft>
                          <a:spcPts val="0"/>
                        </a:spcAft>
                      </a:pPr>
                      <a:r>
                        <a:rPr lang="el-GR" sz="1600" b="1" dirty="0">
                          <a:effectLst/>
                          <a:latin typeface="+mn-lt"/>
                          <a:ea typeface="Times New Roman"/>
                          <a:cs typeface="Times New Roman"/>
                        </a:rPr>
                        <a:t>ΟΝΟΜΑΣΙΑ</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dirty="0">
                          <a:effectLst/>
                          <a:latin typeface="+mn-lt"/>
                          <a:ea typeface="Times New Roman"/>
                          <a:cs typeface="Times New Roman"/>
                        </a:rPr>
                        <a:t>ΣΚΕΥΑΣΜΑ</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dirty="0">
                          <a:effectLst/>
                          <a:latin typeface="+mn-lt"/>
                          <a:ea typeface="Times New Roman"/>
                          <a:cs typeface="Times New Roman"/>
                        </a:rPr>
                        <a:t>ΕΝΑΡΞΗ</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dirty="0">
                          <a:effectLst/>
                          <a:latin typeface="+mn-lt"/>
                          <a:ea typeface="Times New Roman"/>
                          <a:cs typeface="Times New Roman"/>
                        </a:rPr>
                        <a:t>ΜΕΓΙΣΤΟ </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dirty="0">
                          <a:effectLst/>
                          <a:latin typeface="+mn-lt"/>
                          <a:ea typeface="Times New Roman"/>
                          <a:cs typeface="Times New Roman"/>
                        </a:rPr>
                        <a:t>ΔΙΑΡΚΕΙΑ</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dirty="0">
                          <a:effectLst/>
                          <a:latin typeface="+mn-lt"/>
                          <a:ea typeface="Times New Roman"/>
                          <a:cs typeface="Times New Roman"/>
                        </a:rPr>
                        <a:t>ΣΥΣΚΕΥΑΣΙΑ</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(100 </a:t>
                      </a:r>
                      <a:r>
                        <a:rPr lang="en-US" sz="1600" b="1" dirty="0">
                          <a:effectLst/>
                          <a:latin typeface="+mn-lt"/>
                          <a:ea typeface="Times New Roman"/>
                          <a:cs typeface="Times New Roman"/>
                        </a:rPr>
                        <a:t>U</a:t>
                      </a:r>
                      <a:r>
                        <a:rPr lang="el-GR" sz="1600" b="1" dirty="0">
                          <a:effectLst/>
                          <a:latin typeface="+mn-lt"/>
                          <a:ea typeface="Times New Roman"/>
                          <a:cs typeface="Times New Roman"/>
                        </a:rPr>
                        <a:t>/</a:t>
                      </a:r>
                      <a:r>
                        <a:rPr lang="en-US" sz="1600" b="1" dirty="0">
                          <a:effectLst/>
                          <a:latin typeface="+mn-lt"/>
                          <a:ea typeface="Times New Roman"/>
                          <a:cs typeface="Times New Roman"/>
                        </a:rPr>
                        <a:t>ML</a:t>
                      </a:r>
                      <a:r>
                        <a:rPr lang="el-GR" sz="1600" b="1" dirty="0">
                          <a:effectLst/>
                          <a:latin typeface="+mn-lt"/>
                          <a:ea typeface="Times New Roman"/>
                          <a:cs typeface="Times New Roman"/>
                        </a:rPr>
                        <a:t>)</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r>
              <a:tr h="1278764">
                <a:tc>
                  <a:txBody>
                    <a:bodyPr/>
                    <a:lstStyle/>
                    <a:p>
                      <a:pPr algn="ctr">
                        <a:lnSpc>
                          <a:spcPct val="115000"/>
                        </a:lnSpc>
                        <a:spcAft>
                          <a:spcPts val="0"/>
                        </a:spcAft>
                      </a:pPr>
                      <a:r>
                        <a:rPr lang="en-US" sz="1600" b="1" dirty="0">
                          <a:effectLst/>
                          <a:latin typeface="+mn-lt"/>
                          <a:ea typeface="Times New Roman"/>
                          <a:cs typeface="Times New Roman"/>
                        </a:rPr>
                        <a:t>NovoMix 30</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Flex Pen</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(NOVO)</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Εναιώρημα 30% διαλυτής ινσουλίνης </a:t>
                      </a:r>
                      <a:r>
                        <a:rPr lang="en-US" sz="1600" b="1" dirty="0">
                          <a:effectLst/>
                          <a:latin typeface="+mn-lt"/>
                          <a:ea typeface="Times New Roman"/>
                          <a:cs typeface="Times New Roman"/>
                        </a:rPr>
                        <a:t>Aspart</a:t>
                      </a:r>
                      <a:r>
                        <a:rPr lang="el-GR" sz="1600" b="1" dirty="0">
                          <a:effectLst/>
                          <a:latin typeface="+mn-lt"/>
                          <a:ea typeface="Times New Roman"/>
                          <a:cs typeface="Times New Roman"/>
                        </a:rPr>
                        <a:t> 70% κρυστάλλων </a:t>
                      </a:r>
                      <a:r>
                        <a:rPr lang="en-US" sz="1600" b="1" dirty="0">
                          <a:effectLst/>
                          <a:latin typeface="+mn-lt"/>
                          <a:ea typeface="Times New Roman"/>
                          <a:cs typeface="Times New Roman"/>
                        </a:rPr>
                        <a:t>Aspart</a:t>
                      </a:r>
                      <a:r>
                        <a:rPr lang="el-GR" sz="1600" b="1" dirty="0">
                          <a:effectLst/>
                          <a:latin typeface="+mn-lt"/>
                          <a:ea typeface="Times New Roman"/>
                          <a:cs typeface="Times New Roman"/>
                        </a:rPr>
                        <a:t> πρωταμίνης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10΄</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1-8</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Εώς 24</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effectLst/>
                          <a:latin typeface="+mn-lt"/>
                          <a:ea typeface="Times New Roman"/>
                          <a:cs typeface="Times New Roman"/>
                        </a:rPr>
                        <a:t>Flex Pen 3.0ml x 5</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7114">
                <a:tc>
                  <a:txBody>
                    <a:bodyPr/>
                    <a:lstStyle/>
                    <a:p>
                      <a:pPr algn="ctr">
                        <a:lnSpc>
                          <a:spcPct val="115000"/>
                        </a:lnSpc>
                        <a:spcAft>
                          <a:spcPts val="0"/>
                        </a:spcAft>
                      </a:pPr>
                      <a:r>
                        <a:rPr lang="en-US" sz="1600" b="1" dirty="0">
                          <a:effectLst/>
                          <a:latin typeface="+mn-lt"/>
                          <a:ea typeface="Times New Roman"/>
                          <a:cs typeface="Times New Roman"/>
                        </a:rPr>
                        <a:t>Lantus</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(ANENTIS)</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Ινσουλίνη</a:t>
                      </a:r>
                      <a:r>
                        <a:rPr lang="en-US" sz="1600" b="1" dirty="0">
                          <a:effectLst/>
                          <a:latin typeface="+mn-lt"/>
                          <a:ea typeface="Times New Roman"/>
                          <a:cs typeface="Times New Roman"/>
                        </a:rPr>
                        <a:t> Glargine</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3-4</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p>
                      <a:pPr>
                        <a:lnSpc>
                          <a:spcPct val="115000"/>
                        </a:lnSpc>
                        <a:spcAft>
                          <a:spcPts val="0"/>
                        </a:spcAft>
                      </a:pPr>
                      <a:r>
                        <a:rPr lang="el-GR" sz="1600" b="1" u="none" strike="noStrike" dirty="0">
                          <a:effectLst/>
                          <a:latin typeface="+mn-lt"/>
                          <a:ea typeface="Times New Roman"/>
                          <a:cs typeface="Times New Roman"/>
                        </a:rPr>
                        <a:t> </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Χωρίς κορύφωση</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24+</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Φιαλίδιο 10 </a:t>
                      </a:r>
                      <a:r>
                        <a:rPr lang="en-US" sz="1600" b="1" dirty="0">
                          <a:effectLst/>
                          <a:latin typeface="+mn-lt"/>
                          <a:ea typeface="Times New Roman"/>
                          <a:cs typeface="Times New Roman"/>
                        </a:rPr>
                        <a:t>ml</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Cartidge</a:t>
                      </a:r>
                      <a:r>
                        <a:rPr lang="el-GR" sz="1600" b="1" dirty="0">
                          <a:effectLst/>
                          <a:latin typeface="+mn-lt"/>
                          <a:ea typeface="Times New Roman"/>
                          <a:cs typeface="Times New Roman"/>
                        </a:rPr>
                        <a:t>)</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3.0</a:t>
                      </a:r>
                      <a:r>
                        <a:rPr lang="en-US" sz="1600" b="1" dirty="0">
                          <a:effectLst/>
                          <a:latin typeface="+mn-lt"/>
                          <a:ea typeface="Times New Roman"/>
                          <a:cs typeface="Times New Roman"/>
                        </a:rPr>
                        <a:t>ml x</a:t>
                      </a:r>
                      <a:r>
                        <a:rPr lang="el-GR" sz="1600" b="1" dirty="0">
                          <a:effectLst/>
                          <a:latin typeface="+mn-lt"/>
                          <a:ea typeface="Times New Roman"/>
                          <a:cs typeface="Times New Roman"/>
                        </a:rPr>
                        <a:t> 5</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Προγεμισμένη σύριγγα (</a:t>
                      </a:r>
                      <a:r>
                        <a:rPr lang="en-US" sz="1600" b="1" dirty="0">
                          <a:effectLst/>
                          <a:latin typeface="+mn-lt"/>
                          <a:ea typeface="Times New Roman"/>
                          <a:cs typeface="Times New Roman"/>
                        </a:rPr>
                        <a:t>Optiset</a:t>
                      </a:r>
                      <a:r>
                        <a:rPr lang="el-GR" sz="1600" b="1" dirty="0">
                          <a:effectLst/>
                          <a:latin typeface="+mn-lt"/>
                          <a:ea typeface="Times New Roman"/>
                          <a:cs typeface="Times New Roman"/>
                        </a:rPr>
                        <a:t>) 3.0</a:t>
                      </a:r>
                      <a:r>
                        <a:rPr lang="en-US" sz="1600" b="1" dirty="0">
                          <a:effectLst/>
                          <a:latin typeface="+mn-lt"/>
                          <a:ea typeface="Times New Roman"/>
                          <a:cs typeface="Times New Roman"/>
                        </a:rPr>
                        <a:t>ml x</a:t>
                      </a:r>
                      <a:r>
                        <a:rPr lang="el-GR" sz="1600" b="1" dirty="0">
                          <a:effectLst/>
                          <a:latin typeface="+mn-lt"/>
                          <a:ea typeface="Times New Roman"/>
                          <a:cs typeface="Times New Roman"/>
                        </a:rPr>
                        <a:t> 5</a:t>
                      </a:r>
                      <a:endParaRPr lang="el-GR" sz="1600" dirty="0">
                        <a:effectLst/>
                        <a:latin typeface="+mn-lt"/>
                        <a:ea typeface="Times New Roman"/>
                        <a:cs typeface="Times New Roman"/>
                      </a:endParaRPr>
                    </a:p>
                    <a:p>
                      <a:pPr>
                        <a:lnSpc>
                          <a:spcPct val="115000"/>
                        </a:lnSpc>
                        <a:spcAft>
                          <a:spcPts val="0"/>
                        </a:spcAft>
                      </a:pPr>
                      <a:r>
                        <a:rPr lang="el-GR" sz="1600" b="1" dirty="0">
                          <a:effectLst/>
                          <a:latin typeface="+mn-lt"/>
                          <a:ea typeface="Times New Roman"/>
                          <a:cs typeface="Times New Roman"/>
                        </a:rPr>
                        <a:t>Προγεμισμένη σύριγγα Lantus Solostar</a:t>
                      </a:r>
                      <a:endParaRPr lang="el-GR" sz="1600" dirty="0">
                        <a:effectLst/>
                        <a:latin typeface="+mn-lt"/>
                        <a:ea typeface="Times New Roman"/>
                        <a:cs typeface="Times New Roman"/>
                      </a:endParaRPr>
                    </a:p>
                    <a:p>
                      <a:pPr>
                        <a:lnSpc>
                          <a:spcPct val="115000"/>
                        </a:lnSpc>
                        <a:spcAft>
                          <a:spcPts val="0"/>
                        </a:spcAft>
                      </a:pPr>
                      <a:r>
                        <a:rPr lang="el-GR" sz="1600" b="1" u="none" strike="noStrike" dirty="0">
                          <a:effectLst/>
                          <a:latin typeface="+mn-lt"/>
                          <a:ea typeface="Times New Roman"/>
                          <a:cs typeface="Times New Roman"/>
                        </a:rPr>
                        <a:t> </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dirty="0">
              <a:solidFill>
                <a:prstClr val="black"/>
              </a:solidFill>
            </a:endParaRPr>
          </a:p>
        </p:txBody>
      </p:sp>
    </p:spTree>
    <p:extLst>
      <p:ext uri="{BB962C8B-B14F-4D97-AF65-F5344CB8AC3E}">
        <p14:creationId xmlns:p14="http://schemas.microsoft.com/office/powerpoint/2010/main" val="2258193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Τύποι ινσουλινών </a:t>
            </a:r>
            <a:r>
              <a:rPr lang="el-GR" sz="3200" b="0" dirty="0" smtClean="0"/>
              <a:t>5/5</a:t>
            </a:r>
            <a:endParaRPr lang="el-GR" dirty="0"/>
          </a:p>
        </p:txBody>
      </p:sp>
      <p:graphicFrame>
        <p:nvGraphicFramePr>
          <p:cNvPr id="5" name="Θέση περιεχομένου 4"/>
          <p:cNvGraphicFramePr>
            <a:graphicFrameLocks noGrp="1"/>
          </p:cNvGraphicFramePr>
          <p:nvPr>
            <p:ph idx="1"/>
            <p:extLst/>
          </p:nvPr>
        </p:nvGraphicFramePr>
        <p:xfrm>
          <a:off x="719573" y="1484784"/>
          <a:ext cx="7704855" cy="4767072"/>
        </p:xfrm>
        <a:graphic>
          <a:graphicData uri="http://schemas.openxmlformats.org/drawingml/2006/table">
            <a:tbl>
              <a:tblPr firstRow="1" firstCol="1" bandRow="1" bandCol="1"/>
              <a:tblGrid>
                <a:gridCol w="1284142"/>
                <a:gridCol w="1412558"/>
                <a:gridCol w="898901"/>
                <a:gridCol w="1027313"/>
                <a:gridCol w="1027313"/>
                <a:gridCol w="2054628"/>
              </a:tblGrid>
              <a:tr h="548042">
                <a:tc>
                  <a:txBody>
                    <a:bodyPr/>
                    <a:lstStyle/>
                    <a:p>
                      <a:pPr algn="ctr">
                        <a:lnSpc>
                          <a:spcPct val="115000"/>
                        </a:lnSpc>
                        <a:spcAft>
                          <a:spcPts val="0"/>
                        </a:spcAft>
                      </a:pPr>
                      <a:r>
                        <a:rPr lang="el-GR" sz="1600" b="1" dirty="0">
                          <a:effectLst/>
                          <a:latin typeface="+mn-lt"/>
                          <a:ea typeface="Times New Roman"/>
                          <a:cs typeface="Times New Roman"/>
                        </a:rPr>
                        <a:t>ΟΝΟΜΑΣΙΑ</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dirty="0">
                          <a:effectLst/>
                          <a:latin typeface="+mn-lt"/>
                          <a:ea typeface="Times New Roman"/>
                          <a:cs typeface="Times New Roman"/>
                        </a:rPr>
                        <a:t>ΣΚΕΥΑΣΜΑ</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dirty="0">
                          <a:effectLst/>
                          <a:latin typeface="+mn-lt"/>
                          <a:ea typeface="Times New Roman"/>
                          <a:cs typeface="Times New Roman"/>
                        </a:rPr>
                        <a:t>ΕΝΑΡΞΗ</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dirty="0">
                          <a:effectLst/>
                          <a:latin typeface="+mn-lt"/>
                          <a:ea typeface="Times New Roman"/>
                          <a:cs typeface="Times New Roman"/>
                        </a:rPr>
                        <a:t>ΜΕΓΙΣΤΟ </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dirty="0">
                          <a:effectLst/>
                          <a:latin typeface="+mn-lt"/>
                          <a:ea typeface="Times New Roman"/>
                          <a:cs typeface="Times New Roman"/>
                        </a:rPr>
                        <a:t>ΔΙΑΡΚΕΙΑ</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ΔΡΑΣΕΩΣ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c>
                  <a:txBody>
                    <a:bodyPr/>
                    <a:lstStyle/>
                    <a:p>
                      <a:pPr algn="ctr">
                        <a:lnSpc>
                          <a:spcPct val="115000"/>
                        </a:lnSpc>
                        <a:spcAft>
                          <a:spcPts val="0"/>
                        </a:spcAft>
                      </a:pPr>
                      <a:r>
                        <a:rPr lang="el-GR" sz="1600" b="1" dirty="0">
                          <a:effectLst/>
                          <a:latin typeface="+mn-lt"/>
                          <a:ea typeface="Times New Roman"/>
                          <a:cs typeface="Times New Roman"/>
                        </a:rPr>
                        <a:t>ΣΥΣΚΕΥΑΣΙΑ</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(100 </a:t>
                      </a:r>
                      <a:r>
                        <a:rPr lang="en-US" sz="1600" b="1" dirty="0">
                          <a:effectLst/>
                          <a:latin typeface="+mn-lt"/>
                          <a:ea typeface="Times New Roman"/>
                          <a:cs typeface="Times New Roman"/>
                        </a:rPr>
                        <a:t>U</a:t>
                      </a:r>
                      <a:r>
                        <a:rPr lang="el-GR" sz="1600" b="1" dirty="0">
                          <a:effectLst/>
                          <a:latin typeface="+mn-lt"/>
                          <a:ea typeface="Times New Roman"/>
                          <a:cs typeface="Times New Roman"/>
                        </a:rPr>
                        <a:t>/</a:t>
                      </a:r>
                      <a:r>
                        <a:rPr lang="en-US" sz="1600" b="1" dirty="0">
                          <a:effectLst/>
                          <a:latin typeface="+mn-lt"/>
                          <a:ea typeface="Times New Roman"/>
                          <a:cs typeface="Times New Roman"/>
                        </a:rPr>
                        <a:t>ML</a:t>
                      </a:r>
                      <a:r>
                        <a:rPr lang="el-GR" sz="1600" b="1" dirty="0">
                          <a:effectLst/>
                          <a:latin typeface="+mn-lt"/>
                          <a:ea typeface="Times New Roman"/>
                          <a:cs typeface="Times New Roman"/>
                        </a:rPr>
                        <a:t>)</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40">
                      <a:fgClr>
                        <a:srgbClr val="FFFFFF"/>
                      </a:fgClr>
                      <a:bgClr>
                        <a:srgbClr val="9F9F9F"/>
                      </a:bgClr>
                    </a:pattFill>
                  </a:tcPr>
                </a:tc>
              </a:tr>
              <a:tr h="913403">
                <a:tc>
                  <a:txBody>
                    <a:bodyPr/>
                    <a:lstStyle/>
                    <a:p>
                      <a:pPr algn="ctr">
                        <a:lnSpc>
                          <a:spcPct val="115000"/>
                        </a:lnSpc>
                        <a:spcAft>
                          <a:spcPts val="0"/>
                        </a:spcAft>
                      </a:pPr>
                      <a:r>
                        <a:rPr lang="en-US" sz="1600" b="1" dirty="0">
                          <a:effectLst/>
                          <a:latin typeface="+mn-lt"/>
                          <a:ea typeface="Times New Roman"/>
                          <a:cs typeface="Times New Roman"/>
                        </a:rPr>
                        <a:t>Humalog mix 25</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(LILLY)</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25% ενέσιμη ινσουλίνη </a:t>
                      </a:r>
                      <a:r>
                        <a:rPr lang="en-US" sz="1600" b="1" dirty="0">
                          <a:effectLst/>
                          <a:latin typeface="+mn-lt"/>
                          <a:ea typeface="Times New Roman"/>
                          <a:cs typeface="Times New Roman"/>
                        </a:rPr>
                        <a:t>Lispro</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75% προταμινική ινσουλίνη</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15΄</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 ώρα</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15 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Cartidge</a:t>
                      </a:r>
                      <a:r>
                        <a:rPr lang="el-GR" sz="1600" b="1" dirty="0">
                          <a:effectLst/>
                          <a:latin typeface="+mn-lt"/>
                          <a:ea typeface="Times New Roman"/>
                          <a:cs typeface="Times New Roman"/>
                        </a:rPr>
                        <a:t>)</a:t>
                      </a:r>
                      <a:endParaRPr lang="el-GR" sz="1600" dirty="0">
                        <a:effectLst/>
                        <a:latin typeface="+mn-lt"/>
                        <a:ea typeface="Times New Roman"/>
                        <a:cs typeface="Times New Roman"/>
                      </a:endParaRPr>
                    </a:p>
                    <a:p>
                      <a:pPr>
                        <a:lnSpc>
                          <a:spcPct val="115000"/>
                        </a:lnSpc>
                        <a:spcAft>
                          <a:spcPts val="0"/>
                        </a:spcAft>
                      </a:pPr>
                      <a:r>
                        <a:rPr lang="en-US" sz="1600" b="1" dirty="0">
                          <a:effectLst/>
                          <a:latin typeface="+mn-lt"/>
                          <a:ea typeface="Times New Roman"/>
                          <a:cs typeface="Times New Roman"/>
                        </a:rPr>
                        <a:t>3.0ml x 5</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3403">
                <a:tc>
                  <a:txBody>
                    <a:bodyPr/>
                    <a:lstStyle/>
                    <a:p>
                      <a:pPr algn="ctr">
                        <a:lnSpc>
                          <a:spcPct val="115000"/>
                        </a:lnSpc>
                        <a:spcAft>
                          <a:spcPts val="0"/>
                        </a:spcAft>
                      </a:pPr>
                      <a:r>
                        <a:rPr lang="en-US" sz="1600" b="1" dirty="0">
                          <a:effectLst/>
                          <a:latin typeface="+mn-lt"/>
                          <a:ea typeface="Times New Roman"/>
                          <a:cs typeface="Times New Roman"/>
                        </a:rPr>
                        <a:t>Humalog mix 50</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(LILLY)</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50% ενέσιμη ινσουλίνη </a:t>
                      </a:r>
                      <a:r>
                        <a:rPr lang="en-US" sz="1600" b="1" dirty="0">
                          <a:effectLst/>
                          <a:latin typeface="+mn-lt"/>
                          <a:ea typeface="Times New Roman"/>
                          <a:cs typeface="Times New Roman"/>
                        </a:rPr>
                        <a:t>Lispro</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50% προταμινική ινσουλίνη</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15΄</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 ώρα</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15 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l-GR" sz="1600" b="1" dirty="0">
                          <a:effectLst/>
                          <a:latin typeface="+mn-lt"/>
                          <a:ea typeface="Times New Roman"/>
                          <a:cs typeface="Times New Roman"/>
                        </a:rPr>
                        <a:t>Φύσιγγα(</a:t>
                      </a:r>
                      <a:r>
                        <a:rPr lang="en-US" sz="1600" b="1" dirty="0">
                          <a:effectLst/>
                          <a:latin typeface="+mn-lt"/>
                          <a:ea typeface="Times New Roman"/>
                          <a:cs typeface="Times New Roman"/>
                        </a:rPr>
                        <a:t>Cartidge</a:t>
                      </a:r>
                      <a:r>
                        <a:rPr lang="el-GR" sz="1600" b="1" dirty="0">
                          <a:effectLst/>
                          <a:latin typeface="+mn-lt"/>
                          <a:ea typeface="Times New Roman"/>
                          <a:cs typeface="Times New Roman"/>
                        </a:rPr>
                        <a:t>)</a:t>
                      </a:r>
                      <a:endParaRPr lang="el-GR" sz="1600" dirty="0">
                        <a:effectLst/>
                        <a:latin typeface="+mn-lt"/>
                        <a:ea typeface="Times New Roman"/>
                        <a:cs typeface="Times New Roman"/>
                      </a:endParaRPr>
                    </a:p>
                    <a:p>
                      <a:pPr>
                        <a:lnSpc>
                          <a:spcPct val="115000"/>
                        </a:lnSpc>
                        <a:spcAft>
                          <a:spcPts val="0"/>
                        </a:spcAft>
                      </a:pPr>
                      <a:r>
                        <a:rPr lang="en-US" sz="1600" b="1" dirty="0">
                          <a:effectLst/>
                          <a:latin typeface="+mn-lt"/>
                          <a:ea typeface="Times New Roman"/>
                          <a:cs typeface="Times New Roman"/>
                        </a:rPr>
                        <a:t>3.0ml x 5</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042">
                <a:tc>
                  <a:txBody>
                    <a:bodyPr/>
                    <a:lstStyle/>
                    <a:p>
                      <a:pPr algn="ctr">
                        <a:lnSpc>
                          <a:spcPct val="115000"/>
                        </a:lnSpc>
                        <a:spcAft>
                          <a:spcPts val="0"/>
                        </a:spcAft>
                      </a:pPr>
                      <a:r>
                        <a:rPr lang="en-US" sz="1600" b="1" dirty="0">
                          <a:effectLst/>
                          <a:latin typeface="+mn-lt"/>
                          <a:ea typeface="Times New Roman"/>
                          <a:cs typeface="Times New Roman"/>
                        </a:rPr>
                        <a:t>Levemir Flex Pen</a:t>
                      </a:r>
                      <a:endParaRPr lang="el-GR" sz="1600" dirty="0">
                        <a:effectLst/>
                        <a:latin typeface="+mn-lt"/>
                        <a:ea typeface="Times New Roman"/>
                        <a:cs typeface="Times New Roman"/>
                      </a:endParaRPr>
                    </a:p>
                    <a:p>
                      <a:pPr algn="ctr">
                        <a:lnSpc>
                          <a:spcPct val="115000"/>
                        </a:lnSpc>
                        <a:spcAft>
                          <a:spcPts val="0"/>
                        </a:spcAft>
                      </a:pPr>
                      <a:r>
                        <a:rPr lang="en-US" sz="1600" b="1" dirty="0">
                          <a:effectLst/>
                          <a:latin typeface="+mn-lt"/>
                          <a:ea typeface="Times New Roman"/>
                          <a:cs typeface="Times New Roman"/>
                        </a:rPr>
                        <a:t>(NOVO)</a:t>
                      </a:r>
                      <a:endParaRPr lang="el-GR" sz="1600" dirty="0">
                        <a:effectLst/>
                        <a:latin typeface="+mn-lt"/>
                        <a:ea typeface="Times New Roman"/>
                        <a:cs typeface="Times New Roman"/>
                      </a:endParaRPr>
                    </a:p>
                  </a:txBody>
                  <a:tcPr marL="22934" marR="22934" marT="0" marB="0" anchor="ctr">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Ινσουλίνη</a:t>
                      </a:r>
                      <a:r>
                        <a:rPr lang="en-US" sz="1600" b="1" dirty="0">
                          <a:effectLst/>
                          <a:latin typeface="+mn-lt"/>
                          <a:ea typeface="Times New Roman"/>
                          <a:cs typeface="Times New Roman"/>
                        </a:rPr>
                        <a:t> Detemir</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3-4</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effectLst/>
                          <a:latin typeface="+mn-lt"/>
                          <a:ea typeface="Times New Roman"/>
                          <a:cs typeface="Times New Roman"/>
                        </a:rPr>
                        <a:t>Χωρίς κορύφωση</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mn-lt"/>
                          <a:ea typeface="Times New Roman"/>
                          <a:cs typeface="Times New Roman"/>
                        </a:rPr>
                        <a:t>17.5-21.5</a:t>
                      </a:r>
                      <a:endParaRPr lang="el-GR" sz="1600" dirty="0">
                        <a:effectLst/>
                        <a:latin typeface="+mn-lt"/>
                        <a:ea typeface="Times New Roman"/>
                        <a:cs typeface="Times New Roman"/>
                      </a:endParaRPr>
                    </a:p>
                    <a:p>
                      <a:pPr algn="ctr">
                        <a:lnSpc>
                          <a:spcPct val="115000"/>
                        </a:lnSpc>
                        <a:spcAft>
                          <a:spcPts val="0"/>
                        </a:spcAft>
                      </a:pPr>
                      <a:r>
                        <a:rPr lang="el-GR" sz="1600" b="1" dirty="0">
                          <a:effectLst/>
                          <a:latin typeface="+mn-lt"/>
                          <a:ea typeface="Times New Roman"/>
                          <a:cs typeface="Times New Roman"/>
                        </a:rPr>
                        <a:t>ώρες</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nSpc>
                          <a:spcPct val="115000"/>
                        </a:lnSpc>
                        <a:spcAft>
                          <a:spcPts val="0"/>
                        </a:spcAft>
                      </a:pPr>
                      <a:r>
                        <a:rPr lang="en-US" sz="1600" b="1" dirty="0">
                          <a:effectLst/>
                          <a:latin typeface="+mn-lt"/>
                          <a:ea typeface="Times New Roman"/>
                          <a:cs typeface="Times New Roman"/>
                        </a:rPr>
                        <a:t>Flex Pen 3.0ml x 5</a:t>
                      </a:r>
                      <a:endParaRPr lang="el-GR" sz="1600" dirty="0">
                        <a:effectLst/>
                        <a:latin typeface="+mn-lt"/>
                        <a:ea typeface="Times New Roman"/>
                        <a:cs typeface="Times New Roman"/>
                      </a:endParaRPr>
                    </a:p>
                    <a:p>
                      <a:pPr>
                        <a:lnSpc>
                          <a:spcPct val="115000"/>
                        </a:lnSpc>
                        <a:spcAft>
                          <a:spcPts val="0"/>
                        </a:spcAft>
                      </a:pPr>
                      <a:r>
                        <a:rPr lang="en-US" sz="1600" b="1" u="none" strike="noStrike" dirty="0">
                          <a:effectLst/>
                          <a:latin typeface="+mn-lt"/>
                          <a:ea typeface="Times New Roman"/>
                          <a:cs typeface="Times New Roman"/>
                        </a:rPr>
                        <a:t> </a:t>
                      </a:r>
                      <a:endParaRPr lang="el-GR" sz="1600" dirty="0">
                        <a:effectLst/>
                        <a:latin typeface="+mn-lt"/>
                        <a:ea typeface="Times New Roman"/>
                        <a:cs typeface="Times New Roman"/>
                      </a:endParaRPr>
                    </a:p>
                  </a:txBody>
                  <a:tcPr marL="22934" marR="22934" marT="0" marB="0" anchor="ctr">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dirty="0">
              <a:solidFill>
                <a:prstClr val="black"/>
              </a:solidFill>
            </a:endParaRPr>
          </a:p>
        </p:txBody>
      </p:sp>
    </p:spTree>
    <p:extLst>
      <p:ext uri="{BB962C8B-B14F-4D97-AF65-F5344CB8AC3E}">
        <p14:creationId xmlns:p14="http://schemas.microsoft.com/office/powerpoint/2010/main" val="16092402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28 </a:t>
            </a:r>
            <a:r>
              <a:rPr lang="el-GR" sz="3100" b="0" dirty="0"/>
              <a:t>από </a:t>
            </a:r>
            <a:r>
              <a:rPr lang="el-GR" sz="3100" b="0" dirty="0" smtClean="0"/>
              <a:t>42)</a:t>
            </a:r>
            <a:endParaRPr lang="el-GR" dirty="0"/>
          </a:p>
        </p:txBody>
      </p:sp>
      <p:sp>
        <p:nvSpPr>
          <p:cNvPr id="25602" name="Rectangle 3"/>
          <p:cNvSpPr>
            <a:spLocks noGrp="1" noChangeArrowheads="1"/>
          </p:cNvSpPr>
          <p:nvPr>
            <p:ph idx="1"/>
          </p:nvPr>
        </p:nvSpPr>
        <p:spPr>
          <a:xfrm>
            <a:off x="323528" y="1268760"/>
            <a:ext cx="8686800" cy="5472608"/>
          </a:xfrm>
        </p:spPr>
        <p:txBody>
          <a:bodyPr>
            <a:noAutofit/>
          </a:bodyPr>
          <a:lstStyle/>
          <a:p>
            <a:pPr marL="0" indent="0" eaLnBrk="1" hangingPunct="1">
              <a:lnSpc>
                <a:spcPct val="100000"/>
              </a:lnSpc>
              <a:buNone/>
            </a:pPr>
            <a:r>
              <a:rPr lang="el-GR" altLang="el-GR" sz="2200" b="1" dirty="0" smtClean="0">
                <a:solidFill>
                  <a:srgbClr val="002060"/>
                </a:solidFill>
              </a:rPr>
              <a:t>Οδοί χορήγησης ινσουλίνης</a:t>
            </a:r>
          </a:p>
          <a:p>
            <a:pPr eaLnBrk="1" hangingPunct="1">
              <a:lnSpc>
                <a:spcPct val="100000"/>
              </a:lnSpc>
            </a:pPr>
            <a:r>
              <a:rPr lang="el-GR" altLang="el-GR" sz="2200" dirty="0" smtClean="0"/>
              <a:t>Από του στόματος δεν χορηγείται μέχρι σήμερα, διότι αποδομείται ταχύτατα στον γαστρεντερικό σωλήνα.</a:t>
            </a:r>
            <a:endParaRPr lang="el-GR" altLang="el-GR" sz="2200" u="sng" dirty="0" smtClean="0"/>
          </a:p>
          <a:p>
            <a:pPr eaLnBrk="1" hangingPunct="1">
              <a:lnSpc>
                <a:spcPct val="100000"/>
              </a:lnSpc>
            </a:pPr>
            <a:r>
              <a:rPr lang="el-GR" altLang="el-GR" sz="2200" b="1" dirty="0" smtClean="0">
                <a:solidFill>
                  <a:srgbClr val="002060"/>
                </a:solidFill>
              </a:rPr>
              <a:t>Υποδόρια χορήγηση: </a:t>
            </a:r>
            <a:r>
              <a:rPr lang="el-GR" altLang="el-GR" sz="2200" dirty="0" smtClean="0"/>
              <a:t>είναι ο συνηθέστερος τρόπος χορήγησης της ταχείας, της ενδιάμεσης, της μακράς και των μειγμάτων ινσουλίνης.</a:t>
            </a:r>
            <a:endParaRPr lang="el-GR" altLang="el-GR" sz="2200" u="sng" dirty="0" smtClean="0"/>
          </a:p>
          <a:p>
            <a:pPr eaLnBrk="1" hangingPunct="1">
              <a:lnSpc>
                <a:spcPct val="100000"/>
              </a:lnSpc>
            </a:pPr>
            <a:r>
              <a:rPr lang="el-GR" altLang="el-GR" sz="2200" b="1" dirty="0" smtClean="0">
                <a:solidFill>
                  <a:srgbClr val="002060"/>
                </a:solidFill>
              </a:rPr>
              <a:t>Ενδοφλέβια χορήγηση:</a:t>
            </a:r>
            <a:r>
              <a:rPr lang="el-GR" altLang="el-GR" sz="2200" dirty="0" smtClean="0"/>
              <a:t> γίνεται μόνο σε νοσοκομειακή περίθαλψη και από τον θεράποντα ιατρό. Η ενδοφλέβια χορήγηση γίνεται μόνο με ταχείας δράσης ινσουλίνη σε μικρές απευθείας ποσότητες ή σε συνεχή. </a:t>
            </a:r>
          </a:p>
          <a:p>
            <a:pPr eaLnBrk="1" hangingPunct="1">
              <a:lnSpc>
                <a:spcPct val="100000"/>
              </a:lnSpc>
            </a:pPr>
            <a:r>
              <a:rPr lang="el-GR" altLang="el-GR" sz="2200" dirty="0" smtClean="0"/>
              <a:t>Ενδοφλέβια έγχυση μέσα σε ορό (γρήγορα αποτελέσματα). </a:t>
            </a:r>
            <a:endParaRPr lang="el-GR" altLang="el-GR" sz="2200" u="sng" dirty="0" smtClean="0"/>
          </a:p>
          <a:p>
            <a:pPr eaLnBrk="1" hangingPunct="1">
              <a:lnSpc>
                <a:spcPct val="100000"/>
              </a:lnSpc>
            </a:pPr>
            <a:r>
              <a:rPr lang="el-GR" altLang="el-GR" sz="2200" b="1" dirty="0" smtClean="0">
                <a:solidFill>
                  <a:srgbClr val="002060"/>
                </a:solidFill>
              </a:rPr>
              <a:t>Μερικές φορές δύναται να χορηγηθεί ενδομυϊκά, </a:t>
            </a:r>
            <a:r>
              <a:rPr lang="el-GR" altLang="el-GR" sz="2200" dirty="0" smtClean="0"/>
              <a:t>μόνο έπειτα από εντολή ιατρού, εφόσον υπάρχει επείγουσα ανάγκη (φυσικά η βελόνη της σύριγγας ινσουλίνης αλλάζει με εκείνη που χρησιμοποιείται για ενδομυϊκή ένεση).</a:t>
            </a:r>
            <a:endParaRPr lang="el-GR" altLang="el-GR" sz="2200" b="1"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dirty="0">
              <a:solidFill>
                <a:prstClr val="black"/>
              </a:solidFill>
            </a:endParaRPr>
          </a:p>
        </p:txBody>
      </p:sp>
    </p:spTree>
    <p:extLst>
      <p:ext uri="{BB962C8B-B14F-4D97-AF65-F5344CB8AC3E}">
        <p14:creationId xmlns:p14="http://schemas.microsoft.com/office/powerpoint/2010/main" val="3435545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29 </a:t>
            </a:r>
            <a:r>
              <a:rPr lang="el-GR" sz="3100" b="0" dirty="0"/>
              <a:t>από </a:t>
            </a:r>
            <a:r>
              <a:rPr lang="el-GR" sz="3100" b="0" dirty="0" smtClean="0"/>
              <a:t>42)</a:t>
            </a:r>
            <a:endParaRPr lang="el-GR" dirty="0"/>
          </a:p>
        </p:txBody>
      </p:sp>
      <p:sp>
        <p:nvSpPr>
          <p:cNvPr id="25602" name="Rectangle 3"/>
          <p:cNvSpPr>
            <a:spLocks noGrp="1" noChangeArrowheads="1"/>
          </p:cNvSpPr>
          <p:nvPr>
            <p:ph idx="1"/>
          </p:nvPr>
        </p:nvSpPr>
        <p:spPr>
          <a:xfrm>
            <a:off x="457200" y="1268760"/>
            <a:ext cx="8229600" cy="4968552"/>
          </a:xfrm>
        </p:spPr>
        <p:txBody>
          <a:bodyPr>
            <a:noAutofit/>
          </a:bodyPr>
          <a:lstStyle/>
          <a:p>
            <a:pPr marL="0" indent="0" eaLnBrk="1" hangingPunct="1">
              <a:lnSpc>
                <a:spcPct val="80000"/>
              </a:lnSpc>
              <a:buNone/>
            </a:pPr>
            <a:r>
              <a:rPr lang="el-GR" altLang="el-GR" b="1" dirty="0" smtClean="0">
                <a:solidFill>
                  <a:srgbClr val="002060"/>
                </a:solidFill>
              </a:rPr>
              <a:t>Θέσεις ενέσεων</a:t>
            </a:r>
            <a:r>
              <a:rPr lang="el-GR" altLang="el-GR" dirty="0" smtClean="0">
                <a:solidFill>
                  <a:srgbClr val="002060"/>
                </a:solidFill>
              </a:rPr>
              <a:t> </a:t>
            </a:r>
            <a:r>
              <a:rPr lang="el-GR" altLang="el-GR" b="1" dirty="0" smtClean="0">
                <a:solidFill>
                  <a:srgbClr val="002060"/>
                </a:solidFill>
              </a:rPr>
              <a:t>της ινσουλίνης</a:t>
            </a:r>
            <a:endParaRPr lang="el-GR" altLang="el-GR" dirty="0" smtClean="0">
              <a:solidFill>
                <a:srgbClr val="002060"/>
              </a:solidFill>
            </a:endParaRPr>
          </a:p>
          <a:p>
            <a:pPr marL="0" indent="0" eaLnBrk="1" hangingPunct="1">
              <a:lnSpc>
                <a:spcPct val="80000"/>
              </a:lnSpc>
              <a:buNone/>
            </a:pPr>
            <a:r>
              <a:rPr lang="el-GR" altLang="el-GR" dirty="0" smtClean="0"/>
              <a:t>Οι ενέσεις ινσουλίνης γίνονται υποδορίως στις εξής περιοχές του σώματος:                                                                </a:t>
            </a:r>
          </a:p>
          <a:p>
            <a:pPr eaLnBrk="1" hangingPunct="1">
              <a:lnSpc>
                <a:spcPct val="80000"/>
              </a:lnSpc>
            </a:pPr>
            <a:r>
              <a:rPr lang="el-GR" altLang="el-GR" dirty="0" smtClean="0"/>
              <a:t>Στο έξω και πλάγιο μέρος των βραχιόνων</a:t>
            </a:r>
          </a:p>
          <a:p>
            <a:pPr eaLnBrk="1" hangingPunct="1">
              <a:lnSpc>
                <a:spcPct val="80000"/>
              </a:lnSpc>
            </a:pPr>
            <a:r>
              <a:rPr lang="el-GR" altLang="el-GR" dirty="0" smtClean="0"/>
              <a:t>Στους γλουτούς</a:t>
            </a:r>
          </a:p>
          <a:p>
            <a:pPr eaLnBrk="1" hangingPunct="1">
              <a:lnSpc>
                <a:spcPct val="80000"/>
              </a:lnSpc>
            </a:pPr>
            <a:r>
              <a:rPr lang="el-GR" altLang="el-GR" dirty="0" smtClean="0"/>
              <a:t>Στη πρόσθια και έξω περιοχή των μηρών</a:t>
            </a:r>
          </a:p>
          <a:p>
            <a:pPr eaLnBrk="1" hangingPunct="1">
              <a:lnSpc>
                <a:spcPct val="80000"/>
              </a:lnSpc>
            </a:pPr>
            <a:r>
              <a:rPr lang="el-GR" altLang="el-GR" dirty="0" smtClean="0"/>
              <a:t>Στο προσθιοπλάγιο και κάτω κοιλιακό τοίχωμα.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16623878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(30 </a:t>
            </a:r>
            <a:r>
              <a:rPr lang="el-GR" sz="3100" b="0" dirty="0"/>
              <a:t>από </a:t>
            </a:r>
            <a:r>
              <a:rPr lang="el-GR" sz="3100" b="0" dirty="0" smtClean="0"/>
              <a:t>42)</a:t>
            </a:r>
            <a:endParaRPr lang="el-GR" dirty="0"/>
          </a:p>
        </p:txBody>
      </p:sp>
      <p:sp>
        <p:nvSpPr>
          <p:cNvPr id="25602" name="Rectangle 3"/>
          <p:cNvSpPr>
            <a:spLocks noGrp="1" noChangeArrowheads="1"/>
          </p:cNvSpPr>
          <p:nvPr>
            <p:ph idx="1"/>
          </p:nvPr>
        </p:nvSpPr>
        <p:spPr>
          <a:xfrm>
            <a:off x="457200" y="1268760"/>
            <a:ext cx="8229600" cy="4968552"/>
          </a:xfrm>
        </p:spPr>
        <p:txBody>
          <a:bodyPr>
            <a:noAutofit/>
          </a:bodyPr>
          <a:lstStyle/>
          <a:p>
            <a:pPr marL="0" indent="0" eaLnBrk="1" hangingPunct="1">
              <a:lnSpc>
                <a:spcPct val="110000"/>
              </a:lnSpc>
              <a:buNone/>
            </a:pPr>
            <a:r>
              <a:rPr lang="el-GR" altLang="el-GR" sz="2200" b="1" dirty="0" smtClean="0">
                <a:solidFill>
                  <a:srgbClr val="002060"/>
                </a:solidFill>
              </a:rPr>
              <a:t>Θέσεις ενέσεων</a:t>
            </a:r>
            <a:r>
              <a:rPr lang="el-GR" altLang="el-GR" sz="2200" dirty="0" smtClean="0">
                <a:solidFill>
                  <a:srgbClr val="002060"/>
                </a:solidFill>
              </a:rPr>
              <a:t> </a:t>
            </a:r>
            <a:r>
              <a:rPr lang="el-GR" altLang="el-GR" sz="2200" b="1" dirty="0" smtClean="0">
                <a:solidFill>
                  <a:srgbClr val="002060"/>
                </a:solidFill>
              </a:rPr>
              <a:t>της ινσουλίνης </a:t>
            </a:r>
            <a:r>
              <a:rPr lang="el-GR" altLang="el-GR" sz="2200" dirty="0" smtClean="0">
                <a:solidFill>
                  <a:srgbClr val="002060"/>
                </a:solidFill>
              </a:rPr>
              <a:t>(συνέχεια)</a:t>
            </a:r>
          </a:p>
          <a:p>
            <a:pPr eaLnBrk="1" hangingPunct="1">
              <a:lnSpc>
                <a:spcPct val="110000"/>
              </a:lnSpc>
            </a:pPr>
            <a:r>
              <a:rPr lang="el-GR" altLang="el-GR" sz="2200" dirty="0" smtClean="0"/>
              <a:t>Η απορρόφηση της ινσουλίνης είναι ταχύτερη από το δέρμα της κοιλιάς</a:t>
            </a:r>
          </a:p>
          <a:p>
            <a:pPr eaLnBrk="1" hangingPunct="1">
              <a:lnSpc>
                <a:spcPct val="110000"/>
              </a:lnSpc>
            </a:pPr>
            <a:r>
              <a:rPr lang="el-GR" altLang="el-GR" sz="2200" dirty="0" smtClean="0"/>
              <a:t>και ακολουθούν κατά σειρά ταχύτητας απορρόφησης οι βραχίονες, οι μηροί και οι γλουτοί. Αυτό συμβαίνει λόγω διαφοράς πυκνότητας τριχοειδικού δικτύου.</a:t>
            </a:r>
          </a:p>
          <a:p>
            <a:pPr eaLnBrk="1" hangingPunct="1">
              <a:lnSpc>
                <a:spcPct val="110000"/>
              </a:lnSpc>
            </a:pPr>
            <a:r>
              <a:rPr lang="el-GR" altLang="el-GR" sz="2200" b="1" dirty="0" smtClean="0">
                <a:solidFill>
                  <a:srgbClr val="002060"/>
                </a:solidFill>
              </a:rPr>
              <a:t>Οι ενέσεις πρέπει να γίνονται κάθετα στο σημείο. Πρέπει να αποφεύγεται η επανειλημμένη ένεση στο ίδιο σημείο. Ο σωστότερος τρόπος χορήγησης είναι ο κυκλικός ή ωρολογιακός </a:t>
            </a:r>
            <a:r>
              <a:rPr lang="el-GR" altLang="el-GR" sz="2200" dirty="0" smtClean="0"/>
              <a:t>για να αποφεύγονται οι τοπικές επιπλοκές από την ένεση και έτσι να υπάρχει αρμονία στην απορρόφηση.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dirty="0">
              <a:solidFill>
                <a:prstClr val="black"/>
              </a:solidFill>
            </a:endParaRPr>
          </a:p>
        </p:txBody>
      </p:sp>
    </p:spTree>
    <p:extLst>
      <p:ext uri="{BB962C8B-B14F-4D97-AF65-F5344CB8AC3E}">
        <p14:creationId xmlns:p14="http://schemas.microsoft.com/office/powerpoint/2010/main" val="26616994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31 </a:t>
            </a:r>
            <a:r>
              <a:rPr lang="el-GR" sz="3100" b="0" dirty="0"/>
              <a:t>από </a:t>
            </a:r>
            <a:r>
              <a:rPr lang="el-GR" sz="3100" b="0" dirty="0" smtClean="0"/>
              <a:t>42)</a:t>
            </a:r>
            <a:endParaRPr lang="el-GR" dirty="0"/>
          </a:p>
        </p:txBody>
      </p:sp>
      <p:sp>
        <p:nvSpPr>
          <p:cNvPr id="26626" name="Rectangle 3"/>
          <p:cNvSpPr>
            <a:spLocks noGrp="1" noChangeArrowheads="1"/>
          </p:cNvSpPr>
          <p:nvPr>
            <p:ph idx="1"/>
          </p:nvPr>
        </p:nvSpPr>
        <p:spPr>
          <a:xfrm>
            <a:off x="457200" y="1268760"/>
            <a:ext cx="8229600" cy="4968552"/>
          </a:xfrm>
        </p:spPr>
        <p:txBody>
          <a:bodyPr>
            <a:noAutofit/>
          </a:bodyPr>
          <a:lstStyle/>
          <a:p>
            <a:pPr marL="0" indent="0" eaLnBrk="1" hangingPunct="1">
              <a:lnSpc>
                <a:spcPct val="100000"/>
              </a:lnSpc>
              <a:buNone/>
            </a:pPr>
            <a:r>
              <a:rPr lang="el-GR" altLang="el-GR" sz="2200" b="1" dirty="0" smtClean="0">
                <a:solidFill>
                  <a:srgbClr val="002060"/>
                </a:solidFill>
              </a:rPr>
              <a:t>Τρόποι χορήγησης ινσουλίνης</a:t>
            </a:r>
            <a:endParaRPr lang="el-GR" altLang="el-GR" sz="2200" dirty="0" smtClean="0">
              <a:solidFill>
                <a:srgbClr val="002060"/>
              </a:solidFill>
            </a:endParaRPr>
          </a:p>
          <a:p>
            <a:pPr eaLnBrk="1" hangingPunct="1">
              <a:lnSpc>
                <a:spcPct val="100000"/>
              </a:lnSpc>
            </a:pPr>
            <a:r>
              <a:rPr lang="el-GR" altLang="el-GR" sz="2200" b="1" dirty="0" smtClean="0">
                <a:solidFill>
                  <a:srgbClr val="002060"/>
                </a:solidFill>
              </a:rPr>
              <a:t>Σύριγγες ινσουλίνης: </a:t>
            </a:r>
            <a:r>
              <a:rPr lang="el-GR" altLang="el-GR" sz="2200" dirty="0" smtClean="0"/>
              <a:t>αποτελεί το πιο συχνό τρόπο χορήγησης ινσουλίνης. Είναι μίας χρήσεως. Κυκλοφορούν μίας  χρήσεως 100 μονάδων (1ml) και εκείνες των 50 μονάδων (0,5ml).</a:t>
            </a:r>
            <a:endParaRPr lang="el-GR" altLang="el-GR" sz="2200" u="sng" dirty="0" smtClean="0"/>
          </a:p>
          <a:p>
            <a:pPr eaLnBrk="1" hangingPunct="1">
              <a:lnSpc>
                <a:spcPct val="100000"/>
              </a:lnSpc>
            </a:pPr>
            <a:r>
              <a:rPr lang="el-GR" altLang="el-GR" sz="2200" b="1" dirty="0" smtClean="0">
                <a:solidFill>
                  <a:srgbClr val="002060"/>
                </a:solidFill>
              </a:rPr>
              <a:t>Στυλό: </a:t>
            </a:r>
            <a:r>
              <a:rPr lang="el-GR" altLang="el-GR" sz="2200" dirty="0" smtClean="0"/>
              <a:t>έχουν το μέγεθος και το σχήμα στυλογράφου και είναι δύο ειδών:     </a:t>
            </a:r>
          </a:p>
          <a:p>
            <a:pPr lvl="1">
              <a:lnSpc>
                <a:spcPct val="100000"/>
              </a:lnSpc>
              <a:buFont typeface="Courier New" panose="02070309020205020404" pitchFamily="49" charset="0"/>
              <a:buChar char="o"/>
            </a:pPr>
            <a:r>
              <a:rPr lang="el-GR" altLang="el-GR" sz="2200" dirty="0" smtClean="0"/>
              <a:t>Περιορισμένης χρήσης (προγεμισμένες με ινσουλίνη).</a:t>
            </a:r>
          </a:p>
          <a:p>
            <a:pPr lvl="1">
              <a:lnSpc>
                <a:spcPct val="100000"/>
              </a:lnSpc>
              <a:buFont typeface="Courier New" panose="02070309020205020404" pitchFamily="49" charset="0"/>
              <a:buChar char="o"/>
            </a:pPr>
            <a:r>
              <a:rPr lang="el-GR" altLang="el-GR" sz="2200" dirty="0" smtClean="0"/>
              <a:t>Πολλών χρήσεων (γεμίζουν με ειδικά φυαλίδια ινσουλίνης).</a:t>
            </a:r>
          </a:p>
          <a:p>
            <a:pPr lvl="1">
              <a:lnSpc>
                <a:spcPct val="100000"/>
              </a:lnSpc>
              <a:buFont typeface="Courier New" panose="02070309020205020404" pitchFamily="49" charset="0"/>
              <a:buChar char="o"/>
            </a:pPr>
            <a:r>
              <a:rPr lang="el-GR" altLang="el-GR" sz="2200" dirty="0" smtClean="0"/>
              <a:t>Η βελόνη που χρησιμοποιείται είναι των 8 mm και πρέπει να αλλάζει μετά από κάθε χρήση.</a:t>
            </a:r>
            <a:endParaRPr lang="el-GR" altLang="el-GR" sz="22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dirty="0">
              <a:solidFill>
                <a:prstClr val="black"/>
              </a:solidFill>
            </a:endParaRPr>
          </a:p>
        </p:txBody>
      </p:sp>
    </p:spTree>
    <p:extLst>
      <p:ext uri="{BB962C8B-B14F-4D97-AF65-F5344CB8AC3E}">
        <p14:creationId xmlns:p14="http://schemas.microsoft.com/office/powerpoint/2010/main" val="25416912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32 </a:t>
            </a:r>
            <a:r>
              <a:rPr lang="el-GR" sz="3100" b="0" dirty="0"/>
              <a:t>από </a:t>
            </a:r>
            <a:r>
              <a:rPr lang="el-GR" sz="3100" b="0" dirty="0" smtClean="0"/>
              <a:t>42)</a:t>
            </a:r>
            <a:endParaRPr lang="el-GR" dirty="0"/>
          </a:p>
        </p:txBody>
      </p:sp>
      <p:sp>
        <p:nvSpPr>
          <p:cNvPr id="26626" name="Rectangle 3"/>
          <p:cNvSpPr>
            <a:spLocks noGrp="1" noChangeArrowheads="1"/>
          </p:cNvSpPr>
          <p:nvPr>
            <p:ph idx="1"/>
          </p:nvPr>
        </p:nvSpPr>
        <p:spPr>
          <a:xfrm>
            <a:off x="457200" y="1268760"/>
            <a:ext cx="8507288" cy="4968552"/>
          </a:xfrm>
        </p:spPr>
        <p:txBody>
          <a:bodyPr>
            <a:noAutofit/>
          </a:bodyPr>
          <a:lstStyle/>
          <a:p>
            <a:pPr marL="0" indent="0" eaLnBrk="1" hangingPunct="1">
              <a:lnSpc>
                <a:spcPct val="100000"/>
              </a:lnSpc>
              <a:buNone/>
            </a:pPr>
            <a:r>
              <a:rPr lang="el-GR" altLang="el-GR" sz="2200" b="1" dirty="0" smtClean="0">
                <a:solidFill>
                  <a:srgbClr val="002060"/>
                </a:solidFill>
              </a:rPr>
              <a:t>Τρόποι χορήγησης ινσουλίνης </a:t>
            </a:r>
            <a:r>
              <a:rPr lang="el-GR" altLang="el-GR" sz="2200" dirty="0" smtClean="0">
                <a:solidFill>
                  <a:srgbClr val="002060"/>
                </a:solidFill>
              </a:rPr>
              <a:t>(συνέχεια)</a:t>
            </a:r>
          </a:p>
          <a:p>
            <a:pPr eaLnBrk="1" hangingPunct="1">
              <a:lnSpc>
                <a:spcPct val="100000"/>
              </a:lnSpc>
            </a:pPr>
            <a:r>
              <a:rPr lang="el-GR" altLang="el-GR" sz="2200" b="1" dirty="0" smtClean="0">
                <a:solidFill>
                  <a:srgbClr val="002060"/>
                </a:solidFill>
              </a:rPr>
              <a:t>Συσκευές διαδερμικής χορήγησης υπό πίεση: </a:t>
            </a:r>
            <a:r>
              <a:rPr lang="el-GR" altLang="el-GR" sz="2200" dirty="0" smtClean="0"/>
              <a:t>λειτουργούν χωρίς βελόνα και χορηγούν την ινσουλίνη διαδερμικά με πίεση. Αυτή η μέθοδος έχει πολλά μειονεκτήματα για αυτό δεν χρησιμοποιείται:</a:t>
            </a:r>
          </a:p>
          <a:p>
            <a:pPr lvl="1">
              <a:lnSpc>
                <a:spcPct val="100000"/>
              </a:lnSpc>
              <a:buFont typeface="Courier New" panose="02070309020205020404" pitchFamily="49" charset="0"/>
              <a:buChar char="o"/>
            </a:pPr>
            <a:r>
              <a:rPr lang="el-GR" altLang="el-GR" sz="2200" dirty="0" smtClean="0"/>
              <a:t>Μειώνει τον συνολικό χρόνο δράσης της ινσουλίνης.</a:t>
            </a:r>
          </a:p>
          <a:p>
            <a:pPr lvl="1">
              <a:lnSpc>
                <a:spcPct val="100000"/>
              </a:lnSpc>
              <a:buFont typeface="Courier New" panose="02070309020205020404" pitchFamily="49" charset="0"/>
              <a:buChar char="o"/>
            </a:pPr>
            <a:r>
              <a:rPr lang="el-GR" altLang="el-GR" sz="2200" dirty="0" smtClean="0"/>
              <a:t>Η θέση της ένεσης εάν δεν είναι κάθετη εντελώς μπορεί εύκολα η ινσουλίνη να χυθεί έξω.</a:t>
            </a:r>
          </a:p>
          <a:p>
            <a:pPr lvl="1">
              <a:lnSpc>
                <a:spcPct val="100000"/>
              </a:lnSpc>
              <a:buFont typeface="Courier New" panose="02070309020205020404" pitchFamily="49" charset="0"/>
              <a:buChar char="o"/>
            </a:pPr>
            <a:r>
              <a:rPr lang="el-GR" altLang="el-GR" sz="2200" dirty="0" smtClean="0"/>
              <a:t>Η μακροχρόνια χρήση μπορεί να προκαλέσει τοπικές βλάβες στους ιστούς.</a:t>
            </a:r>
          </a:p>
          <a:p>
            <a:pPr lvl="1">
              <a:lnSpc>
                <a:spcPct val="100000"/>
              </a:lnSpc>
              <a:buFont typeface="Courier New" panose="02070309020205020404" pitchFamily="49" charset="0"/>
              <a:buChar char="o"/>
            </a:pPr>
            <a:r>
              <a:rPr lang="el-GR" altLang="el-GR" sz="2200" dirty="0" smtClean="0"/>
              <a:t>Παρουσιάζουν τεχνικά προβλήματα με μεγάλο κόστος επισκευής.</a:t>
            </a:r>
            <a:endParaRPr lang="el-GR" altLang="el-GR" sz="22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dirty="0">
              <a:solidFill>
                <a:prstClr val="black"/>
              </a:solidFill>
            </a:endParaRPr>
          </a:p>
        </p:txBody>
      </p:sp>
    </p:spTree>
    <p:extLst>
      <p:ext uri="{BB962C8B-B14F-4D97-AF65-F5344CB8AC3E}">
        <p14:creationId xmlns:p14="http://schemas.microsoft.com/office/powerpoint/2010/main" val="11355472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33 </a:t>
            </a:r>
            <a:r>
              <a:rPr lang="el-GR" sz="3100" b="0" dirty="0"/>
              <a:t>από </a:t>
            </a:r>
            <a:r>
              <a:rPr lang="el-GR" sz="3100" b="0" dirty="0" smtClean="0"/>
              <a:t>42)</a:t>
            </a:r>
            <a:endParaRPr lang="el-GR" dirty="0"/>
          </a:p>
        </p:txBody>
      </p:sp>
      <p:sp>
        <p:nvSpPr>
          <p:cNvPr id="26626" name="Rectangle 3"/>
          <p:cNvSpPr>
            <a:spLocks noGrp="1" noChangeArrowheads="1"/>
          </p:cNvSpPr>
          <p:nvPr>
            <p:ph idx="1"/>
          </p:nvPr>
        </p:nvSpPr>
        <p:spPr>
          <a:xfrm>
            <a:off x="457200" y="1268760"/>
            <a:ext cx="8229600" cy="4968552"/>
          </a:xfrm>
        </p:spPr>
        <p:txBody>
          <a:bodyPr>
            <a:noAutofit/>
          </a:bodyPr>
          <a:lstStyle/>
          <a:p>
            <a:pPr marL="0" indent="0" eaLnBrk="1" hangingPunct="1">
              <a:lnSpc>
                <a:spcPct val="110000"/>
              </a:lnSpc>
              <a:buNone/>
            </a:pPr>
            <a:r>
              <a:rPr lang="el-GR" altLang="el-GR" b="1" dirty="0" smtClean="0">
                <a:solidFill>
                  <a:srgbClr val="002060"/>
                </a:solidFill>
              </a:rPr>
              <a:t>Τρόποι χορήγησης ινσουλίνης </a:t>
            </a:r>
            <a:r>
              <a:rPr lang="el-GR" altLang="el-GR" dirty="0" smtClean="0">
                <a:solidFill>
                  <a:srgbClr val="002060"/>
                </a:solidFill>
              </a:rPr>
              <a:t>(συνέχεια)</a:t>
            </a:r>
          </a:p>
          <a:p>
            <a:pPr eaLnBrk="1" hangingPunct="1">
              <a:lnSpc>
                <a:spcPct val="110000"/>
              </a:lnSpc>
            </a:pPr>
            <a:r>
              <a:rPr lang="el-GR" altLang="el-GR" sz="2200" b="1" dirty="0" smtClean="0">
                <a:solidFill>
                  <a:srgbClr val="002060"/>
                </a:solidFill>
              </a:rPr>
              <a:t>Αντλίες συνεχούς έγχυσης ινσουλίνης: </a:t>
            </a:r>
            <a:r>
              <a:rPr lang="el-GR" altLang="el-GR" sz="2200" dirty="0" smtClean="0"/>
              <a:t>πρωτοεμφανίστηκαν το 1976 από τους Pickup και Keen στα πλαίσια ερευνών και είχαν το μέγεθος μεγάλης τσάντας. Σήμερα έχει το μέγεθος ενός κινητού τηλεφώνου. Με την αντλία πραγματοποιείται μία συνεχής χορήγηση ινσουλίνης υποδορίως κατά την διάρκεια ολόκληρου του 24ωρου, σε δοσολογία που έχει ρυθμιστεί εκ των προτέρων και η οποία μπορεί να μεταβάλλεται από ώρα σε ώρα, ανάλογα με τις ανάγκες του ασθενή.  Επίσης υπάρχει η δυνατότητα έγχυσης επιπλέον μονάδων ινσουλίνης, ανάλογα με την ποσότητα υδατανθράκων ή τις θερμίδες της τροφής και με το μετρούμενο κάθε φορά σάκχαρο αίματος.</a:t>
            </a:r>
            <a:endParaRPr lang="el-GR" altLang="el-GR" sz="22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dirty="0">
              <a:solidFill>
                <a:prstClr val="black"/>
              </a:solidFill>
            </a:endParaRPr>
          </a:p>
        </p:txBody>
      </p:sp>
    </p:spTree>
    <p:extLst>
      <p:ext uri="{BB962C8B-B14F-4D97-AF65-F5344CB8AC3E}">
        <p14:creationId xmlns:p14="http://schemas.microsoft.com/office/powerpoint/2010/main" val="2783378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Κατηγορίες φαρμάκων στην παχυσαρκία</a:t>
            </a:r>
            <a:endParaRPr lang="el-GR" dirty="0"/>
          </a:p>
        </p:txBody>
      </p:sp>
      <p:sp>
        <p:nvSpPr>
          <p:cNvPr id="5122" name="Rectangle 3"/>
          <p:cNvSpPr>
            <a:spLocks noGrp="1" noChangeArrowheads="1"/>
          </p:cNvSpPr>
          <p:nvPr>
            <p:ph idx="1"/>
          </p:nvPr>
        </p:nvSpPr>
        <p:spPr/>
        <p:txBody>
          <a:bodyPr/>
          <a:lstStyle/>
          <a:p>
            <a:pPr eaLnBrk="1" hangingPunct="1"/>
            <a:r>
              <a:rPr lang="el-GR" altLang="el-GR" dirty="0" smtClean="0"/>
              <a:t>Τα φάρμακα για την αντιμετώπιση της παχυσαρκίας διακρίνονται σε τρεις κατηγορίες :</a:t>
            </a:r>
            <a:endParaRPr lang="el-GR" altLang="el-GR" u="sng" dirty="0" smtClean="0"/>
          </a:p>
          <a:p>
            <a:pPr marL="514350" indent="-514350" eaLnBrk="1" hangingPunct="1">
              <a:buFont typeface="+mj-lt"/>
              <a:buAutoNum type="romanUcPeriod"/>
            </a:pPr>
            <a:r>
              <a:rPr lang="el-GR" altLang="el-GR" dirty="0" smtClean="0"/>
              <a:t>Ανορεξιογόνα φάρμακα, που μειώνουν την επιθυμία πρόσληψης τροφής.</a:t>
            </a:r>
          </a:p>
          <a:p>
            <a:pPr marL="514350" indent="-514350" eaLnBrk="1" hangingPunct="1">
              <a:buFont typeface="+mj-lt"/>
              <a:buAutoNum type="romanUcPeriod"/>
            </a:pPr>
            <a:r>
              <a:rPr lang="el-GR" altLang="el-GR" dirty="0" smtClean="0"/>
              <a:t>Φάρμακα που αναστέλλουν την απορρόφηση της τροφής από τον γαστρεντερικό σωλήνα.</a:t>
            </a:r>
          </a:p>
          <a:p>
            <a:pPr marL="514350" indent="-514350" eaLnBrk="1" hangingPunct="1">
              <a:buFont typeface="+mj-lt"/>
              <a:buAutoNum type="romanUcPeriod"/>
            </a:pPr>
            <a:r>
              <a:rPr lang="el-GR" altLang="el-GR" dirty="0" smtClean="0"/>
              <a:t>Θερμογενετικά ή λιπολυτικά φάρμακα, που αυξάνουν την κατανάλωση ενέργειας.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8838355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34 </a:t>
            </a:r>
            <a:r>
              <a:rPr lang="el-GR" sz="3100" b="0" dirty="0"/>
              <a:t>από </a:t>
            </a:r>
            <a:r>
              <a:rPr lang="el-GR" sz="3100" b="0" dirty="0" smtClean="0"/>
              <a:t>42)</a:t>
            </a:r>
            <a:endParaRPr lang="el-GR" dirty="0"/>
          </a:p>
        </p:txBody>
      </p:sp>
      <p:sp>
        <p:nvSpPr>
          <p:cNvPr id="26626" name="Rectangle 3"/>
          <p:cNvSpPr>
            <a:spLocks noGrp="1" noChangeArrowheads="1"/>
          </p:cNvSpPr>
          <p:nvPr>
            <p:ph idx="1"/>
          </p:nvPr>
        </p:nvSpPr>
        <p:spPr>
          <a:xfrm>
            <a:off x="457200" y="1268760"/>
            <a:ext cx="8229600" cy="4968552"/>
          </a:xfrm>
        </p:spPr>
        <p:txBody>
          <a:bodyPr>
            <a:noAutofit/>
          </a:bodyPr>
          <a:lstStyle/>
          <a:p>
            <a:pPr marL="0" indent="0" eaLnBrk="1" hangingPunct="1">
              <a:lnSpc>
                <a:spcPct val="110000"/>
              </a:lnSpc>
              <a:buNone/>
            </a:pPr>
            <a:r>
              <a:rPr lang="el-GR" altLang="el-GR" b="1" dirty="0" smtClean="0">
                <a:solidFill>
                  <a:srgbClr val="002060"/>
                </a:solidFill>
              </a:rPr>
              <a:t>Τρόποι χορήγησης ινσουλίνης </a:t>
            </a:r>
            <a:r>
              <a:rPr lang="el-GR" altLang="el-GR" dirty="0" smtClean="0">
                <a:solidFill>
                  <a:srgbClr val="002060"/>
                </a:solidFill>
              </a:rPr>
              <a:t>(συνέχεια)</a:t>
            </a:r>
          </a:p>
          <a:p>
            <a:pPr eaLnBrk="1" hangingPunct="1">
              <a:lnSpc>
                <a:spcPct val="110000"/>
              </a:lnSpc>
            </a:pPr>
            <a:r>
              <a:rPr lang="el-GR" altLang="el-GR" sz="2200" b="1" dirty="0" smtClean="0">
                <a:solidFill>
                  <a:srgbClr val="002060"/>
                </a:solidFill>
              </a:rPr>
              <a:t>Για την τοποθέτηση της αντλίας χρειάζεται νοσηλεία σε νοσοκομείο για λίγες ημέρες. Στη διάρκεια της νοσηλείας, καθορίζεται η έγχυση με μετρήσεις των πρώτων ημερών και ο ασθενής εκπαιδεύεται σχετικά με τον χειρισμό της συσκευής, </a:t>
            </a:r>
            <a:r>
              <a:rPr lang="el-GR" altLang="el-GR" sz="2200" dirty="0" smtClean="0"/>
              <a:t>εκμάθηση του ποσού των </a:t>
            </a:r>
            <a:r>
              <a:rPr lang="el-GR" altLang="el-GR" sz="2200" dirty="0" smtClean="0"/>
              <a:t>υδατανθράκων </a:t>
            </a:r>
            <a:r>
              <a:rPr lang="el-GR" altLang="el-GR" sz="2200" dirty="0" smtClean="0"/>
              <a:t>ή των θερμίδων διαφόρων τροφών (για να γίνεται ο υπολογισμός των επιπλέον δόσεων πριν από τα γεύματα) καθώς και η σωστή τοποθέτηση του καθετήρα έγχυσης, ο οποίος πρέπει να αλλάζει κάθε 2 </a:t>
            </a:r>
            <a:r>
              <a:rPr lang="el-GR" altLang="el-GR" sz="2200" dirty="0" smtClean="0"/>
              <a:t>έως </a:t>
            </a:r>
            <a:r>
              <a:rPr lang="el-GR" altLang="el-GR" sz="2200" dirty="0" smtClean="0"/>
              <a:t>3 ημέρες.</a:t>
            </a:r>
          </a:p>
          <a:p>
            <a:pPr eaLnBrk="1" hangingPunct="1">
              <a:lnSpc>
                <a:spcPct val="110000"/>
              </a:lnSpc>
            </a:pPr>
            <a:r>
              <a:rPr lang="el-GR" altLang="el-GR" sz="2200" dirty="0" smtClean="0"/>
              <a:t>Η εξωτερική αντλία απαιτεί τέσσερις τουλάχιστον μετρήσεις του σακχάρου αίματος ημερησίως.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dirty="0">
              <a:solidFill>
                <a:prstClr val="black"/>
              </a:solidFill>
            </a:endParaRPr>
          </a:p>
        </p:txBody>
      </p:sp>
    </p:spTree>
    <p:extLst>
      <p:ext uri="{BB962C8B-B14F-4D97-AF65-F5344CB8AC3E}">
        <p14:creationId xmlns:p14="http://schemas.microsoft.com/office/powerpoint/2010/main" val="3286764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35 </a:t>
            </a:r>
            <a:r>
              <a:rPr lang="el-GR" sz="3100" b="0" dirty="0"/>
              <a:t>από </a:t>
            </a:r>
            <a:r>
              <a:rPr lang="el-GR" sz="3100" b="0" dirty="0" smtClean="0"/>
              <a:t>42)</a:t>
            </a:r>
            <a:endParaRPr lang="el-GR" dirty="0"/>
          </a:p>
        </p:txBody>
      </p:sp>
      <p:sp>
        <p:nvSpPr>
          <p:cNvPr id="27650" name="Rectangle 3"/>
          <p:cNvSpPr>
            <a:spLocks noGrp="1" noChangeArrowheads="1"/>
          </p:cNvSpPr>
          <p:nvPr>
            <p:ph idx="1"/>
          </p:nvPr>
        </p:nvSpPr>
        <p:spPr>
          <a:xfrm>
            <a:off x="457200" y="1268760"/>
            <a:ext cx="8229600" cy="4968552"/>
          </a:xfrm>
        </p:spPr>
        <p:txBody>
          <a:bodyPr>
            <a:noAutofit/>
          </a:bodyPr>
          <a:lstStyle/>
          <a:p>
            <a:pPr eaLnBrk="1" hangingPunct="1"/>
            <a:r>
              <a:rPr lang="el-GR" altLang="el-GR" b="1" dirty="0" smtClean="0">
                <a:solidFill>
                  <a:srgbClr val="002060"/>
                </a:solidFill>
              </a:rPr>
              <a:t>Τα θεραπευτικά σχήματα με ινσουλίνη, εξατομικεύονται </a:t>
            </a:r>
            <a:r>
              <a:rPr lang="el-GR" altLang="el-GR" dirty="0" smtClean="0"/>
              <a:t>σε κάθε άτομο με διαβήτη ξεχωριστά και πρέπει να προσαρμόζονται στις προσωπικές ανάγκες κάθε διαβητικού.  Σκοπός είναι να επιτευχθεί, ανάλογα με την εκάστοτε περίπτωση, ο καλύτερος δυνατός έλεγχος του διαβήτη, αποφεύγοντας με κάθε τρόπο τις υπογλυκαιμίες που μπορεί να συμβούν.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dirty="0">
              <a:solidFill>
                <a:prstClr val="black"/>
              </a:solidFill>
            </a:endParaRPr>
          </a:p>
        </p:txBody>
      </p:sp>
    </p:spTree>
    <p:extLst>
      <p:ext uri="{BB962C8B-B14F-4D97-AF65-F5344CB8AC3E}">
        <p14:creationId xmlns:p14="http://schemas.microsoft.com/office/powerpoint/2010/main" val="20793802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36 </a:t>
            </a:r>
            <a:r>
              <a:rPr lang="el-GR" sz="3100" b="0" dirty="0"/>
              <a:t>από </a:t>
            </a:r>
            <a:r>
              <a:rPr lang="el-GR" sz="3100" b="0" dirty="0" smtClean="0"/>
              <a:t>42)</a:t>
            </a:r>
            <a:endParaRPr lang="el-GR" dirty="0"/>
          </a:p>
        </p:txBody>
      </p:sp>
      <p:sp>
        <p:nvSpPr>
          <p:cNvPr id="27650" name="Rectangle 3"/>
          <p:cNvSpPr>
            <a:spLocks noGrp="1" noChangeArrowheads="1"/>
          </p:cNvSpPr>
          <p:nvPr>
            <p:ph idx="1"/>
          </p:nvPr>
        </p:nvSpPr>
        <p:spPr>
          <a:xfrm>
            <a:off x="457200" y="1268760"/>
            <a:ext cx="8363272" cy="5472608"/>
          </a:xfrm>
        </p:spPr>
        <p:txBody>
          <a:bodyPr>
            <a:noAutofit/>
          </a:bodyPr>
          <a:lstStyle/>
          <a:p>
            <a:pPr eaLnBrk="1" hangingPunct="1">
              <a:lnSpc>
                <a:spcPct val="100000"/>
              </a:lnSpc>
            </a:pPr>
            <a:r>
              <a:rPr lang="el-GR" altLang="el-GR" sz="2200" b="1" dirty="0" smtClean="0">
                <a:solidFill>
                  <a:srgbClr val="002060"/>
                </a:solidFill>
              </a:rPr>
              <a:t>Τα συνηθέστερα σχήματα είναι :</a:t>
            </a:r>
          </a:p>
          <a:p>
            <a:pPr eaLnBrk="1" hangingPunct="1">
              <a:lnSpc>
                <a:spcPct val="100000"/>
              </a:lnSpc>
            </a:pPr>
            <a:r>
              <a:rPr lang="el-GR" altLang="el-GR" sz="2200" dirty="0" smtClean="0"/>
              <a:t>Χορήγηση ινσουλίνης </a:t>
            </a:r>
            <a:r>
              <a:rPr lang="el-GR" altLang="el-GR" sz="2200" b="1" dirty="0" smtClean="0">
                <a:solidFill>
                  <a:srgbClr val="002060"/>
                </a:solidFill>
              </a:rPr>
              <a:t>μία φορά </a:t>
            </a:r>
            <a:r>
              <a:rPr lang="el-GR" altLang="el-GR" sz="2200" dirty="0" smtClean="0"/>
              <a:t>το 24ωρο, το </a:t>
            </a:r>
            <a:r>
              <a:rPr lang="el-GR" altLang="el-GR" sz="2200" dirty="0" smtClean="0"/>
              <a:t>πρωί </a:t>
            </a:r>
            <a:r>
              <a:rPr lang="el-GR" altLang="el-GR" sz="2200" dirty="0" smtClean="0"/>
              <a:t>ή το βράδυ πριν το φαγητό (ενδιάμεσης δράσης ινσουλίνη),</a:t>
            </a:r>
          </a:p>
          <a:p>
            <a:pPr eaLnBrk="1" hangingPunct="1">
              <a:lnSpc>
                <a:spcPct val="100000"/>
              </a:lnSpc>
            </a:pPr>
            <a:r>
              <a:rPr lang="el-GR" altLang="el-GR" sz="2200" b="1" dirty="0" smtClean="0">
                <a:solidFill>
                  <a:srgbClr val="002060"/>
                </a:solidFill>
              </a:rPr>
              <a:t>Συμβατικό σχήμα: </a:t>
            </a:r>
            <a:r>
              <a:rPr lang="el-GR" altLang="el-GR" sz="2200" dirty="0" smtClean="0"/>
              <a:t>χορήγηση ινσουλίνης δύο φορές το 24ωρο. Αποτελεί το πιο συχνά  χρησιμοποιούμενο σχήμα και κάθε ένεση μπορεί να αποτελείται από ενδιάμεσης δράσης ινσουλίνη ή μείγμα ινσουλινών</a:t>
            </a:r>
          </a:p>
          <a:p>
            <a:pPr eaLnBrk="1" hangingPunct="1">
              <a:lnSpc>
                <a:spcPct val="100000"/>
              </a:lnSpc>
            </a:pPr>
            <a:r>
              <a:rPr lang="el-GR" altLang="el-GR" sz="2200" b="1" dirty="0" smtClean="0">
                <a:solidFill>
                  <a:srgbClr val="002060"/>
                </a:solidFill>
              </a:rPr>
              <a:t>Εντατικοποιημένη ινσουλινoθεραπεία</a:t>
            </a:r>
            <a:r>
              <a:rPr lang="en-US" altLang="el-GR" sz="2200" b="1" dirty="0" smtClean="0">
                <a:solidFill>
                  <a:srgbClr val="002060"/>
                </a:solidFill>
              </a:rPr>
              <a:t>: </a:t>
            </a:r>
            <a:r>
              <a:rPr lang="el-GR" altLang="el-GR" sz="2200" dirty="0" smtClean="0"/>
              <a:t>το σχήμα αυτό περιλαμβάνει πολλαπλές ενέσεις ινσουλίνης το 24ωρο, με τρεις δόσεις ταχείας δράσης ινσουλίνης πριν από τα γεύματα (γευματική ινσουλίνη) και μία δόση ενδιάμεσης ή βραδείας δράσης ινσουλίνη πριν από τη νυχτερινή κατάκλιση (βασική ινσουλίνη). Αυτό το σχήμα χρησιμοποιείται σε άτομα τα οποία δυσκολεύονται να πετύχουν ιδανικό γλυκαιμικό έλεγχο με δύο ενέσεις το 24ωρο.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dirty="0">
              <a:solidFill>
                <a:prstClr val="black"/>
              </a:solidFill>
            </a:endParaRPr>
          </a:p>
        </p:txBody>
      </p:sp>
    </p:spTree>
    <p:extLst>
      <p:ext uri="{BB962C8B-B14F-4D97-AF65-F5344CB8AC3E}">
        <p14:creationId xmlns:p14="http://schemas.microsoft.com/office/powerpoint/2010/main" val="14681638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3</a:t>
            </a:r>
            <a:r>
              <a:rPr lang="en-US" sz="3100" b="0" dirty="0" smtClean="0"/>
              <a:t>7</a:t>
            </a:r>
            <a:r>
              <a:rPr lang="el-GR" sz="3100" b="0" dirty="0" smtClean="0"/>
              <a:t> </a:t>
            </a:r>
            <a:r>
              <a:rPr lang="el-GR" sz="3100" b="0" dirty="0"/>
              <a:t>από </a:t>
            </a:r>
            <a:r>
              <a:rPr lang="el-GR" sz="3100" b="0" dirty="0" smtClean="0"/>
              <a:t>42)</a:t>
            </a:r>
            <a:endParaRPr lang="el-GR" dirty="0"/>
          </a:p>
        </p:txBody>
      </p:sp>
      <p:sp>
        <p:nvSpPr>
          <p:cNvPr id="29698" name="Rectangle 3"/>
          <p:cNvSpPr>
            <a:spLocks noGrp="1" noChangeArrowheads="1"/>
          </p:cNvSpPr>
          <p:nvPr>
            <p:ph idx="1"/>
          </p:nvPr>
        </p:nvSpPr>
        <p:spPr>
          <a:xfrm>
            <a:off x="457200" y="1268760"/>
            <a:ext cx="8229600" cy="4968552"/>
          </a:xfrm>
        </p:spPr>
        <p:txBody>
          <a:bodyPr>
            <a:noAutofit/>
          </a:bodyPr>
          <a:lstStyle/>
          <a:p>
            <a:pPr marL="0" indent="0" eaLnBrk="1" hangingPunct="1">
              <a:lnSpc>
                <a:spcPct val="110000"/>
              </a:lnSpc>
              <a:buNone/>
            </a:pPr>
            <a:r>
              <a:rPr lang="el-GR" altLang="el-GR" sz="2200" b="1" dirty="0" smtClean="0">
                <a:solidFill>
                  <a:srgbClr val="002060"/>
                </a:solidFill>
              </a:rPr>
              <a:t>Παρενέργειες ινσουλινών</a:t>
            </a:r>
            <a:endParaRPr lang="el-GR" altLang="el-GR" sz="2200" dirty="0" smtClean="0"/>
          </a:p>
          <a:p>
            <a:pPr eaLnBrk="1" hangingPunct="1">
              <a:lnSpc>
                <a:spcPct val="110000"/>
              </a:lnSpc>
            </a:pPr>
            <a:r>
              <a:rPr lang="el-GR" altLang="el-GR" sz="2200" dirty="0" smtClean="0"/>
              <a:t>Όπως όλα τα φάρμακα, έτσι και οι ινσουλίνες μπορεί να προκαλέσουν ανεπιθύμητες ενέργειες. </a:t>
            </a:r>
            <a:r>
              <a:rPr lang="el-GR" altLang="el-GR" sz="2200" b="1" dirty="0" smtClean="0">
                <a:solidFill>
                  <a:srgbClr val="002060"/>
                </a:solidFill>
              </a:rPr>
              <a:t>Η πλέον πιο συχνή παρενέργεια όλων των προϊόντων ινσουλίνης είναι η υπογλυκαιμία. </a:t>
            </a:r>
            <a:r>
              <a:rPr lang="el-GR" altLang="el-GR" sz="2200" dirty="0" smtClean="0"/>
              <a:t>Μπορεί να εμφανιστεί όταν η δόση της ινσουλίνης είναι πολύ υψηλή σε σχέση με τις απαιτήσεις σε ινσουλίνη. </a:t>
            </a:r>
          </a:p>
          <a:p>
            <a:pPr eaLnBrk="1" hangingPunct="1">
              <a:lnSpc>
                <a:spcPct val="110000"/>
              </a:lnSpc>
            </a:pPr>
            <a:r>
              <a:rPr lang="el-GR" altLang="el-GR" sz="2200" b="1" dirty="0" smtClean="0">
                <a:solidFill>
                  <a:srgbClr val="002060"/>
                </a:solidFill>
              </a:rPr>
              <a:t>Η σοβαρή υπογλυκαιμία ενδέχεται να οδηγήσει σε απώλεια των αισθήσεων ή/και σπασμούς και μπορεί να έχει ως αποτέλεσμα την παροδική ή και μόνιμη διαταραχή της λειτουργίας του εγκεφάλου.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dirty="0">
              <a:solidFill>
                <a:prstClr val="black"/>
              </a:solidFill>
            </a:endParaRPr>
          </a:p>
        </p:txBody>
      </p:sp>
    </p:spTree>
    <p:extLst>
      <p:ext uri="{BB962C8B-B14F-4D97-AF65-F5344CB8AC3E}">
        <p14:creationId xmlns:p14="http://schemas.microsoft.com/office/powerpoint/2010/main" val="32598861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3</a:t>
            </a:r>
            <a:r>
              <a:rPr lang="en-US" sz="3100" b="0" dirty="0" smtClean="0"/>
              <a:t>8</a:t>
            </a:r>
            <a:r>
              <a:rPr lang="el-GR" sz="3100" b="0" dirty="0" smtClean="0"/>
              <a:t> </a:t>
            </a:r>
            <a:r>
              <a:rPr lang="el-GR" sz="3100" b="0" dirty="0"/>
              <a:t>από </a:t>
            </a:r>
            <a:r>
              <a:rPr lang="el-GR" sz="3100" b="0" dirty="0" smtClean="0"/>
              <a:t>42)</a:t>
            </a:r>
            <a:endParaRPr lang="el-GR" dirty="0"/>
          </a:p>
        </p:txBody>
      </p:sp>
      <p:sp>
        <p:nvSpPr>
          <p:cNvPr id="29698" name="Rectangle 3"/>
          <p:cNvSpPr>
            <a:spLocks noGrp="1" noChangeArrowheads="1"/>
          </p:cNvSpPr>
          <p:nvPr>
            <p:ph idx="1"/>
          </p:nvPr>
        </p:nvSpPr>
        <p:spPr>
          <a:xfrm>
            <a:off x="457200" y="1268760"/>
            <a:ext cx="8363272" cy="5256584"/>
          </a:xfrm>
        </p:spPr>
        <p:txBody>
          <a:bodyPr>
            <a:noAutofit/>
          </a:bodyPr>
          <a:lstStyle/>
          <a:p>
            <a:pPr marL="0" indent="0" eaLnBrk="1" hangingPunct="1">
              <a:lnSpc>
                <a:spcPct val="105000"/>
              </a:lnSpc>
              <a:buNone/>
            </a:pPr>
            <a:r>
              <a:rPr lang="el-GR" altLang="el-GR" sz="2200" b="1" dirty="0" smtClean="0">
                <a:solidFill>
                  <a:srgbClr val="002060"/>
                </a:solidFill>
              </a:rPr>
              <a:t>Παρενέργειες ινσουλινών </a:t>
            </a:r>
            <a:r>
              <a:rPr lang="el-GR" altLang="el-GR" sz="2200" dirty="0" smtClean="0">
                <a:solidFill>
                  <a:srgbClr val="002060"/>
                </a:solidFill>
              </a:rPr>
              <a:t>(συνέχεια)</a:t>
            </a:r>
            <a:endParaRPr lang="el-GR" altLang="el-GR" sz="2200" dirty="0" smtClean="0"/>
          </a:p>
          <a:p>
            <a:pPr marL="0" indent="0" eaLnBrk="1" hangingPunct="1">
              <a:lnSpc>
                <a:spcPct val="105000"/>
              </a:lnSpc>
              <a:buNone/>
            </a:pPr>
            <a:r>
              <a:rPr lang="el-GR" altLang="el-GR" sz="2200" b="1" dirty="0" smtClean="0">
                <a:solidFill>
                  <a:srgbClr val="002060"/>
                </a:solidFill>
              </a:rPr>
              <a:t>Πιο σπάνια </a:t>
            </a:r>
            <a:r>
              <a:rPr lang="el-GR" altLang="el-GR" sz="2200" dirty="0" smtClean="0"/>
              <a:t>παρουσιάζονται: </a:t>
            </a:r>
          </a:p>
          <a:p>
            <a:pPr eaLnBrk="1" hangingPunct="1">
              <a:lnSpc>
                <a:spcPct val="105000"/>
              </a:lnSpc>
            </a:pPr>
            <a:r>
              <a:rPr lang="el-GR" altLang="el-GR" sz="2200" b="1" dirty="0" smtClean="0">
                <a:solidFill>
                  <a:srgbClr val="002060"/>
                </a:solidFill>
              </a:rPr>
              <a:t>Διαταραχές στην όραση : </a:t>
            </a:r>
            <a:r>
              <a:rPr lang="el-GR" altLang="el-GR" sz="2200" dirty="0" smtClean="0"/>
              <a:t>κατά την έναρξη της θεραπείας, η οποία υποχωρεί σταδιακά.</a:t>
            </a:r>
          </a:p>
          <a:p>
            <a:pPr eaLnBrk="1" hangingPunct="1">
              <a:lnSpc>
                <a:spcPct val="105000"/>
              </a:lnSpc>
            </a:pPr>
            <a:r>
              <a:rPr lang="el-GR" altLang="el-GR" sz="2200" b="1" dirty="0" smtClean="0">
                <a:solidFill>
                  <a:srgbClr val="002060"/>
                </a:solidFill>
              </a:rPr>
              <a:t>Λιποδυστροφία</a:t>
            </a:r>
            <a:r>
              <a:rPr lang="el-GR" altLang="el-GR" sz="2200" b="1" dirty="0">
                <a:solidFill>
                  <a:srgbClr val="002060"/>
                </a:solidFill>
              </a:rPr>
              <a:t> </a:t>
            </a:r>
            <a:r>
              <a:rPr lang="el-GR" altLang="el-GR" sz="2200" b="1" dirty="0" smtClean="0">
                <a:solidFill>
                  <a:srgbClr val="002060"/>
                </a:solidFill>
              </a:rPr>
              <a:t>: </a:t>
            </a:r>
            <a:r>
              <a:rPr lang="el-GR" altLang="el-GR" sz="2200" dirty="0" smtClean="0"/>
              <a:t>αν η ένεση της ινσουλίνης γίνεται πολύ συχνά στο ίδιο σημείο, ο λιπώδης ιστός κάτω από το δέρμα στο σημείο αυτό θα συρρικνωθεί (λιποατροφία) ή θα διογκωθεί (λιποϋπερτροφία). Τέτοιες μεταβολές στο δέρμα μπορούν να αποφευχθούν αλλάζοντας το σημείο ένεσης.</a:t>
            </a:r>
          </a:p>
          <a:p>
            <a:pPr eaLnBrk="1" hangingPunct="1">
              <a:lnSpc>
                <a:spcPct val="105000"/>
              </a:lnSpc>
            </a:pPr>
            <a:r>
              <a:rPr lang="el-GR" altLang="el-GR" sz="2200" b="1" dirty="0" smtClean="0">
                <a:solidFill>
                  <a:srgbClr val="002060"/>
                </a:solidFill>
              </a:rPr>
              <a:t>Ενδείξεις αλλεργίας : </a:t>
            </a:r>
            <a:r>
              <a:rPr lang="el-GR" altLang="el-GR" sz="2200" dirty="0" smtClean="0"/>
              <a:t>μπορεί να εμφανιστούν ερυθρότητα, οίδημα, κνησμός στο σημείο της ένεσης, που συνήθως υποχωρούν μετά από λίγες εβδομάδες</a:t>
            </a:r>
            <a:r>
              <a:rPr lang="el-GR" altLang="el-GR" sz="2200" dirty="0"/>
              <a:t>.</a:t>
            </a:r>
            <a:endParaRPr lang="el-GR"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dirty="0">
              <a:solidFill>
                <a:prstClr val="black"/>
              </a:solidFill>
            </a:endParaRPr>
          </a:p>
        </p:txBody>
      </p:sp>
    </p:spTree>
    <p:extLst>
      <p:ext uri="{BB962C8B-B14F-4D97-AF65-F5344CB8AC3E}">
        <p14:creationId xmlns:p14="http://schemas.microsoft.com/office/powerpoint/2010/main" val="4220976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a:t>
            </a:r>
            <a:r>
              <a:rPr lang="en-US" sz="3100" b="0" dirty="0" smtClean="0"/>
              <a:t>39</a:t>
            </a:r>
            <a:r>
              <a:rPr lang="el-GR" sz="3100" b="0" dirty="0" smtClean="0"/>
              <a:t> </a:t>
            </a:r>
            <a:r>
              <a:rPr lang="el-GR" sz="3100" b="0" dirty="0"/>
              <a:t>από </a:t>
            </a:r>
            <a:r>
              <a:rPr lang="el-GR" sz="3100" b="0" dirty="0" smtClean="0"/>
              <a:t>42)</a:t>
            </a:r>
            <a:endParaRPr lang="el-GR" dirty="0"/>
          </a:p>
        </p:txBody>
      </p:sp>
      <p:sp>
        <p:nvSpPr>
          <p:cNvPr id="29698" name="Rectangle 3"/>
          <p:cNvSpPr>
            <a:spLocks noGrp="1" noChangeArrowheads="1"/>
          </p:cNvSpPr>
          <p:nvPr>
            <p:ph idx="1"/>
          </p:nvPr>
        </p:nvSpPr>
        <p:spPr>
          <a:xfrm>
            <a:off x="457200" y="1268760"/>
            <a:ext cx="8229600" cy="4968552"/>
          </a:xfrm>
        </p:spPr>
        <p:txBody>
          <a:bodyPr>
            <a:noAutofit/>
          </a:bodyPr>
          <a:lstStyle/>
          <a:p>
            <a:pPr marL="0" indent="0" eaLnBrk="1" hangingPunct="1">
              <a:lnSpc>
                <a:spcPct val="110000"/>
              </a:lnSpc>
              <a:buNone/>
            </a:pPr>
            <a:r>
              <a:rPr lang="el-GR" altLang="el-GR" b="1" dirty="0" smtClean="0">
                <a:solidFill>
                  <a:srgbClr val="002060"/>
                </a:solidFill>
              </a:rPr>
              <a:t>Παρενέργειες ινσουλινών </a:t>
            </a:r>
            <a:r>
              <a:rPr lang="el-GR" altLang="el-GR" dirty="0" smtClean="0">
                <a:solidFill>
                  <a:srgbClr val="002060"/>
                </a:solidFill>
              </a:rPr>
              <a:t>(συνέχεια)</a:t>
            </a:r>
            <a:endParaRPr lang="el-GR" altLang="el-GR" dirty="0" smtClean="0"/>
          </a:p>
          <a:p>
            <a:pPr eaLnBrk="1" hangingPunct="1">
              <a:lnSpc>
                <a:spcPct val="110000"/>
              </a:lnSpc>
            </a:pPr>
            <a:r>
              <a:rPr lang="el-GR" altLang="el-GR" b="1" dirty="0" smtClean="0">
                <a:solidFill>
                  <a:srgbClr val="002060"/>
                </a:solidFill>
              </a:rPr>
              <a:t>Νευροπάθεια : </a:t>
            </a:r>
            <a:r>
              <a:rPr lang="el-GR" altLang="el-GR" dirty="0" smtClean="0"/>
              <a:t>μπορεί να προκληθεί πόνος σαν καύσος, μούδιασμα ή ηλεκτρισμός.</a:t>
            </a:r>
          </a:p>
          <a:p>
            <a:pPr eaLnBrk="1" hangingPunct="1">
              <a:lnSpc>
                <a:spcPct val="110000"/>
              </a:lnSpc>
            </a:pPr>
            <a:r>
              <a:rPr lang="el-GR" altLang="el-GR" b="1" dirty="0" smtClean="0">
                <a:solidFill>
                  <a:srgbClr val="002060"/>
                </a:solidFill>
              </a:rPr>
              <a:t>Οίδημα των αρθρώσεων : </a:t>
            </a:r>
            <a:r>
              <a:rPr lang="el-GR" altLang="el-GR" dirty="0" smtClean="0"/>
              <a:t>η κατακράτηση νερού μπορεί να προκαλέσει οίδημα γύρω από τους αστραγάλους και άλλες αρθρώσεις.</a:t>
            </a:r>
          </a:p>
          <a:p>
            <a:pPr eaLnBrk="1" hangingPunct="1">
              <a:lnSpc>
                <a:spcPct val="110000"/>
              </a:lnSpc>
            </a:pPr>
            <a:r>
              <a:rPr lang="el-GR" altLang="el-GR" b="1" dirty="0" smtClean="0">
                <a:solidFill>
                  <a:srgbClr val="002060"/>
                </a:solidFill>
              </a:rPr>
              <a:t>Διαβητική αμφιβληστροειδοπάθεια : </a:t>
            </a:r>
            <a:r>
              <a:rPr lang="el-GR" altLang="el-GR" dirty="0" smtClean="0"/>
              <a:t>εάν υπάρχει ήδη και τα επίπεδα γλυκόζης αίματος βελτιώνονται πολύ γρήγορα η αμφιβληστροειδοπάθεια μπορεί να επιδεινωθεί.</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dirty="0">
              <a:solidFill>
                <a:prstClr val="black"/>
              </a:solidFill>
            </a:endParaRPr>
          </a:p>
        </p:txBody>
      </p:sp>
    </p:spTree>
    <p:extLst>
      <p:ext uri="{BB962C8B-B14F-4D97-AF65-F5344CB8AC3E}">
        <p14:creationId xmlns:p14="http://schemas.microsoft.com/office/powerpoint/2010/main" val="11073024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4</a:t>
            </a:r>
            <a:r>
              <a:rPr lang="en-US" sz="3100" b="0" dirty="0" smtClean="0"/>
              <a:t>0</a:t>
            </a:r>
            <a:r>
              <a:rPr lang="el-GR" sz="3100" b="0" dirty="0" smtClean="0"/>
              <a:t> </a:t>
            </a:r>
            <a:r>
              <a:rPr lang="el-GR" sz="3100" b="0" dirty="0"/>
              <a:t>από </a:t>
            </a:r>
            <a:r>
              <a:rPr lang="el-GR" sz="3100" b="0" dirty="0" smtClean="0"/>
              <a:t>42)</a:t>
            </a:r>
            <a:endParaRPr lang="el-GR" dirty="0"/>
          </a:p>
        </p:txBody>
      </p:sp>
      <p:sp>
        <p:nvSpPr>
          <p:cNvPr id="30722" name="Rectangle 3"/>
          <p:cNvSpPr>
            <a:spLocks noGrp="1" noChangeArrowheads="1"/>
          </p:cNvSpPr>
          <p:nvPr>
            <p:ph idx="1"/>
          </p:nvPr>
        </p:nvSpPr>
        <p:spPr>
          <a:xfrm>
            <a:off x="457200" y="1268760"/>
            <a:ext cx="8229600" cy="4968552"/>
          </a:xfrm>
        </p:spPr>
        <p:txBody>
          <a:bodyPr>
            <a:noAutofit/>
          </a:bodyPr>
          <a:lstStyle/>
          <a:p>
            <a:pPr marL="0" indent="0">
              <a:lnSpc>
                <a:spcPct val="110000"/>
              </a:lnSpc>
              <a:buNone/>
            </a:pPr>
            <a:r>
              <a:rPr lang="el-GR" altLang="el-GR" b="1" dirty="0">
                <a:solidFill>
                  <a:srgbClr val="002060"/>
                </a:solidFill>
              </a:rPr>
              <a:t>Εισπνεόμενη ινσουλίνη </a:t>
            </a:r>
            <a:endParaRPr lang="el-GR" altLang="el-GR" b="1" dirty="0" smtClean="0">
              <a:solidFill>
                <a:srgbClr val="002060"/>
              </a:solidFill>
            </a:endParaRPr>
          </a:p>
          <a:p>
            <a:pPr>
              <a:lnSpc>
                <a:spcPct val="110000"/>
              </a:lnSpc>
            </a:pPr>
            <a:r>
              <a:rPr lang="el-GR" altLang="el-GR" dirty="0" smtClean="0"/>
              <a:t>Η εισπνεόμενη ινσουλίνη αποτελεί μία  μέθοδο που αναμενόταν να δώσει λύση σε όσους αποφεύγουν τη θεραπεία ινσουλίνης, λόγω του ενέσιμου τρόπου χορήγησής της. </a:t>
            </a:r>
            <a:r>
              <a:rPr lang="el-GR" altLang="el-GR" b="1" dirty="0" smtClean="0">
                <a:solidFill>
                  <a:srgbClr val="002060"/>
                </a:solidFill>
              </a:rPr>
              <a:t>Στην Ελλάδα η κυκλοφορία του προϊόντος άρχισε τον Ιούνιο του 2007, διακόπηκε όμως λίγους μήνες αργότερα. Η εμπορική της ονομασία ήταν Exubera.</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dirty="0">
              <a:solidFill>
                <a:prstClr val="black"/>
              </a:solidFill>
            </a:endParaRPr>
          </a:p>
        </p:txBody>
      </p:sp>
    </p:spTree>
    <p:extLst>
      <p:ext uri="{BB962C8B-B14F-4D97-AF65-F5344CB8AC3E}">
        <p14:creationId xmlns:p14="http://schemas.microsoft.com/office/powerpoint/2010/main" val="12059412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116632"/>
            <a:ext cx="9108504"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4</a:t>
            </a:r>
            <a:r>
              <a:rPr lang="en-US" sz="3100" b="0" dirty="0" smtClean="0"/>
              <a:t>1</a:t>
            </a:r>
            <a:r>
              <a:rPr lang="el-GR" sz="3100" b="0" dirty="0" smtClean="0"/>
              <a:t> </a:t>
            </a:r>
            <a:r>
              <a:rPr lang="el-GR" sz="3100" b="0" dirty="0"/>
              <a:t>από </a:t>
            </a:r>
            <a:r>
              <a:rPr lang="el-GR" sz="3100" b="0" dirty="0" smtClean="0"/>
              <a:t>42)</a:t>
            </a:r>
            <a:endParaRPr lang="el-GR" dirty="0"/>
          </a:p>
        </p:txBody>
      </p:sp>
      <p:sp>
        <p:nvSpPr>
          <p:cNvPr id="30722" name="Rectangle 3"/>
          <p:cNvSpPr>
            <a:spLocks noGrp="1" noChangeArrowheads="1"/>
          </p:cNvSpPr>
          <p:nvPr>
            <p:ph idx="1"/>
          </p:nvPr>
        </p:nvSpPr>
        <p:spPr>
          <a:xfrm>
            <a:off x="457200" y="1268760"/>
            <a:ext cx="8229600" cy="4968552"/>
          </a:xfrm>
        </p:spPr>
        <p:txBody>
          <a:bodyPr>
            <a:noAutofit/>
          </a:bodyPr>
          <a:lstStyle/>
          <a:p>
            <a:pPr marL="0" indent="0">
              <a:lnSpc>
                <a:spcPct val="100000"/>
              </a:lnSpc>
              <a:buNone/>
            </a:pPr>
            <a:r>
              <a:rPr lang="el-GR" altLang="el-GR" sz="2200" b="1" dirty="0">
                <a:solidFill>
                  <a:srgbClr val="002060"/>
                </a:solidFill>
              </a:rPr>
              <a:t>Εισπνεόμενη ινσουλίνη </a:t>
            </a:r>
            <a:r>
              <a:rPr lang="el-GR" altLang="el-GR" sz="2200" dirty="0">
                <a:solidFill>
                  <a:srgbClr val="002060"/>
                </a:solidFill>
              </a:rPr>
              <a:t>(συνέχεια)</a:t>
            </a:r>
          </a:p>
          <a:p>
            <a:pPr>
              <a:lnSpc>
                <a:spcPct val="100000"/>
              </a:lnSpc>
            </a:pPr>
            <a:r>
              <a:rPr lang="el-GR" altLang="el-GR" sz="2200" dirty="0" smtClean="0"/>
              <a:t>Σύμφωνα </a:t>
            </a:r>
            <a:r>
              <a:rPr lang="el-GR" altLang="el-GR" sz="2200" dirty="0"/>
              <a:t>με την </a:t>
            </a:r>
            <a:r>
              <a:rPr lang="el-GR" altLang="el-GR" sz="2200" dirty="0" smtClean="0"/>
              <a:t>εταιρία Pfizer η απόσυρση έγινε για </a:t>
            </a:r>
            <a:r>
              <a:rPr lang="el-GR" altLang="el-GR" sz="2200" b="1" dirty="0" smtClean="0">
                <a:solidFill>
                  <a:srgbClr val="002060"/>
                </a:solidFill>
              </a:rPr>
              <a:t>οικονομικούς λόγους</a:t>
            </a:r>
            <a:r>
              <a:rPr lang="el-GR" altLang="el-GR" sz="2200" dirty="0" smtClean="0"/>
              <a:t>. Κρίθηκε </a:t>
            </a:r>
            <a:r>
              <a:rPr lang="el-GR" altLang="el-GR" sz="2200" b="1" dirty="0" smtClean="0">
                <a:solidFill>
                  <a:srgbClr val="002060"/>
                </a:solidFill>
              </a:rPr>
              <a:t>ασύμφορη</a:t>
            </a:r>
            <a:r>
              <a:rPr lang="el-GR" altLang="el-GR" sz="2200" dirty="0" smtClean="0"/>
              <a:t> στην παρασκευή του, διότι τα έσοδα δεν κάλυπταν τα έξοδα. Σε αντίθεση με την εταιρία έρχεται ο Ευρωπαϊκός Οργανισμός Φαρμάκων, σύμφωνα με τον οποίο σε έρευνες που πραγματοποιήθηκαν, παρατηρήθηκαν περιστατικά </a:t>
            </a:r>
            <a:r>
              <a:rPr lang="el-GR" altLang="el-GR" sz="2200" b="1" dirty="0" smtClean="0">
                <a:solidFill>
                  <a:srgbClr val="002060"/>
                </a:solidFill>
              </a:rPr>
              <a:t>καρκίνου του πνεύμονα </a:t>
            </a:r>
            <a:r>
              <a:rPr lang="el-GR" altLang="el-GR" sz="2200" dirty="0" smtClean="0"/>
              <a:t>σε ασθενείς που έκαναν λήψη του προϊόντος. Ο μικρός αριθμός περιστατικών (7), οι περιορισμένες πληροφορίες και το γεγονός ότι συνέβησαν σε ασθενείς που είχαν υπάρξει καπνιστές, </a:t>
            </a:r>
            <a:r>
              <a:rPr lang="el-GR" altLang="el-GR" sz="2200" b="1" dirty="0" smtClean="0">
                <a:solidFill>
                  <a:srgbClr val="002060"/>
                </a:solidFill>
              </a:rPr>
              <a:t>δεν επιτρέπει να καταλήξουμε σε οριστικά συμπεράσματα.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Tree>
    <p:extLst>
      <p:ext uri="{BB962C8B-B14F-4D97-AF65-F5344CB8AC3E}">
        <p14:creationId xmlns:p14="http://schemas.microsoft.com/office/powerpoint/2010/main" val="37591346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Αντιμετώπιση και φαρμακευτική αγωγή</a:t>
            </a:r>
            <a:br>
              <a:rPr lang="el-GR" dirty="0"/>
            </a:br>
            <a:r>
              <a:rPr lang="el-GR" sz="3100" b="0" dirty="0"/>
              <a:t>Ενδοκρινές πάγκρεας – Σακχαρώδης διαβήτης (</a:t>
            </a:r>
            <a:r>
              <a:rPr lang="el-GR" sz="3100" b="0" dirty="0" smtClean="0"/>
              <a:t>4</a:t>
            </a:r>
            <a:r>
              <a:rPr lang="en-US" sz="3100" b="0" dirty="0" smtClean="0"/>
              <a:t>2</a:t>
            </a:r>
            <a:r>
              <a:rPr lang="el-GR" sz="3100" b="0" dirty="0" smtClean="0"/>
              <a:t> </a:t>
            </a:r>
            <a:r>
              <a:rPr lang="el-GR" sz="3100" b="0" dirty="0"/>
              <a:t>από </a:t>
            </a:r>
            <a:r>
              <a:rPr lang="el-GR" sz="3100" b="0" dirty="0" smtClean="0"/>
              <a:t>4</a:t>
            </a:r>
            <a:r>
              <a:rPr lang="en-US" sz="3100" b="0" dirty="0" smtClean="0"/>
              <a:t>2</a:t>
            </a:r>
            <a:r>
              <a:rPr lang="el-GR" sz="3100" b="0" dirty="0" smtClean="0"/>
              <a:t>)</a:t>
            </a:r>
            <a:endParaRPr lang="el-GR" dirty="0"/>
          </a:p>
        </p:txBody>
      </p:sp>
      <p:sp>
        <p:nvSpPr>
          <p:cNvPr id="30722" name="Rectangle 3"/>
          <p:cNvSpPr>
            <a:spLocks noGrp="1" noChangeArrowheads="1"/>
          </p:cNvSpPr>
          <p:nvPr>
            <p:ph idx="1"/>
          </p:nvPr>
        </p:nvSpPr>
        <p:spPr>
          <a:xfrm>
            <a:off x="457200" y="1268760"/>
            <a:ext cx="8229600" cy="4968552"/>
          </a:xfrm>
        </p:spPr>
        <p:txBody>
          <a:bodyPr>
            <a:noAutofit/>
          </a:bodyPr>
          <a:lstStyle/>
          <a:p>
            <a:pPr marL="0" indent="0" eaLnBrk="1" hangingPunct="1">
              <a:lnSpc>
                <a:spcPct val="100000"/>
              </a:lnSpc>
              <a:buNone/>
            </a:pPr>
            <a:r>
              <a:rPr lang="el-GR" altLang="el-GR" b="1" dirty="0" smtClean="0">
                <a:solidFill>
                  <a:srgbClr val="002060"/>
                </a:solidFill>
              </a:rPr>
              <a:t>Εισπνεόμενη ινσουλίνη </a:t>
            </a:r>
            <a:r>
              <a:rPr lang="el-GR" altLang="el-GR" dirty="0" smtClean="0">
                <a:solidFill>
                  <a:srgbClr val="002060"/>
                </a:solidFill>
              </a:rPr>
              <a:t>(συνέχεια)</a:t>
            </a:r>
          </a:p>
          <a:p>
            <a:pPr eaLnBrk="1" hangingPunct="1">
              <a:lnSpc>
                <a:spcPct val="100000"/>
              </a:lnSpc>
            </a:pPr>
            <a:r>
              <a:rPr lang="el-GR" altLang="el-GR" dirty="0" smtClean="0"/>
              <a:t>Το προϊόν αυτό είναι σκόνη για εισπνοή ινσουλίνης ταχείας δράσης. Η δραστική ουσία του σκευάσματος είναι η ανθρώπινη ινσουλίνη σε περιεκτικότητα του 1mg ή των 3mg.  Παράγεται με την γνωστή μέθοδο τεχνολογίας ανασυνδυασμένου DNA.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dirty="0">
              <a:solidFill>
                <a:prstClr val="black"/>
              </a:solidFill>
            </a:endParaRPr>
          </a:p>
        </p:txBody>
      </p:sp>
    </p:spTree>
    <p:extLst>
      <p:ext uri="{BB962C8B-B14F-4D97-AF65-F5344CB8AC3E}">
        <p14:creationId xmlns:p14="http://schemas.microsoft.com/office/powerpoint/2010/main" val="24989088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 Ανορεξιογόνα </a:t>
            </a:r>
            <a:r>
              <a:rPr lang="el-GR" dirty="0" smtClean="0"/>
              <a:t>Φάρμακα </a:t>
            </a:r>
            <a:r>
              <a:rPr lang="el-GR" sz="3200" b="0" dirty="0" smtClean="0"/>
              <a:t>(1 από 9)</a:t>
            </a:r>
            <a:endParaRPr lang="el-GR" sz="3200" b="0" dirty="0"/>
          </a:p>
        </p:txBody>
      </p:sp>
      <p:sp>
        <p:nvSpPr>
          <p:cNvPr id="6146" name="Rectangle 3"/>
          <p:cNvSpPr>
            <a:spLocks noGrp="1" noChangeArrowheads="1"/>
          </p:cNvSpPr>
          <p:nvPr>
            <p:ph idx="1"/>
          </p:nvPr>
        </p:nvSpPr>
        <p:spPr/>
        <p:txBody>
          <a:bodyPr>
            <a:normAutofit/>
          </a:bodyPr>
          <a:lstStyle/>
          <a:p>
            <a:pPr marL="0" indent="0" eaLnBrk="1" hangingPunct="1">
              <a:lnSpc>
                <a:spcPct val="110000"/>
              </a:lnSpc>
              <a:buNone/>
            </a:pPr>
            <a:r>
              <a:rPr lang="el-GR" altLang="el-GR" dirty="0" smtClean="0"/>
              <a:t>Τα ανορεξιογόνα φάρμακα καταστέλλουν την όρεξη, με αποτέλεσμα τη μείωση της πρόσληψης τροφής και τη συνεπακόλουθη απώλεια βάρους. Δρουν στο κεντρικό νευρικό σύστημα και με βάση τον μηχανισμό δράσης τους διακρίνονται :</a:t>
            </a:r>
          </a:p>
          <a:p>
            <a:pPr marL="571500" indent="-571500" eaLnBrk="1" hangingPunct="1">
              <a:lnSpc>
                <a:spcPct val="110000"/>
              </a:lnSpc>
              <a:buFont typeface="+mj-lt"/>
              <a:buAutoNum type="romanUcPeriod"/>
            </a:pPr>
            <a:r>
              <a:rPr lang="el-GR" altLang="el-GR" dirty="0" smtClean="0"/>
              <a:t>Στα δρώντα μέσω αδρενεργικών υποδοχέων.</a:t>
            </a:r>
          </a:p>
          <a:p>
            <a:pPr marL="571500" indent="-571500" eaLnBrk="1" hangingPunct="1">
              <a:lnSpc>
                <a:spcPct val="110000"/>
              </a:lnSpc>
              <a:buFont typeface="+mj-lt"/>
              <a:buAutoNum type="romanUcPeriod"/>
            </a:pPr>
            <a:r>
              <a:rPr lang="el-GR" altLang="el-GR" dirty="0" smtClean="0"/>
              <a:t>Στα δρώντα μέσω σεροτονινεργικών υποδοχέων.</a:t>
            </a:r>
          </a:p>
          <a:p>
            <a:pPr marL="571500" indent="-571500" eaLnBrk="1" hangingPunct="1">
              <a:lnSpc>
                <a:spcPct val="110000"/>
              </a:lnSpc>
              <a:buFont typeface="+mj-lt"/>
              <a:buAutoNum type="romanUcPeriod"/>
            </a:pPr>
            <a:r>
              <a:rPr lang="el-GR" altLang="el-GR" dirty="0" smtClean="0"/>
              <a:t>Στα δρώντα μέσω και των δύο ειδών υποδοχέων.</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21387888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10</a:t>
            </a:r>
            <a:r>
              <a:rPr lang="en-US" sz="2000" dirty="0" smtClean="0"/>
              <a:t>:</a:t>
            </a:r>
            <a:r>
              <a:rPr lang="el-GR" sz="2000" dirty="0" smtClean="0"/>
              <a:t> </a:t>
            </a:r>
            <a:r>
              <a:rPr lang="el-GR" sz="2000" dirty="0"/>
              <a:t>Παχυσαρκία - </a:t>
            </a:r>
            <a:r>
              <a:rPr lang="el-GR" sz="2000" dirty="0" smtClean="0"/>
              <a:t>Διαβήτης».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932695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3020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 Ανορεξιογόνα Φάρμακα </a:t>
            </a:r>
            <a:r>
              <a:rPr lang="el-GR" sz="3200" b="0" dirty="0" smtClean="0"/>
              <a:t>(2 </a:t>
            </a:r>
            <a:r>
              <a:rPr lang="el-GR" sz="3200" b="0" dirty="0"/>
              <a:t>από 9)</a:t>
            </a:r>
            <a:endParaRPr lang="el-GR" dirty="0"/>
          </a:p>
        </p:txBody>
      </p:sp>
      <p:sp>
        <p:nvSpPr>
          <p:cNvPr id="6146" name="Rectangle 3"/>
          <p:cNvSpPr>
            <a:spLocks noGrp="1" noChangeArrowheads="1"/>
          </p:cNvSpPr>
          <p:nvPr>
            <p:ph idx="1"/>
          </p:nvPr>
        </p:nvSpPr>
        <p:spPr/>
        <p:txBody>
          <a:bodyPr>
            <a:normAutofit/>
          </a:bodyPr>
          <a:lstStyle/>
          <a:p>
            <a:pPr marL="571500" indent="-571500" eaLnBrk="1" hangingPunct="1">
              <a:lnSpc>
                <a:spcPct val="90000"/>
              </a:lnSpc>
              <a:buFont typeface="+mj-lt"/>
              <a:buAutoNum type="romanLcPeriod"/>
            </a:pPr>
            <a:r>
              <a:rPr lang="el-GR" altLang="el-GR" sz="2800" b="1" dirty="0" smtClean="0">
                <a:solidFill>
                  <a:srgbClr val="002060"/>
                </a:solidFill>
              </a:rPr>
              <a:t>Στα ανορεξιογόνα που δρουν μέσω αδρενεργικών υποδοχέων ανήκουν</a:t>
            </a:r>
          </a:p>
          <a:p>
            <a:pPr lvl="1" eaLnBrk="1" hangingPunct="1">
              <a:lnSpc>
                <a:spcPct val="90000"/>
              </a:lnSpc>
              <a:buFont typeface="Courier New" panose="02070309020205020404" pitchFamily="49" charset="0"/>
              <a:buChar char="o"/>
            </a:pPr>
            <a:r>
              <a:rPr lang="el-GR" altLang="el-GR" sz="2400" dirty="0" smtClean="0"/>
              <a:t>Αμφεταμίνες και τα παράγωγά τους.</a:t>
            </a:r>
          </a:p>
          <a:p>
            <a:pPr lvl="1" eaLnBrk="1" hangingPunct="1">
              <a:lnSpc>
                <a:spcPct val="90000"/>
              </a:lnSpc>
              <a:buFont typeface="Courier New" panose="02070309020205020404" pitchFamily="49" charset="0"/>
              <a:buChar char="o"/>
            </a:pPr>
            <a:r>
              <a:rPr lang="el-GR" altLang="el-GR" sz="2400" dirty="0" smtClean="0"/>
              <a:t>Φεντερμίνη.</a:t>
            </a:r>
          </a:p>
          <a:p>
            <a:pPr lvl="1" eaLnBrk="1" hangingPunct="1">
              <a:lnSpc>
                <a:spcPct val="90000"/>
              </a:lnSpc>
              <a:buFont typeface="Courier New" panose="02070309020205020404" pitchFamily="49" charset="0"/>
              <a:buChar char="o"/>
            </a:pPr>
            <a:r>
              <a:rPr lang="el-GR" altLang="el-GR" sz="2400" dirty="0" smtClean="0"/>
              <a:t>Μαζιντόλη.</a:t>
            </a:r>
          </a:p>
          <a:p>
            <a:pPr lvl="1" eaLnBrk="1" hangingPunct="1">
              <a:lnSpc>
                <a:spcPct val="90000"/>
              </a:lnSpc>
              <a:buFont typeface="Courier New" panose="02070309020205020404" pitchFamily="49" charset="0"/>
              <a:buChar char="o"/>
            </a:pPr>
            <a:r>
              <a:rPr lang="el-GR" altLang="el-GR" sz="2400" dirty="0" smtClean="0"/>
              <a:t>Φαινυλπροπανολαμίνη.</a:t>
            </a:r>
          </a:p>
          <a:p>
            <a:pPr lvl="1" eaLnBrk="1" hangingPunct="1">
              <a:lnSpc>
                <a:spcPct val="90000"/>
              </a:lnSpc>
              <a:buFont typeface="Courier New" panose="02070309020205020404" pitchFamily="49" charset="0"/>
              <a:buChar char="o"/>
            </a:pPr>
            <a:r>
              <a:rPr lang="el-GR" altLang="el-GR" sz="2400" dirty="0" smtClean="0"/>
              <a:t>Ναλοξόνη.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910078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 Ανορεξιογόνα Φάρμακα </a:t>
            </a:r>
            <a:r>
              <a:rPr lang="el-GR" sz="3200" b="0" dirty="0" smtClean="0"/>
              <a:t>(3 </a:t>
            </a:r>
            <a:r>
              <a:rPr lang="el-GR" sz="3200" b="0" dirty="0"/>
              <a:t>από 9)</a:t>
            </a:r>
            <a:endParaRPr lang="el-GR" dirty="0"/>
          </a:p>
        </p:txBody>
      </p:sp>
      <p:sp>
        <p:nvSpPr>
          <p:cNvPr id="7170" name="Rectangle 3"/>
          <p:cNvSpPr>
            <a:spLocks noGrp="1" noChangeArrowheads="1"/>
          </p:cNvSpPr>
          <p:nvPr>
            <p:ph idx="1"/>
          </p:nvPr>
        </p:nvSpPr>
        <p:spPr/>
        <p:txBody>
          <a:bodyPr>
            <a:noAutofit/>
          </a:bodyPr>
          <a:lstStyle/>
          <a:p>
            <a:pPr eaLnBrk="1" hangingPunct="1">
              <a:lnSpc>
                <a:spcPct val="110000"/>
              </a:lnSpc>
            </a:pPr>
            <a:r>
              <a:rPr lang="el-GR" altLang="el-GR" sz="2200" b="1" dirty="0" smtClean="0">
                <a:solidFill>
                  <a:srgbClr val="002060"/>
                </a:solidFill>
              </a:rPr>
              <a:t>Οι αμφεταμίνες </a:t>
            </a:r>
            <a:r>
              <a:rPr lang="el-GR" altLang="el-GR" sz="2200" dirty="0" smtClean="0"/>
              <a:t>δρουν στον υποθάλαμο. Ο ακριβής μηχανισμός δράσης των αμφεταμινών είναι η αύξηση της παραγωγής και της έκκρισης της νοραδρεναλίνης στις συνάψεις και ασήμαντη παρεμπόδιση της επαναπρόσληψής της από τον προσυναπτικό νευρώνα.  </a:t>
            </a:r>
          </a:p>
          <a:p>
            <a:pPr eaLnBrk="1" hangingPunct="1">
              <a:lnSpc>
                <a:spcPct val="110000"/>
              </a:lnSpc>
            </a:pPr>
            <a:r>
              <a:rPr lang="el-GR" altLang="el-GR" sz="2200" b="1" dirty="0" smtClean="0">
                <a:solidFill>
                  <a:srgbClr val="002060"/>
                </a:solidFill>
              </a:rPr>
              <a:t>Οι αμφεταμίνες και τα παράγωγα τους, εκτός από την κεντρική μέσω των αδρενεργικών υποδοχέων δράση, χαρακτηρίζονται από σημαντικές καρδιαγγειακές </a:t>
            </a:r>
            <a:r>
              <a:rPr lang="el-GR" altLang="el-GR" sz="2200" dirty="0" smtClean="0"/>
              <a:t>δράσεις, προκαλώντας αύξηση της αρτηριακής πίεσης και της καρδιακής συχνότητας. Επιπλέον, η διέγερση του συμπαθητικού νευρικού συστήματος προκαλεί ψυχικές διαταραχές, υπερκινητικότητα, εξάρτηση και εθισμό, παρενέργειες που υπερισχύουν της ανορεκτικής δράσης </a:t>
            </a:r>
            <a:r>
              <a:rPr lang="el-GR" altLang="el-GR" sz="2200" b="1" dirty="0" smtClean="0">
                <a:solidFill>
                  <a:srgbClr val="002060"/>
                </a:solidFill>
              </a:rPr>
              <a:t>με αποτέλεσμα να μην χρησιμοποιούνται πλέον ως ανορεξιογόνα.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8332564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82195b714b75f0d66d99f4adfa02526cc7e7766"/>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ha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5653</Words>
  <Application>Microsoft Office PowerPoint</Application>
  <PresentationFormat>Προβολή στην οθόνη (4:3)</PresentationFormat>
  <Paragraphs>672</Paragraphs>
  <Slides>75</Slides>
  <Notes>13</Notes>
  <HiddenSlides>0</HiddenSlides>
  <MMClips>0</MMClips>
  <ScaleCrop>false</ScaleCrop>
  <HeadingPairs>
    <vt:vector size="4" baseType="variant">
      <vt:variant>
        <vt:lpstr>Θέμα</vt:lpstr>
      </vt:variant>
      <vt:variant>
        <vt:i4>2</vt:i4>
      </vt:variant>
      <vt:variant>
        <vt:lpstr>Τίτλοι διαφανειών</vt:lpstr>
      </vt:variant>
      <vt:variant>
        <vt:i4>75</vt:i4>
      </vt:variant>
    </vt:vector>
  </HeadingPairs>
  <TitlesOfParts>
    <vt:vector size="77" baseType="lpstr">
      <vt:lpstr>OC_template_updated</vt:lpstr>
      <vt:lpstr>template_pharm</vt:lpstr>
      <vt:lpstr>Φαρμακολογία</vt:lpstr>
      <vt:lpstr>Διαιτητική αντιμετώπιση της παχυσαρκίας (1 από 2)</vt:lpstr>
      <vt:lpstr>Διαιτητική αντιμετώπιση της παχυσαρκίας (2 από 2)</vt:lpstr>
      <vt:lpstr>Τρόποι φαρμακολογικής παρέμβασης</vt:lpstr>
      <vt:lpstr>Ιδανικό φάρμακο</vt:lpstr>
      <vt:lpstr>Κατηγορίες φαρμάκων στην παχυσαρκία</vt:lpstr>
      <vt:lpstr>Ι. Ανορεξιογόνα Φάρμακα (1 από 9)</vt:lpstr>
      <vt:lpstr>Ι. Ανορεξιογόνα Φάρμακα (2 από 9)</vt:lpstr>
      <vt:lpstr>Ι. Ανορεξιογόνα Φάρμακα (3 από 9)</vt:lpstr>
      <vt:lpstr>Ι. Ανορεξιογόνα Φάρμακα (4 από 9)</vt:lpstr>
      <vt:lpstr>Ι. Ανορεξιογόνα Φάρμακα (5 από 9)</vt:lpstr>
      <vt:lpstr>Ι. Ανορεξιογόνα Φάρμακα (6 από 9)</vt:lpstr>
      <vt:lpstr>Ι. Ανορεξιογόνα Φάρμακα (7 από 9)</vt:lpstr>
      <vt:lpstr>Ι. Ανορεξιογόνα Φάρμακα (8 από 9)</vt:lpstr>
      <vt:lpstr>Ι. Ανορεξιογόνα Φάρμακα (9 από 9)</vt:lpstr>
      <vt:lpstr>ΙΙ. Φάρμακα που αναστέλλουν την απορρόφηση της τροφής από το γαστρεντερικό σωλήνα (1 από 4)</vt:lpstr>
      <vt:lpstr>ΙΙ. Φάρμακα που αναστέλλουν την απορρόφηση της τροφής από το γαστρεντερικό σωλήνα (2 από 4)</vt:lpstr>
      <vt:lpstr>ΙΙ. Φάρμακα που αναστέλλουν την απορρόφηση της τροφής από το γαστρεντερικό σωλήνα (3 από 4)</vt:lpstr>
      <vt:lpstr>ΙΙ. Φάρμακα που αναστέλλουν την απορρόφηση της τροφής από το γαστρεντερικό σωλήνα (4 από 4)</vt:lpstr>
      <vt:lpstr>ΙΙΙ. Θερμογενετικά ή λιπολυτικά φάρμακα</vt:lpstr>
      <vt:lpstr>Χειρουργική αντιμετώπιση νοσογόνου παχυσαρκίας</vt:lpstr>
      <vt:lpstr>Αντιμετώπιση και φαρμακευτική αγωγή Ενδοκρινές πάγκρεας – Σακχαρώδης διαβήτης (1 από 42)</vt:lpstr>
      <vt:lpstr>Αντιμετώπιση και φαρμακευτική αγωγή Ενδοκρινές πάγκρεας – Σακχαρώδης διαβήτης (2 από 42)</vt:lpstr>
      <vt:lpstr>Αντιμετώπιση και φαρμακευτική αγωγή Ενδοκρινές πάγκρεας – Σακχαρώδης διαβήτης (3 από 42)</vt:lpstr>
      <vt:lpstr>Αντιμετώπιση και φαρμακευτική αγωγή Ενδοκρινές πάγκρεας – Σακχαρώδης διαβήτης (4 από 42)</vt:lpstr>
      <vt:lpstr>Αντιμετώπιση και φαρμακευτική αγωγή Ενδοκρινές πάγκρεας – Σακχαρώδης διαβήτης (5 από 42)</vt:lpstr>
      <vt:lpstr>Αντιμετώπιση και φαρμακευτική αγωγή Ενδοκρινές πάγκρεας – Σακχαρώδης διαβήτης (6 από 42)</vt:lpstr>
      <vt:lpstr>Αντιμετώπιση και φαρμακευτική αγωγή Ενδοκρινές πάγκρεας – Σακχαρώδης διαβήτης (7 από 42)</vt:lpstr>
      <vt:lpstr>Αντιμετώπιση και φαρμακευτική αγωγή Ενδοκρινές πάγκρεας – Σακχαρώδης διαβήτης (8 από 42)</vt:lpstr>
      <vt:lpstr>Αντιμετώπιση και φαρμακευτική αγωγή Ενδοκρινές πάγκρεας – Σακχαρώδης διαβήτης (9 από 42)</vt:lpstr>
      <vt:lpstr>Αντιμετώπιση και φαρμακευτική αγωγή Ενδοκρινές πάγκρεας – Σακχαρώδης διαβήτης (10 από 42)</vt:lpstr>
      <vt:lpstr>Αντιμετώπιση και φαρμακευτική αγωγή Ενδοκρινές πάγκρεας – Σακχαρώδης διαβήτης (11 από 42)</vt:lpstr>
      <vt:lpstr>Αντιμετώπιση και φαρμακευτική αγωγή Ενδοκρινές πάγκρεας – Σακχαρώδης διαβήτης (12 από 42)</vt:lpstr>
      <vt:lpstr>Αντιμετώπιση και φαρμακευτική αγωγή Ενδοκρινές πάγκρεας – Σακχαρώδης διαβήτης (13 από 42)</vt:lpstr>
      <vt:lpstr>Αντιμετώπιση και φαρμακευτική αγωγή Ενδοκρινές πάγκρεας – Σακχαρώδης διαβήτης (14 από 42)</vt:lpstr>
      <vt:lpstr>Αντιμετώπιση και φαρμακευτική αγωγή Ενδοκρινές πάγκρεας – Σακχαρώδης διαβήτης (15 από 42)</vt:lpstr>
      <vt:lpstr>Αντιμετώπιση και φαρμακευτική αγωγή Ενδοκρινές πάγκρεας – Σακχαρώδης διαβήτης (16 από 42)</vt:lpstr>
      <vt:lpstr>Αντιμετώπιση και φαρμακευτική αγωγή Ενδοκρινές πάγκρεας – Σακχαρώδης διαβήτης (17 από 42)</vt:lpstr>
      <vt:lpstr>Αντιμετώπιση και φαρμακευτική αγωγή Ενδοκρινές πάγκρεας – Σακχαρώδης διαβήτης (18 από 42)</vt:lpstr>
      <vt:lpstr>Αντιμετώπιση και φαρμακευτική αγωγή Ενδοκρινές πάγκρεας – Σακχαρώδης διαβήτης (19 από 42)</vt:lpstr>
      <vt:lpstr>Αντιμετώπιση και φαρμακευτική αγωγή Ενδοκρινές πάγκρεας – Σακχαρώδης διαβήτης (20 από 42)</vt:lpstr>
      <vt:lpstr>Αντιμετώπιση και φαρμακευτική αγωγή Ενδοκρινές πάγκρεας – Σακχαρώδης διαβήτης (21 από 42)</vt:lpstr>
      <vt:lpstr>Αντιμετώπιση και φαρμακευτική αγωγή Ενδοκρινές πάγκρεας – Σακχαρώδης διαβήτης (22 από 42)</vt:lpstr>
      <vt:lpstr>Αντιμετώπιση και φαρμακευτική αγωγή Ενδοκρινές πάγκρεας – Σακχαρώδης διαβήτης (23 από 42)</vt:lpstr>
      <vt:lpstr>Αντιμετώπιση και φαρμακευτική αγωγή Ενδοκρινές πάγκρεας – Σακχαρώδης διαβήτης (24 από 42)</vt:lpstr>
      <vt:lpstr>Αντιμετώπιση και φαρμακευτική αγωγή Ενδοκρινές πάγκρεας – Σακχαρώδης διαβήτης (25 από 42)</vt:lpstr>
      <vt:lpstr>Αντιμετώπιση και φαρμακευτική αγωγή Ενδοκρινές πάγκρεας – Σακχαρώδης διαβήτης (26 από 42)</vt:lpstr>
      <vt:lpstr>Αντιμετώπιση και φαρμακευτική αγωγή Ενδοκρινές πάγκρεας – Σακχαρώδης διαβήτης (27 από 42)</vt:lpstr>
      <vt:lpstr>Τύποι ινσουλινών 1/5</vt:lpstr>
      <vt:lpstr>Τύποι ινσουλινών 2/5</vt:lpstr>
      <vt:lpstr>Τύποι ινσουλινών 3/5</vt:lpstr>
      <vt:lpstr>Τύποι ινσουλινών 4/5</vt:lpstr>
      <vt:lpstr>Τύποι ινσουλινών 5/5</vt:lpstr>
      <vt:lpstr>Αντιμετώπιση και φαρμακευτική αγωγή Ενδοκρινές πάγκρεας – Σακχαρώδης διαβήτης (28 από 42)</vt:lpstr>
      <vt:lpstr>Αντιμετώπιση και φαρμακευτική αγωγή Ενδοκρινές πάγκρεας – Σακχαρώδης διαβήτης (29 από 42)</vt:lpstr>
      <vt:lpstr>Αντιμετώπιση και φαρμακευτική αγωγή Ενδοκρινές πάγκρεας – Σακχαρώδης διαβήτης (30 από 42)</vt:lpstr>
      <vt:lpstr>Αντιμετώπιση και φαρμακευτική αγωγή Ενδοκρινές πάγκρεας – Σακχαρώδης διαβήτης (31 από 42)</vt:lpstr>
      <vt:lpstr>Αντιμετώπιση και φαρμακευτική αγωγή Ενδοκρινές πάγκρεας – Σακχαρώδης διαβήτης (32 από 42)</vt:lpstr>
      <vt:lpstr>Αντιμετώπιση και φαρμακευτική αγωγή Ενδοκρινές πάγκρεας – Σακχαρώδης διαβήτης (33 από 42)</vt:lpstr>
      <vt:lpstr>Αντιμετώπιση και φαρμακευτική αγωγή Ενδοκρινές πάγκρεας – Σακχαρώδης διαβήτης (34 από 42)</vt:lpstr>
      <vt:lpstr>Αντιμετώπιση και φαρμακευτική αγωγή Ενδοκρινές πάγκρεας – Σακχαρώδης διαβήτης (35 από 42)</vt:lpstr>
      <vt:lpstr>Αντιμετώπιση και φαρμακευτική αγωγή Ενδοκρινές πάγκρεας – Σακχαρώδης διαβήτης (36 από 42)</vt:lpstr>
      <vt:lpstr>Αντιμετώπιση και φαρμακευτική αγωγή Ενδοκρινές πάγκρεας – Σακχαρώδης διαβήτης (37 από 42)</vt:lpstr>
      <vt:lpstr>Αντιμετώπιση και φαρμακευτική αγωγή Ενδοκρινές πάγκρεας – Σακχαρώδης διαβήτης (38 από 42)</vt:lpstr>
      <vt:lpstr>Αντιμετώπιση και φαρμακευτική αγωγή Ενδοκρινές πάγκρεας – Σακχαρώδης διαβήτης (39 από 42)</vt:lpstr>
      <vt:lpstr>Αντιμετώπιση και φαρμακευτική αγωγή Ενδοκρινές πάγκρεας – Σακχαρώδης διαβήτης (40 από 42)</vt:lpstr>
      <vt:lpstr>Αντιμετώπιση και φαρμακευτική αγωγή Ενδοκρινές πάγκρεας – Σακχαρώδης διαβήτης (41 από 42)</vt:lpstr>
      <vt:lpstr>Αντιμετώπιση και φαρμακευτική αγωγή Ενδοκρινές πάγκρεας – Σακχαρώδης διαβήτης (42 από 42)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40</cp:revision>
  <dcterms:created xsi:type="dcterms:W3CDTF">2013-03-04T13:35:19Z</dcterms:created>
  <dcterms:modified xsi:type="dcterms:W3CDTF">2015-02-13T09:54:57Z</dcterms:modified>
</cp:coreProperties>
</file>