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 id="2147483708" r:id="rId3"/>
  </p:sldMasterIdLst>
  <p:notesMasterIdLst>
    <p:notesMasterId r:id="rId58"/>
  </p:notesMasterIdLst>
  <p:handoutMasterIdLst>
    <p:handoutMasterId r:id="rId59"/>
  </p:handoutMasterIdLst>
  <p:sldIdLst>
    <p:sldId id="369" r:id="rId4"/>
    <p:sldId id="323" r:id="rId5"/>
    <p:sldId id="324" r:id="rId6"/>
    <p:sldId id="322" r:id="rId7"/>
    <p:sldId id="325" r:id="rId8"/>
    <p:sldId id="326" r:id="rId9"/>
    <p:sldId id="327" r:id="rId10"/>
    <p:sldId id="328" r:id="rId11"/>
    <p:sldId id="329" r:id="rId12"/>
    <p:sldId id="330" r:id="rId13"/>
    <p:sldId id="331" r:id="rId14"/>
    <p:sldId id="332" r:id="rId15"/>
    <p:sldId id="333" r:id="rId16"/>
    <p:sldId id="334" r:id="rId17"/>
    <p:sldId id="335" r:id="rId18"/>
    <p:sldId id="336" r:id="rId19"/>
    <p:sldId id="337" r:id="rId20"/>
    <p:sldId id="338" r:id="rId21"/>
    <p:sldId id="340" r:id="rId22"/>
    <p:sldId id="341" r:id="rId23"/>
    <p:sldId id="342" r:id="rId24"/>
    <p:sldId id="343" r:id="rId25"/>
    <p:sldId id="344" r:id="rId26"/>
    <p:sldId id="366" r:id="rId27"/>
    <p:sldId id="345" r:id="rId28"/>
    <p:sldId id="346" r:id="rId29"/>
    <p:sldId id="347" r:id="rId30"/>
    <p:sldId id="348" r:id="rId31"/>
    <p:sldId id="349" r:id="rId32"/>
    <p:sldId id="350" r:id="rId33"/>
    <p:sldId id="351" r:id="rId34"/>
    <p:sldId id="352" r:id="rId35"/>
    <p:sldId id="353" r:id="rId36"/>
    <p:sldId id="354" r:id="rId37"/>
    <p:sldId id="355" r:id="rId38"/>
    <p:sldId id="356" r:id="rId39"/>
    <p:sldId id="357" r:id="rId40"/>
    <p:sldId id="358" r:id="rId41"/>
    <p:sldId id="359" r:id="rId42"/>
    <p:sldId id="360" r:id="rId43"/>
    <p:sldId id="361" r:id="rId44"/>
    <p:sldId id="367" r:id="rId45"/>
    <p:sldId id="362" r:id="rId46"/>
    <p:sldId id="363" r:id="rId47"/>
    <p:sldId id="364" r:id="rId48"/>
    <p:sldId id="365" r:id="rId49"/>
    <p:sldId id="257" r:id="rId50"/>
    <p:sldId id="262" r:id="rId51"/>
    <p:sldId id="264" r:id="rId52"/>
    <p:sldId id="320" r:id="rId53"/>
    <p:sldId id="321" r:id="rId54"/>
    <p:sldId id="266" r:id="rId55"/>
    <p:sldId id="368" r:id="rId56"/>
    <p:sldId id="261" r:id="rId57"/>
  </p:sldIdLst>
  <p:sldSz cx="9144000" cy="6858000" type="screen4x3"/>
  <p:notesSz cx="7104063" cy="10234613"/>
  <p:custDataLst>
    <p:tags r:id="rId60"/>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004A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varScale="1">
        <p:scale>
          <a:sx n="107" d="100"/>
          <a:sy n="107" d="100"/>
        </p:scale>
        <p:origin x="-1824" y="-84"/>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1383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15/10/2015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15/10/2015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0</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38</a:t>
            </a:fld>
            <a:endParaRPr lang="el-GR"/>
          </a:p>
        </p:txBody>
      </p:sp>
    </p:spTree>
    <p:extLst>
      <p:ext uri="{BB962C8B-B14F-4D97-AF65-F5344CB8AC3E}">
        <p14:creationId xmlns:p14="http://schemas.microsoft.com/office/powerpoint/2010/main" val="1681767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39</a:t>
            </a:fld>
            <a:endParaRPr lang="el-GR"/>
          </a:p>
        </p:txBody>
      </p:sp>
    </p:spTree>
    <p:extLst>
      <p:ext uri="{BB962C8B-B14F-4D97-AF65-F5344CB8AC3E}">
        <p14:creationId xmlns:p14="http://schemas.microsoft.com/office/powerpoint/2010/main" val="2524991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43</a:t>
            </a:fld>
            <a:endParaRPr lang="el-GR"/>
          </a:p>
        </p:txBody>
      </p:sp>
    </p:spTree>
    <p:extLst>
      <p:ext uri="{BB962C8B-B14F-4D97-AF65-F5344CB8AC3E}">
        <p14:creationId xmlns:p14="http://schemas.microsoft.com/office/powerpoint/2010/main" val="2870808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46</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47</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48</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49</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51</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52</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53</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20</a:t>
            </a:fld>
            <a:endParaRPr lang="el-GR"/>
          </a:p>
        </p:txBody>
      </p:sp>
    </p:spTree>
    <p:extLst>
      <p:ext uri="{BB962C8B-B14F-4D97-AF65-F5344CB8AC3E}">
        <p14:creationId xmlns:p14="http://schemas.microsoft.com/office/powerpoint/2010/main" val="2503319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25</a:t>
            </a:fld>
            <a:endParaRPr lang="el-GR"/>
          </a:p>
        </p:txBody>
      </p:sp>
    </p:spTree>
    <p:extLst>
      <p:ext uri="{BB962C8B-B14F-4D97-AF65-F5344CB8AC3E}">
        <p14:creationId xmlns:p14="http://schemas.microsoft.com/office/powerpoint/2010/main" val="1239716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28</a:t>
            </a:fld>
            <a:endParaRPr lang="el-GR"/>
          </a:p>
        </p:txBody>
      </p:sp>
    </p:spTree>
    <p:extLst>
      <p:ext uri="{BB962C8B-B14F-4D97-AF65-F5344CB8AC3E}">
        <p14:creationId xmlns:p14="http://schemas.microsoft.com/office/powerpoint/2010/main" val="155326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30</a:t>
            </a:fld>
            <a:endParaRPr lang="el-GR"/>
          </a:p>
        </p:txBody>
      </p:sp>
    </p:spTree>
    <p:extLst>
      <p:ext uri="{BB962C8B-B14F-4D97-AF65-F5344CB8AC3E}">
        <p14:creationId xmlns:p14="http://schemas.microsoft.com/office/powerpoint/2010/main" val="3563061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31</a:t>
            </a:fld>
            <a:endParaRPr lang="el-GR"/>
          </a:p>
        </p:txBody>
      </p:sp>
    </p:spTree>
    <p:extLst>
      <p:ext uri="{BB962C8B-B14F-4D97-AF65-F5344CB8AC3E}">
        <p14:creationId xmlns:p14="http://schemas.microsoft.com/office/powerpoint/2010/main" val="557412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32</a:t>
            </a:fld>
            <a:endParaRPr lang="el-GR"/>
          </a:p>
        </p:txBody>
      </p:sp>
    </p:spTree>
    <p:extLst>
      <p:ext uri="{BB962C8B-B14F-4D97-AF65-F5344CB8AC3E}">
        <p14:creationId xmlns:p14="http://schemas.microsoft.com/office/powerpoint/2010/main" val="935197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34</a:t>
            </a:fld>
            <a:endParaRPr lang="el-GR"/>
          </a:p>
        </p:txBody>
      </p:sp>
    </p:spTree>
    <p:extLst>
      <p:ext uri="{BB962C8B-B14F-4D97-AF65-F5344CB8AC3E}">
        <p14:creationId xmlns:p14="http://schemas.microsoft.com/office/powerpoint/2010/main" val="3599408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37</a:t>
            </a:fld>
            <a:endParaRPr lang="el-GR"/>
          </a:p>
        </p:txBody>
      </p:sp>
    </p:spTree>
    <p:extLst>
      <p:ext uri="{BB962C8B-B14F-4D97-AF65-F5344CB8AC3E}">
        <p14:creationId xmlns:p14="http://schemas.microsoft.com/office/powerpoint/2010/main" val="2611085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ClipArt Placeholder 2"/>
          <p:cNvSpPr>
            <a:spLocks noGrp="1"/>
          </p:cNvSpPr>
          <p:nvPr>
            <p:ph type="clipArt" sz="half" idx="1"/>
          </p:nvPr>
        </p:nvSpPr>
        <p:spPr>
          <a:xfrm>
            <a:off x="685800" y="1981200"/>
            <a:ext cx="3810000" cy="4114800"/>
          </a:xfrm>
        </p:spPr>
        <p:txBody>
          <a:bodyPr rtlCol="0">
            <a:normAutofit/>
          </a:bodyPr>
          <a:lstStyle/>
          <a:p>
            <a:pPr lvl="0"/>
            <a:endParaRPr lang="el-GR"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86441DB9-A151-431D-BF79-552CCDC6AE8C}" type="slidenum">
              <a:rPr lang="en-GB"/>
              <a:pPr>
                <a:defRPr/>
              </a:pPr>
              <a:t>‹#›</a:t>
            </a:fld>
            <a:endParaRPr lang="en-GB"/>
          </a:p>
        </p:txBody>
      </p:sp>
    </p:spTree>
    <p:extLst>
      <p:ext uri="{BB962C8B-B14F-4D97-AF65-F5344CB8AC3E}">
        <p14:creationId xmlns:p14="http://schemas.microsoft.com/office/powerpoint/2010/main" val="1018683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3438522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510177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7391270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69527260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1832227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60870275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0574415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174676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normAutofit/>
          </a:bodyPr>
          <a:lstStyle>
            <a:lvl1pPr>
              <a:lnSpc>
                <a:spcPct val="110000"/>
              </a:lnSpc>
              <a:spcBef>
                <a:spcPts val="1200"/>
              </a:spcBef>
              <a:defRPr sz="2300"/>
            </a:lvl1pPr>
            <a:lvl2pPr marL="742950" indent="-382588">
              <a:lnSpc>
                <a:spcPct val="110000"/>
              </a:lnSpc>
              <a:spcBef>
                <a:spcPts val="1200"/>
              </a:spcBef>
              <a:buFont typeface="Courier New" panose="02070309020205020404" pitchFamily="49" charset="0"/>
              <a:buChar char="o"/>
              <a:defRPr sz="2300"/>
            </a:lvl2pPr>
            <a:lvl3pPr marL="1143000" indent="-228600">
              <a:lnSpc>
                <a:spcPct val="110000"/>
              </a:lnSpc>
              <a:spcBef>
                <a:spcPts val="1200"/>
              </a:spcBef>
              <a:buFont typeface="Calibri" panose="020F0502020204030204" pitchFamily="34" charset="0"/>
              <a:buChar char="−"/>
              <a:defRPr sz="2300"/>
            </a:lvl3pPr>
            <a:lvl4pPr>
              <a:lnSpc>
                <a:spcPct val="110000"/>
              </a:lnSpc>
              <a:spcBef>
                <a:spcPts val="1200"/>
              </a:spcBef>
              <a:defRPr sz="2300"/>
            </a:lvl4pPr>
            <a:lvl5pPr>
              <a:lnSpc>
                <a:spcPct val="110000"/>
              </a:lnSpc>
              <a:spcBef>
                <a:spcPts val="1200"/>
              </a:spcBef>
              <a:defRPr sz="23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83406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174438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44543697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n-US" dirty="0" smtClean="0"/>
              <a:t>Click to edit Master title style</a:t>
            </a:r>
            <a:endParaRPr lang="el-GR" dirty="0"/>
          </a:p>
        </p:txBody>
      </p:sp>
      <p:sp>
        <p:nvSpPr>
          <p:cNvPr id="3" name="Content Placeholder 2"/>
          <p:cNvSpPr>
            <a:spLocks noGrp="1"/>
          </p:cNvSpPr>
          <p:nvPr>
            <p:ph idx="1"/>
          </p:nvPr>
        </p:nvSpPr>
        <p:spPr/>
        <p:txBody>
          <a:bodyPr/>
          <a:lstStyle>
            <a:lvl1pPr>
              <a:spcBef>
                <a:spcPts val="1200"/>
              </a:spcBef>
              <a:defRPr sz="2400"/>
            </a:lvl1pPr>
            <a:lvl2pPr marL="742950" indent="-285750">
              <a:buFont typeface="Courier New" panose="02070309020205020404" pitchFamily="49" charset="0"/>
              <a:buChar char="o"/>
              <a:defRPr sz="2200"/>
            </a:lvl2pPr>
            <a:lvl3pPr marL="1143000" indent="-228600">
              <a:buFont typeface="Calibri" panose="020F0502020204030204" pitchFamily="34" charset="0"/>
              <a:buChar cha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77422037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64537106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4859599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62053965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20697722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60588683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2797629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14054307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6128216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 id="2147483707"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7457647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80221326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commons.wikimedia.org/wiki/File:Skull_base_anatomy.jpg" TargetMode="External"/><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hyperlink" Target="https://creativecommons.org/licenses/by/2.5/deed.en" TargetMode="External"/><Relationship Id="rId4" Type="http://schemas.openxmlformats.org/officeDocument/2006/relationships/hyperlink" Target="http://commons.wikimedia.org/wiki/User:Sevela.p"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commons.wikimedia.org/wiki/User:CFCF" TargetMode="External"/><Relationship Id="rId2" Type="http://schemas.openxmlformats.org/officeDocument/2006/relationships/hyperlink" Target="http://commons.wikimedia.org/wiki/File:718_Vertebra.jpg" TargetMode="Externa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creativecommons.org/licenses/by-sa/3.0/deed.en"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commons.wikimedia.org/wiki/User:Was_a_bee" TargetMode="External"/><Relationship Id="rId13" Type="http://schemas.openxmlformats.org/officeDocument/2006/relationships/hyperlink" Target="http://commons.wikimedia.org/wiki/User:Pngbot" TargetMode="External"/><Relationship Id="rId3" Type="http://schemas.microsoft.com/office/2007/relationships/hdphoto" Target="../media/hdphoto3.wdp"/><Relationship Id="rId7" Type="http://schemas.openxmlformats.org/officeDocument/2006/relationships/hyperlink" Target="http://commons.wikimedia.org/wiki/File:Ribs_animation.gif" TargetMode="External"/><Relationship Id="rId12" Type="http://schemas.openxmlformats.org/officeDocument/2006/relationships/hyperlink" Target="http://commons.wikimedia.org/wiki/File:Gray123.png"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hyperlink" Target="http://commons.wikimedia.org/wiki/User:Uwe_Gille" TargetMode="External"/><Relationship Id="rId5" Type="http://schemas.openxmlformats.org/officeDocument/2006/relationships/image" Target="../media/image16.png"/><Relationship Id="rId10" Type="http://schemas.openxmlformats.org/officeDocument/2006/relationships/hyperlink" Target="http://commons.wikimedia.org/wiki/File:Image122.gif" TargetMode="External"/><Relationship Id="rId4" Type="http://schemas.openxmlformats.org/officeDocument/2006/relationships/image" Target="../media/image15.gif"/><Relationship Id="rId9" Type="http://schemas.openxmlformats.org/officeDocument/2006/relationships/hyperlink" Target="http://creativecommons.org/licenses/by-sa/2.1/jp/deed.e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cnx.org/contents/8a707ae2-5d8a-4b82-931d-994f23bdbfb9@4/The_Thoracic_Cage"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commons.wikimedia.org/wiki/File:Gray_111_-_Vertebral_column-coloured.png"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commons.wikimedia.org/wiki/User:Pngbot"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perfectformphysio.com.au/our-services/postural-assessment/normal-posture-resized/" TargetMode="Externa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hyperlink" Target="http://commons.wikimedia.org/wiki/User:AKA_MBG" TargetMode="External"/><Relationship Id="rId4" Type="http://schemas.openxmlformats.org/officeDocument/2006/relationships/hyperlink" Target="http://commons.wikimedia.org/wiki/File:Posture_types_(vertebral_column).jp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cnx.org/contents/e0231e7f-70fd-426d-87e5-574ce51411cb@4/The_Vertebral_Column"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commons.wikimedia.org/wiki/File:716_Intervertebral_Disk.jpg" TargetMode="External"/><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CFC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commons.wikimedia.org/wiki/File:Cervical_vertebra_english.png"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ndex.php?title=User:Debivort&amp;action=edit&amp;redlink=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ovidsp.tx.ovid.com/sp-3.16.0a/ovidweb.cgi?QS2=434f4e1a73d37e8c740ce3cde7a33785306497ef1792382fe172cad0a053eaa97bfb7185dd549ea71965771b688a86cdd101a2c26f1f0ff211adda32919ef1fb4a926a17f4d243ac5957b0f3a6ca64e6435039aca97289e5962324d4818e87aa85ba4d81add2d8a3035782d899ab0c838b98e61348730e6f3e5bbc41d633d5e48733f943cb731e2f1a0cf6b7177a62c2545836a4d50999fee183721e80781184b978a1c09c1efef28ddf084e07628e60bbfc96c7672ccdab397cd2e16cc34f3147b7396dfbdb8d36b4be1b8a4f5ca13c511c609d54600e6d2c9d726368c2ca79ce48a6ae6b2dcb1901d0f3fc53efaa9dea9aa78ad63210d82240698d51deee636269856987f4e0315f5f4274a656c032b2beb8e47ef781a45a496f0470b67ac5ef4ee77c987a1f6588c5df989a71be8d62bed8d75ca2bb625d9bd1be5eb618f4b4633cff2a0564dd64f5c51d64ba30eb1bf3700c825c5a78e411e27ce604029ba7e16a8f7d8bf871dfb5d384ef8f320774dd90387708e2f55825ded30c0cc0a8dfb8b4a4edb2f47be84c2f1f5905d09c15629a5cc16a78c89f133633e55a63f6"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commons.wikimedia.org/wiki/File:Human_skeleton_front_en.svg" TargetMode="External"/><Relationship Id="rId3" Type="http://schemas.microsoft.com/office/2007/relationships/hdphoto" Target="../media/hdphoto1.wdp"/><Relationship Id="rId7" Type="http://schemas.openxmlformats.org/officeDocument/2006/relationships/hyperlink" Target="http://commons.wikimedia.org/wiki/User:Bibi_Saint-Pol"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commons.wikimedia.org/wiki/File:Human_skeleton_back_en.svg" TargetMode="External"/><Relationship Id="rId5" Type="http://schemas.microsoft.com/office/2007/relationships/hdphoto" Target="../media/hdphoto2.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cnx.org/contents/b30d4eb7-6be4-4db2-b8c9-20256add53f5@3/Types_of_Skeletal_Systems"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commons.wikimedia.org/wiki/File:Cervical_vertebra_english.png"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ndex.php?title=User:Debivort&amp;action=edit&amp;redlink=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physio-pedia.com/File:Colored_Spine.jpg" TargetMode="External"/><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hyperlink" Target="https://creativecommons.org/licenses/by-nc-sa/4.0/" TargetMode="External"/><Relationship Id="rId4" Type="http://schemas.openxmlformats.org/officeDocument/2006/relationships/hyperlink" Target="http://www.physio-pedia.com/User:Tabitha_Korona"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pixabay.com/el/users/Nemo-3736/" TargetMode="External"/><Relationship Id="rId3" Type="http://schemas.openxmlformats.org/officeDocument/2006/relationships/image" Target="../media/image11.gif"/><Relationship Id="rId7" Type="http://schemas.openxmlformats.org/officeDocument/2006/relationships/hyperlink" Target="http://pixabay.com/el/%CE%BA%CF%81%CE%B1%CE%BD%CE%AF%CE%BF-%CE%B1%CE%BD%CE%B8%CF%81%CF%8E%CF%80%CE%B9%CE%BD%CE%B7-%CE%BA%CE%B5%CF%86%CE%AC%CE%BB%CE%B9-%CE%B4%CE%B9%CE%AC%CE%B3%CF%81%CE%B1%CE%BC%CE%BC%CE%B1-41556/"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Human_skull_-_animation2.gi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Κινησιολογία Ι</a:t>
            </a:r>
            <a:r>
              <a:rPr lang="en-US" sz="3600" b="1" dirty="0" smtClean="0">
                <a:solidFill>
                  <a:schemeClr val="tx1"/>
                </a:solidFill>
                <a:latin typeface="+mn-lt"/>
              </a:rPr>
              <a:t>I </a:t>
            </a:r>
            <a:r>
              <a:rPr lang="el-GR" sz="3600" b="1" dirty="0" smtClean="0">
                <a:solidFill>
                  <a:schemeClr val="tx1"/>
                </a:solidFill>
                <a:latin typeface="+mn-lt"/>
              </a:rPr>
              <a:t>(Θ)</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3"/>
            <a:ext cx="9143999" cy="1752600"/>
          </a:xfrm>
        </p:spPr>
        <p:txBody>
          <a:bodyPr>
            <a:normAutofit/>
          </a:bodyPr>
          <a:lstStyle/>
          <a:p>
            <a:pPr>
              <a:spcBef>
                <a:spcPts val="0"/>
              </a:spcBef>
              <a:spcAft>
                <a:spcPts val="1200"/>
              </a:spcAft>
            </a:pPr>
            <a:r>
              <a:rPr lang="el-GR" sz="2600" b="1" dirty="0" smtClean="0"/>
              <a:t>Ενότητα 1</a:t>
            </a:r>
            <a:r>
              <a:rPr lang="el-GR" sz="2600" dirty="0" smtClean="0"/>
              <a:t>:</a:t>
            </a:r>
            <a:r>
              <a:rPr lang="en-US" sz="2600" dirty="0" smtClean="0"/>
              <a:t> </a:t>
            </a:r>
            <a:r>
              <a:rPr lang="el-GR" sz="2600" dirty="0" smtClean="0"/>
              <a:t>Αξονικός σκελετός</a:t>
            </a:r>
            <a:endParaRPr lang="en-US" sz="2600" dirty="0" smtClean="0"/>
          </a:p>
          <a:p>
            <a:pPr>
              <a:spcBef>
                <a:spcPts val="0"/>
              </a:spcBef>
              <a:spcAft>
                <a:spcPts val="1200"/>
              </a:spcAft>
            </a:pPr>
            <a:r>
              <a:rPr lang="el-GR" sz="2200" dirty="0" err="1" smtClean="0"/>
              <a:t>Παλίνα</a:t>
            </a:r>
            <a:r>
              <a:rPr lang="el-GR" sz="2200" dirty="0" smtClean="0"/>
              <a:t> </a:t>
            </a:r>
            <a:r>
              <a:rPr lang="el-GR" sz="2200" dirty="0" err="1"/>
              <a:t>Καρακασίδου</a:t>
            </a:r>
            <a:r>
              <a:rPr lang="el-GR" sz="2200" dirty="0"/>
              <a:t>, </a:t>
            </a:r>
            <a:r>
              <a:rPr lang="en-US" sz="2200" dirty="0"/>
              <a:t>PT, OMT, </a:t>
            </a:r>
            <a:r>
              <a:rPr lang="en-US" sz="2200" dirty="0" err="1"/>
              <a:t>MManipTher</a:t>
            </a:r>
            <a:r>
              <a:rPr lang="en-US" sz="2200"/>
              <a:t>, </a:t>
            </a:r>
            <a:r>
              <a:rPr lang="en-US" sz="2200">
                <a:solidFill>
                  <a:prstClr val="black"/>
                </a:solidFill>
              </a:rPr>
              <a:t>MSc</a:t>
            </a:r>
            <a:r>
              <a:rPr lang="en-US" sz="2200" smtClean="0"/>
              <a:t>, </a:t>
            </a:r>
            <a:r>
              <a:rPr lang="en-US" sz="2200" dirty="0"/>
              <a:t>PhD</a:t>
            </a:r>
          </a:p>
          <a:p>
            <a:pPr>
              <a:spcBef>
                <a:spcPts val="0"/>
              </a:spcBef>
            </a:pPr>
            <a:r>
              <a:rPr lang="el-GR" sz="2200" dirty="0" smtClean="0"/>
              <a:t>Τμήμα Φυσικοθεραπείας</a:t>
            </a:r>
            <a:endParaRPr lang="el-GR" sz="22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solidFill>
                  <a:prstClr val="black"/>
                </a:solidFill>
                <a:latin typeface="Calibri"/>
              </a:rPr>
              <a:t>Ανοικτά Ακαδημαϊκά </a:t>
            </a:r>
            <a:r>
              <a:rPr lang="el-GR" sz="1600" dirty="0" smtClean="0">
                <a:solidFill>
                  <a:prstClr val="black"/>
                </a:solidFill>
                <a:latin typeface="Calibri"/>
              </a:rPr>
              <a:t>Μαθήματα στο ΤΕΙ Αθήνας</a:t>
            </a:r>
            <a:endParaRPr lang="el-GR" sz="1600" dirty="0">
              <a:solidFill>
                <a:prstClr val="black"/>
              </a:solidFill>
              <a:latin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1940590285"/>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292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16632"/>
            <a:ext cx="4053136" cy="1440160"/>
          </a:xfrm>
        </p:spPr>
        <p:txBody>
          <a:bodyPr>
            <a:normAutofit/>
          </a:bodyPr>
          <a:lstStyle/>
          <a:p>
            <a:r>
              <a:rPr lang="el-GR" dirty="0" smtClean="0"/>
              <a:t>Κάτω όψη του κρανίου</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a:t>
            </a:fld>
            <a:endParaRPr lang="el-GR"/>
          </a:p>
        </p:txBody>
      </p:sp>
      <p:pic>
        <p:nvPicPr>
          <p:cNvPr id="2050" name="Picture 2" descr="File:Skull base anatom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76" y="44624"/>
            <a:ext cx="4201092" cy="67105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4211960" y="6293505"/>
            <a:ext cx="2517529"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Skull base </a:t>
            </a:r>
            <a:r>
              <a:rPr lang="en-US" sz="1200" dirty="0" smtClean="0">
                <a:latin typeface="+mn-lt"/>
                <a:hlinkClick r:id="rId3"/>
              </a:rPr>
              <a:t>anatomy</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4" tooltip="User:Sevela.p"/>
              </a:rPr>
              <a:t>Sevela.p</a:t>
            </a:r>
            <a:r>
              <a:rPr lang="el-GR"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latin typeface="+mn-lt"/>
                <a:hlinkClick r:id="rId5"/>
              </a:rPr>
              <a:t>CC BY 2.5</a:t>
            </a:r>
            <a:endParaRPr lang="en-US" sz="1200" dirty="0">
              <a:latin typeface="+mn-lt"/>
            </a:endParaRPr>
          </a:p>
        </p:txBody>
      </p:sp>
    </p:spTree>
    <p:extLst>
      <p:ext uri="{BB962C8B-B14F-4D97-AF65-F5344CB8AC3E}">
        <p14:creationId xmlns:p14="http://schemas.microsoft.com/office/powerpoint/2010/main" val="36497352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eaLnBrk="1" fontAlgn="auto" hangingPunct="1">
              <a:spcAft>
                <a:spcPts val="0"/>
              </a:spcAft>
              <a:defRPr/>
            </a:pPr>
            <a:r>
              <a:rPr lang="el-GR" dirty="0" smtClean="0"/>
              <a:t>Κατασκευή ΣΣ</a:t>
            </a:r>
            <a:endParaRPr lang="el-GR" dirty="0"/>
          </a:p>
        </p:txBody>
      </p:sp>
      <p:sp>
        <p:nvSpPr>
          <p:cNvPr id="14338" name="Content Placeholder 1"/>
          <p:cNvSpPr>
            <a:spLocks noGrp="1"/>
          </p:cNvSpPr>
          <p:nvPr>
            <p:ph idx="1"/>
          </p:nvPr>
        </p:nvSpPr>
        <p:spPr/>
        <p:txBody>
          <a:bodyPr/>
          <a:lstStyle/>
          <a:p>
            <a:pPr eaLnBrk="1" hangingPunct="1"/>
            <a:r>
              <a:rPr lang="el-GR" dirty="0" smtClean="0"/>
              <a:t>Αποτελείται από 33 βραχέα οστά – τους σπονδύλους και 23 μεσοσπονδύλιους δίσκους</a:t>
            </a:r>
            <a:r>
              <a:rPr lang="en-US" dirty="0" smtClean="0"/>
              <a:t>.</a:t>
            </a:r>
            <a:endParaRPr lang="el-GR" dirty="0" smtClean="0"/>
          </a:p>
          <a:p>
            <a:pPr eaLnBrk="1" hangingPunct="1"/>
            <a:r>
              <a:rPr lang="el-GR" dirty="0" smtClean="0"/>
              <a:t>Εκτός από τους δίσκους, διάφοροι σύνδεσμοι συνδέουν τους σπονδύλους μεταξύ τους</a:t>
            </a:r>
            <a:r>
              <a:rPr lang="en-US" dirty="0" smtClean="0"/>
              <a:t>.</a:t>
            </a:r>
            <a:endParaRPr lang="el-GR" dirty="0" smtClean="0"/>
          </a:p>
          <a:p>
            <a:pPr eaLnBrk="1" hangingPunct="1"/>
            <a:r>
              <a:rPr lang="el-GR" dirty="0" smtClean="0"/>
              <a:t>Από τους 33 σπονδύλους – οι 7 είναι αυχενικοί, οι 12 θωρακικοί, οι 5 οσφυϊκοί, οι 5 (</a:t>
            </a:r>
            <a:r>
              <a:rPr lang="el-GR" dirty="0" err="1" smtClean="0"/>
              <a:t>συνοστεομένοι</a:t>
            </a:r>
            <a:r>
              <a:rPr lang="el-GR" dirty="0" smtClean="0"/>
              <a:t>) ιεροί και οι 4 κοκκυγικοί</a:t>
            </a:r>
            <a:r>
              <a:rPr lang="en-US" dirty="0" smtClean="0"/>
              <a:t>.</a:t>
            </a:r>
            <a:endParaRPr 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a:t>
            </a:fld>
            <a:endParaRPr lang="el-GR"/>
          </a:p>
        </p:txBody>
      </p:sp>
    </p:spTree>
    <p:extLst>
      <p:ext uri="{BB962C8B-B14F-4D97-AF65-F5344CB8AC3E}">
        <p14:creationId xmlns:p14="http://schemas.microsoft.com/office/powerpoint/2010/main" val="7401698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Λειτουργική μονάδα ΣΣ</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11</a:t>
            </a:fld>
            <a:endParaRPr lang="el-GR"/>
          </a:p>
        </p:txBody>
      </p:sp>
      <p:sp>
        <p:nvSpPr>
          <p:cNvPr id="8" name="Rectangle 7"/>
          <p:cNvSpPr/>
          <p:nvPr/>
        </p:nvSpPr>
        <p:spPr>
          <a:xfrm>
            <a:off x="2224243" y="6165304"/>
            <a:ext cx="4695514"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2"/>
              </a:rPr>
              <a:t>718 </a:t>
            </a:r>
            <a:r>
              <a:rPr lang="en-US" sz="1200" dirty="0" smtClean="0">
                <a:latin typeface="+mn-lt"/>
                <a:hlinkClick r:id="rId2"/>
              </a:rPr>
              <a:t>Vertebra</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3" tooltip="User:CFCF"/>
              </a:rPr>
              <a:t>CFCF</a:t>
            </a:r>
            <a:r>
              <a:rPr lang="el-GR"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4"/>
              </a:rPr>
              <a:t>CC BY-SA 3.0</a:t>
            </a:r>
            <a:endParaRPr lang="en-US" sz="1200" dirty="0">
              <a:solidFill>
                <a:prstClr val="black"/>
              </a:solidFill>
              <a:latin typeface="+mn-lt"/>
            </a:endParaRPr>
          </a:p>
        </p:txBody>
      </p:sp>
      <p:pic>
        <p:nvPicPr>
          <p:cNvPr id="7172" name="Picture 4" descr="File:718 Verteb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3" y="1658364"/>
            <a:ext cx="9036495" cy="393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566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88024" y="0"/>
            <a:ext cx="4355976" cy="908720"/>
          </a:xfrm>
        </p:spPr>
        <p:txBody>
          <a:bodyPr/>
          <a:lstStyle/>
          <a:p>
            <a:r>
              <a:rPr lang="el-GR" dirty="0" smtClean="0"/>
              <a:t>Πλευρές </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12</a:t>
            </a:fld>
            <a:endParaRPr lang="el-GR"/>
          </a:p>
        </p:txBody>
      </p:sp>
      <p:pic>
        <p:nvPicPr>
          <p:cNvPr id="8196" name="Picture 4" descr="File:Image122.g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518" y="56707"/>
            <a:ext cx="3889410" cy="670587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File:Ribs animati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98623" y="908720"/>
            <a:ext cx="3626768" cy="36267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4" name="Picture 2" descr="File:Gray123.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5616" y="3446805"/>
            <a:ext cx="4248472" cy="22864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p:nvPr/>
        </p:nvSpPr>
        <p:spPr>
          <a:xfrm>
            <a:off x="5801809" y="4621798"/>
            <a:ext cx="2820396" cy="461665"/>
          </a:xfrm>
          <a:prstGeom prst="rect">
            <a:avLst/>
          </a:prstGeom>
        </p:spPr>
        <p:txBody>
          <a:bodyPr wrap="square">
            <a:spAutoFit/>
          </a:bodyPr>
          <a:lstStyle/>
          <a:p>
            <a:r>
              <a:rPr lang="en-US" sz="1200" dirty="0" smtClean="0">
                <a:solidFill>
                  <a:prstClr val="black">
                    <a:lumMod val="75000"/>
                    <a:lumOff val="25000"/>
                  </a:prstClr>
                </a:solidFill>
                <a:latin typeface="+mn-lt"/>
              </a:rPr>
              <a:t>“</a:t>
            </a:r>
            <a:r>
              <a:rPr lang="en-US" sz="1200" dirty="0">
                <a:latin typeface="+mn-lt"/>
                <a:hlinkClick r:id="rId7"/>
              </a:rPr>
              <a:t>Ribs </a:t>
            </a:r>
            <a:r>
              <a:rPr lang="en-US" sz="1200" dirty="0" smtClean="0">
                <a:latin typeface="+mn-lt"/>
                <a:hlinkClick r:id="rId7"/>
              </a:rPr>
              <a:t>animation</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8" tooltip="User:Was a bee"/>
              </a:rPr>
              <a:t>Was a bee</a:t>
            </a:r>
            <a:r>
              <a:rPr lang="el-GR" sz="1200" dirty="0" smtClean="0">
                <a:solidFill>
                  <a:prstClr val="black">
                    <a:lumMod val="75000"/>
                    <a:lumOff val="25000"/>
                  </a:prstClr>
                </a:solidFill>
                <a:latin typeface="+mn-lt"/>
              </a:rPr>
              <a:t> διαθέσιμο με άδεια </a:t>
            </a:r>
            <a:r>
              <a:rPr lang="en-US" sz="1200" dirty="0">
                <a:latin typeface="+mn-lt"/>
                <a:hlinkClick r:id="rId9"/>
              </a:rPr>
              <a:t>CC BY-SA 2.1 JP</a:t>
            </a:r>
            <a:endParaRPr lang="en-US" sz="1200" dirty="0">
              <a:latin typeface="+mn-lt"/>
            </a:endParaRPr>
          </a:p>
        </p:txBody>
      </p:sp>
      <p:sp>
        <p:nvSpPr>
          <p:cNvPr id="10" name="Rectangle 7"/>
          <p:cNvSpPr/>
          <p:nvPr/>
        </p:nvSpPr>
        <p:spPr>
          <a:xfrm>
            <a:off x="1349370" y="6287908"/>
            <a:ext cx="2214518"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10"/>
              </a:rPr>
              <a:t>Image122</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11" tooltip="User:Uwe Gille"/>
              </a:rPr>
              <a:t>Uwe </a:t>
            </a:r>
            <a:r>
              <a:rPr lang="en-US" sz="1200" dirty="0" err="1">
                <a:latin typeface="+mn-lt"/>
                <a:hlinkClick r:id="rId11" tooltip="User:Uwe Gille"/>
              </a:rPr>
              <a:t>Gille</a:t>
            </a:r>
            <a:r>
              <a:rPr lang="el-GR" sz="1200" dirty="0" smtClean="0">
                <a:solidFill>
                  <a:prstClr val="black">
                    <a:lumMod val="75000"/>
                    <a:lumOff val="25000"/>
                  </a:prstClr>
                </a:solidFill>
                <a:latin typeface="+mn-lt"/>
              </a:rPr>
              <a:t>  διαθέσιμο ως κοινό κτήμα</a:t>
            </a:r>
            <a:endParaRPr lang="en-US" sz="1200" dirty="0">
              <a:solidFill>
                <a:prstClr val="black">
                  <a:lumMod val="75000"/>
                  <a:lumOff val="25000"/>
                </a:prstClr>
              </a:solidFill>
              <a:latin typeface="+mn-lt"/>
            </a:endParaRPr>
          </a:p>
        </p:txBody>
      </p:sp>
      <p:sp>
        <p:nvSpPr>
          <p:cNvPr id="11" name="Rectangle 7"/>
          <p:cNvSpPr/>
          <p:nvPr/>
        </p:nvSpPr>
        <p:spPr>
          <a:xfrm>
            <a:off x="3707904" y="5271591"/>
            <a:ext cx="2214518"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12"/>
              </a:rPr>
              <a:t>Gray123</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13" tooltip="User:Pngbot"/>
              </a:rPr>
              <a:t>Pngbot</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27726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Στέρνο </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13</a:t>
            </a:fld>
            <a:endParaRPr lang="el-GR"/>
          </a:p>
        </p:txBody>
      </p:sp>
      <p:pic>
        <p:nvPicPr>
          <p:cNvPr id="9218" name="Picture 2" descr="This figure shows the skeletal structure of the rib cage. The left panel shows the anterior view of the sternum and the right panel shows the anterior panel of the sternum including the entire rib c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15" y="1196752"/>
            <a:ext cx="8398170" cy="4968552"/>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1691680" y="6313735"/>
            <a:ext cx="5760640" cy="461665"/>
          </a:xfrm>
          <a:prstGeom prst="rect">
            <a:avLst/>
          </a:prstGeom>
        </p:spPr>
        <p:txBody>
          <a:bodyPr wrap="square">
            <a:spAutoFit/>
          </a:bodyPr>
          <a:lstStyle/>
          <a:p>
            <a:r>
              <a:rPr lang="en-US" sz="1200" dirty="0">
                <a:latin typeface="+mn-lt"/>
              </a:rPr>
              <a:t>© 28 </a:t>
            </a:r>
            <a:r>
              <a:rPr lang="en-US" sz="1200" dirty="0" err="1">
                <a:latin typeface="+mn-lt"/>
              </a:rPr>
              <a:t>Ιουν</a:t>
            </a:r>
            <a:r>
              <a:rPr lang="en-US" sz="1200" dirty="0">
                <a:latin typeface="+mn-lt"/>
              </a:rPr>
              <a:t> 2013 </a:t>
            </a:r>
            <a:r>
              <a:rPr lang="en-US" sz="1200" dirty="0" err="1">
                <a:latin typeface="+mn-lt"/>
              </a:rPr>
              <a:t>OpenStax</a:t>
            </a:r>
            <a:r>
              <a:rPr lang="en-US" sz="1200" dirty="0">
                <a:latin typeface="+mn-lt"/>
              </a:rPr>
              <a:t> College. </a:t>
            </a:r>
            <a:r>
              <a:rPr lang="en-US" sz="1200" dirty="0">
                <a:latin typeface="+mn-lt"/>
                <a:hlinkClick r:id="rId3"/>
              </a:rPr>
              <a:t>Textbook content </a:t>
            </a:r>
            <a:r>
              <a:rPr lang="en-US" sz="1200" dirty="0">
                <a:latin typeface="+mn-lt"/>
              </a:rPr>
              <a:t>produced by </a:t>
            </a:r>
            <a:r>
              <a:rPr lang="en-US" sz="1200" dirty="0" err="1">
                <a:latin typeface="+mn-lt"/>
              </a:rPr>
              <a:t>OpenStax</a:t>
            </a:r>
            <a:r>
              <a:rPr lang="en-US" sz="1200" dirty="0">
                <a:latin typeface="+mn-lt"/>
              </a:rPr>
              <a:t> College is licensed under a </a:t>
            </a:r>
            <a:r>
              <a:rPr lang="en-US" sz="1200" dirty="0">
                <a:latin typeface="+mn-lt"/>
                <a:hlinkClick r:id="rId4"/>
              </a:rPr>
              <a:t>Creative Commons Attribution License 3.0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2215719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l-GR" sz="3400" dirty="0" smtClean="0"/>
              <a:t>Χαρακτηριστικά της μέσης θωρακικής λειτουργικής μονάδας</a:t>
            </a:r>
            <a:r>
              <a:rPr lang="en-US" sz="3400" dirty="0" smtClean="0"/>
              <a:t> </a:t>
            </a:r>
            <a:r>
              <a:rPr lang="en-US" sz="2800" b="0" dirty="0" smtClean="0"/>
              <a:t>1/3</a:t>
            </a:r>
            <a:endParaRPr lang="el-GR" sz="2800" b="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12208335"/>
              </p:ext>
            </p:extLst>
          </p:nvPr>
        </p:nvGraphicFramePr>
        <p:xfrm>
          <a:off x="107504" y="1093659"/>
          <a:ext cx="8928992" cy="5650460"/>
        </p:xfrm>
        <a:graphic>
          <a:graphicData uri="http://schemas.openxmlformats.org/drawingml/2006/table">
            <a:tbl>
              <a:tblPr firstRow="1" bandRow="1">
                <a:tableStyleId>{5C22544A-7EE6-4342-B048-85BDC9FD1C3A}</a:tableStyleId>
              </a:tblPr>
              <a:tblGrid>
                <a:gridCol w="1953199"/>
                <a:gridCol w="3807441"/>
                <a:gridCol w="3168352"/>
              </a:tblGrid>
              <a:tr h="347452">
                <a:tc>
                  <a:txBody>
                    <a:bodyPr/>
                    <a:lstStyle/>
                    <a:p>
                      <a:r>
                        <a:rPr lang="el-GR" sz="1700" dirty="0" smtClean="0"/>
                        <a:t>Τμήμα</a:t>
                      </a:r>
                      <a:endParaRPr lang="el-GR" sz="1700" dirty="0"/>
                    </a:p>
                  </a:txBody>
                  <a:tcPr marL="82296" marR="82296"/>
                </a:tc>
                <a:tc>
                  <a:txBody>
                    <a:bodyPr/>
                    <a:lstStyle/>
                    <a:p>
                      <a:r>
                        <a:rPr lang="el-GR" sz="1700" dirty="0" smtClean="0"/>
                        <a:t>Περιγραφή</a:t>
                      </a:r>
                      <a:endParaRPr lang="el-GR" sz="1700" dirty="0"/>
                    </a:p>
                  </a:txBody>
                  <a:tcPr marL="82296" marR="82296"/>
                </a:tc>
                <a:tc>
                  <a:txBody>
                    <a:bodyPr/>
                    <a:lstStyle/>
                    <a:p>
                      <a:r>
                        <a:rPr lang="el-GR" sz="1700" dirty="0" smtClean="0"/>
                        <a:t>Κύρια λειτουργία </a:t>
                      </a:r>
                      <a:endParaRPr lang="el-GR" sz="1700" dirty="0"/>
                    </a:p>
                  </a:txBody>
                  <a:tcPr marL="82296" marR="82296"/>
                </a:tc>
              </a:tr>
              <a:tr h="976849">
                <a:tc>
                  <a:txBody>
                    <a:bodyPr/>
                    <a:lstStyle/>
                    <a:p>
                      <a:r>
                        <a:rPr lang="el-GR" sz="1700" dirty="0" smtClean="0"/>
                        <a:t>Σώμα</a:t>
                      </a:r>
                      <a:endParaRPr lang="el-GR" sz="1700" dirty="0"/>
                    </a:p>
                  </a:txBody>
                  <a:tcPr marL="82296" marR="82296"/>
                </a:tc>
                <a:tc>
                  <a:txBody>
                    <a:bodyPr/>
                    <a:lstStyle/>
                    <a:p>
                      <a:r>
                        <a:rPr lang="el-GR" sz="1700" dirty="0" smtClean="0"/>
                        <a:t>Μεγάλη κυλινδρική μάζα σπογγώδους</a:t>
                      </a:r>
                      <a:r>
                        <a:rPr lang="el-GR" sz="1700" baseline="0" dirty="0" smtClean="0"/>
                        <a:t> οστίτη ιστού που περιβάλλεται από λεπτό φλοιώδες οστίτη ιστό</a:t>
                      </a:r>
                      <a:endParaRPr lang="el-GR" sz="1700" dirty="0"/>
                    </a:p>
                  </a:txBody>
                  <a:tcPr marL="82296" marR="82296"/>
                </a:tc>
                <a:tc>
                  <a:txBody>
                    <a:bodyPr/>
                    <a:lstStyle/>
                    <a:p>
                      <a:r>
                        <a:rPr lang="el-GR" sz="1700" dirty="0" smtClean="0"/>
                        <a:t>Κύρια δομή που φέρει τα φορτία των σπονδύλων</a:t>
                      </a:r>
                      <a:endParaRPr lang="el-GR" sz="1700" dirty="0"/>
                    </a:p>
                  </a:txBody>
                  <a:tcPr marL="82296" marR="82296"/>
                </a:tc>
              </a:tr>
              <a:tr h="1113751">
                <a:tc>
                  <a:txBody>
                    <a:bodyPr/>
                    <a:lstStyle/>
                    <a:p>
                      <a:r>
                        <a:rPr lang="el-GR" sz="1700" dirty="0" smtClean="0"/>
                        <a:t>Μεσοσπονδύλιος δίσκος</a:t>
                      </a:r>
                      <a:endParaRPr lang="el-GR" sz="1700" dirty="0"/>
                    </a:p>
                  </a:txBody>
                  <a:tcPr marL="82296" marR="82296"/>
                </a:tc>
                <a:tc>
                  <a:txBody>
                    <a:bodyPr/>
                    <a:lstStyle/>
                    <a:p>
                      <a:r>
                        <a:rPr lang="el-GR" sz="1700" dirty="0" smtClean="0"/>
                        <a:t>Παχύς</a:t>
                      </a:r>
                      <a:r>
                        <a:rPr lang="el-GR" sz="1700" baseline="0" dirty="0" smtClean="0"/>
                        <a:t> </a:t>
                      </a:r>
                      <a:r>
                        <a:rPr lang="el-GR" sz="1700" baseline="0" dirty="0" err="1" smtClean="0"/>
                        <a:t>ινοχόνδρινος</a:t>
                      </a:r>
                      <a:r>
                        <a:rPr lang="el-GR" sz="1700" baseline="0" dirty="0" smtClean="0"/>
                        <a:t> δακτύλιος μεταξύ των σπονδύλων κάτω του Α2</a:t>
                      </a:r>
                      <a:endParaRPr lang="el-GR" sz="1700" dirty="0"/>
                    </a:p>
                  </a:txBody>
                  <a:tcPr marL="82296" marR="82296"/>
                </a:tc>
                <a:tc>
                  <a:txBody>
                    <a:bodyPr/>
                    <a:lstStyle/>
                    <a:p>
                      <a:r>
                        <a:rPr lang="el-GR" sz="1700" dirty="0" smtClean="0"/>
                        <a:t>Κατανέμει ομοιόμορφα τις δυνάμεις στο σπογγώδες και στο φλοιώδες</a:t>
                      </a:r>
                      <a:r>
                        <a:rPr lang="el-GR" sz="1700" baseline="0" dirty="0" smtClean="0"/>
                        <a:t> ιστό του σώματος του σπονδύλου</a:t>
                      </a:r>
                    </a:p>
                  </a:txBody>
                  <a:tcPr marL="82296" marR="82296"/>
                </a:tc>
              </a:tr>
              <a:tr h="1113751">
                <a:tc>
                  <a:txBody>
                    <a:bodyPr/>
                    <a:lstStyle/>
                    <a:p>
                      <a:r>
                        <a:rPr lang="el-GR" sz="1700" dirty="0" smtClean="0"/>
                        <a:t>Μεσοσπονδύλια άρθρωση</a:t>
                      </a:r>
                      <a:endParaRPr lang="el-GR" sz="1700" dirty="0"/>
                    </a:p>
                  </a:txBody>
                  <a:tcPr marL="82296" marR="82296"/>
                </a:tc>
                <a:tc>
                  <a:txBody>
                    <a:bodyPr/>
                    <a:lstStyle/>
                    <a:p>
                      <a:r>
                        <a:rPr lang="el-GR" sz="1700" dirty="0" smtClean="0"/>
                        <a:t>Χόνδρινη άρθρωση συνδέουσα την άνω</a:t>
                      </a:r>
                      <a:r>
                        <a:rPr lang="el-GR" sz="1700" baseline="0" dirty="0" smtClean="0"/>
                        <a:t> και την κάτω </a:t>
                      </a:r>
                      <a:r>
                        <a:rPr lang="el-GR" sz="1700" baseline="0" dirty="0" err="1" smtClean="0"/>
                        <a:t>επιφυσιακή</a:t>
                      </a:r>
                      <a:r>
                        <a:rPr lang="el-GR" sz="1700" baseline="0" dirty="0" smtClean="0"/>
                        <a:t> πλάκα με τον δίσκο</a:t>
                      </a:r>
                      <a:endParaRPr lang="el-GR" sz="1700" dirty="0"/>
                    </a:p>
                  </a:txBody>
                  <a:tcPr marL="82296" marR="822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700" baseline="0" dirty="0" smtClean="0"/>
                        <a:t>Αποτελεί την βασική σύνδεση μεταξύ των σωμάτων των σπονδύλων</a:t>
                      </a:r>
                      <a:endParaRPr lang="el-GR" sz="1700" dirty="0" smtClean="0"/>
                    </a:p>
                    <a:p>
                      <a:endParaRPr lang="el-GR" sz="1700" dirty="0"/>
                    </a:p>
                  </a:txBody>
                  <a:tcPr marL="82296" marR="82296"/>
                </a:tc>
              </a:tr>
              <a:tr h="1113751">
                <a:tc>
                  <a:txBody>
                    <a:bodyPr/>
                    <a:lstStyle/>
                    <a:p>
                      <a:r>
                        <a:rPr lang="el-GR" sz="1700" dirty="0" smtClean="0"/>
                        <a:t>Αυχένας</a:t>
                      </a:r>
                      <a:endParaRPr lang="el-GR" sz="1700" dirty="0"/>
                    </a:p>
                  </a:txBody>
                  <a:tcPr marL="82296" marR="82296"/>
                </a:tc>
                <a:tc>
                  <a:txBody>
                    <a:bodyPr/>
                    <a:lstStyle/>
                    <a:p>
                      <a:r>
                        <a:rPr lang="el-GR" sz="1700" dirty="0" smtClean="0"/>
                        <a:t>Βραχεία,</a:t>
                      </a:r>
                      <a:r>
                        <a:rPr lang="el-GR" sz="1700" baseline="0" dirty="0" smtClean="0"/>
                        <a:t> παχιά ραχιαία προβολή οστού από το μέσον και άνω του σώματος του σπονδύλου </a:t>
                      </a:r>
                      <a:endParaRPr lang="el-GR" sz="1700" dirty="0"/>
                    </a:p>
                  </a:txBody>
                  <a:tcPr marL="82296" marR="82296"/>
                </a:tc>
                <a:tc>
                  <a:txBody>
                    <a:bodyPr/>
                    <a:lstStyle/>
                    <a:p>
                      <a:r>
                        <a:rPr lang="el-GR" sz="1700" dirty="0" smtClean="0"/>
                        <a:t>Συνδέει το σώμα με τα οπίσθια στοιχεία του σπονδύλου</a:t>
                      </a:r>
                      <a:endParaRPr lang="el-GR" sz="1700" dirty="0"/>
                    </a:p>
                  </a:txBody>
                  <a:tcPr marL="82296" marR="82296"/>
                </a:tc>
              </a:tr>
              <a:tr h="953820">
                <a:tc>
                  <a:txBody>
                    <a:bodyPr/>
                    <a:lstStyle/>
                    <a:p>
                      <a:r>
                        <a:rPr lang="el-GR" sz="1700" dirty="0" smtClean="0"/>
                        <a:t>Πέταλο </a:t>
                      </a:r>
                      <a:endParaRPr lang="el-GR" sz="1700" dirty="0"/>
                    </a:p>
                  </a:txBody>
                  <a:tcPr marL="82296" marR="82296"/>
                </a:tc>
                <a:tc>
                  <a:txBody>
                    <a:bodyPr/>
                    <a:lstStyle/>
                    <a:p>
                      <a:r>
                        <a:rPr lang="el-GR" sz="1700" dirty="0" smtClean="0"/>
                        <a:t>Λεπτή πλατιά</a:t>
                      </a:r>
                      <a:r>
                        <a:rPr lang="el-GR" sz="1700" baseline="0" dirty="0" smtClean="0"/>
                        <a:t> μάζα οστού που συνδέει την βάση της ακανθώδους απόφυσης με τις εγκάρσιες αποφύσεις</a:t>
                      </a:r>
                      <a:endParaRPr lang="el-GR" sz="1700" dirty="0"/>
                    </a:p>
                  </a:txBody>
                  <a:tcPr marL="82296" marR="82296"/>
                </a:tc>
                <a:tc>
                  <a:txBody>
                    <a:bodyPr/>
                    <a:lstStyle/>
                    <a:p>
                      <a:r>
                        <a:rPr lang="el-GR" sz="1700" dirty="0" smtClean="0"/>
                        <a:t>Προστατεύει</a:t>
                      </a:r>
                      <a:r>
                        <a:rPr lang="el-GR" sz="1700" baseline="0" dirty="0" smtClean="0"/>
                        <a:t> τον νωτιαίο μυελό ραχιαία</a:t>
                      </a:r>
                      <a:endParaRPr lang="el-GR" sz="1700" dirty="0"/>
                    </a:p>
                  </a:txBody>
                  <a:tcPr marL="82296" marR="82296"/>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14</a:t>
            </a:fld>
            <a:endParaRPr lang="el-GR"/>
          </a:p>
        </p:txBody>
      </p:sp>
    </p:spTree>
    <p:extLst>
      <p:ext uri="{BB962C8B-B14F-4D97-AF65-F5344CB8AC3E}">
        <p14:creationId xmlns:p14="http://schemas.microsoft.com/office/powerpoint/2010/main" val="1331991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21957038"/>
              </p:ext>
            </p:extLst>
          </p:nvPr>
        </p:nvGraphicFramePr>
        <p:xfrm>
          <a:off x="457200" y="1574512"/>
          <a:ext cx="8229600" cy="4302760"/>
        </p:xfrm>
        <a:graphic>
          <a:graphicData uri="http://schemas.openxmlformats.org/drawingml/2006/table">
            <a:tbl>
              <a:tblPr firstRow="1" bandRow="1">
                <a:tableStyleId>{5C22544A-7EE6-4342-B048-85BDC9FD1C3A}</a:tableStyleId>
              </a:tblPr>
              <a:tblGrid>
                <a:gridCol w="1928797"/>
                <a:gridCol w="3921946"/>
                <a:gridCol w="2378857"/>
              </a:tblGrid>
              <a:tr h="370840">
                <a:tc>
                  <a:txBody>
                    <a:bodyPr/>
                    <a:lstStyle/>
                    <a:p>
                      <a:r>
                        <a:rPr lang="el-GR" dirty="0" smtClean="0"/>
                        <a:t>Τμήμα</a:t>
                      </a:r>
                      <a:endParaRPr lang="el-GR" dirty="0"/>
                    </a:p>
                  </a:txBody>
                  <a:tcPr marL="82296" marR="82296"/>
                </a:tc>
                <a:tc>
                  <a:txBody>
                    <a:bodyPr/>
                    <a:lstStyle/>
                    <a:p>
                      <a:r>
                        <a:rPr lang="el-GR" dirty="0" smtClean="0"/>
                        <a:t>Περιγραφή</a:t>
                      </a:r>
                      <a:endParaRPr lang="el-GR" dirty="0"/>
                    </a:p>
                  </a:txBody>
                  <a:tcPr marL="82296" marR="82296"/>
                </a:tc>
                <a:tc>
                  <a:txBody>
                    <a:bodyPr/>
                    <a:lstStyle/>
                    <a:p>
                      <a:r>
                        <a:rPr lang="el-GR" dirty="0" smtClean="0"/>
                        <a:t>Κύρια λειτουργία </a:t>
                      </a:r>
                      <a:endParaRPr lang="el-GR" dirty="0"/>
                    </a:p>
                  </a:txBody>
                  <a:tcPr marL="82296" marR="82296"/>
                </a:tc>
              </a:tr>
              <a:tr h="370840">
                <a:tc>
                  <a:txBody>
                    <a:bodyPr/>
                    <a:lstStyle/>
                    <a:p>
                      <a:r>
                        <a:rPr lang="el-GR" dirty="0" smtClean="0"/>
                        <a:t>Σπονδυλικός σωλήνας</a:t>
                      </a:r>
                      <a:endParaRPr lang="el-GR" dirty="0"/>
                    </a:p>
                  </a:txBody>
                  <a:tcPr marL="82296" marR="82296"/>
                </a:tc>
                <a:tc>
                  <a:txBody>
                    <a:bodyPr/>
                    <a:lstStyle/>
                    <a:p>
                      <a:r>
                        <a:rPr lang="el-GR" dirty="0" smtClean="0"/>
                        <a:t>Κεντρικός σωλήνας που βρίσκεται πίσω από τα</a:t>
                      </a:r>
                      <a:r>
                        <a:rPr lang="el-GR" baseline="0" dirty="0" smtClean="0"/>
                        <a:t> σώματα των σπονδύλων και περιβάλλεται από τον αυχένα και τα πέταλα του σπονδυλικού τόξου</a:t>
                      </a:r>
                      <a:endParaRPr lang="el-GR" dirty="0"/>
                    </a:p>
                  </a:txBody>
                  <a:tcPr marL="82296" marR="82296"/>
                </a:tc>
                <a:tc>
                  <a:txBody>
                    <a:bodyPr/>
                    <a:lstStyle/>
                    <a:p>
                      <a:r>
                        <a:rPr lang="el-GR" dirty="0" smtClean="0"/>
                        <a:t>Φιλοξενεί και προστατεύει τον νωτιαίο μυελό</a:t>
                      </a:r>
                      <a:endParaRPr lang="el-GR" dirty="0"/>
                    </a:p>
                  </a:txBody>
                  <a:tcPr marL="82296" marR="82296"/>
                </a:tc>
              </a:tr>
              <a:tr h="370840">
                <a:tc>
                  <a:txBody>
                    <a:bodyPr/>
                    <a:lstStyle/>
                    <a:p>
                      <a:r>
                        <a:rPr lang="el-GR" dirty="0" smtClean="0"/>
                        <a:t>Μεσοσπονδύλιο τρήμα</a:t>
                      </a:r>
                      <a:endParaRPr lang="el-GR" dirty="0"/>
                    </a:p>
                  </a:txBody>
                  <a:tcPr marL="82296" marR="82296"/>
                </a:tc>
                <a:tc>
                  <a:txBody>
                    <a:bodyPr/>
                    <a:lstStyle/>
                    <a:p>
                      <a:r>
                        <a:rPr lang="el-GR" dirty="0" smtClean="0"/>
                        <a:t>Πλάγια ανοίγματα</a:t>
                      </a:r>
                      <a:r>
                        <a:rPr lang="el-GR" baseline="0" dirty="0" smtClean="0"/>
                        <a:t> μεταξύ των παρακειμένων σπονδύλων</a:t>
                      </a:r>
                      <a:endParaRPr lang="el-GR" dirty="0"/>
                    </a:p>
                  </a:txBody>
                  <a:tcPr marL="82296" marR="82296"/>
                </a:tc>
                <a:tc>
                  <a:txBody>
                    <a:bodyPr/>
                    <a:lstStyle/>
                    <a:p>
                      <a:r>
                        <a:rPr lang="el-GR" dirty="0" smtClean="0"/>
                        <a:t>Δίοδος για τις </a:t>
                      </a:r>
                      <a:r>
                        <a:rPr lang="el-GR" dirty="0" err="1" smtClean="0"/>
                        <a:t>νωτιαίες</a:t>
                      </a:r>
                      <a:r>
                        <a:rPr lang="el-GR" dirty="0" smtClean="0"/>
                        <a:t> ρίζες που εξέρχονται από τον σπονδυλικό σωλήνα</a:t>
                      </a:r>
                      <a:endParaRPr lang="el-GR" dirty="0"/>
                    </a:p>
                  </a:txBody>
                  <a:tcPr marL="82296" marR="82296"/>
                </a:tc>
              </a:tr>
              <a:tr h="370840">
                <a:tc>
                  <a:txBody>
                    <a:bodyPr/>
                    <a:lstStyle/>
                    <a:p>
                      <a:r>
                        <a:rPr lang="el-GR" dirty="0" smtClean="0"/>
                        <a:t>Εγκάρσιες</a:t>
                      </a:r>
                      <a:r>
                        <a:rPr lang="el-GR" baseline="0" dirty="0" smtClean="0"/>
                        <a:t> αποφύσεις</a:t>
                      </a:r>
                      <a:endParaRPr lang="el-GR" dirty="0"/>
                    </a:p>
                  </a:txBody>
                  <a:tcPr marL="82296" marR="82296"/>
                </a:tc>
                <a:tc>
                  <a:txBody>
                    <a:bodyPr/>
                    <a:lstStyle/>
                    <a:p>
                      <a:r>
                        <a:rPr lang="el-GR" dirty="0" smtClean="0"/>
                        <a:t>Οριζόντιες προβολές οστού από την περιοχή σύνδεσης του αυχένα</a:t>
                      </a:r>
                      <a:r>
                        <a:rPr lang="el-GR" baseline="0" dirty="0" smtClean="0"/>
                        <a:t> και του πετάλου του σπονδύλου</a:t>
                      </a:r>
                      <a:endParaRPr lang="el-GR" dirty="0"/>
                    </a:p>
                  </a:txBody>
                  <a:tcPr marL="82296" marR="82296"/>
                </a:tc>
                <a:tc>
                  <a:txBody>
                    <a:bodyPr/>
                    <a:lstStyle/>
                    <a:p>
                      <a:r>
                        <a:rPr lang="el-GR" dirty="0" smtClean="0"/>
                        <a:t>Περιοχή</a:t>
                      </a:r>
                      <a:r>
                        <a:rPr lang="el-GR" baseline="0" dirty="0" smtClean="0"/>
                        <a:t> πρόσφυσης μυών, συνδέσμων και πλευρών </a:t>
                      </a:r>
                      <a:endParaRPr lang="el-GR" dirty="0"/>
                    </a:p>
                  </a:txBody>
                  <a:tcPr marL="82296" marR="82296"/>
                </a:tc>
              </a:tr>
              <a:tr h="370840">
                <a:tc>
                  <a:txBody>
                    <a:bodyPr/>
                    <a:lstStyle/>
                    <a:p>
                      <a:r>
                        <a:rPr lang="el-GR" dirty="0" smtClean="0"/>
                        <a:t>Ακανθώδεις</a:t>
                      </a:r>
                      <a:r>
                        <a:rPr lang="el-GR" baseline="0" dirty="0" smtClean="0"/>
                        <a:t> αποφύσεις</a:t>
                      </a:r>
                      <a:endParaRPr lang="el-GR" dirty="0"/>
                    </a:p>
                  </a:txBody>
                  <a:tcPr marL="82296" marR="82296"/>
                </a:tc>
                <a:tc>
                  <a:txBody>
                    <a:bodyPr/>
                    <a:lstStyle/>
                    <a:p>
                      <a:r>
                        <a:rPr lang="el-GR" dirty="0" smtClean="0"/>
                        <a:t>Ραχιαίες προβολές οστού από το μέσον του πετάλου</a:t>
                      </a:r>
                      <a:endParaRPr lang="el-GR" dirty="0"/>
                    </a:p>
                  </a:txBody>
                  <a:tcPr marL="82296" marR="82296"/>
                </a:tc>
                <a:tc>
                  <a:txBody>
                    <a:bodyPr/>
                    <a:lstStyle/>
                    <a:p>
                      <a:r>
                        <a:rPr lang="el-GR" dirty="0" smtClean="0"/>
                        <a:t>Περιοχή πρόσφυσης μυών και συνδέσμων</a:t>
                      </a:r>
                      <a:endParaRPr lang="el-GR" dirty="0"/>
                    </a:p>
                  </a:txBody>
                  <a:tcPr marL="82296" marR="82296"/>
                </a:tc>
              </a:tr>
            </a:tbl>
          </a:graphicData>
        </a:graphic>
      </p:graphicFrame>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15</a:t>
            </a:fld>
            <a:endParaRPr lang="el-GR"/>
          </a:p>
        </p:txBody>
      </p:sp>
      <p:sp>
        <p:nvSpPr>
          <p:cNvPr id="6" name="Title 4"/>
          <p:cNvSpPr>
            <a:spLocks noGrp="1"/>
          </p:cNvSpPr>
          <p:nvPr>
            <p:ph type="title"/>
          </p:nvPr>
        </p:nvSpPr>
        <p:spPr>
          <a:xfrm>
            <a:off x="467544" y="116632"/>
            <a:ext cx="8229600" cy="908720"/>
          </a:xfrm>
        </p:spPr>
        <p:txBody>
          <a:bodyPr>
            <a:noAutofit/>
          </a:bodyPr>
          <a:lstStyle/>
          <a:p>
            <a:r>
              <a:rPr lang="el-GR" sz="3400" dirty="0" smtClean="0"/>
              <a:t>Χαρακτηριστικά της μέσης θωρακικής λειτουργικής μονάδας</a:t>
            </a:r>
            <a:r>
              <a:rPr lang="en-US" sz="3400" dirty="0" smtClean="0"/>
              <a:t> </a:t>
            </a:r>
            <a:r>
              <a:rPr lang="en-US" sz="2800" b="0" dirty="0"/>
              <a:t>2</a:t>
            </a:r>
            <a:r>
              <a:rPr lang="en-US" sz="2800" b="0" dirty="0" smtClean="0"/>
              <a:t>/3</a:t>
            </a:r>
            <a:endParaRPr lang="el-GR" sz="2800" b="0" dirty="0"/>
          </a:p>
        </p:txBody>
      </p:sp>
    </p:spTree>
    <p:extLst>
      <p:ext uri="{BB962C8B-B14F-4D97-AF65-F5344CB8AC3E}">
        <p14:creationId xmlns:p14="http://schemas.microsoft.com/office/powerpoint/2010/main" val="17761973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72463259"/>
              </p:ext>
            </p:extLst>
          </p:nvPr>
        </p:nvGraphicFramePr>
        <p:xfrm>
          <a:off x="107504" y="1196975"/>
          <a:ext cx="8928993" cy="5582920"/>
        </p:xfrm>
        <a:graphic>
          <a:graphicData uri="http://schemas.openxmlformats.org/drawingml/2006/table">
            <a:tbl>
              <a:tblPr firstRow="1" bandRow="1">
                <a:tableStyleId>{5C22544A-7EE6-4342-B048-85BDC9FD1C3A}</a:tableStyleId>
              </a:tblPr>
              <a:tblGrid>
                <a:gridCol w="2016224"/>
                <a:gridCol w="4079259"/>
                <a:gridCol w="2833510"/>
              </a:tblGrid>
              <a:tr h="370840">
                <a:tc>
                  <a:txBody>
                    <a:bodyPr/>
                    <a:lstStyle/>
                    <a:p>
                      <a:r>
                        <a:rPr lang="el-GR" dirty="0" smtClean="0"/>
                        <a:t>Τμήμα</a:t>
                      </a:r>
                      <a:endParaRPr lang="el-GR" dirty="0"/>
                    </a:p>
                  </a:txBody>
                  <a:tcPr marL="82944" marR="82944"/>
                </a:tc>
                <a:tc>
                  <a:txBody>
                    <a:bodyPr/>
                    <a:lstStyle/>
                    <a:p>
                      <a:r>
                        <a:rPr lang="el-GR" dirty="0" smtClean="0"/>
                        <a:t>Περιγραφή</a:t>
                      </a:r>
                      <a:endParaRPr lang="el-GR" dirty="0"/>
                    </a:p>
                  </a:txBody>
                  <a:tcPr marL="82944" marR="82944"/>
                </a:tc>
                <a:tc>
                  <a:txBody>
                    <a:bodyPr/>
                    <a:lstStyle/>
                    <a:p>
                      <a:r>
                        <a:rPr lang="el-GR" dirty="0" smtClean="0"/>
                        <a:t>Κύρια λειτουργία </a:t>
                      </a:r>
                      <a:endParaRPr lang="el-GR" dirty="0"/>
                    </a:p>
                  </a:txBody>
                  <a:tcPr marL="82944" marR="82944"/>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Πλευρική αρθρική επιφάνεια (στο σώμα)</a:t>
                      </a:r>
                    </a:p>
                    <a:p>
                      <a:endParaRPr lang="el-GR" dirty="0"/>
                    </a:p>
                  </a:txBody>
                  <a:tcPr marL="82944" marR="82944"/>
                </a:tc>
                <a:tc>
                  <a:txBody>
                    <a:bodyPr/>
                    <a:lstStyle/>
                    <a:p>
                      <a:r>
                        <a:rPr lang="el-GR" dirty="0" smtClean="0"/>
                        <a:t>Στρογγυλή αρθρική επιφάνεια στα πλάγια του σώματος του σπονδύλου.</a:t>
                      </a:r>
                    </a:p>
                    <a:p>
                      <a:r>
                        <a:rPr lang="el-GR" dirty="0" smtClean="0"/>
                        <a:t>Τα</a:t>
                      </a:r>
                      <a:r>
                        <a:rPr lang="el-GR" baseline="0" dirty="0" smtClean="0"/>
                        <a:t> περισσότερα σώματα των</a:t>
                      </a:r>
                      <a:r>
                        <a:rPr lang="el-GR" dirty="0" smtClean="0"/>
                        <a:t> θωρακικών σπονδύλων (Θ2-Θ10) φέρουν τις άνω και κάτω </a:t>
                      </a:r>
                      <a:r>
                        <a:rPr lang="el-GR" dirty="0" err="1" smtClean="0"/>
                        <a:t>ημιαρθρικές</a:t>
                      </a:r>
                      <a:r>
                        <a:rPr lang="el-GR" dirty="0" smtClean="0"/>
                        <a:t> επιφάνειες. Οι Θ1, Θ11</a:t>
                      </a:r>
                      <a:r>
                        <a:rPr lang="el-GR" baseline="0" dirty="0" smtClean="0"/>
                        <a:t> και Θ12 φέρουν ολόκληρη την αρθρική επιφάνεια </a:t>
                      </a:r>
                      <a:r>
                        <a:rPr lang="el-GR" dirty="0" smtClean="0"/>
                        <a:t> </a:t>
                      </a:r>
                    </a:p>
                  </a:txBody>
                  <a:tcPr marL="82944" marR="8294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Περιοχές σύνδεσης</a:t>
                      </a:r>
                      <a:r>
                        <a:rPr lang="el-GR" baseline="0" dirty="0" smtClean="0"/>
                        <a:t> των κεφαλών των πλευρών (</a:t>
                      </a:r>
                      <a:r>
                        <a:rPr lang="el-GR" baseline="0" dirty="0" err="1" smtClean="0"/>
                        <a:t>σπονδυλοπλευρικές</a:t>
                      </a:r>
                      <a:r>
                        <a:rPr lang="el-GR" baseline="0" dirty="0" smtClean="0"/>
                        <a:t> αρθρώσεις)</a:t>
                      </a:r>
                      <a:endParaRPr lang="el-GR" dirty="0" smtClean="0"/>
                    </a:p>
                    <a:p>
                      <a:endParaRPr lang="el-GR" dirty="0"/>
                    </a:p>
                  </a:txBody>
                  <a:tcPr marL="82944" marR="82944"/>
                </a:tc>
              </a:tr>
              <a:tr h="370840">
                <a:tc>
                  <a:txBody>
                    <a:bodyPr/>
                    <a:lstStyle/>
                    <a:p>
                      <a:r>
                        <a:rPr lang="el-GR" dirty="0" smtClean="0"/>
                        <a:t>Πλευρική αρθρική επιφάνεια (στην εγκάρσια απόφυση)</a:t>
                      </a:r>
                      <a:endParaRPr lang="el-GR" dirty="0"/>
                    </a:p>
                  </a:txBody>
                  <a:tcPr marL="82944" marR="82944"/>
                </a:tc>
                <a:tc>
                  <a:txBody>
                    <a:bodyPr/>
                    <a:lstStyle/>
                    <a:p>
                      <a:r>
                        <a:rPr lang="el-GR" dirty="0" smtClean="0"/>
                        <a:t>Οβάλ αρθρική</a:t>
                      </a:r>
                      <a:r>
                        <a:rPr lang="el-GR" baseline="0" dirty="0" smtClean="0"/>
                        <a:t> επιφάνεια στην πρόσθια κορυφή των περισσοτέρων εγκάρσιων αποφύσεων</a:t>
                      </a:r>
                      <a:endParaRPr lang="el-GR" dirty="0"/>
                    </a:p>
                  </a:txBody>
                  <a:tcPr marL="82944" marR="82944"/>
                </a:tc>
                <a:tc>
                  <a:txBody>
                    <a:bodyPr/>
                    <a:lstStyle/>
                    <a:p>
                      <a:r>
                        <a:rPr lang="el-GR" dirty="0" smtClean="0"/>
                        <a:t>Περιοχές σύνδεσης των φυμάτων των πλευρών (</a:t>
                      </a:r>
                      <a:r>
                        <a:rPr lang="el-GR" dirty="0" err="1" smtClean="0"/>
                        <a:t>πλευρεγκάρσιες</a:t>
                      </a:r>
                      <a:r>
                        <a:rPr lang="el-GR" dirty="0" smtClean="0"/>
                        <a:t> αρθρώσεις)</a:t>
                      </a:r>
                      <a:endParaRPr lang="el-GR" dirty="0"/>
                    </a:p>
                  </a:txBody>
                  <a:tcPr marL="82944" marR="82944"/>
                </a:tc>
              </a:tr>
              <a:tr h="370840">
                <a:tc>
                  <a:txBody>
                    <a:bodyPr/>
                    <a:lstStyle/>
                    <a:p>
                      <a:r>
                        <a:rPr lang="el-GR" dirty="0" smtClean="0"/>
                        <a:t>Άνω και κάτω αρθρικές αποφύσεις συμπεριλαμβανομένων</a:t>
                      </a:r>
                      <a:r>
                        <a:rPr lang="el-GR" baseline="0" dirty="0" smtClean="0"/>
                        <a:t> των </a:t>
                      </a:r>
                      <a:r>
                        <a:rPr lang="el-GR" baseline="0" dirty="0" err="1" smtClean="0"/>
                        <a:t>ζυγοαποφυσιακών</a:t>
                      </a:r>
                      <a:r>
                        <a:rPr lang="el-GR" baseline="0" dirty="0" smtClean="0"/>
                        <a:t> αρθρώσεων</a:t>
                      </a:r>
                      <a:endParaRPr lang="el-GR" dirty="0"/>
                    </a:p>
                  </a:txBody>
                  <a:tcPr marL="82944" marR="82944"/>
                </a:tc>
                <a:tc>
                  <a:txBody>
                    <a:bodyPr/>
                    <a:lstStyle/>
                    <a:p>
                      <a:r>
                        <a:rPr lang="el-GR" dirty="0" smtClean="0"/>
                        <a:t>Κάθετες αρθρικές αποφύσεις</a:t>
                      </a:r>
                      <a:r>
                        <a:rPr lang="el-GR" baseline="0" dirty="0" smtClean="0"/>
                        <a:t> που προβάλλουν από την περιοχή ένωσης του αυχένα και του πετάλου. Κάθε αρθρική απόφυση φέρει αρθρική επιφάνεια. Γενικά, η αρθρική επιφάνεια της ανάντης προσανατολίζεται προς τα πίσω, και της κατάντης προς τα εμπρός</a:t>
                      </a:r>
                      <a:endParaRPr lang="el-GR" dirty="0"/>
                    </a:p>
                  </a:txBody>
                  <a:tcPr marL="82944" marR="82944"/>
                </a:tc>
                <a:tc>
                  <a:txBody>
                    <a:bodyPr/>
                    <a:lstStyle/>
                    <a:p>
                      <a:r>
                        <a:rPr lang="el-GR" dirty="0" smtClean="0"/>
                        <a:t>Σχηματίζουν τις </a:t>
                      </a:r>
                      <a:r>
                        <a:rPr lang="el-GR" dirty="0" err="1" smtClean="0"/>
                        <a:t>ζυγοαποφυσιακές</a:t>
                      </a:r>
                      <a:r>
                        <a:rPr lang="el-GR" dirty="0" smtClean="0"/>
                        <a:t> αρθρώσεις που καθορίζουν την κατεύθυνση και την ποσότητα της κίνησης των σπονδύλων</a:t>
                      </a:r>
                      <a:endParaRPr lang="el-GR" dirty="0"/>
                    </a:p>
                  </a:txBody>
                  <a:tcPr marL="82944" marR="82944"/>
                </a:tc>
              </a:tr>
            </a:tbl>
          </a:graphicData>
        </a:graphic>
      </p:graphicFrame>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16</a:t>
            </a:fld>
            <a:endParaRPr lang="el-GR"/>
          </a:p>
        </p:txBody>
      </p:sp>
      <p:sp>
        <p:nvSpPr>
          <p:cNvPr id="6" name="Title 4"/>
          <p:cNvSpPr>
            <a:spLocks noGrp="1"/>
          </p:cNvSpPr>
          <p:nvPr>
            <p:ph type="title"/>
          </p:nvPr>
        </p:nvSpPr>
        <p:spPr>
          <a:xfrm>
            <a:off x="467544" y="116632"/>
            <a:ext cx="8229600" cy="908720"/>
          </a:xfrm>
        </p:spPr>
        <p:txBody>
          <a:bodyPr>
            <a:noAutofit/>
          </a:bodyPr>
          <a:lstStyle/>
          <a:p>
            <a:r>
              <a:rPr lang="el-GR" sz="3400" dirty="0" smtClean="0"/>
              <a:t>Χαρακτηριστικά της μέσης θωρακικής λειτουργικής μονάδας</a:t>
            </a:r>
            <a:r>
              <a:rPr lang="en-US" sz="3400" dirty="0" smtClean="0"/>
              <a:t> </a:t>
            </a:r>
            <a:r>
              <a:rPr lang="en-US" sz="2800" b="0" dirty="0"/>
              <a:t>3</a:t>
            </a:r>
            <a:r>
              <a:rPr lang="en-US" sz="2800" b="0" dirty="0" smtClean="0"/>
              <a:t>/3</a:t>
            </a:r>
            <a:endParaRPr lang="el-GR" sz="2800" b="0" dirty="0"/>
          </a:p>
        </p:txBody>
      </p:sp>
    </p:spTree>
    <p:extLst>
      <p:ext uri="{BB962C8B-B14F-4D97-AF65-F5344CB8AC3E}">
        <p14:creationId xmlns:p14="http://schemas.microsoft.com/office/powerpoint/2010/main" val="1338400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6654" y="116632"/>
            <a:ext cx="4697346" cy="1440160"/>
          </a:xfrm>
        </p:spPr>
        <p:txBody>
          <a:bodyPr>
            <a:normAutofit/>
          </a:bodyPr>
          <a:lstStyle/>
          <a:p>
            <a:r>
              <a:rPr lang="el-GR" dirty="0" smtClean="0"/>
              <a:t>Σπονδυλικά κυρτώματα</a:t>
            </a:r>
            <a:endParaRPr lang="el-GR" sz="3000" b="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17</a:t>
            </a:fld>
            <a:endParaRPr lang="el-GR"/>
          </a:p>
        </p:txBody>
      </p:sp>
      <p:grpSp>
        <p:nvGrpSpPr>
          <p:cNvPr id="28" name="Ομάδα 27"/>
          <p:cNvGrpSpPr/>
          <p:nvPr/>
        </p:nvGrpSpPr>
        <p:grpSpPr>
          <a:xfrm>
            <a:off x="395536" y="271670"/>
            <a:ext cx="4386486" cy="6469698"/>
            <a:chOff x="2267744" y="836712"/>
            <a:chExt cx="3820486" cy="5686425"/>
          </a:xfrm>
        </p:grpSpPr>
        <p:pic>
          <p:nvPicPr>
            <p:cNvPr id="10242" name="Picture 2" descr="File:Gray 111 - Vertebral column-colou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836712"/>
              <a:ext cx="1657350" cy="568642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Ευθεία γραμμή σύνδεσης 4"/>
            <p:cNvCxnSpPr/>
            <p:nvPr/>
          </p:nvCxnSpPr>
          <p:spPr>
            <a:xfrm>
              <a:off x="3923928" y="836712"/>
              <a:ext cx="1872208" cy="7200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flipH="1">
              <a:off x="3995936" y="1556792"/>
              <a:ext cx="1800200" cy="7200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p:cNvCxnSpPr/>
            <p:nvPr/>
          </p:nvCxnSpPr>
          <p:spPr>
            <a:xfrm flipH="1">
              <a:off x="2267744" y="1772816"/>
              <a:ext cx="3312368" cy="12961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2267744" y="3068960"/>
              <a:ext cx="3312368" cy="17281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a:endCxn id="27" idx="3"/>
            </p:cNvCxnSpPr>
            <p:nvPr/>
          </p:nvCxnSpPr>
          <p:spPr>
            <a:xfrm>
              <a:off x="3995936" y="4138175"/>
              <a:ext cx="2092294" cy="1044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p:cNvCxnSpPr>
              <a:stCxn id="27" idx="3"/>
            </p:cNvCxnSpPr>
            <p:nvPr/>
          </p:nvCxnSpPr>
          <p:spPr>
            <a:xfrm flipH="1">
              <a:off x="3846692" y="5182411"/>
              <a:ext cx="2241536" cy="6839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872485" y="1372126"/>
              <a:ext cx="782587" cy="338554"/>
            </a:xfrm>
            <a:prstGeom prst="rect">
              <a:avLst/>
            </a:prstGeom>
            <a:noFill/>
          </p:spPr>
          <p:txBody>
            <a:bodyPr wrap="none" rtlCol="0">
              <a:spAutoFit/>
            </a:bodyPr>
            <a:lstStyle/>
            <a:p>
              <a:r>
                <a:rPr lang="en-US" sz="1600" dirty="0" smtClean="0">
                  <a:latin typeface="+mn-lt"/>
                </a:rPr>
                <a:t>30-35</a:t>
              </a:r>
              <a:r>
                <a:rPr lang="el-GR" sz="1600" baseline="30000" dirty="0" smtClean="0">
                  <a:latin typeface="+mn-lt"/>
                </a:rPr>
                <a:t>ο</a:t>
              </a:r>
              <a:r>
                <a:rPr lang="el-GR" sz="1600" dirty="0" smtClean="0">
                  <a:latin typeface="+mn-lt"/>
                </a:rPr>
                <a:t> </a:t>
              </a:r>
              <a:endParaRPr lang="el-GR" sz="1600" dirty="0">
                <a:latin typeface="+mn-lt"/>
              </a:endParaRPr>
            </a:p>
          </p:txBody>
        </p:sp>
        <p:sp>
          <p:nvSpPr>
            <p:cNvPr id="26" name="TextBox 25"/>
            <p:cNvSpPr txBox="1"/>
            <p:nvPr/>
          </p:nvSpPr>
          <p:spPr>
            <a:xfrm>
              <a:off x="2483768" y="2897570"/>
              <a:ext cx="445656" cy="297566"/>
            </a:xfrm>
            <a:prstGeom prst="rect">
              <a:avLst/>
            </a:prstGeom>
            <a:noFill/>
          </p:spPr>
          <p:txBody>
            <a:bodyPr wrap="none" rtlCol="0">
              <a:spAutoFit/>
            </a:bodyPr>
            <a:lstStyle/>
            <a:p>
              <a:r>
                <a:rPr lang="el-GR" sz="1600" dirty="0" smtClean="0">
                  <a:latin typeface="+mn-lt"/>
                </a:rPr>
                <a:t>40</a:t>
              </a:r>
              <a:r>
                <a:rPr lang="el-GR" sz="1600" baseline="30000" dirty="0" smtClean="0">
                  <a:latin typeface="+mn-lt"/>
                </a:rPr>
                <a:t>ο</a:t>
              </a:r>
              <a:r>
                <a:rPr lang="el-GR" sz="1600" dirty="0" smtClean="0">
                  <a:latin typeface="+mn-lt"/>
                </a:rPr>
                <a:t> </a:t>
              </a:r>
              <a:endParaRPr lang="el-GR" sz="1600" dirty="0">
                <a:latin typeface="+mn-lt"/>
              </a:endParaRPr>
            </a:p>
          </p:txBody>
        </p:sp>
        <p:sp>
          <p:nvSpPr>
            <p:cNvPr id="27" name="TextBox 26"/>
            <p:cNvSpPr txBox="1"/>
            <p:nvPr/>
          </p:nvSpPr>
          <p:spPr>
            <a:xfrm>
              <a:off x="5504042" y="5033628"/>
              <a:ext cx="584188" cy="297566"/>
            </a:xfrm>
            <a:prstGeom prst="rect">
              <a:avLst/>
            </a:prstGeom>
            <a:noFill/>
            <a:ln w="19050">
              <a:noFill/>
            </a:ln>
          </p:spPr>
          <p:txBody>
            <a:bodyPr wrap="square" rtlCol="0">
              <a:spAutoFit/>
            </a:bodyPr>
            <a:lstStyle/>
            <a:p>
              <a:r>
                <a:rPr lang="el-GR" sz="1600" dirty="0">
                  <a:latin typeface="+mn-lt"/>
                </a:rPr>
                <a:t>4</a:t>
              </a:r>
              <a:r>
                <a:rPr lang="en-US" sz="1600" dirty="0" smtClean="0">
                  <a:latin typeface="+mn-lt"/>
                </a:rPr>
                <a:t>5</a:t>
              </a:r>
              <a:r>
                <a:rPr lang="el-GR" sz="1600" baseline="30000" dirty="0" smtClean="0">
                  <a:latin typeface="+mn-lt"/>
                </a:rPr>
                <a:t>ο</a:t>
              </a:r>
              <a:r>
                <a:rPr lang="el-GR" sz="1600" dirty="0" smtClean="0">
                  <a:latin typeface="+mn-lt"/>
                </a:rPr>
                <a:t> </a:t>
              </a:r>
              <a:endParaRPr lang="el-GR" sz="1600" dirty="0">
                <a:latin typeface="+mn-lt"/>
              </a:endParaRPr>
            </a:p>
          </p:txBody>
        </p:sp>
      </p:grpSp>
      <p:sp>
        <p:nvSpPr>
          <p:cNvPr id="38" name="Rectangle 7"/>
          <p:cNvSpPr/>
          <p:nvPr/>
        </p:nvSpPr>
        <p:spPr>
          <a:xfrm>
            <a:off x="4284692" y="6010167"/>
            <a:ext cx="2663572"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Gray 111 - Vertebral </a:t>
            </a:r>
            <a:r>
              <a:rPr lang="en-US" sz="1200" dirty="0" smtClean="0">
                <a:latin typeface="+mn-lt"/>
                <a:hlinkClick r:id="rId3"/>
              </a:rPr>
              <a:t>column-</a:t>
            </a:r>
            <a:r>
              <a:rPr lang="en-US" sz="1200" dirty="0" err="1" smtClean="0">
                <a:latin typeface="+mn-lt"/>
                <a:hlinkClick r:id="rId3"/>
              </a:rPr>
              <a:t>coloured</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4" tooltip="User:Pngbot"/>
              </a:rPr>
              <a:t>Pngbot</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4607202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eaLnBrk="1" fontAlgn="auto" hangingPunct="1">
              <a:spcAft>
                <a:spcPts val="0"/>
              </a:spcAft>
              <a:defRPr/>
            </a:pPr>
            <a:r>
              <a:rPr lang="el-GR" dirty="0" smtClean="0"/>
              <a:t>Σταθερότητα ΣΣ</a:t>
            </a:r>
            <a:endParaRPr lang="el-GR" dirty="0"/>
          </a:p>
        </p:txBody>
      </p:sp>
      <p:pic>
        <p:nvPicPr>
          <p:cNvPr id="17410" name="Content Placeholder 6" descr="Κυρτώματα ΣΣ.tif"/>
          <p:cNvPicPr>
            <a:picLocks noGrp="1" noChangeAspect="1"/>
          </p:cNvPicPr>
          <p:nvPr>
            <p:ph idx="1"/>
          </p:nvPr>
        </p:nvPicPr>
        <p:blipFill>
          <a:blip r:embed="rId2"/>
          <a:stretch>
            <a:fillRect/>
          </a:stretch>
        </p:blipFill>
        <p:spPr>
          <a:xfrm>
            <a:off x="107504" y="476672"/>
            <a:ext cx="2867135" cy="5616624"/>
          </a:xfrm>
        </p:spPr>
      </p:pic>
      <p:sp>
        <p:nvSpPr>
          <p:cNvPr id="8" name="Content Placeholder 7"/>
          <p:cNvSpPr>
            <a:spLocks noGrp="1"/>
          </p:cNvSpPr>
          <p:nvPr>
            <p:ph sz="half" idx="4294967295"/>
          </p:nvPr>
        </p:nvSpPr>
        <p:spPr>
          <a:xfrm>
            <a:off x="2699792" y="908720"/>
            <a:ext cx="6408712" cy="5949280"/>
          </a:xfrm>
        </p:spPr>
        <p:txBody>
          <a:bodyPr>
            <a:normAutofit/>
          </a:bodyPr>
          <a:lstStyle/>
          <a:p>
            <a:pPr marL="566928" indent="-457200">
              <a:spcBef>
                <a:spcPts val="900"/>
              </a:spcBef>
              <a:defRPr/>
            </a:pPr>
            <a:r>
              <a:rPr lang="el-GR" sz="2200" dirty="0" smtClean="0"/>
              <a:t>Τα κυρτώματα της ΣΣ</a:t>
            </a:r>
            <a:r>
              <a:rPr lang="en-GB" sz="2200" dirty="0" smtClean="0"/>
              <a:t> </a:t>
            </a:r>
            <a:r>
              <a:rPr lang="el-GR" sz="2200" dirty="0" smtClean="0"/>
              <a:t>παρέχουν κάποιου βαθμού σταθερότητας στην </a:t>
            </a:r>
            <a:r>
              <a:rPr lang="el-GR" sz="2200" dirty="0" err="1" smtClean="0"/>
              <a:t>οστεο</a:t>
            </a:r>
            <a:r>
              <a:rPr lang="el-GR" sz="2200" dirty="0" smtClean="0"/>
              <a:t>-συνδεσμική ΣΣ αυξάνοντας την αντίστασή της σε κατακόρυφες δυνάμεις.</a:t>
            </a:r>
          </a:p>
          <a:p>
            <a:pPr marL="566928" indent="-457200">
              <a:spcBef>
                <a:spcPts val="900"/>
              </a:spcBef>
              <a:defRPr/>
            </a:pPr>
            <a:r>
              <a:rPr lang="el-GR" sz="2200" dirty="0" smtClean="0"/>
              <a:t>Δείκτης </a:t>
            </a:r>
            <a:r>
              <a:rPr lang="en-GB" sz="2200" dirty="0" err="1" smtClean="0"/>
              <a:t>Delmas</a:t>
            </a:r>
            <a:r>
              <a:rPr lang="en-US" sz="2200" dirty="0" smtClean="0"/>
              <a:t> </a:t>
            </a:r>
            <a:r>
              <a:rPr lang="el-GR" sz="2200" dirty="0" smtClean="0"/>
              <a:t>(πραγματικό μήκος ΣΣ/πλήρες μήκος ΣΣ </a:t>
            </a:r>
            <a:r>
              <a:rPr lang="en-GB" sz="2200" dirty="0" smtClean="0"/>
              <a:t>x 100) </a:t>
            </a:r>
            <a:r>
              <a:rPr lang="en-US" sz="2200" dirty="0" smtClean="0"/>
              <a:t>– </a:t>
            </a:r>
            <a:r>
              <a:rPr lang="el-GR" sz="2200" dirty="0" smtClean="0"/>
              <a:t>μπορεί να μετρηθεί μόνο σε σκελετό εκφράζει την σημαντικότητα των κυρτωμάτων.</a:t>
            </a:r>
            <a:endParaRPr lang="en-GB" sz="2200" dirty="0" smtClean="0"/>
          </a:p>
          <a:p>
            <a:pPr marL="566928" indent="-457200">
              <a:spcBef>
                <a:spcPts val="900"/>
              </a:spcBef>
              <a:defRPr/>
            </a:pPr>
            <a:r>
              <a:rPr lang="el-GR" sz="2200" dirty="0" smtClean="0"/>
              <a:t>ΣΣ με φυσιολογικά κυρτώματα (α) έχει δείκτη 94 – 95 (ΜΟ 95).</a:t>
            </a:r>
          </a:p>
          <a:p>
            <a:pPr marL="566928" indent="-457200">
              <a:spcBef>
                <a:spcPts val="900"/>
              </a:spcBef>
              <a:defRPr/>
            </a:pPr>
            <a:r>
              <a:rPr lang="el-GR" sz="2200" dirty="0" smtClean="0"/>
              <a:t>ΣΣ με μεγάλα κυρτώματα (</a:t>
            </a:r>
            <a:r>
              <a:rPr lang="en-GB" sz="2200" dirty="0" smtClean="0"/>
              <a:t>b</a:t>
            </a:r>
            <a:r>
              <a:rPr lang="el-GR" sz="2200" dirty="0" smtClean="0"/>
              <a:t>) έχει δείκτη κάτω του 94 και ταξινομείται ανατομικά ως δυναμικός τύπος.</a:t>
            </a:r>
          </a:p>
          <a:p>
            <a:pPr marL="566928" indent="-457200">
              <a:spcBef>
                <a:spcPts val="900"/>
              </a:spcBef>
              <a:defRPr/>
            </a:pPr>
            <a:r>
              <a:rPr lang="el-GR" sz="2200" dirty="0" smtClean="0"/>
              <a:t>ΣΣ σχεδόν ευθύγραμμη </a:t>
            </a:r>
            <a:r>
              <a:rPr lang="en-GB" sz="2200" dirty="0" smtClean="0"/>
              <a:t>(c) </a:t>
            </a:r>
            <a:r>
              <a:rPr lang="el-GR" sz="2200" dirty="0" smtClean="0"/>
              <a:t>με δείκτη άνω του 96 ταξινομείται ως στατικός τύπος.</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18</a:t>
            </a:fld>
            <a:endParaRPr lang="el-GR"/>
          </a:p>
        </p:txBody>
      </p:sp>
      <p:sp>
        <p:nvSpPr>
          <p:cNvPr id="3" name="Ορθογώνιο 2"/>
          <p:cNvSpPr/>
          <p:nvPr/>
        </p:nvSpPr>
        <p:spPr>
          <a:xfrm>
            <a:off x="107504" y="6093296"/>
            <a:ext cx="3029259" cy="600164"/>
          </a:xfrm>
          <a:prstGeom prst="rect">
            <a:avLst/>
          </a:prstGeom>
        </p:spPr>
        <p:txBody>
          <a:bodyPr wrap="square">
            <a:spAutoFit/>
          </a:bodyPr>
          <a:lstStyle/>
          <a:p>
            <a:r>
              <a:rPr lang="el-GR" sz="1100" dirty="0" smtClean="0">
                <a:latin typeface="+mn-lt"/>
              </a:rPr>
              <a:t>©</a:t>
            </a:r>
            <a:r>
              <a:rPr lang="el-GR" sz="1100" dirty="0" err="1" smtClean="0">
                <a:latin typeface="+mn-lt"/>
              </a:rPr>
              <a:t>Kapandji</a:t>
            </a:r>
            <a:r>
              <a:rPr lang="el-GR" sz="1100" dirty="0">
                <a:latin typeface="+mn-lt"/>
              </a:rPr>
              <a:t>, IA.: Η Λειτουργική Ανατομική των Αρθρώσεων, Τόμοι 1,2,3. Αθήνα: Ιατρικές Εκδόσεις Π.Χ. Πασχαλίδης, 2001</a:t>
            </a:r>
          </a:p>
        </p:txBody>
      </p:sp>
    </p:spTree>
    <p:extLst>
      <p:ext uri="{BB962C8B-B14F-4D97-AF65-F5344CB8AC3E}">
        <p14:creationId xmlns:p14="http://schemas.microsoft.com/office/powerpoint/2010/main" val="2092949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Περιεχόμενο – Σκοπός </a:t>
            </a:r>
            <a:r>
              <a:rPr lang="el-GR" sz="3000" b="0" dirty="0" smtClean="0"/>
              <a:t>1/2</a:t>
            </a:r>
            <a:r>
              <a:rPr lang="el-GR" dirty="0" smtClean="0"/>
              <a:t>  </a:t>
            </a:r>
            <a:endParaRPr lang="el-GR" dirty="0"/>
          </a:p>
        </p:txBody>
      </p:sp>
      <p:sp>
        <p:nvSpPr>
          <p:cNvPr id="6" name="Content Placeholder 5"/>
          <p:cNvSpPr>
            <a:spLocks noGrp="1"/>
          </p:cNvSpPr>
          <p:nvPr>
            <p:ph idx="1"/>
          </p:nvPr>
        </p:nvSpPr>
        <p:spPr/>
        <p:txBody>
          <a:bodyPr>
            <a:normAutofit/>
          </a:bodyPr>
          <a:lstStyle/>
          <a:p>
            <a:r>
              <a:rPr lang="el-GR" dirty="0" smtClean="0"/>
              <a:t>Σε αυτό και στο επόμενο κεφάλαιο θα παρουσιαστεί η οστεολογία και η σχετική </a:t>
            </a:r>
            <a:r>
              <a:rPr lang="el-GR" dirty="0" err="1" smtClean="0"/>
              <a:t>αρθρολογία</a:t>
            </a:r>
            <a:r>
              <a:rPr lang="el-GR" dirty="0" smtClean="0"/>
              <a:t> κυρίως του αξονικού σκελετού που περιλαμβάνει την </a:t>
            </a:r>
            <a:r>
              <a:rPr lang="el-GR" dirty="0" err="1" smtClean="0"/>
              <a:t>κρανιο</a:t>
            </a:r>
            <a:r>
              <a:rPr lang="el-GR" dirty="0" smtClean="0"/>
              <a:t>-αυχενική ένωση, την σπονδυλική στήλη και τις </a:t>
            </a:r>
            <a:r>
              <a:rPr lang="el-GR" dirty="0" err="1" smtClean="0"/>
              <a:t>ιερολαγόνιες</a:t>
            </a:r>
            <a:r>
              <a:rPr lang="el-GR" dirty="0" smtClean="0"/>
              <a:t> αρθρώσεις.</a:t>
            </a:r>
          </a:p>
          <a:p>
            <a:r>
              <a:rPr lang="el-GR" dirty="0" smtClean="0"/>
              <a:t>Θα περιγραφεί ο τρόπος με τον οποίον σταθεροποιούνται και κινούνται αυτές οι αρθρώσεις καθώς και θα αναφερθούν τα φορτία που μεταφέρει ο αξονικός σκελετός.</a:t>
            </a:r>
          </a:p>
          <a:p>
            <a:r>
              <a:rPr lang="el-GR" dirty="0" smtClean="0"/>
              <a:t>Οι ασθένειες, το τραύμα και η γήρανση μπορεί να προκαλέσουν ένα μεγάλο φάσμα </a:t>
            </a:r>
            <a:r>
              <a:rPr lang="el-GR" dirty="0" err="1" smtClean="0"/>
              <a:t>νευρομυϊκών</a:t>
            </a:r>
            <a:r>
              <a:rPr lang="el-GR" dirty="0" smtClean="0"/>
              <a:t> και μυοσκελετικών προβλημάτων που περιλαμβάνουν και τον αξονικό σκελετό.</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a:t>
            </a:fld>
            <a:endParaRPr lang="el-GR"/>
          </a:p>
        </p:txBody>
      </p:sp>
    </p:spTree>
    <p:extLst>
      <p:ext uri="{BB962C8B-B14F-4D97-AF65-F5344CB8AC3E}">
        <p14:creationId xmlns:p14="http://schemas.microsoft.com/office/powerpoint/2010/main" val="1787538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l-GR" dirty="0" smtClean="0"/>
              <a:t>Κλίση ιερού</a:t>
            </a:r>
            <a:endParaRPr lang="el-GR" dirty="0"/>
          </a:p>
        </p:txBody>
      </p:sp>
      <p:pic>
        <p:nvPicPr>
          <p:cNvPr id="1026" name="Picture 2"/>
          <p:cNvPicPr>
            <a:picLocks noGrp="1" noChangeAspect="1" noChangeArrowheads="1"/>
          </p:cNvPicPr>
          <p:nvPr>
            <p:ph idx="1"/>
          </p:nvPr>
        </p:nvPicPr>
        <p:blipFill>
          <a:blip r:embed="rId2"/>
          <a:stretch>
            <a:fillRect/>
          </a:stretch>
        </p:blipFill>
        <p:spPr bwMode="auto">
          <a:xfrm>
            <a:off x="545735" y="1196752"/>
            <a:ext cx="8225837" cy="5040560"/>
          </a:xfrm>
          <a:prstGeom prst="rect">
            <a:avLst/>
          </a:prstGeom>
          <a:noFill/>
          <a:ln w="9525">
            <a:noFill/>
            <a:miter lim="800000"/>
            <a:headEnd/>
            <a:tailEnd/>
          </a:ln>
          <a:effec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19</a:t>
            </a:fld>
            <a:endParaRPr lang="el-GR"/>
          </a:p>
        </p:txBody>
      </p:sp>
    </p:spTree>
    <p:extLst>
      <p:ext uri="{BB962C8B-B14F-4D97-AF65-F5344CB8AC3E}">
        <p14:creationId xmlns:p14="http://schemas.microsoft.com/office/powerpoint/2010/main" val="25853546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Γραμμή βαρύτητας </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20</a:t>
            </a:fld>
            <a:endParaRPr lang="el-GR"/>
          </a:p>
        </p:txBody>
      </p:sp>
      <p:pic>
        <p:nvPicPr>
          <p:cNvPr id="3074" name="Picture 2" descr="http://perfectformphysio.com.au/wp-content/uploads/2013/03/normal-posture-resized.bmp"/>
          <p:cNvPicPr>
            <a:picLocks noChangeAspect="1" noChangeArrowheads="1"/>
          </p:cNvPicPr>
          <p:nvPr/>
        </p:nvPicPr>
        <p:blipFill rotWithShape="1">
          <a:blip r:embed="rId3">
            <a:extLst>
              <a:ext uri="{28A0092B-C50C-407E-A947-70E740481C1C}">
                <a14:useLocalDpi xmlns:a14="http://schemas.microsoft.com/office/drawing/2010/main" val="0"/>
              </a:ext>
            </a:extLst>
          </a:blip>
          <a:srcRect r="61129"/>
          <a:stretch/>
        </p:blipFill>
        <p:spPr bwMode="auto">
          <a:xfrm>
            <a:off x="2915816" y="908720"/>
            <a:ext cx="3709894" cy="5848350"/>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611560" y="6381328"/>
            <a:ext cx="2660341" cy="276999"/>
          </a:xfrm>
          <a:prstGeom prst="rect">
            <a:avLst/>
          </a:prstGeom>
        </p:spPr>
        <p:txBody>
          <a:bodyPr wrap="square">
            <a:spAutoFit/>
          </a:bodyPr>
          <a:lstStyle/>
          <a:p>
            <a:pPr algn="ctr"/>
            <a:r>
              <a:rPr lang="en-US" sz="1200" dirty="0" smtClean="0">
                <a:latin typeface="+mn-lt"/>
                <a:hlinkClick r:id="rId4"/>
              </a:rPr>
              <a:t>perfectformphysio.com.au</a:t>
            </a:r>
            <a:endParaRPr lang="el-GR" sz="1200" dirty="0">
              <a:latin typeface="+mn-lt"/>
            </a:endParaRPr>
          </a:p>
        </p:txBody>
      </p:sp>
    </p:spTree>
    <p:extLst>
      <p:ext uri="{BB962C8B-B14F-4D97-AF65-F5344CB8AC3E}">
        <p14:creationId xmlns:p14="http://schemas.microsoft.com/office/powerpoint/2010/main" val="2385514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6632"/>
            <a:ext cx="9144000" cy="908720"/>
          </a:xfrm>
        </p:spPr>
        <p:txBody>
          <a:bodyPr>
            <a:normAutofit/>
          </a:bodyPr>
          <a:lstStyle/>
          <a:p>
            <a:r>
              <a:rPr lang="el-GR" dirty="0" smtClean="0"/>
              <a:t>Παρεκκλίσεις από την ιδανική όρθια στάση</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21</a:t>
            </a:fld>
            <a:endParaRPr lang="el-GR"/>
          </a:p>
        </p:txBody>
      </p:sp>
      <p:pic>
        <p:nvPicPr>
          <p:cNvPr id="4098" name="Picture 2" descr="File:Posture types (vertebral column).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979712" y="1412776"/>
            <a:ext cx="5200650" cy="45053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3248251" y="6010200"/>
            <a:ext cx="2663572"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4"/>
              </a:rPr>
              <a:t>Posture types (vertebral column</a:t>
            </a:r>
            <a:r>
              <a:rPr lang="en-US" sz="1200" dirty="0" smtClean="0">
                <a:latin typeface="+mn-lt"/>
                <a:hlinkClick r:id="rId4"/>
              </a:rPr>
              <a:t>)</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5" tooltip="User:AKA MBG"/>
              </a:rPr>
              <a:t>AKA MBG</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26502041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Δομή λειτουργικής μονάδας </a:t>
            </a:r>
            <a:r>
              <a:rPr lang="el-GR" sz="3000" b="0" dirty="0" smtClean="0"/>
              <a:t>1/2</a:t>
            </a:r>
            <a:endParaRPr lang="el-GR" sz="3000" b="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22</a:t>
            </a:fld>
            <a:endParaRPr lang="el-GR"/>
          </a:p>
        </p:txBody>
      </p:sp>
      <p:pic>
        <p:nvPicPr>
          <p:cNvPr id="12292" name="Picture 4" descr="This image shows the detailed structure of each vertebra. The left panel shows the superior view of the vertebra and the right panel shows the left posterolateral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556792"/>
            <a:ext cx="8989781" cy="3910391"/>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1751117" y="5949280"/>
            <a:ext cx="5641766" cy="461665"/>
          </a:xfrm>
          <a:prstGeom prst="rect">
            <a:avLst/>
          </a:prstGeom>
        </p:spPr>
        <p:txBody>
          <a:bodyPr wrap="square">
            <a:spAutoFit/>
          </a:bodyPr>
          <a:lstStyle/>
          <a:p>
            <a:r>
              <a:rPr lang="en-US" sz="1200" dirty="0">
                <a:latin typeface="+mn-lt"/>
              </a:rPr>
              <a:t>© 28 </a:t>
            </a:r>
            <a:r>
              <a:rPr lang="en-US" sz="1200" dirty="0" err="1">
                <a:latin typeface="+mn-lt"/>
              </a:rPr>
              <a:t>Ιουν</a:t>
            </a:r>
            <a:r>
              <a:rPr lang="en-US" sz="1200" dirty="0">
                <a:latin typeface="+mn-lt"/>
              </a:rPr>
              <a:t> 2013 </a:t>
            </a:r>
            <a:r>
              <a:rPr lang="en-US" sz="1200" dirty="0" err="1">
                <a:latin typeface="+mn-lt"/>
              </a:rPr>
              <a:t>OpenStax</a:t>
            </a:r>
            <a:r>
              <a:rPr lang="en-US" sz="1200" dirty="0">
                <a:latin typeface="+mn-lt"/>
              </a:rPr>
              <a:t> College. </a:t>
            </a:r>
            <a:r>
              <a:rPr lang="en-US" sz="1200" dirty="0">
                <a:latin typeface="+mn-lt"/>
                <a:hlinkClick r:id="rId3"/>
              </a:rPr>
              <a:t>Textbook content </a:t>
            </a:r>
            <a:r>
              <a:rPr lang="en-US" sz="1200" dirty="0">
                <a:latin typeface="+mn-lt"/>
              </a:rPr>
              <a:t>produced by </a:t>
            </a:r>
            <a:r>
              <a:rPr lang="en-US" sz="1200" dirty="0" err="1">
                <a:latin typeface="+mn-lt"/>
              </a:rPr>
              <a:t>OpenStax</a:t>
            </a:r>
            <a:r>
              <a:rPr lang="en-US" sz="1200" dirty="0">
                <a:latin typeface="+mn-lt"/>
              </a:rPr>
              <a:t> College is licensed under a </a:t>
            </a:r>
            <a:r>
              <a:rPr lang="en-US" sz="1200" dirty="0">
                <a:latin typeface="+mn-lt"/>
                <a:hlinkClick r:id="rId4"/>
              </a:rPr>
              <a:t>Creative Commons Attribution License 3.0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12843449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Δομή λειτουργικής μονάδας </a:t>
            </a:r>
            <a:r>
              <a:rPr lang="el-GR" sz="3000" b="0" dirty="0" smtClean="0"/>
              <a:t>2/2</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23</a:t>
            </a:fld>
            <a:endParaRPr lang="el-GR"/>
          </a:p>
        </p:txBody>
      </p:sp>
      <p:pic>
        <p:nvPicPr>
          <p:cNvPr id="12290" name="Picture 2" descr="File:716 Intervertebral Dis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556792"/>
            <a:ext cx="7620000" cy="35909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2224243" y="6165304"/>
            <a:ext cx="4695514"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716 Intervertebral </a:t>
            </a:r>
            <a:r>
              <a:rPr lang="en-US" sz="1200" dirty="0" smtClean="0">
                <a:latin typeface="+mn-lt"/>
                <a:hlinkClick r:id="rId3"/>
              </a:rPr>
              <a:t>Disk</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CFCF"/>
              </a:rPr>
              <a:t>CFCF</a:t>
            </a:r>
            <a:r>
              <a:rPr lang="el-GR"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5"/>
              </a:rPr>
              <a:t>CC BY-SA 3.0</a:t>
            </a:r>
            <a:endParaRPr lang="en-US" sz="1200" dirty="0">
              <a:solidFill>
                <a:prstClr val="black"/>
              </a:solidFill>
              <a:latin typeface="+mn-lt"/>
            </a:endParaRPr>
          </a:p>
        </p:txBody>
      </p:sp>
    </p:spTree>
    <p:extLst>
      <p:ext uri="{BB962C8B-B14F-4D97-AF65-F5344CB8AC3E}">
        <p14:creationId xmlns:p14="http://schemas.microsoft.com/office/powerpoint/2010/main" val="30079982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Μεσοσπονδύλιος δίσκος</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24</a:t>
            </a:fld>
            <a:endParaRPr lang="el-GR"/>
          </a:p>
        </p:txBody>
      </p:sp>
      <p:pic>
        <p:nvPicPr>
          <p:cNvPr id="7" name="Picture 2" descr="File:Cervical vertebra english.png"/>
          <p:cNvPicPr>
            <a:picLocks noChangeAspect="1" noChangeArrowheads="1"/>
          </p:cNvPicPr>
          <p:nvPr/>
        </p:nvPicPr>
        <p:blipFill rotWithShape="1">
          <a:blip r:embed="rId2">
            <a:extLst>
              <a:ext uri="{28A0092B-C50C-407E-A947-70E740481C1C}">
                <a14:useLocalDpi xmlns:a14="http://schemas.microsoft.com/office/drawing/2010/main" val="0"/>
              </a:ext>
            </a:extLst>
          </a:blip>
          <a:srcRect t="5488" b="5137"/>
          <a:stretch/>
        </p:blipFill>
        <p:spPr bwMode="auto">
          <a:xfrm>
            <a:off x="762000" y="1412776"/>
            <a:ext cx="7620000" cy="47673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62645" y="6381328"/>
            <a:ext cx="6018710"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Cervical vertebra </a:t>
            </a:r>
            <a:r>
              <a:rPr lang="en-US" sz="1200" dirty="0" err="1" smtClean="0">
                <a:latin typeface="+mn-lt"/>
                <a:hlinkClick r:id="rId3"/>
              </a:rPr>
              <a:t>english</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4" tooltip="User:Debivort (page does not exist)"/>
              </a:rPr>
              <a:t>Debivort</a:t>
            </a:r>
            <a:r>
              <a:rPr lang="el-GR"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5"/>
              </a:rPr>
              <a:t>CC BY-SA 3.0</a:t>
            </a:r>
            <a:endParaRPr lang="en-US" sz="1200" dirty="0">
              <a:solidFill>
                <a:prstClr val="black"/>
              </a:solidFill>
              <a:latin typeface="+mn-lt"/>
            </a:endParaRPr>
          </a:p>
        </p:txBody>
      </p:sp>
    </p:spTree>
    <p:extLst>
      <p:ext uri="{BB962C8B-B14F-4D97-AF65-F5344CB8AC3E}">
        <p14:creationId xmlns:p14="http://schemas.microsoft.com/office/powerpoint/2010/main" val="2136224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Ινώδης δακτύλιος</a:t>
            </a:r>
            <a:endParaRPr lang="el-GR" dirty="0"/>
          </a:p>
        </p:txBody>
      </p:sp>
      <p:pic>
        <p:nvPicPr>
          <p:cNvPr id="7" name="Content Placeholder 6" descr="Annulus fibrosus.tif"/>
          <p:cNvPicPr>
            <a:picLocks noGrp="1" noChangeAspect="1"/>
          </p:cNvPicPr>
          <p:nvPr>
            <p:ph idx="1"/>
          </p:nvPr>
        </p:nvPicPr>
        <p:blipFill>
          <a:blip r:embed="rId3"/>
          <a:stretch>
            <a:fillRect/>
          </a:stretch>
        </p:blipFill>
        <p:spPr>
          <a:xfrm>
            <a:off x="395536" y="1753658"/>
            <a:ext cx="3384376" cy="2544038"/>
          </a:xfrm>
        </p:spPr>
      </p:pic>
      <p:sp>
        <p:nvSpPr>
          <p:cNvPr id="6" name="Content Placeholder 5"/>
          <p:cNvSpPr>
            <a:spLocks noGrp="1"/>
          </p:cNvSpPr>
          <p:nvPr>
            <p:ph sz="half" idx="4294967295"/>
          </p:nvPr>
        </p:nvSpPr>
        <p:spPr>
          <a:xfrm>
            <a:off x="4139952" y="1196975"/>
            <a:ext cx="5004048" cy="5040313"/>
          </a:xfrm>
        </p:spPr>
        <p:txBody>
          <a:bodyPr>
            <a:normAutofit/>
          </a:bodyPr>
          <a:lstStyle/>
          <a:p>
            <a:r>
              <a:rPr lang="el-GR" sz="2400" dirty="0" smtClean="0"/>
              <a:t>Αποτελείται κυρίως από 15-25 ομόκεντρα </a:t>
            </a:r>
            <a:r>
              <a:rPr lang="el-GR" sz="2400" dirty="0" err="1" smtClean="0"/>
              <a:t>δακτύλια</a:t>
            </a:r>
            <a:r>
              <a:rPr lang="el-GR" sz="2400" dirty="0" smtClean="0"/>
              <a:t> από κολλαγόνο ιστό.</a:t>
            </a:r>
          </a:p>
          <a:p>
            <a:r>
              <a:rPr lang="el-GR" sz="2400" dirty="0" smtClean="0"/>
              <a:t>Ο προσανατολισμός των κολλαγόνων ινών είναι περίπου 65</a:t>
            </a:r>
            <a:r>
              <a:rPr lang="el-GR" sz="2400" baseline="30000" dirty="0" smtClean="0"/>
              <a:t>ο</a:t>
            </a:r>
            <a:r>
              <a:rPr lang="el-GR" sz="2400" dirty="0" smtClean="0"/>
              <a:t> ως προς την κατακόρυφη γραμμή.</a:t>
            </a:r>
          </a:p>
          <a:p>
            <a:r>
              <a:rPr lang="el-GR" sz="2400" dirty="0" smtClean="0"/>
              <a:t>Τα εξωτερικά στρώματα του δακτυλίου έχουν αισθητική </a:t>
            </a:r>
            <a:r>
              <a:rPr lang="el-GR" sz="2400" dirty="0" err="1" smtClean="0"/>
              <a:t>εννεύρωση</a:t>
            </a:r>
            <a:r>
              <a:rPr lang="el-GR" sz="2400" dirty="0" smtClean="0"/>
              <a:t> και αγγειακή τροφοδοσία.</a:t>
            </a:r>
            <a:endParaRPr lang="el-GR" sz="24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25</a:t>
            </a:fld>
            <a:endParaRPr lang="el-GR"/>
          </a:p>
        </p:txBody>
      </p:sp>
      <p:sp>
        <p:nvSpPr>
          <p:cNvPr id="8" name="Ορθογώνιο 7"/>
          <p:cNvSpPr/>
          <p:nvPr/>
        </p:nvSpPr>
        <p:spPr>
          <a:xfrm>
            <a:off x="251520" y="4581128"/>
            <a:ext cx="4032448" cy="430887"/>
          </a:xfrm>
          <a:prstGeom prst="rect">
            <a:avLst/>
          </a:prstGeom>
        </p:spPr>
        <p:txBody>
          <a:bodyPr wrap="square">
            <a:spAutoFit/>
          </a:bodyPr>
          <a:lstStyle/>
          <a:p>
            <a:r>
              <a:rPr lang="en-US" sz="1100" dirty="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37818871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eaLnBrk="1" hangingPunct="1">
              <a:defRPr/>
            </a:pPr>
            <a:r>
              <a:rPr lang="el-GR" dirty="0" smtClean="0"/>
              <a:t>Φόρτιση του δίσκου</a:t>
            </a:r>
            <a:endParaRPr lang="el-GR" dirty="0"/>
          </a:p>
        </p:txBody>
      </p:sp>
      <p:sp>
        <p:nvSpPr>
          <p:cNvPr id="33794" name="Content Placeholder 1"/>
          <p:cNvSpPr>
            <a:spLocks noGrp="1"/>
          </p:cNvSpPr>
          <p:nvPr>
            <p:ph idx="1"/>
          </p:nvPr>
        </p:nvSpPr>
        <p:spPr/>
        <p:txBody>
          <a:bodyPr/>
          <a:lstStyle/>
          <a:p>
            <a:pPr eaLnBrk="1" hangingPunct="1"/>
            <a:r>
              <a:rPr lang="el-GR" dirty="0" smtClean="0"/>
              <a:t>Οι φορτίσεις που εφαρμόζονται στους μεσοσπονδυλίους δίσκους είναι αρκετά μεγάλες, και είναι μεγαλύτερες στους κατώτερους δίσκους.</a:t>
            </a:r>
          </a:p>
          <a:p>
            <a:pPr eaLnBrk="1" hangingPunct="1"/>
            <a:r>
              <a:rPr lang="el-GR" dirty="0" smtClean="0"/>
              <a:t>Όταν η σπονδυλική μονάδα συμπιέζεται, ο πηκτοειδής πυρήνας απορροφά το 75% της δύναμης και ο ινώδης δακτύλιος το 25%.</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26</a:t>
            </a:fld>
            <a:endParaRPr lang="el-GR"/>
          </a:p>
        </p:txBody>
      </p:sp>
    </p:spTree>
    <p:extLst>
      <p:ext uri="{BB962C8B-B14F-4D97-AF65-F5344CB8AC3E}">
        <p14:creationId xmlns:p14="http://schemas.microsoft.com/office/powerpoint/2010/main" val="16852610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eaLnBrk="1" hangingPunct="1">
              <a:defRPr/>
            </a:pPr>
            <a:r>
              <a:rPr lang="el-GR" dirty="0" smtClean="0"/>
              <a:t>Ενδοδισκική πίεση</a:t>
            </a:r>
            <a:endParaRPr lang="el-GR" dirty="0"/>
          </a:p>
        </p:txBody>
      </p:sp>
      <p:sp>
        <p:nvSpPr>
          <p:cNvPr id="34818" name="Content Placeholder 1"/>
          <p:cNvSpPr>
            <a:spLocks noGrp="1"/>
          </p:cNvSpPr>
          <p:nvPr>
            <p:ph idx="1"/>
          </p:nvPr>
        </p:nvSpPr>
        <p:spPr/>
        <p:txBody>
          <a:bodyPr>
            <a:normAutofit/>
          </a:bodyPr>
          <a:lstStyle/>
          <a:p>
            <a:pPr eaLnBrk="1" hangingPunct="1"/>
            <a:r>
              <a:rPr lang="el-GR" dirty="0" smtClean="0"/>
              <a:t>Η πίεση στο κέντρο του πηκτοειδούς πυρήνα δεν μηδενίζεται ποτέ, ακόμα και εάν ο δίσκος δεν συμπιέζεται.</a:t>
            </a:r>
          </a:p>
          <a:p>
            <a:pPr eaLnBrk="1" hangingPunct="1"/>
            <a:r>
              <a:rPr lang="el-GR" dirty="0" smtClean="0"/>
              <a:t>Η πίεση αυτή οφείλεται στην ικανότητα του πυρήνα να απορροφά νερό.</a:t>
            </a:r>
          </a:p>
          <a:p>
            <a:pPr eaLnBrk="1" hangingPunct="1"/>
            <a:r>
              <a:rPr lang="el-GR" dirty="0" smtClean="0"/>
              <a:t>Αυτή η ιδιότητα του δίσκου του παρέχει την ικανότητα να ανθίσταται σε μεγαλύτερες συμπιεστικές και </a:t>
            </a:r>
            <a:r>
              <a:rPr lang="el-GR" dirty="0" err="1" smtClean="0"/>
              <a:t>καμπτικές</a:t>
            </a:r>
            <a:r>
              <a:rPr lang="el-GR" dirty="0" smtClean="0"/>
              <a:t> δυνάμεις.</a:t>
            </a:r>
          </a:p>
          <a:p>
            <a:pPr eaLnBrk="1" hangingPunct="1"/>
            <a:r>
              <a:rPr lang="el-GR" dirty="0" smtClean="0"/>
              <a:t>Με την γήρανση, ο πηκτοειδής πυρήνας χάνει την ικανότητα απορρόφησης νερού με αποτέλεσμα να χαθεί η ευλυγισία της ΣΣ.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27</a:t>
            </a:fld>
            <a:endParaRPr lang="el-GR"/>
          </a:p>
        </p:txBody>
      </p:sp>
    </p:spTree>
    <p:extLst>
      <p:ext uri="{BB962C8B-B14F-4D97-AF65-F5344CB8AC3E}">
        <p14:creationId xmlns:p14="http://schemas.microsoft.com/office/powerpoint/2010/main" val="34552665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eaLnBrk="1" hangingPunct="1">
              <a:defRPr/>
            </a:pPr>
            <a:r>
              <a:rPr lang="el-GR" dirty="0" smtClean="0"/>
              <a:t>Απορρόφηση νερού</a:t>
            </a:r>
            <a:endParaRPr lang="el-GR" dirty="0"/>
          </a:p>
        </p:txBody>
      </p:sp>
      <p:pic>
        <p:nvPicPr>
          <p:cNvPr id="35842" name="Content Placeholder 3" descr="Απορρόφηση νερού.tif"/>
          <p:cNvPicPr>
            <a:picLocks noGrp="1" noChangeAspect="1"/>
          </p:cNvPicPr>
          <p:nvPr>
            <p:ph idx="1"/>
          </p:nvPr>
        </p:nvPicPr>
        <p:blipFill>
          <a:blip r:embed="rId3"/>
          <a:stretch>
            <a:fillRect/>
          </a:stretch>
        </p:blipFill>
        <p:spPr>
          <a:xfrm>
            <a:off x="714708" y="1776016"/>
            <a:ext cx="7714583" cy="3882231"/>
          </a:xfrm>
        </p:spPr>
      </p:pic>
      <p:sp>
        <p:nvSpPr>
          <p:cNvPr id="35844" name="TextBox 4"/>
          <p:cNvSpPr txBox="1">
            <a:spLocks noChangeArrowheads="1"/>
          </p:cNvSpPr>
          <p:nvPr/>
        </p:nvSpPr>
        <p:spPr bwMode="auto">
          <a:xfrm>
            <a:off x="2143125" y="5357813"/>
            <a:ext cx="1106393" cy="461665"/>
          </a:xfrm>
          <a:prstGeom prst="rect">
            <a:avLst/>
          </a:prstGeom>
          <a:noFill/>
          <a:ln w="9525">
            <a:noFill/>
            <a:miter lim="800000"/>
            <a:headEnd/>
            <a:tailEnd/>
          </a:ln>
        </p:spPr>
        <p:txBody>
          <a:bodyPr wrap="none">
            <a:spAutoFit/>
          </a:bodyPr>
          <a:lstStyle/>
          <a:p>
            <a:r>
              <a:rPr lang="el-GR" sz="2400" b="1" dirty="0">
                <a:latin typeface="+mn-lt"/>
              </a:rPr>
              <a:t>Ημέρα </a:t>
            </a:r>
          </a:p>
        </p:txBody>
      </p:sp>
      <p:sp>
        <p:nvSpPr>
          <p:cNvPr id="35845" name="TextBox 5"/>
          <p:cNvSpPr txBox="1">
            <a:spLocks noChangeArrowheads="1"/>
          </p:cNvSpPr>
          <p:nvPr/>
        </p:nvSpPr>
        <p:spPr bwMode="auto">
          <a:xfrm>
            <a:off x="5715000" y="5357813"/>
            <a:ext cx="1063048" cy="461665"/>
          </a:xfrm>
          <a:prstGeom prst="rect">
            <a:avLst/>
          </a:prstGeom>
          <a:noFill/>
          <a:ln w="9525">
            <a:noFill/>
            <a:miter lim="800000"/>
            <a:headEnd/>
            <a:tailEnd/>
          </a:ln>
        </p:spPr>
        <p:txBody>
          <a:bodyPr wrap="none">
            <a:spAutoFit/>
          </a:bodyPr>
          <a:lstStyle/>
          <a:p>
            <a:r>
              <a:rPr lang="el-GR" sz="2400" b="1">
                <a:latin typeface="+mn-lt"/>
              </a:rPr>
              <a:t>Νύχτα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28</a:t>
            </a:fld>
            <a:endParaRPr lang="el-GR"/>
          </a:p>
        </p:txBody>
      </p:sp>
    </p:spTree>
    <p:extLst>
      <p:ext uri="{BB962C8B-B14F-4D97-AF65-F5344CB8AC3E}">
        <p14:creationId xmlns:p14="http://schemas.microsoft.com/office/powerpoint/2010/main" val="42753112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Περιεχόμενο – Σκοπός </a:t>
            </a:r>
            <a:r>
              <a:rPr lang="el-GR" sz="3000" b="0" dirty="0" smtClean="0"/>
              <a:t>2/2</a:t>
            </a:r>
            <a:r>
              <a:rPr lang="el-GR" dirty="0" smtClean="0"/>
              <a:t> </a:t>
            </a:r>
            <a:endParaRPr lang="el-GR" dirty="0"/>
          </a:p>
        </p:txBody>
      </p:sp>
      <p:sp>
        <p:nvSpPr>
          <p:cNvPr id="3" name="Content Placeholder 2"/>
          <p:cNvSpPr>
            <a:spLocks noGrp="1"/>
          </p:cNvSpPr>
          <p:nvPr>
            <p:ph idx="1"/>
          </p:nvPr>
        </p:nvSpPr>
        <p:spPr/>
        <p:txBody>
          <a:bodyPr>
            <a:normAutofit/>
          </a:bodyPr>
          <a:lstStyle/>
          <a:p>
            <a:r>
              <a:rPr lang="el-GR" dirty="0" smtClean="0"/>
              <a:t>Οι βλάβες της σπονδυλικής στήλης συχνά συσχετίζονται με τον νευρικό ιστό λόγω της στενής ανατομικής θέσης του νωτιαίου μυελού και των νωτιαίων ριζών με τον συνδετικό ιστό (σπόνδυλοι, σχετικοί σύνδεσμοι, μεσοσπονδύλιος δίσκος, ΖΑ αρθρώσεις)</a:t>
            </a:r>
          </a:p>
          <a:p>
            <a:r>
              <a:rPr lang="el-GR" dirty="0" smtClean="0"/>
              <a:t>Η κατανόηση της λεπτομερούς οστεολογίας και </a:t>
            </a:r>
            <a:r>
              <a:rPr lang="el-GR" dirty="0" err="1" smtClean="0"/>
              <a:t>αρθρολογίας</a:t>
            </a:r>
            <a:r>
              <a:rPr lang="el-GR" dirty="0" smtClean="0"/>
              <a:t> είναι πολύ σημαντική στην αντίληψη της σχετικής </a:t>
            </a:r>
            <a:r>
              <a:rPr lang="el-GR" dirty="0" err="1" smtClean="0"/>
              <a:t>παθομηχανικής</a:t>
            </a:r>
            <a:r>
              <a:rPr lang="el-GR" dirty="0" smtClean="0"/>
              <a:t> και της τεκμηρίωσης για πολλές κλινικές δοκιμασίες και παρεμβάσεις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a:t>
            </a:fld>
            <a:endParaRPr lang="el-GR"/>
          </a:p>
        </p:txBody>
      </p:sp>
    </p:spTree>
    <p:extLst>
      <p:ext uri="{BB962C8B-B14F-4D97-AF65-F5344CB8AC3E}">
        <p14:creationId xmlns:p14="http://schemas.microsoft.com/office/powerpoint/2010/main" val="32130778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rPr lang="el-GR" dirty="0" smtClean="0"/>
              <a:t>Συμπίεση δίσκου</a:t>
            </a:r>
            <a:endParaRPr lang="el-GR" dirty="0"/>
          </a:p>
        </p:txBody>
      </p:sp>
      <p:sp>
        <p:nvSpPr>
          <p:cNvPr id="36866" name="Content Placeholder 1"/>
          <p:cNvSpPr>
            <a:spLocks noGrp="1"/>
          </p:cNvSpPr>
          <p:nvPr>
            <p:ph idx="1"/>
          </p:nvPr>
        </p:nvSpPr>
        <p:spPr/>
        <p:txBody>
          <a:bodyPr>
            <a:normAutofit lnSpcReduction="10000"/>
          </a:bodyPr>
          <a:lstStyle/>
          <a:p>
            <a:r>
              <a:rPr lang="el-GR" sz="2400" dirty="0" smtClean="0"/>
              <a:t>Τις μεγαλύτερες συμπιεστικές δυνάμεις δέχεται ο Ο5-Ι1 δίσκος.</a:t>
            </a:r>
          </a:p>
          <a:p>
            <a:r>
              <a:rPr lang="el-GR" sz="2400" dirty="0" smtClean="0"/>
              <a:t>Για έναν άνδρα 80 </a:t>
            </a:r>
            <a:r>
              <a:rPr lang="en-GB" sz="2400" dirty="0" smtClean="0"/>
              <a:t>kg</a:t>
            </a:r>
            <a:r>
              <a:rPr lang="el-GR" sz="2400" dirty="0" smtClean="0"/>
              <a:t>, το κεφάλι ζυγίζει 3 </a:t>
            </a:r>
            <a:r>
              <a:rPr lang="en-GB" sz="2400" dirty="0" smtClean="0"/>
              <a:t>kg</a:t>
            </a:r>
            <a:r>
              <a:rPr lang="el-GR" sz="2400" dirty="0" smtClean="0"/>
              <a:t>, τα άνω άκρα 14 </a:t>
            </a:r>
            <a:r>
              <a:rPr lang="en-GB" sz="2400" dirty="0" smtClean="0"/>
              <a:t>kg</a:t>
            </a:r>
            <a:r>
              <a:rPr lang="el-GR" sz="2400" dirty="0" smtClean="0"/>
              <a:t> και ο κορμός 30 </a:t>
            </a:r>
            <a:r>
              <a:rPr lang="en-GB" sz="2400" dirty="0" smtClean="0"/>
              <a:t>kg</a:t>
            </a:r>
            <a:r>
              <a:rPr lang="el-GR" sz="2400" dirty="0" smtClean="0"/>
              <a:t>.</a:t>
            </a:r>
          </a:p>
          <a:p>
            <a:r>
              <a:rPr lang="el-GR" sz="2400" dirty="0" smtClean="0"/>
              <a:t>Θεωρείται ότι ο Ο5-Ι1 δίσκος δέχεται συμπιεστική δύναμη μόνο από το βάρος του άνω κορμού 37 </a:t>
            </a:r>
            <a:r>
              <a:rPr lang="en-GB" sz="2400" dirty="0" smtClean="0"/>
              <a:t>kg</a:t>
            </a:r>
            <a:r>
              <a:rPr lang="el-GR" sz="2400" dirty="0" smtClean="0"/>
              <a:t>.</a:t>
            </a:r>
          </a:p>
          <a:p>
            <a:r>
              <a:rPr lang="el-GR" sz="2400" dirty="0" smtClean="0"/>
              <a:t>Σ’ αυτήν την δύναμη προστίθενται και οι δυνάμεις που ασκούνται από τους μύες, οι οποίες είναι απαραίτητες για την διατήρηση του κορμού σε όρθια θέση.</a:t>
            </a:r>
          </a:p>
          <a:p>
            <a:r>
              <a:rPr lang="el-GR" sz="2400" dirty="0" smtClean="0"/>
              <a:t>Εάν προστεθεί επιπλέον εξωτερική δύναμη, τότε ο δίσκος μπορεί να ξεπεράσει την αντοχή του και να ραγή.</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29</a:t>
            </a:fld>
            <a:endParaRPr lang="el-GR"/>
          </a:p>
        </p:txBody>
      </p:sp>
    </p:spTree>
    <p:extLst>
      <p:ext uri="{BB962C8B-B14F-4D97-AF65-F5344CB8AC3E}">
        <p14:creationId xmlns:p14="http://schemas.microsoft.com/office/powerpoint/2010/main" val="28116248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err="1" smtClean="0"/>
              <a:t>Ενδοδισκική</a:t>
            </a:r>
            <a:r>
              <a:rPr lang="el-GR" dirty="0" smtClean="0"/>
              <a:t> πίεση σε άτομο 70</a:t>
            </a:r>
            <a:r>
              <a:rPr lang="en-US" dirty="0" smtClean="0"/>
              <a:t>kg</a:t>
            </a:r>
            <a:endParaRPr lang="el-GR" dirty="0"/>
          </a:p>
        </p:txBody>
      </p:sp>
      <p:pic>
        <p:nvPicPr>
          <p:cNvPr id="5" name="Content Placeholder 4" descr="Intradiscal pressure.tif"/>
          <p:cNvPicPr>
            <a:picLocks noGrp="1" noChangeAspect="1"/>
          </p:cNvPicPr>
          <p:nvPr>
            <p:ph idx="1"/>
          </p:nvPr>
        </p:nvPicPr>
        <p:blipFill>
          <a:blip r:embed="rId3"/>
          <a:stretch>
            <a:fillRect/>
          </a:stretch>
        </p:blipFill>
        <p:spPr>
          <a:xfrm>
            <a:off x="1475657" y="1412776"/>
            <a:ext cx="6054416" cy="4716423"/>
          </a:xfrm>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30</a:t>
            </a:fld>
            <a:endParaRPr lang="el-GR"/>
          </a:p>
        </p:txBody>
      </p:sp>
    </p:spTree>
    <p:extLst>
      <p:ext uri="{BB962C8B-B14F-4D97-AF65-F5344CB8AC3E}">
        <p14:creationId xmlns:p14="http://schemas.microsoft.com/office/powerpoint/2010/main" val="32796146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rPr lang="el-GR" dirty="0" smtClean="0"/>
              <a:t>Δίσκος υπό φόρτιση</a:t>
            </a:r>
            <a:endParaRPr lang="el-GR" dirty="0"/>
          </a:p>
        </p:txBody>
      </p:sp>
      <p:pic>
        <p:nvPicPr>
          <p:cNvPr id="38914" name="Content Placeholder 3" descr="Δίσκος 3.tif"/>
          <p:cNvPicPr>
            <a:picLocks noGrp="1" noChangeAspect="1"/>
          </p:cNvPicPr>
          <p:nvPr>
            <p:ph idx="1"/>
          </p:nvPr>
        </p:nvPicPr>
        <p:blipFill>
          <a:blip r:embed="rId3" cstate="print"/>
          <a:stretch>
            <a:fillRect/>
          </a:stretch>
        </p:blipFill>
        <p:spPr>
          <a:xfrm>
            <a:off x="606638" y="1697041"/>
            <a:ext cx="7930724" cy="4040180"/>
          </a:xfrm>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31</a:t>
            </a:fld>
            <a:endParaRPr lang="el-GR"/>
          </a:p>
        </p:txBody>
      </p:sp>
    </p:spTree>
    <p:extLst>
      <p:ext uri="{BB962C8B-B14F-4D97-AF65-F5344CB8AC3E}">
        <p14:creationId xmlns:p14="http://schemas.microsoft.com/office/powerpoint/2010/main" val="10162952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116632"/>
            <a:ext cx="8229600" cy="1080120"/>
          </a:xfrm>
        </p:spPr>
        <p:txBody>
          <a:bodyPr>
            <a:noAutofit/>
          </a:bodyPr>
          <a:lstStyle/>
          <a:p>
            <a:r>
              <a:rPr lang="el-GR" dirty="0" smtClean="0"/>
              <a:t>Μηχανισμός μεταφοράς φορτίων μέσα στον δίσκο</a:t>
            </a:r>
            <a:endParaRPr lang="el-GR" dirty="0"/>
          </a:p>
        </p:txBody>
      </p:sp>
      <p:pic>
        <p:nvPicPr>
          <p:cNvPr id="7" name="Content Placeholder 6" descr="Force transmission.tif"/>
          <p:cNvPicPr>
            <a:picLocks noGrp="1" noChangeAspect="1"/>
          </p:cNvPicPr>
          <p:nvPr>
            <p:ph idx="1"/>
          </p:nvPr>
        </p:nvPicPr>
        <p:blipFill>
          <a:blip r:embed="rId3"/>
          <a:stretch>
            <a:fillRect/>
          </a:stretch>
        </p:blipFill>
        <p:spPr>
          <a:xfrm>
            <a:off x="395536" y="692696"/>
            <a:ext cx="2579152" cy="6051474"/>
          </a:xfrm>
        </p:spPr>
      </p:pic>
      <p:sp>
        <p:nvSpPr>
          <p:cNvPr id="6" name="Content Placeholder 5"/>
          <p:cNvSpPr>
            <a:spLocks noGrp="1"/>
          </p:cNvSpPr>
          <p:nvPr>
            <p:ph sz="half" idx="4294967295"/>
          </p:nvPr>
        </p:nvSpPr>
        <p:spPr>
          <a:xfrm>
            <a:off x="3203848" y="1268760"/>
            <a:ext cx="5940152" cy="5400599"/>
          </a:xfrm>
        </p:spPr>
        <p:txBody>
          <a:bodyPr>
            <a:normAutofit/>
          </a:bodyPr>
          <a:lstStyle/>
          <a:p>
            <a:pPr marL="457200" indent="-457200">
              <a:lnSpc>
                <a:spcPct val="110000"/>
              </a:lnSpc>
              <a:spcBef>
                <a:spcPts val="1200"/>
              </a:spcBef>
              <a:buFont typeface="+mj-lt"/>
              <a:buAutoNum type="arabicPeriod"/>
            </a:pPr>
            <a:r>
              <a:rPr lang="el-GR" sz="2200" dirty="0" smtClean="0"/>
              <a:t>Η συμπιεστική δύναμη από το βάρος του σώματος και την μυϊκή συστολή αυξάνει την υδροστατική πίεση στον πηκτοειδή πυρήνα με αποτέλεσμα να αυξάνεται η τάση στον ινώδη δακτύλιο.</a:t>
            </a:r>
          </a:p>
          <a:p>
            <a:pPr marL="457200" indent="-457200">
              <a:lnSpc>
                <a:spcPct val="110000"/>
              </a:lnSpc>
              <a:spcBef>
                <a:spcPts val="1200"/>
              </a:spcBef>
              <a:buFont typeface="+mj-lt"/>
              <a:buAutoNum type="arabicPeriod"/>
            </a:pPr>
            <a:r>
              <a:rPr lang="el-GR" sz="2200" dirty="0" smtClean="0"/>
              <a:t>α) Η αυξημένη τάση του ινώδους δακτυλίου περιορίζει την επέκταση του πυρήνα.</a:t>
            </a:r>
          </a:p>
          <a:p>
            <a:pPr marL="444500" indent="0">
              <a:lnSpc>
                <a:spcPct val="110000"/>
              </a:lnSpc>
              <a:spcBef>
                <a:spcPts val="1200"/>
              </a:spcBef>
              <a:buNone/>
            </a:pPr>
            <a:r>
              <a:rPr lang="el-GR" sz="2200" dirty="0" smtClean="0"/>
              <a:t>β) Η αυξημένη </a:t>
            </a:r>
            <a:r>
              <a:rPr lang="el-GR" sz="2200" dirty="0" err="1" smtClean="0"/>
              <a:t>ενδοδισκική</a:t>
            </a:r>
            <a:r>
              <a:rPr lang="el-GR" sz="2200" dirty="0" smtClean="0"/>
              <a:t> πίεση ασκεί δύναμη και στις </a:t>
            </a:r>
            <a:r>
              <a:rPr lang="el-GR" sz="2200" dirty="0" err="1" smtClean="0"/>
              <a:t>επιφυσιακές</a:t>
            </a:r>
            <a:r>
              <a:rPr lang="el-GR" sz="2200" dirty="0" smtClean="0"/>
              <a:t> πλάκες.</a:t>
            </a:r>
          </a:p>
          <a:p>
            <a:pPr marL="457200" indent="-457200">
              <a:lnSpc>
                <a:spcPct val="110000"/>
              </a:lnSpc>
              <a:spcBef>
                <a:spcPts val="1200"/>
              </a:spcBef>
              <a:buFont typeface="+mj-lt"/>
              <a:buAutoNum type="arabicPeriod" startAt="3"/>
            </a:pPr>
            <a:r>
              <a:rPr lang="el-GR" sz="2200" dirty="0" smtClean="0"/>
              <a:t>Η πίεση μέσα στον δίσκο κατανέμεται ομοιόμορφα στους παρακείμενους σπονδύλους μέσω των επιφυσιακών πλακών .</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32</a:t>
            </a:fld>
            <a:endParaRPr lang="el-GR"/>
          </a:p>
        </p:txBody>
      </p:sp>
      <p:sp>
        <p:nvSpPr>
          <p:cNvPr id="8" name="Ορθογώνιο 7"/>
          <p:cNvSpPr/>
          <p:nvPr/>
        </p:nvSpPr>
        <p:spPr>
          <a:xfrm>
            <a:off x="2627784" y="6320253"/>
            <a:ext cx="4032448" cy="430887"/>
          </a:xfrm>
          <a:prstGeom prst="rect">
            <a:avLst/>
          </a:prstGeom>
        </p:spPr>
        <p:txBody>
          <a:bodyPr wrap="square">
            <a:spAutoFit/>
          </a:bodyPr>
          <a:lstStyle/>
          <a:p>
            <a:r>
              <a:rPr lang="en-US" sz="1100" dirty="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39425582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7544" y="116632"/>
            <a:ext cx="8229600" cy="1080120"/>
          </a:xfrm>
        </p:spPr>
        <p:txBody>
          <a:bodyPr>
            <a:noAutofit/>
          </a:bodyPr>
          <a:lstStyle/>
          <a:p>
            <a:pPr algn="ctr" eaLnBrk="1" fontAlgn="auto" hangingPunct="1">
              <a:spcAft>
                <a:spcPts val="0"/>
              </a:spcAft>
              <a:defRPr/>
            </a:pPr>
            <a:r>
              <a:rPr lang="el-GR" dirty="0" smtClean="0"/>
              <a:t>Κατανομή φορτίων στην λειτουργική μονάδα ΣΣ</a:t>
            </a:r>
            <a:endParaRPr lang="en-GB" dirty="0" smtClean="0"/>
          </a:p>
        </p:txBody>
      </p:sp>
      <p:pic>
        <p:nvPicPr>
          <p:cNvPr id="39938" name="Picture 5" descr="C:\WINDOWS\Application Data\Microsoft\Media Catalog\Fig 5 Pollintine 2004.jpg"/>
          <p:cNvPicPr>
            <a:picLocks noGrp="1" noChangeAspect="1" noChangeArrowheads="1"/>
          </p:cNvPicPr>
          <p:nvPr>
            <p:ph idx="1"/>
          </p:nvPr>
        </p:nvPicPr>
        <p:blipFill>
          <a:blip r:embed="rId2"/>
          <a:stretch>
            <a:fillRect/>
          </a:stretch>
        </p:blipFill>
        <p:spPr>
          <a:xfrm>
            <a:off x="0" y="764704"/>
            <a:ext cx="3456384" cy="5491640"/>
          </a:xfrm>
        </p:spPr>
      </p:pic>
      <p:sp>
        <p:nvSpPr>
          <p:cNvPr id="39939" name="Rectangle 4"/>
          <p:cNvSpPr>
            <a:spLocks noGrp="1" noChangeArrowheads="1"/>
          </p:cNvSpPr>
          <p:nvPr>
            <p:ph sz="half" idx="4294967295"/>
          </p:nvPr>
        </p:nvSpPr>
        <p:spPr>
          <a:xfrm>
            <a:off x="4214813" y="1714500"/>
            <a:ext cx="4821683" cy="4292600"/>
          </a:xfrm>
        </p:spPr>
        <p:txBody>
          <a:bodyPr/>
          <a:lstStyle/>
          <a:p>
            <a:pPr>
              <a:lnSpc>
                <a:spcPct val="110000"/>
              </a:lnSpc>
              <a:spcBef>
                <a:spcPts val="1200"/>
              </a:spcBef>
              <a:buClr>
                <a:schemeClr val="tx1"/>
              </a:buClr>
            </a:pPr>
            <a:r>
              <a:rPr lang="el-GR" sz="2400" dirty="0" smtClean="0"/>
              <a:t>Σε νεαρές ΣΣ οι συμπιεστικές δυνάμεις κατανέμονται ομοιόμορφα ανεξάρτητα από την θέση της ΣΣ.</a:t>
            </a:r>
          </a:p>
          <a:p>
            <a:pPr>
              <a:lnSpc>
                <a:spcPct val="110000"/>
              </a:lnSpc>
              <a:spcBef>
                <a:spcPts val="1200"/>
              </a:spcBef>
              <a:buClr>
                <a:schemeClr val="tx1"/>
              </a:buClr>
            </a:pPr>
            <a:r>
              <a:rPr lang="el-GR" sz="2400" dirty="0" smtClean="0"/>
              <a:t>Σε ηλικιωμένες ΣΣ ο εκφυλισμένος δίσκος προστατεύει το πρόσθιο τμήμα του σώματος, ωστόσο, στην θέση κάμψης  το επιβαρύνει κατά 300%.</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33</a:t>
            </a:fld>
            <a:endParaRPr lang="el-GR"/>
          </a:p>
        </p:txBody>
      </p:sp>
      <p:sp>
        <p:nvSpPr>
          <p:cNvPr id="3" name="Ορθογώνιο 2"/>
          <p:cNvSpPr/>
          <p:nvPr/>
        </p:nvSpPr>
        <p:spPr>
          <a:xfrm>
            <a:off x="107504" y="6257836"/>
            <a:ext cx="6768752" cy="600164"/>
          </a:xfrm>
          <a:prstGeom prst="rect">
            <a:avLst/>
          </a:prstGeom>
        </p:spPr>
        <p:txBody>
          <a:bodyPr wrap="square">
            <a:spAutoFit/>
          </a:bodyPr>
          <a:lstStyle/>
          <a:p>
            <a:r>
              <a:rPr lang="en-US" sz="1100" dirty="0" smtClean="0">
                <a:latin typeface="Calibri"/>
                <a:hlinkClick r:id="rId3"/>
              </a:rPr>
              <a:t>©</a:t>
            </a:r>
            <a:r>
              <a:rPr lang="en-US" sz="1100" dirty="0" smtClean="0">
                <a:latin typeface="+mn-lt"/>
                <a:hlinkClick r:id="rId3"/>
              </a:rPr>
              <a:t>Intervertebral </a:t>
            </a:r>
            <a:r>
              <a:rPr lang="en-US" sz="1100" dirty="0">
                <a:latin typeface="+mn-lt"/>
                <a:hlinkClick r:id="rId3"/>
              </a:rPr>
              <a:t>Disc Degeneration Can Lead to “Stress-Shielding” of the Anterior Vertebral Body: A Cause of Osteoporotic Vertebral Fracture?</a:t>
            </a:r>
            <a:endParaRPr lang="en-US" sz="1100" dirty="0">
              <a:latin typeface="+mn-lt"/>
            </a:endParaRPr>
          </a:p>
          <a:p>
            <a:r>
              <a:rPr lang="en-US" sz="1100" dirty="0" err="1">
                <a:latin typeface="+mn-lt"/>
              </a:rPr>
              <a:t>Pollintine</a:t>
            </a:r>
            <a:r>
              <a:rPr lang="en-US" sz="1100" dirty="0">
                <a:latin typeface="+mn-lt"/>
              </a:rPr>
              <a:t>, </a:t>
            </a:r>
            <a:r>
              <a:rPr lang="en-US" sz="1100" dirty="0" err="1">
                <a:latin typeface="+mn-lt"/>
              </a:rPr>
              <a:t>Phill</a:t>
            </a:r>
            <a:r>
              <a:rPr lang="en-US" sz="1100" dirty="0">
                <a:latin typeface="+mn-lt"/>
              </a:rPr>
              <a:t> BSc, MSc, PhD*; Dolan, Patricia BSC, PhD*; Tobias, Jon H. MD, PhD†; Adams, Michael A. BSc, PhD*</a:t>
            </a:r>
          </a:p>
        </p:txBody>
      </p:sp>
    </p:spTree>
    <p:extLst>
      <p:ext uri="{BB962C8B-B14F-4D97-AF65-F5344CB8AC3E}">
        <p14:creationId xmlns:p14="http://schemas.microsoft.com/office/powerpoint/2010/main" val="40568596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116632"/>
            <a:ext cx="9144000" cy="908720"/>
          </a:xfrm>
        </p:spPr>
        <p:txBody>
          <a:bodyPr rtlCol="0">
            <a:noAutofit/>
          </a:bodyPr>
          <a:lstStyle/>
          <a:p>
            <a:pPr eaLnBrk="1" fontAlgn="auto" hangingPunct="1">
              <a:spcAft>
                <a:spcPts val="0"/>
              </a:spcAft>
              <a:defRPr/>
            </a:pPr>
            <a:r>
              <a:rPr lang="el-GR" dirty="0" smtClean="0"/>
              <a:t>Παραμόρφωση – Κάταγμα Των Σπονδύλων</a:t>
            </a:r>
            <a:endParaRPr lang="en-GB" dirty="0" smtClean="0"/>
          </a:p>
        </p:txBody>
      </p:sp>
      <p:pic>
        <p:nvPicPr>
          <p:cNvPr id="40963" name="Picture 5" descr="C:\WINDOWS\Application Data\Microsoft\Media Catalog\Fig 4-40 White and Panjabi.jpg"/>
          <p:cNvPicPr>
            <a:picLocks noGrp="1" noChangeAspect="1" noChangeArrowheads="1"/>
          </p:cNvPicPr>
          <p:nvPr>
            <p:ph idx="1"/>
          </p:nvPr>
        </p:nvPicPr>
        <p:blipFill>
          <a:blip r:embed="rId3"/>
          <a:stretch>
            <a:fillRect/>
          </a:stretch>
        </p:blipFill>
        <p:spPr>
          <a:xfrm>
            <a:off x="1439653" y="1234857"/>
            <a:ext cx="6264695" cy="5267263"/>
          </a:xfrm>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34</a:t>
            </a:fld>
            <a:endParaRPr lang="el-GR"/>
          </a:p>
        </p:txBody>
      </p:sp>
    </p:spTree>
    <p:extLst>
      <p:ext uri="{BB962C8B-B14F-4D97-AF65-F5344CB8AC3E}">
        <p14:creationId xmlns:p14="http://schemas.microsoft.com/office/powerpoint/2010/main" val="25536281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defRPr/>
            </a:pPr>
            <a:r>
              <a:rPr lang="el-GR" sz="3600" dirty="0" smtClean="0"/>
              <a:t>Κινητικότητα λειτουργικής μονάδας</a:t>
            </a:r>
            <a:r>
              <a:rPr lang="en-US" sz="3600" dirty="0" smtClean="0"/>
              <a:t> </a:t>
            </a:r>
            <a:r>
              <a:rPr lang="en-US" sz="3000" b="0" dirty="0" smtClean="0"/>
              <a:t>1/2</a:t>
            </a:r>
            <a:endParaRPr lang="el-GR" sz="3000" b="0" dirty="0"/>
          </a:p>
        </p:txBody>
      </p:sp>
      <p:sp>
        <p:nvSpPr>
          <p:cNvPr id="41986" name="Content Placeholder 1"/>
          <p:cNvSpPr>
            <a:spLocks noGrp="1"/>
          </p:cNvSpPr>
          <p:nvPr>
            <p:ph idx="1"/>
          </p:nvPr>
        </p:nvSpPr>
        <p:spPr/>
        <p:txBody>
          <a:bodyPr>
            <a:normAutofit/>
          </a:bodyPr>
          <a:lstStyle/>
          <a:p>
            <a:r>
              <a:rPr lang="el-GR" sz="2400" dirty="0" smtClean="0"/>
              <a:t>Το πάχος του δίσκου ποικίλλει ανάλογα της περιοχής στην οποία ανήκει.</a:t>
            </a:r>
          </a:p>
          <a:p>
            <a:r>
              <a:rPr lang="el-GR" sz="2400" dirty="0" smtClean="0"/>
              <a:t>Στην ΟΜ είναι παχύτερος (9 </a:t>
            </a:r>
            <a:r>
              <a:rPr lang="en-GB" sz="2400" dirty="0" smtClean="0"/>
              <a:t>mm), </a:t>
            </a:r>
            <a:r>
              <a:rPr lang="el-GR" sz="2400" dirty="0" smtClean="0"/>
              <a:t>στην ΘΜ λεπτότερος (5 </a:t>
            </a:r>
            <a:r>
              <a:rPr lang="en-GB" sz="2400" dirty="0" smtClean="0"/>
              <a:t>mm</a:t>
            </a:r>
            <a:r>
              <a:rPr lang="el-GR" sz="2400" dirty="0" smtClean="0"/>
              <a:t>) και στην ΑΜ ακόμα πιο λεπτός (3</a:t>
            </a:r>
            <a:r>
              <a:rPr lang="en-GB" sz="2400" dirty="0" smtClean="0"/>
              <a:t> mm</a:t>
            </a:r>
            <a:r>
              <a:rPr lang="el-GR" sz="2400" dirty="0" smtClean="0"/>
              <a:t>).</a:t>
            </a:r>
          </a:p>
          <a:p>
            <a:r>
              <a:rPr lang="el-GR" sz="2400" dirty="0" smtClean="0"/>
              <a:t>Όμως, η κινητικότητα της λειτουργικής μονάδας της ΣΣ δεν εξαρτάται από το απόλυτο πάχος του δίσκου, αλλά από την αναλογία του πάχους του ως προς το ύψος του σπονδύλου.</a:t>
            </a:r>
          </a:p>
          <a:p>
            <a:r>
              <a:rPr lang="el-GR" sz="2400" dirty="0" smtClean="0"/>
              <a:t>Όσο μεγαλύτερη είναι η αναλογία, τόσο μεγαλύτερη είναι η κινητικότητα της λειτουργικής μονάδας.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35</a:t>
            </a:fld>
            <a:endParaRPr lang="el-GR"/>
          </a:p>
        </p:txBody>
      </p:sp>
    </p:spTree>
    <p:extLst>
      <p:ext uri="{BB962C8B-B14F-4D97-AF65-F5344CB8AC3E}">
        <p14:creationId xmlns:p14="http://schemas.microsoft.com/office/powerpoint/2010/main" val="1036275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l-GR" dirty="0"/>
              <a:t>Κινητικότητα λειτουργικής μονάδας</a:t>
            </a:r>
            <a:r>
              <a:rPr lang="en-US" dirty="0"/>
              <a:t> </a:t>
            </a:r>
            <a:r>
              <a:rPr lang="en-US" sz="3000" b="0" dirty="0" smtClean="0"/>
              <a:t>2/2</a:t>
            </a:r>
            <a:endParaRPr lang="el-GR" dirty="0"/>
          </a:p>
        </p:txBody>
      </p:sp>
      <p:sp>
        <p:nvSpPr>
          <p:cNvPr id="43010" name="Content Placeholder 1"/>
          <p:cNvSpPr>
            <a:spLocks noGrp="1"/>
          </p:cNvSpPr>
          <p:nvPr>
            <p:ph idx="1"/>
          </p:nvPr>
        </p:nvSpPr>
        <p:spPr/>
        <p:txBody>
          <a:bodyPr>
            <a:normAutofit/>
          </a:bodyPr>
          <a:lstStyle/>
          <a:p>
            <a:r>
              <a:rPr lang="el-GR" sz="2600" dirty="0" smtClean="0"/>
              <a:t>Η πλέον κινητική μονάδα της ΣΣ είναι η αυχενική, διότι έχει αναλογία δίσκου/σώματος = 2/5, της ΟΜ έχει λιγότερη κίνηση με αναλογία 1/3 και της ΘΜ 1/5.</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36</a:t>
            </a:fld>
            <a:endParaRPr lang="el-GR"/>
          </a:p>
        </p:txBody>
      </p:sp>
    </p:spTree>
    <p:extLst>
      <p:ext uri="{BB962C8B-B14F-4D97-AF65-F5344CB8AC3E}">
        <p14:creationId xmlns:p14="http://schemas.microsoft.com/office/powerpoint/2010/main" val="10062263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descr="Διαφορές δίσκου.tif"/>
          <p:cNvPicPr>
            <a:picLocks noGrp="1" noChangeAspect="1"/>
          </p:cNvPicPr>
          <p:nvPr>
            <p:ph idx="1"/>
          </p:nvPr>
        </p:nvPicPr>
        <p:blipFill>
          <a:blip r:embed="rId3"/>
          <a:stretch>
            <a:fillRect/>
          </a:stretch>
        </p:blipFill>
        <p:spPr>
          <a:xfrm>
            <a:off x="2363577" y="1484784"/>
            <a:ext cx="4416846" cy="5308362"/>
          </a:xfrm>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37</a:t>
            </a:fld>
            <a:endParaRPr lang="el-GR"/>
          </a:p>
        </p:txBody>
      </p:sp>
      <p:sp>
        <p:nvSpPr>
          <p:cNvPr id="4" name="Τίτλος 3"/>
          <p:cNvSpPr>
            <a:spLocks noGrp="1"/>
          </p:cNvSpPr>
          <p:nvPr>
            <p:ph type="title"/>
          </p:nvPr>
        </p:nvSpPr>
        <p:spPr>
          <a:xfrm>
            <a:off x="467544" y="116632"/>
            <a:ext cx="8229600" cy="1224136"/>
          </a:xfrm>
        </p:spPr>
        <p:txBody>
          <a:bodyPr>
            <a:normAutofit/>
          </a:bodyPr>
          <a:lstStyle/>
          <a:p>
            <a:r>
              <a:rPr lang="el-GR" dirty="0"/>
              <a:t>Ο πηκτοειδής πυρήνας δεν βρίσκεται ακριβώς στο κέντρο του δίσκου, αλλά:</a:t>
            </a:r>
          </a:p>
        </p:txBody>
      </p:sp>
    </p:spTree>
    <p:extLst>
      <p:ext uri="{BB962C8B-B14F-4D97-AF65-F5344CB8AC3E}">
        <p14:creationId xmlns:p14="http://schemas.microsoft.com/office/powerpoint/2010/main" val="4175144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116632"/>
            <a:ext cx="8229600" cy="1080120"/>
          </a:xfrm>
        </p:spPr>
        <p:txBody>
          <a:bodyPr>
            <a:noAutofit/>
          </a:bodyPr>
          <a:lstStyle/>
          <a:p>
            <a:pPr algn="ctr">
              <a:defRPr/>
            </a:pPr>
            <a:r>
              <a:rPr lang="el-GR" dirty="0" smtClean="0"/>
              <a:t>Συμπεριφορά του δίσκου στις κινήσεις της λειτουργικής μονάδας</a:t>
            </a:r>
            <a:endParaRPr lang="el-GR" dirty="0"/>
          </a:p>
        </p:txBody>
      </p:sp>
      <p:pic>
        <p:nvPicPr>
          <p:cNvPr id="45058" name="Content Placeholder 3" descr="Συμπεριφορά δίσκου στις κινήσεις.tif"/>
          <p:cNvPicPr>
            <a:picLocks noGrp="1" noChangeAspect="1"/>
          </p:cNvPicPr>
          <p:nvPr>
            <p:ph idx="1"/>
          </p:nvPr>
        </p:nvPicPr>
        <p:blipFill>
          <a:blip r:embed="rId3"/>
          <a:stretch>
            <a:fillRect/>
          </a:stretch>
        </p:blipFill>
        <p:spPr>
          <a:xfrm>
            <a:off x="2267744" y="1475197"/>
            <a:ext cx="5243323" cy="5112568"/>
          </a:xfrm>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38</a:t>
            </a:fld>
            <a:endParaRPr lang="el-GR"/>
          </a:p>
        </p:txBody>
      </p:sp>
      <p:sp>
        <p:nvSpPr>
          <p:cNvPr id="5" name="Ορθογώνιο 4"/>
          <p:cNvSpPr/>
          <p:nvPr/>
        </p:nvSpPr>
        <p:spPr>
          <a:xfrm>
            <a:off x="-17766" y="6287683"/>
            <a:ext cx="3029259" cy="600164"/>
          </a:xfrm>
          <a:prstGeom prst="rect">
            <a:avLst/>
          </a:prstGeom>
        </p:spPr>
        <p:txBody>
          <a:bodyPr wrap="square">
            <a:spAutoFit/>
          </a:bodyPr>
          <a:lstStyle/>
          <a:p>
            <a:r>
              <a:rPr lang="el-GR" sz="1100" dirty="0" smtClean="0">
                <a:latin typeface="+mn-lt"/>
              </a:rPr>
              <a:t>©</a:t>
            </a:r>
            <a:r>
              <a:rPr lang="el-GR" sz="1100" dirty="0" err="1" smtClean="0">
                <a:latin typeface="+mn-lt"/>
              </a:rPr>
              <a:t>Kapandji</a:t>
            </a:r>
            <a:r>
              <a:rPr lang="el-GR" sz="1100" dirty="0">
                <a:latin typeface="+mn-lt"/>
              </a:rPr>
              <a:t>, IA.: Η Λειτουργική Ανατομική των Αρθρώσεων, Τόμοι 1,2,3. Αθήνα: Ιατρικές Εκδόσεις Π.Χ. Πασχαλίδης, 2001</a:t>
            </a:r>
          </a:p>
        </p:txBody>
      </p:sp>
    </p:spTree>
    <p:extLst>
      <p:ext uri="{BB962C8B-B14F-4D97-AF65-F5344CB8AC3E}">
        <p14:creationId xmlns:p14="http://schemas.microsoft.com/office/powerpoint/2010/main" val="3204190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smtClean="0"/>
              <a:t>Σκελετός του ανθρωπίνου σώματος</a:t>
            </a:r>
            <a:endParaRPr lang="el-GR" dirty="0"/>
          </a:p>
        </p:txBody>
      </p:sp>
      <p:pic>
        <p:nvPicPr>
          <p:cNvPr id="1026" name="Picture 2" descr="File:Human skeleton front en.sv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07989" y="775275"/>
            <a:ext cx="3147987" cy="60827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File:Human skeleton back en.sv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88024" y="775274"/>
            <a:ext cx="3147988" cy="60827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a:t>
            </a:fld>
            <a:endParaRPr lang="el-GR"/>
          </a:p>
        </p:txBody>
      </p:sp>
      <p:sp>
        <p:nvSpPr>
          <p:cNvPr id="9" name="Rectangle 7"/>
          <p:cNvSpPr/>
          <p:nvPr/>
        </p:nvSpPr>
        <p:spPr>
          <a:xfrm>
            <a:off x="7164287" y="5661248"/>
            <a:ext cx="1832539" cy="646331"/>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6"/>
              </a:rPr>
              <a:t>Human skeleton back </a:t>
            </a:r>
            <a:r>
              <a:rPr lang="en-US" sz="1200" dirty="0" err="1" smtClean="0">
                <a:latin typeface="+mn-lt"/>
                <a:hlinkClick r:id="rId6"/>
              </a:rPr>
              <a:t>en</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7" tooltip="User:Bibi Saint-Pol"/>
              </a:rPr>
              <a:t>Bibi Saint-Pol</a:t>
            </a:r>
            <a:r>
              <a:rPr lang="el-GR" sz="1200" dirty="0" smtClean="0">
                <a:solidFill>
                  <a:prstClr val="black">
                    <a:lumMod val="75000"/>
                    <a:lumOff val="25000"/>
                  </a:prstClr>
                </a:solidFill>
                <a:latin typeface="+mn-lt"/>
              </a:rPr>
              <a:t>  διαθέσιμο ως κοινό κτήμα</a:t>
            </a:r>
            <a:endParaRPr lang="en-US" sz="1200" dirty="0">
              <a:solidFill>
                <a:prstClr val="black">
                  <a:lumMod val="75000"/>
                  <a:lumOff val="25000"/>
                </a:prstClr>
              </a:solidFill>
              <a:latin typeface="+mn-lt"/>
            </a:endParaRPr>
          </a:p>
        </p:txBody>
      </p:sp>
      <p:sp>
        <p:nvSpPr>
          <p:cNvPr id="10" name="Rectangle 7"/>
          <p:cNvSpPr/>
          <p:nvPr/>
        </p:nvSpPr>
        <p:spPr>
          <a:xfrm>
            <a:off x="176724" y="5661248"/>
            <a:ext cx="1874995" cy="646331"/>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8"/>
              </a:rPr>
              <a:t>Human skeleton front </a:t>
            </a:r>
            <a:r>
              <a:rPr lang="en-US" sz="1200" dirty="0" err="1" smtClean="0">
                <a:latin typeface="+mn-lt"/>
                <a:hlinkClick r:id="rId8"/>
              </a:rPr>
              <a:t>en</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7" tooltip="User:Bibi Saint-Pol"/>
              </a:rPr>
              <a:t>Bibi Saint-Pol</a:t>
            </a:r>
            <a:r>
              <a:rPr lang="el-GR" sz="1200" dirty="0" smtClean="0">
                <a:solidFill>
                  <a:prstClr val="black">
                    <a:lumMod val="75000"/>
                    <a:lumOff val="25000"/>
                  </a:prstClr>
                </a:solidFill>
                <a:latin typeface="+mn-lt"/>
              </a:rPr>
              <a:t>  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5351013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Άξονες κίνησης λειτουργικής μονάδας</a:t>
            </a:r>
            <a:endParaRPr lang="el-GR" dirty="0"/>
          </a:p>
        </p:txBody>
      </p:sp>
      <p:pic>
        <p:nvPicPr>
          <p:cNvPr id="4" name="Content Placeholder 3" descr="Planes and axes.tif"/>
          <p:cNvPicPr>
            <a:picLocks noGrp="1" noChangeAspect="1"/>
          </p:cNvPicPr>
          <p:nvPr>
            <p:ph idx="1"/>
          </p:nvPr>
        </p:nvPicPr>
        <p:blipFill>
          <a:blip r:embed="rId3"/>
          <a:stretch>
            <a:fillRect/>
          </a:stretch>
        </p:blipFill>
        <p:spPr>
          <a:xfrm>
            <a:off x="640057" y="1052736"/>
            <a:ext cx="7864178" cy="5328592"/>
          </a:xfrm>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39</a:t>
            </a:fld>
            <a:endParaRPr lang="el-GR"/>
          </a:p>
        </p:txBody>
      </p:sp>
      <p:sp>
        <p:nvSpPr>
          <p:cNvPr id="5" name="Ορθογώνιο 4"/>
          <p:cNvSpPr/>
          <p:nvPr/>
        </p:nvSpPr>
        <p:spPr>
          <a:xfrm>
            <a:off x="2339752" y="6381328"/>
            <a:ext cx="4032448" cy="430887"/>
          </a:xfrm>
          <a:prstGeom prst="rect">
            <a:avLst/>
          </a:prstGeom>
        </p:spPr>
        <p:txBody>
          <a:bodyPr wrap="square">
            <a:spAutoFit/>
          </a:bodyPr>
          <a:lstStyle/>
          <a:p>
            <a:r>
              <a:rPr lang="en-US" sz="1100" dirty="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3523233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80120"/>
          </a:xfrm>
        </p:spPr>
        <p:txBody>
          <a:bodyPr>
            <a:noAutofit/>
          </a:bodyPr>
          <a:lstStyle/>
          <a:p>
            <a:r>
              <a:rPr lang="el-GR" dirty="0" smtClean="0"/>
              <a:t>Δομή και λειτουργία </a:t>
            </a:r>
            <a:r>
              <a:rPr lang="el-GR" dirty="0" err="1" smtClean="0"/>
              <a:t>ζυγοαποφυσιακών</a:t>
            </a:r>
            <a:r>
              <a:rPr lang="el-GR" dirty="0" smtClean="0"/>
              <a:t> αρθρώσεων </a:t>
            </a:r>
            <a:r>
              <a:rPr lang="el-GR" sz="3000" b="0" dirty="0" smtClean="0"/>
              <a:t>1/2</a:t>
            </a:r>
            <a:endParaRPr lang="el-GR" sz="3000" b="0" dirty="0"/>
          </a:p>
        </p:txBody>
      </p:sp>
      <p:sp>
        <p:nvSpPr>
          <p:cNvPr id="3" name="Content Placeholder 2"/>
          <p:cNvSpPr>
            <a:spLocks noGrp="1"/>
          </p:cNvSpPr>
          <p:nvPr>
            <p:ph idx="1"/>
          </p:nvPr>
        </p:nvSpPr>
        <p:spPr>
          <a:xfrm>
            <a:off x="457200" y="1412776"/>
            <a:ext cx="8229600" cy="4824536"/>
          </a:xfrm>
        </p:spPr>
        <p:txBody>
          <a:bodyPr>
            <a:noAutofit/>
          </a:bodyPr>
          <a:lstStyle/>
          <a:p>
            <a:r>
              <a:rPr lang="el-GR" sz="2400" dirty="0" smtClean="0"/>
              <a:t>Η ΣΣ έχει 24 ζεύγη ΖΑ αρθρώσεων που μηχανικά ταξινομούνται ως επίπεδες διαρθρώσεις.</a:t>
            </a:r>
          </a:p>
          <a:p>
            <a:r>
              <a:rPr lang="el-GR" sz="2400" dirty="0" smtClean="0"/>
              <a:t>Ωστόσο, υπάρχουν διαφορές στο σχήμα των αρθρικών επιφανειών ανάλογα με την περιοχή που βρίσκονται.</a:t>
            </a:r>
          </a:p>
          <a:p>
            <a:r>
              <a:rPr lang="el-GR" sz="2400" dirty="0" smtClean="0"/>
              <a:t>Στην άνω αυχενική μοίρα οι αρθρώσεις είναι ελαφρώς κυρτές/κοίλες, καθώς και στην ΟΜ.</a:t>
            </a:r>
          </a:p>
          <a:p>
            <a:r>
              <a:rPr lang="el-GR" sz="2400" dirty="0" smtClean="0"/>
              <a:t>Για τους λόγους αυτούς ταξινομούνται κατά </a:t>
            </a:r>
            <a:r>
              <a:rPr lang="en-US" sz="2400" dirty="0" err="1" smtClean="0"/>
              <a:t>McConail</a:t>
            </a:r>
            <a:r>
              <a:rPr lang="en-US" sz="2400" dirty="0" smtClean="0"/>
              <a:t> </a:t>
            </a:r>
            <a:r>
              <a:rPr lang="el-GR" sz="2400" dirty="0" smtClean="0"/>
              <a:t>ως τροποποιημένες ωοειδείς με κοίλη να θεωρείται η αρθρική επιφάνεια της κατάντης.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40</a:t>
            </a:fld>
            <a:endParaRPr lang="el-GR"/>
          </a:p>
        </p:txBody>
      </p:sp>
    </p:spTree>
    <p:extLst>
      <p:ext uri="{BB962C8B-B14F-4D97-AF65-F5344CB8AC3E}">
        <p14:creationId xmlns:p14="http://schemas.microsoft.com/office/powerpoint/2010/main" val="18048014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80120"/>
          </a:xfrm>
        </p:spPr>
        <p:txBody>
          <a:bodyPr>
            <a:noAutofit/>
          </a:bodyPr>
          <a:lstStyle/>
          <a:p>
            <a:r>
              <a:rPr lang="el-GR" dirty="0" smtClean="0"/>
              <a:t>Δομή και λειτουργία </a:t>
            </a:r>
            <a:r>
              <a:rPr lang="el-GR" dirty="0" err="1" smtClean="0"/>
              <a:t>ζυγοαποφυσιακών</a:t>
            </a:r>
            <a:r>
              <a:rPr lang="el-GR" dirty="0" smtClean="0"/>
              <a:t> αρθρώσεων </a:t>
            </a:r>
            <a:r>
              <a:rPr lang="el-GR" sz="3000" b="0" dirty="0"/>
              <a:t>2</a:t>
            </a:r>
            <a:r>
              <a:rPr lang="el-GR" sz="3000" b="0" dirty="0" smtClean="0"/>
              <a:t>/2</a:t>
            </a:r>
            <a:endParaRPr lang="el-GR" sz="3000" b="0" dirty="0"/>
          </a:p>
        </p:txBody>
      </p:sp>
      <p:sp>
        <p:nvSpPr>
          <p:cNvPr id="3" name="Content Placeholder 2"/>
          <p:cNvSpPr>
            <a:spLocks noGrp="1"/>
          </p:cNvSpPr>
          <p:nvPr>
            <p:ph idx="1"/>
          </p:nvPr>
        </p:nvSpPr>
        <p:spPr>
          <a:xfrm>
            <a:off x="457200" y="1412776"/>
            <a:ext cx="8229600" cy="4824536"/>
          </a:xfrm>
        </p:spPr>
        <p:txBody>
          <a:bodyPr>
            <a:noAutofit/>
          </a:bodyPr>
          <a:lstStyle/>
          <a:p>
            <a:r>
              <a:rPr lang="el-GR" sz="2400" dirty="0" smtClean="0"/>
              <a:t>Λειτουργούν σαν οδόφραγμα, επιτρέποντας κάποιες κινήσεις και εμποδίζοντας άλλες.</a:t>
            </a:r>
          </a:p>
          <a:p>
            <a:r>
              <a:rPr lang="el-GR" sz="2400" dirty="0" smtClean="0"/>
              <a:t>Γενικά, οι σχεδόν κάθετα προσανατολισμένες αρθρώσεις στην θωρακική και οσφυϊκή περιοχή εμποδίζουν την υπέρμετρη κοιλιακή μετατόπιση του υπερκείμενου σπονδύλου με αποτέλεσμα την προστασία του μεγέθους του σπονδυλικού σωλήνα που περιέχει τον νωτιαίο μυελό.</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41</a:t>
            </a:fld>
            <a:endParaRPr lang="el-GR"/>
          </a:p>
        </p:txBody>
      </p:sp>
    </p:spTree>
    <p:extLst>
      <p:ext uri="{BB962C8B-B14F-4D97-AF65-F5344CB8AC3E}">
        <p14:creationId xmlns:p14="http://schemas.microsoft.com/office/powerpoint/2010/main" val="37007739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6632"/>
            <a:ext cx="9144000" cy="908720"/>
          </a:xfrm>
        </p:spPr>
        <p:txBody>
          <a:bodyPr>
            <a:normAutofit/>
          </a:bodyPr>
          <a:lstStyle/>
          <a:p>
            <a:r>
              <a:rPr lang="el-GR" dirty="0" smtClean="0"/>
              <a:t>Προσανατολισμός αρθρικών επιφανειών</a:t>
            </a:r>
            <a:r>
              <a:rPr lang="en-US" dirty="0" smtClean="0"/>
              <a:t> </a:t>
            </a:r>
            <a:r>
              <a:rPr lang="en-US" sz="3000" b="0" dirty="0" smtClean="0"/>
              <a:t>1/2</a:t>
            </a:r>
            <a:endParaRPr lang="el-GR" sz="3000" b="0" dirty="0"/>
          </a:p>
        </p:txBody>
      </p:sp>
      <p:pic>
        <p:nvPicPr>
          <p:cNvPr id="9" name="Content Placeholder 8" descr="Facet orientation.tif"/>
          <p:cNvPicPr>
            <a:picLocks noGrp="1" noChangeAspect="1"/>
          </p:cNvPicPr>
          <p:nvPr>
            <p:ph idx="1"/>
          </p:nvPr>
        </p:nvPicPr>
        <p:blipFill>
          <a:blip r:embed="rId2" cstate="print"/>
          <a:stretch>
            <a:fillRect/>
          </a:stretch>
        </p:blipFill>
        <p:spPr>
          <a:xfrm>
            <a:off x="179512" y="1196752"/>
            <a:ext cx="3655847" cy="5256584"/>
          </a:xfrm>
        </p:spPr>
      </p:pic>
      <p:sp>
        <p:nvSpPr>
          <p:cNvPr id="6" name="Content Placeholder 5"/>
          <p:cNvSpPr>
            <a:spLocks noGrp="1"/>
          </p:cNvSpPr>
          <p:nvPr>
            <p:ph sz="half" idx="4294967295"/>
          </p:nvPr>
        </p:nvSpPr>
        <p:spPr>
          <a:xfrm>
            <a:off x="3851920" y="1196975"/>
            <a:ext cx="5112568" cy="5040313"/>
          </a:xfrm>
        </p:spPr>
        <p:txBody>
          <a:bodyPr>
            <a:normAutofit/>
          </a:bodyPr>
          <a:lstStyle/>
          <a:p>
            <a:pPr>
              <a:lnSpc>
                <a:spcPct val="110000"/>
              </a:lnSpc>
              <a:spcBef>
                <a:spcPts val="1200"/>
              </a:spcBef>
            </a:pPr>
            <a:r>
              <a:rPr lang="el-GR" sz="2400" dirty="0" smtClean="0"/>
              <a:t>Ο προσανατολισμός των αρθρικών επιφανειών επηρεάζει την κινηματική των διαφορετικών περιοχών της ΣΣ.</a:t>
            </a:r>
          </a:p>
          <a:p>
            <a:pPr>
              <a:lnSpc>
                <a:spcPct val="110000"/>
              </a:lnSpc>
              <a:spcBef>
                <a:spcPts val="1200"/>
              </a:spcBef>
              <a:buFont typeface="Wingdings" pitchFamily="2" charset="2"/>
              <a:buChar char="ü"/>
            </a:pPr>
            <a:r>
              <a:rPr lang="el-GR" sz="2400" dirty="0" smtClean="0"/>
              <a:t>Γενικός κανόνας:</a:t>
            </a:r>
          </a:p>
          <a:p>
            <a:pPr marL="355600" indent="0">
              <a:lnSpc>
                <a:spcPct val="110000"/>
              </a:lnSpc>
              <a:spcBef>
                <a:spcPts val="300"/>
              </a:spcBef>
              <a:buNone/>
            </a:pPr>
            <a:r>
              <a:rPr lang="el-GR" sz="2400" dirty="0" smtClean="0"/>
              <a:t>Οι οριζόντιες αρθρικές επιφάνειες διευκολύνουν τις στροφές, ενώ οι κατακόρυφες (είτε στο μετωπιαίο, είτε στο οβελιαίο επίπεδο) εμποδίζουν τις στροφές.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42</a:t>
            </a:fld>
            <a:endParaRPr lang="el-GR"/>
          </a:p>
        </p:txBody>
      </p:sp>
      <p:sp>
        <p:nvSpPr>
          <p:cNvPr id="5" name="Ορθογώνιο 4"/>
          <p:cNvSpPr/>
          <p:nvPr/>
        </p:nvSpPr>
        <p:spPr>
          <a:xfrm>
            <a:off x="107504" y="6407056"/>
            <a:ext cx="3888432" cy="430887"/>
          </a:xfrm>
          <a:prstGeom prst="rect">
            <a:avLst/>
          </a:prstGeom>
        </p:spPr>
        <p:txBody>
          <a:bodyPr wrap="square">
            <a:spAutoFit/>
          </a:bodyPr>
          <a:lstStyle/>
          <a:p>
            <a:r>
              <a:rPr lang="en-US" sz="1100" dirty="0" smtClean="0">
                <a:latin typeface="+mn-lt"/>
              </a:rPr>
              <a:t>©Panjabi </a:t>
            </a:r>
            <a:r>
              <a:rPr lang="en-US" sz="1100" dirty="0">
                <a:latin typeface="+mn-lt"/>
              </a:rPr>
              <a:t>MM, White AA </a:t>
            </a:r>
            <a:r>
              <a:rPr lang="en-US" sz="1100" dirty="0" smtClean="0">
                <a:latin typeface="+mn-lt"/>
              </a:rPr>
              <a:t>3rd.</a:t>
            </a:r>
            <a:r>
              <a:rPr lang="el-GR" sz="1100" dirty="0" smtClean="0">
                <a:latin typeface="+mn-lt"/>
              </a:rPr>
              <a:t> </a:t>
            </a:r>
            <a:r>
              <a:rPr lang="en-US" sz="1100" dirty="0" smtClean="0">
                <a:latin typeface="+mn-lt"/>
              </a:rPr>
              <a:t>Neurosurgery</a:t>
            </a:r>
            <a:r>
              <a:rPr lang="en-US" sz="1100" dirty="0">
                <a:latin typeface="+mn-lt"/>
              </a:rPr>
              <a:t>. 1980 Jul;7(1):76-93.</a:t>
            </a:r>
          </a:p>
          <a:p>
            <a:r>
              <a:rPr lang="en-US" sz="1100" dirty="0">
                <a:latin typeface="+mn-lt"/>
              </a:rPr>
              <a:t>Basic biomechanics of the spine</a:t>
            </a:r>
            <a:r>
              <a:rPr lang="en-US" sz="1100" dirty="0" smtClean="0">
                <a:latin typeface="+mn-lt"/>
              </a:rPr>
              <a:t>.</a:t>
            </a:r>
            <a:endParaRPr lang="en-US" sz="1100" dirty="0">
              <a:latin typeface="+mn-lt"/>
            </a:endParaRPr>
          </a:p>
        </p:txBody>
      </p:sp>
    </p:spTree>
    <p:extLst>
      <p:ext uri="{BB962C8B-B14F-4D97-AF65-F5344CB8AC3E}">
        <p14:creationId xmlns:p14="http://schemas.microsoft.com/office/powerpoint/2010/main" val="25928915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dirty="0"/>
              <a:t>Προσανατολισμός αρθρικών επιφανειών</a:t>
            </a:r>
            <a:r>
              <a:rPr lang="en-US" dirty="0"/>
              <a:t> </a:t>
            </a:r>
            <a:r>
              <a:rPr lang="en-US" sz="3000" b="0" dirty="0" smtClean="0"/>
              <a:t>2/2</a:t>
            </a:r>
            <a:endParaRPr lang="el-GR" sz="3200" dirty="0"/>
          </a:p>
        </p:txBody>
      </p:sp>
      <p:pic>
        <p:nvPicPr>
          <p:cNvPr id="6" name="Content Placeholder 5" descr="Articular surfaces orientation.tif"/>
          <p:cNvPicPr>
            <a:picLocks noGrp="1" noChangeAspect="1"/>
          </p:cNvPicPr>
          <p:nvPr>
            <p:ph idx="1"/>
          </p:nvPr>
        </p:nvPicPr>
        <p:blipFill rotWithShape="1">
          <a:blip r:embed="rId3"/>
          <a:srcRect l="1797" t="1774" r="2106" b="1322"/>
          <a:stretch/>
        </p:blipFill>
        <p:spPr>
          <a:xfrm>
            <a:off x="107504" y="1268760"/>
            <a:ext cx="3746377" cy="3488924"/>
          </a:xfrm>
        </p:spPr>
      </p:pic>
      <p:sp>
        <p:nvSpPr>
          <p:cNvPr id="5" name="Content Placeholder 4"/>
          <p:cNvSpPr>
            <a:spLocks noGrp="1"/>
          </p:cNvSpPr>
          <p:nvPr>
            <p:ph sz="half" idx="4294967295"/>
          </p:nvPr>
        </p:nvSpPr>
        <p:spPr>
          <a:xfrm>
            <a:off x="3851920" y="1071563"/>
            <a:ext cx="5292081" cy="5715000"/>
          </a:xfrm>
        </p:spPr>
        <p:txBody>
          <a:bodyPr>
            <a:normAutofit/>
          </a:bodyPr>
          <a:lstStyle/>
          <a:p>
            <a:pPr>
              <a:lnSpc>
                <a:spcPct val="110000"/>
              </a:lnSpc>
              <a:spcBef>
                <a:spcPts val="1200"/>
              </a:spcBef>
            </a:pPr>
            <a:r>
              <a:rPr lang="el-GR" sz="2200" dirty="0" smtClean="0"/>
              <a:t>Οι περισσότερες αρθρώσεις είναι προσανατολισμένες μεταξύ κάθετου και οριζόντιου επιπέδου.</a:t>
            </a:r>
          </a:p>
          <a:p>
            <a:pPr>
              <a:lnSpc>
                <a:spcPct val="110000"/>
              </a:lnSpc>
              <a:spcBef>
                <a:spcPts val="1200"/>
              </a:spcBef>
            </a:pPr>
            <a:r>
              <a:rPr lang="el-GR" sz="2200" dirty="0" smtClean="0"/>
              <a:t>Επιπλέον παράγοντες που επηρεάζουν την κινηματική του κάθε επιπέδου της ΣΣ:</a:t>
            </a:r>
          </a:p>
          <a:p>
            <a:pPr lvl="1">
              <a:lnSpc>
                <a:spcPct val="110000"/>
              </a:lnSpc>
              <a:spcBef>
                <a:spcPts val="1200"/>
              </a:spcBef>
              <a:buFont typeface="Courier New" panose="02070309020205020404" pitchFamily="49" charset="0"/>
              <a:buChar char="o"/>
            </a:pPr>
            <a:r>
              <a:rPr lang="el-GR" sz="2200" dirty="0" smtClean="0"/>
              <a:t>Το μέγεθος του δίσκου σε σχέση με το σώμα του σπονδύλου.</a:t>
            </a:r>
          </a:p>
          <a:p>
            <a:pPr lvl="1">
              <a:lnSpc>
                <a:spcPct val="110000"/>
              </a:lnSpc>
              <a:spcBef>
                <a:spcPts val="1200"/>
              </a:spcBef>
              <a:buFont typeface="Courier New" panose="02070309020205020404" pitchFamily="49" charset="0"/>
              <a:buChar char="o"/>
            </a:pPr>
            <a:r>
              <a:rPr lang="el-GR" sz="2200" dirty="0" smtClean="0"/>
              <a:t>Το γενικό σχήμα του σπονδύλου.</a:t>
            </a:r>
          </a:p>
          <a:p>
            <a:pPr lvl="1">
              <a:lnSpc>
                <a:spcPct val="110000"/>
              </a:lnSpc>
              <a:spcBef>
                <a:spcPts val="1200"/>
              </a:spcBef>
              <a:buFont typeface="Courier New" panose="02070309020205020404" pitchFamily="49" charset="0"/>
              <a:buChar char="o"/>
            </a:pPr>
            <a:r>
              <a:rPr lang="el-GR" sz="2200" dirty="0" smtClean="0"/>
              <a:t>Η σύνδεση της ΣΣ με τις πλευρές ή τους συνδέσμους.</a:t>
            </a:r>
          </a:p>
          <a:p>
            <a:pPr lvl="1">
              <a:lnSpc>
                <a:spcPct val="110000"/>
              </a:lnSpc>
              <a:spcBef>
                <a:spcPts val="1200"/>
              </a:spcBef>
              <a:buFont typeface="Courier New" panose="02070309020205020404" pitchFamily="49" charset="0"/>
              <a:buChar char="o"/>
            </a:pPr>
            <a:r>
              <a:rPr lang="el-GR" sz="2200" dirty="0" smtClean="0"/>
              <a:t>Η μυϊκή λειτουργία της συγκεκριμένης περιοχής.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43</a:t>
            </a:fld>
            <a:endParaRPr lang="el-GR" dirty="0"/>
          </a:p>
        </p:txBody>
      </p:sp>
      <p:sp>
        <p:nvSpPr>
          <p:cNvPr id="7" name="Ορθογώνιο 6"/>
          <p:cNvSpPr/>
          <p:nvPr/>
        </p:nvSpPr>
        <p:spPr>
          <a:xfrm>
            <a:off x="107504" y="4869160"/>
            <a:ext cx="4032448" cy="430887"/>
          </a:xfrm>
          <a:prstGeom prst="rect">
            <a:avLst/>
          </a:prstGeom>
        </p:spPr>
        <p:txBody>
          <a:bodyPr wrap="square">
            <a:spAutoFit/>
          </a:bodyPr>
          <a:lstStyle/>
          <a:p>
            <a:r>
              <a:rPr lang="en-US" sz="1100" dirty="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26204972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eaLnBrk="1" hangingPunct="1">
              <a:defRPr/>
            </a:pPr>
            <a:r>
              <a:rPr lang="el-GR" dirty="0" smtClean="0"/>
              <a:t>Λειτουργία των συνδέσμων </a:t>
            </a:r>
            <a:r>
              <a:rPr lang="el-GR" sz="3000" b="0" dirty="0" smtClean="0"/>
              <a:t>1/2</a:t>
            </a:r>
            <a:endParaRPr lang="el-GR" sz="3000" b="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28085663"/>
              </p:ext>
            </p:extLst>
          </p:nvPr>
        </p:nvGraphicFramePr>
        <p:xfrm>
          <a:off x="107504" y="1124744"/>
          <a:ext cx="8949681" cy="5301624"/>
        </p:xfrm>
        <a:graphic>
          <a:graphicData uri="http://schemas.openxmlformats.org/drawingml/2006/table">
            <a:tbl>
              <a:tblPr firstRow="1" bandRow="1">
                <a:tableStyleId>{5C22544A-7EE6-4342-B048-85BDC9FD1C3A}</a:tableStyleId>
              </a:tblPr>
              <a:tblGrid>
                <a:gridCol w="2016224"/>
                <a:gridCol w="4259714"/>
                <a:gridCol w="2673743"/>
              </a:tblGrid>
              <a:tr h="352891">
                <a:tc>
                  <a:txBody>
                    <a:bodyPr/>
                    <a:lstStyle/>
                    <a:p>
                      <a:r>
                        <a:rPr lang="el-GR" dirty="0" smtClean="0"/>
                        <a:t>Σύνδεσμοι</a:t>
                      </a:r>
                      <a:endParaRPr lang="el-GR" dirty="0"/>
                    </a:p>
                  </a:txBody>
                  <a:tcPr marL="82296" marR="82296"/>
                </a:tc>
                <a:tc>
                  <a:txBody>
                    <a:bodyPr/>
                    <a:lstStyle/>
                    <a:p>
                      <a:r>
                        <a:rPr lang="el-GR" dirty="0" smtClean="0"/>
                        <a:t>Λειτουργία</a:t>
                      </a:r>
                      <a:endParaRPr lang="el-GR" dirty="0"/>
                    </a:p>
                  </a:txBody>
                  <a:tcPr marL="82296" marR="82296"/>
                </a:tc>
                <a:tc>
                  <a:txBody>
                    <a:bodyPr/>
                    <a:lstStyle/>
                    <a:p>
                      <a:r>
                        <a:rPr lang="el-GR" dirty="0" smtClean="0"/>
                        <a:t>Περιοχή</a:t>
                      </a:r>
                      <a:endParaRPr lang="el-GR" dirty="0"/>
                    </a:p>
                  </a:txBody>
                  <a:tcPr marL="82296" marR="82296"/>
                </a:tc>
              </a:tr>
              <a:tr h="882229">
                <a:tc>
                  <a:txBody>
                    <a:bodyPr/>
                    <a:lstStyle/>
                    <a:p>
                      <a:r>
                        <a:rPr lang="el-GR" dirty="0" smtClean="0"/>
                        <a:t>Ινώδης δακτύλιος (έξω ίνες)</a:t>
                      </a:r>
                      <a:endParaRPr lang="el-GR" dirty="0"/>
                    </a:p>
                  </a:txBody>
                  <a:tcPr marL="82296" marR="82296"/>
                </a:tc>
                <a:tc>
                  <a:txBody>
                    <a:bodyPr/>
                    <a:lstStyle/>
                    <a:p>
                      <a:r>
                        <a:rPr lang="el-GR" dirty="0" smtClean="0"/>
                        <a:t>Περιορίζει</a:t>
                      </a:r>
                      <a:r>
                        <a:rPr lang="el-GR" baseline="0" dirty="0" smtClean="0"/>
                        <a:t> την απομάκρυνση, την μετατόπιση και την στροφή των σωμάτων των σπονδύλων</a:t>
                      </a:r>
                      <a:endParaRPr lang="el-GR" dirty="0"/>
                    </a:p>
                  </a:txBody>
                  <a:tcPr marL="82296" marR="82296"/>
                </a:tc>
                <a:tc>
                  <a:txBody>
                    <a:bodyPr/>
                    <a:lstStyle/>
                    <a:p>
                      <a:r>
                        <a:rPr lang="el-GR" dirty="0" smtClean="0"/>
                        <a:t>ΑΜ,</a:t>
                      </a:r>
                      <a:r>
                        <a:rPr lang="el-GR" baseline="0" dirty="0" smtClean="0"/>
                        <a:t> ΘΜ, ΟΜ</a:t>
                      </a:r>
                      <a:endParaRPr lang="el-GR" dirty="0"/>
                    </a:p>
                  </a:txBody>
                  <a:tcPr marL="82296" marR="82296"/>
                </a:tc>
              </a:tr>
              <a:tr h="1340488">
                <a:tc>
                  <a:txBody>
                    <a:bodyPr/>
                    <a:lstStyle/>
                    <a:p>
                      <a:r>
                        <a:rPr lang="el-GR" dirty="0" smtClean="0"/>
                        <a:t>Πρόσθιος</a:t>
                      </a:r>
                      <a:r>
                        <a:rPr lang="el-GR" baseline="0" dirty="0" smtClean="0"/>
                        <a:t> επιμήκης </a:t>
                      </a:r>
                      <a:endParaRPr lang="el-GR" dirty="0"/>
                    </a:p>
                  </a:txBody>
                  <a:tcPr marL="82296" marR="82296"/>
                </a:tc>
                <a:tc>
                  <a:txBody>
                    <a:bodyPr/>
                    <a:lstStyle/>
                    <a:p>
                      <a:r>
                        <a:rPr lang="el-GR" dirty="0" smtClean="0"/>
                        <a:t>Περιορίζει την έκταση</a:t>
                      </a:r>
                      <a:r>
                        <a:rPr lang="el-GR" baseline="0" dirty="0" smtClean="0"/>
                        <a:t> και ενισχύει το προσθιο-πλάγιο τμήμα του ινώδους δακτυλίου και το πρόσθιο τμήμα των μεσοσπονδυλίων αρθρώσεων</a:t>
                      </a:r>
                      <a:endParaRPr lang="el-GR" dirty="0"/>
                    </a:p>
                  </a:txBody>
                  <a:tcPr marL="82296" marR="82296"/>
                </a:tc>
                <a:tc>
                  <a:txBody>
                    <a:bodyPr/>
                    <a:lstStyle/>
                    <a:p>
                      <a:r>
                        <a:rPr lang="el-GR" dirty="0" smtClean="0"/>
                        <a:t>Α2-ιερό, περισσότερο ανεπτυγμένος στην ΑΜ, κάτω</a:t>
                      </a:r>
                      <a:r>
                        <a:rPr lang="el-GR" baseline="0" dirty="0" smtClean="0"/>
                        <a:t> ΘΜ και ΟΜ</a:t>
                      </a:r>
                      <a:endParaRPr lang="el-GR" dirty="0"/>
                    </a:p>
                  </a:txBody>
                  <a:tcPr marL="82296" marR="82296"/>
                </a:tc>
              </a:tr>
              <a:tr h="1089146">
                <a:tc>
                  <a:txBody>
                    <a:bodyPr/>
                    <a:lstStyle/>
                    <a:p>
                      <a:r>
                        <a:rPr lang="el-GR" dirty="0" smtClean="0"/>
                        <a:t>Οπίσθιος επιμήκης</a:t>
                      </a:r>
                      <a:endParaRPr lang="el-GR" dirty="0"/>
                    </a:p>
                  </a:txBody>
                  <a:tcPr marL="82296" marR="82296"/>
                </a:tc>
                <a:tc>
                  <a:txBody>
                    <a:bodyPr/>
                    <a:lstStyle/>
                    <a:p>
                      <a:r>
                        <a:rPr lang="el-GR" dirty="0" smtClean="0"/>
                        <a:t>Περιορίζει την κάμψη και ενισχύει το οπίσθιο τμήμα του ινώδους δακτυλίου</a:t>
                      </a:r>
                      <a:endParaRPr lang="el-GR" dirty="0"/>
                    </a:p>
                  </a:txBody>
                  <a:tcPr marL="82296" marR="82296"/>
                </a:tc>
                <a:tc>
                  <a:txBody>
                    <a:bodyPr/>
                    <a:lstStyle/>
                    <a:p>
                      <a:r>
                        <a:rPr lang="el-GR" dirty="0" smtClean="0"/>
                        <a:t>Α2-ιερό,</a:t>
                      </a:r>
                      <a:r>
                        <a:rPr lang="el-GR" baseline="0" dirty="0" smtClean="0"/>
                        <a:t> πλατύς στην ΑΜ και ΘΜ, στενός στην ΟΜ</a:t>
                      </a:r>
                      <a:endParaRPr lang="el-GR" dirty="0"/>
                    </a:p>
                  </a:txBody>
                  <a:tcPr marL="82296" marR="82296"/>
                </a:tc>
              </a:tr>
              <a:tr h="1591830">
                <a:tc>
                  <a:txBody>
                    <a:bodyPr/>
                    <a:lstStyle/>
                    <a:p>
                      <a:r>
                        <a:rPr lang="el-GR" dirty="0" smtClean="0"/>
                        <a:t>Ωχροί </a:t>
                      </a:r>
                      <a:endParaRPr lang="el-GR" dirty="0"/>
                    </a:p>
                  </a:txBody>
                  <a:tcPr marL="82296" marR="82296"/>
                </a:tc>
                <a:tc>
                  <a:txBody>
                    <a:bodyPr/>
                    <a:lstStyle/>
                    <a:p>
                      <a:r>
                        <a:rPr lang="el-GR" dirty="0" smtClean="0"/>
                        <a:t>Περιορίζουν</a:t>
                      </a:r>
                      <a:r>
                        <a:rPr lang="el-GR" baseline="0" dirty="0" smtClean="0"/>
                        <a:t> την κάμψη κυρίως στην ΟΜ</a:t>
                      </a:r>
                      <a:endParaRPr lang="el-GR" dirty="0"/>
                    </a:p>
                  </a:txBody>
                  <a:tcPr marL="82296" marR="82296"/>
                </a:tc>
                <a:tc>
                  <a:txBody>
                    <a:bodyPr/>
                    <a:lstStyle/>
                    <a:p>
                      <a:r>
                        <a:rPr lang="el-GR" dirty="0" smtClean="0"/>
                        <a:t>Α2-ιερό,</a:t>
                      </a:r>
                      <a:r>
                        <a:rPr lang="el-GR" baseline="0" dirty="0" smtClean="0"/>
                        <a:t> λεπτοί-πλατύς-μακροί στην ΑΜ και ΘΜ, παχύτεροι στην ΟΜ</a:t>
                      </a:r>
                    </a:p>
                    <a:p>
                      <a:r>
                        <a:rPr lang="el-GR" baseline="0" dirty="0" smtClean="0"/>
                        <a:t>Βρίσκονται πίσω από τον νωτιαίο μυελό</a:t>
                      </a:r>
                      <a:endParaRPr lang="el-GR" dirty="0"/>
                    </a:p>
                  </a:txBody>
                  <a:tcPr marL="82296" marR="82296"/>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44</a:t>
            </a:fld>
            <a:endParaRPr lang="el-GR"/>
          </a:p>
        </p:txBody>
      </p:sp>
    </p:spTree>
    <p:extLst>
      <p:ext uri="{BB962C8B-B14F-4D97-AF65-F5344CB8AC3E}">
        <p14:creationId xmlns:p14="http://schemas.microsoft.com/office/powerpoint/2010/main" val="8062023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l-GR" dirty="0"/>
              <a:t>Λειτουργία των συνδέσμων </a:t>
            </a:r>
            <a:r>
              <a:rPr lang="el-GR" sz="3000" b="0" dirty="0" smtClean="0"/>
              <a:t>2/2</a:t>
            </a:r>
            <a:endParaRPr lang="el-G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4352049"/>
              </p:ext>
            </p:extLst>
          </p:nvPr>
        </p:nvGraphicFramePr>
        <p:xfrm>
          <a:off x="251520" y="1196752"/>
          <a:ext cx="8712969" cy="4851400"/>
        </p:xfrm>
        <a:graphic>
          <a:graphicData uri="http://schemas.openxmlformats.org/drawingml/2006/table">
            <a:tbl>
              <a:tblPr firstRow="1" bandRow="1">
                <a:tableStyleId>{5C22544A-7EE6-4342-B048-85BDC9FD1C3A}</a:tableStyleId>
              </a:tblPr>
              <a:tblGrid>
                <a:gridCol w="2904323"/>
                <a:gridCol w="2904323"/>
                <a:gridCol w="2904323"/>
              </a:tblGrid>
              <a:tr h="370840">
                <a:tc>
                  <a:txBody>
                    <a:bodyPr/>
                    <a:lstStyle/>
                    <a:p>
                      <a:r>
                        <a:rPr lang="el-GR" dirty="0" smtClean="0"/>
                        <a:t>Σύνδεσμοι</a:t>
                      </a:r>
                      <a:endParaRPr lang="el-GR" dirty="0"/>
                    </a:p>
                  </a:txBody>
                  <a:tcPr/>
                </a:tc>
                <a:tc>
                  <a:txBody>
                    <a:bodyPr/>
                    <a:lstStyle/>
                    <a:p>
                      <a:r>
                        <a:rPr lang="el-GR" dirty="0" smtClean="0"/>
                        <a:t>Λειτουργία</a:t>
                      </a:r>
                      <a:endParaRPr lang="el-GR" dirty="0"/>
                    </a:p>
                  </a:txBody>
                  <a:tcPr/>
                </a:tc>
                <a:tc>
                  <a:txBody>
                    <a:bodyPr/>
                    <a:lstStyle/>
                    <a:p>
                      <a:r>
                        <a:rPr lang="el-GR" dirty="0" smtClean="0"/>
                        <a:t>Περιοχή</a:t>
                      </a:r>
                      <a:endParaRPr lang="el-GR" dirty="0"/>
                    </a:p>
                  </a:txBody>
                  <a:tcPr/>
                </a:tc>
              </a:tr>
              <a:tr h="370840">
                <a:tc>
                  <a:txBody>
                    <a:bodyPr/>
                    <a:lstStyle/>
                    <a:p>
                      <a:r>
                        <a:rPr lang="el-GR" dirty="0" smtClean="0"/>
                        <a:t>Επακάνθιος</a:t>
                      </a:r>
                      <a:endParaRPr lang="el-GR" dirty="0"/>
                    </a:p>
                  </a:txBody>
                  <a:tcPr/>
                </a:tc>
                <a:tc>
                  <a:txBody>
                    <a:bodyPr/>
                    <a:lstStyle/>
                    <a:p>
                      <a:r>
                        <a:rPr lang="el-GR" dirty="0" smtClean="0"/>
                        <a:t>Περιορίζει την κάμψη</a:t>
                      </a:r>
                      <a:endParaRPr lang="el-GR" dirty="0"/>
                    </a:p>
                  </a:txBody>
                  <a:tcPr/>
                </a:tc>
                <a:tc>
                  <a:txBody>
                    <a:bodyPr/>
                    <a:lstStyle/>
                    <a:p>
                      <a:r>
                        <a:rPr lang="el-GR" dirty="0" smtClean="0"/>
                        <a:t>ΑΜ: παρουσιάζεται ως αυχενικός σύνδεσμος που είναι πολύ ανεπτυγμένος,</a:t>
                      </a:r>
                    </a:p>
                    <a:p>
                      <a:r>
                        <a:rPr lang="el-GR" dirty="0" smtClean="0"/>
                        <a:t>ΘΜ και ΟΜ</a:t>
                      </a:r>
                    </a:p>
                    <a:p>
                      <a:r>
                        <a:rPr lang="el-GR" dirty="0" smtClean="0"/>
                        <a:t>Αδύνατος</a:t>
                      </a:r>
                      <a:r>
                        <a:rPr lang="el-GR" baseline="0" dirty="0" smtClean="0"/>
                        <a:t> στην ΟΜ</a:t>
                      </a:r>
                      <a:endParaRPr lang="el-GR" dirty="0"/>
                    </a:p>
                  </a:txBody>
                  <a:tcPr/>
                </a:tc>
              </a:tr>
              <a:tr h="370840">
                <a:tc>
                  <a:txBody>
                    <a:bodyPr/>
                    <a:lstStyle/>
                    <a:p>
                      <a:r>
                        <a:rPr lang="el-GR" dirty="0" smtClean="0"/>
                        <a:t>Μεσακάνθιοι</a:t>
                      </a:r>
                      <a:endParaRPr lang="el-GR" dirty="0"/>
                    </a:p>
                  </a:txBody>
                  <a:tcPr/>
                </a:tc>
                <a:tc>
                  <a:txBody>
                    <a:bodyPr/>
                    <a:lstStyle/>
                    <a:p>
                      <a:r>
                        <a:rPr lang="el-GR" dirty="0" smtClean="0"/>
                        <a:t>Περιορίζουν την κάμψη</a:t>
                      </a:r>
                      <a:endParaRPr lang="el-GR" dirty="0"/>
                    </a:p>
                  </a:txBody>
                  <a:tcPr/>
                </a:tc>
                <a:tc>
                  <a:txBody>
                    <a:bodyPr/>
                    <a:lstStyle/>
                    <a:p>
                      <a:r>
                        <a:rPr lang="el-GR" dirty="0" smtClean="0"/>
                        <a:t>ΑΜ: ανεπτυγμένοι</a:t>
                      </a:r>
                    </a:p>
                    <a:p>
                      <a:r>
                        <a:rPr lang="el-GR" dirty="0" smtClean="0"/>
                        <a:t>ΟΜ:</a:t>
                      </a:r>
                      <a:r>
                        <a:rPr lang="el-GR" baseline="0" dirty="0" smtClean="0"/>
                        <a:t> όχι</a:t>
                      </a:r>
                      <a:r>
                        <a:rPr lang="el-GR" dirty="0" smtClean="0"/>
                        <a:t> </a:t>
                      </a:r>
                      <a:r>
                        <a:rPr lang="el-GR" smtClean="0"/>
                        <a:t>αρκετά ανεπτυγμένοι</a:t>
                      </a:r>
                      <a:endParaRPr lang="el-GR" dirty="0"/>
                    </a:p>
                  </a:txBody>
                  <a:tcPr/>
                </a:tc>
              </a:tr>
              <a:tr h="370840">
                <a:tc>
                  <a:txBody>
                    <a:bodyPr/>
                    <a:lstStyle/>
                    <a:p>
                      <a:r>
                        <a:rPr lang="el-GR" dirty="0" smtClean="0"/>
                        <a:t>Μεσεγκάρσιοι</a:t>
                      </a:r>
                      <a:endParaRPr lang="el-GR" dirty="0"/>
                    </a:p>
                  </a:txBody>
                  <a:tcPr/>
                </a:tc>
                <a:tc>
                  <a:txBody>
                    <a:bodyPr/>
                    <a:lstStyle/>
                    <a:p>
                      <a:r>
                        <a:rPr lang="el-GR" dirty="0" smtClean="0"/>
                        <a:t>Περιορίζουν την αντίθετη πλάγια κάμψη και σε λιγότερο βαθμό την κάμψη</a:t>
                      </a:r>
                      <a:endParaRPr lang="el-GR" dirty="0"/>
                    </a:p>
                  </a:txBody>
                  <a:tcPr/>
                </a:tc>
                <a:tc>
                  <a:txBody>
                    <a:bodyPr/>
                    <a:lstStyle/>
                    <a:p>
                      <a:r>
                        <a:rPr lang="el-GR" dirty="0" smtClean="0"/>
                        <a:t>Κυρίως στην ΟΜ</a:t>
                      </a:r>
                      <a:endParaRPr lang="el-GR" dirty="0"/>
                    </a:p>
                  </a:txBody>
                  <a:tcPr/>
                </a:tc>
              </a:tr>
              <a:tr h="370840">
                <a:tc>
                  <a:txBody>
                    <a:bodyPr/>
                    <a:lstStyle/>
                    <a:p>
                      <a:r>
                        <a:rPr lang="el-GR" dirty="0" smtClean="0"/>
                        <a:t>Αρθρικοί θύλακες με</a:t>
                      </a:r>
                      <a:r>
                        <a:rPr lang="el-GR" baseline="0" dirty="0" smtClean="0"/>
                        <a:t> τους πρόσθιους και οπίσθιους συνδέσμους τους</a:t>
                      </a:r>
                      <a:endParaRPr lang="el-GR" dirty="0"/>
                    </a:p>
                  </a:txBody>
                  <a:tcPr/>
                </a:tc>
                <a:tc>
                  <a:txBody>
                    <a:bodyPr/>
                    <a:lstStyle/>
                    <a:p>
                      <a:r>
                        <a:rPr lang="el-GR" dirty="0" smtClean="0"/>
                        <a:t>Χαλαροί στην μέση θέση και περιορίζουν τις</a:t>
                      </a:r>
                      <a:r>
                        <a:rPr lang="el-GR" baseline="0" dirty="0" smtClean="0"/>
                        <a:t> ακραίες κινήσεις</a:t>
                      </a:r>
                      <a:r>
                        <a:rPr lang="el-GR" dirty="0" smtClean="0"/>
                        <a:t> κάμψης και στροφής</a:t>
                      </a:r>
                      <a:endParaRPr lang="el-GR" dirty="0"/>
                    </a:p>
                  </a:txBody>
                  <a:tcPr/>
                </a:tc>
                <a:tc>
                  <a:txBody>
                    <a:bodyPr/>
                    <a:lstStyle/>
                    <a:p>
                      <a:r>
                        <a:rPr lang="el-GR" dirty="0" smtClean="0"/>
                        <a:t>Ισχυρότεροι στην </a:t>
                      </a:r>
                      <a:r>
                        <a:rPr lang="el-GR" dirty="0" err="1" smtClean="0"/>
                        <a:t>αυχενο</a:t>
                      </a:r>
                      <a:r>
                        <a:rPr lang="el-GR" dirty="0" smtClean="0"/>
                        <a:t>-θωρακική και </a:t>
                      </a:r>
                      <a:r>
                        <a:rPr lang="el-GR" dirty="0" err="1" smtClean="0"/>
                        <a:t>θωρακο</a:t>
                      </a:r>
                      <a:r>
                        <a:rPr lang="el-GR" dirty="0" smtClean="0"/>
                        <a:t>-οσφυϊκή ένωση </a:t>
                      </a:r>
                      <a:endParaRPr lang="el-GR" dirty="0"/>
                    </a:p>
                  </a:txBody>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45</a:t>
            </a:fld>
            <a:endParaRPr lang="el-GR"/>
          </a:p>
        </p:txBody>
      </p:sp>
    </p:spTree>
    <p:extLst>
      <p:ext uri="{BB962C8B-B14F-4D97-AF65-F5344CB8AC3E}">
        <p14:creationId xmlns:p14="http://schemas.microsoft.com/office/powerpoint/2010/main" val="36729573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Σημείωμα </a:t>
            </a:r>
            <a:r>
              <a:rPr lang="el-GR" dirty="0" smtClean="0">
                <a:solidFill>
                  <a:schemeClr val="tx1"/>
                </a:solidFill>
              </a:rPr>
              <a:t>Αναφοράς</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err="1"/>
              <a:t>Παλίνα</a:t>
            </a:r>
            <a:r>
              <a:rPr lang="el-GR" sz="2000" dirty="0"/>
              <a:t> </a:t>
            </a:r>
            <a:r>
              <a:rPr lang="el-GR" sz="2000" dirty="0" err="1"/>
              <a:t>Καρακασίδου</a:t>
            </a:r>
            <a:r>
              <a:rPr lang="el-GR" sz="2000" dirty="0"/>
              <a:t> 2014</a:t>
            </a:r>
            <a:r>
              <a:rPr lang="el-GR" sz="2000" dirty="0" smtClean="0"/>
              <a:t>. </a:t>
            </a:r>
            <a:r>
              <a:rPr lang="el-GR" sz="2000" dirty="0" err="1"/>
              <a:t>Παλίνα</a:t>
            </a:r>
            <a:r>
              <a:rPr lang="el-GR" sz="2000" dirty="0"/>
              <a:t> </a:t>
            </a:r>
            <a:r>
              <a:rPr lang="el-GR" sz="2000" dirty="0" err="1"/>
              <a:t>Καρακασίδου</a:t>
            </a:r>
            <a:r>
              <a:rPr lang="el-GR" sz="2000" dirty="0"/>
              <a:t>. «Κινησιολογία </a:t>
            </a:r>
            <a:r>
              <a:rPr lang="el-GR" sz="2000" dirty="0" smtClean="0"/>
              <a:t>Ι</a:t>
            </a:r>
            <a:r>
              <a:rPr lang="en-US" sz="2000" dirty="0" smtClean="0"/>
              <a:t>I</a:t>
            </a:r>
            <a:r>
              <a:rPr lang="el-GR" sz="2000" dirty="0" smtClean="0"/>
              <a:t> </a:t>
            </a:r>
            <a:r>
              <a:rPr lang="el-GR" sz="2000" dirty="0"/>
              <a:t>(Θ). </a:t>
            </a:r>
            <a:r>
              <a:rPr lang="el-GR" sz="2000" dirty="0" smtClean="0"/>
              <a:t>Ενότητα 1</a:t>
            </a:r>
            <a:r>
              <a:rPr lang="en-US" sz="2000" dirty="0" smtClean="0"/>
              <a:t>:</a:t>
            </a:r>
            <a:r>
              <a:rPr lang="el-GR" sz="2000" dirty="0"/>
              <a:t> Αξονικός σκελετός».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eaLnBrk="1" fontAlgn="auto" hangingPunct="1">
              <a:spcAft>
                <a:spcPts val="0"/>
              </a:spcAft>
              <a:defRPr/>
            </a:pPr>
            <a:r>
              <a:rPr lang="el-GR" dirty="0" smtClean="0"/>
              <a:t>Αξονικός σκελετός</a:t>
            </a:r>
            <a:endParaRPr lang="el-GR" dirty="0"/>
          </a:p>
        </p:txBody>
      </p:sp>
      <p:sp>
        <p:nvSpPr>
          <p:cNvPr id="2" name="Content Placeholder 1"/>
          <p:cNvSpPr>
            <a:spLocks noGrp="1"/>
          </p:cNvSpPr>
          <p:nvPr>
            <p:ph idx="1"/>
          </p:nvPr>
        </p:nvSpPr>
        <p:spPr>
          <a:xfrm>
            <a:off x="251520" y="1196752"/>
            <a:ext cx="5040560" cy="5544616"/>
          </a:xfrm>
        </p:spPr>
        <p:txBody>
          <a:bodyPr>
            <a:normAutofit lnSpcReduction="10000"/>
          </a:bodyPr>
          <a:lstStyle/>
          <a:p>
            <a:pPr marL="452628">
              <a:defRPr/>
            </a:pPr>
            <a:r>
              <a:rPr lang="el-GR" sz="2200" dirty="0" smtClean="0"/>
              <a:t>Το κρανίο φιλοξενεί και προστατεύει τον εγκέφαλο</a:t>
            </a:r>
            <a:r>
              <a:rPr lang="en-US" sz="2200" dirty="0" smtClean="0"/>
              <a:t> </a:t>
            </a:r>
            <a:r>
              <a:rPr lang="el-GR" sz="2200" dirty="0" smtClean="0"/>
              <a:t>και αρκετά αισθητικά όργανα (μάτια, αυτιά, μύτη, </a:t>
            </a:r>
            <a:r>
              <a:rPr lang="el-GR" sz="2200" dirty="0" err="1" smtClean="0"/>
              <a:t>αιθουσαίο</a:t>
            </a:r>
            <a:r>
              <a:rPr lang="el-GR" sz="2200" dirty="0" smtClean="0"/>
              <a:t> σύστημα.</a:t>
            </a:r>
          </a:p>
          <a:p>
            <a:pPr marL="452628">
              <a:defRPr/>
            </a:pPr>
            <a:r>
              <a:rPr lang="el-GR" sz="2200" dirty="0" smtClean="0"/>
              <a:t>Η ΣΣ αποτελεί την: </a:t>
            </a:r>
          </a:p>
          <a:p>
            <a:pPr marL="852678" lvl="1">
              <a:defRPr/>
            </a:pPr>
            <a:r>
              <a:rPr lang="el-GR" sz="2200" dirty="0" smtClean="0"/>
              <a:t>βάση στήριξης της κεφαλής, του θωρακικού κλωβού και των οστών της λεκάνης σχηματίζοντας κοιλότητες για την φιλοξενία των εσωτερικών οργάνων.</a:t>
            </a:r>
          </a:p>
          <a:p>
            <a:pPr marL="852678" lvl="1">
              <a:defRPr/>
            </a:pPr>
            <a:r>
              <a:rPr lang="el-GR" sz="2200" dirty="0" smtClean="0"/>
              <a:t>σταθερή βάση πρόσφυσης των οστών συνδέσμων και των μυών των άκρων.</a:t>
            </a:r>
          </a:p>
          <a:p>
            <a:pPr marL="452628">
              <a:defRPr/>
            </a:pPr>
            <a:r>
              <a:rPr lang="el-GR" sz="2200" dirty="0" smtClean="0"/>
              <a:t>Διευκολύνει τις κινήσεις του κορμού.</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a:t>
            </a:fld>
            <a:endParaRPr lang="el-GR"/>
          </a:p>
        </p:txBody>
      </p:sp>
      <p:pic>
        <p:nvPicPr>
          <p:cNvPr id="2052" name="Picture 4" descr="On a human skeleton, the parts of the axial skeleton are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340768"/>
            <a:ext cx="3898451" cy="4435922"/>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5450889" y="5776690"/>
            <a:ext cx="3672408" cy="646331"/>
          </a:xfrm>
          <a:prstGeom prst="rect">
            <a:avLst/>
          </a:prstGeom>
        </p:spPr>
        <p:txBody>
          <a:bodyPr wrap="square">
            <a:spAutoFit/>
          </a:bodyPr>
          <a:lstStyle/>
          <a:p>
            <a:r>
              <a:rPr lang="en-US" sz="1200" dirty="0">
                <a:latin typeface="+mn-lt"/>
              </a:rPr>
              <a:t>© 10 Απρ 2013 </a:t>
            </a:r>
            <a:r>
              <a:rPr lang="en-US" sz="1200" dirty="0" err="1">
                <a:latin typeface="+mn-lt"/>
              </a:rPr>
              <a:t>OpenStax</a:t>
            </a:r>
            <a:r>
              <a:rPr lang="en-US" sz="1200" dirty="0">
                <a:latin typeface="+mn-lt"/>
              </a:rPr>
              <a:t> College. </a:t>
            </a:r>
            <a:r>
              <a:rPr lang="en-US" sz="1200" dirty="0">
                <a:latin typeface="+mn-lt"/>
                <a:hlinkClick r:id="rId3"/>
              </a:rPr>
              <a:t>Textbook content </a:t>
            </a:r>
            <a:r>
              <a:rPr lang="en-US" sz="1200" dirty="0">
                <a:latin typeface="+mn-lt"/>
              </a:rPr>
              <a:t>produced by </a:t>
            </a:r>
            <a:r>
              <a:rPr lang="en-US" sz="1200" dirty="0" err="1">
                <a:latin typeface="+mn-lt"/>
              </a:rPr>
              <a:t>OpenStax</a:t>
            </a:r>
            <a:r>
              <a:rPr lang="en-US" sz="1200" dirty="0">
                <a:latin typeface="+mn-lt"/>
              </a:rPr>
              <a:t> College is licensed under a </a:t>
            </a:r>
            <a:r>
              <a:rPr lang="en-US" sz="1200" dirty="0">
                <a:latin typeface="+mn-lt"/>
                <a:hlinkClick r:id="rId4"/>
              </a:rPr>
              <a:t>Creative Commons Attribution License 3.0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2800777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fontAlgn="auto">
              <a:spcBef>
                <a:spcPts val="600"/>
              </a:spcBef>
              <a:spcAft>
                <a:spcPts val="0"/>
              </a:spcAft>
            </a:pPr>
            <a:r>
              <a:rPr lang="el-GR" dirty="0">
                <a:solidFill>
                  <a:prstClr val="black"/>
                </a:solidFill>
                <a:latin typeface="Calibri"/>
              </a:rPr>
              <a:t>[1] http://creativecommons.org/licenses/by-nc-sa/4.0/ </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25441762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fontAlgn="auto">
              <a:spcBef>
                <a:spcPts val="0"/>
              </a:spcBef>
              <a:spcAft>
                <a:spcPts val="0"/>
              </a:spcAft>
            </a:pP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pPr fontAlgn="auto">
              <a:spcBef>
                <a:spcPts val="0"/>
              </a:spcBef>
              <a:spcAft>
                <a:spcPts val="0"/>
              </a:spcAft>
            </a:pPr>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pPr fontAlgn="auto">
              <a:spcBef>
                <a:spcPts val="0"/>
              </a:spcBef>
              <a:spcAft>
                <a:spcPts val="0"/>
              </a:spcAft>
            </a:pPr>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pPr fontAlgn="auto">
              <a:spcBef>
                <a:spcPts val="0"/>
              </a:spcBef>
              <a:spcAft>
                <a:spcPts val="0"/>
              </a:spcAft>
            </a:pPr>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fontAlgn="auto">
              <a:spcBef>
                <a:spcPts val="0"/>
              </a:spcBef>
              <a:spcAft>
                <a:spcPts val="0"/>
              </a:spcAft>
            </a:pP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2712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Διατήρηση </a:t>
            </a:r>
            <a:r>
              <a:rPr lang="el-GR" dirty="0" smtClean="0">
                <a:solidFill>
                  <a:schemeClr val="tx1"/>
                </a:solidFill>
              </a:rPr>
              <a:t>Σημειωμάτων</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solidFill>
                  <a:schemeClr val="tx1"/>
                </a:solidFill>
              </a:rPr>
              <a:t>Σημείωμα Χρήσης Έργων </a:t>
            </a:r>
            <a:r>
              <a:rPr lang="el-GR" dirty="0" smtClean="0">
                <a:solidFill>
                  <a:schemeClr val="tx1"/>
                </a:solidFill>
              </a:rPr>
              <a:t>Τρίτων</a:t>
            </a:r>
            <a:endParaRPr lang="el-GR" dirty="0">
              <a:solidFill>
                <a:schemeClr val="tx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r>
              <a:rPr lang="el-GR" sz="2000" dirty="0" smtClean="0"/>
              <a:t>:</a:t>
            </a:r>
            <a:endParaRPr lang="en-US" sz="2000" dirty="0" smtClean="0"/>
          </a:p>
          <a:p>
            <a:r>
              <a:rPr lang="en-US" sz="2000" dirty="0"/>
              <a:t>Donald A. Neumann, </a:t>
            </a:r>
            <a:r>
              <a:rPr lang="en-US" sz="2000" dirty="0" smtClean="0"/>
              <a:t>“Kinesiology </a:t>
            </a:r>
            <a:r>
              <a:rPr lang="en-US" sz="2000" dirty="0"/>
              <a:t>of the Musculoskeletal System: Foundations for </a:t>
            </a:r>
            <a:r>
              <a:rPr lang="en-US" sz="2000" dirty="0" smtClean="0"/>
              <a:t>Rehabilitation</a:t>
            </a:r>
            <a:r>
              <a:rPr lang="en-US" sz="2000" dirty="0"/>
              <a:t>”, Mosby/Elsevier, </a:t>
            </a:r>
            <a:r>
              <a:rPr lang="en-US" sz="2000" dirty="0" smtClean="0"/>
              <a:t>2010.</a:t>
            </a:r>
          </a:p>
          <a:p>
            <a:r>
              <a:rPr lang="el-GR" sz="2000" dirty="0" err="1"/>
              <a:t>Kapandji</a:t>
            </a:r>
            <a:r>
              <a:rPr lang="el-GR" sz="2000" dirty="0"/>
              <a:t>, IA.: Η Λειτουργική Ανατομική των Αρθρώσεων, Τόμοι 1,2,3. Αθήνα: Ιατρικές Εκδόσεις Π.Χ. Πασχαλίδης, </a:t>
            </a:r>
            <a:r>
              <a:rPr lang="el-GR" sz="2000" dirty="0" smtClean="0"/>
              <a:t>2001</a:t>
            </a:r>
            <a:r>
              <a:rPr lang="en-US" sz="2000" dirty="0" smtClean="0"/>
              <a:t>.</a:t>
            </a:r>
            <a:endParaRPr lang="el-GR" sz="2000" dirty="0"/>
          </a:p>
          <a:p>
            <a:r>
              <a:rPr lang="en-US" sz="2000" dirty="0" smtClean="0"/>
              <a:t>Panjabi </a:t>
            </a:r>
            <a:r>
              <a:rPr lang="en-US" sz="2000" dirty="0"/>
              <a:t>MM, White AA 3rd. Neurosurgery. 1980 Jul;7(1):</a:t>
            </a:r>
            <a:r>
              <a:rPr lang="en-US" sz="2000" dirty="0" smtClean="0"/>
              <a:t>76-93. Basic </a:t>
            </a:r>
            <a:r>
              <a:rPr lang="en-US" sz="2000" dirty="0"/>
              <a:t>biomechanics of the spine.</a:t>
            </a:r>
          </a:p>
          <a:p>
            <a:endParaRPr lang="el-GR" sz="2000" dirty="0"/>
          </a:p>
        </p:txBody>
      </p:sp>
    </p:spTree>
    <p:extLst>
      <p:ext uri="{BB962C8B-B14F-4D97-AF65-F5344CB8AC3E}">
        <p14:creationId xmlns:p14="http://schemas.microsoft.com/office/powerpoint/2010/main" val="9633237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Χρηματοδότηση</a:t>
            </a:r>
            <a:endParaRPr lang="el-GR" dirty="0">
              <a:solidFill>
                <a:schemeClr val="tx1"/>
              </a:solidFill>
            </a:endParaRPr>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Αθήνας</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152128"/>
          </a:xfrm>
        </p:spPr>
        <p:txBody>
          <a:bodyPr>
            <a:noAutofit/>
          </a:bodyPr>
          <a:lstStyle/>
          <a:p>
            <a:r>
              <a:rPr lang="el-GR" dirty="0" smtClean="0"/>
              <a:t>Η ΣΣ προστατεύει τον νωτιαίο μυελό, τις </a:t>
            </a:r>
            <a:r>
              <a:rPr lang="el-GR" dirty="0" err="1" smtClean="0"/>
              <a:t>νωτιαίες</a:t>
            </a:r>
            <a:r>
              <a:rPr lang="el-GR" dirty="0" smtClean="0"/>
              <a:t> ρίζες και τις σπονδυλικές αρτηρίες</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a:t>
            </a:fld>
            <a:endParaRPr lang="el-GR"/>
          </a:p>
        </p:txBody>
      </p:sp>
      <p:pic>
        <p:nvPicPr>
          <p:cNvPr id="3074" name="Picture 2" descr="File:Cervical vertebra english.png"/>
          <p:cNvPicPr>
            <a:picLocks noChangeAspect="1" noChangeArrowheads="1"/>
          </p:cNvPicPr>
          <p:nvPr/>
        </p:nvPicPr>
        <p:blipFill rotWithShape="1">
          <a:blip r:embed="rId2">
            <a:extLst>
              <a:ext uri="{28A0092B-C50C-407E-A947-70E740481C1C}">
                <a14:useLocalDpi xmlns:a14="http://schemas.microsoft.com/office/drawing/2010/main" val="0"/>
              </a:ext>
            </a:extLst>
          </a:blip>
          <a:srcRect t="5488" b="5137"/>
          <a:stretch/>
        </p:blipFill>
        <p:spPr bwMode="auto">
          <a:xfrm>
            <a:off x="762000" y="1412776"/>
            <a:ext cx="7620000" cy="47673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1562645" y="6381328"/>
            <a:ext cx="6018710"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Cervical vertebra </a:t>
            </a:r>
            <a:r>
              <a:rPr lang="en-US" sz="1200" dirty="0" err="1" smtClean="0">
                <a:latin typeface="+mn-lt"/>
                <a:hlinkClick r:id="rId3"/>
              </a:rPr>
              <a:t>english</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4" tooltip="User:Debivort (page does not exist)"/>
              </a:rPr>
              <a:t>Debivort</a:t>
            </a:r>
            <a:r>
              <a:rPr lang="el-GR"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5"/>
              </a:rPr>
              <a:t>CC BY-SA 3.0</a:t>
            </a:r>
            <a:endParaRPr lang="en-US" sz="1200" dirty="0">
              <a:solidFill>
                <a:prstClr val="black"/>
              </a:solidFill>
              <a:latin typeface="+mn-lt"/>
            </a:endParaRPr>
          </a:p>
        </p:txBody>
      </p:sp>
    </p:spTree>
    <p:extLst>
      <p:ext uri="{BB962C8B-B14F-4D97-AF65-F5344CB8AC3E}">
        <p14:creationId xmlns:p14="http://schemas.microsoft.com/office/powerpoint/2010/main" val="248642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116632"/>
            <a:ext cx="5472608" cy="2088232"/>
          </a:xfrm>
        </p:spPr>
        <p:txBody>
          <a:bodyPr>
            <a:normAutofit fontScale="90000"/>
          </a:bodyPr>
          <a:lstStyle/>
          <a:p>
            <a:r>
              <a:rPr lang="el-GR" dirty="0"/>
              <a:t>Ανατομική σχέση του νωτιαίου μυελού και των νωτιαίων ριζών με τους σπονδύλους.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a:t>
            </a:fld>
            <a:endParaRPr lang="el-GR"/>
          </a:p>
        </p:txBody>
      </p:sp>
      <p:pic>
        <p:nvPicPr>
          <p:cNvPr id="1028" name="Picture 4" descr="File:Colored Sp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013"/>
            <a:ext cx="3024336" cy="67805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3059832" y="6320297"/>
            <a:ext cx="2820396" cy="461665"/>
          </a:xfrm>
          <a:prstGeom prst="rect">
            <a:avLst/>
          </a:prstGeom>
        </p:spPr>
        <p:txBody>
          <a:bodyPr wrap="square">
            <a:spAutoFit/>
          </a:bodyPr>
          <a:lstStyle/>
          <a:p>
            <a:r>
              <a:rPr lang="en-US" sz="1200" dirty="0" smtClean="0">
                <a:solidFill>
                  <a:prstClr val="black">
                    <a:lumMod val="75000"/>
                    <a:lumOff val="25000"/>
                  </a:prstClr>
                </a:solidFill>
                <a:latin typeface="+mn-lt"/>
              </a:rPr>
              <a:t>“</a:t>
            </a:r>
            <a:r>
              <a:rPr lang="en-US" sz="1200" dirty="0">
                <a:latin typeface="+mn-lt"/>
                <a:hlinkClick r:id="rId3"/>
              </a:rPr>
              <a:t>Colored </a:t>
            </a:r>
            <a:r>
              <a:rPr lang="en-US" sz="1200" dirty="0" smtClean="0">
                <a:latin typeface="+mn-lt"/>
                <a:hlinkClick r:id="rId3"/>
              </a:rPr>
              <a:t>Spine</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Tabitha Korona"/>
              </a:rPr>
              <a:t>Tabitha </a:t>
            </a:r>
            <a:r>
              <a:rPr lang="en-US" sz="1200" dirty="0" err="1">
                <a:latin typeface="+mn-lt"/>
                <a:hlinkClick r:id="rId4" tooltip="User:Tabitha Korona"/>
              </a:rPr>
              <a:t>Korona</a:t>
            </a:r>
            <a:r>
              <a:rPr lang="el-GR" sz="1200" dirty="0" smtClean="0">
                <a:solidFill>
                  <a:prstClr val="black">
                    <a:lumMod val="75000"/>
                    <a:lumOff val="25000"/>
                  </a:prstClr>
                </a:solidFill>
                <a:latin typeface="+mn-lt"/>
              </a:rPr>
              <a:t> διαθέσιμο με άδεια </a:t>
            </a:r>
            <a:r>
              <a:rPr lang="en-US" sz="1200" dirty="0">
                <a:latin typeface="+mn-lt"/>
                <a:hlinkClick r:id="rId5"/>
              </a:rPr>
              <a:t>CC BY-NC-SA 4.0</a:t>
            </a:r>
            <a:endParaRPr lang="en-US" sz="1200" dirty="0">
              <a:latin typeface="+mn-lt"/>
            </a:endParaRPr>
          </a:p>
        </p:txBody>
      </p:sp>
    </p:spTree>
    <p:extLst>
      <p:ext uri="{BB962C8B-B14F-4D97-AF65-F5344CB8AC3E}">
        <p14:creationId xmlns:p14="http://schemas.microsoft.com/office/powerpoint/2010/main" val="2555960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Ορολογία </a:t>
            </a:r>
            <a:endParaRPr lang="el-GR"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547016717"/>
              </p:ext>
            </p:extLst>
          </p:nvPr>
        </p:nvGraphicFramePr>
        <p:xfrm>
          <a:off x="457200" y="1196975"/>
          <a:ext cx="8229600" cy="460248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l-GR" sz="2000" dirty="0" smtClean="0"/>
                        <a:t>Όρος</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2000" dirty="0" smtClean="0"/>
                        <a:t>Συνώνυμο</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2000" dirty="0" smtClean="0"/>
                        <a:t>Ορισμός </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l-GR" sz="2000" dirty="0" smtClean="0"/>
                        <a:t>Οπίσθιος</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2000" dirty="0" smtClean="0"/>
                        <a:t>Ραχιαίος</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2000" dirty="0" smtClean="0"/>
                        <a:t>Οπίσθια περιοχή</a:t>
                      </a:r>
                      <a:r>
                        <a:rPr lang="el-GR" sz="2000" baseline="0" dirty="0" smtClean="0"/>
                        <a:t> του σώματος</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l-GR" sz="2000" dirty="0" smtClean="0"/>
                        <a:t>Πρόσθιος  </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2000" dirty="0" smtClean="0"/>
                        <a:t>Κοιλιακός</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2000" dirty="0" smtClean="0"/>
                        <a:t>Πρόσθια περιοχή του σώματος</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l-GR" sz="2000" dirty="0" smtClean="0"/>
                        <a:t>Μέσος</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2000" dirty="0" smtClean="0"/>
                        <a:t>Κανένα</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2000" dirty="0" smtClean="0"/>
                        <a:t>Μέση γραμμή του σώματος</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l-GR" sz="2000" dirty="0" smtClean="0"/>
                        <a:t>Πλάγιος ή έξω</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2000" dirty="0" smtClean="0"/>
                        <a:t>Κανένα</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2000" dirty="0" smtClean="0"/>
                        <a:t>Μακριά από την μέση γραμμή του σώματος</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l-GR" sz="2000" dirty="0" smtClean="0"/>
                        <a:t>Ανώτερος</a:t>
                      </a:r>
                      <a:r>
                        <a:rPr lang="el-GR" sz="2000" baseline="0" dirty="0" smtClean="0"/>
                        <a:t> </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2000" dirty="0" smtClean="0"/>
                        <a:t>Κεφαλικός</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2000" dirty="0" smtClean="0"/>
                        <a:t>Προς την κεφαλή του σώματος</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l-GR" sz="2000" dirty="0" smtClean="0"/>
                        <a:t>Κατώτερος</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2000" dirty="0" err="1" smtClean="0"/>
                        <a:t>Ουριαίος</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2000" dirty="0" smtClean="0"/>
                        <a:t>Προς τα κάτω του σώματος</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a:t>
            </a:fld>
            <a:endParaRPr lang="el-GR"/>
          </a:p>
        </p:txBody>
      </p:sp>
    </p:spTree>
    <p:extLst>
      <p:ext uri="{BB962C8B-B14F-4D97-AF65-F5344CB8AC3E}">
        <p14:creationId xmlns:p14="http://schemas.microsoft.com/office/powerpoint/2010/main" val="1609251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Κρανίο </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a:t>
            </a:fld>
            <a:endParaRPr lang="el-GR"/>
          </a:p>
        </p:txBody>
      </p:sp>
      <p:pic>
        <p:nvPicPr>
          <p:cNvPr id="5122" name="Picture 2" descr="Κρανίο, Ανθρώπινη, Κεφάλι, Διάγραμμα, Ανατομί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321382"/>
            <a:ext cx="6673526" cy="38164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File:Human skull - animation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645024"/>
            <a:ext cx="3048000" cy="30480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3155504" y="6231360"/>
            <a:ext cx="2820396" cy="461665"/>
          </a:xfrm>
          <a:prstGeom prst="rect">
            <a:avLst/>
          </a:prstGeom>
        </p:spPr>
        <p:txBody>
          <a:bodyPr wrap="square">
            <a:spAutoFit/>
          </a:bodyPr>
          <a:lstStyle/>
          <a:p>
            <a:r>
              <a:rPr lang="en-US" sz="1200" dirty="0" smtClean="0">
                <a:solidFill>
                  <a:prstClr val="black">
                    <a:lumMod val="75000"/>
                    <a:lumOff val="25000"/>
                  </a:prstClr>
                </a:solidFill>
                <a:latin typeface="+mn-lt"/>
              </a:rPr>
              <a:t>“</a:t>
            </a:r>
            <a:r>
              <a:rPr lang="en-US" sz="1200" dirty="0">
                <a:latin typeface="+mn-lt"/>
                <a:hlinkClick r:id="rId4"/>
              </a:rPr>
              <a:t>Human skull - </a:t>
            </a:r>
            <a:r>
              <a:rPr lang="en-US" sz="1200" dirty="0" smtClean="0">
                <a:latin typeface="+mn-lt"/>
                <a:hlinkClick r:id="rId4"/>
              </a:rPr>
              <a:t>animation2</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5" tooltip="User:Was a bee"/>
              </a:rPr>
              <a:t>Was a bee</a:t>
            </a:r>
            <a:r>
              <a:rPr lang="el-GR" sz="1200" dirty="0" smtClean="0">
                <a:solidFill>
                  <a:prstClr val="black">
                    <a:lumMod val="75000"/>
                    <a:lumOff val="25000"/>
                  </a:prstClr>
                </a:solidFill>
                <a:latin typeface="+mn-lt"/>
              </a:rPr>
              <a:t> διαθέσιμο με άδεια </a:t>
            </a:r>
            <a:r>
              <a:rPr lang="en-US" sz="1200" dirty="0">
                <a:latin typeface="+mn-lt"/>
                <a:hlinkClick r:id="rId6"/>
              </a:rPr>
              <a:t>CC BY-SA 2.1 JP</a:t>
            </a:r>
            <a:endParaRPr lang="en-US" sz="1200" dirty="0">
              <a:latin typeface="+mn-lt"/>
            </a:endParaRPr>
          </a:p>
        </p:txBody>
      </p:sp>
      <p:sp>
        <p:nvSpPr>
          <p:cNvPr id="10" name="Rectangle 7"/>
          <p:cNvSpPr/>
          <p:nvPr/>
        </p:nvSpPr>
        <p:spPr>
          <a:xfrm>
            <a:off x="5508104" y="5312241"/>
            <a:ext cx="3176295"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l-GR" sz="1200" dirty="0" smtClean="0">
                <a:latin typeface="+mn-lt"/>
                <a:hlinkClick r:id="rId7"/>
              </a:rPr>
              <a:t>κρανίο</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smtClean="0">
                <a:latin typeface="+mn-lt"/>
                <a:hlinkClick r:id="rId8"/>
              </a:rPr>
              <a:t>Nemo</a:t>
            </a:r>
            <a:r>
              <a:rPr lang="el-GR" sz="1200" dirty="0" smtClean="0">
                <a:solidFill>
                  <a:prstClr val="black">
                    <a:lumMod val="75000"/>
                    <a:lumOff val="25000"/>
                  </a:prstClr>
                </a:solidFill>
                <a:latin typeface="+mn-lt"/>
              </a:rPr>
              <a:t>  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243128766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268863a85ded487f47f3bbfda933224d483ea29"/>
</p:tagLst>
</file>

<file path=ppt/theme/theme1.xml><?xml version="1.0" encoding="utf-8"?>
<a:theme xmlns:a="http://schemas.openxmlformats.org/drawingml/2006/main" name="template">
  <a:themeElements>
    <a:clrScheme name="Προσαρμοσμένο 1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C_template_updated">
  <a:themeElements>
    <a:clrScheme name="Προσαρμοσμένο 1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678</TotalTime>
  <Words>2974</Words>
  <Application>Microsoft Office PowerPoint</Application>
  <PresentationFormat>Προβολή στην οθόνη (4:3)</PresentationFormat>
  <Paragraphs>365</Paragraphs>
  <Slides>54</Slides>
  <Notes>19</Notes>
  <HiddenSlides>0</HiddenSlides>
  <MMClips>0</MMClips>
  <ScaleCrop>false</ScaleCrop>
  <HeadingPairs>
    <vt:vector size="4" baseType="variant">
      <vt:variant>
        <vt:lpstr>Θέμα</vt:lpstr>
      </vt:variant>
      <vt:variant>
        <vt:i4>3</vt:i4>
      </vt:variant>
      <vt:variant>
        <vt:lpstr>Τίτλοι διαφανειών</vt:lpstr>
      </vt:variant>
      <vt:variant>
        <vt:i4>54</vt:i4>
      </vt:variant>
    </vt:vector>
  </HeadingPairs>
  <TitlesOfParts>
    <vt:vector size="57" baseType="lpstr">
      <vt:lpstr>template</vt:lpstr>
      <vt:lpstr>1_OC_template_updated</vt:lpstr>
      <vt:lpstr>OC_template_updated</vt:lpstr>
      <vt:lpstr>Κινησιολογία ΙI (Θ)</vt:lpstr>
      <vt:lpstr>Περιεχόμενο – Σκοπός 1/2  </vt:lpstr>
      <vt:lpstr>Περιεχόμενο – Σκοπός 2/2 </vt:lpstr>
      <vt:lpstr>Σκελετός του ανθρωπίνου σώματος</vt:lpstr>
      <vt:lpstr>Αξονικός σκελετός</vt:lpstr>
      <vt:lpstr>Η ΣΣ προστατεύει τον νωτιαίο μυελό, τις νωτιαίες ρίζες και τις σπονδυλικές αρτηρίες</vt:lpstr>
      <vt:lpstr>Ανατομική σχέση του νωτιαίου μυελού και των νωτιαίων ριζών με τους σπονδύλους.</vt:lpstr>
      <vt:lpstr>Ορολογία </vt:lpstr>
      <vt:lpstr>Κρανίο </vt:lpstr>
      <vt:lpstr>Κάτω όψη του κρανίου</vt:lpstr>
      <vt:lpstr>Κατασκευή ΣΣ</vt:lpstr>
      <vt:lpstr>Λειτουργική μονάδα ΣΣ</vt:lpstr>
      <vt:lpstr>Πλευρές </vt:lpstr>
      <vt:lpstr>Στέρνο </vt:lpstr>
      <vt:lpstr>Χαρακτηριστικά της μέσης θωρακικής λειτουργικής μονάδας 1/3</vt:lpstr>
      <vt:lpstr>Χαρακτηριστικά της μέσης θωρακικής λειτουργικής μονάδας 2/3</vt:lpstr>
      <vt:lpstr>Χαρακτηριστικά της μέσης θωρακικής λειτουργικής μονάδας 3/3</vt:lpstr>
      <vt:lpstr>Σπονδυλικά κυρτώματα</vt:lpstr>
      <vt:lpstr>Σταθερότητα ΣΣ</vt:lpstr>
      <vt:lpstr>Κλίση ιερού</vt:lpstr>
      <vt:lpstr>Γραμμή βαρύτητας </vt:lpstr>
      <vt:lpstr>Παρεκκλίσεις από την ιδανική όρθια στάση</vt:lpstr>
      <vt:lpstr>Δομή λειτουργικής μονάδας 1/2</vt:lpstr>
      <vt:lpstr>Δομή λειτουργικής μονάδας 2/2</vt:lpstr>
      <vt:lpstr>Μεσοσπονδύλιος δίσκος</vt:lpstr>
      <vt:lpstr>Ινώδης δακτύλιος</vt:lpstr>
      <vt:lpstr>Φόρτιση του δίσκου</vt:lpstr>
      <vt:lpstr>Ενδοδισκική πίεση</vt:lpstr>
      <vt:lpstr>Απορρόφηση νερού</vt:lpstr>
      <vt:lpstr>Συμπίεση δίσκου</vt:lpstr>
      <vt:lpstr>Ενδοδισκική πίεση σε άτομο 70kg</vt:lpstr>
      <vt:lpstr>Δίσκος υπό φόρτιση</vt:lpstr>
      <vt:lpstr>Μηχανισμός μεταφοράς φορτίων μέσα στον δίσκο</vt:lpstr>
      <vt:lpstr>Κατανομή φορτίων στην λειτουργική μονάδα ΣΣ</vt:lpstr>
      <vt:lpstr>Παραμόρφωση – Κάταγμα Των Σπονδύλων</vt:lpstr>
      <vt:lpstr>Κινητικότητα λειτουργικής μονάδας 1/2</vt:lpstr>
      <vt:lpstr>Κινητικότητα λειτουργικής μονάδας 2/2</vt:lpstr>
      <vt:lpstr>Ο πηκτοειδής πυρήνας δεν βρίσκεται ακριβώς στο κέντρο του δίσκου, αλλά:</vt:lpstr>
      <vt:lpstr>Συμπεριφορά του δίσκου στις κινήσεις της λειτουργικής μονάδας</vt:lpstr>
      <vt:lpstr>Άξονες κίνησης λειτουργικής μονάδας</vt:lpstr>
      <vt:lpstr>Δομή και λειτουργία ζυγοαποφυσιακών αρθρώσεων 1/2</vt:lpstr>
      <vt:lpstr>Δομή και λειτουργία ζυγοαποφυσιακών αρθρώσεων 2/2</vt:lpstr>
      <vt:lpstr>Προσανατολισμός αρθρικών επιφανειών 1/2</vt:lpstr>
      <vt:lpstr>Προσανατολισμός αρθρικών επιφανειών 2/2</vt:lpstr>
      <vt:lpstr>Λειτουργία των συνδέσμων 1/2</vt:lpstr>
      <vt:lpstr>Λειτουργία των συνδέσμων 2/2</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Κινησιολογία ΙI (Θ)</dc:title>
  <dc:creator>fkaram2</dc:creator>
  <cp:lastModifiedBy>fkaram2</cp:lastModifiedBy>
  <cp:revision>46</cp:revision>
  <dcterms:created xsi:type="dcterms:W3CDTF">2015-04-21T05:38:27Z</dcterms:created>
  <dcterms:modified xsi:type="dcterms:W3CDTF">2015-10-15T13:23:26Z</dcterms:modified>
</cp:coreProperties>
</file>