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57" r:id="rId26"/>
    <p:sldId id="262" r:id="rId27"/>
    <p:sldId id="264" r:id="rId28"/>
    <p:sldId id="289" r:id="rId29"/>
    <p:sldId id="290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5" d="100"/>
          <a:sy n="65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08/03/2015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08/03/2015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EC10BC5-B1DD-4115-A30A-37401A5A66F1}" type="slidenum">
              <a:rPr lang="el-GR" altLang="el-GR">
                <a:solidFill>
                  <a:prstClr val="black"/>
                </a:solidFill>
                <a:latin typeface="Arial" pitchFamily="34" charset="0"/>
              </a:rPr>
              <a:pPr eaLnBrk="1" hangingPunct="1"/>
              <a:t>3</a:t>
            </a:fld>
            <a:endParaRPr lang="el-GR" altLang="el-GR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>
              <a:buFontTx/>
              <a:buChar char="•"/>
            </a:pPr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FA8540-C94C-4CA8-BBD4-39F952CC670B}" type="slidenum">
              <a:rPr lang="el-GR" altLang="el-GR">
                <a:solidFill>
                  <a:prstClr val="black"/>
                </a:solidFill>
                <a:latin typeface="Arial" pitchFamily="34" charset="0"/>
              </a:rPr>
              <a:pPr eaLnBrk="1" hangingPunct="1"/>
              <a:t>4</a:t>
            </a:fld>
            <a:endParaRPr lang="el-GR" altLang="el-GR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242B176-B30D-4A36-A5F1-A9ACC0C27A47}" type="slidenum">
              <a:rPr lang="el-GR" altLang="el-GR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l-GR" altLang="el-GR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63ECEC3-6C44-43A5-A51E-332A49E8E927}" type="slidenum">
              <a:rPr lang="el-GR" altLang="el-GR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l-GR" altLang="el-GR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08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94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6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9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8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12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29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07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23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4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FE46-A8EC-4BBE-A233-5AC1E6EE0A84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77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9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Αρχές Γενικής Λογιστικής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Απογραφή – Ισολογισμός</a:t>
            </a:r>
            <a:endParaRPr lang="el-GR" sz="2800" dirty="0" smtClean="0"/>
          </a:p>
          <a:p>
            <a:r>
              <a:rPr lang="el-GR" sz="2400" dirty="0"/>
              <a:t>Κωνσταντίνος Πολίτης, Οικονομολόγος</a:t>
            </a:r>
            <a:r>
              <a:rPr lang="en-US" sz="2400" dirty="0"/>
              <a:t>, MEd, MBA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Καθηγητής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Εφαρμογών</a:t>
            </a:r>
          </a:p>
          <a:p>
            <a:r>
              <a:rPr lang="el-GR" sz="2400" dirty="0"/>
              <a:t>Τμήμα Διοίκησης Τουριστικών Επιχειρήσεων</a:t>
            </a:r>
            <a:r>
              <a:rPr lang="el-GR" sz="2400" b="1" dirty="0"/>
              <a:t> 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052736"/>
            <a:ext cx="8064500" cy="1368152"/>
          </a:xfrm>
        </p:spPr>
        <p:txBody>
          <a:bodyPr>
            <a:normAutofit/>
          </a:bodyPr>
          <a:lstStyle/>
          <a:p>
            <a:r>
              <a:rPr lang="el-GR" altLang="el-GR" sz="2400" b="1" dirty="0" smtClean="0"/>
              <a:t>Εικόνα :</a:t>
            </a:r>
          </a:p>
          <a:p>
            <a:pPr marL="0" indent="0" algn="ctr" eaLnBrk="1" hangingPunct="1">
              <a:buNone/>
            </a:pPr>
            <a:r>
              <a:rPr lang="el-GR" altLang="el-GR" sz="2400" dirty="0" smtClean="0"/>
              <a:t>ΕΠΙΧΕΙΡΗΣΗ  ΑΛΦΑ</a:t>
            </a:r>
          </a:p>
          <a:p>
            <a:pPr marL="0" indent="0" algn="ctr" eaLnBrk="1" hangingPunct="1">
              <a:buNone/>
            </a:pPr>
            <a:r>
              <a:rPr lang="el-GR" altLang="el-GR" sz="2400" dirty="0" smtClean="0"/>
              <a:t>ΙΣΟΛΟΓΙΣΜΟΣ ../../….</a:t>
            </a:r>
            <a:endParaRPr lang="en-US" altLang="el-GR" sz="2400" dirty="0" smtClean="0"/>
          </a:p>
        </p:txBody>
      </p:sp>
      <p:graphicFrame>
        <p:nvGraphicFramePr>
          <p:cNvPr id="29993" name="Group 2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5840551"/>
              </p:ext>
            </p:extLst>
          </p:nvPr>
        </p:nvGraphicFramePr>
        <p:xfrm>
          <a:off x="539552" y="2420888"/>
          <a:ext cx="8208912" cy="3672408"/>
        </p:xfrm>
        <a:graphic>
          <a:graphicData uri="http://schemas.openxmlformats.org/drawingml/2006/table">
            <a:tbl>
              <a:tblPr/>
              <a:tblGrid>
                <a:gridCol w="2614930"/>
                <a:gridCol w="1572925"/>
                <a:gridCol w="2292865"/>
                <a:gridCol w="1728192"/>
              </a:tblGrid>
              <a:tr h="859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ΡΓΗΤΙΚΟ</a:t>
                      </a:r>
                    </a:p>
                  </a:txBody>
                  <a:tcPr marL="93202" marR="9320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202" marR="93202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93202" marR="93202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202" marR="93202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12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Π.Σ.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Π.Σ.</a:t>
                      </a:r>
                    </a:p>
                  </a:txBody>
                  <a:tcPr marL="93202" marR="93202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93202" marR="93202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ΥΠΟΧΡ.</a:t>
                      </a:r>
                    </a:p>
                  </a:txBody>
                  <a:tcPr marL="93202" marR="93202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======</a:t>
                      </a:r>
                    </a:p>
                  </a:txBody>
                  <a:tcPr marL="93202" marR="93202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Ευθεία γραμμή σύνδεσης 9"/>
          <p:cNvCxnSpPr/>
          <p:nvPr/>
        </p:nvCxnSpPr>
        <p:spPr>
          <a:xfrm>
            <a:off x="539552" y="4149080"/>
            <a:ext cx="2592288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4716016" y="3789040"/>
            <a:ext cx="2304256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Θέση αριθμού διαφάνειας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5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196975"/>
            <a:ext cx="8568952" cy="2016001"/>
          </a:xfrm>
        </p:spPr>
        <p:txBody>
          <a:bodyPr>
            <a:noAutofit/>
          </a:bodyPr>
          <a:lstStyle/>
          <a:p>
            <a:r>
              <a:rPr lang="el-GR" altLang="el-GR" sz="2400" b="1" dirty="0" smtClean="0"/>
              <a:t>Περιεχόμενο 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400" dirty="0" smtClean="0"/>
              <a:t>Από οικονομικής άποψης :</a:t>
            </a:r>
          </a:p>
          <a:p>
            <a:pPr algn="ctr" eaLnBrk="1" hangingPunct="1">
              <a:buFontTx/>
              <a:buNone/>
            </a:pPr>
            <a:r>
              <a:rPr lang="el-GR" altLang="el-GR" sz="2400" dirty="0" smtClean="0"/>
              <a:t>ΕΠΙΧΕΙΡΗΣΗ  ΑΛΦΑ</a:t>
            </a:r>
          </a:p>
          <a:p>
            <a:pPr algn="ctr" eaLnBrk="1" hangingPunct="1">
              <a:buFontTx/>
              <a:buNone/>
            </a:pPr>
            <a:r>
              <a:rPr lang="el-GR" altLang="el-GR" sz="2400" dirty="0" smtClean="0"/>
              <a:t>ΙΣΟΛΟΓΙΣΜΟΣ ../../….</a:t>
            </a:r>
          </a:p>
        </p:txBody>
      </p:sp>
      <p:graphicFrame>
        <p:nvGraphicFramePr>
          <p:cNvPr id="4405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9600093"/>
              </p:ext>
            </p:extLst>
          </p:nvPr>
        </p:nvGraphicFramePr>
        <p:xfrm>
          <a:off x="467544" y="2996952"/>
          <a:ext cx="8229600" cy="3351212"/>
        </p:xfrm>
        <a:graphic>
          <a:graphicData uri="http://schemas.openxmlformats.org/drawingml/2006/table">
            <a:tbl>
              <a:tblPr/>
              <a:tblGrid>
                <a:gridCol w="2788893"/>
                <a:gridCol w="1290821"/>
                <a:gridCol w="2659974"/>
                <a:gridCol w="1489912"/>
              </a:tblGrid>
              <a:tr h="784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ΡΓΗΤΙΚΟ</a:t>
                      </a:r>
                    </a:p>
                  </a:txBody>
                  <a:tcPr marL="93997" marR="93997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6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Μέσα Δράσης</a:t>
                      </a:r>
                    </a:p>
                  </a:txBody>
                  <a:tcPr marL="93997" marR="93997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Πηγές Προέλευσης των Μέσων Δράσης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======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4572000" y="5373216"/>
            <a:ext cx="266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39552" y="4221089"/>
            <a:ext cx="2663825" cy="11521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125538"/>
            <a:ext cx="7525519" cy="2592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b="1" dirty="0" smtClean="0"/>
              <a:t>Περιεχόμενο 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l-GR" altLang="el-GR" sz="2400" dirty="0" smtClean="0"/>
              <a:t>Από νομικής άποψης 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l-GR" altLang="el-GR" sz="2400" dirty="0" smtClean="0"/>
              <a:t>ΕΠΙΧΕΙΡΗΣΗ  ΑΛΦΑ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l-GR" altLang="el-GR" sz="2400" dirty="0" smtClean="0"/>
              <a:t>ΙΣΟΛΟΓΙΣΜΟΣ ../../….</a:t>
            </a:r>
          </a:p>
        </p:txBody>
      </p:sp>
      <p:graphicFrame>
        <p:nvGraphicFramePr>
          <p:cNvPr id="46103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5867067"/>
              </p:ext>
            </p:extLst>
          </p:nvPr>
        </p:nvGraphicFramePr>
        <p:xfrm>
          <a:off x="467544" y="2832894"/>
          <a:ext cx="8229600" cy="3351212"/>
        </p:xfrm>
        <a:graphic>
          <a:graphicData uri="http://schemas.openxmlformats.org/drawingml/2006/table">
            <a:tbl>
              <a:tblPr/>
              <a:tblGrid>
                <a:gridCol w="2885595"/>
                <a:gridCol w="1335579"/>
                <a:gridCol w="2466854"/>
                <a:gridCol w="1541572"/>
              </a:tblGrid>
              <a:tr h="784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ΡΓΗΤΙΚΟ</a:t>
                      </a:r>
                    </a:p>
                  </a:txBody>
                  <a:tcPr marL="97256" marR="97256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7256" marR="972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97256" marR="972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7256" marR="972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6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Δικαιώματα</a:t>
                      </a:r>
                    </a:p>
                  </a:txBody>
                  <a:tcPr marL="97256" marR="97256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97256" marR="972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Υποχρεώσεις</a:t>
                      </a:r>
                    </a:p>
                  </a:txBody>
                  <a:tcPr marL="97256" marR="972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======</a:t>
                      </a:r>
                    </a:p>
                  </a:txBody>
                  <a:tcPr marL="97256" marR="97256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716016" y="4221090"/>
            <a:ext cx="2374900" cy="971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67544" y="4221089"/>
            <a:ext cx="2880320" cy="971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5133" y="1196752"/>
            <a:ext cx="8064500" cy="1800200"/>
          </a:xfrm>
        </p:spPr>
        <p:txBody>
          <a:bodyPr>
            <a:normAutofit/>
          </a:bodyPr>
          <a:lstStyle/>
          <a:p>
            <a:r>
              <a:rPr lang="el-GR" altLang="el-GR" sz="2400" b="1" dirty="0" smtClean="0"/>
              <a:t>Περιεχόμενο :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sz="2400" dirty="0" smtClean="0"/>
              <a:t>Από λογιστικής άποψης :</a:t>
            </a:r>
          </a:p>
          <a:p>
            <a:pPr algn="ctr" eaLnBrk="1" hangingPunct="1">
              <a:buFontTx/>
              <a:buNone/>
            </a:pPr>
            <a:r>
              <a:rPr lang="el-GR" altLang="el-GR" sz="2400" dirty="0" smtClean="0"/>
              <a:t>ΕΠΙΧΕΙΡΗΣΗ  ΑΛΦΑ</a:t>
            </a:r>
          </a:p>
          <a:p>
            <a:pPr algn="ctr" eaLnBrk="1" hangingPunct="1">
              <a:buFontTx/>
              <a:buNone/>
            </a:pPr>
            <a:r>
              <a:rPr lang="el-GR" altLang="el-GR" sz="2400" dirty="0" smtClean="0"/>
              <a:t>ΙΣΟΛΟΓΙΣΜΟΣ ../../….</a:t>
            </a:r>
            <a:endParaRPr lang="en-US" altLang="el-GR" sz="2400" dirty="0" smtClean="0"/>
          </a:p>
        </p:txBody>
      </p:sp>
      <p:graphicFrame>
        <p:nvGraphicFramePr>
          <p:cNvPr id="4710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5878787"/>
              </p:ext>
            </p:extLst>
          </p:nvPr>
        </p:nvGraphicFramePr>
        <p:xfrm>
          <a:off x="395288" y="2996952"/>
          <a:ext cx="8229600" cy="3351212"/>
        </p:xfrm>
        <a:graphic>
          <a:graphicData uri="http://schemas.openxmlformats.org/drawingml/2006/table">
            <a:tbl>
              <a:tblPr/>
              <a:tblGrid>
                <a:gridCol w="2788893"/>
                <a:gridCol w="1290821"/>
                <a:gridCol w="2659974"/>
                <a:gridCol w="1489912"/>
              </a:tblGrid>
              <a:tr h="7843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ΡΓΗΤΙΚΟ</a:t>
                      </a:r>
                    </a:p>
                  </a:txBody>
                  <a:tcPr marL="93997" marR="93997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6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Μέσα Δράσης</a:t>
                      </a:r>
                    </a:p>
                  </a:txBody>
                  <a:tcPr marL="93997" marR="93997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Υποχρεώσεις προς τρίτους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Υποχρεώσεις προς το φορέα της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======</a:t>
                      </a:r>
                    </a:p>
                  </a:txBody>
                  <a:tcPr marL="93997" marR="93997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Line 21"/>
          <p:cNvSpPr>
            <a:spLocks noChangeShapeType="1"/>
          </p:cNvSpPr>
          <p:nvPr/>
        </p:nvSpPr>
        <p:spPr bwMode="auto">
          <a:xfrm flipV="1">
            <a:off x="4499992" y="5373217"/>
            <a:ext cx="266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395288" y="4365104"/>
            <a:ext cx="2808560" cy="1008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8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Μέσα Δράσης 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Υλικά ή Άυλα αγαθά που κατέχει η επιχείρηση,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Απαιτήσεις έναντι τρίτων.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Ενεργητικό : </a:t>
            </a:r>
            <a:r>
              <a:rPr lang="el-GR" altLang="el-GR" sz="2400" dirty="0" smtClean="0"/>
              <a:t>Το σύνολο των οικονομικών αγαθών που ανήκουν κατά κυριότητα στην επιχείρηση και των οποίων η τιμή μπορεί να προσδιορισθεί κατά αντικειμενικό τρόπο.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51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z="2400" dirty="0" smtClean="0"/>
              <a:t>Υποχρεώσεις προς τρίτους.</a:t>
            </a:r>
          </a:p>
          <a:p>
            <a:pPr marL="0" indent="0" eaLnBrk="1" hangingPunct="1">
              <a:lnSpc>
                <a:spcPct val="114000"/>
              </a:lnSpc>
              <a:spcBef>
                <a:spcPts val="1800"/>
              </a:spcBef>
              <a:buFontTx/>
              <a:buNone/>
            </a:pPr>
            <a:r>
              <a:rPr lang="el-GR" altLang="el-GR" sz="2400" b="1" dirty="0" smtClean="0"/>
              <a:t>Παθητικό: </a:t>
            </a:r>
            <a:r>
              <a:rPr lang="el-GR" altLang="el-GR" sz="2400" dirty="0" smtClean="0"/>
              <a:t>Το σύνολο των υποχρεώσεων της επιχείρησης και των οποίων το ποσό μπορεί να προσδιορισθεί κατά αντικειμενικό τρόπο.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62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(8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Υποχρεώσεις προς το φορέα της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Καθαρή Θέση ή Καθαρή Περιουσία ή Κεφάλαιο: 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Το σύνολο των υποχρεώσεων της επιχείρησης προς το φορέα της.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Προσδιορίζεται ως η διαφορά Ενεργητικού και Παθητικού δηλαδή:</a:t>
            </a:r>
          </a:p>
          <a:p>
            <a:pPr marL="0" indent="0" algn="ctr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ΚΘ= Ε-Π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36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(9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Βασική Λογιστική Ισότητα :</a:t>
            </a:r>
            <a:endParaRPr lang="el-GR" altLang="el-GR" sz="2400" dirty="0" smtClean="0"/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Το Ενεργητικό ισούται με το άθροισμα του Παθητικού και  της Καθαρής Θέσης δηλαδή:</a:t>
            </a:r>
          </a:p>
          <a:p>
            <a:pPr algn="ctr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Ε= Π +ΚΘ  ή</a:t>
            </a:r>
          </a:p>
          <a:p>
            <a:pPr algn="ctr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Ε= Π +ΚΠ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98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(10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Τα στοιχεία του Ενεργητικού διακρίνονται με βάση το κριτήριο της ρευστότητας δηλαδή της ταχύτητας μετατροπής τους σε χρήμα.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dirty="0" smtClean="0"/>
              <a:t>Πάγιο Ενεργητικό.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dirty="0" smtClean="0"/>
              <a:t>Κυκλοφοριακό Ενεργητικό.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dirty="0" smtClean="0"/>
              <a:t>Διαθέσιμο Ενεργητικό.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25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 smtClean="0"/>
              <a:t>(11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Τα στοιχεία του Παθητικού διακρίνονται με βάση το κριτήριο της λήξης των υποχρεώσεων δηλαδή του χρόνου κατά τον οποίον οι υποχρεώσεις πρέπει να εξοφληθούν.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Βραχυπρόθεσμο Παθητικό (Μία Χρήση),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Μακροπρόθεσμο Παθητικό 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39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04448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Οικονομική κατάσταση της επιχείρησης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Η επιχείρηση είναι μία οικονομική μονάδα ανεξάρτητη από το φορέα της.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Ανεξάρτητα από τη νομική της μορφή έχει τη δική της οικονομική κατάσταση στην οποία απεικονίζονται 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Τα περιουσιακά της στοιχεία,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Οι υποχρεώσεις της προς το φορέα της και προς τρίτους.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</a:t>
            </a:r>
            <a:r>
              <a:rPr lang="el-GR" sz="3200" b="0" dirty="0" smtClean="0"/>
              <a:t>14)</a:t>
            </a:r>
            <a:endParaRPr lang="el-G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Η Καθαρή Θέση ή Καθαρή Περιουσία ή Κεφάλαιο διακρίνεται με βάση το κριτήριο της νομικής μορφής της επιχείρησης και την πηγή προέλευσης της υποχρέωσης.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/>
              <a:t>Ατομική Επιχείρηση: </a:t>
            </a:r>
            <a:r>
              <a:rPr lang="el-GR" altLang="el-GR" sz="2400" dirty="0" smtClean="0"/>
              <a:t>Κεφάλαιο ή Ίδιο Κεφάλαιο</a:t>
            </a:r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 smtClean="0"/>
              <a:t>Εταιρείες : </a:t>
            </a:r>
            <a:r>
              <a:rPr lang="el-GR" altLang="el-GR" sz="2400" dirty="0" smtClean="0"/>
              <a:t>Μετοχικό Κεφάλαιο</a:t>
            </a:r>
          </a:p>
          <a:p>
            <a:pPr marL="1704975" indent="0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Σε έναν ή περισσότερους οι υποχρεώσεις από την παρακράτηση κερδών.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25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/>
              <a:t>ΕΠΙΧΕΙΡΗΣΗ ΑΛΦΑ ΙΣΟΛΟΓΙΣΜΟΣ ../../….</a:t>
            </a:r>
          </a:p>
        </p:txBody>
      </p:sp>
      <p:graphicFrame>
        <p:nvGraphicFramePr>
          <p:cNvPr id="53280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1996474"/>
              </p:ext>
            </p:extLst>
          </p:nvPr>
        </p:nvGraphicFramePr>
        <p:xfrm>
          <a:off x="467544" y="1412776"/>
          <a:ext cx="8229600" cy="4589958"/>
        </p:xfrm>
        <a:graphic>
          <a:graphicData uri="http://schemas.openxmlformats.org/drawingml/2006/table">
            <a:tbl>
              <a:tblPr/>
              <a:tblGrid>
                <a:gridCol w="2765313"/>
                <a:gridCol w="1349486"/>
                <a:gridCol w="2637485"/>
                <a:gridCol w="1477316"/>
              </a:tblGrid>
              <a:tr h="864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ΡΓΗΤΙΚΟ</a:t>
                      </a:r>
                    </a:p>
                  </a:txBody>
                  <a:tcPr marL="93202" marR="932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202" marR="932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93202" marR="932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93202" marR="932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258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Πάγιο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Κυκλοφοριακό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Διαθέσιμο</a:t>
                      </a:r>
                    </a:p>
                  </a:txBody>
                  <a:tcPr marL="93202" marR="932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93202" marR="932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Μακροπρόθεσμο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Βραχυπρόθεσμο</a:t>
                      </a:r>
                    </a:p>
                  </a:txBody>
                  <a:tcPr marL="93202" marR="932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93202" marR="932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3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14)</a:t>
            </a:r>
            <a:endParaRPr lang="el-G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Κεφάλαιο Κινήσεως :</a:t>
            </a:r>
            <a:endParaRPr lang="el-GR" altLang="el-GR" sz="2400" dirty="0" smtClean="0"/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Το Κεφάλαιο Κινήσεως ισούται με το άθροισμα του Κυκλοφοριακού και  Διαθέσιμου Ενεργητικού μείον το Βραχυπρόθεσμο Παθητικό δηλαδή:</a:t>
            </a:r>
          </a:p>
          <a:p>
            <a:pPr marL="0" indent="0" algn="ctr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ΚΚ= ( ΔΕ +ΚΕ )-ΒΠ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30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Ισολογισμός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14)</a:t>
            </a:r>
            <a:endParaRPr lang="el-GR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Διαφορές με την απογραφή :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dirty="0" smtClean="0"/>
              <a:t>Ο ισολογισμός είναι συνοπτική κατάσταση ενώ η απογραφή λεπτομερής,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  <a:buFontTx/>
              <a:buChar char="-"/>
            </a:pPr>
            <a:r>
              <a:rPr lang="el-GR" altLang="el-GR" sz="2400" dirty="0" smtClean="0"/>
              <a:t>Ο ισολογισμός εμφανίζει μόνο χρηματικά ποσά ενώ η απογραφή ποσότητες και χρηματικά ποσά.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43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Κωνσταντίνος Πολίτης 2014. Κωνσταντίνος Πολίτης. «Αρχές Γενικής Λογιστικής. Ενότητα 2</a:t>
            </a:r>
            <a:r>
              <a:rPr lang="en-US" sz="2000" dirty="0" smtClean="0"/>
              <a:t>:</a:t>
            </a:r>
            <a:r>
              <a:rPr lang="el-GR" sz="2000" dirty="0"/>
              <a:t> Απογραφή – Ισολογισμός».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04448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Οικονομική κατάσταση της επιχείρησης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z="2400" dirty="0" smtClean="0"/>
              <a:t>Τα περιουσιακά της στοιχεία μπορεί να είναι </a:t>
            </a:r>
            <a:r>
              <a:rPr lang="el-GR" altLang="el-GR" sz="2400" b="1" dirty="0" smtClean="0"/>
              <a:t>Υλικά ή Άυλα και το σύνολό τους ονομάζεται Ενεργητικό.</a:t>
            </a:r>
            <a:endParaRPr lang="el-GR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z="2400" dirty="0" smtClean="0"/>
              <a:t>Τα περιουσιακά της στοιχεία </a:t>
            </a:r>
            <a:r>
              <a:rPr lang="el-GR" altLang="el-GR" sz="2400" b="1" dirty="0" smtClean="0"/>
              <a:t>προέρχονται από εισφορές του φορέα της και από εισφορές τρίτων και αποτελούν τις υποχρεώσεις της επιχείρησης.</a:t>
            </a:r>
            <a:endParaRPr lang="el-GR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z="2400" b="1" dirty="0" smtClean="0"/>
              <a:t>Το σύνολο των υποχρεώσεων</a:t>
            </a:r>
            <a:r>
              <a:rPr lang="el-GR" altLang="el-GR" sz="2400" dirty="0" smtClean="0"/>
              <a:t> της επιχείρησης </a:t>
            </a:r>
            <a:r>
              <a:rPr lang="el-GR" altLang="el-GR" sz="2400" b="1" dirty="0" smtClean="0"/>
              <a:t>ονομάζεται Παθητικό.</a:t>
            </a:r>
            <a:endParaRPr lang="el-GR" alt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Απογραφή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altLang="el-GR" sz="2400" dirty="0" smtClean="0"/>
              <a:t>Ο προσδιορισμός της πραγματικής οικονομικής κατάστασης μιας επιχείρησης σε μία δεδομένη χρονική στιγμή επιτυγχάνεται με τη διεξαγωγή της απογραφής.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Απογραφή </a:t>
            </a:r>
            <a:r>
              <a:rPr lang="el-GR" sz="3200" b="0" dirty="0" smtClean="0"/>
              <a:t>(2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altLang="el-GR" sz="2400" b="1" dirty="0" smtClean="0"/>
              <a:t>Ορισμός :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Απογραφή είναι το σύνολο των ενεργειών των σχετικών με τη λεπτομερή καταμέτρηση, περιγραφή και αποτίμηση όλων των περιουσιακών στοιχείων μίας επιχείρησης σε μία δεδομένη χρονική στιγμή.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r>
              <a:rPr lang="el-GR" dirty="0"/>
              <a:t>Απογραφή </a:t>
            </a:r>
            <a:r>
              <a:rPr lang="el-GR" sz="3200" b="0" dirty="0" smtClean="0"/>
              <a:t>(3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el-GR" altLang="el-GR" sz="2400" b="1" dirty="0" smtClean="0"/>
              <a:t>Χαρακτηριστικά :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Λεπτομερής καταμέτρηση,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Λεπτομερής περιγραφή,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Αποτίμηση.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3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Απογραφή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altLang="el-GR" sz="2400" b="1" dirty="0" smtClean="0"/>
              <a:t>Διακρίσεις :</a:t>
            </a:r>
          </a:p>
          <a:p>
            <a:pPr marL="457200" indent="-457200" eaLnBrk="1" hangingPunct="1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l-GR" altLang="el-GR" sz="2400" b="1" dirty="0" smtClean="0"/>
              <a:t>Ανάλογα με το χρόνο σύνταξης :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Απογραφή ίδρυσης ή έναρξης,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Απογραφή χρήσης (κάθε 12 μήνες),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Απογραφή λήξεως,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Απογραφή έκτακτη.</a:t>
            </a:r>
          </a:p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l-GR" altLang="el-GR" sz="2400" b="1" dirty="0" smtClean="0"/>
              <a:t>Ανάλογα με τον τρόπο σύνταξης: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Φυσική Απογραφή,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Εσωτερική ή Εσωλογιστική Απογραφή.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1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Απογραφή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24000"/>
              </a:lnSpc>
              <a:spcBef>
                <a:spcPts val="1200"/>
              </a:spcBef>
              <a:buNone/>
            </a:pPr>
            <a:r>
              <a:rPr lang="el-GR" altLang="el-GR" sz="2400" b="1" dirty="0" smtClean="0"/>
              <a:t>Διακρίσεις :</a:t>
            </a:r>
          </a:p>
          <a:p>
            <a:pPr marL="457200" indent="-4572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l-GR" altLang="el-GR" sz="2400" b="1" dirty="0" smtClean="0"/>
              <a:t>Ανάλογα με την έκτασή της:</a:t>
            </a:r>
          </a:p>
          <a:p>
            <a:pPr lvl="1">
              <a:lnSpc>
                <a:spcPct val="12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Ολική Απογραφή,</a:t>
            </a:r>
          </a:p>
          <a:p>
            <a:pPr lvl="1">
              <a:lnSpc>
                <a:spcPct val="12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Μερική Απογραφή.</a:t>
            </a:r>
          </a:p>
          <a:p>
            <a:pPr marL="457200" indent="-457200" eaLnBrk="1" hangingPunct="1">
              <a:lnSpc>
                <a:spcPct val="124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l-GR" altLang="el-GR" sz="2400" b="1" dirty="0" smtClean="0"/>
              <a:t>Ανάλογα με την υποχρέωσή  της ως προς  το νόμο:</a:t>
            </a:r>
          </a:p>
          <a:p>
            <a:pPr lvl="1">
              <a:lnSpc>
                <a:spcPct val="12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Υποχρεωτική Απογραφή,</a:t>
            </a:r>
          </a:p>
          <a:p>
            <a:pPr lvl="1">
              <a:lnSpc>
                <a:spcPct val="12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Προαιρετική Απογραφή.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4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Ισολογισμός </a:t>
            </a:r>
            <a:r>
              <a:rPr lang="el-GR" sz="3200" b="0" dirty="0" smtClean="0"/>
              <a:t>(1 από 14)</a:t>
            </a:r>
            <a:endParaRPr lang="el-GR" sz="3200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Ορισμός :</a:t>
            </a: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Ισολογισμός είναι η λογιστική κατάσταση η οποία εμφανίζει την οικονομική  θέση μιας επιχείρησης σε μία δεδομένη χρονική στιγμή.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altLang="el-GR" sz="2400" b="1" dirty="0" smtClean="0"/>
              <a:t>Αποτελείται από το Ενεργητικό και το Παθητικό.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6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Αρχές Γενικής Λογιστική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Αρχές Γενικής Λογιστικής</Template>
  <TotalTime>7</TotalTime>
  <Words>1430</Words>
  <Application>Microsoft Office PowerPoint</Application>
  <PresentationFormat>Προβολή στην οθόνη (4:3)</PresentationFormat>
  <Paragraphs>292</Paragraphs>
  <Slides>30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Αρχές Γενικής Λογιστικής</vt:lpstr>
      <vt:lpstr>OC_template_updated</vt:lpstr>
      <vt:lpstr>Αρχές Γενικής Λογιστικής</vt:lpstr>
      <vt:lpstr>Οικονομική κατάσταση της επιχείρησης  (1 από 2)</vt:lpstr>
      <vt:lpstr>Οικονομική κατάσταση της επιχείρησης  (2 από 2)</vt:lpstr>
      <vt:lpstr>Απογραφή (1 από 5)</vt:lpstr>
      <vt:lpstr>Απογραφή (2 από 5)</vt:lpstr>
      <vt:lpstr>Απογραφή (3 από 5)</vt:lpstr>
      <vt:lpstr>Απογραφή (4 από 5)</vt:lpstr>
      <vt:lpstr>Απογραφή (5 από 5)</vt:lpstr>
      <vt:lpstr>Ισολογισμός (1 από 14)</vt:lpstr>
      <vt:lpstr>Ισολογισμός (2 από 14)</vt:lpstr>
      <vt:lpstr>Ισολογισμός (3 από 14)</vt:lpstr>
      <vt:lpstr>Ισολογισμός (4 από 14)</vt:lpstr>
      <vt:lpstr>Ισολογισμός (5 από 14)</vt:lpstr>
      <vt:lpstr>Ισολογισμός (6 από 14)</vt:lpstr>
      <vt:lpstr>Ισολογισμός (7 από 14)</vt:lpstr>
      <vt:lpstr>Ισολογισμός (8 από 14)</vt:lpstr>
      <vt:lpstr>Ισολογισμός (9 από 14)</vt:lpstr>
      <vt:lpstr>Ισολογισμός (10 από 14)</vt:lpstr>
      <vt:lpstr>Ισολογισμός (11 από 14)</vt:lpstr>
      <vt:lpstr>Ισολογισμός (12 από 14)</vt:lpstr>
      <vt:lpstr>ΕΠΙΧΕΙΡΗΣΗ ΑΛΦΑ ΙΣΟΛΟΓΙΣΜΟΣ ../../….</vt:lpstr>
      <vt:lpstr>Ισολογισμός (13 από 14)</vt:lpstr>
      <vt:lpstr>Ισολογισμός (14 από 14)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Γενικής Λογιστικής</dc:title>
  <dc:creator>opencourses@teiath.gr</dc:creator>
  <cp:lastModifiedBy>OWNER</cp:lastModifiedBy>
  <cp:revision>5</cp:revision>
  <dcterms:created xsi:type="dcterms:W3CDTF">2014-10-06T11:45:09Z</dcterms:created>
  <dcterms:modified xsi:type="dcterms:W3CDTF">2015-03-08T16:38:52Z</dcterms:modified>
</cp:coreProperties>
</file>