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8"/>
  </p:notesMasterIdLst>
  <p:handoutMasterIdLst>
    <p:handoutMasterId r:id="rId4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257" r:id="rId41"/>
    <p:sldId id="262" r:id="rId42"/>
    <p:sldId id="264" r:id="rId43"/>
    <p:sldId id="304" r:id="rId44"/>
    <p:sldId id="305" r:id="rId45"/>
    <p:sldId id="266" r:id="rId46"/>
    <p:sldId id="261" r:id="rId47"/>
  </p:sldIdLst>
  <p:sldSz cx="9144000" cy="6858000" type="screen4x3"/>
  <p:notesSz cx="7104063" cy="10234613"/>
  <p:custDataLst>
    <p:tags r:id="rId5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1C376DA7-A888-416D-9956-EA1C0A33B360}" type="slidenum">
              <a:rPr lang="el-GR">
                <a:solidFill>
                  <a:prstClr val="black"/>
                </a:solidFill>
              </a:rPr>
              <a:pPr>
                <a:defRPr/>
              </a:pPr>
              <a:t>12</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Θέση αριθμού διαφάνειας 3"/>
          <p:cNvSpPr>
            <a:spLocks noGrp="1"/>
          </p:cNvSpPr>
          <p:nvPr>
            <p:ph type="sldNum" sz="quarter" idx="5"/>
          </p:nvPr>
        </p:nvSpPr>
        <p:spPr/>
        <p:txBody>
          <a:bodyPr/>
          <a:lstStyle/>
          <a:p>
            <a:pPr>
              <a:defRPr/>
            </a:pPr>
            <a:fld id="{BF6F8DB4-A3EE-4559-A2D9-4CFCA80FF263}" type="slidenum">
              <a:rPr lang="el-GR">
                <a:solidFill>
                  <a:prstClr val="black"/>
                </a:solidFill>
              </a:rPr>
              <a:pPr>
                <a:defRPr/>
              </a:pPr>
              <a:t>15</a:t>
            </a:fld>
            <a:endParaRPr 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6324" name="Θέση αριθμού διαφάνειας 3"/>
          <p:cNvSpPr>
            <a:spLocks noGrp="1"/>
          </p:cNvSpPr>
          <p:nvPr>
            <p:ph type="sldNum" sz="quarter" idx="5"/>
          </p:nvPr>
        </p:nvSpPr>
        <p:spPr/>
        <p:txBody>
          <a:bodyPr/>
          <a:lstStyle/>
          <a:p>
            <a:pPr>
              <a:defRPr/>
            </a:pPr>
            <a:fld id="{6E95786E-0D2E-43D6-AB13-05BB0F6CAA0D}" type="slidenum">
              <a:rPr lang="el-GR">
                <a:solidFill>
                  <a:prstClr val="black"/>
                </a:solidFill>
              </a:rPr>
              <a:pPr>
                <a:defRPr/>
              </a:pPr>
              <a:t>16</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6084" name="Θέση αριθμού διαφάνειας 3"/>
          <p:cNvSpPr>
            <a:spLocks noGrp="1"/>
          </p:cNvSpPr>
          <p:nvPr>
            <p:ph type="sldNum" sz="quarter" idx="5"/>
          </p:nvPr>
        </p:nvSpPr>
        <p:spPr/>
        <p:txBody>
          <a:bodyPr/>
          <a:lstStyle/>
          <a:p>
            <a:pPr>
              <a:defRPr/>
            </a:pPr>
            <a:fld id="{8C898B22-C0D1-485A-B785-329172B6A052}" type="slidenum">
              <a:rPr lang="el-GR">
                <a:solidFill>
                  <a:prstClr val="black"/>
                </a:solidFill>
              </a:rPr>
              <a:pPr>
                <a:defRPr/>
              </a:pPr>
              <a:t>1</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7108" name="Θέση αριθμού διαφάνειας 3"/>
          <p:cNvSpPr>
            <a:spLocks noGrp="1"/>
          </p:cNvSpPr>
          <p:nvPr>
            <p:ph type="sldNum" sz="quarter" idx="5"/>
          </p:nvPr>
        </p:nvSpPr>
        <p:spPr/>
        <p:txBody>
          <a:bodyPr/>
          <a:lstStyle/>
          <a:p>
            <a:pPr>
              <a:defRPr/>
            </a:pPr>
            <a:fld id="{B83B15DC-1E1F-4A97-A138-538F399BF963}" type="slidenum">
              <a:rPr lang="el-GR">
                <a:solidFill>
                  <a:prstClr val="black"/>
                </a:solidFill>
              </a:rPr>
              <a:pPr>
                <a:defRPr/>
              </a:pPr>
              <a:t>2</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8132" name="Θέση αριθμού διαφάνειας 3"/>
          <p:cNvSpPr>
            <a:spLocks noGrp="1"/>
          </p:cNvSpPr>
          <p:nvPr>
            <p:ph type="sldNum" sz="quarter" idx="5"/>
          </p:nvPr>
        </p:nvSpPr>
        <p:spPr/>
        <p:txBody>
          <a:bodyPr/>
          <a:lstStyle/>
          <a:p>
            <a:pPr>
              <a:defRPr/>
            </a:pPr>
            <a:fld id="{893E4B77-6342-470E-84ED-2006AE0781D7}" type="slidenum">
              <a:rPr lang="el-GR">
                <a:solidFill>
                  <a:prstClr val="black"/>
                </a:solidFill>
              </a:rPr>
              <a:pPr>
                <a:defRPr/>
              </a:pPr>
              <a:t>3</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9156" name="Θέση αριθμού διαφάνειας 3"/>
          <p:cNvSpPr>
            <a:spLocks noGrp="1"/>
          </p:cNvSpPr>
          <p:nvPr>
            <p:ph type="sldNum" sz="quarter" idx="5"/>
          </p:nvPr>
        </p:nvSpPr>
        <p:spPr/>
        <p:txBody>
          <a:bodyPr/>
          <a:lstStyle/>
          <a:p>
            <a:pPr>
              <a:defRPr/>
            </a:pPr>
            <a:fld id="{4E0CA5E5-B452-4679-AE7C-DC728F34C0B1}" type="slidenum">
              <a:rPr lang="el-GR">
                <a:solidFill>
                  <a:prstClr val="black"/>
                </a:solidFill>
              </a:rPr>
              <a:pPr>
                <a:defRPr/>
              </a:pPr>
              <a:t>4</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0180" name="Θέση αριθμού διαφάνειας 3"/>
          <p:cNvSpPr>
            <a:spLocks noGrp="1"/>
          </p:cNvSpPr>
          <p:nvPr>
            <p:ph type="sldNum" sz="quarter" idx="5"/>
          </p:nvPr>
        </p:nvSpPr>
        <p:spPr/>
        <p:txBody>
          <a:bodyPr/>
          <a:lstStyle/>
          <a:p>
            <a:pPr>
              <a:defRPr/>
            </a:pPr>
            <a:fld id="{629E6378-CB9E-48DA-93CC-B6805E1ABFA8}" type="slidenum">
              <a:rPr lang="el-GR">
                <a:solidFill>
                  <a:prstClr val="black"/>
                </a:solidFill>
              </a:rPr>
              <a:pPr>
                <a:defRPr/>
              </a:pPr>
              <a:t>5</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1204" name="Θέση αριθμού διαφάνειας 3"/>
          <p:cNvSpPr>
            <a:spLocks noGrp="1"/>
          </p:cNvSpPr>
          <p:nvPr>
            <p:ph type="sldNum" sz="quarter" idx="5"/>
          </p:nvPr>
        </p:nvSpPr>
        <p:spPr/>
        <p:txBody>
          <a:bodyPr/>
          <a:lstStyle/>
          <a:p>
            <a:pPr>
              <a:defRPr/>
            </a:pPr>
            <a:fld id="{43A5AB5B-C2E7-4693-834B-86AECC963B2F}" type="slidenum">
              <a:rPr lang="el-GR">
                <a:solidFill>
                  <a:prstClr val="black"/>
                </a:solidFill>
              </a:rPr>
              <a:pPr>
                <a:defRPr/>
              </a:pPr>
              <a:t>6</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2228" name="Θέση αριθμού διαφάνειας 3"/>
          <p:cNvSpPr>
            <a:spLocks noGrp="1"/>
          </p:cNvSpPr>
          <p:nvPr>
            <p:ph type="sldNum" sz="quarter" idx="5"/>
          </p:nvPr>
        </p:nvSpPr>
        <p:spPr/>
        <p:txBody>
          <a:bodyPr/>
          <a:lstStyle/>
          <a:p>
            <a:pPr>
              <a:defRPr/>
            </a:pPr>
            <a:fld id="{7CACF1B8-25E9-4A6E-92A7-657AD375CD27}" type="slidenum">
              <a:rPr lang="el-GR">
                <a:solidFill>
                  <a:prstClr val="black"/>
                </a:solidFill>
              </a:rPr>
              <a:pPr>
                <a:defRPr/>
              </a:pPr>
              <a:t>7</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2" name="Θέση αριθμού διαφάνειας 3"/>
          <p:cNvSpPr>
            <a:spLocks noGrp="1"/>
          </p:cNvSpPr>
          <p:nvPr>
            <p:ph type="sldNum" sz="quarter" idx="5"/>
          </p:nvPr>
        </p:nvSpPr>
        <p:spPr/>
        <p:txBody>
          <a:bodyPr/>
          <a:lstStyle/>
          <a:p>
            <a:pPr>
              <a:defRPr/>
            </a:pPr>
            <a:fld id="{7E82794C-90EF-4E5D-8D3F-A00A5259E54C}" type="slidenum">
              <a:rPr lang="el-GR">
                <a:solidFill>
                  <a:prstClr val="black"/>
                </a:solidFill>
              </a:rPr>
              <a:pPr>
                <a:defRPr/>
              </a:pPr>
              <a:t>11</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736C7C-2416-454C-BB9D-5CAADD909D7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991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a:lnSpc>
                <a:spcPct val="110000"/>
              </a:lnSpc>
              <a:spcBef>
                <a:spcPts val="1200"/>
              </a:spcBef>
              <a:defRPr sz="2400"/>
            </a:lvl1pPr>
            <a:lvl2pPr marL="800100" indent="-439738">
              <a:lnSpc>
                <a:spcPct val="110000"/>
              </a:lnSpc>
              <a:spcBef>
                <a:spcPts val="1200"/>
              </a:spcBef>
              <a:buFont typeface="Courier New" panose="02070309020205020404" pitchFamily="49" charset="0"/>
              <a:buChar char="o"/>
              <a:defRPr sz="2200"/>
            </a:lvl2pPr>
            <a:lvl3pPr marL="1143000" indent="-338138">
              <a:lnSpc>
                <a:spcPct val="110000"/>
              </a:lnSpc>
              <a:spcBef>
                <a:spcPts val="1200"/>
              </a:spcBef>
              <a:buFont typeface="Wingdings" panose="05000000000000000000" pitchFamily="2" charset="2"/>
              <a:buChar char="ü"/>
              <a:defRPr sz="2000"/>
            </a:lvl3pPr>
            <a:lvl4pPr>
              <a:lnSpc>
                <a:spcPct val="110000"/>
              </a:lnSpc>
              <a:spcBef>
                <a:spcPts val="1200"/>
              </a:spcBef>
              <a:defRPr sz="2000"/>
            </a:lvl4pPr>
            <a:lvl5pPr>
              <a:lnSpc>
                <a:spcPct val="110000"/>
              </a:lnSpc>
              <a:spcBef>
                <a:spcPts val="1200"/>
              </a:spcBef>
              <a:defRPr sz="20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7171B8-C9FA-45F1-A0F7-9CB0B57B6F1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04383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E9C8E-1AB4-4C0B-A4B1-998FA2B6783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62758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613774-544E-4791-9A88-684A74F4819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940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D267E5-2827-429B-9B93-477AB2A306C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022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0AD8B2CF-7337-482D-ADFB-9721550EA295}" type="slidenum">
              <a:rPr lang="el-GR"/>
              <a:pPr>
                <a:defRPr/>
              </a:pPr>
              <a:t>‹#›</a:t>
            </a:fld>
            <a:endParaRPr lang="el-GR"/>
          </a:p>
        </p:txBody>
      </p:sp>
    </p:spTree>
    <p:extLst>
      <p:ext uri="{BB962C8B-B14F-4D97-AF65-F5344CB8AC3E}">
        <p14:creationId xmlns:p14="http://schemas.microsoft.com/office/powerpoint/2010/main" val="342921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02FB40-FE55-414E-83CB-4C61EAA52BC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50954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8132E5-4433-47FD-863D-B65D05C2B32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0309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327164-9772-4B6B-9C00-7E4D7693CBE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885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C43B42-6FE9-4D10-8743-FEBD52CC565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24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78F554B1-04D7-4C3D-8C3D-9A5B62A8D26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226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MichaelFrey" TargetMode="External"/><Relationship Id="rId4" Type="http://schemas.openxmlformats.org/officeDocument/2006/relationships/hyperlink" Target="https://commons.wikimedia.org/wiki/File:Pelvis_de.sv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earlsview.com/2011/10/02/contralateral-deep-venous-thrombosis-after-hip-arthroscopy/"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creativecommons.org/licenses/by-sa/3.0/deed.en" TargetMode="External"/><Relationship Id="rId5" Type="http://schemas.openxmlformats.org/officeDocument/2006/relationships/hyperlink" Target="http://commons.wikimedia.org/w/index.php?title=User:Waglione&amp;action=edit&amp;redlink=1" TargetMode="External"/><Relationship Id="rId4" Type="http://schemas.openxmlformats.org/officeDocument/2006/relationships/hyperlink" Target="http://commons.wikimedia.org/wiki/File:Acetabolo_femore_adduzione_abduzione.gi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creativecommons.org/licenses/by-sa/3.0/deed.en" TargetMode="External"/><Relationship Id="rId5" Type="http://schemas.openxmlformats.org/officeDocument/2006/relationships/hyperlink" Target="http://commons.wikimedia.org/wiki/User:OgreBot" TargetMode="External"/><Relationship Id="rId4" Type="http://schemas.openxmlformats.org/officeDocument/2006/relationships/hyperlink" Target="http://commons.wikimedia.org/wiki/File:FemurAngles.j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ommons.wikimedia.org/wiki/User:OgreBot" TargetMode="External"/><Relationship Id="rId5" Type="http://schemas.openxmlformats.org/officeDocument/2006/relationships/hyperlink" Target="http://commons.wikimedia.org/wiki/File:FemurAngles.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Χειρισμοί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8</a:t>
            </a:r>
            <a:r>
              <a:rPr lang="el-GR" sz="2600" dirty="0" smtClean="0"/>
              <a:t>:</a:t>
            </a:r>
            <a:r>
              <a:rPr lang="en-US" sz="2600" dirty="0" smtClean="0"/>
              <a:t> </a:t>
            </a:r>
            <a:r>
              <a:rPr lang="el-GR" sz="2600" dirty="0"/>
              <a:t>Εξέταση επικουρικών κινήσεων και κινητοποίηση ισχίου – Έλεγχος ελαστικότητας μυών - Διατάσεις</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smtClean="0"/>
              <a:t>Εννεύρωση </a:t>
            </a:r>
          </a:p>
        </p:txBody>
      </p:sp>
      <p:sp>
        <p:nvSpPr>
          <p:cNvPr id="13315" name="Θέση περιεχομένου 2"/>
          <p:cNvSpPr>
            <a:spLocks noGrp="1"/>
          </p:cNvSpPr>
          <p:nvPr>
            <p:ph idx="1"/>
          </p:nvPr>
        </p:nvSpPr>
        <p:spPr>
          <a:xfrm>
            <a:off x="539750" y="1619250"/>
            <a:ext cx="8229600" cy="1657350"/>
          </a:xfrm>
        </p:spPr>
        <p:txBody>
          <a:bodyPr/>
          <a:lstStyle/>
          <a:p>
            <a:pPr eaLnBrk="1" hangingPunct="1">
              <a:lnSpc>
                <a:spcPct val="120000"/>
              </a:lnSpc>
            </a:pPr>
            <a:r>
              <a:rPr lang="el-GR" altLang="el-GR" smtClean="0"/>
              <a:t>Ο αρθρικός θύλακος του ισχίου εννευρώνεται μπροστά από το θυροειδές και το μηριαίο νεύρο, πίσω από το ισχιακό και οπισθιο-έξω από το άνω γλουτιαίο </a:t>
            </a:r>
            <a:r>
              <a:rPr lang="en-US" altLang="el-GR" smtClean="0"/>
              <a:t>.</a:t>
            </a:r>
            <a:endParaRPr lang="el-GR" altLang="el-GR" smtClean="0"/>
          </a:p>
        </p:txBody>
      </p:sp>
      <p:sp>
        <p:nvSpPr>
          <p:cNvPr id="5" name="Ορθογώνιο 4"/>
          <p:cNvSpPr/>
          <p:nvPr/>
        </p:nvSpPr>
        <p:spPr>
          <a:xfrm>
            <a:off x="5508625" y="3325813"/>
            <a:ext cx="2278063" cy="368300"/>
          </a:xfrm>
          <a:prstGeom prst="rect">
            <a:avLst/>
          </a:prstGeom>
        </p:spPr>
        <p:txBody>
          <a:bodyPr wrap="none">
            <a:spAutoFit/>
          </a:bodyPr>
          <a:lstStyle/>
          <a:p>
            <a:pPr>
              <a:defRPr/>
            </a:pPr>
            <a:r>
              <a:rPr lang="en-US" dirty="0">
                <a:solidFill>
                  <a:prstClr val="black"/>
                </a:solidFill>
                <a:latin typeface="Calibri"/>
                <a:cs typeface="Arial" charset="0"/>
              </a:rPr>
              <a:t> (Birnbaum et al 1997)</a:t>
            </a:r>
            <a:endParaRPr lang="el-GR" dirty="0">
              <a:solidFill>
                <a:prstClr val="black"/>
              </a:solidFill>
              <a:latin typeface="Calibri"/>
              <a:cs typeface="Arial" charset="0"/>
            </a:endParaRPr>
          </a:p>
        </p:txBody>
      </p:sp>
      <p:sp>
        <p:nvSpPr>
          <p:cNvPr id="1331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FA88270-14F0-4732-A6BC-2626CC7C8CD7}" type="slidenum">
              <a:rPr lang="el-GR" smtClean="0">
                <a:solidFill>
                  <a:prstClr val="black"/>
                </a:solidFill>
              </a:rPr>
              <a:pPr>
                <a:defRPr/>
              </a:pPr>
              <a:t>9</a:t>
            </a:fld>
            <a:endParaRPr lang="el-GR" smtClean="0">
              <a:solidFill>
                <a:prstClr val="black"/>
              </a:solidFill>
            </a:endParaRPr>
          </a:p>
        </p:txBody>
      </p:sp>
    </p:spTree>
    <p:extLst>
      <p:ext uri="{BB962C8B-B14F-4D97-AF65-F5344CB8AC3E}">
        <p14:creationId xmlns:p14="http://schemas.microsoft.com/office/powerpoint/2010/main" val="1293116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smtClean="0"/>
              <a:t>Κινήσεις</a:t>
            </a:r>
          </a:p>
        </p:txBody>
      </p:sp>
      <p:sp>
        <p:nvSpPr>
          <p:cNvPr id="14339" name="Θέση περιεχομένου 2"/>
          <p:cNvSpPr>
            <a:spLocks noGrp="1"/>
          </p:cNvSpPr>
          <p:nvPr>
            <p:ph idx="1"/>
          </p:nvPr>
        </p:nvSpPr>
        <p:spPr>
          <a:xfrm>
            <a:off x="539750" y="1619250"/>
            <a:ext cx="8229600" cy="4752975"/>
          </a:xfrm>
        </p:spPr>
        <p:txBody>
          <a:bodyPr/>
          <a:lstStyle/>
          <a:p>
            <a:pPr eaLnBrk="1" hangingPunct="1">
              <a:spcBef>
                <a:spcPts val="1800"/>
              </a:spcBef>
            </a:pPr>
            <a:r>
              <a:rPr lang="el-GR" altLang="el-GR" smtClean="0"/>
              <a:t>Κάμψη – 130</a:t>
            </a:r>
            <a:r>
              <a:rPr lang="el-GR" altLang="el-GR" baseline="30000" smtClean="0"/>
              <a:t>ο</a:t>
            </a:r>
            <a:r>
              <a:rPr lang="el-GR" altLang="el-GR" smtClean="0"/>
              <a:t>, </a:t>
            </a:r>
          </a:p>
          <a:p>
            <a:pPr eaLnBrk="1" hangingPunct="1">
              <a:spcBef>
                <a:spcPts val="1800"/>
              </a:spcBef>
            </a:pPr>
            <a:r>
              <a:rPr lang="el-GR" altLang="el-GR" smtClean="0"/>
              <a:t>Έκταση – 15</a:t>
            </a:r>
            <a:r>
              <a:rPr lang="el-GR" altLang="el-GR" baseline="30000" smtClean="0"/>
              <a:t>ο</a:t>
            </a:r>
            <a:r>
              <a:rPr lang="el-GR" altLang="el-GR" smtClean="0"/>
              <a:t>, </a:t>
            </a:r>
          </a:p>
          <a:p>
            <a:pPr eaLnBrk="1" hangingPunct="1">
              <a:spcBef>
                <a:spcPts val="1800"/>
              </a:spcBef>
            </a:pPr>
            <a:r>
              <a:rPr lang="el-GR" altLang="el-GR" smtClean="0"/>
              <a:t>Έκταση από την θέση απαγωγής – 40</a:t>
            </a:r>
            <a:r>
              <a:rPr lang="el-GR" altLang="el-GR" baseline="30000" smtClean="0"/>
              <a:t>ο</a:t>
            </a:r>
            <a:r>
              <a:rPr lang="el-GR" altLang="el-GR" smtClean="0"/>
              <a:t>, </a:t>
            </a:r>
          </a:p>
          <a:p>
            <a:pPr eaLnBrk="1" hangingPunct="1">
              <a:spcBef>
                <a:spcPts val="1800"/>
              </a:spcBef>
            </a:pPr>
            <a:r>
              <a:rPr lang="el-GR" altLang="el-GR" smtClean="0"/>
              <a:t>Απαγωγή – 45</a:t>
            </a:r>
            <a:r>
              <a:rPr lang="el-GR" altLang="el-GR" baseline="30000" smtClean="0"/>
              <a:t>ο</a:t>
            </a:r>
            <a:r>
              <a:rPr lang="el-GR" altLang="el-GR" smtClean="0"/>
              <a:t>, </a:t>
            </a:r>
          </a:p>
          <a:p>
            <a:pPr eaLnBrk="1" hangingPunct="1">
              <a:spcBef>
                <a:spcPts val="1800"/>
              </a:spcBef>
            </a:pPr>
            <a:r>
              <a:rPr lang="el-GR" altLang="el-GR" smtClean="0"/>
              <a:t>Προσαγωγή – 20</a:t>
            </a:r>
            <a:r>
              <a:rPr lang="el-GR" altLang="el-GR" baseline="30000" smtClean="0"/>
              <a:t>ο</a:t>
            </a:r>
            <a:r>
              <a:rPr lang="el-GR" altLang="el-GR" smtClean="0"/>
              <a:t>, </a:t>
            </a:r>
          </a:p>
          <a:p>
            <a:pPr eaLnBrk="1" hangingPunct="1">
              <a:spcBef>
                <a:spcPts val="1800"/>
              </a:spcBef>
            </a:pPr>
            <a:r>
              <a:rPr lang="el-GR" altLang="el-GR" smtClean="0"/>
              <a:t>Έξω στροφή – 45</a:t>
            </a:r>
            <a:r>
              <a:rPr lang="el-GR" altLang="el-GR" baseline="30000" smtClean="0"/>
              <a:t>ο</a:t>
            </a:r>
            <a:r>
              <a:rPr lang="el-GR" altLang="el-GR" smtClean="0"/>
              <a:t>, </a:t>
            </a:r>
          </a:p>
          <a:p>
            <a:pPr eaLnBrk="1" hangingPunct="1">
              <a:spcBef>
                <a:spcPts val="1800"/>
              </a:spcBef>
            </a:pPr>
            <a:r>
              <a:rPr lang="el-GR" altLang="el-GR" smtClean="0"/>
              <a:t>Έσω στροφή – 40</a:t>
            </a:r>
            <a:r>
              <a:rPr lang="el-GR" altLang="el-GR" baseline="30000" smtClean="0"/>
              <a:t>ο</a:t>
            </a:r>
            <a:r>
              <a:rPr lang="el-GR" altLang="el-GR" smtClean="0"/>
              <a:t>. </a:t>
            </a:r>
          </a:p>
          <a:p>
            <a:pPr eaLnBrk="1" hangingPunct="1"/>
            <a:endParaRPr lang="el-GR" altLang="el-GR" smtClean="0"/>
          </a:p>
        </p:txBody>
      </p:sp>
      <p:sp>
        <p:nvSpPr>
          <p:cNvPr id="143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513E995-C20B-4662-9132-3CEE4E1AE7CB}" type="slidenum">
              <a:rPr lang="el-GR" smtClean="0">
                <a:solidFill>
                  <a:prstClr val="black"/>
                </a:solidFill>
              </a:rPr>
              <a:pPr>
                <a:defRPr/>
              </a:pPr>
              <a:t>10</a:t>
            </a:fld>
            <a:endParaRPr lang="el-GR" smtClean="0">
              <a:solidFill>
                <a:prstClr val="black"/>
              </a:solidFill>
            </a:endParaRPr>
          </a:p>
        </p:txBody>
      </p:sp>
    </p:spTree>
    <p:extLst>
      <p:ext uri="{BB962C8B-B14F-4D97-AF65-F5344CB8AC3E}">
        <p14:creationId xmlns:p14="http://schemas.microsoft.com/office/powerpoint/2010/main" val="539372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smtClean="0"/>
              <a:t>Επίπεδο θεραπείας</a:t>
            </a:r>
          </a:p>
        </p:txBody>
      </p:sp>
      <p:sp>
        <p:nvSpPr>
          <p:cNvPr id="3" name="Θέση περιεχομένου 2"/>
          <p:cNvSpPr>
            <a:spLocks noGrp="1"/>
          </p:cNvSpPr>
          <p:nvPr>
            <p:ph idx="1"/>
          </p:nvPr>
        </p:nvSpPr>
        <p:spPr>
          <a:xfrm>
            <a:off x="4417764" y="1557338"/>
            <a:ext cx="4330700" cy="5040312"/>
          </a:xfrm>
        </p:spPr>
        <p:txBody>
          <a:bodyPr rtlCol="0">
            <a:normAutofit fontScale="92500" lnSpcReduction="10000"/>
          </a:bodyPr>
          <a:lstStyle/>
          <a:p>
            <a:pPr eaLnBrk="1" fontAlgn="auto" hangingPunct="1">
              <a:spcAft>
                <a:spcPts val="0"/>
              </a:spcAft>
              <a:buFont typeface="Arial" pitchFamily="34" charset="0"/>
              <a:buChar char="•"/>
              <a:defRPr/>
            </a:pPr>
            <a:r>
              <a:rPr lang="el-GR" dirty="0"/>
              <a:t>2 επίπεδα θεραπείας – άνω και </a:t>
            </a:r>
            <a:r>
              <a:rPr lang="el-GR" dirty="0" smtClean="0"/>
              <a:t>έσω,</a:t>
            </a:r>
            <a:endParaRPr lang="el-GR" dirty="0"/>
          </a:p>
          <a:p>
            <a:pPr eaLnBrk="1" fontAlgn="auto" hangingPunct="1">
              <a:spcAft>
                <a:spcPts val="0"/>
              </a:spcAft>
              <a:buFont typeface="Arial" pitchFamily="34" charset="0"/>
              <a:buChar char="•"/>
              <a:defRPr/>
            </a:pPr>
            <a:r>
              <a:rPr lang="el-GR" dirty="0"/>
              <a:t>Τελικό αίσθημα – </a:t>
            </a:r>
            <a:r>
              <a:rPr lang="el-GR" dirty="0" smtClean="0"/>
              <a:t>σταθερό, </a:t>
            </a:r>
            <a:endParaRPr lang="el-GR" dirty="0"/>
          </a:p>
          <a:p>
            <a:pPr eaLnBrk="1" fontAlgn="auto" hangingPunct="1">
              <a:spcAft>
                <a:spcPts val="0"/>
              </a:spcAft>
              <a:buFont typeface="Arial" pitchFamily="34" charset="0"/>
              <a:buChar char="•"/>
              <a:defRPr/>
            </a:pPr>
            <a:r>
              <a:rPr lang="el-GR" dirty="0"/>
              <a:t>Χαλαρή θέση – κάμψη ~ </a:t>
            </a:r>
            <a:r>
              <a:rPr lang="el-GR" dirty="0" smtClean="0"/>
              <a:t>30</a:t>
            </a:r>
            <a:r>
              <a:rPr lang="el-GR" baseline="30000" dirty="0" smtClean="0"/>
              <a:t>ο</a:t>
            </a:r>
            <a:r>
              <a:rPr lang="el-GR" dirty="0" smtClean="0"/>
              <a:t>, </a:t>
            </a:r>
            <a:r>
              <a:rPr lang="el-GR" dirty="0"/>
              <a:t>απαγωγή ~</a:t>
            </a:r>
            <a:r>
              <a:rPr lang="el-GR" dirty="0" smtClean="0"/>
              <a:t>30</a:t>
            </a:r>
            <a:r>
              <a:rPr lang="el-GR" baseline="30000" dirty="0" smtClean="0"/>
              <a:t>ο</a:t>
            </a:r>
            <a:r>
              <a:rPr lang="el-GR" dirty="0" smtClean="0"/>
              <a:t>, </a:t>
            </a:r>
            <a:r>
              <a:rPr lang="el-GR" dirty="0"/>
              <a:t>μικρή έξω </a:t>
            </a:r>
            <a:r>
              <a:rPr lang="el-GR" dirty="0" smtClean="0"/>
              <a:t>στροφή,</a:t>
            </a:r>
            <a:endParaRPr lang="el-GR" dirty="0"/>
          </a:p>
          <a:p>
            <a:pPr eaLnBrk="1" fontAlgn="auto" hangingPunct="1">
              <a:spcAft>
                <a:spcPts val="0"/>
              </a:spcAft>
              <a:buFont typeface="Arial" pitchFamily="34" charset="0"/>
              <a:buChar char="•"/>
              <a:defRPr/>
            </a:pPr>
            <a:r>
              <a:rPr lang="el-GR" dirty="0"/>
              <a:t>Κλειδωμένη θέση – πλήρης έκταση, έσω στροφή και </a:t>
            </a:r>
            <a:r>
              <a:rPr lang="el-GR" dirty="0" smtClean="0"/>
              <a:t>απαγωγή,</a:t>
            </a:r>
            <a:endParaRPr lang="el-GR" dirty="0"/>
          </a:p>
          <a:p>
            <a:pPr eaLnBrk="1" fontAlgn="auto" hangingPunct="1">
              <a:spcAft>
                <a:spcPts val="0"/>
              </a:spcAft>
              <a:buFont typeface="Arial" pitchFamily="34" charset="0"/>
              <a:buChar char="•"/>
              <a:defRPr/>
            </a:pPr>
            <a:r>
              <a:rPr lang="el-GR" dirty="0" err="1"/>
              <a:t>Θυλακικό</a:t>
            </a:r>
            <a:r>
              <a:rPr lang="el-GR" dirty="0"/>
              <a:t> πρότυπο – έσω στροφή, έκταση, απαγωγή, έξω </a:t>
            </a:r>
            <a:r>
              <a:rPr lang="el-GR" dirty="0" smtClean="0"/>
              <a:t>στροφή.</a:t>
            </a:r>
            <a:endParaRPr lang="el-GR" dirty="0"/>
          </a:p>
        </p:txBody>
      </p:sp>
      <p:sp>
        <p:nvSpPr>
          <p:cNvPr id="153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B57162C-3917-4255-B18C-FDA21C5712F5}" type="slidenum">
              <a:rPr lang="el-GR" smtClean="0">
                <a:solidFill>
                  <a:prstClr val="black"/>
                </a:solidFill>
              </a:rPr>
              <a:pPr>
                <a:defRPr/>
              </a:pPr>
              <a:t>11</a:t>
            </a:fld>
            <a:endParaRPr lang="el-GR" smtClean="0">
              <a:solidFill>
                <a:prstClr val="black"/>
              </a:solidFill>
            </a:endParaRPr>
          </a:p>
        </p:txBody>
      </p:sp>
      <p:pic>
        <p:nvPicPr>
          <p:cNvPr id="15365" name="Picture 2" descr="C:\Users\alex\Desktop\700px-Pelvis_d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3729038" cy="2663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341438" y="3694113"/>
            <a:ext cx="288925" cy="3968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989263" y="3752850"/>
            <a:ext cx="50323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3850" y="4652665"/>
            <a:ext cx="4104457" cy="276999"/>
          </a:xfrm>
          <a:prstGeom prst="rect">
            <a:avLst/>
          </a:prstGeom>
        </p:spPr>
        <p:txBody>
          <a:bodyPr wrap="none">
            <a:spAutoFit/>
          </a:bodyPr>
          <a:lstStyle/>
          <a:p>
            <a:pPr>
              <a:defRPr/>
            </a:pPr>
            <a:r>
              <a:rPr lang="en-US" sz="1200" dirty="0">
                <a:solidFill>
                  <a:prstClr val="black">
                    <a:lumMod val="65000"/>
                    <a:lumOff val="35000"/>
                  </a:prstClr>
                </a:solidFill>
                <a:latin typeface="Calibri"/>
                <a:cs typeface="Arial" charset="0"/>
              </a:rPr>
              <a:t>“</a:t>
            </a:r>
            <a:r>
              <a:rPr lang="en-US" sz="1200" dirty="0">
                <a:solidFill>
                  <a:prstClr val="black">
                    <a:lumMod val="65000"/>
                    <a:lumOff val="35000"/>
                  </a:prstClr>
                </a:solidFill>
                <a:latin typeface="Calibri"/>
                <a:cs typeface="Arial" charset="0"/>
                <a:hlinkClick r:id="rId4"/>
              </a:rPr>
              <a:t>Pelvis de</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lumMod val="65000"/>
                    <a:lumOff val="35000"/>
                  </a:prstClr>
                </a:solidFill>
                <a:latin typeface="Calibri"/>
                <a:cs typeface="Arial" charset="0"/>
                <a:hlinkClick r:id="rId5" tooltip="User:MichaelFrey"/>
              </a:rPr>
              <a:t>MichaelFrey</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6"/>
              </a:rPr>
              <a:t>CC BY-SA 3.0</a:t>
            </a:r>
            <a:r>
              <a:rPr lang="en-US" sz="1200" dirty="0">
                <a:solidFill>
                  <a:prstClr val="black">
                    <a:lumMod val="65000"/>
                    <a:lumOff val="35000"/>
                  </a:prstClr>
                </a:solidFill>
                <a:latin typeface="Calibri"/>
                <a:cs typeface="Arial" charset="0"/>
              </a:rPr>
              <a:t> </a:t>
            </a:r>
          </a:p>
        </p:txBody>
      </p:sp>
    </p:spTree>
    <p:extLst>
      <p:ext uri="{BB962C8B-B14F-4D97-AF65-F5344CB8AC3E}">
        <p14:creationId xmlns:p14="http://schemas.microsoft.com/office/powerpoint/2010/main" val="661905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smtClean="0"/>
              <a:t>Αρθροκινηματική</a:t>
            </a:r>
            <a:r>
              <a:rPr lang="en-US" dirty="0" smtClean="0"/>
              <a:t> </a:t>
            </a:r>
            <a:r>
              <a:rPr lang="el-GR" sz="3000" b="0" dirty="0"/>
              <a:t>1</a:t>
            </a:r>
            <a:r>
              <a:rPr lang="en-US" sz="3000" b="0" dirty="0" smtClean="0"/>
              <a:t>/</a:t>
            </a:r>
            <a:r>
              <a:rPr lang="el-GR" sz="3000" b="0" dirty="0" smtClean="0"/>
              <a:t>4</a:t>
            </a:r>
            <a:endParaRPr lang="el-GR" sz="3000" b="0" dirty="0"/>
          </a:p>
        </p:txBody>
      </p:sp>
      <p:sp>
        <p:nvSpPr>
          <p:cNvPr id="16387" name="Θέση περιεχομένου 2"/>
          <p:cNvSpPr>
            <a:spLocks noGrp="1"/>
          </p:cNvSpPr>
          <p:nvPr>
            <p:ph idx="1"/>
          </p:nvPr>
        </p:nvSpPr>
        <p:spPr>
          <a:xfrm>
            <a:off x="428625" y="1571625"/>
            <a:ext cx="8215313" cy="5089525"/>
          </a:xfrm>
        </p:spPr>
        <p:txBody>
          <a:bodyPr/>
          <a:lstStyle/>
          <a:p>
            <a:pPr eaLnBrk="1" hangingPunct="1">
              <a:spcBef>
                <a:spcPts val="1800"/>
              </a:spcBef>
            </a:pPr>
            <a:r>
              <a:rPr lang="el-GR" altLang="el-GR" dirty="0" smtClean="0"/>
              <a:t>Η άρθρωση του ισχίου ακολουθεί τον νόμο κυρτού/κοίλου,</a:t>
            </a:r>
          </a:p>
          <a:p>
            <a:pPr lvl="1" eaLnBrk="1" hangingPunct="1">
              <a:spcBef>
                <a:spcPts val="1800"/>
              </a:spcBef>
            </a:pPr>
            <a:r>
              <a:rPr lang="el-GR" altLang="el-GR" dirty="0" smtClean="0"/>
              <a:t>Κατά την απαγωγή – προσαγωγή, η κεφαλή του μηριαίου ακολουθεί την πορεία της επιμήκους διαμέτρου της κοτύλης ολισθαίνοντας προς τα έσω και έξω,</a:t>
            </a:r>
          </a:p>
          <a:p>
            <a:pPr lvl="1" eaLnBrk="1" hangingPunct="1">
              <a:spcBef>
                <a:spcPts val="1800"/>
              </a:spcBef>
            </a:pPr>
            <a:r>
              <a:rPr lang="el-GR" altLang="el-GR" dirty="0" smtClean="0"/>
              <a:t>Κατά την έσω – έξω στροφή με το ισχίο σε έκταση, ακολουθεί την πορεία της εγκάρσιας διαμέτρου της κοτύλης ολισθαίνοντας κοιλιακά-ραχιαία,</a:t>
            </a:r>
          </a:p>
          <a:p>
            <a:pPr lvl="1" eaLnBrk="1" hangingPunct="1">
              <a:spcBef>
                <a:spcPts val="1800"/>
              </a:spcBef>
            </a:pPr>
            <a:r>
              <a:rPr lang="el-GR" altLang="el-GR" dirty="0" smtClean="0"/>
              <a:t>Κατά την κάμψη – έκταση συστρέφεται ολισθαίνοντας ραχιαία-κοιλιακά</a:t>
            </a:r>
            <a:r>
              <a:rPr lang="el-GR" altLang="el-GR" dirty="0"/>
              <a:t>.</a:t>
            </a:r>
            <a:endParaRPr lang="el-GR" altLang="el-GR" dirty="0" smtClean="0"/>
          </a:p>
        </p:txBody>
      </p:sp>
      <p:sp>
        <p:nvSpPr>
          <p:cNvPr id="6" name="Ορθογώνιο 5"/>
          <p:cNvSpPr/>
          <p:nvPr/>
        </p:nvSpPr>
        <p:spPr>
          <a:xfrm>
            <a:off x="4643438" y="5786438"/>
            <a:ext cx="3744912" cy="369887"/>
          </a:xfrm>
          <a:prstGeom prst="rect">
            <a:avLst/>
          </a:prstGeom>
        </p:spPr>
        <p:txBody>
          <a:bodyPr>
            <a:spAutoFit/>
          </a:bodyPr>
          <a:lstStyle/>
          <a:p>
            <a:pPr>
              <a:defRPr/>
            </a:pPr>
            <a:r>
              <a:rPr lang="en-US" dirty="0">
                <a:solidFill>
                  <a:prstClr val="black"/>
                </a:solidFill>
                <a:latin typeface="Calibri"/>
                <a:cs typeface="Arial" charset="0"/>
              </a:rPr>
              <a:t>(Neumann 2010</a:t>
            </a:r>
            <a:r>
              <a:rPr lang="el-GR" dirty="0">
                <a:solidFill>
                  <a:prstClr val="black"/>
                </a:solidFill>
                <a:latin typeface="Calibri"/>
                <a:cs typeface="Arial" charset="0"/>
              </a:rPr>
              <a:t>, </a:t>
            </a:r>
            <a:r>
              <a:rPr lang="en-US" dirty="0">
                <a:solidFill>
                  <a:prstClr val="black"/>
                </a:solidFill>
                <a:latin typeface="Calibri"/>
                <a:cs typeface="Arial" charset="0"/>
              </a:rPr>
              <a:t>Harding et al 2003)</a:t>
            </a:r>
          </a:p>
        </p:txBody>
      </p:sp>
      <p:sp>
        <p:nvSpPr>
          <p:cNvPr id="1638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C1F62B9-1ABF-490B-9C7B-B836B5BDA211}" type="slidenum">
              <a:rPr lang="el-GR" smtClean="0">
                <a:solidFill>
                  <a:prstClr val="black"/>
                </a:solidFill>
              </a:rPr>
              <a:pPr>
                <a:defRPr/>
              </a:pPr>
              <a:t>12</a:t>
            </a:fld>
            <a:endParaRPr lang="el-GR" smtClean="0">
              <a:solidFill>
                <a:prstClr val="black"/>
              </a:solidFill>
            </a:endParaRPr>
          </a:p>
        </p:txBody>
      </p:sp>
    </p:spTree>
    <p:extLst>
      <p:ext uri="{BB962C8B-B14F-4D97-AF65-F5344CB8AC3E}">
        <p14:creationId xmlns:p14="http://schemas.microsoft.com/office/powerpoint/2010/main" val="3993818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Αρθροκινηματική</a:t>
            </a:r>
            <a:r>
              <a:rPr lang="en-US" dirty="0"/>
              <a:t> </a:t>
            </a:r>
            <a:r>
              <a:rPr lang="el-GR" sz="3000" b="0" dirty="0"/>
              <a:t>2</a:t>
            </a:r>
            <a:r>
              <a:rPr lang="en-US" sz="3000" b="0" dirty="0" smtClean="0"/>
              <a:t>/</a:t>
            </a:r>
            <a:r>
              <a:rPr lang="el-GR" sz="3000" b="0" dirty="0"/>
              <a:t>4</a:t>
            </a:r>
            <a:endParaRPr lang="el-GR" sz="3600" dirty="0"/>
          </a:p>
        </p:txBody>
      </p:sp>
      <p:sp>
        <p:nvSpPr>
          <p:cNvPr id="17411" name="Θέση περιεχομένου 2"/>
          <p:cNvSpPr>
            <a:spLocks noGrp="1"/>
          </p:cNvSpPr>
          <p:nvPr>
            <p:ph idx="1"/>
          </p:nvPr>
        </p:nvSpPr>
        <p:spPr>
          <a:xfrm>
            <a:off x="611560" y="1844675"/>
            <a:ext cx="7930778" cy="2884488"/>
          </a:xfrm>
        </p:spPr>
        <p:txBody>
          <a:bodyPr/>
          <a:lstStyle/>
          <a:p>
            <a:pPr eaLnBrk="1" hangingPunct="1">
              <a:lnSpc>
                <a:spcPct val="120000"/>
              </a:lnSpc>
            </a:pPr>
            <a:r>
              <a:rPr lang="el-GR" altLang="el-GR" dirty="0" smtClean="0"/>
              <a:t>Ανάλογα με την χαλαρότητα της άρθρωσης και την δύναμη που εφαρμόζεται, η κοιλιακή ολίσθηση κυμαίνεται από 0.04 mm έως 2.90 mm </a:t>
            </a:r>
            <a:r>
              <a:rPr lang="en-US" altLang="el-GR" dirty="0" smtClean="0"/>
              <a:t>.</a:t>
            </a:r>
            <a:endParaRPr lang="el-GR" altLang="el-GR" dirty="0" smtClean="0"/>
          </a:p>
        </p:txBody>
      </p:sp>
      <p:sp>
        <p:nvSpPr>
          <p:cNvPr id="5" name="Ορθογώνιο 4"/>
          <p:cNvSpPr/>
          <p:nvPr/>
        </p:nvSpPr>
        <p:spPr>
          <a:xfrm>
            <a:off x="5724128" y="3789040"/>
            <a:ext cx="2097497" cy="369332"/>
          </a:xfrm>
          <a:prstGeom prst="rect">
            <a:avLst/>
          </a:prstGeom>
        </p:spPr>
        <p:txBody>
          <a:bodyPr wrap="none">
            <a:spAutoFit/>
          </a:bodyPr>
          <a:lstStyle/>
          <a:p>
            <a:pPr>
              <a:defRPr/>
            </a:pPr>
            <a:r>
              <a:rPr lang="en-US" dirty="0">
                <a:solidFill>
                  <a:prstClr val="black"/>
                </a:solidFill>
                <a:latin typeface="+mn-lt"/>
                <a:cs typeface="Arial" charset="0"/>
              </a:rPr>
              <a:t> </a:t>
            </a:r>
            <a:r>
              <a:rPr lang="el-GR" dirty="0" smtClean="0">
                <a:solidFill>
                  <a:prstClr val="black"/>
                </a:solidFill>
                <a:latin typeface="+mn-lt"/>
                <a:cs typeface="Arial" charset="0"/>
              </a:rPr>
              <a:t>(</a:t>
            </a:r>
            <a:r>
              <a:rPr lang="en-US" dirty="0" smtClean="0">
                <a:solidFill>
                  <a:prstClr val="black"/>
                </a:solidFill>
                <a:latin typeface="+mn-lt"/>
                <a:cs typeface="Arial" charset="0"/>
              </a:rPr>
              <a:t>Harding </a:t>
            </a:r>
            <a:r>
              <a:rPr lang="en-US" dirty="0">
                <a:solidFill>
                  <a:prstClr val="black"/>
                </a:solidFill>
                <a:latin typeface="+mn-lt"/>
                <a:cs typeface="Arial" charset="0"/>
              </a:rPr>
              <a:t>et al </a:t>
            </a:r>
            <a:r>
              <a:rPr lang="en-US" dirty="0" smtClean="0">
                <a:solidFill>
                  <a:prstClr val="black"/>
                </a:solidFill>
                <a:latin typeface="+mn-lt"/>
                <a:cs typeface="Arial" charset="0"/>
              </a:rPr>
              <a:t>2003</a:t>
            </a:r>
            <a:r>
              <a:rPr lang="el-GR" dirty="0" smtClean="0">
                <a:solidFill>
                  <a:prstClr val="black"/>
                </a:solidFill>
                <a:latin typeface="+mn-lt"/>
                <a:cs typeface="Arial" charset="0"/>
              </a:rPr>
              <a:t>)</a:t>
            </a:r>
            <a:endParaRPr lang="el-GR" dirty="0">
              <a:solidFill>
                <a:prstClr val="black"/>
              </a:solidFill>
              <a:latin typeface="+mn-lt"/>
              <a:cs typeface="Arial" charset="0"/>
            </a:endParaRPr>
          </a:p>
        </p:txBody>
      </p:sp>
      <p:sp>
        <p:nvSpPr>
          <p:cNvPr id="1741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0CF4BBD-5AE1-40A2-88CB-20EFEF96F561}" type="slidenum">
              <a:rPr lang="el-GR" smtClean="0">
                <a:solidFill>
                  <a:prstClr val="black"/>
                </a:solidFill>
              </a:rPr>
              <a:pPr>
                <a:defRPr/>
              </a:pPr>
              <a:t>13</a:t>
            </a:fld>
            <a:endParaRPr lang="el-GR" smtClean="0">
              <a:solidFill>
                <a:prstClr val="black"/>
              </a:solidFill>
            </a:endParaRPr>
          </a:p>
        </p:txBody>
      </p:sp>
    </p:spTree>
    <p:extLst>
      <p:ext uri="{BB962C8B-B14F-4D97-AF65-F5344CB8AC3E}">
        <p14:creationId xmlns:p14="http://schemas.microsoft.com/office/powerpoint/2010/main" val="1308202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Αρθροκινηματική</a:t>
            </a:r>
            <a:r>
              <a:rPr lang="en-US" dirty="0"/>
              <a:t> </a:t>
            </a:r>
            <a:r>
              <a:rPr lang="el-GR" sz="3000" b="0" dirty="0"/>
              <a:t>3</a:t>
            </a:r>
            <a:r>
              <a:rPr lang="en-US" sz="3000" b="0" dirty="0" smtClean="0"/>
              <a:t>/</a:t>
            </a:r>
            <a:r>
              <a:rPr lang="el-GR" sz="3000" b="0" dirty="0"/>
              <a:t>4</a:t>
            </a:r>
            <a:endParaRPr lang="el-GR" sz="3600" dirty="0"/>
          </a:p>
        </p:txBody>
      </p:sp>
      <p:sp>
        <p:nvSpPr>
          <p:cNvPr id="18435" name="Θέση περιεχομένου 2"/>
          <p:cNvSpPr>
            <a:spLocks noGrp="1"/>
          </p:cNvSpPr>
          <p:nvPr>
            <p:ph idx="1"/>
          </p:nvPr>
        </p:nvSpPr>
        <p:spPr>
          <a:xfrm>
            <a:off x="539552" y="1619250"/>
            <a:ext cx="7920880" cy="3168650"/>
          </a:xfrm>
        </p:spPr>
        <p:txBody>
          <a:bodyPr/>
          <a:lstStyle/>
          <a:p>
            <a:pPr eaLnBrk="1" hangingPunct="1">
              <a:spcBef>
                <a:spcPts val="1800"/>
              </a:spcBef>
            </a:pPr>
            <a:r>
              <a:rPr lang="el-GR" altLang="el-GR" dirty="0" smtClean="0"/>
              <a:t>Έλξη ως προς το άνω επίπεδο θεραπείας:</a:t>
            </a:r>
          </a:p>
          <a:p>
            <a:pPr eaLnBrk="1" hangingPunct="1">
              <a:spcBef>
                <a:spcPts val="1800"/>
              </a:spcBef>
            </a:pPr>
            <a:r>
              <a:rPr lang="el-GR" altLang="el-GR" dirty="0" smtClean="0"/>
              <a:t>Θέση: 40</a:t>
            </a:r>
            <a:r>
              <a:rPr lang="el-GR" altLang="el-GR" baseline="30000" dirty="0" smtClean="0"/>
              <a:t>ο</a:t>
            </a:r>
            <a:r>
              <a:rPr lang="el-GR" altLang="el-GR" dirty="0" smtClean="0"/>
              <a:t> κάμψης και 20</a:t>
            </a:r>
            <a:r>
              <a:rPr lang="el-GR" altLang="el-GR" baseline="30000" dirty="0" smtClean="0"/>
              <a:t>ο</a:t>
            </a:r>
            <a:r>
              <a:rPr lang="el-GR" altLang="el-GR" dirty="0" smtClean="0"/>
              <a:t> απαγωγής,</a:t>
            </a:r>
          </a:p>
          <a:p>
            <a:pPr eaLnBrk="1" hangingPunct="1">
              <a:spcBef>
                <a:spcPts val="1800"/>
              </a:spcBef>
            </a:pPr>
            <a:r>
              <a:rPr lang="el-GR" altLang="el-GR" dirty="0" smtClean="0"/>
              <a:t>Δύναμη: 300 Ν, απομάκρυνση αρθρικών επιφανειών ~ 2.61 mm,</a:t>
            </a:r>
          </a:p>
          <a:p>
            <a:pPr eaLnBrk="1" hangingPunct="1">
              <a:spcBef>
                <a:spcPts val="1800"/>
              </a:spcBef>
            </a:pPr>
            <a:r>
              <a:rPr lang="el-GR" altLang="el-GR" dirty="0" smtClean="0"/>
              <a:t>Δύναμη: 350 Ν, απομάκρυνση αρθρικών επιφανειών ~ 3.67 mm.</a:t>
            </a:r>
          </a:p>
        </p:txBody>
      </p:sp>
      <p:sp>
        <p:nvSpPr>
          <p:cNvPr id="5" name="Ορθογώνιο 4"/>
          <p:cNvSpPr/>
          <p:nvPr/>
        </p:nvSpPr>
        <p:spPr>
          <a:xfrm>
            <a:off x="5796136" y="4906054"/>
            <a:ext cx="1957388" cy="368300"/>
          </a:xfrm>
          <a:prstGeom prst="rect">
            <a:avLst/>
          </a:prstGeom>
        </p:spPr>
        <p:txBody>
          <a:bodyPr wrap="none">
            <a:spAutoFit/>
          </a:bodyPr>
          <a:lstStyle/>
          <a:p>
            <a:pPr>
              <a:defRPr/>
            </a:pPr>
            <a:r>
              <a:rPr lang="en-US" dirty="0">
                <a:solidFill>
                  <a:prstClr val="black"/>
                </a:solidFill>
                <a:latin typeface="Calibri"/>
                <a:cs typeface="Arial" charset="0"/>
              </a:rPr>
              <a:t> (</a:t>
            </a:r>
            <a:r>
              <a:rPr lang="en-US" dirty="0" err="1">
                <a:solidFill>
                  <a:prstClr val="black"/>
                </a:solidFill>
                <a:latin typeface="Calibri"/>
                <a:cs typeface="Arial" charset="0"/>
              </a:rPr>
              <a:t>Dienst</a:t>
            </a:r>
            <a:r>
              <a:rPr lang="en-US" dirty="0">
                <a:solidFill>
                  <a:prstClr val="black"/>
                </a:solidFill>
                <a:latin typeface="Calibri"/>
                <a:cs typeface="Arial" charset="0"/>
              </a:rPr>
              <a:t> et al 2002)</a:t>
            </a:r>
            <a:endParaRPr lang="el-GR" dirty="0">
              <a:solidFill>
                <a:prstClr val="black"/>
              </a:solidFill>
              <a:latin typeface="Calibri"/>
              <a:cs typeface="Arial" charset="0"/>
            </a:endParaRPr>
          </a:p>
        </p:txBody>
      </p:sp>
      <p:sp>
        <p:nvSpPr>
          <p:cNvPr id="1843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4D9C65-DB77-47CF-84E4-7885BF13F123}" type="slidenum">
              <a:rPr lang="el-GR" smtClean="0">
                <a:solidFill>
                  <a:prstClr val="black"/>
                </a:solidFill>
              </a:rPr>
              <a:pPr>
                <a:defRPr/>
              </a:pPr>
              <a:t>14</a:t>
            </a:fld>
            <a:endParaRPr lang="el-GR" smtClean="0">
              <a:solidFill>
                <a:prstClr val="black"/>
              </a:solidFill>
            </a:endParaRPr>
          </a:p>
        </p:txBody>
      </p:sp>
    </p:spTree>
    <p:extLst>
      <p:ext uri="{BB962C8B-B14F-4D97-AF65-F5344CB8AC3E}">
        <p14:creationId xmlns:p14="http://schemas.microsoft.com/office/powerpoint/2010/main" val="1766470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Αρθροκινηματική</a:t>
            </a:r>
            <a:r>
              <a:rPr lang="en-US" dirty="0"/>
              <a:t> </a:t>
            </a:r>
            <a:r>
              <a:rPr lang="el-GR" sz="3000" b="0" dirty="0" smtClean="0"/>
              <a:t>4</a:t>
            </a:r>
            <a:r>
              <a:rPr lang="en-US" sz="3000" b="0" dirty="0" smtClean="0"/>
              <a:t>/</a:t>
            </a:r>
            <a:r>
              <a:rPr lang="el-GR" sz="3000" b="0" dirty="0"/>
              <a:t>4</a:t>
            </a:r>
            <a:endParaRPr lang="el-GR" sz="3600" dirty="0"/>
          </a:p>
        </p:txBody>
      </p:sp>
      <p:sp>
        <p:nvSpPr>
          <p:cNvPr id="19459" name="Θέση περιεχομένου 2"/>
          <p:cNvSpPr>
            <a:spLocks noGrp="1"/>
          </p:cNvSpPr>
          <p:nvPr>
            <p:ph idx="1"/>
          </p:nvPr>
        </p:nvSpPr>
        <p:spPr>
          <a:xfrm>
            <a:off x="539750" y="1619250"/>
            <a:ext cx="8229600" cy="1657350"/>
          </a:xfrm>
        </p:spPr>
        <p:txBody>
          <a:bodyPr/>
          <a:lstStyle/>
          <a:p>
            <a:pPr eaLnBrk="1" hangingPunct="1"/>
            <a:r>
              <a:rPr lang="el-GR" altLang="el-GR" dirty="0" smtClean="0"/>
              <a:t>Με εφαρμογή βάρους 22.7 </a:t>
            </a:r>
            <a:r>
              <a:rPr lang="el-GR" altLang="el-GR" dirty="0" err="1" smtClean="0"/>
              <a:t>kg</a:t>
            </a:r>
            <a:r>
              <a:rPr lang="el-GR" altLang="el-GR" dirty="0" smtClean="0"/>
              <a:t> (50 </a:t>
            </a:r>
            <a:r>
              <a:rPr lang="el-GR" altLang="el-GR" dirty="0" err="1" smtClean="0"/>
              <a:t>pounds</a:t>
            </a:r>
            <a:r>
              <a:rPr lang="el-GR" altLang="el-GR" dirty="0" smtClean="0"/>
              <a:t>):</a:t>
            </a:r>
          </a:p>
          <a:p>
            <a:pPr lvl="1" eaLnBrk="1" hangingPunct="1"/>
            <a:r>
              <a:rPr lang="el-GR" altLang="el-GR" dirty="0" smtClean="0"/>
              <a:t>Απομάκρυνση αρθρικών επιφανειών κατά 6.2 mm (2.8 – 10.3)</a:t>
            </a:r>
            <a:r>
              <a:rPr lang="en-US" altLang="el-GR" dirty="0" smtClean="0"/>
              <a:t>.</a:t>
            </a:r>
            <a:endParaRPr lang="el-GR" altLang="el-GR" dirty="0" smtClean="0"/>
          </a:p>
        </p:txBody>
      </p:sp>
      <p:sp>
        <p:nvSpPr>
          <p:cNvPr id="6" name="Ορθογώνιο 5"/>
          <p:cNvSpPr/>
          <p:nvPr/>
        </p:nvSpPr>
        <p:spPr>
          <a:xfrm>
            <a:off x="6663039" y="2780928"/>
            <a:ext cx="1739900" cy="369888"/>
          </a:xfrm>
          <a:prstGeom prst="rect">
            <a:avLst/>
          </a:prstGeom>
        </p:spPr>
        <p:txBody>
          <a:bodyPr>
            <a:spAutoFit/>
          </a:bodyPr>
          <a:lstStyle/>
          <a:p>
            <a:pPr>
              <a:defRPr/>
            </a:pPr>
            <a:r>
              <a:rPr lang="en-US" dirty="0">
                <a:solidFill>
                  <a:prstClr val="black"/>
                </a:solidFill>
                <a:latin typeface="Calibri"/>
                <a:cs typeface="Arial" charset="0"/>
              </a:rPr>
              <a:t>(Byrd et al 1997)</a:t>
            </a:r>
          </a:p>
        </p:txBody>
      </p:sp>
      <p:sp>
        <p:nvSpPr>
          <p:cNvPr id="194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6D49576-FB74-439E-A562-535199021056}" type="slidenum">
              <a:rPr lang="el-GR" smtClean="0">
                <a:solidFill>
                  <a:prstClr val="black"/>
                </a:solidFill>
              </a:rPr>
              <a:pPr>
                <a:defRPr/>
              </a:pPr>
              <a:t>15</a:t>
            </a:fld>
            <a:endParaRPr lang="el-GR" smtClean="0">
              <a:solidFill>
                <a:prstClr val="black"/>
              </a:solidFill>
            </a:endParaRPr>
          </a:p>
        </p:txBody>
      </p:sp>
      <p:pic>
        <p:nvPicPr>
          <p:cNvPr id="19462" name="Picture 2" descr="Illustration depicting traction forces during hip arthroscopy. Longitudinal traction is being placed on the right leg. We hypothesize that asymmetric forces are placed across the bilateral lower extremities during the procedure. Greater traction forces are placed across the operative hip (solid black arrow), causing the pelvis to partially rotate around the post. This could theoretically create a greater pressure concentration at the contralateral groin (dotted arrow) and cause compression in the region of the pelvic v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213100"/>
            <a:ext cx="4198938" cy="285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4" descr="The patient was placed in the supine position on a HANA hip distraction table. Traction forces are generated distally and applied through the feet. Note the large traction post placed securely in the gro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3213100"/>
            <a:ext cx="3813175" cy="285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333750" y="6119813"/>
            <a:ext cx="2809875" cy="277812"/>
          </a:xfrm>
          <a:prstGeom prst="rect">
            <a:avLst/>
          </a:prstGeom>
        </p:spPr>
        <p:txBody>
          <a:bodyPr>
            <a:spAutoFit/>
          </a:bodyPr>
          <a:lstStyle/>
          <a:p>
            <a:pPr algn="ctr">
              <a:defRPr/>
            </a:pPr>
            <a:r>
              <a:rPr lang="en-US" sz="1200" dirty="0">
                <a:solidFill>
                  <a:prstClr val="black"/>
                </a:solidFill>
                <a:latin typeface="Calibri"/>
                <a:cs typeface="Arial" charset="0"/>
                <a:hlinkClick r:id="rId5"/>
              </a:rPr>
              <a:t>earlsview.com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833943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sz="3600" dirty="0" smtClean="0"/>
              <a:t>Τεχνικές έλξεις αξιολόγησης </a:t>
            </a:r>
            <a:r>
              <a:rPr lang="en-US" sz="3600" dirty="0" smtClean="0"/>
              <a:t/>
            </a:r>
            <a:br>
              <a:rPr lang="en-US" sz="3600" dirty="0" smtClean="0"/>
            </a:br>
            <a:r>
              <a:rPr lang="el-GR" sz="3600" dirty="0" smtClean="0"/>
              <a:t>και θεραπείας</a:t>
            </a:r>
            <a:endParaRPr lang="el-GR" sz="3600" b="0" dirty="0"/>
          </a:p>
        </p:txBody>
      </p:sp>
      <p:sp>
        <p:nvSpPr>
          <p:cNvPr id="20483" name="Θέση κειμένου 9"/>
          <p:cNvSpPr>
            <a:spLocks noGrp="1"/>
          </p:cNvSpPr>
          <p:nvPr>
            <p:ph type="body" idx="1"/>
          </p:nvPr>
        </p:nvSpPr>
        <p:spPr>
          <a:xfrm>
            <a:off x="457200" y="1484313"/>
            <a:ext cx="4040188" cy="690562"/>
          </a:xfrm>
        </p:spPr>
        <p:txBody>
          <a:bodyPr/>
          <a:lstStyle/>
          <a:p>
            <a:pPr eaLnBrk="1" hangingPunct="1"/>
            <a:r>
              <a:rPr lang="el-GR" altLang="el-GR" smtClean="0"/>
              <a:t>Άνω επίπεδο θεραπείας</a:t>
            </a:r>
          </a:p>
        </p:txBody>
      </p:sp>
      <p:sp>
        <p:nvSpPr>
          <p:cNvPr id="7" name="Θέση περιεχομένου 6"/>
          <p:cNvSpPr>
            <a:spLocks noGrp="1"/>
          </p:cNvSpPr>
          <p:nvPr>
            <p:ph sz="half" idx="2"/>
          </p:nvPr>
        </p:nvSpPr>
        <p:spPr>
          <a:xfrm>
            <a:off x="457200" y="2390775"/>
            <a:ext cx="4040188" cy="4062413"/>
          </a:xfrm>
        </p:spPr>
        <p:txBody>
          <a:bodyPr rtlCol="0">
            <a:normAutofit/>
          </a:bodyPr>
          <a:lstStyle/>
          <a:p>
            <a:pPr eaLnBrk="1" fontAlgn="auto" hangingPunct="1">
              <a:lnSpc>
                <a:spcPct val="110000"/>
              </a:lnSpc>
              <a:spcBef>
                <a:spcPts val="1200"/>
              </a:spcBef>
              <a:spcAft>
                <a:spcPts val="0"/>
              </a:spcAft>
              <a:buFont typeface="Arial" pitchFamily="34" charset="0"/>
              <a:buChar char="•"/>
              <a:defRPr/>
            </a:pPr>
            <a:r>
              <a:rPr lang="el-GR" dirty="0" smtClean="0"/>
              <a:t>Έλξη </a:t>
            </a:r>
            <a:r>
              <a:rPr lang="el-GR" dirty="0"/>
              <a:t>από χαλαρή θέση – γόνατο σε </a:t>
            </a:r>
            <a:r>
              <a:rPr lang="el-GR" dirty="0" smtClean="0"/>
              <a:t>έκταση.</a:t>
            </a:r>
            <a:endParaRPr lang="el-GR" dirty="0"/>
          </a:p>
          <a:p>
            <a:pPr eaLnBrk="1" fontAlgn="auto" hangingPunct="1">
              <a:lnSpc>
                <a:spcPct val="110000"/>
              </a:lnSpc>
              <a:spcBef>
                <a:spcPts val="1200"/>
              </a:spcBef>
              <a:spcAft>
                <a:spcPts val="0"/>
              </a:spcAft>
              <a:buFont typeface="Arial" pitchFamily="34" charset="0"/>
              <a:buChar char="•"/>
              <a:defRPr/>
            </a:pPr>
            <a:r>
              <a:rPr lang="el-GR" dirty="0"/>
              <a:t>Έλξη από χαλαρή θέση – γόνατο σε </a:t>
            </a:r>
            <a:r>
              <a:rPr lang="el-GR" dirty="0" smtClean="0"/>
              <a:t>κάμψη.</a:t>
            </a:r>
            <a:endParaRPr lang="el-GR" dirty="0"/>
          </a:p>
          <a:p>
            <a:pPr eaLnBrk="1" fontAlgn="auto" hangingPunct="1">
              <a:lnSpc>
                <a:spcPct val="110000"/>
              </a:lnSpc>
              <a:spcBef>
                <a:spcPts val="1200"/>
              </a:spcBef>
              <a:spcAft>
                <a:spcPts val="0"/>
              </a:spcAft>
              <a:buFont typeface="Arial" pitchFamily="34" charset="0"/>
              <a:buChar char="•"/>
              <a:defRPr/>
            </a:pPr>
            <a:r>
              <a:rPr lang="el-GR" dirty="0"/>
              <a:t>Έλξη για μείωση πόνου ή αύξηση </a:t>
            </a:r>
            <a:r>
              <a:rPr lang="el-GR" dirty="0" smtClean="0"/>
              <a:t>κάμψης.</a:t>
            </a:r>
            <a:endParaRPr lang="el-GR" dirty="0"/>
          </a:p>
          <a:p>
            <a:pPr eaLnBrk="1" fontAlgn="auto" hangingPunct="1">
              <a:lnSpc>
                <a:spcPct val="110000"/>
              </a:lnSpc>
              <a:spcBef>
                <a:spcPts val="1200"/>
              </a:spcBef>
              <a:spcAft>
                <a:spcPts val="0"/>
              </a:spcAft>
              <a:buFont typeface="Arial" pitchFamily="34" charset="0"/>
              <a:buChar char="•"/>
              <a:defRPr/>
            </a:pPr>
            <a:r>
              <a:rPr lang="el-GR" dirty="0">
                <a:solidFill>
                  <a:sysClr val="windowText" lastClr="000000"/>
                </a:solidFill>
              </a:rPr>
              <a:t>Έλξη για μείωση πόνου ή αύξηση </a:t>
            </a:r>
            <a:r>
              <a:rPr lang="el-GR" dirty="0" smtClean="0">
                <a:solidFill>
                  <a:sysClr val="windowText" lastClr="000000"/>
                </a:solidFill>
              </a:rPr>
              <a:t>έκτασης.</a:t>
            </a:r>
            <a:endParaRPr lang="el-GR" dirty="0"/>
          </a:p>
        </p:txBody>
      </p:sp>
      <p:sp>
        <p:nvSpPr>
          <p:cNvPr id="20485" name="Θέση κειμένου 10"/>
          <p:cNvSpPr>
            <a:spLocks noGrp="1"/>
          </p:cNvSpPr>
          <p:nvPr>
            <p:ph type="body" sz="quarter" idx="3"/>
          </p:nvPr>
        </p:nvSpPr>
        <p:spPr>
          <a:xfrm>
            <a:off x="4645025" y="1484313"/>
            <a:ext cx="4041775" cy="690562"/>
          </a:xfrm>
        </p:spPr>
        <p:txBody>
          <a:bodyPr/>
          <a:lstStyle/>
          <a:p>
            <a:pPr eaLnBrk="1" hangingPunct="1"/>
            <a:r>
              <a:rPr lang="el-GR" altLang="el-GR" smtClean="0"/>
              <a:t>Έσω επίπεδο θεραπείας</a:t>
            </a:r>
          </a:p>
        </p:txBody>
      </p:sp>
      <p:sp>
        <p:nvSpPr>
          <p:cNvPr id="9" name="Θέση περιεχομένου 8"/>
          <p:cNvSpPr>
            <a:spLocks noGrp="1"/>
          </p:cNvSpPr>
          <p:nvPr>
            <p:ph sz="quarter" idx="4"/>
          </p:nvPr>
        </p:nvSpPr>
        <p:spPr>
          <a:xfrm>
            <a:off x="4645025" y="2390775"/>
            <a:ext cx="4041775" cy="4062413"/>
          </a:xfrm>
        </p:spPr>
        <p:txBody>
          <a:bodyPr rtlCol="0">
            <a:normAutofit/>
          </a:bodyPr>
          <a:lstStyle/>
          <a:p>
            <a:pPr eaLnBrk="1" fontAlgn="auto" hangingPunct="1">
              <a:lnSpc>
                <a:spcPct val="110000"/>
              </a:lnSpc>
              <a:spcBef>
                <a:spcPts val="1200"/>
              </a:spcBef>
              <a:spcAft>
                <a:spcPts val="0"/>
              </a:spcAft>
              <a:buFont typeface="Arial" pitchFamily="34" charset="0"/>
              <a:buChar char="•"/>
              <a:defRPr/>
            </a:pPr>
            <a:r>
              <a:rPr lang="el-GR" dirty="0" smtClean="0"/>
              <a:t>Έλξη </a:t>
            </a:r>
            <a:r>
              <a:rPr lang="el-GR" dirty="0"/>
              <a:t>για μείωση του πόνου ή αύξηση </a:t>
            </a:r>
            <a:r>
              <a:rPr lang="el-GR" dirty="0" smtClean="0"/>
              <a:t>κάμψης.</a:t>
            </a:r>
            <a:endParaRPr lang="el-GR" dirty="0"/>
          </a:p>
          <a:p>
            <a:pPr eaLnBrk="1" fontAlgn="auto" hangingPunct="1">
              <a:lnSpc>
                <a:spcPct val="110000"/>
              </a:lnSpc>
              <a:spcBef>
                <a:spcPts val="1200"/>
              </a:spcBef>
              <a:spcAft>
                <a:spcPts val="0"/>
              </a:spcAft>
              <a:buFont typeface="Arial" pitchFamily="34" charset="0"/>
              <a:buChar char="•"/>
              <a:defRPr/>
            </a:pPr>
            <a:r>
              <a:rPr lang="el-GR" dirty="0">
                <a:solidFill>
                  <a:sysClr val="windowText" lastClr="000000"/>
                </a:solidFill>
              </a:rPr>
              <a:t>Έλξη για μείωση πόνου ή αύξηση </a:t>
            </a:r>
            <a:r>
              <a:rPr lang="el-GR" dirty="0" smtClean="0">
                <a:solidFill>
                  <a:sysClr val="windowText" lastClr="000000"/>
                </a:solidFill>
              </a:rPr>
              <a:t>έκτασης.</a:t>
            </a:r>
            <a:endParaRPr lang="el-GR" dirty="0">
              <a:solidFill>
                <a:sysClr val="windowText" lastClr="000000"/>
              </a:solidFill>
            </a:endParaRPr>
          </a:p>
        </p:txBody>
      </p:sp>
      <p:sp>
        <p:nvSpPr>
          <p:cNvPr id="2048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679A395-A990-441E-A962-A498CB775B80}" type="slidenum">
              <a:rPr lang="el-GR" smtClean="0">
                <a:solidFill>
                  <a:prstClr val="black"/>
                </a:solidFill>
              </a:rPr>
              <a:pPr>
                <a:defRPr/>
              </a:pPr>
              <a:t>16</a:t>
            </a:fld>
            <a:endParaRPr lang="el-GR" smtClean="0">
              <a:solidFill>
                <a:prstClr val="black"/>
              </a:solidFill>
            </a:endParaRPr>
          </a:p>
        </p:txBody>
      </p:sp>
      <p:cxnSp>
        <p:nvCxnSpPr>
          <p:cNvPr id="13" name="Ευθεία γραμμή σύνδεσης 12"/>
          <p:cNvCxnSpPr/>
          <p:nvPr/>
        </p:nvCxnSpPr>
        <p:spPr>
          <a:xfrm>
            <a:off x="4500563" y="1844675"/>
            <a:ext cx="0" cy="3600450"/>
          </a:xfrm>
          <a:prstGeom prst="line">
            <a:avLst/>
          </a:prstGeom>
          <a:ln w="28575">
            <a:solidFill>
              <a:srgbClr val="2C4A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127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Μυϊκή </a:t>
            </a:r>
            <a:r>
              <a:rPr lang="el-GR" dirty="0" smtClean="0"/>
              <a:t>βράχυνση</a:t>
            </a:r>
            <a:r>
              <a:rPr lang="en-US" dirty="0" smtClean="0"/>
              <a:t> </a:t>
            </a:r>
            <a:r>
              <a:rPr lang="el-GR" sz="3000" b="0" dirty="0"/>
              <a:t>1</a:t>
            </a:r>
            <a:r>
              <a:rPr lang="en-US" sz="3000" b="0" dirty="0" smtClean="0"/>
              <a:t>/</a:t>
            </a:r>
            <a:r>
              <a:rPr lang="el-GR" sz="3000" b="0" dirty="0" smtClean="0"/>
              <a:t>5</a:t>
            </a:r>
            <a:endParaRPr lang="el-GR" sz="3000" b="0" dirty="0"/>
          </a:p>
        </p:txBody>
      </p:sp>
      <p:sp>
        <p:nvSpPr>
          <p:cNvPr id="21507" name="Θέση περιεχομένου 2"/>
          <p:cNvSpPr>
            <a:spLocks noGrp="1"/>
          </p:cNvSpPr>
          <p:nvPr>
            <p:ph idx="1"/>
          </p:nvPr>
        </p:nvSpPr>
        <p:spPr>
          <a:xfrm>
            <a:off x="539750" y="1619250"/>
            <a:ext cx="7848600" cy="4752975"/>
          </a:xfrm>
        </p:spPr>
        <p:txBody>
          <a:bodyPr/>
          <a:lstStyle/>
          <a:p>
            <a:pPr eaLnBrk="1" hangingPunct="1">
              <a:lnSpc>
                <a:spcPct val="120000"/>
              </a:lnSpc>
            </a:pPr>
            <a:r>
              <a:rPr lang="el-GR" altLang="el-GR" smtClean="0"/>
              <a:t>Οι μύες είναι μία δομή, η οποία προσαρμόζεται στην δραστηριότητα του ατόμου, δηλ. Προσαρμόζεται στην χρήση, στην μη χρήση και στην κακή χρήση, με αποτέλεσμα την βράχυνσή τους</a:t>
            </a:r>
            <a:r>
              <a:rPr lang="en-US" altLang="el-GR" smtClean="0"/>
              <a:t>.</a:t>
            </a:r>
            <a:endParaRPr lang="el-GR" altLang="el-GR" smtClean="0"/>
          </a:p>
          <a:p>
            <a:pPr eaLnBrk="1" hangingPunct="1">
              <a:lnSpc>
                <a:spcPct val="120000"/>
              </a:lnSpc>
            </a:pPr>
            <a:endParaRPr lang="el-GR" altLang="el-GR" smtClean="0"/>
          </a:p>
        </p:txBody>
      </p:sp>
      <p:sp>
        <p:nvSpPr>
          <p:cNvPr id="2150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9F9332E-F5A9-482E-B5E9-DB591B829553}" type="slidenum">
              <a:rPr lang="el-GR" smtClean="0">
                <a:solidFill>
                  <a:prstClr val="black"/>
                </a:solidFill>
              </a:rPr>
              <a:pPr>
                <a:defRPr/>
              </a:pPr>
              <a:t>17</a:t>
            </a:fld>
            <a:endParaRPr lang="el-GR" smtClean="0">
              <a:solidFill>
                <a:prstClr val="black"/>
              </a:solidFill>
            </a:endParaRPr>
          </a:p>
        </p:txBody>
      </p:sp>
    </p:spTree>
    <p:extLst>
      <p:ext uri="{BB962C8B-B14F-4D97-AF65-F5344CB8AC3E}">
        <p14:creationId xmlns:p14="http://schemas.microsoft.com/office/powerpoint/2010/main" val="1072169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Μυϊκή βράχυνση</a:t>
            </a:r>
            <a:r>
              <a:rPr lang="en-US" dirty="0"/>
              <a:t> </a:t>
            </a:r>
            <a:r>
              <a:rPr lang="el-GR" sz="3000" b="0" dirty="0"/>
              <a:t>2</a:t>
            </a:r>
            <a:r>
              <a:rPr lang="en-US" sz="3000" b="0" dirty="0" smtClean="0"/>
              <a:t>/</a:t>
            </a:r>
            <a:r>
              <a:rPr lang="el-GR" sz="3000" b="0" dirty="0"/>
              <a:t>5</a:t>
            </a:r>
            <a:endParaRPr lang="el-GR" sz="3600" dirty="0"/>
          </a:p>
        </p:txBody>
      </p:sp>
      <p:sp>
        <p:nvSpPr>
          <p:cNvPr id="22531" name="Θέση περιεχομένου 2"/>
          <p:cNvSpPr>
            <a:spLocks noGrp="1"/>
          </p:cNvSpPr>
          <p:nvPr>
            <p:ph idx="1"/>
          </p:nvPr>
        </p:nvSpPr>
        <p:spPr>
          <a:xfrm>
            <a:off x="539750" y="1619250"/>
            <a:ext cx="7993063" cy="3673475"/>
          </a:xfrm>
        </p:spPr>
        <p:txBody>
          <a:bodyPr/>
          <a:lstStyle/>
          <a:p>
            <a:pPr eaLnBrk="1" hangingPunct="1">
              <a:spcBef>
                <a:spcPts val="1800"/>
              </a:spcBef>
            </a:pPr>
            <a:r>
              <a:rPr lang="el-GR" altLang="el-GR" dirty="0" smtClean="0"/>
              <a:t>Οι βραχείς μύες ενεργοποιούνται σε κινήσεις στις οποίες σαν φυσιολογικοί δεν θα ελάμβαναν μέρος,</a:t>
            </a:r>
          </a:p>
          <a:p>
            <a:pPr eaLnBrk="1" hangingPunct="1">
              <a:spcBef>
                <a:spcPts val="1800"/>
              </a:spcBef>
            </a:pPr>
            <a:r>
              <a:rPr lang="el-GR" altLang="el-GR" dirty="0" smtClean="0"/>
              <a:t>Αυτή η ενεργοποίησή τους οδηγεί σε τραυματισμό ή / και την αναχαίτιση των ανταγωνιστών τους,</a:t>
            </a:r>
          </a:p>
          <a:p>
            <a:pPr eaLnBrk="1" hangingPunct="1">
              <a:spcBef>
                <a:spcPts val="1800"/>
              </a:spcBef>
            </a:pPr>
            <a:r>
              <a:rPr lang="el-GR" altLang="el-GR" dirty="0" smtClean="0"/>
              <a:t>Γενικά, όσο πιο βραχύς είναι ο μυς, τόσο περισσότερο αναχαιτίζει τον ανταγωνιστή του.</a:t>
            </a:r>
          </a:p>
        </p:txBody>
      </p:sp>
      <p:sp>
        <p:nvSpPr>
          <p:cNvPr id="5" name="Ορθογώνιο 4"/>
          <p:cNvSpPr/>
          <p:nvPr/>
        </p:nvSpPr>
        <p:spPr>
          <a:xfrm>
            <a:off x="6097588" y="4724400"/>
            <a:ext cx="1443037" cy="369888"/>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Janda</a:t>
            </a:r>
            <a:r>
              <a:rPr lang="en-US" dirty="0">
                <a:solidFill>
                  <a:prstClr val="black"/>
                </a:solidFill>
                <a:latin typeface="Calibri"/>
                <a:cs typeface="Arial" charset="0"/>
              </a:rPr>
              <a:t>, 1978)</a:t>
            </a:r>
          </a:p>
        </p:txBody>
      </p:sp>
      <p:sp>
        <p:nvSpPr>
          <p:cNvPr id="2253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B6FEED2-F24A-4F4E-8679-3C6BAE4D02B7}" type="slidenum">
              <a:rPr lang="el-GR" smtClean="0">
                <a:solidFill>
                  <a:prstClr val="black"/>
                </a:solidFill>
              </a:rPr>
              <a:pPr>
                <a:defRPr/>
              </a:pPr>
              <a:t>18</a:t>
            </a:fld>
            <a:endParaRPr lang="el-GR" smtClean="0">
              <a:solidFill>
                <a:prstClr val="black"/>
              </a:solidFill>
            </a:endParaRPr>
          </a:p>
        </p:txBody>
      </p:sp>
    </p:spTree>
    <p:extLst>
      <p:ext uri="{BB962C8B-B14F-4D97-AF65-F5344CB8AC3E}">
        <p14:creationId xmlns:p14="http://schemas.microsoft.com/office/powerpoint/2010/main" val="163735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smtClean="0"/>
              <a:t>Άρθρωση Ισχίου</a:t>
            </a:r>
          </a:p>
        </p:txBody>
      </p:sp>
      <p:sp>
        <p:nvSpPr>
          <p:cNvPr id="512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5578885-F27B-4991-8F44-CA8A76DC10EC}" type="slidenum">
              <a:rPr lang="el-GR" smtClean="0">
                <a:solidFill>
                  <a:prstClr val="black"/>
                </a:solidFill>
              </a:rPr>
              <a:pPr>
                <a:defRPr/>
              </a:pPr>
              <a:t>1</a:t>
            </a:fld>
            <a:endParaRPr lang="el-GR" smtClean="0">
              <a:solidFill>
                <a:prstClr val="black"/>
              </a:solidFill>
            </a:endParaRPr>
          </a:p>
        </p:txBody>
      </p:sp>
      <p:pic>
        <p:nvPicPr>
          <p:cNvPr id="5124" name="Picture 2" descr="File:Acetabolo femore adduzione abduzio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0188" y="1844675"/>
            <a:ext cx="3603625" cy="3662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1"/>
          <p:cNvSpPr/>
          <p:nvPr/>
        </p:nvSpPr>
        <p:spPr>
          <a:xfrm>
            <a:off x="2770188" y="5694092"/>
            <a:ext cx="3603625" cy="461665"/>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Acetabolo </a:t>
            </a:r>
            <a:r>
              <a:rPr lang="en-US" sz="1200" dirty="0" err="1">
                <a:solidFill>
                  <a:prstClr val="black"/>
                </a:solidFill>
                <a:latin typeface="Calibri"/>
                <a:cs typeface="Arial" charset="0"/>
                <a:hlinkClick r:id="rId4"/>
              </a:rPr>
              <a:t>femore</a:t>
            </a:r>
            <a:r>
              <a:rPr lang="en-US" sz="1200" dirty="0">
                <a:solidFill>
                  <a:prstClr val="black"/>
                </a:solidFill>
                <a:latin typeface="Calibri"/>
                <a:cs typeface="Arial" charset="0"/>
                <a:hlinkClick r:id="rId4"/>
              </a:rPr>
              <a:t> </a:t>
            </a:r>
            <a:r>
              <a:rPr lang="en-US" sz="1200" dirty="0" err="1">
                <a:solidFill>
                  <a:prstClr val="black"/>
                </a:solidFill>
                <a:latin typeface="Calibri"/>
                <a:cs typeface="Arial" charset="0"/>
                <a:hlinkClick r:id="rId4"/>
              </a:rPr>
              <a:t>adduzione</a:t>
            </a:r>
            <a:r>
              <a:rPr lang="en-US" sz="1200" dirty="0">
                <a:solidFill>
                  <a:prstClr val="black"/>
                </a:solidFill>
                <a:latin typeface="Calibri"/>
                <a:cs typeface="Arial" charset="0"/>
                <a:hlinkClick r:id="rId4"/>
              </a:rPr>
              <a:t> </a:t>
            </a:r>
            <a:r>
              <a:rPr lang="en-US" sz="1200" dirty="0" err="1">
                <a:solidFill>
                  <a:prstClr val="black"/>
                </a:solidFill>
                <a:latin typeface="Calibri"/>
                <a:cs typeface="Arial" charset="0"/>
                <a:hlinkClick r:id="rId4"/>
              </a:rPr>
              <a:t>abduzione</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Waglione (page does not exist)"/>
              </a:rPr>
              <a:t>Waglione</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6"/>
              </a:rPr>
              <a:t>CC BY-SA 3.0</a:t>
            </a:r>
            <a:r>
              <a:rPr lang="en-US" sz="1200" dirty="0">
                <a:solidFill>
                  <a:prstClr val="black">
                    <a:lumMod val="65000"/>
                    <a:lumOff val="35000"/>
                  </a:prstClr>
                </a:solidFill>
                <a:latin typeface="Calibri"/>
                <a:cs typeface="Arial" charset="0"/>
              </a:rPr>
              <a:t> </a:t>
            </a:r>
          </a:p>
        </p:txBody>
      </p:sp>
    </p:spTree>
    <p:extLst>
      <p:ext uri="{BB962C8B-B14F-4D97-AF65-F5344CB8AC3E}">
        <p14:creationId xmlns:p14="http://schemas.microsoft.com/office/powerpoint/2010/main" val="1503689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Μυϊκή βράχυνση</a:t>
            </a:r>
            <a:r>
              <a:rPr lang="en-US" dirty="0"/>
              <a:t> </a:t>
            </a:r>
            <a:r>
              <a:rPr lang="el-GR" sz="3000" b="0" dirty="0"/>
              <a:t>3</a:t>
            </a:r>
            <a:r>
              <a:rPr lang="en-US" sz="3000" b="0" dirty="0" smtClean="0"/>
              <a:t>/</a:t>
            </a:r>
            <a:r>
              <a:rPr lang="el-GR" sz="3000" b="0" dirty="0"/>
              <a:t>5</a:t>
            </a:r>
            <a:endParaRPr lang="el-GR" sz="3600" dirty="0"/>
          </a:p>
        </p:txBody>
      </p:sp>
      <p:sp>
        <p:nvSpPr>
          <p:cNvPr id="23555" name="Θέση περιεχομένου 2"/>
          <p:cNvSpPr>
            <a:spLocks noGrp="1"/>
          </p:cNvSpPr>
          <p:nvPr>
            <p:ph idx="1"/>
          </p:nvPr>
        </p:nvSpPr>
        <p:spPr>
          <a:xfrm>
            <a:off x="539750" y="1619250"/>
            <a:ext cx="7920038" cy="4752975"/>
          </a:xfrm>
        </p:spPr>
        <p:txBody>
          <a:bodyPr/>
          <a:lstStyle/>
          <a:p>
            <a:pPr eaLnBrk="1" hangingPunct="1"/>
            <a:r>
              <a:rPr lang="el-GR" altLang="el-GR" dirty="0" smtClean="0"/>
              <a:t>Οι βραχείς μύες μπορούν να προκαλέσουν πόνο από το περιόστεο, τους τένοντες και την γαστέρα.</a:t>
            </a:r>
          </a:p>
          <a:p>
            <a:pPr eaLnBrk="1" hangingPunct="1"/>
            <a:r>
              <a:rPr lang="el-GR" altLang="el-GR" dirty="0" smtClean="0"/>
              <a:t> Σε μία μυϊκή ομάδα, όλοι οι μύες θα πρέπει να έχουν το ίδιο μήκος. </a:t>
            </a:r>
          </a:p>
          <a:p>
            <a:pPr eaLnBrk="1" hangingPunct="1"/>
            <a:r>
              <a:rPr lang="el-GR" altLang="el-GR" dirty="0" smtClean="0"/>
              <a:t>Εάν ένας μυς από αυτήν την ομάδα είναι βραχύς, τότε υφίσταται μεγαλύτερες φορτίσεις από τους υπόλοιπους, με αποτέλεσμα τον τραυματισμό του. </a:t>
            </a:r>
          </a:p>
          <a:p>
            <a:pPr eaLnBrk="1" hangingPunct="1"/>
            <a:r>
              <a:rPr lang="el-GR" altLang="el-GR" dirty="0" smtClean="0"/>
              <a:t>Αυτή η κατάσταση μπορεί να προβλεφθεί </a:t>
            </a:r>
            <a:r>
              <a:rPr lang="el-GR" altLang="el-GR" dirty="0" err="1" smtClean="0"/>
              <a:t>διατείνοντας</a:t>
            </a:r>
            <a:r>
              <a:rPr lang="el-GR" altLang="el-GR" dirty="0" smtClean="0"/>
              <a:t> τον συγκεκριμένο μυ.</a:t>
            </a:r>
          </a:p>
        </p:txBody>
      </p:sp>
      <p:sp>
        <p:nvSpPr>
          <p:cNvPr id="2355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C30F30B-A106-4639-85A2-FB1F68D34DD8}" type="slidenum">
              <a:rPr lang="el-GR" smtClean="0">
                <a:solidFill>
                  <a:prstClr val="black"/>
                </a:solidFill>
              </a:rPr>
              <a:pPr>
                <a:defRPr/>
              </a:pPr>
              <a:t>19</a:t>
            </a:fld>
            <a:endParaRPr lang="el-GR" smtClean="0">
              <a:solidFill>
                <a:prstClr val="black"/>
              </a:solidFill>
            </a:endParaRPr>
          </a:p>
        </p:txBody>
      </p:sp>
    </p:spTree>
    <p:extLst>
      <p:ext uri="{BB962C8B-B14F-4D97-AF65-F5344CB8AC3E}">
        <p14:creationId xmlns:p14="http://schemas.microsoft.com/office/powerpoint/2010/main" val="4218050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Μυϊκή βράχυνση</a:t>
            </a:r>
            <a:r>
              <a:rPr lang="en-US" dirty="0"/>
              <a:t> </a:t>
            </a:r>
            <a:r>
              <a:rPr lang="el-GR" sz="3000" b="0" dirty="0"/>
              <a:t>4</a:t>
            </a:r>
            <a:r>
              <a:rPr lang="en-US" sz="3000" b="0" dirty="0" smtClean="0"/>
              <a:t>/</a:t>
            </a:r>
            <a:r>
              <a:rPr lang="el-GR" sz="3000" b="0" dirty="0"/>
              <a:t>5</a:t>
            </a:r>
            <a:endParaRPr lang="el-GR" sz="3600" dirty="0"/>
          </a:p>
        </p:txBody>
      </p:sp>
      <p:sp>
        <p:nvSpPr>
          <p:cNvPr id="24579" name="Θέση περιεχομένου 2"/>
          <p:cNvSpPr>
            <a:spLocks noGrp="1"/>
          </p:cNvSpPr>
          <p:nvPr>
            <p:ph idx="1"/>
          </p:nvPr>
        </p:nvSpPr>
        <p:spPr>
          <a:xfrm>
            <a:off x="539750" y="1619250"/>
            <a:ext cx="7777163" cy="4752975"/>
          </a:xfrm>
        </p:spPr>
        <p:txBody>
          <a:bodyPr/>
          <a:lstStyle/>
          <a:p>
            <a:pPr eaLnBrk="1" hangingPunct="1">
              <a:lnSpc>
                <a:spcPct val="114000"/>
              </a:lnSpc>
            </a:pPr>
            <a:r>
              <a:rPr lang="el-GR" altLang="el-GR" dirty="0" smtClean="0"/>
              <a:t>Πριν από την εφαρμογή της διάτασης, θα πρέπει να ελεγχθεί η ελαστικότητα του μυός,</a:t>
            </a:r>
          </a:p>
          <a:p>
            <a:pPr eaLnBrk="1" hangingPunct="1">
              <a:lnSpc>
                <a:spcPct val="114000"/>
              </a:lnSpc>
            </a:pPr>
            <a:r>
              <a:rPr lang="el-GR" altLang="el-GR" dirty="0" smtClean="0"/>
              <a:t>Δεν αρκεί να ελέγξουμε μόνο την τροχιά της κίνησης και να αποφανθούμε ότι ο περιορισμός της τροχιάς οφείλεται στην βράχυνση των μυών,</a:t>
            </a:r>
          </a:p>
          <a:p>
            <a:pPr eaLnBrk="1" hangingPunct="1">
              <a:lnSpc>
                <a:spcPct val="114000"/>
              </a:lnSpc>
            </a:pPr>
            <a:r>
              <a:rPr lang="el-GR" altLang="el-GR" dirty="0" smtClean="0"/>
              <a:t>Η τροχιά της κίνησης μπορεί να περιορίζεται λόγω βράχυνσης πολλών άλλων δομών,</a:t>
            </a:r>
          </a:p>
          <a:p>
            <a:pPr eaLnBrk="1" hangingPunct="1">
              <a:lnSpc>
                <a:spcPct val="114000"/>
              </a:lnSpc>
            </a:pPr>
            <a:r>
              <a:rPr lang="el-GR" altLang="el-GR" dirty="0" smtClean="0"/>
              <a:t>Γι’ αυτόν τον λόγο, θα πρέπει να διαφοροποιήσουμε όλες αυτές τις δομές, ώστε να καταλήξουμε στον μυ.</a:t>
            </a:r>
          </a:p>
        </p:txBody>
      </p:sp>
      <p:sp>
        <p:nvSpPr>
          <p:cNvPr id="2458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32405FA-EAA2-4FF2-A38F-DC654EA72F97}" type="slidenum">
              <a:rPr lang="el-GR" smtClean="0">
                <a:solidFill>
                  <a:prstClr val="black"/>
                </a:solidFill>
              </a:rPr>
              <a:pPr>
                <a:defRPr/>
              </a:pPr>
              <a:t>20</a:t>
            </a:fld>
            <a:endParaRPr lang="el-GR" smtClean="0">
              <a:solidFill>
                <a:prstClr val="black"/>
              </a:solidFill>
            </a:endParaRPr>
          </a:p>
        </p:txBody>
      </p:sp>
    </p:spTree>
    <p:extLst>
      <p:ext uri="{BB962C8B-B14F-4D97-AF65-F5344CB8AC3E}">
        <p14:creationId xmlns:p14="http://schemas.microsoft.com/office/powerpoint/2010/main" val="1675437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Μυϊκή βράχυνση</a:t>
            </a:r>
            <a:r>
              <a:rPr lang="en-US" dirty="0"/>
              <a:t> </a:t>
            </a:r>
            <a:r>
              <a:rPr lang="el-GR" sz="3000" b="0" dirty="0"/>
              <a:t>5</a:t>
            </a:r>
            <a:r>
              <a:rPr lang="en-US" sz="3000" b="0" dirty="0" smtClean="0"/>
              <a:t>/</a:t>
            </a:r>
            <a:r>
              <a:rPr lang="el-GR" sz="3000" b="0" dirty="0"/>
              <a:t>5</a:t>
            </a:r>
            <a:endParaRPr lang="el-GR" sz="3600" dirty="0"/>
          </a:p>
        </p:txBody>
      </p:sp>
      <p:sp>
        <p:nvSpPr>
          <p:cNvPr id="25603" name="Θέση περιεχομένου 2"/>
          <p:cNvSpPr>
            <a:spLocks noGrp="1"/>
          </p:cNvSpPr>
          <p:nvPr>
            <p:ph idx="1"/>
          </p:nvPr>
        </p:nvSpPr>
        <p:spPr>
          <a:xfrm>
            <a:off x="539750" y="1619250"/>
            <a:ext cx="7848600" cy="4897438"/>
          </a:xfrm>
        </p:spPr>
        <p:txBody>
          <a:bodyPr/>
          <a:lstStyle/>
          <a:p>
            <a:pPr eaLnBrk="1" hangingPunct="1">
              <a:lnSpc>
                <a:spcPct val="120000"/>
              </a:lnSpc>
              <a:spcBef>
                <a:spcPts val="3000"/>
              </a:spcBef>
            </a:pPr>
            <a:r>
              <a:rPr lang="el-GR" altLang="el-GR" smtClean="0"/>
              <a:t>Για να ελέγξουμε την ελαστικότητα ενός μυός θα πρέπει να απομακρύνουμε στο μέγιστο τις προσφύσεις του συγκεκριμένου μυός.</a:t>
            </a:r>
          </a:p>
          <a:p>
            <a:pPr eaLnBrk="1" hangingPunct="1">
              <a:lnSpc>
                <a:spcPct val="120000"/>
              </a:lnSpc>
              <a:spcBef>
                <a:spcPts val="3000"/>
              </a:spcBef>
            </a:pPr>
            <a:r>
              <a:rPr lang="el-GR" altLang="el-GR" smtClean="0"/>
              <a:t>Γι’ αυτόν τον λόγο δεν πρέπει να ξεχνάμε την δευτερεύουσα κίνηση του μυός. </a:t>
            </a:r>
          </a:p>
          <a:p>
            <a:pPr eaLnBrk="1" hangingPunct="1">
              <a:lnSpc>
                <a:spcPct val="120000"/>
              </a:lnSpc>
            </a:pPr>
            <a:endParaRPr lang="el-GR" altLang="el-GR" smtClean="0"/>
          </a:p>
        </p:txBody>
      </p:sp>
      <p:sp>
        <p:nvSpPr>
          <p:cNvPr id="2560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CE517CF-41E6-4712-A9C6-18121D029FA8}" type="slidenum">
              <a:rPr lang="el-GR" smtClean="0">
                <a:solidFill>
                  <a:prstClr val="black"/>
                </a:solidFill>
              </a:rPr>
              <a:pPr>
                <a:defRPr/>
              </a:pPr>
              <a:t>21</a:t>
            </a:fld>
            <a:endParaRPr lang="el-GR" smtClean="0">
              <a:solidFill>
                <a:prstClr val="black"/>
              </a:solidFill>
            </a:endParaRPr>
          </a:p>
        </p:txBody>
      </p:sp>
    </p:spTree>
    <p:extLst>
      <p:ext uri="{BB962C8B-B14F-4D97-AF65-F5344CB8AC3E}">
        <p14:creationId xmlns:p14="http://schemas.microsoft.com/office/powerpoint/2010/main" val="988612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l-GR" altLang="el-GR" smtClean="0"/>
              <a:t>Μέθοδοι διάτασης</a:t>
            </a:r>
          </a:p>
        </p:txBody>
      </p:sp>
      <p:sp>
        <p:nvSpPr>
          <p:cNvPr id="26627" name="Θέση περιεχομένου 2"/>
          <p:cNvSpPr>
            <a:spLocks noGrp="1"/>
          </p:cNvSpPr>
          <p:nvPr>
            <p:ph idx="1"/>
          </p:nvPr>
        </p:nvSpPr>
        <p:spPr>
          <a:xfrm>
            <a:off x="539750" y="1619250"/>
            <a:ext cx="8229600" cy="4826000"/>
          </a:xfrm>
        </p:spPr>
        <p:txBody>
          <a:bodyPr/>
          <a:lstStyle/>
          <a:p>
            <a:pPr eaLnBrk="1" hangingPunct="1">
              <a:spcBef>
                <a:spcPts val="3000"/>
              </a:spcBef>
              <a:tabLst>
                <a:tab pos="1879600" algn="l"/>
              </a:tabLst>
            </a:pPr>
            <a:r>
              <a:rPr lang="el-GR" altLang="el-GR" smtClean="0"/>
              <a:t>Στατική διάταση, </a:t>
            </a:r>
          </a:p>
          <a:p>
            <a:pPr eaLnBrk="1" hangingPunct="1">
              <a:spcBef>
                <a:spcPts val="3000"/>
              </a:spcBef>
              <a:tabLst>
                <a:tab pos="1879600" algn="l"/>
              </a:tabLst>
            </a:pPr>
            <a:r>
              <a:rPr lang="el-GR" altLang="el-GR" smtClean="0"/>
              <a:t>Βαλλιστική διάταση και </a:t>
            </a:r>
          </a:p>
          <a:p>
            <a:pPr eaLnBrk="1" hangingPunct="1">
              <a:spcBef>
                <a:spcPts val="3000"/>
              </a:spcBef>
              <a:tabLst>
                <a:tab pos="1879600" algn="l"/>
              </a:tabLst>
            </a:pPr>
            <a:r>
              <a:rPr lang="el-GR" altLang="el-GR" smtClean="0"/>
              <a:t>Διάταση με νευρομυϊκή διευκόλυνση (PNF διάταση)</a:t>
            </a:r>
            <a:r>
              <a:rPr lang="en-US" altLang="el-GR" smtClean="0"/>
              <a:t>.</a:t>
            </a:r>
            <a:r>
              <a:rPr lang="el-GR" altLang="el-GR" smtClean="0"/>
              <a:t> </a:t>
            </a:r>
          </a:p>
          <a:p>
            <a:pPr eaLnBrk="1" hangingPunct="1">
              <a:tabLst>
                <a:tab pos="1879600" algn="l"/>
              </a:tabLst>
            </a:pPr>
            <a:endParaRPr lang="el-GR" altLang="el-GR" smtClean="0"/>
          </a:p>
        </p:txBody>
      </p:sp>
      <p:sp>
        <p:nvSpPr>
          <p:cNvPr id="2662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305D7E5-F35E-4885-BFE3-997F94E81DCB}" type="slidenum">
              <a:rPr lang="el-GR" smtClean="0">
                <a:solidFill>
                  <a:prstClr val="black"/>
                </a:solidFill>
              </a:rPr>
              <a:pPr>
                <a:defRPr/>
              </a:pPr>
              <a:t>22</a:t>
            </a:fld>
            <a:endParaRPr lang="el-GR" smtClean="0">
              <a:solidFill>
                <a:prstClr val="black"/>
              </a:solidFill>
            </a:endParaRPr>
          </a:p>
        </p:txBody>
      </p:sp>
    </p:spTree>
    <p:extLst>
      <p:ext uri="{BB962C8B-B14F-4D97-AF65-F5344CB8AC3E}">
        <p14:creationId xmlns:p14="http://schemas.microsoft.com/office/powerpoint/2010/main" val="2990969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pPr eaLnBrk="1" hangingPunct="1"/>
            <a:r>
              <a:rPr lang="el-GR" altLang="el-GR" smtClean="0"/>
              <a:t>Διάταση </a:t>
            </a:r>
          </a:p>
        </p:txBody>
      </p:sp>
      <p:sp>
        <p:nvSpPr>
          <p:cNvPr id="27651" name="Θέση περιεχομένου 2"/>
          <p:cNvSpPr>
            <a:spLocks noGrp="1"/>
          </p:cNvSpPr>
          <p:nvPr>
            <p:ph idx="1"/>
          </p:nvPr>
        </p:nvSpPr>
        <p:spPr>
          <a:xfrm>
            <a:off x="539750" y="1619250"/>
            <a:ext cx="8064698" cy="4752975"/>
          </a:xfrm>
        </p:spPr>
        <p:txBody>
          <a:bodyPr/>
          <a:lstStyle/>
          <a:p>
            <a:pPr eaLnBrk="1" hangingPunct="1">
              <a:lnSpc>
                <a:spcPct val="114000"/>
              </a:lnSpc>
              <a:spcBef>
                <a:spcPts val="3000"/>
              </a:spcBef>
            </a:pPr>
            <a:r>
              <a:rPr lang="el-GR" altLang="el-GR" dirty="0" smtClean="0"/>
              <a:t>Η διάταση με </a:t>
            </a:r>
            <a:r>
              <a:rPr lang="el-GR" altLang="el-GR" dirty="0" err="1" smtClean="0"/>
              <a:t>νευρομυϊκή</a:t>
            </a:r>
            <a:r>
              <a:rPr lang="el-GR" altLang="el-GR" dirty="0" smtClean="0"/>
              <a:t> διευκόλυνση προκαλεί μεγαλύτερη ελαστικότητα του μυός απ’ ότι οι άλλες μέθοδοι. </a:t>
            </a:r>
          </a:p>
          <a:p>
            <a:pPr eaLnBrk="1" hangingPunct="1">
              <a:lnSpc>
                <a:spcPct val="114000"/>
              </a:lnSpc>
              <a:spcBef>
                <a:spcPts val="3000"/>
              </a:spcBef>
            </a:pPr>
            <a:r>
              <a:rPr lang="el-GR" altLang="el-GR" dirty="0" smtClean="0"/>
              <a:t>Το μεγαλύτερο μειονέκτημα αυτής της τεχνικής είναι η τάση για </a:t>
            </a:r>
            <a:r>
              <a:rPr lang="el-GR" altLang="el-GR" dirty="0" err="1" smtClean="0"/>
              <a:t>υπερδάταση</a:t>
            </a:r>
            <a:r>
              <a:rPr lang="el-GR" altLang="el-GR" dirty="0" smtClean="0"/>
              <a:t> και πόνο, πρόκληση του </a:t>
            </a:r>
            <a:r>
              <a:rPr lang="el-GR" altLang="el-GR" dirty="0" err="1" smtClean="0"/>
              <a:t>μυοτατικού</a:t>
            </a:r>
            <a:r>
              <a:rPr lang="el-GR" altLang="el-GR" dirty="0" smtClean="0"/>
              <a:t> αντανακλαστικού και μικροσκοπικές ρήξεις του μυός. </a:t>
            </a:r>
          </a:p>
        </p:txBody>
      </p:sp>
      <p:sp>
        <p:nvSpPr>
          <p:cNvPr id="276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4FD326-99EE-4E88-9E1B-D4FF851876EE}"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4284789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a:t>
            </a:r>
            <a:r>
              <a:rPr lang="el-GR" dirty="0" smtClean="0"/>
              <a:t>διάτασης</a:t>
            </a:r>
            <a:r>
              <a:rPr lang="en-US" dirty="0" smtClean="0"/>
              <a:t> </a:t>
            </a:r>
            <a:r>
              <a:rPr lang="el-GR" sz="3000" b="0" dirty="0" smtClean="0"/>
              <a:t>1</a:t>
            </a:r>
            <a:r>
              <a:rPr lang="en-US" sz="3000" b="0" dirty="0" smtClean="0"/>
              <a:t>/</a:t>
            </a:r>
            <a:r>
              <a:rPr lang="el-GR" sz="3000" b="0" dirty="0" smtClean="0"/>
              <a:t>9</a:t>
            </a:r>
            <a:endParaRPr lang="el-GR" sz="3000" b="0" dirty="0"/>
          </a:p>
        </p:txBody>
      </p:sp>
      <p:sp>
        <p:nvSpPr>
          <p:cNvPr id="28675" name="Θέση περιεχομένου 2"/>
          <p:cNvSpPr>
            <a:spLocks noGrp="1"/>
          </p:cNvSpPr>
          <p:nvPr>
            <p:ph idx="1"/>
          </p:nvPr>
        </p:nvSpPr>
        <p:spPr>
          <a:xfrm>
            <a:off x="539750" y="1619250"/>
            <a:ext cx="7920038" cy="4752975"/>
          </a:xfrm>
        </p:spPr>
        <p:txBody>
          <a:bodyPr/>
          <a:lstStyle/>
          <a:p>
            <a:pPr eaLnBrk="1" hangingPunct="1">
              <a:lnSpc>
                <a:spcPct val="114000"/>
              </a:lnSpc>
              <a:spcBef>
                <a:spcPts val="3000"/>
              </a:spcBef>
            </a:pPr>
            <a:r>
              <a:rPr lang="el-GR" altLang="el-GR" dirty="0" smtClean="0"/>
              <a:t>Θα πρέπει να ελέγξουμε το μήκος του μυός και το τελικό αίσθημα της άρθρωσης, για να βεβαιωθούμε  ότι ενδείκνυται η διάταση.</a:t>
            </a:r>
          </a:p>
          <a:p>
            <a:pPr eaLnBrk="1" hangingPunct="1">
              <a:lnSpc>
                <a:spcPct val="114000"/>
              </a:lnSpc>
              <a:spcBef>
                <a:spcPts val="3000"/>
              </a:spcBef>
            </a:pPr>
            <a:r>
              <a:rPr lang="el-GR" altLang="el-GR" dirty="0" smtClean="0"/>
              <a:t>Πριν την εφαρμογή της διάτασης θα πρέπει να καθορίσουμε ότι ο περιορισμός της τροχιάς της κίνησης οφείλεται στον μυ και όχι π.χ. σε οστικό περιορισμό.</a:t>
            </a:r>
          </a:p>
        </p:txBody>
      </p:sp>
      <p:sp>
        <p:nvSpPr>
          <p:cNvPr id="2867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4541891-53FE-4430-9184-7690BED09159}"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206378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a:t>2</a:t>
            </a:r>
            <a:r>
              <a:rPr lang="en-US" sz="3000" b="0" dirty="0" smtClean="0"/>
              <a:t>/</a:t>
            </a:r>
            <a:r>
              <a:rPr lang="el-GR" sz="3000" b="0" dirty="0"/>
              <a:t>9</a:t>
            </a:r>
            <a:endParaRPr lang="el-GR" dirty="0"/>
          </a:p>
        </p:txBody>
      </p:sp>
      <p:sp>
        <p:nvSpPr>
          <p:cNvPr id="29699" name="Θέση περιεχομένου 2"/>
          <p:cNvSpPr>
            <a:spLocks noGrp="1"/>
          </p:cNvSpPr>
          <p:nvPr>
            <p:ph idx="1"/>
          </p:nvPr>
        </p:nvSpPr>
        <p:spPr>
          <a:xfrm>
            <a:off x="539750" y="1619250"/>
            <a:ext cx="7848600" cy="4752975"/>
          </a:xfrm>
        </p:spPr>
        <p:txBody>
          <a:bodyPr/>
          <a:lstStyle/>
          <a:p>
            <a:pPr eaLnBrk="1" hangingPunct="1">
              <a:lnSpc>
                <a:spcPct val="114000"/>
              </a:lnSpc>
              <a:spcBef>
                <a:spcPts val="3000"/>
              </a:spcBef>
            </a:pPr>
            <a:r>
              <a:rPr lang="el-GR" altLang="el-GR" dirty="0" smtClean="0"/>
              <a:t>Πάντοτε εξετάζουμε την άρθρωση, για να βεβαιωθούμε ότι αντέχει την συμπίεση που επιβάλλεται σ’ αυτήν κατά την εφαρμογή της διάτασης,</a:t>
            </a:r>
          </a:p>
          <a:p>
            <a:pPr eaLnBrk="1" hangingPunct="1">
              <a:lnSpc>
                <a:spcPct val="114000"/>
              </a:lnSpc>
              <a:spcBef>
                <a:spcPts val="3000"/>
              </a:spcBef>
            </a:pPr>
            <a:r>
              <a:rPr lang="el-GR" altLang="el-GR" dirty="0" smtClean="0"/>
              <a:t>Η διάταση των μυών σε μία ασταθή, φλεγμονώδη άρθρωση ή σε άρθρωση με μειωμένες επικουρικές κινήσεις,  μπορεί να έχει σαν αποτέλεσμα τον τραυματισμό της.</a:t>
            </a:r>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2164B5E-2DAF-42C0-AF1D-284CC216FA79}"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2494016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smtClean="0"/>
              <a:t>3</a:t>
            </a:r>
            <a:r>
              <a:rPr lang="en-US" sz="3000" b="0" dirty="0" smtClean="0"/>
              <a:t>/</a:t>
            </a:r>
            <a:r>
              <a:rPr lang="el-GR" sz="3000" b="0" dirty="0"/>
              <a:t>9</a:t>
            </a:r>
            <a:endParaRPr lang="el-GR" sz="3600" b="0" dirty="0"/>
          </a:p>
        </p:txBody>
      </p:sp>
      <p:sp>
        <p:nvSpPr>
          <p:cNvPr id="3" name="Θέση περιεχομένου 2"/>
          <p:cNvSpPr>
            <a:spLocks noGrp="1"/>
          </p:cNvSpPr>
          <p:nvPr>
            <p:ph idx="1"/>
          </p:nvPr>
        </p:nvSpPr>
        <p:spPr>
          <a:xfrm>
            <a:off x="539750" y="1484784"/>
            <a:ext cx="8229600" cy="4752975"/>
          </a:xfrm>
        </p:spPr>
        <p:txBody>
          <a:bodyPr rtlCol="0">
            <a:normAutofit/>
          </a:bodyPr>
          <a:lstStyle/>
          <a:p>
            <a:pPr marL="0" indent="0" eaLnBrk="1" fontAlgn="auto" hangingPunct="1">
              <a:lnSpc>
                <a:spcPct val="120000"/>
              </a:lnSpc>
              <a:spcAft>
                <a:spcPts val="0"/>
              </a:spcAft>
              <a:buFont typeface="Arial" pitchFamily="34" charset="0"/>
              <a:buNone/>
              <a:defRPr/>
            </a:pPr>
            <a:r>
              <a:rPr lang="el-GR" b="1" dirty="0"/>
              <a:t>Πριν την διάταση, θα πρέπει να προετοιμαστούν οι μύες με:</a:t>
            </a:r>
          </a:p>
          <a:p>
            <a:pPr eaLnBrk="1" fontAlgn="auto" hangingPunct="1">
              <a:lnSpc>
                <a:spcPct val="120000"/>
              </a:lnSpc>
              <a:spcAft>
                <a:spcPts val="0"/>
              </a:spcAft>
              <a:buFont typeface="Arial" pitchFamily="34" charset="0"/>
              <a:buChar char="•"/>
              <a:defRPr/>
            </a:pPr>
            <a:r>
              <a:rPr lang="el-GR" dirty="0"/>
              <a:t>Ασκήσεις,</a:t>
            </a:r>
          </a:p>
          <a:p>
            <a:pPr eaLnBrk="1" fontAlgn="auto" hangingPunct="1">
              <a:lnSpc>
                <a:spcPct val="120000"/>
              </a:lnSpc>
              <a:spcAft>
                <a:spcPts val="0"/>
              </a:spcAft>
              <a:buFont typeface="Arial" pitchFamily="34" charset="0"/>
              <a:buChar char="•"/>
              <a:defRPr/>
            </a:pPr>
            <a:r>
              <a:rPr lang="el-GR" dirty="0"/>
              <a:t>Θερμότητα, </a:t>
            </a:r>
          </a:p>
          <a:p>
            <a:pPr eaLnBrk="1" fontAlgn="auto" hangingPunct="1">
              <a:lnSpc>
                <a:spcPct val="120000"/>
              </a:lnSpc>
              <a:spcAft>
                <a:spcPts val="0"/>
              </a:spcAft>
              <a:buFont typeface="Arial" pitchFamily="34" charset="0"/>
              <a:buChar char="•"/>
              <a:defRPr/>
            </a:pPr>
            <a:r>
              <a:rPr lang="el-GR" dirty="0"/>
              <a:t>Μάλαξη – λειτουργική </a:t>
            </a:r>
            <a:r>
              <a:rPr lang="el-GR" dirty="0" smtClean="0"/>
              <a:t>μάλαξη</a:t>
            </a:r>
            <a:r>
              <a:rPr lang="en-US" dirty="0" smtClean="0"/>
              <a:t>,</a:t>
            </a:r>
            <a:endParaRPr lang="el-GR" dirty="0"/>
          </a:p>
          <a:p>
            <a:pPr eaLnBrk="1" fontAlgn="auto" hangingPunct="1">
              <a:lnSpc>
                <a:spcPct val="120000"/>
              </a:lnSpc>
              <a:spcAft>
                <a:spcPts val="0"/>
              </a:spcAft>
              <a:buFont typeface="Arial" pitchFamily="34" charset="0"/>
              <a:buChar char="•"/>
              <a:defRPr/>
            </a:pPr>
            <a:r>
              <a:rPr lang="el-GR" dirty="0" err="1" smtClean="0"/>
              <a:t>Παγοθεραπεία</a:t>
            </a:r>
            <a:r>
              <a:rPr lang="el-GR" dirty="0" smtClean="0"/>
              <a:t> </a:t>
            </a:r>
            <a:r>
              <a:rPr lang="el-GR" dirty="0"/>
              <a:t>(είναι αποτελεσματικότερη για την λύση του σπασμού και του πόνου απ’ ότι η θερμότητα, αλλά καθιστά τους ιστούς άκαμπτους, οπότε θα πρέπει η εφαρμογή της διάτασης μετά από </a:t>
            </a:r>
            <a:r>
              <a:rPr lang="el-GR" dirty="0" err="1" smtClean="0"/>
              <a:t>παγοθεραπεία</a:t>
            </a:r>
            <a:r>
              <a:rPr lang="el-GR" dirty="0" smtClean="0"/>
              <a:t> </a:t>
            </a:r>
            <a:r>
              <a:rPr lang="el-GR" dirty="0"/>
              <a:t>να είναι πάρα πολύ προσεκτική</a:t>
            </a:r>
            <a:r>
              <a:rPr lang="el-GR" dirty="0" smtClean="0"/>
              <a:t>).</a:t>
            </a:r>
            <a:endParaRPr lang="el-GR" dirty="0"/>
          </a:p>
        </p:txBody>
      </p:sp>
      <p:sp>
        <p:nvSpPr>
          <p:cNvPr id="307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18684A0-04B1-45B0-8629-9E1BC5C10519}"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197891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smtClean="0"/>
              <a:t>4</a:t>
            </a:r>
            <a:r>
              <a:rPr lang="en-US" sz="3000" b="0" dirty="0" smtClean="0"/>
              <a:t>/</a:t>
            </a:r>
            <a:r>
              <a:rPr lang="el-GR" sz="3000" b="0" dirty="0"/>
              <a:t>9</a:t>
            </a:r>
            <a:endParaRPr lang="el-GR" sz="3600" dirty="0"/>
          </a:p>
        </p:txBody>
      </p:sp>
      <p:sp>
        <p:nvSpPr>
          <p:cNvPr id="31747" name="Θέση περιεχομένου 2"/>
          <p:cNvSpPr>
            <a:spLocks noGrp="1"/>
          </p:cNvSpPr>
          <p:nvPr>
            <p:ph idx="1"/>
          </p:nvPr>
        </p:nvSpPr>
        <p:spPr>
          <a:xfrm>
            <a:off x="539750" y="1619250"/>
            <a:ext cx="7920038" cy="4752975"/>
          </a:xfrm>
        </p:spPr>
        <p:txBody>
          <a:bodyPr/>
          <a:lstStyle/>
          <a:p>
            <a:pPr eaLnBrk="1" hangingPunct="1">
              <a:lnSpc>
                <a:spcPct val="114000"/>
              </a:lnSpc>
              <a:spcBef>
                <a:spcPts val="2400"/>
              </a:spcBef>
            </a:pPr>
            <a:r>
              <a:rPr lang="el-GR" altLang="el-GR" sz="2600" dirty="0" smtClean="0"/>
              <a:t>Όταν </a:t>
            </a:r>
            <a:r>
              <a:rPr lang="el-GR" altLang="el-GR" sz="2600" dirty="0" err="1" smtClean="0"/>
              <a:t>διατείνουμε</a:t>
            </a:r>
            <a:r>
              <a:rPr lang="el-GR" altLang="el-GR" sz="2600" dirty="0" smtClean="0"/>
              <a:t> τους </a:t>
            </a:r>
            <a:r>
              <a:rPr lang="el-GR" altLang="el-GR" sz="2600" dirty="0" err="1" smtClean="0"/>
              <a:t>πολυαρθρικούς</a:t>
            </a:r>
            <a:r>
              <a:rPr lang="el-GR" altLang="el-GR" sz="2600" dirty="0" smtClean="0"/>
              <a:t> μύες, θα πρέπει να κινήσουμε την μεγαλύτερη, σταθερότερη και με τον λιγότερο πόνο άρθρωση, </a:t>
            </a:r>
          </a:p>
          <a:p>
            <a:pPr eaLnBrk="1" hangingPunct="1">
              <a:lnSpc>
                <a:spcPct val="114000"/>
              </a:lnSpc>
              <a:spcBef>
                <a:spcPts val="2400"/>
              </a:spcBef>
            </a:pPr>
            <a:r>
              <a:rPr lang="el-GR" altLang="el-GR" sz="2600" dirty="0" smtClean="0"/>
              <a:t>Η διάταση πρέπει να εφαρμόζεται αργά και σταθερά και χωρίς πόνο.</a:t>
            </a:r>
          </a:p>
        </p:txBody>
      </p:sp>
      <p:sp>
        <p:nvSpPr>
          <p:cNvPr id="317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C6B15C6-E3FE-4BE9-8A51-9EC670ABDDD4}" type="slidenum">
              <a:rPr lang="el-GR" smtClean="0">
                <a:solidFill>
                  <a:prstClr val="black"/>
                </a:solidFill>
              </a:rPr>
              <a:pPr>
                <a:defRPr/>
              </a:pPr>
              <a:t>27</a:t>
            </a:fld>
            <a:endParaRPr lang="el-GR" smtClean="0">
              <a:solidFill>
                <a:prstClr val="black"/>
              </a:solidFill>
            </a:endParaRPr>
          </a:p>
        </p:txBody>
      </p:sp>
    </p:spTree>
    <p:extLst>
      <p:ext uri="{BB962C8B-B14F-4D97-AF65-F5344CB8AC3E}">
        <p14:creationId xmlns:p14="http://schemas.microsoft.com/office/powerpoint/2010/main" val="260511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smtClean="0"/>
              <a:t>5</a:t>
            </a:r>
            <a:r>
              <a:rPr lang="en-US" sz="3000" b="0" dirty="0" smtClean="0"/>
              <a:t>/</a:t>
            </a:r>
            <a:r>
              <a:rPr lang="el-GR" sz="3000" b="0" dirty="0"/>
              <a:t>9</a:t>
            </a:r>
            <a:endParaRPr lang="el-GR" sz="3600" dirty="0"/>
          </a:p>
        </p:txBody>
      </p:sp>
      <p:sp>
        <p:nvSpPr>
          <p:cNvPr id="32771" name="Θέση περιεχομένου 2"/>
          <p:cNvSpPr>
            <a:spLocks noGrp="1"/>
          </p:cNvSpPr>
          <p:nvPr>
            <p:ph idx="1"/>
          </p:nvPr>
        </p:nvSpPr>
        <p:spPr>
          <a:xfrm>
            <a:off x="539750" y="1619250"/>
            <a:ext cx="7920038" cy="4752975"/>
          </a:xfrm>
        </p:spPr>
        <p:txBody>
          <a:bodyPr/>
          <a:lstStyle/>
          <a:p>
            <a:pPr eaLnBrk="1" hangingPunct="1">
              <a:lnSpc>
                <a:spcPct val="114000"/>
              </a:lnSpc>
              <a:spcBef>
                <a:spcPts val="1800"/>
              </a:spcBef>
            </a:pPr>
            <a:r>
              <a:rPr lang="el-GR" altLang="el-GR" dirty="0" smtClean="0"/>
              <a:t>Πριν την διάταση, οι αρθρώσεις </a:t>
            </a:r>
            <a:r>
              <a:rPr lang="el-GR" altLang="el-GR" dirty="0" err="1" smtClean="0"/>
              <a:t>προτοποθετούνται</a:t>
            </a:r>
            <a:r>
              <a:rPr lang="el-GR" altLang="el-GR" dirty="0" smtClean="0"/>
              <a:t> στην κατάλληλη θέση,</a:t>
            </a:r>
          </a:p>
          <a:p>
            <a:pPr eaLnBrk="1" hangingPunct="1">
              <a:lnSpc>
                <a:spcPct val="114000"/>
              </a:lnSpc>
              <a:spcBef>
                <a:spcPts val="1800"/>
              </a:spcBef>
            </a:pPr>
            <a:r>
              <a:rPr lang="el-GR" altLang="el-GR" dirty="0" smtClean="0"/>
              <a:t>Όταν πρόκειται για μύες, οι οποίοι </a:t>
            </a:r>
            <a:r>
              <a:rPr lang="el-GR" altLang="el-GR" dirty="0" err="1" smtClean="0"/>
              <a:t>καταφύονται</a:t>
            </a:r>
            <a:r>
              <a:rPr lang="el-GR" altLang="el-GR" dirty="0" smtClean="0"/>
              <a:t> στην ΣΣ,  σταθεροποιούμε την ΣΣ και κινούμε το περιφερικό </a:t>
            </a:r>
            <a:r>
              <a:rPr lang="el-GR" altLang="el-GR" dirty="0" err="1" smtClean="0"/>
              <a:t>οστούν</a:t>
            </a:r>
            <a:r>
              <a:rPr lang="el-GR" altLang="el-GR" dirty="0" smtClean="0"/>
              <a:t>,</a:t>
            </a:r>
          </a:p>
          <a:p>
            <a:pPr eaLnBrk="1" hangingPunct="1">
              <a:lnSpc>
                <a:spcPct val="114000"/>
              </a:lnSpc>
              <a:spcBef>
                <a:spcPts val="1800"/>
              </a:spcBef>
            </a:pPr>
            <a:r>
              <a:rPr lang="el-GR" altLang="el-GR" dirty="0" smtClean="0"/>
              <a:t>Πάντοτε εφαρμόζουμε την ήπια ισομετρική συστολή του προς διάταση μυός, έτσι ώστε να έχουμε την μεγαλύτερη χαλάρωσή του.</a:t>
            </a:r>
          </a:p>
        </p:txBody>
      </p:sp>
      <p:sp>
        <p:nvSpPr>
          <p:cNvPr id="327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50C4007-BA60-44EC-B6B8-23A6E3F288F2}" type="slidenum">
              <a:rPr lang="el-GR" smtClean="0">
                <a:solidFill>
                  <a:prstClr val="black"/>
                </a:solidFill>
              </a:rPr>
              <a:pPr>
                <a:defRPr/>
              </a:pPr>
              <a:t>28</a:t>
            </a:fld>
            <a:endParaRPr lang="el-GR" smtClean="0">
              <a:solidFill>
                <a:prstClr val="black"/>
              </a:solidFill>
            </a:endParaRPr>
          </a:p>
        </p:txBody>
      </p:sp>
    </p:spTree>
    <p:extLst>
      <p:ext uri="{BB962C8B-B14F-4D97-AF65-F5344CB8AC3E}">
        <p14:creationId xmlns:p14="http://schemas.microsoft.com/office/powerpoint/2010/main" val="355155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Γωνίες της άρθρωσης του </a:t>
            </a:r>
            <a:r>
              <a:rPr lang="el-GR" dirty="0" smtClean="0"/>
              <a:t>ισχίου</a:t>
            </a:r>
            <a:r>
              <a:rPr lang="en-US" dirty="0" smtClean="0"/>
              <a:t> </a:t>
            </a:r>
            <a:r>
              <a:rPr lang="el-GR" sz="3000" b="0" dirty="0" smtClean="0"/>
              <a:t>1</a:t>
            </a:r>
            <a:r>
              <a:rPr lang="en-US" sz="3000" b="0" dirty="0" smtClean="0"/>
              <a:t>/</a:t>
            </a:r>
            <a:r>
              <a:rPr lang="el-GR" sz="3000" b="0" dirty="0" smtClean="0"/>
              <a:t>5</a:t>
            </a:r>
            <a:endParaRPr lang="el-GR" sz="3000" b="0" dirty="0"/>
          </a:p>
        </p:txBody>
      </p:sp>
      <p:sp>
        <p:nvSpPr>
          <p:cNvPr id="6147" name="Θέση περιεχομένου 2"/>
          <p:cNvSpPr>
            <a:spLocks noGrp="1"/>
          </p:cNvSpPr>
          <p:nvPr>
            <p:ph idx="1"/>
          </p:nvPr>
        </p:nvSpPr>
        <p:spPr>
          <a:xfrm>
            <a:off x="539750" y="1619250"/>
            <a:ext cx="4752975" cy="5041900"/>
          </a:xfrm>
        </p:spPr>
        <p:txBody>
          <a:bodyPr/>
          <a:lstStyle/>
          <a:p>
            <a:pPr eaLnBrk="1" hangingPunct="1"/>
            <a:r>
              <a:rPr lang="el-GR" altLang="el-GR" dirty="0" smtClean="0"/>
              <a:t>Η κοτύλη προσανατολίζεται προς τα κάτω, έξω και μπροστά,</a:t>
            </a:r>
          </a:p>
          <a:p>
            <a:pPr eaLnBrk="1" hangingPunct="1"/>
            <a:r>
              <a:rPr lang="el-GR" altLang="el-GR" dirty="0" smtClean="0"/>
              <a:t>Ο προσανατολισμός της υπολογίζεται με την γωνία </a:t>
            </a:r>
            <a:r>
              <a:rPr lang="el-GR" altLang="el-GR" dirty="0" err="1" smtClean="0"/>
              <a:t>Wiberg</a:t>
            </a:r>
            <a:r>
              <a:rPr lang="el-GR" altLang="el-GR" dirty="0" smtClean="0"/>
              <a:t> που φυσιολογικά ισούται με 38</a:t>
            </a:r>
            <a:r>
              <a:rPr lang="el-GR" altLang="el-GR" baseline="30000" dirty="0" smtClean="0"/>
              <a:t>ο</a:t>
            </a:r>
            <a:r>
              <a:rPr lang="el-GR" altLang="el-GR" dirty="0" smtClean="0"/>
              <a:t> για τους άνδρες και 35</a:t>
            </a:r>
            <a:r>
              <a:rPr lang="el-GR" altLang="el-GR" baseline="30000" dirty="0" smtClean="0"/>
              <a:t>ο</a:t>
            </a:r>
            <a:r>
              <a:rPr lang="el-GR" altLang="el-GR" dirty="0" smtClean="0"/>
              <a:t> για τις γυναίκες, </a:t>
            </a:r>
          </a:p>
          <a:p>
            <a:pPr eaLnBrk="1" hangingPunct="1"/>
            <a:r>
              <a:rPr lang="el-GR" altLang="el-GR" dirty="0" smtClean="0"/>
              <a:t>Όταν η γωνία αυτή είναι μικρότερη, τότε υπάρχει κίνδυνος πρόσθιου </a:t>
            </a:r>
            <a:r>
              <a:rPr lang="el-GR" altLang="el-GR" dirty="0" err="1" smtClean="0"/>
              <a:t>εξαρθρήματος</a:t>
            </a:r>
            <a:r>
              <a:rPr lang="el-GR" altLang="el-GR" dirty="0" smtClean="0"/>
              <a:t>.</a:t>
            </a:r>
          </a:p>
        </p:txBody>
      </p:sp>
      <p:sp>
        <p:nvSpPr>
          <p:cNvPr id="61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47BC5CA-23B8-4830-8C2F-E8AFBC5F5255}" type="slidenum">
              <a:rPr lang="el-GR" smtClean="0">
                <a:solidFill>
                  <a:prstClr val="black"/>
                </a:solidFill>
              </a:rPr>
              <a:pPr>
                <a:defRPr/>
              </a:pPr>
              <a:t>2</a:t>
            </a:fld>
            <a:endParaRPr lang="el-GR" smtClean="0">
              <a:solidFill>
                <a:prstClr val="black"/>
              </a:solidFill>
            </a:endParaRPr>
          </a:p>
        </p:txBody>
      </p:sp>
      <p:grpSp>
        <p:nvGrpSpPr>
          <p:cNvPr id="6149" name="Ομάδα 5"/>
          <p:cNvGrpSpPr>
            <a:grpSpLocks/>
          </p:cNvGrpSpPr>
          <p:nvPr/>
        </p:nvGrpSpPr>
        <p:grpSpPr bwMode="auto">
          <a:xfrm>
            <a:off x="5167313" y="1720850"/>
            <a:ext cx="3571875" cy="3189288"/>
            <a:chOff x="5148064" y="1551201"/>
            <a:chExt cx="3571875" cy="3189476"/>
          </a:xfrm>
        </p:grpSpPr>
        <p:pic>
          <p:nvPicPr>
            <p:cNvPr id="61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48881"/>
              <a:ext cx="3571875" cy="239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Ευθεία γραμμή σύνδεσης 6"/>
            <p:cNvCxnSpPr/>
            <p:nvPr/>
          </p:nvCxnSpPr>
          <p:spPr>
            <a:xfrm flipV="1">
              <a:off x="7092751" y="1916348"/>
              <a:ext cx="0" cy="1584418"/>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7092751" y="2132260"/>
              <a:ext cx="792163" cy="1368506"/>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Τόξο 14"/>
            <p:cNvSpPr/>
            <p:nvPr/>
          </p:nvSpPr>
          <p:spPr>
            <a:xfrm rot="19717060">
              <a:off x="6975276" y="1890946"/>
              <a:ext cx="914400" cy="914454"/>
            </a:xfrm>
            <a:prstGeom prst="arc">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sp>
          <p:nvSpPr>
            <p:cNvPr id="18" name="TextBox 17"/>
            <p:cNvSpPr txBox="1"/>
            <p:nvPr/>
          </p:nvSpPr>
          <p:spPr>
            <a:xfrm>
              <a:off x="7221339" y="1551201"/>
              <a:ext cx="1327150" cy="338158"/>
            </a:xfrm>
            <a:prstGeom prst="rect">
              <a:avLst/>
            </a:prstGeom>
            <a:noFill/>
          </p:spPr>
          <p:txBody>
            <a:bodyPr wrap="none">
              <a:spAutoFit/>
            </a:bodyPr>
            <a:lstStyle/>
            <a:p>
              <a:pPr>
                <a:defRPr/>
              </a:pPr>
              <a:r>
                <a:rPr lang="el-GR" sz="1600" dirty="0">
                  <a:solidFill>
                    <a:prstClr val="black"/>
                  </a:solidFill>
                  <a:latin typeface="Calibri"/>
                  <a:cs typeface="Arial" charset="0"/>
                </a:rPr>
                <a:t>Γωνία </a:t>
              </a:r>
              <a:r>
                <a:rPr lang="en-US" sz="1600" dirty="0" err="1">
                  <a:solidFill>
                    <a:prstClr val="black"/>
                  </a:solidFill>
                  <a:latin typeface="Calibri"/>
                  <a:cs typeface="Arial" charset="0"/>
                </a:rPr>
                <a:t>Wiberg</a:t>
              </a:r>
              <a:endParaRPr lang="el-GR" sz="1600" dirty="0">
                <a:solidFill>
                  <a:prstClr val="black"/>
                </a:solidFill>
                <a:latin typeface="Calibri"/>
                <a:cs typeface="Arial" charset="0"/>
              </a:endParaRPr>
            </a:p>
          </p:txBody>
        </p:sp>
      </p:grpSp>
    </p:spTree>
    <p:extLst>
      <p:ext uri="{BB962C8B-B14F-4D97-AF65-F5344CB8AC3E}">
        <p14:creationId xmlns:p14="http://schemas.microsoft.com/office/powerpoint/2010/main" val="4147310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smtClean="0"/>
              <a:t>6</a:t>
            </a:r>
            <a:r>
              <a:rPr lang="en-US" sz="3000" b="0" dirty="0" smtClean="0"/>
              <a:t>/</a:t>
            </a:r>
            <a:r>
              <a:rPr lang="el-GR" sz="3000" b="0" dirty="0"/>
              <a:t>9</a:t>
            </a:r>
            <a:endParaRPr lang="el-GR" sz="3600" dirty="0"/>
          </a:p>
        </p:txBody>
      </p:sp>
      <p:sp>
        <p:nvSpPr>
          <p:cNvPr id="33795" name="Θέση περιεχομένου 2"/>
          <p:cNvSpPr>
            <a:spLocks noGrp="1"/>
          </p:cNvSpPr>
          <p:nvPr>
            <p:ph idx="1"/>
          </p:nvPr>
        </p:nvSpPr>
        <p:spPr>
          <a:xfrm>
            <a:off x="539750" y="1619250"/>
            <a:ext cx="7920038" cy="4752975"/>
          </a:xfrm>
        </p:spPr>
        <p:txBody>
          <a:bodyPr/>
          <a:lstStyle/>
          <a:p>
            <a:pPr eaLnBrk="1" hangingPunct="1">
              <a:lnSpc>
                <a:spcPct val="114000"/>
              </a:lnSpc>
              <a:spcBef>
                <a:spcPts val="3000"/>
              </a:spcBef>
            </a:pPr>
            <a:r>
              <a:rPr lang="el-GR" altLang="el-GR" smtClean="0"/>
              <a:t>Το χρονικό διάστημα που παρεμβάλλεται μεταξύ των δύο ισομετρικών συστολών δεν θα πρέπει να είναι λιγότερο από 15 δευτερόλεπτα. </a:t>
            </a:r>
          </a:p>
          <a:p>
            <a:pPr eaLnBrk="1" hangingPunct="1">
              <a:lnSpc>
                <a:spcPct val="114000"/>
              </a:lnSpc>
              <a:spcBef>
                <a:spcPts val="3000"/>
              </a:spcBef>
            </a:pPr>
            <a:r>
              <a:rPr lang="el-GR" altLang="el-GR" smtClean="0"/>
              <a:t>Γενικά, είναι πιο αποτελεσματικό να χρησιμοποιούμε μικρές δυνάμεις για μεγαλύτερο χρόνο παρά μεγαλύτερες δυνάμεις για μικρή περίοδο του χρόνου.</a:t>
            </a:r>
          </a:p>
          <a:p>
            <a:pPr eaLnBrk="1" hangingPunct="1">
              <a:lnSpc>
                <a:spcPct val="114000"/>
              </a:lnSpc>
            </a:pPr>
            <a:endParaRPr lang="el-GR" altLang="el-GR" smtClean="0"/>
          </a:p>
        </p:txBody>
      </p:sp>
      <p:sp>
        <p:nvSpPr>
          <p:cNvPr id="337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7CD8A93-9D9E-4435-976E-3B16BF05507A}" type="slidenum">
              <a:rPr lang="el-GR" smtClean="0">
                <a:solidFill>
                  <a:prstClr val="black"/>
                </a:solidFill>
              </a:rPr>
              <a:pPr>
                <a:defRPr/>
              </a:pPr>
              <a:t>29</a:t>
            </a:fld>
            <a:endParaRPr lang="el-GR" smtClean="0">
              <a:solidFill>
                <a:prstClr val="black"/>
              </a:solidFill>
            </a:endParaRPr>
          </a:p>
        </p:txBody>
      </p:sp>
    </p:spTree>
    <p:extLst>
      <p:ext uri="{BB962C8B-B14F-4D97-AF65-F5344CB8AC3E}">
        <p14:creationId xmlns:p14="http://schemas.microsoft.com/office/powerpoint/2010/main" val="3857412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smtClean="0"/>
              <a:t>7</a:t>
            </a:r>
            <a:r>
              <a:rPr lang="en-US" sz="3000" b="0" dirty="0" smtClean="0"/>
              <a:t>/</a:t>
            </a:r>
            <a:r>
              <a:rPr lang="el-GR" sz="3000" b="0" dirty="0"/>
              <a:t>9</a:t>
            </a:r>
            <a:endParaRPr lang="el-GR" sz="3600" dirty="0"/>
          </a:p>
        </p:txBody>
      </p:sp>
      <p:sp>
        <p:nvSpPr>
          <p:cNvPr id="34819" name="Θέση περιεχομένου 2"/>
          <p:cNvSpPr>
            <a:spLocks noGrp="1"/>
          </p:cNvSpPr>
          <p:nvPr>
            <p:ph idx="1"/>
          </p:nvPr>
        </p:nvSpPr>
        <p:spPr>
          <a:xfrm>
            <a:off x="539750" y="1619250"/>
            <a:ext cx="7920038" cy="4752975"/>
          </a:xfrm>
        </p:spPr>
        <p:txBody>
          <a:bodyPr/>
          <a:lstStyle/>
          <a:p>
            <a:pPr eaLnBrk="1" hangingPunct="1">
              <a:lnSpc>
                <a:spcPct val="114000"/>
              </a:lnSpc>
              <a:spcBef>
                <a:spcPts val="2400"/>
              </a:spcBef>
            </a:pPr>
            <a:r>
              <a:rPr lang="el-GR" altLang="el-GR" smtClean="0"/>
              <a:t>Η διάταση είναι πιο αποτελεσματική, όταν ο ασθενής είναι χαλαρός,</a:t>
            </a:r>
          </a:p>
          <a:p>
            <a:pPr eaLnBrk="1" hangingPunct="1">
              <a:lnSpc>
                <a:spcPct val="114000"/>
              </a:lnSpc>
              <a:spcBef>
                <a:spcPts val="2400"/>
              </a:spcBef>
            </a:pPr>
            <a:r>
              <a:rPr lang="el-GR" altLang="el-GR" smtClean="0"/>
              <a:t>Κατά την διάρκεια της διάτασης, για να μη συμπιέζεται η άρθρωση, εφαρμόζουμε έλξη 1ου βαθμού, όταν πρόκειται για την ΣΣ, ή αντίθετη ολίσθηση από αυτήν που τείνει να προκαλέσει ο προς διάταση μυς, όταν πρόκειται για περιφερική άρθρωση,</a:t>
            </a:r>
          </a:p>
          <a:p>
            <a:pPr eaLnBrk="1" hangingPunct="1">
              <a:lnSpc>
                <a:spcPct val="114000"/>
              </a:lnSpc>
              <a:spcBef>
                <a:spcPts val="2400"/>
              </a:spcBef>
            </a:pPr>
            <a:r>
              <a:rPr lang="el-GR" altLang="el-GR" smtClean="0"/>
              <a:t>Σε γενικές γραμμές, η διάταση δεν πρέπει να προκαλεί πόνο ούτε στον μυ, ούτε άρθρωση.</a:t>
            </a:r>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CB2D16F-BD39-48F4-AAB7-DB3507FC4EC2}"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3240426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smtClean="0"/>
              <a:t>8</a:t>
            </a:r>
            <a:r>
              <a:rPr lang="en-US" sz="3000" b="0" dirty="0" smtClean="0"/>
              <a:t>/</a:t>
            </a:r>
            <a:r>
              <a:rPr lang="el-GR" sz="3000" b="0" dirty="0"/>
              <a:t>9</a:t>
            </a:r>
            <a:endParaRPr lang="el-GR" sz="3600" dirty="0"/>
          </a:p>
        </p:txBody>
      </p:sp>
      <p:sp>
        <p:nvSpPr>
          <p:cNvPr id="35843" name="Θέση περιεχομένου 2"/>
          <p:cNvSpPr>
            <a:spLocks noGrp="1"/>
          </p:cNvSpPr>
          <p:nvPr>
            <p:ph idx="1"/>
          </p:nvPr>
        </p:nvSpPr>
        <p:spPr>
          <a:xfrm>
            <a:off x="539750" y="1619250"/>
            <a:ext cx="7632700" cy="4752975"/>
          </a:xfrm>
        </p:spPr>
        <p:txBody>
          <a:bodyPr/>
          <a:lstStyle/>
          <a:p>
            <a:pPr eaLnBrk="1" hangingPunct="1">
              <a:lnSpc>
                <a:spcPct val="114000"/>
              </a:lnSpc>
              <a:spcBef>
                <a:spcPts val="2400"/>
              </a:spcBef>
            </a:pPr>
            <a:r>
              <a:rPr lang="el-GR" altLang="el-GR" smtClean="0"/>
              <a:t>Είναι πολύ σύνηθες, οι διατάσεις να εκτελούνται με λανθασμένο τρόπο,</a:t>
            </a:r>
          </a:p>
          <a:p>
            <a:pPr eaLnBrk="1" hangingPunct="1">
              <a:lnSpc>
                <a:spcPct val="114000"/>
              </a:lnSpc>
              <a:spcBef>
                <a:spcPts val="2400"/>
              </a:spcBef>
            </a:pPr>
            <a:r>
              <a:rPr lang="el-GR" altLang="el-GR" smtClean="0"/>
              <a:t>Εάν η διαδικασία διάτασης εκτελεστεί σωστά, αλλά δεν αυξάνεται η τροχιά της κίνησης της άρθρωσης, τότε πρέπει να επανεξεταστεί η άρθρωση, διότι ο περιορισμός της τροχιάς της κίνησης ίσως να μην οφειλόταν στον μυ, αλλά στην άρθρωση ή στο νεύρο.</a:t>
            </a:r>
          </a:p>
          <a:p>
            <a:pPr eaLnBrk="1" hangingPunct="1">
              <a:spcBef>
                <a:spcPts val="2400"/>
              </a:spcBef>
            </a:pPr>
            <a:endParaRPr lang="el-GR" altLang="el-GR" smtClean="0"/>
          </a:p>
        </p:txBody>
      </p:sp>
      <p:sp>
        <p:nvSpPr>
          <p:cNvPr id="358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E36D127-C195-4CF2-A309-ED0E35B930B7}" type="slidenum">
              <a:rPr lang="el-GR" smtClean="0">
                <a:solidFill>
                  <a:prstClr val="black"/>
                </a:solidFill>
              </a:rPr>
              <a:pPr>
                <a:defRPr/>
              </a:pPr>
              <a:t>31</a:t>
            </a:fld>
            <a:endParaRPr lang="el-GR" smtClean="0">
              <a:solidFill>
                <a:prstClr val="black"/>
              </a:solidFill>
            </a:endParaRPr>
          </a:p>
        </p:txBody>
      </p:sp>
    </p:spTree>
    <p:extLst>
      <p:ext uri="{BB962C8B-B14F-4D97-AF65-F5344CB8AC3E}">
        <p14:creationId xmlns:p14="http://schemas.microsoft.com/office/powerpoint/2010/main" val="3265719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Αρχές διάτασης</a:t>
            </a:r>
            <a:r>
              <a:rPr lang="en-US" dirty="0"/>
              <a:t> </a:t>
            </a:r>
            <a:r>
              <a:rPr lang="el-GR" sz="3000" b="0" dirty="0" smtClean="0"/>
              <a:t>9</a:t>
            </a:r>
            <a:r>
              <a:rPr lang="en-US" sz="3000" b="0" dirty="0" smtClean="0"/>
              <a:t>/</a:t>
            </a:r>
            <a:r>
              <a:rPr lang="el-GR" sz="3000" b="0" dirty="0"/>
              <a:t>9</a:t>
            </a:r>
            <a:endParaRPr lang="el-GR" sz="3600" dirty="0"/>
          </a:p>
        </p:txBody>
      </p:sp>
      <p:sp>
        <p:nvSpPr>
          <p:cNvPr id="36867" name="Θέση περιεχομένου 2"/>
          <p:cNvSpPr>
            <a:spLocks noGrp="1"/>
          </p:cNvSpPr>
          <p:nvPr>
            <p:ph idx="1"/>
          </p:nvPr>
        </p:nvSpPr>
        <p:spPr>
          <a:xfrm>
            <a:off x="539750" y="1619250"/>
            <a:ext cx="7993063" cy="1441450"/>
          </a:xfrm>
        </p:spPr>
        <p:txBody>
          <a:bodyPr/>
          <a:lstStyle/>
          <a:p>
            <a:pPr eaLnBrk="1" hangingPunct="1">
              <a:lnSpc>
                <a:spcPct val="114000"/>
              </a:lnSpc>
            </a:pPr>
            <a:r>
              <a:rPr lang="el-GR" altLang="el-GR" smtClean="0"/>
              <a:t>Για να είναι αποτελεσματική η διάταση, ο ασθενής εκπαιδεύεται για την σωστή αυτοδιάταση, η οποία θα πρέπει να εκτελείται 3-4 φορές την ημέρα</a:t>
            </a:r>
            <a:r>
              <a:rPr lang="en-US" altLang="el-GR" smtClean="0"/>
              <a:t>.</a:t>
            </a:r>
            <a:endParaRPr lang="el-GR" altLang="el-GR" smtClean="0"/>
          </a:p>
        </p:txBody>
      </p:sp>
      <p:sp>
        <p:nvSpPr>
          <p:cNvPr id="368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12616BC-CE7C-4E9E-A132-DA62AC5BBFB9}" type="slidenum">
              <a:rPr lang="el-GR" smtClean="0">
                <a:solidFill>
                  <a:prstClr val="black"/>
                </a:solidFill>
              </a:rPr>
              <a:pPr>
                <a:defRPr/>
              </a:pPr>
              <a:t>32</a:t>
            </a:fld>
            <a:endParaRPr lang="el-GR" smtClean="0">
              <a:solidFill>
                <a:prstClr val="black"/>
              </a:solidFill>
            </a:endParaRPr>
          </a:p>
        </p:txBody>
      </p:sp>
    </p:spTree>
    <p:extLst>
      <p:ext uri="{BB962C8B-B14F-4D97-AF65-F5344CB8AC3E}">
        <p14:creationId xmlns:p14="http://schemas.microsoft.com/office/powerpoint/2010/main" val="2370457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Διαδικασία </a:t>
            </a:r>
            <a:r>
              <a:rPr lang="el-GR" dirty="0" smtClean="0"/>
              <a:t>διάτασης </a:t>
            </a:r>
            <a:r>
              <a:rPr lang="el-GR" sz="3000" b="0" dirty="0" smtClean="0"/>
              <a:t>1/4</a:t>
            </a:r>
            <a:endParaRPr lang="el-GR" sz="3000" b="0" dirty="0"/>
          </a:p>
        </p:txBody>
      </p:sp>
      <p:sp>
        <p:nvSpPr>
          <p:cNvPr id="37891"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3000"/>
              </a:spcBef>
            </a:pPr>
            <a:r>
              <a:rPr lang="el-GR" altLang="el-GR" dirty="0" smtClean="0"/>
              <a:t>Ο ασθενής τοποθετείται στην καταλληλότερη θέση,</a:t>
            </a:r>
          </a:p>
          <a:p>
            <a:pPr eaLnBrk="1" hangingPunct="1">
              <a:lnSpc>
                <a:spcPct val="114000"/>
              </a:lnSpc>
              <a:spcBef>
                <a:spcPts val="3000"/>
              </a:spcBef>
            </a:pPr>
            <a:r>
              <a:rPr lang="el-GR" altLang="el-GR" dirty="0" smtClean="0"/>
              <a:t>Εάν πρόκειται για διάταση </a:t>
            </a:r>
            <a:r>
              <a:rPr lang="el-GR" altLang="el-GR" dirty="0" err="1" smtClean="0"/>
              <a:t>πολυαρθρικών</a:t>
            </a:r>
            <a:r>
              <a:rPr lang="el-GR" altLang="el-GR" dirty="0" smtClean="0"/>
              <a:t> μυών, </a:t>
            </a:r>
            <a:r>
              <a:rPr lang="el-GR" altLang="el-GR" dirty="0" err="1" smtClean="0"/>
              <a:t>προτοποθετείται</a:t>
            </a:r>
            <a:r>
              <a:rPr lang="el-GR" altLang="el-GR" dirty="0" smtClean="0"/>
              <a:t> η κεντρικότερη άρθρωση σε θέση διάτασης του συγκεκριμένου μυός,</a:t>
            </a:r>
          </a:p>
          <a:p>
            <a:pPr eaLnBrk="1" hangingPunct="1">
              <a:lnSpc>
                <a:spcPct val="114000"/>
              </a:lnSpc>
              <a:spcBef>
                <a:spcPts val="3000"/>
              </a:spcBef>
            </a:pPr>
            <a:r>
              <a:rPr lang="el-GR" altLang="el-GR" dirty="0" smtClean="0"/>
              <a:t>Σταθεροποιείται το περιφερικό τμήμα της κεντρικής άρθρωσης .</a:t>
            </a:r>
          </a:p>
        </p:txBody>
      </p:sp>
      <p:sp>
        <p:nvSpPr>
          <p:cNvPr id="378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023F73C-919E-4494-9D21-5A18960681A5}" type="slidenum">
              <a:rPr lang="el-GR" smtClean="0">
                <a:solidFill>
                  <a:prstClr val="black"/>
                </a:solidFill>
              </a:rPr>
              <a:pPr>
                <a:defRPr/>
              </a:pPr>
              <a:t>33</a:t>
            </a:fld>
            <a:endParaRPr lang="el-GR" smtClean="0">
              <a:solidFill>
                <a:prstClr val="black"/>
              </a:solidFill>
            </a:endParaRPr>
          </a:p>
        </p:txBody>
      </p:sp>
    </p:spTree>
    <p:extLst>
      <p:ext uri="{BB962C8B-B14F-4D97-AF65-F5344CB8AC3E}">
        <p14:creationId xmlns:p14="http://schemas.microsoft.com/office/powerpoint/2010/main" val="2766555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Διαδικασία διάτασης </a:t>
            </a:r>
            <a:r>
              <a:rPr lang="el-GR" sz="3000" b="0" dirty="0" smtClean="0"/>
              <a:t>2/4</a:t>
            </a:r>
            <a:endParaRPr lang="el-GR" sz="3600" dirty="0"/>
          </a:p>
        </p:txBody>
      </p:sp>
      <p:sp>
        <p:nvSpPr>
          <p:cNvPr id="38915" name="Θέση περιεχομένου 2"/>
          <p:cNvSpPr>
            <a:spLocks noGrp="1"/>
          </p:cNvSpPr>
          <p:nvPr>
            <p:ph idx="1"/>
          </p:nvPr>
        </p:nvSpPr>
        <p:spPr>
          <a:xfrm>
            <a:off x="539750" y="1619250"/>
            <a:ext cx="7993063" cy="4897438"/>
          </a:xfrm>
        </p:spPr>
        <p:txBody>
          <a:bodyPr/>
          <a:lstStyle/>
          <a:p>
            <a:pPr eaLnBrk="1" hangingPunct="1">
              <a:lnSpc>
                <a:spcPct val="114000"/>
              </a:lnSpc>
              <a:spcBef>
                <a:spcPts val="3600"/>
              </a:spcBef>
            </a:pPr>
            <a:r>
              <a:rPr lang="el-GR" altLang="el-GR" smtClean="0"/>
              <a:t>Κινείται το περιφερικό τμήμα της άρθρωσης προς την περιορισμένη κατεύθυνση μέχρι την πρώτη αντίσταση που θα νιώσει ο φυσικοθεραπευτής.</a:t>
            </a:r>
          </a:p>
          <a:p>
            <a:pPr eaLnBrk="1" hangingPunct="1">
              <a:lnSpc>
                <a:spcPct val="114000"/>
              </a:lnSpc>
              <a:spcBef>
                <a:spcPts val="3600"/>
              </a:spcBef>
            </a:pPr>
            <a:r>
              <a:rPr lang="el-GR" altLang="el-GR" smtClean="0"/>
              <a:t> Κατόπιν, ο φυσικοθεραπευτής διατηρεί αυτήν την θέση και ζητά από τον ασθενή να εμποδίσει την περαιτέρω κίνηση συστέλλοντας τον προς διάταση μυ για μερικά δευτερόλεπτα και κατόπιν να χαλαρώσει.</a:t>
            </a:r>
          </a:p>
          <a:p>
            <a:pPr eaLnBrk="1" hangingPunct="1">
              <a:lnSpc>
                <a:spcPct val="114000"/>
              </a:lnSpc>
              <a:buFont typeface="Wingdings" pitchFamily="2" charset="2"/>
              <a:buChar char="¤"/>
            </a:pPr>
            <a:endParaRPr lang="el-GR" altLang="el-GR" smtClean="0"/>
          </a:p>
        </p:txBody>
      </p:sp>
      <p:sp>
        <p:nvSpPr>
          <p:cNvPr id="389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C6E974-D17F-4F92-93B5-042002306AF2}"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2730207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pPr eaLnBrk="1" hangingPunct="1"/>
            <a:r>
              <a:rPr lang="el-GR" dirty="0"/>
              <a:t>Διαδικασία διάτασης </a:t>
            </a:r>
            <a:r>
              <a:rPr lang="el-GR" sz="3000" b="0" dirty="0" smtClean="0"/>
              <a:t>3/4</a:t>
            </a:r>
            <a:endParaRPr lang="el-GR" altLang="el-GR" sz="3200" dirty="0" smtClean="0"/>
          </a:p>
        </p:txBody>
      </p:sp>
      <p:sp>
        <p:nvSpPr>
          <p:cNvPr id="3" name="Θέση περιεχομένου 2"/>
          <p:cNvSpPr>
            <a:spLocks noGrp="1"/>
          </p:cNvSpPr>
          <p:nvPr>
            <p:ph idx="1"/>
          </p:nvPr>
        </p:nvSpPr>
        <p:spPr>
          <a:xfrm>
            <a:off x="539750" y="1619250"/>
            <a:ext cx="8064698" cy="4762078"/>
          </a:xfrm>
        </p:spPr>
        <p:txBody>
          <a:bodyPr rtlCol="0">
            <a:noAutofit/>
          </a:bodyPr>
          <a:lstStyle/>
          <a:p>
            <a:pPr eaLnBrk="1" fontAlgn="auto" hangingPunct="1">
              <a:lnSpc>
                <a:spcPct val="114000"/>
              </a:lnSpc>
              <a:spcAft>
                <a:spcPts val="0"/>
              </a:spcAft>
              <a:buFont typeface="Arial" pitchFamily="34" charset="0"/>
              <a:buChar char="•"/>
              <a:defRPr/>
            </a:pPr>
            <a:r>
              <a:rPr lang="el-GR" sz="2200" dirty="0"/>
              <a:t>Εφ’ όσον κατά την χαλάρωση δεν </a:t>
            </a:r>
            <a:r>
              <a:rPr lang="el-GR" sz="2200" dirty="0" smtClean="0"/>
              <a:t>υπάρχει καμία </a:t>
            </a:r>
            <a:r>
              <a:rPr lang="el-GR" sz="2200" dirty="0"/>
              <a:t>ενόχληση στον μυ, ο φυσικοθεραπευτής κινεί την άρθρωση περισσότερο προς την περιορισμένη τροχιά μέχρι το σημείο που ο ασθενής νιώθει απλώς ελαφρά τάση στον </a:t>
            </a:r>
            <a:r>
              <a:rPr lang="el-GR" sz="2200" dirty="0" smtClean="0"/>
              <a:t>μυ,</a:t>
            </a:r>
            <a:endParaRPr lang="el-GR" sz="2200" dirty="0"/>
          </a:p>
          <a:p>
            <a:pPr eaLnBrk="1" fontAlgn="auto" hangingPunct="1">
              <a:lnSpc>
                <a:spcPct val="114000"/>
              </a:lnSpc>
              <a:spcAft>
                <a:spcPts val="0"/>
              </a:spcAft>
              <a:buFont typeface="Arial" pitchFamily="34" charset="0"/>
              <a:buChar char="•"/>
              <a:defRPr/>
            </a:pPr>
            <a:r>
              <a:rPr lang="el-GR" sz="2200" dirty="0"/>
              <a:t>Στο σημείο αυτό ζητείται πάλι να κάνει ισομετρική συστολή και να </a:t>
            </a:r>
            <a:r>
              <a:rPr lang="el-GR" sz="2200" dirty="0" smtClean="0"/>
              <a:t>χαλαρώσει,</a:t>
            </a:r>
            <a:endParaRPr lang="el-GR" sz="2200" dirty="0"/>
          </a:p>
          <a:p>
            <a:pPr eaLnBrk="1" fontAlgn="auto" hangingPunct="1">
              <a:lnSpc>
                <a:spcPct val="114000"/>
              </a:lnSpc>
              <a:spcAft>
                <a:spcPts val="0"/>
              </a:spcAft>
              <a:buFont typeface="Arial" pitchFamily="34" charset="0"/>
              <a:buChar char="•"/>
              <a:defRPr/>
            </a:pPr>
            <a:r>
              <a:rPr lang="el-GR" sz="2200" dirty="0"/>
              <a:t>Η τροχιά της κίνησης θα αυξάνεται, εφ’ όσον δεν υπάρχει τάση στον </a:t>
            </a:r>
            <a:r>
              <a:rPr lang="el-GR" sz="2200" dirty="0" smtClean="0"/>
              <a:t>μυ,</a:t>
            </a:r>
            <a:endParaRPr lang="el-GR" sz="2200" dirty="0"/>
          </a:p>
          <a:p>
            <a:pPr eaLnBrk="1" fontAlgn="auto" hangingPunct="1">
              <a:lnSpc>
                <a:spcPct val="114000"/>
              </a:lnSpc>
              <a:spcAft>
                <a:spcPts val="0"/>
              </a:spcAft>
              <a:buFont typeface="Arial" pitchFamily="34" charset="0"/>
              <a:buChar char="•"/>
              <a:defRPr/>
            </a:pPr>
            <a:r>
              <a:rPr lang="el-GR" sz="2200" dirty="0"/>
              <a:t>Εάν όμως δεν υποχωρήσει η τάση μετά από 15-20 δευτερόλεπτα, επαναλαμβάνεται η ισομετρική συστολή στην ίδια θέση</a:t>
            </a:r>
            <a:r>
              <a:rPr lang="el-GR" sz="2200" dirty="0" smtClean="0"/>
              <a:t>.</a:t>
            </a:r>
            <a:endParaRPr lang="el-GR" sz="2200" dirty="0"/>
          </a:p>
        </p:txBody>
      </p:sp>
      <p:sp>
        <p:nvSpPr>
          <p:cNvPr id="399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EF6E198-DF65-45E0-BED2-94A88BEDF94C}"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1060526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Διαδικασία διάτασης </a:t>
            </a:r>
            <a:r>
              <a:rPr lang="el-GR" sz="3000" b="0" dirty="0" smtClean="0"/>
              <a:t>4/4</a:t>
            </a:r>
            <a:endParaRPr lang="el-GR" sz="3600" dirty="0"/>
          </a:p>
        </p:txBody>
      </p:sp>
      <p:sp>
        <p:nvSpPr>
          <p:cNvPr id="3" name="Θέση περιεχομένου 2"/>
          <p:cNvSpPr>
            <a:spLocks noGrp="1"/>
          </p:cNvSpPr>
          <p:nvPr>
            <p:ph idx="1"/>
          </p:nvPr>
        </p:nvSpPr>
        <p:spPr>
          <a:xfrm>
            <a:off x="539750" y="1619250"/>
            <a:ext cx="7920038" cy="4752975"/>
          </a:xfrm>
        </p:spPr>
        <p:txBody>
          <a:bodyPr rtlCol="0">
            <a:normAutofit fontScale="92500"/>
          </a:bodyPr>
          <a:lstStyle/>
          <a:p>
            <a:pPr eaLnBrk="1" fontAlgn="auto" hangingPunct="1">
              <a:lnSpc>
                <a:spcPct val="114000"/>
              </a:lnSpc>
              <a:spcAft>
                <a:spcPts val="0"/>
              </a:spcAft>
              <a:buFont typeface="Arial" pitchFamily="34" charset="0"/>
              <a:buChar char="•"/>
              <a:defRPr/>
            </a:pPr>
            <a:r>
              <a:rPr lang="el-GR" sz="2600" dirty="0"/>
              <a:t>Η διαδικασία αυτή συνεχίζεται  όσο υπάρχει </a:t>
            </a:r>
            <a:r>
              <a:rPr lang="el-GR" sz="2600" dirty="0" smtClean="0"/>
              <a:t>βελτίωση,</a:t>
            </a:r>
            <a:endParaRPr lang="el-GR" sz="2600" dirty="0"/>
          </a:p>
          <a:p>
            <a:pPr eaLnBrk="1" fontAlgn="auto" hangingPunct="1">
              <a:lnSpc>
                <a:spcPct val="114000"/>
              </a:lnSpc>
              <a:spcAft>
                <a:spcPts val="0"/>
              </a:spcAft>
              <a:buFont typeface="Arial" pitchFamily="34" charset="0"/>
              <a:buChar char="•"/>
              <a:defRPr/>
            </a:pPr>
            <a:r>
              <a:rPr lang="el-GR" sz="2600" dirty="0"/>
              <a:t>Ο φυσικοθεραπευτής κρατά την τελική θέση για όσο χρονικό διάστημα υπάρχει </a:t>
            </a:r>
            <a:r>
              <a:rPr lang="el-GR" sz="2600" dirty="0" smtClean="0"/>
              <a:t>βελτίωση,</a:t>
            </a:r>
            <a:endParaRPr lang="el-GR" sz="2600" dirty="0"/>
          </a:p>
          <a:p>
            <a:pPr eaLnBrk="1" fontAlgn="auto" hangingPunct="1">
              <a:lnSpc>
                <a:spcPct val="114000"/>
              </a:lnSpc>
              <a:spcAft>
                <a:spcPts val="0"/>
              </a:spcAft>
              <a:buFont typeface="Arial" pitchFamily="34" charset="0"/>
              <a:buChar char="•"/>
              <a:defRPr/>
            </a:pPr>
            <a:r>
              <a:rPr lang="el-GR" sz="2600" dirty="0"/>
              <a:t>Η διαδικασίας της διάτασης μπορεί να διαρκέσει περισσότερο και από 2 </a:t>
            </a:r>
            <a:r>
              <a:rPr lang="el-GR" sz="2600" dirty="0" smtClean="0"/>
              <a:t>λεπτά,</a:t>
            </a:r>
            <a:endParaRPr lang="el-GR" sz="2600" dirty="0"/>
          </a:p>
          <a:p>
            <a:pPr eaLnBrk="1" fontAlgn="auto" hangingPunct="1">
              <a:lnSpc>
                <a:spcPct val="114000"/>
              </a:lnSpc>
              <a:spcAft>
                <a:spcPts val="0"/>
              </a:spcAft>
              <a:buFont typeface="Arial" pitchFamily="34" charset="0"/>
              <a:buChar char="•"/>
              <a:defRPr/>
            </a:pPr>
            <a:r>
              <a:rPr lang="el-GR" sz="2600" dirty="0" smtClean="0"/>
              <a:t>Όταν  </a:t>
            </a:r>
            <a:r>
              <a:rPr lang="el-GR" sz="2600" dirty="0"/>
              <a:t>όμως δεν παρατηρείται βελτίωση, τότε </a:t>
            </a:r>
            <a:r>
              <a:rPr lang="el-GR" sz="2600" dirty="0" smtClean="0"/>
              <a:t>σταματά,</a:t>
            </a:r>
            <a:endParaRPr lang="el-GR" sz="2600" dirty="0"/>
          </a:p>
          <a:p>
            <a:pPr eaLnBrk="1" fontAlgn="auto" hangingPunct="1">
              <a:lnSpc>
                <a:spcPct val="114000"/>
              </a:lnSpc>
              <a:spcAft>
                <a:spcPts val="0"/>
              </a:spcAft>
              <a:buFont typeface="Arial" pitchFamily="34" charset="0"/>
              <a:buChar char="•"/>
              <a:defRPr/>
            </a:pPr>
            <a:r>
              <a:rPr lang="el-GR" sz="2600" dirty="0"/>
              <a:t>Όταν ολοκληρωθεί η διαδικασία διάτασης, ενεργοποιούνται οι ανταγωνιστές μύες με ισομετρική </a:t>
            </a:r>
            <a:r>
              <a:rPr lang="el-GR" sz="2600" dirty="0" smtClean="0"/>
              <a:t>συστολή.</a:t>
            </a:r>
            <a:endParaRPr lang="el-GR" sz="2600" dirty="0"/>
          </a:p>
        </p:txBody>
      </p:sp>
      <p:sp>
        <p:nvSpPr>
          <p:cNvPr id="409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81CFE69-007D-4D63-8EF7-E9E8FD182F8B}" type="slidenum">
              <a:rPr lang="el-GR" smtClean="0">
                <a:solidFill>
                  <a:prstClr val="black"/>
                </a:solidFill>
              </a:rPr>
              <a:pPr>
                <a:defRPr/>
              </a:pPr>
              <a:t>36</a:t>
            </a:fld>
            <a:endParaRPr lang="el-GR" smtClean="0">
              <a:solidFill>
                <a:prstClr val="black"/>
              </a:solidFill>
            </a:endParaRPr>
          </a:p>
        </p:txBody>
      </p:sp>
    </p:spTree>
    <p:extLst>
      <p:ext uri="{BB962C8B-B14F-4D97-AF65-F5344CB8AC3E}">
        <p14:creationId xmlns:p14="http://schemas.microsoft.com/office/powerpoint/2010/main" val="4080190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pPr eaLnBrk="1" hangingPunct="1"/>
            <a:r>
              <a:rPr lang="el-GR" altLang="el-GR" smtClean="0"/>
              <a:t>Συμπερασματικά </a:t>
            </a:r>
          </a:p>
        </p:txBody>
      </p:sp>
      <p:sp>
        <p:nvSpPr>
          <p:cNvPr id="41987" name="Θέση περιεχομένου 2"/>
          <p:cNvSpPr>
            <a:spLocks noGrp="1"/>
          </p:cNvSpPr>
          <p:nvPr>
            <p:ph idx="1"/>
          </p:nvPr>
        </p:nvSpPr>
        <p:spPr>
          <a:xfrm>
            <a:off x="539750" y="1619250"/>
            <a:ext cx="7848600" cy="4752975"/>
          </a:xfrm>
        </p:spPr>
        <p:txBody>
          <a:bodyPr/>
          <a:lstStyle/>
          <a:p>
            <a:pPr eaLnBrk="1" hangingPunct="1"/>
            <a:r>
              <a:rPr lang="el-GR" altLang="el-GR" dirty="0" smtClean="0"/>
              <a:t>Η διαδικασία PNF διάτασης θα πρέπει να περιλαμβάνει:</a:t>
            </a:r>
          </a:p>
          <a:p>
            <a:pPr marL="742950" lvl="1" indent="-342900" eaLnBrk="1" hangingPunct="1"/>
            <a:r>
              <a:rPr lang="el-GR" altLang="el-GR" dirty="0" smtClean="0"/>
              <a:t>Συστολή του προς διάταση μυός 6 δευτερολέπτων που ακολουθείται από υποβοηθούμενη διάταση 10 – 30 δευτερόλεπτα,</a:t>
            </a:r>
          </a:p>
          <a:p>
            <a:pPr marL="742950" lvl="1" indent="-342900" eaLnBrk="1" hangingPunct="1"/>
            <a:r>
              <a:rPr lang="el-GR" altLang="el-GR" dirty="0" smtClean="0"/>
              <a:t>Τουλάχιστον 4 επαναλήψεις,</a:t>
            </a:r>
          </a:p>
          <a:p>
            <a:pPr marL="742950" lvl="1" indent="-342900" eaLnBrk="1" hangingPunct="1"/>
            <a:r>
              <a:rPr lang="el-GR" altLang="el-GR" dirty="0" smtClean="0"/>
              <a:t>Μέγιστη ισομετρική συστολή του ανταγωνιστή μυός 5 – 10 δευτερολέπτων,</a:t>
            </a:r>
          </a:p>
          <a:p>
            <a:pPr marL="742950" lvl="1" indent="-342900" eaLnBrk="1" hangingPunct="1"/>
            <a:r>
              <a:rPr lang="el-GR" altLang="el-GR" dirty="0" smtClean="0"/>
              <a:t>Τουλάχιστον 2 – 3 φορές την εβδομάδα.</a:t>
            </a:r>
          </a:p>
        </p:txBody>
      </p:sp>
      <p:sp>
        <p:nvSpPr>
          <p:cNvPr id="419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5BF264-BDFB-423A-9CCA-19B7828D1357}" type="slidenum">
              <a:rPr lang="el-GR" smtClean="0">
                <a:solidFill>
                  <a:prstClr val="black"/>
                </a:solidFill>
              </a:rPr>
              <a:pPr>
                <a:defRPr/>
              </a:pPr>
              <a:t>37</a:t>
            </a:fld>
            <a:endParaRPr lang="el-GR" smtClean="0">
              <a:solidFill>
                <a:prstClr val="black"/>
              </a:solidFill>
            </a:endParaRPr>
          </a:p>
        </p:txBody>
      </p:sp>
    </p:spTree>
    <p:extLst>
      <p:ext uri="{BB962C8B-B14F-4D97-AF65-F5344CB8AC3E}">
        <p14:creationId xmlns:p14="http://schemas.microsoft.com/office/powerpoint/2010/main" val="3948257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Γωνίες της άρθρωσης του ισχίου</a:t>
            </a:r>
            <a:r>
              <a:rPr lang="en-US" dirty="0"/>
              <a:t> </a:t>
            </a:r>
            <a:r>
              <a:rPr lang="en-US" sz="3000" b="0" dirty="0" smtClean="0"/>
              <a:t>2/</a:t>
            </a:r>
            <a:r>
              <a:rPr lang="el-GR" sz="3000" b="0" dirty="0"/>
              <a:t>5</a:t>
            </a:r>
            <a:endParaRPr lang="el-GR" sz="3600" dirty="0"/>
          </a:p>
        </p:txBody>
      </p:sp>
      <p:sp>
        <p:nvSpPr>
          <p:cNvPr id="7171" name="Θέση περιεχομένου 2"/>
          <p:cNvSpPr>
            <a:spLocks noGrp="1"/>
          </p:cNvSpPr>
          <p:nvPr>
            <p:ph idx="1"/>
          </p:nvPr>
        </p:nvSpPr>
        <p:spPr>
          <a:xfrm>
            <a:off x="539750" y="1619250"/>
            <a:ext cx="5230813" cy="4681538"/>
          </a:xfrm>
        </p:spPr>
        <p:txBody>
          <a:bodyPr/>
          <a:lstStyle/>
          <a:p>
            <a:pPr eaLnBrk="1" hangingPunct="1">
              <a:spcBef>
                <a:spcPts val="1800"/>
              </a:spcBef>
            </a:pPr>
            <a:r>
              <a:rPr lang="el-GR" altLang="el-GR" dirty="0" smtClean="0"/>
              <a:t>Η φυσιολογική γωνία έγκλισης:</a:t>
            </a:r>
          </a:p>
          <a:p>
            <a:pPr lvl="1" eaLnBrk="1" hangingPunct="1">
              <a:spcBef>
                <a:spcPts val="1800"/>
              </a:spcBef>
            </a:pPr>
            <a:r>
              <a:rPr lang="el-GR" altLang="el-GR" dirty="0" smtClean="0"/>
              <a:t>Σε νεογέννητα: ~150</a:t>
            </a:r>
            <a:r>
              <a:rPr lang="el-GR" altLang="el-GR" baseline="30000" dirty="0" smtClean="0"/>
              <a:t>ο</a:t>
            </a:r>
            <a:r>
              <a:rPr lang="el-GR" altLang="el-GR" dirty="0" smtClean="0"/>
              <a:t>, </a:t>
            </a:r>
          </a:p>
          <a:p>
            <a:pPr lvl="1" eaLnBrk="1" hangingPunct="1">
              <a:spcBef>
                <a:spcPts val="1800"/>
              </a:spcBef>
            </a:pPr>
            <a:r>
              <a:rPr lang="el-GR" altLang="el-GR" dirty="0" smtClean="0"/>
              <a:t>Σε ενήλικες: ~125</a:t>
            </a:r>
            <a:r>
              <a:rPr lang="el-GR" altLang="el-GR" baseline="30000" dirty="0" smtClean="0"/>
              <a:t>ο</a:t>
            </a:r>
            <a:r>
              <a:rPr lang="el-GR" altLang="el-GR" dirty="0" smtClean="0"/>
              <a:t>, </a:t>
            </a:r>
          </a:p>
          <a:p>
            <a:pPr lvl="1" eaLnBrk="1" hangingPunct="1">
              <a:spcBef>
                <a:spcPts val="1800"/>
              </a:spcBef>
            </a:pPr>
            <a:r>
              <a:rPr lang="el-GR" altLang="el-GR" dirty="0" smtClean="0"/>
              <a:t>Σε ηλικιωμένους: ~120</a:t>
            </a:r>
            <a:r>
              <a:rPr lang="el-GR" altLang="el-GR" baseline="30000" dirty="0" smtClean="0"/>
              <a:t>ο</a:t>
            </a:r>
            <a:r>
              <a:rPr lang="el-GR" altLang="el-GR" dirty="0" smtClean="0"/>
              <a:t>. </a:t>
            </a:r>
          </a:p>
          <a:p>
            <a:pPr eaLnBrk="1" hangingPunct="1">
              <a:spcBef>
                <a:spcPts val="1800"/>
              </a:spcBef>
            </a:pPr>
            <a:r>
              <a:rPr lang="el-GR" altLang="el-GR" dirty="0" smtClean="0"/>
              <a:t>Στις γυναίκες η γωνία είναι ελαφρώς μειωμένη λόγω φαρδύτερης λεκάνης.</a:t>
            </a:r>
          </a:p>
        </p:txBody>
      </p:sp>
      <p:sp>
        <p:nvSpPr>
          <p:cNvPr id="7172" name="Θέση αριθμού διαφάνειας 3"/>
          <p:cNvSpPr>
            <a:spLocks noGrp="1"/>
          </p:cNvSpPr>
          <p:nvPr>
            <p:ph type="sldNum" sz="quarter" idx="12"/>
          </p:nvPr>
        </p:nvSpPr>
        <p:spPr bwMode="auto">
          <a:xfrm>
            <a:off x="6553200" y="6376988"/>
            <a:ext cx="2133600" cy="365125"/>
          </a:xfrm>
          <a:ln>
            <a:miter lim="800000"/>
            <a:headEnd/>
            <a:tailEnd/>
          </a:ln>
        </p:spPr>
        <p:txBody>
          <a:bodyPr wrap="square" numCol="1" anchorCtr="0" compatLnSpc="1">
            <a:prstTxWarp prst="textNoShape">
              <a:avLst/>
            </a:prstTxWarp>
          </a:bodyPr>
          <a:lstStyle/>
          <a:p>
            <a:pPr>
              <a:defRPr/>
            </a:pPr>
            <a:fld id="{4C7A64FB-95D7-4723-9001-B1582EA15600}" type="slidenum">
              <a:rPr lang="el-GR" smtClean="0">
                <a:solidFill>
                  <a:prstClr val="black"/>
                </a:solidFill>
              </a:rPr>
              <a:pPr>
                <a:defRPr/>
              </a:pPr>
              <a:t>3</a:t>
            </a:fld>
            <a:endParaRPr lang="el-GR" smtClean="0">
              <a:solidFill>
                <a:prstClr val="black"/>
              </a:solidFill>
            </a:endParaRPr>
          </a:p>
        </p:txBody>
      </p:sp>
      <p:grpSp>
        <p:nvGrpSpPr>
          <p:cNvPr id="7173" name="Ομάδα 5"/>
          <p:cNvGrpSpPr>
            <a:grpSpLocks/>
          </p:cNvGrpSpPr>
          <p:nvPr/>
        </p:nvGrpSpPr>
        <p:grpSpPr bwMode="auto">
          <a:xfrm>
            <a:off x="4787900" y="1604963"/>
            <a:ext cx="3328988" cy="3887787"/>
            <a:chOff x="4788024" y="1604386"/>
            <a:chExt cx="3328813" cy="3888432"/>
          </a:xfrm>
        </p:grpSpPr>
        <p:pic>
          <p:nvPicPr>
            <p:cNvPr id="7175" name="Picture 2" descr="File:FemurAng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01" y="1604386"/>
              <a:ext cx="188233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Ελεύθερη σχεδίαση 7"/>
            <p:cNvSpPr/>
            <p:nvPr/>
          </p:nvSpPr>
          <p:spPr>
            <a:xfrm rot="808968">
              <a:off x="6438937" y="3015907"/>
              <a:ext cx="849268" cy="555717"/>
            </a:xfrm>
            <a:custGeom>
              <a:avLst/>
              <a:gdLst>
                <a:gd name="connsiteX0" fmla="*/ 824825 w 824825"/>
                <a:gd name="connsiteY0" fmla="*/ 368256 h 368256"/>
                <a:gd name="connsiteX1" fmla="*/ 709415 w 824825"/>
                <a:gd name="connsiteY1" fmla="*/ 270601 h 368256"/>
                <a:gd name="connsiteX2" fmla="*/ 505228 w 824825"/>
                <a:gd name="connsiteY2" fmla="*/ 137436 h 368256"/>
                <a:gd name="connsiteX3" fmla="*/ 221143 w 824825"/>
                <a:gd name="connsiteY3" fmla="*/ 48660 h 368256"/>
                <a:gd name="connsiteX4" fmla="*/ 16957 w 824825"/>
                <a:gd name="connsiteY4" fmla="*/ 4271 h 368256"/>
                <a:gd name="connsiteX5" fmla="*/ 25834 w 824825"/>
                <a:gd name="connsiteY5" fmla="*/ 4271 h 3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825" h="368256">
                  <a:moveTo>
                    <a:pt x="824825" y="368256"/>
                  </a:moveTo>
                  <a:cubicBezTo>
                    <a:pt x="793753" y="338663"/>
                    <a:pt x="762681" y="309071"/>
                    <a:pt x="709415" y="270601"/>
                  </a:cubicBezTo>
                  <a:cubicBezTo>
                    <a:pt x="656149" y="232131"/>
                    <a:pt x="586607" y="174426"/>
                    <a:pt x="505228" y="137436"/>
                  </a:cubicBezTo>
                  <a:cubicBezTo>
                    <a:pt x="423849" y="100446"/>
                    <a:pt x="302521" y="70854"/>
                    <a:pt x="221143" y="48660"/>
                  </a:cubicBezTo>
                  <a:cubicBezTo>
                    <a:pt x="139764" y="26466"/>
                    <a:pt x="49508" y="11669"/>
                    <a:pt x="16957" y="4271"/>
                  </a:cubicBezTo>
                  <a:cubicBezTo>
                    <a:pt x="-15594" y="-3127"/>
                    <a:pt x="5120" y="572"/>
                    <a:pt x="25834" y="4271"/>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Ελεύθερη σχεδίαση 9"/>
            <p:cNvSpPr/>
            <p:nvPr/>
          </p:nvSpPr>
          <p:spPr>
            <a:xfrm rot="947945">
              <a:off x="6300832" y="3128639"/>
              <a:ext cx="1054045" cy="600175"/>
            </a:xfrm>
            <a:custGeom>
              <a:avLst/>
              <a:gdLst>
                <a:gd name="connsiteX0" fmla="*/ 824825 w 824825"/>
                <a:gd name="connsiteY0" fmla="*/ 368256 h 368256"/>
                <a:gd name="connsiteX1" fmla="*/ 709415 w 824825"/>
                <a:gd name="connsiteY1" fmla="*/ 270601 h 368256"/>
                <a:gd name="connsiteX2" fmla="*/ 505228 w 824825"/>
                <a:gd name="connsiteY2" fmla="*/ 137436 h 368256"/>
                <a:gd name="connsiteX3" fmla="*/ 221143 w 824825"/>
                <a:gd name="connsiteY3" fmla="*/ 48660 h 368256"/>
                <a:gd name="connsiteX4" fmla="*/ 16957 w 824825"/>
                <a:gd name="connsiteY4" fmla="*/ 4271 h 368256"/>
                <a:gd name="connsiteX5" fmla="*/ 25834 w 824825"/>
                <a:gd name="connsiteY5" fmla="*/ 4271 h 3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825" h="368256">
                  <a:moveTo>
                    <a:pt x="824825" y="368256"/>
                  </a:moveTo>
                  <a:cubicBezTo>
                    <a:pt x="793753" y="338663"/>
                    <a:pt x="762681" y="309071"/>
                    <a:pt x="709415" y="270601"/>
                  </a:cubicBezTo>
                  <a:cubicBezTo>
                    <a:pt x="656149" y="232131"/>
                    <a:pt x="586607" y="174426"/>
                    <a:pt x="505228" y="137436"/>
                  </a:cubicBezTo>
                  <a:cubicBezTo>
                    <a:pt x="423849" y="100446"/>
                    <a:pt x="302521" y="70854"/>
                    <a:pt x="221143" y="48660"/>
                  </a:cubicBezTo>
                  <a:cubicBezTo>
                    <a:pt x="139764" y="26466"/>
                    <a:pt x="49508" y="11669"/>
                    <a:pt x="16957" y="4271"/>
                  </a:cubicBezTo>
                  <a:cubicBezTo>
                    <a:pt x="-15594" y="-3127"/>
                    <a:pt x="5120" y="572"/>
                    <a:pt x="25834" y="4271"/>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Ελεύθερη σχεδίαση 10"/>
            <p:cNvSpPr/>
            <p:nvPr/>
          </p:nvSpPr>
          <p:spPr>
            <a:xfrm rot="748705">
              <a:off x="6319881" y="3246133"/>
              <a:ext cx="1015947" cy="657334"/>
            </a:xfrm>
            <a:custGeom>
              <a:avLst/>
              <a:gdLst>
                <a:gd name="connsiteX0" fmla="*/ 824825 w 824825"/>
                <a:gd name="connsiteY0" fmla="*/ 368256 h 368256"/>
                <a:gd name="connsiteX1" fmla="*/ 709415 w 824825"/>
                <a:gd name="connsiteY1" fmla="*/ 270601 h 368256"/>
                <a:gd name="connsiteX2" fmla="*/ 505228 w 824825"/>
                <a:gd name="connsiteY2" fmla="*/ 137436 h 368256"/>
                <a:gd name="connsiteX3" fmla="*/ 221143 w 824825"/>
                <a:gd name="connsiteY3" fmla="*/ 48660 h 368256"/>
                <a:gd name="connsiteX4" fmla="*/ 16957 w 824825"/>
                <a:gd name="connsiteY4" fmla="*/ 4271 h 368256"/>
                <a:gd name="connsiteX5" fmla="*/ 25834 w 824825"/>
                <a:gd name="connsiteY5" fmla="*/ 4271 h 3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825" h="368256">
                  <a:moveTo>
                    <a:pt x="824825" y="368256"/>
                  </a:moveTo>
                  <a:cubicBezTo>
                    <a:pt x="793753" y="338663"/>
                    <a:pt x="762681" y="309071"/>
                    <a:pt x="709415" y="270601"/>
                  </a:cubicBezTo>
                  <a:cubicBezTo>
                    <a:pt x="656149" y="232131"/>
                    <a:pt x="586607" y="174426"/>
                    <a:pt x="505228" y="137436"/>
                  </a:cubicBezTo>
                  <a:cubicBezTo>
                    <a:pt x="423849" y="100446"/>
                    <a:pt x="302521" y="70854"/>
                    <a:pt x="221143" y="48660"/>
                  </a:cubicBezTo>
                  <a:cubicBezTo>
                    <a:pt x="139764" y="26466"/>
                    <a:pt x="49508" y="11669"/>
                    <a:pt x="16957" y="4271"/>
                  </a:cubicBezTo>
                  <a:cubicBezTo>
                    <a:pt x="-15594" y="-3127"/>
                    <a:pt x="5120" y="572"/>
                    <a:pt x="25834" y="4271"/>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Ελεύθερη σχεδίαση 11"/>
            <p:cNvSpPr/>
            <p:nvPr/>
          </p:nvSpPr>
          <p:spPr>
            <a:xfrm rot="713424">
              <a:off x="6330993" y="3412848"/>
              <a:ext cx="906415" cy="504909"/>
            </a:xfrm>
            <a:custGeom>
              <a:avLst/>
              <a:gdLst>
                <a:gd name="connsiteX0" fmla="*/ 824825 w 824825"/>
                <a:gd name="connsiteY0" fmla="*/ 368256 h 368256"/>
                <a:gd name="connsiteX1" fmla="*/ 709415 w 824825"/>
                <a:gd name="connsiteY1" fmla="*/ 270601 h 368256"/>
                <a:gd name="connsiteX2" fmla="*/ 505228 w 824825"/>
                <a:gd name="connsiteY2" fmla="*/ 137436 h 368256"/>
                <a:gd name="connsiteX3" fmla="*/ 221143 w 824825"/>
                <a:gd name="connsiteY3" fmla="*/ 48660 h 368256"/>
                <a:gd name="connsiteX4" fmla="*/ 16957 w 824825"/>
                <a:gd name="connsiteY4" fmla="*/ 4271 h 368256"/>
                <a:gd name="connsiteX5" fmla="*/ 25834 w 824825"/>
                <a:gd name="connsiteY5" fmla="*/ 4271 h 3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825" h="368256">
                  <a:moveTo>
                    <a:pt x="824825" y="368256"/>
                  </a:moveTo>
                  <a:cubicBezTo>
                    <a:pt x="793753" y="338663"/>
                    <a:pt x="762681" y="309071"/>
                    <a:pt x="709415" y="270601"/>
                  </a:cubicBezTo>
                  <a:cubicBezTo>
                    <a:pt x="656149" y="232131"/>
                    <a:pt x="586607" y="174426"/>
                    <a:pt x="505228" y="137436"/>
                  </a:cubicBezTo>
                  <a:cubicBezTo>
                    <a:pt x="423849" y="100446"/>
                    <a:pt x="302521" y="70854"/>
                    <a:pt x="221143" y="48660"/>
                  </a:cubicBezTo>
                  <a:cubicBezTo>
                    <a:pt x="139764" y="26466"/>
                    <a:pt x="49508" y="11669"/>
                    <a:pt x="16957" y="4271"/>
                  </a:cubicBezTo>
                  <a:cubicBezTo>
                    <a:pt x="-15594" y="-3127"/>
                    <a:pt x="5120" y="572"/>
                    <a:pt x="25834" y="4271"/>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Ελεύθερη σχεδίαση 12"/>
            <p:cNvSpPr/>
            <p:nvPr/>
          </p:nvSpPr>
          <p:spPr>
            <a:xfrm>
              <a:off x="6642127" y="2852368"/>
              <a:ext cx="611156" cy="811347"/>
            </a:xfrm>
            <a:custGeom>
              <a:avLst/>
              <a:gdLst>
                <a:gd name="connsiteX0" fmla="*/ 824825 w 824825"/>
                <a:gd name="connsiteY0" fmla="*/ 368256 h 368256"/>
                <a:gd name="connsiteX1" fmla="*/ 709415 w 824825"/>
                <a:gd name="connsiteY1" fmla="*/ 270601 h 368256"/>
                <a:gd name="connsiteX2" fmla="*/ 505228 w 824825"/>
                <a:gd name="connsiteY2" fmla="*/ 137436 h 368256"/>
                <a:gd name="connsiteX3" fmla="*/ 221143 w 824825"/>
                <a:gd name="connsiteY3" fmla="*/ 48660 h 368256"/>
                <a:gd name="connsiteX4" fmla="*/ 16957 w 824825"/>
                <a:gd name="connsiteY4" fmla="*/ 4271 h 368256"/>
                <a:gd name="connsiteX5" fmla="*/ 25834 w 824825"/>
                <a:gd name="connsiteY5" fmla="*/ 4271 h 3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825" h="368256">
                  <a:moveTo>
                    <a:pt x="824825" y="368256"/>
                  </a:moveTo>
                  <a:cubicBezTo>
                    <a:pt x="793753" y="338663"/>
                    <a:pt x="762681" y="309071"/>
                    <a:pt x="709415" y="270601"/>
                  </a:cubicBezTo>
                  <a:cubicBezTo>
                    <a:pt x="656149" y="232131"/>
                    <a:pt x="586607" y="174426"/>
                    <a:pt x="505228" y="137436"/>
                  </a:cubicBezTo>
                  <a:cubicBezTo>
                    <a:pt x="423849" y="100446"/>
                    <a:pt x="302521" y="70854"/>
                    <a:pt x="221143" y="48660"/>
                  </a:cubicBezTo>
                  <a:cubicBezTo>
                    <a:pt x="139764" y="26466"/>
                    <a:pt x="49508" y="11669"/>
                    <a:pt x="16957" y="4271"/>
                  </a:cubicBezTo>
                  <a:cubicBezTo>
                    <a:pt x="-15594" y="-3127"/>
                    <a:pt x="5120" y="572"/>
                    <a:pt x="25834" y="4271"/>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Ελεύθερη σχεδίαση 13"/>
            <p:cNvSpPr/>
            <p:nvPr/>
          </p:nvSpPr>
          <p:spPr>
            <a:xfrm>
              <a:off x="6524658" y="2228377"/>
              <a:ext cx="1168339" cy="1382942"/>
            </a:xfrm>
            <a:custGeom>
              <a:avLst/>
              <a:gdLst>
                <a:gd name="connsiteX0" fmla="*/ 0 w 1169364"/>
                <a:gd name="connsiteY0" fmla="*/ 1382873 h 1382873"/>
                <a:gd name="connsiteX1" fmla="*/ 26633 w 1169364"/>
                <a:gd name="connsiteY1" fmla="*/ 1196442 h 1382873"/>
                <a:gd name="connsiteX2" fmla="*/ 115410 w 1169364"/>
                <a:gd name="connsiteY2" fmla="*/ 1001133 h 1382873"/>
                <a:gd name="connsiteX3" fmla="*/ 204187 w 1169364"/>
                <a:gd name="connsiteY3" fmla="*/ 832457 h 1382873"/>
                <a:gd name="connsiteX4" fmla="*/ 284086 w 1169364"/>
                <a:gd name="connsiteY4" fmla="*/ 690414 h 1382873"/>
                <a:gd name="connsiteX5" fmla="*/ 390618 w 1169364"/>
                <a:gd name="connsiteY5" fmla="*/ 566127 h 1382873"/>
                <a:gd name="connsiteX6" fmla="*/ 506028 w 1169364"/>
                <a:gd name="connsiteY6" fmla="*/ 450717 h 1382873"/>
                <a:gd name="connsiteX7" fmla="*/ 621437 w 1169364"/>
                <a:gd name="connsiteY7" fmla="*/ 335308 h 1382873"/>
                <a:gd name="connsiteX8" fmla="*/ 692459 w 1169364"/>
                <a:gd name="connsiteY8" fmla="*/ 273164 h 1382873"/>
                <a:gd name="connsiteX9" fmla="*/ 816746 w 1169364"/>
                <a:gd name="connsiteY9" fmla="*/ 175510 h 1382873"/>
                <a:gd name="connsiteX10" fmla="*/ 967666 w 1169364"/>
                <a:gd name="connsiteY10" fmla="*/ 77855 h 1382873"/>
                <a:gd name="connsiteX11" fmla="*/ 1154097 w 1169364"/>
                <a:gd name="connsiteY11" fmla="*/ 6834 h 1382873"/>
                <a:gd name="connsiteX12" fmla="*/ 1145220 w 1169364"/>
                <a:gd name="connsiteY12" fmla="*/ 6834 h 13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364" h="1382873">
                  <a:moveTo>
                    <a:pt x="0" y="1382873"/>
                  </a:moveTo>
                  <a:cubicBezTo>
                    <a:pt x="3699" y="1321469"/>
                    <a:pt x="7398" y="1260065"/>
                    <a:pt x="26633" y="1196442"/>
                  </a:cubicBezTo>
                  <a:cubicBezTo>
                    <a:pt x="45868" y="1132819"/>
                    <a:pt x="85818" y="1061797"/>
                    <a:pt x="115410" y="1001133"/>
                  </a:cubicBezTo>
                  <a:cubicBezTo>
                    <a:pt x="145002" y="940469"/>
                    <a:pt x="176074" y="884243"/>
                    <a:pt x="204187" y="832457"/>
                  </a:cubicBezTo>
                  <a:cubicBezTo>
                    <a:pt x="232300" y="780670"/>
                    <a:pt x="253014" y="734802"/>
                    <a:pt x="284086" y="690414"/>
                  </a:cubicBezTo>
                  <a:cubicBezTo>
                    <a:pt x="315158" y="646026"/>
                    <a:pt x="353628" y="606076"/>
                    <a:pt x="390618" y="566127"/>
                  </a:cubicBezTo>
                  <a:cubicBezTo>
                    <a:pt x="427608" y="526178"/>
                    <a:pt x="506028" y="450717"/>
                    <a:pt x="506028" y="450717"/>
                  </a:cubicBezTo>
                  <a:cubicBezTo>
                    <a:pt x="544498" y="412247"/>
                    <a:pt x="590365" y="364900"/>
                    <a:pt x="621437" y="335308"/>
                  </a:cubicBezTo>
                  <a:cubicBezTo>
                    <a:pt x="652509" y="305716"/>
                    <a:pt x="659908" y="299797"/>
                    <a:pt x="692459" y="273164"/>
                  </a:cubicBezTo>
                  <a:cubicBezTo>
                    <a:pt x="725010" y="246531"/>
                    <a:pt x="770878" y="208061"/>
                    <a:pt x="816746" y="175510"/>
                  </a:cubicBezTo>
                  <a:cubicBezTo>
                    <a:pt x="862614" y="142959"/>
                    <a:pt x="911441" y="105968"/>
                    <a:pt x="967666" y="77855"/>
                  </a:cubicBezTo>
                  <a:cubicBezTo>
                    <a:pt x="1023891" y="49742"/>
                    <a:pt x="1124505" y="18671"/>
                    <a:pt x="1154097" y="6834"/>
                  </a:cubicBezTo>
                  <a:cubicBezTo>
                    <a:pt x="1183689" y="-5003"/>
                    <a:pt x="1164454" y="915"/>
                    <a:pt x="1145220" y="683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Ελεύθερη σχεδίαση 15"/>
            <p:cNvSpPr/>
            <p:nvPr/>
          </p:nvSpPr>
          <p:spPr>
            <a:xfrm>
              <a:off x="6596092" y="2315704"/>
              <a:ext cx="1168339" cy="1382941"/>
            </a:xfrm>
            <a:custGeom>
              <a:avLst/>
              <a:gdLst>
                <a:gd name="connsiteX0" fmla="*/ 0 w 1169364"/>
                <a:gd name="connsiteY0" fmla="*/ 1382873 h 1382873"/>
                <a:gd name="connsiteX1" fmla="*/ 26633 w 1169364"/>
                <a:gd name="connsiteY1" fmla="*/ 1196442 h 1382873"/>
                <a:gd name="connsiteX2" fmla="*/ 115410 w 1169364"/>
                <a:gd name="connsiteY2" fmla="*/ 1001133 h 1382873"/>
                <a:gd name="connsiteX3" fmla="*/ 204187 w 1169364"/>
                <a:gd name="connsiteY3" fmla="*/ 832457 h 1382873"/>
                <a:gd name="connsiteX4" fmla="*/ 284086 w 1169364"/>
                <a:gd name="connsiteY4" fmla="*/ 690414 h 1382873"/>
                <a:gd name="connsiteX5" fmla="*/ 390618 w 1169364"/>
                <a:gd name="connsiteY5" fmla="*/ 566127 h 1382873"/>
                <a:gd name="connsiteX6" fmla="*/ 506028 w 1169364"/>
                <a:gd name="connsiteY6" fmla="*/ 450717 h 1382873"/>
                <a:gd name="connsiteX7" fmla="*/ 621437 w 1169364"/>
                <a:gd name="connsiteY7" fmla="*/ 335308 h 1382873"/>
                <a:gd name="connsiteX8" fmla="*/ 692459 w 1169364"/>
                <a:gd name="connsiteY8" fmla="*/ 273164 h 1382873"/>
                <a:gd name="connsiteX9" fmla="*/ 816746 w 1169364"/>
                <a:gd name="connsiteY9" fmla="*/ 175510 h 1382873"/>
                <a:gd name="connsiteX10" fmla="*/ 967666 w 1169364"/>
                <a:gd name="connsiteY10" fmla="*/ 77855 h 1382873"/>
                <a:gd name="connsiteX11" fmla="*/ 1154097 w 1169364"/>
                <a:gd name="connsiteY11" fmla="*/ 6834 h 1382873"/>
                <a:gd name="connsiteX12" fmla="*/ 1145220 w 1169364"/>
                <a:gd name="connsiteY12" fmla="*/ 6834 h 13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364" h="1382873">
                  <a:moveTo>
                    <a:pt x="0" y="1382873"/>
                  </a:moveTo>
                  <a:cubicBezTo>
                    <a:pt x="3699" y="1321469"/>
                    <a:pt x="7398" y="1260065"/>
                    <a:pt x="26633" y="1196442"/>
                  </a:cubicBezTo>
                  <a:cubicBezTo>
                    <a:pt x="45868" y="1132819"/>
                    <a:pt x="85818" y="1061797"/>
                    <a:pt x="115410" y="1001133"/>
                  </a:cubicBezTo>
                  <a:cubicBezTo>
                    <a:pt x="145002" y="940469"/>
                    <a:pt x="176074" y="884243"/>
                    <a:pt x="204187" y="832457"/>
                  </a:cubicBezTo>
                  <a:cubicBezTo>
                    <a:pt x="232300" y="780670"/>
                    <a:pt x="253014" y="734802"/>
                    <a:pt x="284086" y="690414"/>
                  </a:cubicBezTo>
                  <a:cubicBezTo>
                    <a:pt x="315158" y="646026"/>
                    <a:pt x="353628" y="606076"/>
                    <a:pt x="390618" y="566127"/>
                  </a:cubicBezTo>
                  <a:cubicBezTo>
                    <a:pt x="427608" y="526178"/>
                    <a:pt x="506028" y="450717"/>
                    <a:pt x="506028" y="450717"/>
                  </a:cubicBezTo>
                  <a:cubicBezTo>
                    <a:pt x="544498" y="412247"/>
                    <a:pt x="590365" y="364900"/>
                    <a:pt x="621437" y="335308"/>
                  </a:cubicBezTo>
                  <a:cubicBezTo>
                    <a:pt x="652509" y="305716"/>
                    <a:pt x="659908" y="299797"/>
                    <a:pt x="692459" y="273164"/>
                  </a:cubicBezTo>
                  <a:cubicBezTo>
                    <a:pt x="725010" y="246531"/>
                    <a:pt x="770878" y="208061"/>
                    <a:pt x="816746" y="175510"/>
                  </a:cubicBezTo>
                  <a:cubicBezTo>
                    <a:pt x="862614" y="142959"/>
                    <a:pt x="911441" y="105968"/>
                    <a:pt x="967666" y="77855"/>
                  </a:cubicBezTo>
                  <a:cubicBezTo>
                    <a:pt x="1023891" y="49742"/>
                    <a:pt x="1124505" y="18671"/>
                    <a:pt x="1154097" y="6834"/>
                  </a:cubicBezTo>
                  <a:cubicBezTo>
                    <a:pt x="1183689" y="-5003"/>
                    <a:pt x="1164454" y="915"/>
                    <a:pt x="1145220" y="683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7" name="Ελεύθερη σχεδίαση 16"/>
            <p:cNvSpPr/>
            <p:nvPr/>
          </p:nvSpPr>
          <p:spPr>
            <a:xfrm>
              <a:off x="6669113" y="2452252"/>
              <a:ext cx="1168339" cy="1382941"/>
            </a:xfrm>
            <a:custGeom>
              <a:avLst/>
              <a:gdLst>
                <a:gd name="connsiteX0" fmla="*/ 0 w 1169364"/>
                <a:gd name="connsiteY0" fmla="*/ 1382873 h 1382873"/>
                <a:gd name="connsiteX1" fmla="*/ 26633 w 1169364"/>
                <a:gd name="connsiteY1" fmla="*/ 1196442 h 1382873"/>
                <a:gd name="connsiteX2" fmla="*/ 115410 w 1169364"/>
                <a:gd name="connsiteY2" fmla="*/ 1001133 h 1382873"/>
                <a:gd name="connsiteX3" fmla="*/ 204187 w 1169364"/>
                <a:gd name="connsiteY3" fmla="*/ 832457 h 1382873"/>
                <a:gd name="connsiteX4" fmla="*/ 284086 w 1169364"/>
                <a:gd name="connsiteY4" fmla="*/ 690414 h 1382873"/>
                <a:gd name="connsiteX5" fmla="*/ 390618 w 1169364"/>
                <a:gd name="connsiteY5" fmla="*/ 566127 h 1382873"/>
                <a:gd name="connsiteX6" fmla="*/ 506028 w 1169364"/>
                <a:gd name="connsiteY6" fmla="*/ 450717 h 1382873"/>
                <a:gd name="connsiteX7" fmla="*/ 621437 w 1169364"/>
                <a:gd name="connsiteY7" fmla="*/ 335308 h 1382873"/>
                <a:gd name="connsiteX8" fmla="*/ 692459 w 1169364"/>
                <a:gd name="connsiteY8" fmla="*/ 273164 h 1382873"/>
                <a:gd name="connsiteX9" fmla="*/ 816746 w 1169364"/>
                <a:gd name="connsiteY9" fmla="*/ 175510 h 1382873"/>
                <a:gd name="connsiteX10" fmla="*/ 967666 w 1169364"/>
                <a:gd name="connsiteY10" fmla="*/ 77855 h 1382873"/>
                <a:gd name="connsiteX11" fmla="*/ 1154097 w 1169364"/>
                <a:gd name="connsiteY11" fmla="*/ 6834 h 1382873"/>
                <a:gd name="connsiteX12" fmla="*/ 1145220 w 1169364"/>
                <a:gd name="connsiteY12" fmla="*/ 6834 h 13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364" h="1382873">
                  <a:moveTo>
                    <a:pt x="0" y="1382873"/>
                  </a:moveTo>
                  <a:cubicBezTo>
                    <a:pt x="3699" y="1321469"/>
                    <a:pt x="7398" y="1260065"/>
                    <a:pt x="26633" y="1196442"/>
                  </a:cubicBezTo>
                  <a:cubicBezTo>
                    <a:pt x="45868" y="1132819"/>
                    <a:pt x="85818" y="1061797"/>
                    <a:pt x="115410" y="1001133"/>
                  </a:cubicBezTo>
                  <a:cubicBezTo>
                    <a:pt x="145002" y="940469"/>
                    <a:pt x="176074" y="884243"/>
                    <a:pt x="204187" y="832457"/>
                  </a:cubicBezTo>
                  <a:cubicBezTo>
                    <a:pt x="232300" y="780670"/>
                    <a:pt x="253014" y="734802"/>
                    <a:pt x="284086" y="690414"/>
                  </a:cubicBezTo>
                  <a:cubicBezTo>
                    <a:pt x="315158" y="646026"/>
                    <a:pt x="353628" y="606076"/>
                    <a:pt x="390618" y="566127"/>
                  </a:cubicBezTo>
                  <a:cubicBezTo>
                    <a:pt x="427608" y="526178"/>
                    <a:pt x="506028" y="450717"/>
                    <a:pt x="506028" y="450717"/>
                  </a:cubicBezTo>
                  <a:cubicBezTo>
                    <a:pt x="544498" y="412247"/>
                    <a:pt x="590365" y="364900"/>
                    <a:pt x="621437" y="335308"/>
                  </a:cubicBezTo>
                  <a:cubicBezTo>
                    <a:pt x="652509" y="305716"/>
                    <a:pt x="659908" y="299797"/>
                    <a:pt x="692459" y="273164"/>
                  </a:cubicBezTo>
                  <a:cubicBezTo>
                    <a:pt x="725010" y="246531"/>
                    <a:pt x="770878" y="208061"/>
                    <a:pt x="816746" y="175510"/>
                  </a:cubicBezTo>
                  <a:cubicBezTo>
                    <a:pt x="862614" y="142959"/>
                    <a:pt x="911441" y="105968"/>
                    <a:pt x="967666" y="77855"/>
                  </a:cubicBezTo>
                  <a:cubicBezTo>
                    <a:pt x="1023891" y="49742"/>
                    <a:pt x="1124505" y="18671"/>
                    <a:pt x="1154097" y="6834"/>
                  </a:cubicBezTo>
                  <a:cubicBezTo>
                    <a:pt x="1183689" y="-5003"/>
                    <a:pt x="1164454" y="915"/>
                    <a:pt x="1145220" y="683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8" name="Ελεύθερη σχεδίαση 17"/>
            <p:cNvSpPr/>
            <p:nvPr/>
          </p:nvSpPr>
          <p:spPr>
            <a:xfrm>
              <a:off x="6672288" y="2603089"/>
              <a:ext cx="1168339" cy="1382942"/>
            </a:xfrm>
            <a:custGeom>
              <a:avLst/>
              <a:gdLst>
                <a:gd name="connsiteX0" fmla="*/ 0 w 1169364"/>
                <a:gd name="connsiteY0" fmla="*/ 1382873 h 1382873"/>
                <a:gd name="connsiteX1" fmla="*/ 26633 w 1169364"/>
                <a:gd name="connsiteY1" fmla="*/ 1196442 h 1382873"/>
                <a:gd name="connsiteX2" fmla="*/ 115410 w 1169364"/>
                <a:gd name="connsiteY2" fmla="*/ 1001133 h 1382873"/>
                <a:gd name="connsiteX3" fmla="*/ 204187 w 1169364"/>
                <a:gd name="connsiteY3" fmla="*/ 832457 h 1382873"/>
                <a:gd name="connsiteX4" fmla="*/ 284086 w 1169364"/>
                <a:gd name="connsiteY4" fmla="*/ 690414 h 1382873"/>
                <a:gd name="connsiteX5" fmla="*/ 390618 w 1169364"/>
                <a:gd name="connsiteY5" fmla="*/ 566127 h 1382873"/>
                <a:gd name="connsiteX6" fmla="*/ 506028 w 1169364"/>
                <a:gd name="connsiteY6" fmla="*/ 450717 h 1382873"/>
                <a:gd name="connsiteX7" fmla="*/ 621437 w 1169364"/>
                <a:gd name="connsiteY7" fmla="*/ 335308 h 1382873"/>
                <a:gd name="connsiteX8" fmla="*/ 692459 w 1169364"/>
                <a:gd name="connsiteY8" fmla="*/ 273164 h 1382873"/>
                <a:gd name="connsiteX9" fmla="*/ 816746 w 1169364"/>
                <a:gd name="connsiteY9" fmla="*/ 175510 h 1382873"/>
                <a:gd name="connsiteX10" fmla="*/ 967666 w 1169364"/>
                <a:gd name="connsiteY10" fmla="*/ 77855 h 1382873"/>
                <a:gd name="connsiteX11" fmla="*/ 1154097 w 1169364"/>
                <a:gd name="connsiteY11" fmla="*/ 6834 h 1382873"/>
                <a:gd name="connsiteX12" fmla="*/ 1145220 w 1169364"/>
                <a:gd name="connsiteY12" fmla="*/ 6834 h 13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364" h="1382873">
                  <a:moveTo>
                    <a:pt x="0" y="1382873"/>
                  </a:moveTo>
                  <a:cubicBezTo>
                    <a:pt x="3699" y="1321469"/>
                    <a:pt x="7398" y="1260065"/>
                    <a:pt x="26633" y="1196442"/>
                  </a:cubicBezTo>
                  <a:cubicBezTo>
                    <a:pt x="45868" y="1132819"/>
                    <a:pt x="85818" y="1061797"/>
                    <a:pt x="115410" y="1001133"/>
                  </a:cubicBezTo>
                  <a:cubicBezTo>
                    <a:pt x="145002" y="940469"/>
                    <a:pt x="176074" y="884243"/>
                    <a:pt x="204187" y="832457"/>
                  </a:cubicBezTo>
                  <a:cubicBezTo>
                    <a:pt x="232300" y="780670"/>
                    <a:pt x="253014" y="734802"/>
                    <a:pt x="284086" y="690414"/>
                  </a:cubicBezTo>
                  <a:cubicBezTo>
                    <a:pt x="315158" y="646026"/>
                    <a:pt x="353628" y="606076"/>
                    <a:pt x="390618" y="566127"/>
                  </a:cubicBezTo>
                  <a:cubicBezTo>
                    <a:pt x="427608" y="526178"/>
                    <a:pt x="506028" y="450717"/>
                    <a:pt x="506028" y="450717"/>
                  </a:cubicBezTo>
                  <a:cubicBezTo>
                    <a:pt x="544498" y="412247"/>
                    <a:pt x="590365" y="364900"/>
                    <a:pt x="621437" y="335308"/>
                  </a:cubicBezTo>
                  <a:cubicBezTo>
                    <a:pt x="652509" y="305716"/>
                    <a:pt x="659908" y="299797"/>
                    <a:pt x="692459" y="273164"/>
                  </a:cubicBezTo>
                  <a:cubicBezTo>
                    <a:pt x="725010" y="246531"/>
                    <a:pt x="770878" y="208061"/>
                    <a:pt x="816746" y="175510"/>
                  </a:cubicBezTo>
                  <a:cubicBezTo>
                    <a:pt x="862614" y="142959"/>
                    <a:pt x="911441" y="105968"/>
                    <a:pt x="967666" y="77855"/>
                  </a:cubicBezTo>
                  <a:cubicBezTo>
                    <a:pt x="1023891" y="49742"/>
                    <a:pt x="1124505" y="18671"/>
                    <a:pt x="1154097" y="6834"/>
                  </a:cubicBezTo>
                  <a:cubicBezTo>
                    <a:pt x="1183689" y="-5003"/>
                    <a:pt x="1164454" y="915"/>
                    <a:pt x="1145220" y="683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9" name="Ελεύθερη σχεδίαση 18"/>
            <p:cNvSpPr/>
            <p:nvPr/>
          </p:nvSpPr>
          <p:spPr>
            <a:xfrm>
              <a:off x="6665938" y="2738049"/>
              <a:ext cx="1168339" cy="1382941"/>
            </a:xfrm>
            <a:custGeom>
              <a:avLst/>
              <a:gdLst>
                <a:gd name="connsiteX0" fmla="*/ 0 w 1169364"/>
                <a:gd name="connsiteY0" fmla="*/ 1382873 h 1382873"/>
                <a:gd name="connsiteX1" fmla="*/ 26633 w 1169364"/>
                <a:gd name="connsiteY1" fmla="*/ 1196442 h 1382873"/>
                <a:gd name="connsiteX2" fmla="*/ 115410 w 1169364"/>
                <a:gd name="connsiteY2" fmla="*/ 1001133 h 1382873"/>
                <a:gd name="connsiteX3" fmla="*/ 204187 w 1169364"/>
                <a:gd name="connsiteY3" fmla="*/ 832457 h 1382873"/>
                <a:gd name="connsiteX4" fmla="*/ 284086 w 1169364"/>
                <a:gd name="connsiteY4" fmla="*/ 690414 h 1382873"/>
                <a:gd name="connsiteX5" fmla="*/ 390618 w 1169364"/>
                <a:gd name="connsiteY5" fmla="*/ 566127 h 1382873"/>
                <a:gd name="connsiteX6" fmla="*/ 506028 w 1169364"/>
                <a:gd name="connsiteY6" fmla="*/ 450717 h 1382873"/>
                <a:gd name="connsiteX7" fmla="*/ 621437 w 1169364"/>
                <a:gd name="connsiteY7" fmla="*/ 335308 h 1382873"/>
                <a:gd name="connsiteX8" fmla="*/ 692459 w 1169364"/>
                <a:gd name="connsiteY8" fmla="*/ 273164 h 1382873"/>
                <a:gd name="connsiteX9" fmla="*/ 816746 w 1169364"/>
                <a:gd name="connsiteY9" fmla="*/ 175510 h 1382873"/>
                <a:gd name="connsiteX10" fmla="*/ 967666 w 1169364"/>
                <a:gd name="connsiteY10" fmla="*/ 77855 h 1382873"/>
                <a:gd name="connsiteX11" fmla="*/ 1154097 w 1169364"/>
                <a:gd name="connsiteY11" fmla="*/ 6834 h 1382873"/>
                <a:gd name="connsiteX12" fmla="*/ 1145220 w 1169364"/>
                <a:gd name="connsiteY12" fmla="*/ 6834 h 13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364" h="1382873">
                  <a:moveTo>
                    <a:pt x="0" y="1382873"/>
                  </a:moveTo>
                  <a:cubicBezTo>
                    <a:pt x="3699" y="1321469"/>
                    <a:pt x="7398" y="1260065"/>
                    <a:pt x="26633" y="1196442"/>
                  </a:cubicBezTo>
                  <a:cubicBezTo>
                    <a:pt x="45868" y="1132819"/>
                    <a:pt x="85818" y="1061797"/>
                    <a:pt x="115410" y="1001133"/>
                  </a:cubicBezTo>
                  <a:cubicBezTo>
                    <a:pt x="145002" y="940469"/>
                    <a:pt x="176074" y="884243"/>
                    <a:pt x="204187" y="832457"/>
                  </a:cubicBezTo>
                  <a:cubicBezTo>
                    <a:pt x="232300" y="780670"/>
                    <a:pt x="253014" y="734802"/>
                    <a:pt x="284086" y="690414"/>
                  </a:cubicBezTo>
                  <a:cubicBezTo>
                    <a:pt x="315158" y="646026"/>
                    <a:pt x="353628" y="606076"/>
                    <a:pt x="390618" y="566127"/>
                  </a:cubicBezTo>
                  <a:cubicBezTo>
                    <a:pt x="427608" y="526178"/>
                    <a:pt x="506028" y="450717"/>
                    <a:pt x="506028" y="450717"/>
                  </a:cubicBezTo>
                  <a:cubicBezTo>
                    <a:pt x="544498" y="412247"/>
                    <a:pt x="590365" y="364900"/>
                    <a:pt x="621437" y="335308"/>
                  </a:cubicBezTo>
                  <a:cubicBezTo>
                    <a:pt x="652509" y="305716"/>
                    <a:pt x="659908" y="299797"/>
                    <a:pt x="692459" y="273164"/>
                  </a:cubicBezTo>
                  <a:cubicBezTo>
                    <a:pt x="725010" y="246531"/>
                    <a:pt x="770878" y="208061"/>
                    <a:pt x="816746" y="175510"/>
                  </a:cubicBezTo>
                  <a:cubicBezTo>
                    <a:pt x="862614" y="142959"/>
                    <a:pt x="911441" y="105968"/>
                    <a:pt x="967666" y="77855"/>
                  </a:cubicBezTo>
                  <a:cubicBezTo>
                    <a:pt x="1023891" y="49742"/>
                    <a:pt x="1124505" y="18671"/>
                    <a:pt x="1154097" y="6834"/>
                  </a:cubicBezTo>
                  <a:cubicBezTo>
                    <a:pt x="1183689" y="-5003"/>
                    <a:pt x="1164454" y="915"/>
                    <a:pt x="1145220" y="683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Ελεύθερη σχεδίαση 14"/>
            <p:cNvSpPr/>
            <p:nvPr/>
          </p:nvSpPr>
          <p:spPr>
            <a:xfrm>
              <a:off x="7019932" y="2452252"/>
              <a:ext cx="236526" cy="806584"/>
            </a:xfrm>
            <a:custGeom>
              <a:avLst/>
              <a:gdLst>
                <a:gd name="connsiteX0" fmla="*/ 239697 w 239697"/>
                <a:gd name="connsiteY0" fmla="*/ 798990 h 798990"/>
                <a:gd name="connsiteX1" fmla="*/ 221941 w 239697"/>
                <a:gd name="connsiteY1" fmla="*/ 665825 h 798990"/>
                <a:gd name="connsiteX2" fmla="*/ 177553 w 239697"/>
                <a:gd name="connsiteY2" fmla="*/ 426128 h 798990"/>
                <a:gd name="connsiteX3" fmla="*/ 124287 w 239697"/>
                <a:gd name="connsiteY3" fmla="*/ 239697 h 798990"/>
                <a:gd name="connsiteX4" fmla="*/ 44388 w 239697"/>
                <a:gd name="connsiteY4" fmla="*/ 79899 h 798990"/>
                <a:gd name="connsiteX5" fmla="*/ 0 w 239697"/>
                <a:gd name="connsiteY5" fmla="*/ 0 h 79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97" h="798990">
                  <a:moveTo>
                    <a:pt x="239697" y="798990"/>
                  </a:moveTo>
                  <a:cubicBezTo>
                    <a:pt x="235997" y="763479"/>
                    <a:pt x="232298" y="727969"/>
                    <a:pt x="221941" y="665825"/>
                  </a:cubicBezTo>
                  <a:cubicBezTo>
                    <a:pt x="211584" y="603681"/>
                    <a:pt x="193829" y="497149"/>
                    <a:pt x="177553" y="426128"/>
                  </a:cubicBezTo>
                  <a:cubicBezTo>
                    <a:pt x="161277" y="355107"/>
                    <a:pt x="146481" y="297402"/>
                    <a:pt x="124287" y="239697"/>
                  </a:cubicBezTo>
                  <a:cubicBezTo>
                    <a:pt x="102093" y="181992"/>
                    <a:pt x="65102" y="119848"/>
                    <a:pt x="44388" y="79899"/>
                  </a:cubicBezTo>
                  <a:cubicBezTo>
                    <a:pt x="23673" y="39949"/>
                    <a:pt x="11836" y="19974"/>
                    <a:pt x="0" y="0"/>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 name="Ελεύθερη σχεδίαση 20"/>
            <p:cNvSpPr/>
            <p:nvPr/>
          </p:nvSpPr>
          <p:spPr>
            <a:xfrm rot="21251663">
              <a:off x="7151688" y="2320467"/>
              <a:ext cx="147629" cy="849454"/>
            </a:xfrm>
            <a:custGeom>
              <a:avLst/>
              <a:gdLst>
                <a:gd name="connsiteX0" fmla="*/ 221942 w 221942"/>
                <a:gd name="connsiteY0" fmla="*/ 807868 h 807868"/>
                <a:gd name="connsiteX1" fmla="*/ 159798 w 221942"/>
                <a:gd name="connsiteY1" fmla="*/ 488272 h 807868"/>
                <a:gd name="connsiteX2" fmla="*/ 79899 w 221942"/>
                <a:gd name="connsiteY2" fmla="*/ 177554 h 807868"/>
                <a:gd name="connsiteX3" fmla="*/ 0 w 221942"/>
                <a:gd name="connsiteY3" fmla="*/ 0 h 807868"/>
              </a:gdLst>
              <a:ahLst/>
              <a:cxnLst>
                <a:cxn ang="0">
                  <a:pos x="connsiteX0" y="connsiteY0"/>
                </a:cxn>
                <a:cxn ang="0">
                  <a:pos x="connsiteX1" y="connsiteY1"/>
                </a:cxn>
                <a:cxn ang="0">
                  <a:pos x="connsiteX2" y="connsiteY2"/>
                </a:cxn>
                <a:cxn ang="0">
                  <a:pos x="connsiteX3" y="connsiteY3"/>
                </a:cxn>
              </a:cxnLst>
              <a:rect l="l" t="t" r="r" b="b"/>
              <a:pathLst>
                <a:path w="221942" h="807868">
                  <a:moveTo>
                    <a:pt x="221942" y="807868"/>
                  </a:moveTo>
                  <a:cubicBezTo>
                    <a:pt x="202707" y="700596"/>
                    <a:pt x="183472" y="593324"/>
                    <a:pt x="159798" y="488272"/>
                  </a:cubicBezTo>
                  <a:cubicBezTo>
                    <a:pt x="136124" y="383220"/>
                    <a:pt x="106532" y="258933"/>
                    <a:pt x="79899" y="177554"/>
                  </a:cubicBezTo>
                  <a:cubicBezTo>
                    <a:pt x="53266" y="96175"/>
                    <a:pt x="26633" y="48087"/>
                    <a:pt x="0" y="0"/>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 name="Ελεύθερη σχεδίαση 21"/>
            <p:cNvSpPr/>
            <p:nvPr/>
          </p:nvSpPr>
          <p:spPr>
            <a:xfrm>
              <a:off x="7180261" y="2237903"/>
              <a:ext cx="188902" cy="816110"/>
            </a:xfrm>
            <a:custGeom>
              <a:avLst/>
              <a:gdLst>
                <a:gd name="connsiteX0" fmla="*/ 213064 w 213064"/>
                <a:gd name="connsiteY0" fmla="*/ 781235 h 781235"/>
                <a:gd name="connsiteX1" fmla="*/ 186431 w 213064"/>
                <a:gd name="connsiteY1" fmla="*/ 568171 h 781235"/>
                <a:gd name="connsiteX2" fmla="*/ 133165 w 213064"/>
                <a:gd name="connsiteY2" fmla="*/ 355107 h 781235"/>
                <a:gd name="connsiteX3" fmla="*/ 53266 w 213064"/>
                <a:gd name="connsiteY3" fmla="*/ 124288 h 781235"/>
                <a:gd name="connsiteX4" fmla="*/ 0 w 213064"/>
                <a:gd name="connsiteY4" fmla="*/ 0 h 78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64" h="781235">
                  <a:moveTo>
                    <a:pt x="213064" y="781235"/>
                  </a:moveTo>
                  <a:cubicBezTo>
                    <a:pt x="206405" y="710213"/>
                    <a:pt x="199747" y="639192"/>
                    <a:pt x="186431" y="568171"/>
                  </a:cubicBezTo>
                  <a:cubicBezTo>
                    <a:pt x="173115" y="497150"/>
                    <a:pt x="155359" y="429087"/>
                    <a:pt x="133165" y="355107"/>
                  </a:cubicBezTo>
                  <a:cubicBezTo>
                    <a:pt x="110971" y="281127"/>
                    <a:pt x="75460" y="183472"/>
                    <a:pt x="53266" y="124288"/>
                  </a:cubicBezTo>
                  <a:cubicBezTo>
                    <a:pt x="31072" y="65103"/>
                    <a:pt x="15536" y="32551"/>
                    <a:pt x="0" y="0"/>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6" name="Ελεύθερη σχεδίαση 25"/>
            <p:cNvSpPr/>
            <p:nvPr/>
          </p:nvSpPr>
          <p:spPr>
            <a:xfrm rot="20888990" flipH="1">
              <a:off x="7346939" y="2228377"/>
              <a:ext cx="80959" cy="825637"/>
            </a:xfrm>
            <a:custGeom>
              <a:avLst/>
              <a:gdLst>
                <a:gd name="connsiteX0" fmla="*/ 239697 w 239697"/>
                <a:gd name="connsiteY0" fmla="*/ 798990 h 798990"/>
                <a:gd name="connsiteX1" fmla="*/ 221941 w 239697"/>
                <a:gd name="connsiteY1" fmla="*/ 665825 h 798990"/>
                <a:gd name="connsiteX2" fmla="*/ 177553 w 239697"/>
                <a:gd name="connsiteY2" fmla="*/ 426128 h 798990"/>
                <a:gd name="connsiteX3" fmla="*/ 124287 w 239697"/>
                <a:gd name="connsiteY3" fmla="*/ 239697 h 798990"/>
                <a:gd name="connsiteX4" fmla="*/ 44388 w 239697"/>
                <a:gd name="connsiteY4" fmla="*/ 79899 h 798990"/>
                <a:gd name="connsiteX5" fmla="*/ 0 w 239697"/>
                <a:gd name="connsiteY5" fmla="*/ 0 h 79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97" h="798990">
                  <a:moveTo>
                    <a:pt x="239697" y="798990"/>
                  </a:moveTo>
                  <a:cubicBezTo>
                    <a:pt x="235997" y="763479"/>
                    <a:pt x="232298" y="727969"/>
                    <a:pt x="221941" y="665825"/>
                  </a:cubicBezTo>
                  <a:cubicBezTo>
                    <a:pt x="211584" y="603681"/>
                    <a:pt x="193829" y="497149"/>
                    <a:pt x="177553" y="426128"/>
                  </a:cubicBezTo>
                  <a:cubicBezTo>
                    <a:pt x="161277" y="355107"/>
                    <a:pt x="146481" y="297402"/>
                    <a:pt x="124287" y="239697"/>
                  </a:cubicBezTo>
                  <a:cubicBezTo>
                    <a:pt x="102093" y="181992"/>
                    <a:pt x="65102" y="119848"/>
                    <a:pt x="44388" y="79899"/>
                  </a:cubicBezTo>
                  <a:cubicBezTo>
                    <a:pt x="23673" y="39949"/>
                    <a:pt x="11836" y="19974"/>
                    <a:pt x="0" y="0"/>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Ελεύθερη σχεδίαση 29"/>
            <p:cNvSpPr/>
            <p:nvPr/>
          </p:nvSpPr>
          <p:spPr>
            <a:xfrm rot="20888990" flipH="1">
              <a:off x="7381863" y="2210912"/>
              <a:ext cx="115882" cy="782767"/>
            </a:xfrm>
            <a:custGeom>
              <a:avLst/>
              <a:gdLst>
                <a:gd name="connsiteX0" fmla="*/ 239697 w 239697"/>
                <a:gd name="connsiteY0" fmla="*/ 798990 h 798990"/>
                <a:gd name="connsiteX1" fmla="*/ 221941 w 239697"/>
                <a:gd name="connsiteY1" fmla="*/ 665825 h 798990"/>
                <a:gd name="connsiteX2" fmla="*/ 177553 w 239697"/>
                <a:gd name="connsiteY2" fmla="*/ 426128 h 798990"/>
                <a:gd name="connsiteX3" fmla="*/ 124287 w 239697"/>
                <a:gd name="connsiteY3" fmla="*/ 239697 h 798990"/>
                <a:gd name="connsiteX4" fmla="*/ 44388 w 239697"/>
                <a:gd name="connsiteY4" fmla="*/ 79899 h 798990"/>
                <a:gd name="connsiteX5" fmla="*/ 0 w 239697"/>
                <a:gd name="connsiteY5" fmla="*/ 0 h 79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97" h="798990">
                  <a:moveTo>
                    <a:pt x="239697" y="798990"/>
                  </a:moveTo>
                  <a:cubicBezTo>
                    <a:pt x="235997" y="763479"/>
                    <a:pt x="232298" y="727969"/>
                    <a:pt x="221941" y="665825"/>
                  </a:cubicBezTo>
                  <a:cubicBezTo>
                    <a:pt x="211584" y="603681"/>
                    <a:pt x="193829" y="497149"/>
                    <a:pt x="177553" y="426128"/>
                  </a:cubicBezTo>
                  <a:cubicBezTo>
                    <a:pt x="161277" y="355107"/>
                    <a:pt x="146481" y="297402"/>
                    <a:pt x="124287" y="239697"/>
                  </a:cubicBezTo>
                  <a:cubicBezTo>
                    <a:pt x="102093" y="181992"/>
                    <a:pt x="65102" y="119848"/>
                    <a:pt x="44388" y="79899"/>
                  </a:cubicBezTo>
                  <a:cubicBezTo>
                    <a:pt x="23673" y="39949"/>
                    <a:pt x="11836" y="19974"/>
                    <a:pt x="0" y="0"/>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9" name="Έλλειψη 28"/>
            <p:cNvSpPr/>
            <p:nvPr/>
          </p:nvSpPr>
          <p:spPr>
            <a:xfrm>
              <a:off x="6827855" y="2709469"/>
              <a:ext cx="396854" cy="4048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32" name="Ευθύγραμμο βέλος σύνδεσης 31"/>
            <p:cNvCxnSpPr>
              <a:stCxn id="29" idx="2"/>
              <a:endCxn id="33" idx="3"/>
            </p:cNvCxnSpPr>
            <p:nvPr/>
          </p:nvCxnSpPr>
          <p:spPr>
            <a:xfrm flipH="1">
              <a:off x="6132566" y="2912703"/>
              <a:ext cx="695288" cy="63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88024" y="2596738"/>
              <a:ext cx="1344542" cy="646220"/>
            </a:xfrm>
            <a:prstGeom prst="rect">
              <a:avLst/>
            </a:prstGeom>
            <a:noFill/>
            <a:ln>
              <a:solidFill>
                <a:srgbClr val="C00000"/>
              </a:solidFill>
              <a:prstDash val="dash"/>
            </a:ln>
          </p:spPr>
          <p:txBody>
            <a:bodyPr wrap="none">
              <a:spAutoFit/>
            </a:bodyPr>
            <a:lstStyle/>
            <a:p>
              <a:pPr>
                <a:defRPr/>
              </a:pPr>
              <a:r>
                <a:rPr lang="el-GR" dirty="0">
                  <a:solidFill>
                    <a:prstClr val="black"/>
                  </a:solidFill>
                  <a:latin typeface="Calibri"/>
                  <a:cs typeface="Arial" charset="0"/>
                </a:rPr>
                <a:t>Περιοχή</a:t>
              </a:r>
            </a:p>
            <a:p>
              <a:pPr>
                <a:defRPr/>
              </a:pPr>
              <a:r>
                <a:rPr lang="el-GR" dirty="0">
                  <a:solidFill>
                    <a:prstClr val="black"/>
                  </a:solidFill>
                  <a:latin typeface="Calibri"/>
                  <a:cs typeface="Arial" charset="0"/>
                </a:rPr>
                <a:t>καταγμάτων</a:t>
              </a:r>
            </a:p>
          </p:txBody>
        </p:sp>
      </p:grpSp>
      <p:sp>
        <p:nvSpPr>
          <p:cNvPr id="25" name="Rectangle 11"/>
          <p:cNvSpPr/>
          <p:nvPr/>
        </p:nvSpPr>
        <p:spPr>
          <a:xfrm>
            <a:off x="5534081" y="5589240"/>
            <a:ext cx="2827226" cy="461665"/>
          </a:xfrm>
          <a:prstGeom prst="rect">
            <a:avLst/>
          </a:prstGeom>
        </p:spPr>
        <p:txBody>
          <a:bodyPr wrap="square">
            <a:spAutoFit/>
          </a:bodyPr>
          <a:lstStyle/>
          <a:p>
            <a:pPr algn="ctr">
              <a:defRPr/>
            </a:pPr>
            <a:r>
              <a:rPr lang="el-GR" sz="1200" dirty="0">
                <a:solidFill>
                  <a:prstClr val="black">
                    <a:lumMod val="65000"/>
                    <a:lumOff val="35000"/>
                  </a:prstClr>
                </a:solidFill>
                <a:latin typeface="Calibri"/>
                <a:cs typeface="Arial" charset="0"/>
              </a:rPr>
              <a:t>Αναδημιουργία από: </a:t>
            </a: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FemurAngles</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OgreBot"/>
              </a:rPr>
              <a:t>OgreBot</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6"/>
              </a:rPr>
              <a:t>CC BY-SA 3.0</a:t>
            </a:r>
            <a:r>
              <a:rPr lang="en-US" sz="1200" dirty="0">
                <a:solidFill>
                  <a:prstClr val="black">
                    <a:lumMod val="65000"/>
                    <a:lumOff val="35000"/>
                  </a:prstClr>
                </a:solidFill>
                <a:latin typeface="Calibri"/>
                <a:cs typeface="Arial" charset="0"/>
              </a:rPr>
              <a:t> </a:t>
            </a:r>
          </a:p>
        </p:txBody>
      </p:sp>
    </p:spTree>
    <p:extLst>
      <p:ext uri="{BB962C8B-B14F-4D97-AF65-F5344CB8AC3E}">
        <p14:creationId xmlns:p14="http://schemas.microsoft.com/office/powerpoint/2010/main" val="1172303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8</a:t>
            </a:r>
            <a:r>
              <a:rPr lang="en-US" sz="2000" dirty="0" smtClean="0"/>
              <a:t>:</a:t>
            </a:r>
            <a:r>
              <a:rPr lang="el-GR" sz="2000" dirty="0"/>
              <a:t> Εξέταση επικουρικών κινήσεων και κινητοποίηση ισχίου – Έλεγχος ελαστικότητας μυών - Διατάσεις».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43876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7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Γωνίες της άρθρωσης του ισχίου</a:t>
            </a:r>
            <a:r>
              <a:rPr lang="en-US" dirty="0"/>
              <a:t> </a:t>
            </a:r>
            <a:r>
              <a:rPr lang="en-US" sz="3000" b="0" dirty="0" smtClean="0"/>
              <a:t>3/</a:t>
            </a:r>
            <a:r>
              <a:rPr lang="el-GR" sz="3000" b="0" dirty="0"/>
              <a:t>5</a:t>
            </a:r>
            <a:endParaRPr lang="el-GR" sz="3600" dirty="0"/>
          </a:p>
        </p:txBody>
      </p:sp>
      <p:sp>
        <p:nvSpPr>
          <p:cNvPr id="8195" name="Θέση περιεχομένου 2"/>
          <p:cNvSpPr>
            <a:spLocks noGrp="1"/>
          </p:cNvSpPr>
          <p:nvPr>
            <p:ph idx="1"/>
          </p:nvPr>
        </p:nvSpPr>
        <p:spPr>
          <a:xfrm>
            <a:off x="539750" y="1619250"/>
            <a:ext cx="4778375" cy="5041900"/>
          </a:xfrm>
        </p:spPr>
        <p:txBody>
          <a:bodyPr/>
          <a:lstStyle/>
          <a:p>
            <a:pPr eaLnBrk="1" hangingPunct="1">
              <a:spcBef>
                <a:spcPts val="1800"/>
              </a:spcBef>
            </a:pPr>
            <a:r>
              <a:rPr lang="el-GR" altLang="el-GR" dirty="0" smtClean="0"/>
              <a:t>Το ισχίο με παθολογικά αυξημένη γωνία ονομάζεται βλαισό ισχίο,</a:t>
            </a:r>
          </a:p>
          <a:p>
            <a:pPr eaLnBrk="1" hangingPunct="1">
              <a:spcBef>
                <a:spcPts val="1800"/>
              </a:spcBef>
            </a:pPr>
            <a:r>
              <a:rPr lang="el-GR" altLang="el-GR" dirty="0" smtClean="0"/>
              <a:t>Το ισχίο με παθολογικά μειωμένη γωνία ονομάζεται ραιβό ισχίο,</a:t>
            </a:r>
          </a:p>
          <a:p>
            <a:pPr eaLnBrk="1" hangingPunct="1">
              <a:spcBef>
                <a:spcPts val="1800"/>
              </a:spcBef>
            </a:pPr>
            <a:r>
              <a:rPr lang="el-GR" altLang="el-GR" dirty="0" smtClean="0"/>
              <a:t>Το βλαισό ισχίο προάγει την αστάθεια,</a:t>
            </a:r>
          </a:p>
          <a:p>
            <a:pPr eaLnBrk="1" hangingPunct="1">
              <a:spcBef>
                <a:spcPts val="1800"/>
              </a:spcBef>
            </a:pPr>
            <a:r>
              <a:rPr lang="el-GR" altLang="el-GR" dirty="0" smtClean="0"/>
              <a:t>Το ραιβό ισχίο προάγει την σταθερότητα, αλλά είναι επιρρεπές σε κάταγμα.</a:t>
            </a:r>
          </a:p>
        </p:txBody>
      </p:sp>
      <p:sp>
        <p:nvSpPr>
          <p:cNvPr id="8196" name="Θέση αριθμού διαφάνειας 3"/>
          <p:cNvSpPr>
            <a:spLocks noGrp="1"/>
          </p:cNvSpPr>
          <p:nvPr>
            <p:ph type="sldNum" sz="quarter" idx="12"/>
          </p:nvPr>
        </p:nvSpPr>
        <p:spPr bwMode="auto">
          <a:xfrm>
            <a:off x="6591300" y="6381750"/>
            <a:ext cx="2133600" cy="365125"/>
          </a:xfrm>
          <a:ln>
            <a:miter lim="800000"/>
            <a:headEnd/>
            <a:tailEnd/>
          </a:ln>
        </p:spPr>
        <p:txBody>
          <a:bodyPr wrap="square" numCol="1" anchorCtr="0" compatLnSpc="1">
            <a:prstTxWarp prst="textNoShape">
              <a:avLst/>
            </a:prstTxWarp>
          </a:bodyPr>
          <a:lstStyle/>
          <a:p>
            <a:pPr>
              <a:defRPr/>
            </a:pPr>
            <a:fld id="{7408B9A4-ABDE-4120-B9DE-5F877ADE4CDF}" type="slidenum">
              <a:rPr lang="el-GR" smtClean="0">
                <a:solidFill>
                  <a:prstClr val="black"/>
                </a:solidFill>
              </a:rPr>
              <a:pPr>
                <a:defRPr/>
              </a:pPr>
              <a:t>4</a:t>
            </a:fld>
            <a:endParaRPr lang="el-GR" dirty="0" smtClean="0">
              <a:solidFill>
                <a:prstClr val="black"/>
              </a:solidFill>
            </a:endParaRPr>
          </a:p>
        </p:txBody>
      </p:sp>
      <p:grpSp>
        <p:nvGrpSpPr>
          <p:cNvPr id="8197" name="Ομάδα 51"/>
          <p:cNvGrpSpPr>
            <a:grpSpLocks/>
          </p:cNvGrpSpPr>
          <p:nvPr/>
        </p:nvGrpSpPr>
        <p:grpSpPr bwMode="auto">
          <a:xfrm>
            <a:off x="5192713" y="1795463"/>
            <a:ext cx="1565275" cy="3570287"/>
            <a:chOff x="4862010" y="1788694"/>
            <a:chExt cx="1565920" cy="3571320"/>
          </a:xfrm>
        </p:grpSpPr>
        <p:pic>
          <p:nvPicPr>
            <p:cNvPr id="8216" name="Picture 2" descr="File:FemurAng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010" y="1788694"/>
              <a:ext cx="1565920" cy="357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Ελεύθερη σχεδίαση 6"/>
            <p:cNvSpPr/>
            <p:nvPr/>
          </p:nvSpPr>
          <p:spPr>
            <a:xfrm>
              <a:off x="5193934" y="2311132"/>
              <a:ext cx="932247" cy="1168738"/>
            </a:xfrm>
            <a:custGeom>
              <a:avLst/>
              <a:gdLst>
                <a:gd name="connsiteX0" fmla="*/ 0 w 932155"/>
                <a:gd name="connsiteY0" fmla="*/ 1168569 h 1168569"/>
                <a:gd name="connsiteX1" fmla="*/ 44388 w 932155"/>
                <a:gd name="connsiteY1" fmla="*/ 999893 h 1168569"/>
                <a:gd name="connsiteX2" fmla="*/ 186431 w 932155"/>
                <a:gd name="connsiteY2" fmla="*/ 751318 h 1168569"/>
                <a:gd name="connsiteX3" fmla="*/ 310718 w 932155"/>
                <a:gd name="connsiteY3" fmla="*/ 538254 h 1168569"/>
                <a:gd name="connsiteX4" fmla="*/ 621437 w 932155"/>
                <a:gd name="connsiteY4" fmla="*/ 192025 h 1168569"/>
                <a:gd name="connsiteX5" fmla="*/ 852256 w 932155"/>
                <a:gd name="connsiteY5" fmla="*/ 23349 h 1168569"/>
                <a:gd name="connsiteX6" fmla="*/ 932155 w 932155"/>
                <a:gd name="connsiteY6" fmla="*/ 5594 h 11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155" h="1168569">
                  <a:moveTo>
                    <a:pt x="0" y="1168569"/>
                  </a:moveTo>
                  <a:cubicBezTo>
                    <a:pt x="6658" y="1119002"/>
                    <a:pt x="13316" y="1069435"/>
                    <a:pt x="44388" y="999893"/>
                  </a:cubicBezTo>
                  <a:cubicBezTo>
                    <a:pt x="75460" y="930351"/>
                    <a:pt x="142043" y="828258"/>
                    <a:pt x="186431" y="751318"/>
                  </a:cubicBezTo>
                  <a:cubicBezTo>
                    <a:pt x="230819" y="674378"/>
                    <a:pt x="238217" y="631469"/>
                    <a:pt x="310718" y="538254"/>
                  </a:cubicBezTo>
                  <a:cubicBezTo>
                    <a:pt x="383219" y="445039"/>
                    <a:pt x="531181" y="277842"/>
                    <a:pt x="621437" y="192025"/>
                  </a:cubicBezTo>
                  <a:cubicBezTo>
                    <a:pt x="711693" y="106208"/>
                    <a:pt x="800470" y="54421"/>
                    <a:pt x="852256" y="23349"/>
                  </a:cubicBezTo>
                  <a:cubicBezTo>
                    <a:pt x="904042" y="-7723"/>
                    <a:pt x="918098" y="-1065"/>
                    <a:pt x="932155" y="5594"/>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Ελεύθερη σχεδίαση 9"/>
            <p:cNvSpPr/>
            <p:nvPr/>
          </p:nvSpPr>
          <p:spPr>
            <a:xfrm>
              <a:off x="5214580" y="2363535"/>
              <a:ext cx="932246" cy="1168738"/>
            </a:xfrm>
            <a:custGeom>
              <a:avLst/>
              <a:gdLst>
                <a:gd name="connsiteX0" fmla="*/ 0 w 932155"/>
                <a:gd name="connsiteY0" fmla="*/ 1168569 h 1168569"/>
                <a:gd name="connsiteX1" fmla="*/ 44388 w 932155"/>
                <a:gd name="connsiteY1" fmla="*/ 999893 h 1168569"/>
                <a:gd name="connsiteX2" fmla="*/ 186431 w 932155"/>
                <a:gd name="connsiteY2" fmla="*/ 751318 h 1168569"/>
                <a:gd name="connsiteX3" fmla="*/ 310718 w 932155"/>
                <a:gd name="connsiteY3" fmla="*/ 538254 h 1168569"/>
                <a:gd name="connsiteX4" fmla="*/ 621437 w 932155"/>
                <a:gd name="connsiteY4" fmla="*/ 192025 h 1168569"/>
                <a:gd name="connsiteX5" fmla="*/ 852256 w 932155"/>
                <a:gd name="connsiteY5" fmla="*/ 23349 h 1168569"/>
                <a:gd name="connsiteX6" fmla="*/ 932155 w 932155"/>
                <a:gd name="connsiteY6" fmla="*/ 5594 h 11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155" h="1168569">
                  <a:moveTo>
                    <a:pt x="0" y="1168569"/>
                  </a:moveTo>
                  <a:cubicBezTo>
                    <a:pt x="6658" y="1119002"/>
                    <a:pt x="13316" y="1069435"/>
                    <a:pt x="44388" y="999893"/>
                  </a:cubicBezTo>
                  <a:cubicBezTo>
                    <a:pt x="75460" y="930351"/>
                    <a:pt x="142043" y="828258"/>
                    <a:pt x="186431" y="751318"/>
                  </a:cubicBezTo>
                  <a:cubicBezTo>
                    <a:pt x="230819" y="674378"/>
                    <a:pt x="238217" y="631469"/>
                    <a:pt x="310718" y="538254"/>
                  </a:cubicBezTo>
                  <a:cubicBezTo>
                    <a:pt x="383219" y="445039"/>
                    <a:pt x="531181" y="277842"/>
                    <a:pt x="621437" y="192025"/>
                  </a:cubicBezTo>
                  <a:cubicBezTo>
                    <a:pt x="711693" y="106208"/>
                    <a:pt x="800470" y="54421"/>
                    <a:pt x="852256" y="23349"/>
                  </a:cubicBezTo>
                  <a:cubicBezTo>
                    <a:pt x="904042" y="-7723"/>
                    <a:pt x="918098" y="-1065"/>
                    <a:pt x="932155" y="5594"/>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Ελεύθερη σχεδίαση 10"/>
            <p:cNvSpPr/>
            <p:nvPr/>
          </p:nvSpPr>
          <p:spPr>
            <a:xfrm>
              <a:off x="5227285" y="2492159"/>
              <a:ext cx="932246" cy="1111572"/>
            </a:xfrm>
            <a:custGeom>
              <a:avLst/>
              <a:gdLst>
                <a:gd name="connsiteX0" fmla="*/ 0 w 932155"/>
                <a:gd name="connsiteY0" fmla="*/ 1168569 h 1168569"/>
                <a:gd name="connsiteX1" fmla="*/ 44388 w 932155"/>
                <a:gd name="connsiteY1" fmla="*/ 999893 h 1168569"/>
                <a:gd name="connsiteX2" fmla="*/ 186431 w 932155"/>
                <a:gd name="connsiteY2" fmla="*/ 751318 h 1168569"/>
                <a:gd name="connsiteX3" fmla="*/ 310718 w 932155"/>
                <a:gd name="connsiteY3" fmla="*/ 538254 h 1168569"/>
                <a:gd name="connsiteX4" fmla="*/ 621437 w 932155"/>
                <a:gd name="connsiteY4" fmla="*/ 192025 h 1168569"/>
                <a:gd name="connsiteX5" fmla="*/ 852256 w 932155"/>
                <a:gd name="connsiteY5" fmla="*/ 23349 h 1168569"/>
                <a:gd name="connsiteX6" fmla="*/ 932155 w 932155"/>
                <a:gd name="connsiteY6" fmla="*/ 5594 h 11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155" h="1168569">
                  <a:moveTo>
                    <a:pt x="0" y="1168569"/>
                  </a:moveTo>
                  <a:cubicBezTo>
                    <a:pt x="6658" y="1119002"/>
                    <a:pt x="13316" y="1069435"/>
                    <a:pt x="44388" y="999893"/>
                  </a:cubicBezTo>
                  <a:cubicBezTo>
                    <a:pt x="75460" y="930351"/>
                    <a:pt x="142043" y="828258"/>
                    <a:pt x="186431" y="751318"/>
                  </a:cubicBezTo>
                  <a:cubicBezTo>
                    <a:pt x="230819" y="674378"/>
                    <a:pt x="238217" y="631469"/>
                    <a:pt x="310718" y="538254"/>
                  </a:cubicBezTo>
                  <a:cubicBezTo>
                    <a:pt x="383219" y="445039"/>
                    <a:pt x="531181" y="277842"/>
                    <a:pt x="621437" y="192025"/>
                  </a:cubicBezTo>
                  <a:cubicBezTo>
                    <a:pt x="711693" y="106208"/>
                    <a:pt x="800470" y="54421"/>
                    <a:pt x="852256" y="23349"/>
                  </a:cubicBezTo>
                  <a:cubicBezTo>
                    <a:pt x="904042" y="-7723"/>
                    <a:pt x="918098" y="-1065"/>
                    <a:pt x="932155" y="5594"/>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Ελεύθερη σχεδίαση 11"/>
            <p:cNvSpPr/>
            <p:nvPr/>
          </p:nvSpPr>
          <p:spPr>
            <a:xfrm>
              <a:off x="5227285" y="2565206"/>
              <a:ext cx="992596" cy="1224317"/>
            </a:xfrm>
            <a:custGeom>
              <a:avLst/>
              <a:gdLst>
                <a:gd name="connsiteX0" fmla="*/ 0 w 932155"/>
                <a:gd name="connsiteY0" fmla="*/ 1168569 h 1168569"/>
                <a:gd name="connsiteX1" fmla="*/ 44388 w 932155"/>
                <a:gd name="connsiteY1" fmla="*/ 999893 h 1168569"/>
                <a:gd name="connsiteX2" fmla="*/ 186431 w 932155"/>
                <a:gd name="connsiteY2" fmla="*/ 751318 h 1168569"/>
                <a:gd name="connsiteX3" fmla="*/ 310718 w 932155"/>
                <a:gd name="connsiteY3" fmla="*/ 538254 h 1168569"/>
                <a:gd name="connsiteX4" fmla="*/ 621437 w 932155"/>
                <a:gd name="connsiteY4" fmla="*/ 192025 h 1168569"/>
                <a:gd name="connsiteX5" fmla="*/ 852256 w 932155"/>
                <a:gd name="connsiteY5" fmla="*/ 23349 h 1168569"/>
                <a:gd name="connsiteX6" fmla="*/ 932155 w 932155"/>
                <a:gd name="connsiteY6" fmla="*/ 5594 h 11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155" h="1168569">
                  <a:moveTo>
                    <a:pt x="0" y="1168569"/>
                  </a:moveTo>
                  <a:cubicBezTo>
                    <a:pt x="6658" y="1119002"/>
                    <a:pt x="13316" y="1069435"/>
                    <a:pt x="44388" y="999893"/>
                  </a:cubicBezTo>
                  <a:cubicBezTo>
                    <a:pt x="75460" y="930351"/>
                    <a:pt x="142043" y="828258"/>
                    <a:pt x="186431" y="751318"/>
                  </a:cubicBezTo>
                  <a:cubicBezTo>
                    <a:pt x="230819" y="674378"/>
                    <a:pt x="238217" y="631469"/>
                    <a:pt x="310718" y="538254"/>
                  </a:cubicBezTo>
                  <a:cubicBezTo>
                    <a:pt x="383219" y="445039"/>
                    <a:pt x="531181" y="277842"/>
                    <a:pt x="621437" y="192025"/>
                  </a:cubicBezTo>
                  <a:cubicBezTo>
                    <a:pt x="711693" y="106208"/>
                    <a:pt x="800470" y="54421"/>
                    <a:pt x="852256" y="23349"/>
                  </a:cubicBezTo>
                  <a:cubicBezTo>
                    <a:pt x="904042" y="-7723"/>
                    <a:pt x="918098" y="-1065"/>
                    <a:pt x="932155" y="5594"/>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Ελεύθερη σχεδίαση 12"/>
            <p:cNvSpPr/>
            <p:nvPr/>
          </p:nvSpPr>
          <p:spPr>
            <a:xfrm>
              <a:off x="5327339" y="2636664"/>
              <a:ext cx="892543" cy="1152858"/>
            </a:xfrm>
            <a:custGeom>
              <a:avLst/>
              <a:gdLst>
                <a:gd name="connsiteX0" fmla="*/ 0 w 932155"/>
                <a:gd name="connsiteY0" fmla="*/ 1168569 h 1168569"/>
                <a:gd name="connsiteX1" fmla="*/ 44388 w 932155"/>
                <a:gd name="connsiteY1" fmla="*/ 999893 h 1168569"/>
                <a:gd name="connsiteX2" fmla="*/ 186431 w 932155"/>
                <a:gd name="connsiteY2" fmla="*/ 751318 h 1168569"/>
                <a:gd name="connsiteX3" fmla="*/ 310718 w 932155"/>
                <a:gd name="connsiteY3" fmla="*/ 538254 h 1168569"/>
                <a:gd name="connsiteX4" fmla="*/ 621437 w 932155"/>
                <a:gd name="connsiteY4" fmla="*/ 192025 h 1168569"/>
                <a:gd name="connsiteX5" fmla="*/ 852256 w 932155"/>
                <a:gd name="connsiteY5" fmla="*/ 23349 h 1168569"/>
                <a:gd name="connsiteX6" fmla="*/ 932155 w 932155"/>
                <a:gd name="connsiteY6" fmla="*/ 5594 h 11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155" h="1168569">
                  <a:moveTo>
                    <a:pt x="0" y="1168569"/>
                  </a:moveTo>
                  <a:cubicBezTo>
                    <a:pt x="6658" y="1119002"/>
                    <a:pt x="13316" y="1069435"/>
                    <a:pt x="44388" y="999893"/>
                  </a:cubicBezTo>
                  <a:cubicBezTo>
                    <a:pt x="75460" y="930351"/>
                    <a:pt x="142043" y="828258"/>
                    <a:pt x="186431" y="751318"/>
                  </a:cubicBezTo>
                  <a:cubicBezTo>
                    <a:pt x="230819" y="674378"/>
                    <a:pt x="238217" y="631469"/>
                    <a:pt x="310718" y="538254"/>
                  </a:cubicBezTo>
                  <a:cubicBezTo>
                    <a:pt x="383219" y="445039"/>
                    <a:pt x="531181" y="277842"/>
                    <a:pt x="621437" y="192025"/>
                  </a:cubicBezTo>
                  <a:cubicBezTo>
                    <a:pt x="711693" y="106208"/>
                    <a:pt x="800470" y="54421"/>
                    <a:pt x="852256" y="23349"/>
                  </a:cubicBezTo>
                  <a:cubicBezTo>
                    <a:pt x="904042" y="-7723"/>
                    <a:pt x="918098" y="-1065"/>
                    <a:pt x="932155" y="5594"/>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Ελεύθερη σχεδίαση 8"/>
            <p:cNvSpPr/>
            <p:nvPr/>
          </p:nvSpPr>
          <p:spPr>
            <a:xfrm rot="732953">
              <a:off x="5124055" y="3095584"/>
              <a:ext cx="744845" cy="620893"/>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Ελεύθερη σχεδίαση 15"/>
            <p:cNvSpPr/>
            <p:nvPr/>
          </p:nvSpPr>
          <p:spPr>
            <a:xfrm rot="732953">
              <a:off x="5124055" y="3173395"/>
              <a:ext cx="744845" cy="620892"/>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7" name="Ελεύθερη σχεδίαση 16"/>
            <p:cNvSpPr/>
            <p:nvPr/>
          </p:nvSpPr>
          <p:spPr>
            <a:xfrm rot="412258">
              <a:off x="5073234" y="3157515"/>
              <a:ext cx="763903" cy="695526"/>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8" name="Ελεύθερη σχεδίαση 17"/>
            <p:cNvSpPr/>
            <p:nvPr/>
          </p:nvSpPr>
          <p:spPr>
            <a:xfrm rot="371971">
              <a:off x="5028766" y="3263908"/>
              <a:ext cx="746432" cy="620893"/>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9" name="Ελεύθερη σχεδίαση 18"/>
            <p:cNvSpPr/>
            <p:nvPr/>
          </p:nvSpPr>
          <p:spPr>
            <a:xfrm rot="308648">
              <a:off x="4993826" y="3325839"/>
              <a:ext cx="744845" cy="620892"/>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nvGrpSpPr>
            <p:cNvPr id="8227" name="Ομάδα 14"/>
            <p:cNvGrpSpPr>
              <a:grpSpLocks/>
            </p:cNvGrpSpPr>
            <p:nvPr/>
          </p:nvGrpSpPr>
          <p:grpSpPr bwMode="auto">
            <a:xfrm>
              <a:off x="5557421" y="2190555"/>
              <a:ext cx="405214" cy="1280614"/>
              <a:chOff x="5557421" y="2190555"/>
              <a:chExt cx="405214" cy="1280614"/>
            </a:xfrm>
          </p:grpSpPr>
          <p:sp>
            <p:nvSpPr>
              <p:cNvPr id="14" name="Ελεύθερη σχεδίαση 13"/>
              <p:cNvSpPr/>
              <p:nvPr/>
            </p:nvSpPr>
            <p:spPr>
              <a:xfrm rot="21367971">
                <a:off x="5557621" y="2565205"/>
                <a:ext cx="239811" cy="906725"/>
              </a:xfrm>
              <a:custGeom>
                <a:avLst/>
                <a:gdLst>
                  <a:gd name="connsiteX0" fmla="*/ 221942 w 239377"/>
                  <a:gd name="connsiteY0" fmla="*/ 905522 h 905522"/>
                  <a:gd name="connsiteX1" fmla="*/ 230820 w 239377"/>
                  <a:gd name="connsiteY1" fmla="*/ 568170 h 905522"/>
                  <a:gd name="connsiteX2" fmla="*/ 115410 w 239377"/>
                  <a:gd name="connsiteY2" fmla="*/ 195308 h 905522"/>
                  <a:gd name="connsiteX3" fmla="*/ 0 w 239377"/>
                  <a:gd name="connsiteY3" fmla="*/ 0 h 905522"/>
                </a:gdLst>
                <a:ahLst/>
                <a:cxnLst>
                  <a:cxn ang="0">
                    <a:pos x="connsiteX0" y="connsiteY0"/>
                  </a:cxn>
                  <a:cxn ang="0">
                    <a:pos x="connsiteX1" y="connsiteY1"/>
                  </a:cxn>
                  <a:cxn ang="0">
                    <a:pos x="connsiteX2" y="connsiteY2"/>
                  </a:cxn>
                  <a:cxn ang="0">
                    <a:pos x="connsiteX3" y="connsiteY3"/>
                  </a:cxn>
                </a:cxnLst>
                <a:rect l="l" t="t" r="r" b="b"/>
                <a:pathLst>
                  <a:path w="239377" h="905522">
                    <a:moveTo>
                      <a:pt x="221942" y="905522"/>
                    </a:moveTo>
                    <a:cubicBezTo>
                      <a:pt x="235258" y="796030"/>
                      <a:pt x="248575" y="686539"/>
                      <a:pt x="230820" y="568170"/>
                    </a:cubicBezTo>
                    <a:cubicBezTo>
                      <a:pt x="213065" y="449801"/>
                      <a:pt x="153880" y="290003"/>
                      <a:pt x="115410" y="195308"/>
                    </a:cubicBezTo>
                    <a:cubicBezTo>
                      <a:pt x="76940" y="100613"/>
                      <a:pt x="38470" y="50306"/>
                      <a:pt x="0" y="0"/>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 name="Ελεύθερη σχεδίαση 20"/>
              <p:cNvSpPr/>
              <p:nvPr/>
            </p:nvSpPr>
            <p:spPr>
              <a:xfrm rot="20686178" flipH="1">
                <a:off x="5802197" y="2300017"/>
                <a:ext cx="46056" cy="887668"/>
              </a:xfrm>
              <a:custGeom>
                <a:avLst/>
                <a:gdLst>
                  <a:gd name="connsiteX0" fmla="*/ 221942 w 239377"/>
                  <a:gd name="connsiteY0" fmla="*/ 905522 h 905522"/>
                  <a:gd name="connsiteX1" fmla="*/ 230820 w 239377"/>
                  <a:gd name="connsiteY1" fmla="*/ 568170 h 905522"/>
                  <a:gd name="connsiteX2" fmla="*/ 115410 w 239377"/>
                  <a:gd name="connsiteY2" fmla="*/ 195308 h 905522"/>
                  <a:gd name="connsiteX3" fmla="*/ 0 w 239377"/>
                  <a:gd name="connsiteY3" fmla="*/ 0 h 905522"/>
                </a:gdLst>
                <a:ahLst/>
                <a:cxnLst>
                  <a:cxn ang="0">
                    <a:pos x="connsiteX0" y="connsiteY0"/>
                  </a:cxn>
                  <a:cxn ang="0">
                    <a:pos x="connsiteX1" y="connsiteY1"/>
                  </a:cxn>
                  <a:cxn ang="0">
                    <a:pos x="connsiteX2" y="connsiteY2"/>
                  </a:cxn>
                  <a:cxn ang="0">
                    <a:pos x="connsiteX3" y="connsiteY3"/>
                  </a:cxn>
                </a:cxnLst>
                <a:rect l="l" t="t" r="r" b="b"/>
                <a:pathLst>
                  <a:path w="239377" h="905522">
                    <a:moveTo>
                      <a:pt x="221942" y="905522"/>
                    </a:moveTo>
                    <a:cubicBezTo>
                      <a:pt x="235258" y="796030"/>
                      <a:pt x="248575" y="686539"/>
                      <a:pt x="230820" y="568170"/>
                    </a:cubicBezTo>
                    <a:cubicBezTo>
                      <a:pt x="213065" y="449801"/>
                      <a:pt x="153880" y="290003"/>
                      <a:pt x="115410" y="195308"/>
                    </a:cubicBezTo>
                    <a:cubicBezTo>
                      <a:pt x="76940" y="100613"/>
                      <a:pt x="38470" y="50306"/>
                      <a:pt x="0" y="0"/>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 name="Ελεύθερη σχεδίαση 21"/>
              <p:cNvSpPr/>
              <p:nvPr/>
            </p:nvSpPr>
            <p:spPr>
              <a:xfrm rot="21367971">
                <a:off x="5575090" y="2442933"/>
                <a:ext cx="238223" cy="906724"/>
              </a:xfrm>
              <a:custGeom>
                <a:avLst/>
                <a:gdLst>
                  <a:gd name="connsiteX0" fmla="*/ 221942 w 239377"/>
                  <a:gd name="connsiteY0" fmla="*/ 905522 h 905522"/>
                  <a:gd name="connsiteX1" fmla="*/ 230820 w 239377"/>
                  <a:gd name="connsiteY1" fmla="*/ 568170 h 905522"/>
                  <a:gd name="connsiteX2" fmla="*/ 115410 w 239377"/>
                  <a:gd name="connsiteY2" fmla="*/ 195308 h 905522"/>
                  <a:gd name="connsiteX3" fmla="*/ 0 w 239377"/>
                  <a:gd name="connsiteY3" fmla="*/ 0 h 905522"/>
                </a:gdLst>
                <a:ahLst/>
                <a:cxnLst>
                  <a:cxn ang="0">
                    <a:pos x="connsiteX0" y="connsiteY0"/>
                  </a:cxn>
                  <a:cxn ang="0">
                    <a:pos x="connsiteX1" y="connsiteY1"/>
                  </a:cxn>
                  <a:cxn ang="0">
                    <a:pos x="connsiteX2" y="connsiteY2"/>
                  </a:cxn>
                  <a:cxn ang="0">
                    <a:pos x="connsiteX3" y="connsiteY3"/>
                  </a:cxn>
                </a:cxnLst>
                <a:rect l="l" t="t" r="r" b="b"/>
                <a:pathLst>
                  <a:path w="239377" h="905522">
                    <a:moveTo>
                      <a:pt x="221942" y="905522"/>
                    </a:moveTo>
                    <a:cubicBezTo>
                      <a:pt x="235258" y="796030"/>
                      <a:pt x="248575" y="686539"/>
                      <a:pt x="230820" y="568170"/>
                    </a:cubicBezTo>
                    <a:cubicBezTo>
                      <a:pt x="213065" y="449801"/>
                      <a:pt x="153880" y="290003"/>
                      <a:pt x="115410" y="195308"/>
                    </a:cubicBezTo>
                    <a:cubicBezTo>
                      <a:pt x="76940" y="100613"/>
                      <a:pt x="38470" y="50306"/>
                      <a:pt x="0" y="0"/>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Ελεύθερη σχεδίαση 22"/>
              <p:cNvSpPr/>
              <p:nvPr/>
            </p:nvSpPr>
            <p:spPr>
              <a:xfrm rot="20875508" flipH="1">
                <a:off x="5821255" y="2190447"/>
                <a:ext cx="101642" cy="924192"/>
              </a:xfrm>
              <a:custGeom>
                <a:avLst/>
                <a:gdLst>
                  <a:gd name="connsiteX0" fmla="*/ 221942 w 239377"/>
                  <a:gd name="connsiteY0" fmla="*/ 905522 h 905522"/>
                  <a:gd name="connsiteX1" fmla="*/ 230820 w 239377"/>
                  <a:gd name="connsiteY1" fmla="*/ 568170 h 905522"/>
                  <a:gd name="connsiteX2" fmla="*/ 115410 w 239377"/>
                  <a:gd name="connsiteY2" fmla="*/ 195308 h 905522"/>
                  <a:gd name="connsiteX3" fmla="*/ 0 w 239377"/>
                  <a:gd name="connsiteY3" fmla="*/ 0 h 905522"/>
                </a:gdLst>
                <a:ahLst/>
                <a:cxnLst>
                  <a:cxn ang="0">
                    <a:pos x="connsiteX0" y="connsiteY0"/>
                  </a:cxn>
                  <a:cxn ang="0">
                    <a:pos x="connsiteX1" y="connsiteY1"/>
                  </a:cxn>
                  <a:cxn ang="0">
                    <a:pos x="connsiteX2" y="connsiteY2"/>
                  </a:cxn>
                  <a:cxn ang="0">
                    <a:pos x="connsiteX3" y="connsiteY3"/>
                  </a:cxn>
                </a:cxnLst>
                <a:rect l="l" t="t" r="r" b="b"/>
                <a:pathLst>
                  <a:path w="239377" h="905522">
                    <a:moveTo>
                      <a:pt x="221942" y="905522"/>
                    </a:moveTo>
                    <a:cubicBezTo>
                      <a:pt x="235258" y="796030"/>
                      <a:pt x="248575" y="686539"/>
                      <a:pt x="230820" y="568170"/>
                    </a:cubicBezTo>
                    <a:cubicBezTo>
                      <a:pt x="213065" y="449801"/>
                      <a:pt x="153880" y="290003"/>
                      <a:pt x="115410" y="195308"/>
                    </a:cubicBezTo>
                    <a:cubicBezTo>
                      <a:pt x="76940" y="100613"/>
                      <a:pt x="38470" y="50306"/>
                      <a:pt x="0" y="0"/>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4" name="Ελεύθερη σχεδίαση 23"/>
              <p:cNvSpPr/>
              <p:nvPr/>
            </p:nvSpPr>
            <p:spPr>
              <a:xfrm rot="21367971">
                <a:off x="5605266" y="2369887"/>
                <a:ext cx="239811" cy="906724"/>
              </a:xfrm>
              <a:custGeom>
                <a:avLst/>
                <a:gdLst>
                  <a:gd name="connsiteX0" fmla="*/ 221942 w 239377"/>
                  <a:gd name="connsiteY0" fmla="*/ 905522 h 905522"/>
                  <a:gd name="connsiteX1" fmla="*/ 230820 w 239377"/>
                  <a:gd name="connsiteY1" fmla="*/ 568170 h 905522"/>
                  <a:gd name="connsiteX2" fmla="*/ 115410 w 239377"/>
                  <a:gd name="connsiteY2" fmla="*/ 195308 h 905522"/>
                  <a:gd name="connsiteX3" fmla="*/ 0 w 239377"/>
                  <a:gd name="connsiteY3" fmla="*/ 0 h 905522"/>
                </a:gdLst>
                <a:ahLst/>
                <a:cxnLst>
                  <a:cxn ang="0">
                    <a:pos x="connsiteX0" y="connsiteY0"/>
                  </a:cxn>
                  <a:cxn ang="0">
                    <a:pos x="connsiteX1" y="connsiteY1"/>
                  </a:cxn>
                  <a:cxn ang="0">
                    <a:pos x="connsiteX2" y="connsiteY2"/>
                  </a:cxn>
                  <a:cxn ang="0">
                    <a:pos x="connsiteX3" y="connsiteY3"/>
                  </a:cxn>
                </a:cxnLst>
                <a:rect l="l" t="t" r="r" b="b"/>
                <a:pathLst>
                  <a:path w="239377" h="905522">
                    <a:moveTo>
                      <a:pt x="221942" y="905522"/>
                    </a:moveTo>
                    <a:cubicBezTo>
                      <a:pt x="235258" y="796030"/>
                      <a:pt x="248575" y="686539"/>
                      <a:pt x="230820" y="568170"/>
                    </a:cubicBezTo>
                    <a:cubicBezTo>
                      <a:pt x="213065" y="449801"/>
                      <a:pt x="153880" y="290003"/>
                      <a:pt x="115410" y="195308"/>
                    </a:cubicBezTo>
                    <a:cubicBezTo>
                      <a:pt x="76940" y="100613"/>
                      <a:pt x="38470" y="50306"/>
                      <a:pt x="0" y="0"/>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6" name="Ελεύθερη σχεδίαση 25"/>
              <p:cNvSpPr/>
              <p:nvPr/>
            </p:nvSpPr>
            <p:spPr>
              <a:xfrm rot="20875508" flipH="1">
                <a:off x="5853018" y="2192035"/>
                <a:ext cx="109582" cy="824150"/>
              </a:xfrm>
              <a:custGeom>
                <a:avLst/>
                <a:gdLst>
                  <a:gd name="connsiteX0" fmla="*/ 221942 w 239377"/>
                  <a:gd name="connsiteY0" fmla="*/ 905522 h 905522"/>
                  <a:gd name="connsiteX1" fmla="*/ 230820 w 239377"/>
                  <a:gd name="connsiteY1" fmla="*/ 568170 h 905522"/>
                  <a:gd name="connsiteX2" fmla="*/ 115410 w 239377"/>
                  <a:gd name="connsiteY2" fmla="*/ 195308 h 905522"/>
                  <a:gd name="connsiteX3" fmla="*/ 0 w 239377"/>
                  <a:gd name="connsiteY3" fmla="*/ 0 h 905522"/>
                </a:gdLst>
                <a:ahLst/>
                <a:cxnLst>
                  <a:cxn ang="0">
                    <a:pos x="connsiteX0" y="connsiteY0"/>
                  </a:cxn>
                  <a:cxn ang="0">
                    <a:pos x="connsiteX1" y="connsiteY1"/>
                  </a:cxn>
                  <a:cxn ang="0">
                    <a:pos x="connsiteX2" y="connsiteY2"/>
                  </a:cxn>
                  <a:cxn ang="0">
                    <a:pos x="connsiteX3" y="connsiteY3"/>
                  </a:cxn>
                </a:cxnLst>
                <a:rect l="l" t="t" r="r" b="b"/>
                <a:pathLst>
                  <a:path w="239377" h="905522">
                    <a:moveTo>
                      <a:pt x="221942" y="905522"/>
                    </a:moveTo>
                    <a:cubicBezTo>
                      <a:pt x="235258" y="796030"/>
                      <a:pt x="248575" y="686539"/>
                      <a:pt x="230820" y="568170"/>
                    </a:cubicBezTo>
                    <a:cubicBezTo>
                      <a:pt x="213065" y="449801"/>
                      <a:pt x="153880" y="290003"/>
                      <a:pt x="115410" y="195308"/>
                    </a:cubicBezTo>
                    <a:cubicBezTo>
                      <a:pt x="76940" y="100613"/>
                      <a:pt x="38470" y="50306"/>
                      <a:pt x="0" y="0"/>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grpSp>
        <p:nvGrpSpPr>
          <p:cNvPr id="8198" name="Ομάδα 50"/>
          <p:cNvGrpSpPr>
            <a:grpSpLocks/>
          </p:cNvGrpSpPr>
          <p:nvPr/>
        </p:nvGrpSpPr>
        <p:grpSpPr bwMode="auto">
          <a:xfrm>
            <a:off x="6807200" y="1708150"/>
            <a:ext cx="1952625" cy="3594100"/>
            <a:chOff x="7636805" y="1496223"/>
            <a:chExt cx="1953146" cy="3594589"/>
          </a:xfrm>
        </p:grpSpPr>
        <p:pic>
          <p:nvPicPr>
            <p:cNvPr id="8200" name="Picture 4" descr="File:FemurAng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6805" y="1496223"/>
              <a:ext cx="1953146" cy="35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Ελεύθερη σχεδίαση 28"/>
            <p:cNvSpPr/>
            <p:nvPr/>
          </p:nvSpPr>
          <p:spPr>
            <a:xfrm rot="732953">
              <a:off x="7971857" y="2794975"/>
              <a:ext cx="746324" cy="622385"/>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Ελεύθερη σχεδίαση 29"/>
            <p:cNvSpPr/>
            <p:nvPr/>
          </p:nvSpPr>
          <p:spPr>
            <a:xfrm rot="732953">
              <a:off x="7971857" y="2872773"/>
              <a:ext cx="746324" cy="620796"/>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1" name="Ελεύθερη σχεδίαση 30"/>
            <p:cNvSpPr/>
            <p:nvPr/>
          </p:nvSpPr>
          <p:spPr>
            <a:xfrm rot="412258">
              <a:off x="7921044" y="2856896"/>
              <a:ext cx="763791" cy="695420"/>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2" name="Ελεύθερη σχεδίαση 31"/>
            <p:cNvSpPr/>
            <p:nvPr/>
          </p:nvSpPr>
          <p:spPr>
            <a:xfrm rot="371971">
              <a:off x="7876582" y="2963273"/>
              <a:ext cx="746324" cy="620797"/>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3" name="Ελεύθερη σχεδίαση 32"/>
            <p:cNvSpPr/>
            <p:nvPr/>
          </p:nvSpPr>
          <p:spPr>
            <a:xfrm rot="308648">
              <a:off x="7841648" y="3025194"/>
              <a:ext cx="744736" cy="620796"/>
            </a:xfrm>
            <a:custGeom>
              <a:avLst/>
              <a:gdLst>
                <a:gd name="connsiteX0" fmla="*/ 745724 w 745724"/>
                <a:gd name="connsiteY0" fmla="*/ 621437 h 621437"/>
                <a:gd name="connsiteX1" fmla="*/ 568171 w 745724"/>
                <a:gd name="connsiteY1" fmla="*/ 381740 h 621437"/>
                <a:gd name="connsiteX2" fmla="*/ 328474 w 745724"/>
                <a:gd name="connsiteY2" fmla="*/ 159799 h 621437"/>
                <a:gd name="connsiteX3" fmla="*/ 106532 w 745724"/>
                <a:gd name="connsiteY3" fmla="*/ 35511 h 621437"/>
                <a:gd name="connsiteX4" fmla="*/ 0 w 745724"/>
                <a:gd name="connsiteY4" fmla="*/ 0 h 62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621437">
                  <a:moveTo>
                    <a:pt x="745724" y="621437"/>
                  </a:moveTo>
                  <a:cubicBezTo>
                    <a:pt x="691718" y="540058"/>
                    <a:pt x="637713" y="458680"/>
                    <a:pt x="568171" y="381740"/>
                  </a:cubicBezTo>
                  <a:cubicBezTo>
                    <a:pt x="498629" y="304800"/>
                    <a:pt x="405414" y="217504"/>
                    <a:pt x="328474" y="159799"/>
                  </a:cubicBezTo>
                  <a:cubicBezTo>
                    <a:pt x="251534" y="102094"/>
                    <a:pt x="161278" y="62144"/>
                    <a:pt x="106532" y="35511"/>
                  </a:cubicBezTo>
                  <a:cubicBezTo>
                    <a:pt x="51786" y="8878"/>
                    <a:pt x="25893" y="4439"/>
                    <a:pt x="0"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4" name="Ελεύθερη σχεδίαση 33"/>
            <p:cNvSpPr/>
            <p:nvPr/>
          </p:nvSpPr>
          <p:spPr>
            <a:xfrm>
              <a:off x="8033786" y="2494897"/>
              <a:ext cx="1297334" cy="736700"/>
            </a:xfrm>
            <a:custGeom>
              <a:avLst/>
              <a:gdLst>
                <a:gd name="connsiteX0" fmla="*/ 0 w 1296140"/>
                <a:gd name="connsiteY0" fmla="*/ 736847 h 736847"/>
                <a:gd name="connsiteX1" fmla="*/ 88777 w 1296140"/>
                <a:gd name="connsiteY1" fmla="*/ 559293 h 736847"/>
                <a:gd name="connsiteX2" fmla="*/ 275208 w 1296140"/>
                <a:gd name="connsiteY2" fmla="*/ 346229 h 736847"/>
                <a:gd name="connsiteX3" fmla="*/ 443884 w 1296140"/>
                <a:gd name="connsiteY3" fmla="*/ 195309 h 736847"/>
                <a:gd name="connsiteX4" fmla="*/ 639192 w 1296140"/>
                <a:gd name="connsiteY4" fmla="*/ 79899 h 736847"/>
                <a:gd name="connsiteX5" fmla="*/ 923278 w 1296140"/>
                <a:gd name="connsiteY5" fmla="*/ 35511 h 736847"/>
                <a:gd name="connsiteX6" fmla="*/ 967666 w 1296140"/>
                <a:gd name="connsiteY6" fmla="*/ 26633 h 736847"/>
                <a:gd name="connsiteX7" fmla="*/ 1296140 w 1296140"/>
                <a:gd name="connsiteY7" fmla="*/ 0 h 7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140" h="736847">
                  <a:moveTo>
                    <a:pt x="0" y="736847"/>
                  </a:moveTo>
                  <a:cubicBezTo>
                    <a:pt x="21454" y="680621"/>
                    <a:pt x="42909" y="624396"/>
                    <a:pt x="88777" y="559293"/>
                  </a:cubicBezTo>
                  <a:cubicBezTo>
                    <a:pt x="134645" y="494190"/>
                    <a:pt x="216024" y="406893"/>
                    <a:pt x="275208" y="346229"/>
                  </a:cubicBezTo>
                  <a:cubicBezTo>
                    <a:pt x="334392" y="285565"/>
                    <a:pt x="383220" y="239697"/>
                    <a:pt x="443884" y="195309"/>
                  </a:cubicBezTo>
                  <a:cubicBezTo>
                    <a:pt x="504548" y="150921"/>
                    <a:pt x="559293" y="106532"/>
                    <a:pt x="639192" y="79899"/>
                  </a:cubicBezTo>
                  <a:cubicBezTo>
                    <a:pt x="719091" y="53266"/>
                    <a:pt x="868532" y="44389"/>
                    <a:pt x="923278" y="35511"/>
                  </a:cubicBezTo>
                  <a:cubicBezTo>
                    <a:pt x="978024" y="26633"/>
                    <a:pt x="905522" y="32551"/>
                    <a:pt x="967666" y="26633"/>
                  </a:cubicBezTo>
                  <a:cubicBezTo>
                    <a:pt x="1029810" y="20715"/>
                    <a:pt x="1162975" y="10357"/>
                    <a:pt x="1296140" y="0"/>
                  </a:cubicBezTo>
                </a:path>
              </a:pathLst>
            </a:custGeom>
            <a:no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7" name="Ελεύθερη σχεδίαση 36"/>
            <p:cNvSpPr/>
            <p:nvPr/>
          </p:nvSpPr>
          <p:spPr>
            <a:xfrm>
              <a:off x="8075072" y="2583809"/>
              <a:ext cx="1295746" cy="736700"/>
            </a:xfrm>
            <a:custGeom>
              <a:avLst/>
              <a:gdLst>
                <a:gd name="connsiteX0" fmla="*/ 0 w 1296140"/>
                <a:gd name="connsiteY0" fmla="*/ 736847 h 736847"/>
                <a:gd name="connsiteX1" fmla="*/ 88777 w 1296140"/>
                <a:gd name="connsiteY1" fmla="*/ 559293 h 736847"/>
                <a:gd name="connsiteX2" fmla="*/ 275208 w 1296140"/>
                <a:gd name="connsiteY2" fmla="*/ 346229 h 736847"/>
                <a:gd name="connsiteX3" fmla="*/ 443884 w 1296140"/>
                <a:gd name="connsiteY3" fmla="*/ 195309 h 736847"/>
                <a:gd name="connsiteX4" fmla="*/ 639192 w 1296140"/>
                <a:gd name="connsiteY4" fmla="*/ 79899 h 736847"/>
                <a:gd name="connsiteX5" fmla="*/ 923278 w 1296140"/>
                <a:gd name="connsiteY5" fmla="*/ 35511 h 736847"/>
                <a:gd name="connsiteX6" fmla="*/ 967666 w 1296140"/>
                <a:gd name="connsiteY6" fmla="*/ 26633 h 736847"/>
                <a:gd name="connsiteX7" fmla="*/ 1296140 w 1296140"/>
                <a:gd name="connsiteY7" fmla="*/ 0 h 7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140" h="736847">
                  <a:moveTo>
                    <a:pt x="0" y="736847"/>
                  </a:moveTo>
                  <a:cubicBezTo>
                    <a:pt x="21454" y="680621"/>
                    <a:pt x="42909" y="624396"/>
                    <a:pt x="88777" y="559293"/>
                  </a:cubicBezTo>
                  <a:cubicBezTo>
                    <a:pt x="134645" y="494190"/>
                    <a:pt x="216024" y="406893"/>
                    <a:pt x="275208" y="346229"/>
                  </a:cubicBezTo>
                  <a:cubicBezTo>
                    <a:pt x="334392" y="285565"/>
                    <a:pt x="383220" y="239697"/>
                    <a:pt x="443884" y="195309"/>
                  </a:cubicBezTo>
                  <a:cubicBezTo>
                    <a:pt x="504548" y="150921"/>
                    <a:pt x="559293" y="106532"/>
                    <a:pt x="639192" y="79899"/>
                  </a:cubicBezTo>
                  <a:cubicBezTo>
                    <a:pt x="719091" y="53266"/>
                    <a:pt x="868532" y="44389"/>
                    <a:pt x="923278" y="35511"/>
                  </a:cubicBezTo>
                  <a:cubicBezTo>
                    <a:pt x="978024" y="26633"/>
                    <a:pt x="905522" y="32551"/>
                    <a:pt x="967666" y="26633"/>
                  </a:cubicBezTo>
                  <a:cubicBezTo>
                    <a:pt x="1029810" y="20715"/>
                    <a:pt x="1162975" y="10357"/>
                    <a:pt x="1296140" y="0"/>
                  </a:cubicBezTo>
                </a:path>
              </a:pathLst>
            </a:custGeom>
            <a:no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8" name="Ελεύθερη σχεδίαση 37"/>
            <p:cNvSpPr/>
            <p:nvPr/>
          </p:nvSpPr>
          <p:spPr>
            <a:xfrm>
              <a:off x="8114770" y="2636203"/>
              <a:ext cx="1297333" cy="738288"/>
            </a:xfrm>
            <a:custGeom>
              <a:avLst/>
              <a:gdLst>
                <a:gd name="connsiteX0" fmla="*/ 0 w 1296140"/>
                <a:gd name="connsiteY0" fmla="*/ 736847 h 736847"/>
                <a:gd name="connsiteX1" fmla="*/ 88777 w 1296140"/>
                <a:gd name="connsiteY1" fmla="*/ 559293 h 736847"/>
                <a:gd name="connsiteX2" fmla="*/ 275208 w 1296140"/>
                <a:gd name="connsiteY2" fmla="*/ 346229 h 736847"/>
                <a:gd name="connsiteX3" fmla="*/ 443884 w 1296140"/>
                <a:gd name="connsiteY3" fmla="*/ 195309 h 736847"/>
                <a:gd name="connsiteX4" fmla="*/ 639192 w 1296140"/>
                <a:gd name="connsiteY4" fmla="*/ 79899 h 736847"/>
                <a:gd name="connsiteX5" fmla="*/ 923278 w 1296140"/>
                <a:gd name="connsiteY5" fmla="*/ 35511 h 736847"/>
                <a:gd name="connsiteX6" fmla="*/ 967666 w 1296140"/>
                <a:gd name="connsiteY6" fmla="*/ 26633 h 736847"/>
                <a:gd name="connsiteX7" fmla="*/ 1296140 w 1296140"/>
                <a:gd name="connsiteY7" fmla="*/ 0 h 7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140" h="736847">
                  <a:moveTo>
                    <a:pt x="0" y="736847"/>
                  </a:moveTo>
                  <a:cubicBezTo>
                    <a:pt x="21454" y="680621"/>
                    <a:pt x="42909" y="624396"/>
                    <a:pt x="88777" y="559293"/>
                  </a:cubicBezTo>
                  <a:cubicBezTo>
                    <a:pt x="134645" y="494190"/>
                    <a:pt x="216024" y="406893"/>
                    <a:pt x="275208" y="346229"/>
                  </a:cubicBezTo>
                  <a:cubicBezTo>
                    <a:pt x="334392" y="285565"/>
                    <a:pt x="383220" y="239697"/>
                    <a:pt x="443884" y="195309"/>
                  </a:cubicBezTo>
                  <a:cubicBezTo>
                    <a:pt x="504548" y="150921"/>
                    <a:pt x="559293" y="106532"/>
                    <a:pt x="639192" y="79899"/>
                  </a:cubicBezTo>
                  <a:cubicBezTo>
                    <a:pt x="719091" y="53266"/>
                    <a:pt x="868532" y="44389"/>
                    <a:pt x="923278" y="35511"/>
                  </a:cubicBezTo>
                  <a:cubicBezTo>
                    <a:pt x="978024" y="26633"/>
                    <a:pt x="905522" y="32551"/>
                    <a:pt x="967666" y="26633"/>
                  </a:cubicBezTo>
                  <a:cubicBezTo>
                    <a:pt x="1029810" y="20715"/>
                    <a:pt x="1162975" y="10357"/>
                    <a:pt x="1296140" y="0"/>
                  </a:cubicBezTo>
                </a:path>
              </a:pathLst>
            </a:custGeom>
            <a:no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9" name="Ελεύθερη σχεδίαση 38"/>
            <p:cNvSpPr/>
            <p:nvPr/>
          </p:nvSpPr>
          <p:spPr>
            <a:xfrm>
              <a:off x="8114770" y="2718764"/>
              <a:ext cx="1297333" cy="736700"/>
            </a:xfrm>
            <a:custGeom>
              <a:avLst/>
              <a:gdLst>
                <a:gd name="connsiteX0" fmla="*/ 0 w 1296140"/>
                <a:gd name="connsiteY0" fmla="*/ 736847 h 736847"/>
                <a:gd name="connsiteX1" fmla="*/ 88777 w 1296140"/>
                <a:gd name="connsiteY1" fmla="*/ 559293 h 736847"/>
                <a:gd name="connsiteX2" fmla="*/ 275208 w 1296140"/>
                <a:gd name="connsiteY2" fmla="*/ 346229 h 736847"/>
                <a:gd name="connsiteX3" fmla="*/ 443884 w 1296140"/>
                <a:gd name="connsiteY3" fmla="*/ 195309 h 736847"/>
                <a:gd name="connsiteX4" fmla="*/ 639192 w 1296140"/>
                <a:gd name="connsiteY4" fmla="*/ 79899 h 736847"/>
                <a:gd name="connsiteX5" fmla="*/ 923278 w 1296140"/>
                <a:gd name="connsiteY5" fmla="*/ 35511 h 736847"/>
                <a:gd name="connsiteX6" fmla="*/ 967666 w 1296140"/>
                <a:gd name="connsiteY6" fmla="*/ 26633 h 736847"/>
                <a:gd name="connsiteX7" fmla="*/ 1296140 w 1296140"/>
                <a:gd name="connsiteY7" fmla="*/ 0 h 7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140" h="736847">
                  <a:moveTo>
                    <a:pt x="0" y="736847"/>
                  </a:moveTo>
                  <a:cubicBezTo>
                    <a:pt x="21454" y="680621"/>
                    <a:pt x="42909" y="624396"/>
                    <a:pt x="88777" y="559293"/>
                  </a:cubicBezTo>
                  <a:cubicBezTo>
                    <a:pt x="134645" y="494190"/>
                    <a:pt x="216024" y="406893"/>
                    <a:pt x="275208" y="346229"/>
                  </a:cubicBezTo>
                  <a:cubicBezTo>
                    <a:pt x="334392" y="285565"/>
                    <a:pt x="383220" y="239697"/>
                    <a:pt x="443884" y="195309"/>
                  </a:cubicBezTo>
                  <a:cubicBezTo>
                    <a:pt x="504548" y="150921"/>
                    <a:pt x="559293" y="106532"/>
                    <a:pt x="639192" y="79899"/>
                  </a:cubicBezTo>
                  <a:cubicBezTo>
                    <a:pt x="719091" y="53266"/>
                    <a:pt x="868532" y="44389"/>
                    <a:pt x="923278" y="35511"/>
                  </a:cubicBezTo>
                  <a:cubicBezTo>
                    <a:pt x="978024" y="26633"/>
                    <a:pt x="905522" y="32551"/>
                    <a:pt x="967666" y="26633"/>
                  </a:cubicBezTo>
                  <a:cubicBezTo>
                    <a:pt x="1029810" y="20715"/>
                    <a:pt x="1162975" y="10357"/>
                    <a:pt x="1296140" y="0"/>
                  </a:cubicBezTo>
                </a:path>
              </a:pathLst>
            </a:custGeom>
            <a:no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0" name="Ελεύθερη σχεδίαση 39"/>
            <p:cNvSpPr/>
            <p:nvPr/>
          </p:nvSpPr>
          <p:spPr>
            <a:xfrm>
              <a:off x="8197343" y="2825142"/>
              <a:ext cx="1055969" cy="663665"/>
            </a:xfrm>
            <a:custGeom>
              <a:avLst/>
              <a:gdLst>
                <a:gd name="connsiteX0" fmla="*/ 0 w 1296140"/>
                <a:gd name="connsiteY0" fmla="*/ 736847 h 736847"/>
                <a:gd name="connsiteX1" fmla="*/ 88777 w 1296140"/>
                <a:gd name="connsiteY1" fmla="*/ 559293 h 736847"/>
                <a:gd name="connsiteX2" fmla="*/ 275208 w 1296140"/>
                <a:gd name="connsiteY2" fmla="*/ 346229 h 736847"/>
                <a:gd name="connsiteX3" fmla="*/ 443884 w 1296140"/>
                <a:gd name="connsiteY3" fmla="*/ 195309 h 736847"/>
                <a:gd name="connsiteX4" fmla="*/ 639192 w 1296140"/>
                <a:gd name="connsiteY4" fmla="*/ 79899 h 736847"/>
                <a:gd name="connsiteX5" fmla="*/ 923278 w 1296140"/>
                <a:gd name="connsiteY5" fmla="*/ 35511 h 736847"/>
                <a:gd name="connsiteX6" fmla="*/ 967666 w 1296140"/>
                <a:gd name="connsiteY6" fmla="*/ 26633 h 736847"/>
                <a:gd name="connsiteX7" fmla="*/ 1296140 w 1296140"/>
                <a:gd name="connsiteY7" fmla="*/ 0 h 7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140" h="736847">
                  <a:moveTo>
                    <a:pt x="0" y="736847"/>
                  </a:moveTo>
                  <a:cubicBezTo>
                    <a:pt x="21454" y="680621"/>
                    <a:pt x="42909" y="624396"/>
                    <a:pt x="88777" y="559293"/>
                  </a:cubicBezTo>
                  <a:cubicBezTo>
                    <a:pt x="134645" y="494190"/>
                    <a:pt x="216024" y="406893"/>
                    <a:pt x="275208" y="346229"/>
                  </a:cubicBezTo>
                  <a:cubicBezTo>
                    <a:pt x="334392" y="285565"/>
                    <a:pt x="383220" y="239697"/>
                    <a:pt x="443884" y="195309"/>
                  </a:cubicBezTo>
                  <a:cubicBezTo>
                    <a:pt x="504548" y="150921"/>
                    <a:pt x="559293" y="106532"/>
                    <a:pt x="639192" y="79899"/>
                  </a:cubicBezTo>
                  <a:cubicBezTo>
                    <a:pt x="719091" y="53266"/>
                    <a:pt x="868532" y="44389"/>
                    <a:pt x="923278" y="35511"/>
                  </a:cubicBezTo>
                  <a:cubicBezTo>
                    <a:pt x="978024" y="26633"/>
                    <a:pt x="905522" y="32551"/>
                    <a:pt x="967666" y="26633"/>
                  </a:cubicBezTo>
                  <a:cubicBezTo>
                    <a:pt x="1029810" y="20715"/>
                    <a:pt x="1162975" y="10357"/>
                    <a:pt x="1296140" y="0"/>
                  </a:cubicBezTo>
                </a:path>
              </a:pathLst>
            </a:custGeom>
            <a:no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5" name="Ελεύθερη σχεδίαση 34"/>
            <p:cNvSpPr/>
            <p:nvPr/>
          </p:nvSpPr>
          <p:spPr>
            <a:xfrm>
              <a:off x="8613379" y="2363116"/>
              <a:ext cx="131797" cy="819261"/>
            </a:xfrm>
            <a:custGeom>
              <a:avLst/>
              <a:gdLst>
                <a:gd name="connsiteX0" fmla="*/ 0 w 71022"/>
                <a:gd name="connsiteY0" fmla="*/ 719091 h 719091"/>
                <a:gd name="connsiteX1" fmla="*/ 26633 w 71022"/>
                <a:gd name="connsiteY1" fmla="*/ 497149 h 719091"/>
                <a:gd name="connsiteX2" fmla="*/ 53266 w 71022"/>
                <a:gd name="connsiteY2" fmla="*/ 257452 h 719091"/>
                <a:gd name="connsiteX3" fmla="*/ 62144 w 71022"/>
                <a:gd name="connsiteY3" fmla="*/ 0 h 719091"/>
                <a:gd name="connsiteX4" fmla="*/ 62144 w 71022"/>
                <a:gd name="connsiteY4" fmla="*/ 0 h 719091"/>
                <a:gd name="connsiteX5" fmla="*/ 71022 w 71022"/>
                <a:gd name="connsiteY5" fmla="*/ 0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22" h="719091">
                  <a:moveTo>
                    <a:pt x="0" y="719091"/>
                  </a:moveTo>
                  <a:cubicBezTo>
                    <a:pt x="8877" y="646590"/>
                    <a:pt x="17755" y="574089"/>
                    <a:pt x="26633" y="497149"/>
                  </a:cubicBezTo>
                  <a:cubicBezTo>
                    <a:pt x="35511" y="420209"/>
                    <a:pt x="47348" y="340310"/>
                    <a:pt x="53266" y="257452"/>
                  </a:cubicBezTo>
                  <a:cubicBezTo>
                    <a:pt x="59184" y="174594"/>
                    <a:pt x="62144" y="0"/>
                    <a:pt x="62144" y="0"/>
                  </a:cubicBezTo>
                  <a:lnTo>
                    <a:pt x="62144" y="0"/>
                  </a:lnTo>
                  <a:lnTo>
                    <a:pt x="71022" y="0"/>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6" name="Ελεύθερη σχεδίαση 35"/>
            <p:cNvSpPr/>
            <p:nvPr/>
          </p:nvSpPr>
          <p:spPr>
            <a:xfrm>
              <a:off x="8676895" y="2326599"/>
              <a:ext cx="138149" cy="727174"/>
            </a:xfrm>
            <a:custGeom>
              <a:avLst/>
              <a:gdLst>
                <a:gd name="connsiteX0" fmla="*/ 0 w 56682"/>
                <a:gd name="connsiteY0" fmla="*/ 727968 h 727968"/>
                <a:gd name="connsiteX1" fmla="*/ 17756 w 56682"/>
                <a:gd name="connsiteY1" fmla="*/ 479394 h 727968"/>
                <a:gd name="connsiteX2" fmla="*/ 53266 w 56682"/>
                <a:gd name="connsiteY2" fmla="*/ 97654 h 727968"/>
                <a:gd name="connsiteX3" fmla="*/ 53266 w 56682"/>
                <a:gd name="connsiteY3" fmla="*/ 0 h 727968"/>
              </a:gdLst>
              <a:ahLst/>
              <a:cxnLst>
                <a:cxn ang="0">
                  <a:pos x="connsiteX0" y="connsiteY0"/>
                </a:cxn>
                <a:cxn ang="0">
                  <a:pos x="connsiteX1" y="connsiteY1"/>
                </a:cxn>
                <a:cxn ang="0">
                  <a:pos x="connsiteX2" y="connsiteY2"/>
                </a:cxn>
                <a:cxn ang="0">
                  <a:pos x="connsiteX3" y="connsiteY3"/>
                </a:cxn>
              </a:cxnLst>
              <a:rect l="l" t="t" r="r" b="b"/>
              <a:pathLst>
                <a:path w="56682" h="727968">
                  <a:moveTo>
                    <a:pt x="0" y="727968"/>
                  </a:moveTo>
                  <a:cubicBezTo>
                    <a:pt x="4439" y="656207"/>
                    <a:pt x="8878" y="584446"/>
                    <a:pt x="17756" y="479394"/>
                  </a:cubicBezTo>
                  <a:cubicBezTo>
                    <a:pt x="26634" y="374342"/>
                    <a:pt x="47348" y="177553"/>
                    <a:pt x="53266" y="97654"/>
                  </a:cubicBezTo>
                  <a:cubicBezTo>
                    <a:pt x="59184" y="17755"/>
                    <a:pt x="56225" y="8877"/>
                    <a:pt x="53266"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8" name="Ελεύθερη σχεδίαση 47"/>
            <p:cNvSpPr/>
            <p:nvPr/>
          </p:nvSpPr>
          <p:spPr>
            <a:xfrm>
              <a:off x="8726121" y="2299607"/>
              <a:ext cx="177847" cy="701770"/>
            </a:xfrm>
            <a:custGeom>
              <a:avLst/>
              <a:gdLst>
                <a:gd name="connsiteX0" fmla="*/ 0 w 115409"/>
                <a:gd name="connsiteY0" fmla="*/ 701335 h 701335"/>
                <a:gd name="connsiteX1" fmla="*/ 44388 w 115409"/>
                <a:gd name="connsiteY1" fmla="*/ 408372 h 701335"/>
                <a:gd name="connsiteX2" fmla="*/ 97654 w 115409"/>
                <a:gd name="connsiteY2" fmla="*/ 133165 h 701335"/>
                <a:gd name="connsiteX3" fmla="*/ 115409 w 115409"/>
                <a:gd name="connsiteY3" fmla="*/ 0 h 701335"/>
              </a:gdLst>
              <a:ahLst/>
              <a:cxnLst>
                <a:cxn ang="0">
                  <a:pos x="connsiteX0" y="connsiteY0"/>
                </a:cxn>
                <a:cxn ang="0">
                  <a:pos x="connsiteX1" y="connsiteY1"/>
                </a:cxn>
                <a:cxn ang="0">
                  <a:pos x="connsiteX2" y="connsiteY2"/>
                </a:cxn>
                <a:cxn ang="0">
                  <a:pos x="connsiteX3" y="connsiteY3"/>
                </a:cxn>
              </a:cxnLst>
              <a:rect l="l" t="t" r="r" b="b"/>
              <a:pathLst>
                <a:path w="115409" h="701335">
                  <a:moveTo>
                    <a:pt x="0" y="701335"/>
                  </a:moveTo>
                  <a:cubicBezTo>
                    <a:pt x="14056" y="602201"/>
                    <a:pt x="28112" y="503067"/>
                    <a:pt x="44388" y="408372"/>
                  </a:cubicBezTo>
                  <a:cubicBezTo>
                    <a:pt x="60664" y="313677"/>
                    <a:pt x="85817" y="201227"/>
                    <a:pt x="97654" y="133165"/>
                  </a:cubicBezTo>
                  <a:cubicBezTo>
                    <a:pt x="109491" y="65103"/>
                    <a:pt x="112450" y="32551"/>
                    <a:pt x="115409"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9" name="Ελεύθερη σχεδίαση 48"/>
            <p:cNvSpPr/>
            <p:nvPr/>
          </p:nvSpPr>
          <p:spPr>
            <a:xfrm>
              <a:off x="8805517" y="2326599"/>
              <a:ext cx="195315" cy="638262"/>
            </a:xfrm>
            <a:custGeom>
              <a:avLst/>
              <a:gdLst>
                <a:gd name="connsiteX0" fmla="*/ 382 w 151302"/>
                <a:gd name="connsiteY0" fmla="*/ 683581 h 683581"/>
                <a:gd name="connsiteX1" fmla="*/ 9259 w 151302"/>
                <a:gd name="connsiteY1" fmla="*/ 461639 h 683581"/>
                <a:gd name="connsiteX2" fmla="*/ 62525 w 151302"/>
                <a:gd name="connsiteY2" fmla="*/ 195309 h 683581"/>
                <a:gd name="connsiteX3" fmla="*/ 151302 w 151302"/>
                <a:gd name="connsiteY3" fmla="*/ 0 h 683581"/>
              </a:gdLst>
              <a:ahLst/>
              <a:cxnLst>
                <a:cxn ang="0">
                  <a:pos x="connsiteX0" y="connsiteY0"/>
                </a:cxn>
                <a:cxn ang="0">
                  <a:pos x="connsiteX1" y="connsiteY1"/>
                </a:cxn>
                <a:cxn ang="0">
                  <a:pos x="connsiteX2" y="connsiteY2"/>
                </a:cxn>
                <a:cxn ang="0">
                  <a:pos x="connsiteX3" y="connsiteY3"/>
                </a:cxn>
              </a:cxnLst>
              <a:rect l="l" t="t" r="r" b="b"/>
              <a:pathLst>
                <a:path w="151302" h="683581">
                  <a:moveTo>
                    <a:pt x="382" y="683581"/>
                  </a:moveTo>
                  <a:cubicBezTo>
                    <a:pt x="-358" y="613299"/>
                    <a:pt x="-1098" y="543018"/>
                    <a:pt x="9259" y="461639"/>
                  </a:cubicBezTo>
                  <a:cubicBezTo>
                    <a:pt x="19616" y="380260"/>
                    <a:pt x="38851" y="272249"/>
                    <a:pt x="62525" y="195309"/>
                  </a:cubicBezTo>
                  <a:cubicBezTo>
                    <a:pt x="86199" y="118369"/>
                    <a:pt x="118750" y="59184"/>
                    <a:pt x="151302"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0" name="Ελεύθερη σχεδίαση 49"/>
            <p:cNvSpPr/>
            <p:nvPr/>
          </p:nvSpPr>
          <p:spPr>
            <a:xfrm>
              <a:off x="8859506" y="2363116"/>
              <a:ext cx="284239" cy="549350"/>
            </a:xfrm>
            <a:custGeom>
              <a:avLst/>
              <a:gdLst>
                <a:gd name="connsiteX0" fmla="*/ 1146 w 187577"/>
                <a:gd name="connsiteY0" fmla="*/ 550416 h 550416"/>
                <a:gd name="connsiteX1" fmla="*/ 27779 w 187577"/>
                <a:gd name="connsiteY1" fmla="*/ 213064 h 550416"/>
                <a:gd name="connsiteX2" fmla="*/ 187577 w 187577"/>
                <a:gd name="connsiteY2" fmla="*/ 0 h 550416"/>
              </a:gdLst>
              <a:ahLst/>
              <a:cxnLst>
                <a:cxn ang="0">
                  <a:pos x="connsiteX0" y="connsiteY0"/>
                </a:cxn>
                <a:cxn ang="0">
                  <a:pos x="connsiteX1" y="connsiteY1"/>
                </a:cxn>
                <a:cxn ang="0">
                  <a:pos x="connsiteX2" y="connsiteY2"/>
                </a:cxn>
              </a:cxnLst>
              <a:rect l="l" t="t" r="r" b="b"/>
              <a:pathLst>
                <a:path w="187577" h="550416">
                  <a:moveTo>
                    <a:pt x="1146" y="550416"/>
                  </a:moveTo>
                  <a:cubicBezTo>
                    <a:pt x="-1074" y="427608"/>
                    <a:pt x="-3293" y="304800"/>
                    <a:pt x="27779" y="213064"/>
                  </a:cubicBezTo>
                  <a:cubicBezTo>
                    <a:pt x="58851" y="121328"/>
                    <a:pt x="123214" y="60664"/>
                    <a:pt x="187577" y="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54" name="Rectangle 11"/>
          <p:cNvSpPr/>
          <p:nvPr/>
        </p:nvSpPr>
        <p:spPr>
          <a:xfrm>
            <a:off x="5263418" y="5516882"/>
            <a:ext cx="3087564" cy="461665"/>
          </a:xfrm>
          <a:prstGeom prst="rect">
            <a:avLst/>
          </a:prstGeom>
        </p:spPr>
        <p:txBody>
          <a:bodyPr wrap="square">
            <a:spAutoFit/>
          </a:bodyPr>
          <a:lstStyle/>
          <a:p>
            <a:pPr algn="ctr">
              <a:defRPr/>
            </a:pPr>
            <a:r>
              <a:rPr lang="el-GR" sz="1200" dirty="0">
                <a:solidFill>
                  <a:prstClr val="black">
                    <a:lumMod val="65000"/>
                    <a:lumOff val="35000"/>
                  </a:prstClr>
                </a:solidFill>
                <a:latin typeface="Calibri"/>
                <a:cs typeface="Arial" charset="0"/>
              </a:rPr>
              <a:t>Αναδημιουργία από: </a:t>
            </a: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5"/>
              </a:rPr>
              <a:t>FemurAngles</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6" tooltip="User:OgreBot"/>
              </a:rPr>
              <a:t>OgreBot</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7"/>
              </a:rPr>
              <a:t>CC BY-SA 3.0</a:t>
            </a:r>
            <a:r>
              <a:rPr lang="en-US" sz="1200" dirty="0">
                <a:solidFill>
                  <a:prstClr val="black">
                    <a:lumMod val="65000"/>
                    <a:lumOff val="35000"/>
                  </a:prstClr>
                </a:solidFill>
                <a:latin typeface="Calibri"/>
                <a:cs typeface="Arial" charset="0"/>
              </a:rPr>
              <a:t> </a:t>
            </a:r>
          </a:p>
        </p:txBody>
      </p:sp>
    </p:spTree>
    <p:extLst>
      <p:ext uri="{BB962C8B-B14F-4D97-AF65-F5344CB8AC3E}">
        <p14:creationId xmlns:p14="http://schemas.microsoft.com/office/powerpoint/2010/main" val="1091464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Γωνίες της άρθρωσης του ισχίου</a:t>
            </a:r>
            <a:r>
              <a:rPr lang="en-US" dirty="0"/>
              <a:t> </a:t>
            </a:r>
            <a:r>
              <a:rPr lang="en-US" sz="3000" b="0" dirty="0" smtClean="0"/>
              <a:t>4/</a:t>
            </a:r>
            <a:r>
              <a:rPr lang="el-GR" sz="3000" b="0" dirty="0"/>
              <a:t>5</a:t>
            </a:r>
            <a:endParaRPr lang="el-GR" sz="3600" dirty="0"/>
          </a:p>
        </p:txBody>
      </p:sp>
      <p:sp>
        <p:nvSpPr>
          <p:cNvPr id="9219" name="Θέση περιεχομένου 2"/>
          <p:cNvSpPr>
            <a:spLocks noGrp="1"/>
          </p:cNvSpPr>
          <p:nvPr>
            <p:ph idx="1"/>
          </p:nvPr>
        </p:nvSpPr>
        <p:spPr>
          <a:xfrm>
            <a:off x="539750" y="1619250"/>
            <a:ext cx="5884863" cy="2665413"/>
          </a:xfrm>
        </p:spPr>
        <p:txBody>
          <a:bodyPr/>
          <a:lstStyle/>
          <a:p>
            <a:pPr eaLnBrk="1" hangingPunct="1">
              <a:spcBef>
                <a:spcPts val="2400"/>
              </a:spcBef>
            </a:pPr>
            <a:r>
              <a:rPr lang="el-GR" altLang="el-GR" smtClean="0"/>
              <a:t>Η φυσιολογική γωνία συστροφής:</a:t>
            </a:r>
          </a:p>
          <a:p>
            <a:pPr lvl="1" eaLnBrk="1" hangingPunct="1">
              <a:spcBef>
                <a:spcPts val="2400"/>
              </a:spcBef>
            </a:pPr>
            <a:r>
              <a:rPr lang="el-GR" altLang="el-GR" sz="2400" smtClean="0"/>
              <a:t>Σε νεογέννητα: ~40</a:t>
            </a:r>
            <a:r>
              <a:rPr lang="el-GR" altLang="el-GR" sz="2400" baseline="30000" smtClean="0"/>
              <a:t>ο</a:t>
            </a:r>
            <a:r>
              <a:rPr lang="el-GR" altLang="el-GR" sz="2400" smtClean="0"/>
              <a:t>, </a:t>
            </a:r>
          </a:p>
          <a:p>
            <a:pPr lvl="1" eaLnBrk="1" hangingPunct="1">
              <a:spcBef>
                <a:spcPts val="2400"/>
              </a:spcBef>
            </a:pPr>
            <a:r>
              <a:rPr lang="el-GR" altLang="el-GR" sz="2400" smtClean="0"/>
              <a:t>Σε ενήλικες: ~ 10ο – 15ο (7ο – 30ο).</a:t>
            </a:r>
          </a:p>
        </p:txBody>
      </p:sp>
      <p:sp>
        <p:nvSpPr>
          <p:cNvPr id="92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6564335-CFE8-4684-BB41-004372216B86}" type="slidenum">
              <a:rPr lang="el-GR" smtClean="0">
                <a:solidFill>
                  <a:prstClr val="black"/>
                </a:solidFill>
              </a:rPr>
              <a:pPr>
                <a:defRPr/>
              </a:pPr>
              <a:t>5</a:t>
            </a:fld>
            <a:endParaRPr lang="el-GR" smtClean="0">
              <a:solidFill>
                <a:prstClr val="black"/>
              </a:solidFill>
            </a:endParaRPr>
          </a:p>
        </p:txBody>
      </p:sp>
      <p:grpSp>
        <p:nvGrpSpPr>
          <p:cNvPr id="9221" name="Ομάδα 15"/>
          <p:cNvGrpSpPr>
            <a:grpSpLocks/>
          </p:cNvGrpSpPr>
          <p:nvPr/>
        </p:nvGrpSpPr>
        <p:grpSpPr bwMode="auto">
          <a:xfrm>
            <a:off x="3279706" y="3860800"/>
            <a:ext cx="2817951" cy="1570453"/>
            <a:chOff x="5723832" y="2059049"/>
            <a:chExt cx="2375839" cy="1167981"/>
          </a:xfrm>
        </p:grpSpPr>
        <p:sp>
          <p:nvSpPr>
            <p:cNvPr id="7" name="Ελεύθερη σχεδίαση 6"/>
            <p:cNvSpPr/>
            <p:nvPr/>
          </p:nvSpPr>
          <p:spPr>
            <a:xfrm rot="20248137">
              <a:off x="6450661" y="2059049"/>
              <a:ext cx="922181" cy="977586"/>
            </a:xfrm>
            <a:custGeom>
              <a:avLst/>
              <a:gdLst>
                <a:gd name="connsiteX0" fmla="*/ 287043 w 922046"/>
                <a:gd name="connsiteY0" fmla="*/ 36728 h 977831"/>
                <a:gd name="connsiteX1" fmla="*/ 393576 w 922046"/>
                <a:gd name="connsiteY1" fmla="*/ 152137 h 977831"/>
                <a:gd name="connsiteX2" fmla="*/ 437964 w 922046"/>
                <a:gd name="connsiteY2" fmla="*/ 258669 h 977831"/>
                <a:gd name="connsiteX3" fmla="*/ 491230 w 922046"/>
                <a:gd name="connsiteY3" fmla="*/ 356324 h 977831"/>
                <a:gd name="connsiteX4" fmla="*/ 588884 w 922046"/>
                <a:gd name="connsiteY4" fmla="*/ 445100 h 977831"/>
                <a:gd name="connsiteX5" fmla="*/ 704294 w 922046"/>
                <a:gd name="connsiteY5" fmla="*/ 507244 h 977831"/>
                <a:gd name="connsiteX6" fmla="*/ 864092 w 922046"/>
                <a:gd name="connsiteY6" fmla="*/ 604898 h 977831"/>
                <a:gd name="connsiteX7" fmla="*/ 917358 w 922046"/>
                <a:gd name="connsiteY7" fmla="*/ 738063 h 977831"/>
                <a:gd name="connsiteX8" fmla="*/ 917358 w 922046"/>
                <a:gd name="connsiteY8" fmla="*/ 755819 h 977831"/>
                <a:gd name="connsiteX9" fmla="*/ 899603 w 922046"/>
                <a:gd name="connsiteY9" fmla="*/ 782452 h 977831"/>
                <a:gd name="connsiteX10" fmla="*/ 872970 w 922046"/>
                <a:gd name="connsiteY10" fmla="*/ 844596 h 977831"/>
                <a:gd name="connsiteX11" fmla="*/ 819704 w 922046"/>
                <a:gd name="connsiteY11" fmla="*/ 888984 h 977831"/>
                <a:gd name="connsiteX12" fmla="*/ 748682 w 922046"/>
                <a:gd name="connsiteY12" fmla="*/ 942250 h 977831"/>
                <a:gd name="connsiteX13" fmla="*/ 677661 w 922046"/>
                <a:gd name="connsiteY13" fmla="*/ 977761 h 977831"/>
                <a:gd name="connsiteX14" fmla="*/ 588884 w 922046"/>
                <a:gd name="connsiteY14" fmla="*/ 933372 h 977831"/>
                <a:gd name="connsiteX15" fmla="*/ 526741 w 922046"/>
                <a:gd name="connsiteY15" fmla="*/ 862351 h 977831"/>
                <a:gd name="connsiteX16" fmla="*/ 491230 w 922046"/>
                <a:gd name="connsiteY16" fmla="*/ 809085 h 977831"/>
                <a:gd name="connsiteX17" fmla="*/ 464597 w 922046"/>
                <a:gd name="connsiteY17" fmla="*/ 711430 h 977831"/>
                <a:gd name="connsiteX18" fmla="*/ 420209 w 922046"/>
                <a:gd name="connsiteY18" fmla="*/ 640409 h 977831"/>
                <a:gd name="connsiteX19" fmla="*/ 358065 w 922046"/>
                <a:gd name="connsiteY19" fmla="*/ 533877 h 977831"/>
                <a:gd name="connsiteX20" fmla="*/ 313676 w 922046"/>
                <a:gd name="connsiteY20" fmla="*/ 462856 h 977831"/>
                <a:gd name="connsiteX21" fmla="*/ 207144 w 922046"/>
                <a:gd name="connsiteY21" fmla="*/ 436223 h 977831"/>
                <a:gd name="connsiteX22" fmla="*/ 91735 w 922046"/>
                <a:gd name="connsiteY22" fmla="*/ 409590 h 977831"/>
                <a:gd name="connsiteX23" fmla="*/ 47346 w 922046"/>
                <a:gd name="connsiteY23" fmla="*/ 338568 h 977831"/>
                <a:gd name="connsiteX24" fmla="*/ 2958 w 922046"/>
                <a:gd name="connsiteY24" fmla="*/ 267547 h 977831"/>
                <a:gd name="connsiteX25" fmla="*/ 11836 w 922046"/>
                <a:gd name="connsiteY25" fmla="*/ 161015 h 977831"/>
                <a:gd name="connsiteX26" fmla="*/ 73979 w 922046"/>
                <a:gd name="connsiteY26" fmla="*/ 98871 h 977831"/>
                <a:gd name="connsiteX27" fmla="*/ 136123 w 922046"/>
                <a:gd name="connsiteY27" fmla="*/ 54483 h 977831"/>
                <a:gd name="connsiteX28" fmla="*/ 180511 w 922046"/>
                <a:gd name="connsiteY28" fmla="*/ 1217 h 977831"/>
                <a:gd name="connsiteX29" fmla="*/ 287043 w 922046"/>
                <a:gd name="connsiteY29" fmla="*/ 36728 h 9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2046" h="977831">
                  <a:moveTo>
                    <a:pt x="287043" y="36728"/>
                  </a:moveTo>
                  <a:cubicBezTo>
                    <a:pt x="322554" y="61881"/>
                    <a:pt x="368423" y="115147"/>
                    <a:pt x="393576" y="152137"/>
                  </a:cubicBezTo>
                  <a:cubicBezTo>
                    <a:pt x="418730" y="189127"/>
                    <a:pt x="421688" y="224638"/>
                    <a:pt x="437964" y="258669"/>
                  </a:cubicBezTo>
                  <a:cubicBezTo>
                    <a:pt x="454240" y="292700"/>
                    <a:pt x="466077" y="325252"/>
                    <a:pt x="491230" y="356324"/>
                  </a:cubicBezTo>
                  <a:cubicBezTo>
                    <a:pt x="516383" y="387396"/>
                    <a:pt x="553373" y="419947"/>
                    <a:pt x="588884" y="445100"/>
                  </a:cubicBezTo>
                  <a:cubicBezTo>
                    <a:pt x="624395" y="470253"/>
                    <a:pt x="658426" y="480611"/>
                    <a:pt x="704294" y="507244"/>
                  </a:cubicBezTo>
                  <a:cubicBezTo>
                    <a:pt x="750162" y="533877"/>
                    <a:pt x="828581" y="566428"/>
                    <a:pt x="864092" y="604898"/>
                  </a:cubicBezTo>
                  <a:cubicBezTo>
                    <a:pt x="899603" y="643368"/>
                    <a:pt x="908480" y="712909"/>
                    <a:pt x="917358" y="738063"/>
                  </a:cubicBezTo>
                  <a:cubicBezTo>
                    <a:pt x="926236" y="763217"/>
                    <a:pt x="920317" y="748421"/>
                    <a:pt x="917358" y="755819"/>
                  </a:cubicBezTo>
                  <a:cubicBezTo>
                    <a:pt x="914399" y="763217"/>
                    <a:pt x="907001" y="767656"/>
                    <a:pt x="899603" y="782452"/>
                  </a:cubicBezTo>
                  <a:cubicBezTo>
                    <a:pt x="892205" y="797248"/>
                    <a:pt x="886286" y="826841"/>
                    <a:pt x="872970" y="844596"/>
                  </a:cubicBezTo>
                  <a:cubicBezTo>
                    <a:pt x="859654" y="862351"/>
                    <a:pt x="840419" y="872708"/>
                    <a:pt x="819704" y="888984"/>
                  </a:cubicBezTo>
                  <a:cubicBezTo>
                    <a:pt x="798989" y="905260"/>
                    <a:pt x="772356" y="927454"/>
                    <a:pt x="748682" y="942250"/>
                  </a:cubicBezTo>
                  <a:cubicBezTo>
                    <a:pt x="725008" y="957046"/>
                    <a:pt x="704294" y="979241"/>
                    <a:pt x="677661" y="977761"/>
                  </a:cubicBezTo>
                  <a:cubicBezTo>
                    <a:pt x="651028" y="976281"/>
                    <a:pt x="614037" y="952607"/>
                    <a:pt x="588884" y="933372"/>
                  </a:cubicBezTo>
                  <a:cubicBezTo>
                    <a:pt x="563731" y="914137"/>
                    <a:pt x="543017" y="883065"/>
                    <a:pt x="526741" y="862351"/>
                  </a:cubicBezTo>
                  <a:cubicBezTo>
                    <a:pt x="510465" y="841637"/>
                    <a:pt x="501587" y="834238"/>
                    <a:pt x="491230" y="809085"/>
                  </a:cubicBezTo>
                  <a:cubicBezTo>
                    <a:pt x="480873" y="783932"/>
                    <a:pt x="476434" y="739543"/>
                    <a:pt x="464597" y="711430"/>
                  </a:cubicBezTo>
                  <a:cubicBezTo>
                    <a:pt x="452760" y="683317"/>
                    <a:pt x="437964" y="670001"/>
                    <a:pt x="420209" y="640409"/>
                  </a:cubicBezTo>
                  <a:cubicBezTo>
                    <a:pt x="402454" y="610817"/>
                    <a:pt x="375820" y="563469"/>
                    <a:pt x="358065" y="533877"/>
                  </a:cubicBezTo>
                  <a:cubicBezTo>
                    <a:pt x="340310" y="504285"/>
                    <a:pt x="338829" y="479132"/>
                    <a:pt x="313676" y="462856"/>
                  </a:cubicBezTo>
                  <a:cubicBezTo>
                    <a:pt x="288523" y="446580"/>
                    <a:pt x="207144" y="436223"/>
                    <a:pt x="207144" y="436223"/>
                  </a:cubicBezTo>
                  <a:cubicBezTo>
                    <a:pt x="170154" y="427345"/>
                    <a:pt x="118368" y="425866"/>
                    <a:pt x="91735" y="409590"/>
                  </a:cubicBezTo>
                  <a:cubicBezTo>
                    <a:pt x="65102" y="393314"/>
                    <a:pt x="47346" y="338568"/>
                    <a:pt x="47346" y="338568"/>
                  </a:cubicBezTo>
                  <a:cubicBezTo>
                    <a:pt x="32550" y="314894"/>
                    <a:pt x="8876" y="297139"/>
                    <a:pt x="2958" y="267547"/>
                  </a:cubicBezTo>
                  <a:cubicBezTo>
                    <a:pt x="-2960" y="237955"/>
                    <a:pt x="-1" y="189128"/>
                    <a:pt x="11836" y="161015"/>
                  </a:cubicBezTo>
                  <a:cubicBezTo>
                    <a:pt x="23673" y="132902"/>
                    <a:pt x="53264" y="116626"/>
                    <a:pt x="73979" y="98871"/>
                  </a:cubicBezTo>
                  <a:cubicBezTo>
                    <a:pt x="94693" y="81116"/>
                    <a:pt x="118368" y="70759"/>
                    <a:pt x="136123" y="54483"/>
                  </a:cubicBezTo>
                  <a:cubicBezTo>
                    <a:pt x="153878" y="38207"/>
                    <a:pt x="155358" y="7135"/>
                    <a:pt x="180511" y="1217"/>
                  </a:cubicBezTo>
                  <a:cubicBezTo>
                    <a:pt x="205664" y="-4702"/>
                    <a:pt x="251532" y="11575"/>
                    <a:pt x="287043" y="36728"/>
                  </a:cubicBezTo>
                  <a:close/>
                </a:path>
              </a:pathLst>
            </a:custGeom>
            <a:solidFill>
              <a:schemeClr val="accent3">
                <a:lumMod val="40000"/>
                <a:lumOff val="6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Ελεύθερη σχεδίαση 7"/>
            <p:cNvSpPr/>
            <p:nvPr/>
          </p:nvSpPr>
          <p:spPr>
            <a:xfrm>
              <a:off x="6413185" y="2129889"/>
              <a:ext cx="935566" cy="773332"/>
            </a:xfrm>
            <a:custGeom>
              <a:avLst/>
              <a:gdLst>
                <a:gd name="connsiteX0" fmla="*/ 457022 w 935476"/>
                <a:gd name="connsiteY0" fmla="*/ 390945 h 772966"/>
                <a:gd name="connsiteX1" fmla="*/ 563554 w 935476"/>
                <a:gd name="connsiteY1" fmla="*/ 426455 h 772966"/>
                <a:gd name="connsiteX2" fmla="*/ 599065 w 935476"/>
                <a:gd name="connsiteY2" fmla="*/ 506354 h 772966"/>
                <a:gd name="connsiteX3" fmla="*/ 652331 w 935476"/>
                <a:gd name="connsiteY3" fmla="*/ 612887 h 772966"/>
                <a:gd name="connsiteX4" fmla="*/ 723353 w 935476"/>
                <a:gd name="connsiteY4" fmla="*/ 728296 h 772966"/>
                <a:gd name="connsiteX5" fmla="*/ 829885 w 935476"/>
                <a:gd name="connsiteY5" fmla="*/ 772685 h 772966"/>
                <a:gd name="connsiteX6" fmla="*/ 927539 w 935476"/>
                <a:gd name="connsiteY6" fmla="*/ 710541 h 772966"/>
                <a:gd name="connsiteX7" fmla="*/ 927539 w 935476"/>
                <a:gd name="connsiteY7" fmla="*/ 577376 h 772966"/>
                <a:gd name="connsiteX8" fmla="*/ 909784 w 935476"/>
                <a:gd name="connsiteY8" fmla="*/ 390945 h 772966"/>
                <a:gd name="connsiteX9" fmla="*/ 829885 w 935476"/>
                <a:gd name="connsiteY9" fmla="*/ 186758 h 772966"/>
                <a:gd name="connsiteX10" fmla="*/ 776619 w 935476"/>
                <a:gd name="connsiteY10" fmla="*/ 44716 h 772966"/>
                <a:gd name="connsiteX11" fmla="*/ 705597 w 935476"/>
                <a:gd name="connsiteY11" fmla="*/ 327 h 772966"/>
                <a:gd name="connsiteX12" fmla="*/ 581310 w 935476"/>
                <a:gd name="connsiteY12" fmla="*/ 26960 h 772966"/>
                <a:gd name="connsiteX13" fmla="*/ 501411 w 935476"/>
                <a:gd name="connsiteY13" fmla="*/ 71349 h 772966"/>
                <a:gd name="connsiteX14" fmla="*/ 394879 w 935476"/>
                <a:gd name="connsiteY14" fmla="*/ 53593 h 772966"/>
                <a:gd name="connsiteX15" fmla="*/ 323857 w 935476"/>
                <a:gd name="connsiteY15" fmla="*/ 53593 h 772966"/>
                <a:gd name="connsiteX16" fmla="*/ 226203 w 935476"/>
                <a:gd name="connsiteY16" fmla="*/ 115737 h 772966"/>
                <a:gd name="connsiteX17" fmla="*/ 146304 w 935476"/>
                <a:gd name="connsiteY17" fmla="*/ 213391 h 772966"/>
                <a:gd name="connsiteX18" fmla="*/ 128549 w 935476"/>
                <a:gd name="connsiteY18" fmla="*/ 355434 h 772966"/>
                <a:gd name="connsiteX19" fmla="*/ 4261 w 935476"/>
                <a:gd name="connsiteY19" fmla="*/ 559621 h 772966"/>
                <a:gd name="connsiteX20" fmla="*/ 39772 w 935476"/>
                <a:gd name="connsiteY20" fmla="*/ 675030 h 772966"/>
                <a:gd name="connsiteX21" fmla="*/ 146304 w 935476"/>
                <a:gd name="connsiteY21" fmla="*/ 746052 h 772966"/>
                <a:gd name="connsiteX22" fmla="*/ 279469 w 935476"/>
                <a:gd name="connsiteY22" fmla="*/ 737174 h 772966"/>
                <a:gd name="connsiteX23" fmla="*/ 332735 w 935476"/>
                <a:gd name="connsiteY23" fmla="*/ 701663 h 772966"/>
                <a:gd name="connsiteX24" fmla="*/ 350490 w 935476"/>
                <a:gd name="connsiteY24" fmla="*/ 595131 h 772966"/>
                <a:gd name="connsiteX25" fmla="*/ 394879 w 935476"/>
                <a:gd name="connsiteY25" fmla="*/ 470844 h 772966"/>
                <a:gd name="connsiteX26" fmla="*/ 457022 w 935476"/>
                <a:gd name="connsiteY26" fmla="*/ 390945 h 77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5476" h="772966">
                  <a:moveTo>
                    <a:pt x="457022" y="390945"/>
                  </a:moveTo>
                  <a:cubicBezTo>
                    <a:pt x="485134" y="383547"/>
                    <a:pt x="539880" y="407220"/>
                    <a:pt x="563554" y="426455"/>
                  </a:cubicBezTo>
                  <a:cubicBezTo>
                    <a:pt x="587228" y="445690"/>
                    <a:pt x="584269" y="475282"/>
                    <a:pt x="599065" y="506354"/>
                  </a:cubicBezTo>
                  <a:cubicBezTo>
                    <a:pt x="613861" y="537426"/>
                    <a:pt x="631616" y="575897"/>
                    <a:pt x="652331" y="612887"/>
                  </a:cubicBezTo>
                  <a:cubicBezTo>
                    <a:pt x="673046" y="649877"/>
                    <a:pt x="693761" y="701663"/>
                    <a:pt x="723353" y="728296"/>
                  </a:cubicBezTo>
                  <a:cubicBezTo>
                    <a:pt x="752945" y="754929"/>
                    <a:pt x="795854" y="775644"/>
                    <a:pt x="829885" y="772685"/>
                  </a:cubicBezTo>
                  <a:cubicBezTo>
                    <a:pt x="863916" y="769726"/>
                    <a:pt x="911263" y="743092"/>
                    <a:pt x="927539" y="710541"/>
                  </a:cubicBezTo>
                  <a:cubicBezTo>
                    <a:pt x="943815" y="677990"/>
                    <a:pt x="930498" y="630642"/>
                    <a:pt x="927539" y="577376"/>
                  </a:cubicBezTo>
                  <a:cubicBezTo>
                    <a:pt x="924580" y="524110"/>
                    <a:pt x="926060" y="456048"/>
                    <a:pt x="909784" y="390945"/>
                  </a:cubicBezTo>
                  <a:cubicBezTo>
                    <a:pt x="893508" y="325842"/>
                    <a:pt x="852079" y="244463"/>
                    <a:pt x="829885" y="186758"/>
                  </a:cubicBezTo>
                  <a:cubicBezTo>
                    <a:pt x="807691" y="129053"/>
                    <a:pt x="797334" y="75788"/>
                    <a:pt x="776619" y="44716"/>
                  </a:cubicBezTo>
                  <a:cubicBezTo>
                    <a:pt x="755904" y="13644"/>
                    <a:pt x="738149" y="3286"/>
                    <a:pt x="705597" y="327"/>
                  </a:cubicBezTo>
                  <a:cubicBezTo>
                    <a:pt x="673046" y="-2632"/>
                    <a:pt x="615341" y="15123"/>
                    <a:pt x="581310" y="26960"/>
                  </a:cubicBezTo>
                  <a:cubicBezTo>
                    <a:pt x="547279" y="38797"/>
                    <a:pt x="532483" y="66910"/>
                    <a:pt x="501411" y="71349"/>
                  </a:cubicBezTo>
                  <a:cubicBezTo>
                    <a:pt x="470339" y="75788"/>
                    <a:pt x="424471" y="56552"/>
                    <a:pt x="394879" y="53593"/>
                  </a:cubicBezTo>
                  <a:cubicBezTo>
                    <a:pt x="365287" y="50634"/>
                    <a:pt x="351970" y="43236"/>
                    <a:pt x="323857" y="53593"/>
                  </a:cubicBezTo>
                  <a:cubicBezTo>
                    <a:pt x="295744" y="63950"/>
                    <a:pt x="255795" y="89104"/>
                    <a:pt x="226203" y="115737"/>
                  </a:cubicBezTo>
                  <a:cubicBezTo>
                    <a:pt x="196611" y="142370"/>
                    <a:pt x="162580" y="173441"/>
                    <a:pt x="146304" y="213391"/>
                  </a:cubicBezTo>
                  <a:cubicBezTo>
                    <a:pt x="130028" y="253340"/>
                    <a:pt x="152223" y="297729"/>
                    <a:pt x="128549" y="355434"/>
                  </a:cubicBezTo>
                  <a:cubicBezTo>
                    <a:pt x="104875" y="413139"/>
                    <a:pt x="19057" y="506355"/>
                    <a:pt x="4261" y="559621"/>
                  </a:cubicBezTo>
                  <a:cubicBezTo>
                    <a:pt x="-10535" y="612887"/>
                    <a:pt x="16098" y="643958"/>
                    <a:pt x="39772" y="675030"/>
                  </a:cubicBezTo>
                  <a:cubicBezTo>
                    <a:pt x="63446" y="706102"/>
                    <a:pt x="106354" y="735695"/>
                    <a:pt x="146304" y="746052"/>
                  </a:cubicBezTo>
                  <a:cubicBezTo>
                    <a:pt x="186253" y="756409"/>
                    <a:pt x="248397" y="744572"/>
                    <a:pt x="279469" y="737174"/>
                  </a:cubicBezTo>
                  <a:cubicBezTo>
                    <a:pt x="310541" y="729776"/>
                    <a:pt x="320898" y="725337"/>
                    <a:pt x="332735" y="701663"/>
                  </a:cubicBezTo>
                  <a:cubicBezTo>
                    <a:pt x="344572" y="677989"/>
                    <a:pt x="340133" y="633601"/>
                    <a:pt x="350490" y="595131"/>
                  </a:cubicBezTo>
                  <a:cubicBezTo>
                    <a:pt x="360847" y="556661"/>
                    <a:pt x="381563" y="500436"/>
                    <a:pt x="394879" y="470844"/>
                  </a:cubicBezTo>
                  <a:cubicBezTo>
                    <a:pt x="408195" y="441252"/>
                    <a:pt x="428910" y="398343"/>
                    <a:pt x="457022" y="39094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9" name="Ευθεία γραμμή σύνδεσης 8"/>
            <p:cNvCxnSpPr/>
            <p:nvPr/>
          </p:nvCxnSpPr>
          <p:spPr>
            <a:xfrm>
              <a:off x="5944733" y="2210173"/>
              <a:ext cx="1793503" cy="693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5958117" y="2903221"/>
              <a:ext cx="17801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23832" y="2975240"/>
              <a:ext cx="2375839" cy="251790"/>
            </a:xfrm>
            <a:prstGeom prst="rect">
              <a:avLst/>
            </a:prstGeom>
            <a:noFill/>
          </p:spPr>
          <p:txBody>
            <a:bodyPr wrap="none">
              <a:spAutoFit/>
            </a:bodyPr>
            <a:lstStyle/>
            <a:p>
              <a:pPr algn="ctr">
                <a:defRPr/>
              </a:pPr>
              <a:r>
                <a:rPr lang="el-GR" sz="1600" dirty="0">
                  <a:solidFill>
                    <a:prstClr val="black"/>
                  </a:solidFill>
                  <a:latin typeface="Calibri"/>
                  <a:cs typeface="Arial" charset="0"/>
                </a:rPr>
                <a:t>Φυσιολογική γωνία συστροφής</a:t>
              </a:r>
            </a:p>
          </p:txBody>
        </p:sp>
      </p:grpSp>
    </p:spTree>
    <p:extLst>
      <p:ext uri="{BB962C8B-B14F-4D97-AF65-F5344CB8AC3E}">
        <p14:creationId xmlns:p14="http://schemas.microsoft.com/office/powerpoint/2010/main" val="1117354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Γωνίες της άρθρωσης του ισχίου</a:t>
            </a:r>
            <a:r>
              <a:rPr lang="en-US" dirty="0"/>
              <a:t> </a:t>
            </a:r>
            <a:r>
              <a:rPr lang="en-US" sz="3000" b="0" dirty="0" smtClean="0"/>
              <a:t>5/</a:t>
            </a:r>
            <a:r>
              <a:rPr lang="el-GR" sz="3000" b="0" dirty="0"/>
              <a:t>5</a:t>
            </a:r>
            <a:endParaRPr lang="el-GR" sz="3600" dirty="0"/>
          </a:p>
        </p:txBody>
      </p:sp>
      <p:sp>
        <p:nvSpPr>
          <p:cNvPr id="10243" name="Θέση περιεχομένου 2"/>
          <p:cNvSpPr>
            <a:spLocks noGrp="1"/>
          </p:cNvSpPr>
          <p:nvPr>
            <p:ph idx="1"/>
          </p:nvPr>
        </p:nvSpPr>
        <p:spPr>
          <a:xfrm>
            <a:off x="755774" y="1619250"/>
            <a:ext cx="5112370" cy="5041900"/>
          </a:xfrm>
        </p:spPr>
        <p:txBody>
          <a:bodyPr/>
          <a:lstStyle/>
          <a:p>
            <a:pPr eaLnBrk="1" hangingPunct="1"/>
            <a:r>
              <a:rPr lang="el-GR" altLang="el-GR" dirty="0" smtClean="0"/>
              <a:t>Η παθολογικά αυξημένη γωνία ονομάζεται πρόσθια συστροφή (</a:t>
            </a:r>
            <a:r>
              <a:rPr lang="el-GR" altLang="el-GR" dirty="0" err="1" smtClean="0"/>
              <a:t>anteversion</a:t>
            </a:r>
            <a:r>
              <a:rPr lang="el-GR" altLang="el-GR" dirty="0" smtClean="0"/>
              <a:t>),</a:t>
            </a:r>
          </a:p>
          <a:p>
            <a:pPr eaLnBrk="1" hangingPunct="1"/>
            <a:r>
              <a:rPr lang="el-GR" altLang="el-GR" dirty="0" smtClean="0"/>
              <a:t>Η παθολογικά μειωμένη γωνία ονομάζεται οπίσθια συστροφή (</a:t>
            </a:r>
            <a:r>
              <a:rPr lang="el-GR" altLang="el-GR" dirty="0" err="1" smtClean="0"/>
              <a:t>retroversion</a:t>
            </a:r>
            <a:r>
              <a:rPr lang="el-GR" altLang="el-GR" dirty="0" smtClean="0"/>
              <a:t>),</a:t>
            </a:r>
          </a:p>
          <a:p>
            <a:pPr eaLnBrk="1" hangingPunct="1"/>
            <a:r>
              <a:rPr lang="el-GR" altLang="el-GR" dirty="0" smtClean="0"/>
              <a:t>Η πρόσθια συστροφή μπορεί να συνυπάρχει με το βλαισό ισχίο, αλλά μπορεί να υπάρχει και ανεξάρτητα.</a:t>
            </a:r>
          </a:p>
        </p:txBody>
      </p:sp>
      <p:sp>
        <p:nvSpPr>
          <p:cNvPr id="102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C5802E-235A-4449-8505-C7075611D032}" type="slidenum">
              <a:rPr lang="el-GR" smtClean="0">
                <a:solidFill>
                  <a:prstClr val="black"/>
                </a:solidFill>
              </a:rPr>
              <a:pPr>
                <a:defRPr/>
              </a:pPr>
              <a:t>6</a:t>
            </a:fld>
            <a:endParaRPr lang="el-GR" smtClean="0">
              <a:solidFill>
                <a:prstClr val="black"/>
              </a:solidFill>
            </a:endParaRPr>
          </a:p>
        </p:txBody>
      </p:sp>
      <p:grpSp>
        <p:nvGrpSpPr>
          <p:cNvPr id="10245" name="Ομάδα 9"/>
          <p:cNvGrpSpPr>
            <a:grpSpLocks/>
          </p:cNvGrpSpPr>
          <p:nvPr/>
        </p:nvGrpSpPr>
        <p:grpSpPr bwMode="auto">
          <a:xfrm>
            <a:off x="5980509" y="1556792"/>
            <a:ext cx="2047875" cy="1778000"/>
            <a:chOff x="5958411" y="1553326"/>
            <a:chExt cx="2047805" cy="1777160"/>
          </a:xfrm>
        </p:grpSpPr>
        <p:sp>
          <p:nvSpPr>
            <p:cNvPr id="5" name="Ελεύθερη σχεδίαση 4"/>
            <p:cNvSpPr/>
            <p:nvPr/>
          </p:nvSpPr>
          <p:spPr>
            <a:xfrm>
              <a:off x="6690223" y="1845288"/>
              <a:ext cx="922306" cy="977438"/>
            </a:xfrm>
            <a:custGeom>
              <a:avLst/>
              <a:gdLst>
                <a:gd name="connsiteX0" fmla="*/ 287043 w 922046"/>
                <a:gd name="connsiteY0" fmla="*/ 36728 h 977831"/>
                <a:gd name="connsiteX1" fmla="*/ 393576 w 922046"/>
                <a:gd name="connsiteY1" fmla="*/ 152137 h 977831"/>
                <a:gd name="connsiteX2" fmla="*/ 437964 w 922046"/>
                <a:gd name="connsiteY2" fmla="*/ 258669 h 977831"/>
                <a:gd name="connsiteX3" fmla="*/ 491230 w 922046"/>
                <a:gd name="connsiteY3" fmla="*/ 356324 h 977831"/>
                <a:gd name="connsiteX4" fmla="*/ 588884 w 922046"/>
                <a:gd name="connsiteY4" fmla="*/ 445100 h 977831"/>
                <a:gd name="connsiteX5" fmla="*/ 704294 w 922046"/>
                <a:gd name="connsiteY5" fmla="*/ 507244 h 977831"/>
                <a:gd name="connsiteX6" fmla="*/ 864092 w 922046"/>
                <a:gd name="connsiteY6" fmla="*/ 604898 h 977831"/>
                <a:gd name="connsiteX7" fmla="*/ 917358 w 922046"/>
                <a:gd name="connsiteY7" fmla="*/ 738063 h 977831"/>
                <a:gd name="connsiteX8" fmla="*/ 917358 w 922046"/>
                <a:gd name="connsiteY8" fmla="*/ 755819 h 977831"/>
                <a:gd name="connsiteX9" fmla="*/ 899603 w 922046"/>
                <a:gd name="connsiteY9" fmla="*/ 782452 h 977831"/>
                <a:gd name="connsiteX10" fmla="*/ 872970 w 922046"/>
                <a:gd name="connsiteY10" fmla="*/ 844596 h 977831"/>
                <a:gd name="connsiteX11" fmla="*/ 819704 w 922046"/>
                <a:gd name="connsiteY11" fmla="*/ 888984 h 977831"/>
                <a:gd name="connsiteX12" fmla="*/ 748682 w 922046"/>
                <a:gd name="connsiteY12" fmla="*/ 942250 h 977831"/>
                <a:gd name="connsiteX13" fmla="*/ 677661 w 922046"/>
                <a:gd name="connsiteY13" fmla="*/ 977761 h 977831"/>
                <a:gd name="connsiteX14" fmla="*/ 588884 w 922046"/>
                <a:gd name="connsiteY14" fmla="*/ 933372 h 977831"/>
                <a:gd name="connsiteX15" fmla="*/ 526741 w 922046"/>
                <a:gd name="connsiteY15" fmla="*/ 862351 h 977831"/>
                <a:gd name="connsiteX16" fmla="*/ 491230 w 922046"/>
                <a:gd name="connsiteY16" fmla="*/ 809085 h 977831"/>
                <a:gd name="connsiteX17" fmla="*/ 464597 w 922046"/>
                <a:gd name="connsiteY17" fmla="*/ 711430 h 977831"/>
                <a:gd name="connsiteX18" fmla="*/ 420209 w 922046"/>
                <a:gd name="connsiteY18" fmla="*/ 640409 h 977831"/>
                <a:gd name="connsiteX19" fmla="*/ 358065 w 922046"/>
                <a:gd name="connsiteY19" fmla="*/ 533877 h 977831"/>
                <a:gd name="connsiteX20" fmla="*/ 313676 w 922046"/>
                <a:gd name="connsiteY20" fmla="*/ 462856 h 977831"/>
                <a:gd name="connsiteX21" fmla="*/ 207144 w 922046"/>
                <a:gd name="connsiteY21" fmla="*/ 436223 h 977831"/>
                <a:gd name="connsiteX22" fmla="*/ 91735 w 922046"/>
                <a:gd name="connsiteY22" fmla="*/ 409590 h 977831"/>
                <a:gd name="connsiteX23" fmla="*/ 47346 w 922046"/>
                <a:gd name="connsiteY23" fmla="*/ 338568 h 977831"/>
                <a:gd name="connsiteX24" fmla="*/ 2958 w 922046"/>
                <a:gd name="connsiteY24" fmla="*/ 267547 h 977831"/>
                <a:gd name="connsiteX25" fmla="*/ 11836 w 922046"/>
                <a:gd name="connsiteY25" fmla="*/ 161015 h 977831"/>
                <a:gd name="connsiteX26" fmla="*/ 73979 w 922046"/>
                <a:gd name="connsiteY26" fmla="*/ 98871 h 977831"/>
                <a:gd name="connsiteX27" fmla="*/ 136123 w 922046"/>
                <a:gd name="connsiteY27" fmla="*/ 54483 h 977831"/>
                <a:gd name="connsiteX28" fmla="*/ 180511 w 922046"/>
                <a:gd name="connsiteY28" fmla="*/ 1217 h 977831"/>
                <a:gd name="connsiteX29" fmla="*/ 287043 w 922046"/>
                <a:gd name="connsiteY29" fmla="*/ 36728 h 9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2046" h="977831">
                  <a:moveTo>
                    <a:pt x="287043" y="36728"/>
                  </a:moveTo>
                  <a:cubicBezTo>
                    <a:pt x="322554" y="61881"/>
                    <a:pt x="368423" y="115147"/>
                    <a:pt x="393576" y="152137"/>
                  </a:cubicBezTo>
                  <a:cubicBezTo>
                    <a:pt x="418730" y="189127"/>
                    <a:pt x="421688" y="224638"/>
                    <a:pt x="437964" y="258669"/>
                  </a:cubicBezTo>
                  <a:cubicBezTo>
                    <a:pt x="454240" y="292700"/>
                    <a:pt x="466077" y="325252"/>
                    <a:pt x="491230" y="356324"/>
                  </a:cubicBezTo>
                  <a:cubicBezTo>
                    <a:pt x="516383" y="387396"/>
                    <a:pt x="553373" y="419947"/>
                    <a:pt x="588884" y="445100"/>
                  </a:cubicBezTo>
                  <a:cubicBezTo>
                    <a:pt x="624395" y="470253"/>
                    <a:pt x="658426" y="480611"/>
                    <a:pt x="704294" y="507244"/>
                  </a:cubicBezTo>
                  <a:cubicBezTo>
                    <a:pt x="750162" y="533877"/>
                    <a:pt x="828581" y="566428"/>
                    <a:pt x="864092" y="604898"/>
                  </a:cubicBezTo>
                  <a:cubicBezTo>
                    <a:pt x="899603" y="643368"/>
                    <a:pt x="908480" y="712909"/>
                    <a:pt x="917358" y="738063"/>
                  </a:cubicBezTo>
                  <a:cubicBezTo>
                    <a:pt x="926236" y="763217"/>
                    <a:pt x="920317" y="748421"/>
                    <a:pt x="917358" y="755819"/>
                  </a:cubicBezTo>
                  <a:cubicBezTo>
                    <a:pt x="914399" y="763217"/>
                    <a:pt x="907001" y="767656"/>
                    <a:pt x="899603" y="782452"/>
                  </a:cubicBezTo>
                  <a:cubicBezTo>
                    <a:pt x="892205" y="797248"/>
                    <a:pt x="886286" y="826841"/>
                    <a:pt x="872970" y="844596"/>
                  </a:cubicBezTo>
                  <a:cubicBezTo>
                    <a:pt x="859654" y="862351"/>
                    <a:pt x="840419" y="872708"/>
                    <a:pt x="819704" y="888984"/>
                  </a:cubicBezTo>
                  <a:cubicBezTo>
                    <a:pt x="798989" y="905260"/>
                    <a:pt x="772356" y="927454"/>
                    <a:pt x="748682" y="942250"/>
                  </a:cubicBezTo>
                  <a:cubicBezTo>
                    <a:pt x="725008" y="957046"/>
                    <a:pt x="704294" y="979241"/>
                    <a:pt x="677661" y="977761"/>
                  </a:cubicBezTo>
                  <a:cubicBezTo>
                    <a:pt x="651028" y="976281"/>
                    <a:pt x="614037" y="952607"/>
                    <a:pt x="588884" y="933372"/>
                  </a:cubicBezTo>
                  <a:cubicBezTo>
                    <a:pt x="563731" y="914137"/>
                    <a:pt x="543017" y="883065"/>
                    <a:pt x="526741" y="862351"/>
                  </a:cubicBezTo>
                  <a:cubicBezTo>
                    <a:pt x="510465" y="841637"/>
                    <a:pt x="501587" y="834238"/>
                    <a:pt x="491230" y="809085"/>
                  </a:cubicBezTo>
                  <a:cubicBezTo>
                    <a:pt x="480873" y="783932"/>
                    <a:pt x="476434" y="739543"/>
                    <a:pt x="464597" y="711430"/>
                  </a:cubicBezTo>
                  <a:cubicBezTo>
                    <a:pt x="452760" y="683317"/>
                    <a:pt x="437964" y="670001"/>
                    <a:pt x="420209" y="640409"/>
                  </a:cubicBezTo>
                  <a:cubicBezTo>
                    <a:pt x="402454" y="610817"/>
                    <a:pt x="375820" y="563469"/>
                    <a:pt x="358065" y="533877"/>
                  </a:cubicBezTo>
                  <a:cubicBezTo>
                    <a:pt x="340310" y="504285"/>
                    <a:pt x="338829" y="479132"/>
                    <a:pt x="313676" y="462856"/>
                  </a:cubicBezTo>
                  <a:cubicBezTo>
                    <a:pt x="288523" y="446580"/>
                    <a:pt x="207144" y="436223"/>
                    <a:pt x="207144" y="436223"/>
                  </a:cubicBezTo>
                  <a:cubicBezTo>
                    <a:pt x="170154" y="427345"/>
                    <a:pt x="118368" y="425866"/>
                    <a:pt x="91735" y="409590"/>
                  </a:cubicBezTo>
                  <a:cubicBezTo>
                    <a:pt x="65102" y="393314"/>
                    <a:pt x="47346" y="338568"/>
                    <a:pt x="47346" y="338568"/>
                  </a:cubicBezTo>
                  <a:cubicBezTo>
                    <a:pt x="32550" y="314894"/>
                    <a:pt x="8876" y="297139"/>
                    <a:pt x="2958" y="267547"/>
                  </a:cubicBezTo>
                  <a:cubicBezTo>
                    <a:pt x="-2960" y="237955"/>
                    <a:pt x="-1" y="189128"/>
                    <a:pt x="11836" y="161015"/>
                  </a:cubicBezTo>
                  <a:cubicBezTo>
                    <a:pt x="23673" y="132902"/>
                    <a:pt x="53264" y="116626"/>
                    <a:pt x="73979" y="98871"/>
                  </a:cubicBezTo>
                  <a:cubicBezTo>
                    <a:pt x="94693" y="81116"/>
                    <a:pt x="118368" y="70759"/>
                    <a:pt x="136123" y="54483"/>
                  </a:cubicBezTo>
                  <a:cubicBezTo>
                    <a:pt x="153878" y="38207"/>
                    <a:pt x="155358" y="7135"/>
                    <a:pt x="180511" y="1217"/>
                  </a:cubicBezTo>
                  <a:cubicBezTo>
                    <a:pt x="205664" y="-4702"/>
                    <a:pt x="251532" y="11575"/>
                    <a:pt x="287043" y="36728"/>
                  </a:cubicBezTo>
                  <a:close/>
                </a:path>
              </a:pathLst>
            </a:custGeom>
            <a:solidFill>
              <a:schemeClr val="accent3">
                <a:lumMod val="40000"/>
                <a:lumOff val="6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 name="Ελεύθερη σχεδίαση 5"/>
            <p:cNvSpPr/>
            <p:nvPr/>
          </p:nvSpPr>
          <p:spPr>
            <a:xfrm>
              <a:off x="6414007" y="2129317"/>
              <a:ext cx="935006" cy="772747"/>
            </a:xfrm>
            <a:custGeom>
              <a:avLst/>
              <a:gdLst>
                <a:gd name="connsiteX0" fmla="*/ 457022 w 935476"/>
                <a:gd name="connsiteY0" fmla="*/ 390945 h 772966"/>
                <a:gd name="connsiteX1" fmla="*/ 563554 w 935476"/>
                <a:gd name="connsiteY1" fmla="*/ 426455 h 772966"/>
                <a:gd name="connsiteX2" fmla="*/ 599065 w 935476"/>
                <a:gd name="connsiteY2" fmla="*/ 506354 h 772966"/>
                <a:gd name="connsiteX3" fmla="*/ 652331 w 935476"/>
                <a:gd name="connsiteY3" fmla="*/ 612887 h 772966"/>
                <a:gd name="connsiteX4" fmla="*/ 723353 w 935476"/>
                <a:gd name="connsiteY4" fmla="*/ 728296 h 772966"/>
                <a:gd name="connsiteX5" fmla="*/ 829885 w 935476"/>
                <a:gd name="connsiteY5" fmla="*/ 772685 h 772966"/>
                <a:gd name="connsiteX6" fmla="*/ 927539 w 935476"/>
                <a:gd name="connsiteY6" fmla="*/ 710541 h 772966"/>
                <a:gd name="connsiteX7" fmla="*/ 927539 w 935476"/>
                <a:gd name="connsiteY7" fmla="*/ 577376 h 772966"/>
                <a:gd name="connsiteX8" fmla="*/ 909784 w 935476"/>
                <a:gd name="connsiteY8" fmla="*/ 390945 h 772966"/>
                <a:gd name="connsiteX9" fmla="*/ 829885 w 935476"/>
                <a:gd name="connsiteY9" fmla="*/ 186758 h 772966"/>
                <a:gd name="connsiteX10" fmla="*/ 776619 w 935476"/>
                <a:gd name="connsiteY10" fmla="*/ 44716 h 772966"/>
                <a:gd name="connsiteX11" fmla="*/ 705597 w 935476"/>
                <a:gd name="connsiteY11" fmla="*/ 327 h 772966"/>
                <a:gd name="connsiteX12" fmla="*/ 581310 w 935476"/>
                <a:gd name="connsiteY12" fmla="*/ 26960 h 772966"/>
                <a:gd name="connsiteX13" fmla="*/ 501411 w 935476"/>
                <a:gd name="connsiteY13" fmla="*/ 71349 h 772966"/>
                <a:gd name="connsiteX14" fmla="*/ 394879 w 935476"/>
                <a:gd name="connsiteY14" fmla="*/ 53593 h 772966"/>
                <a:gd name="connsiteX15" fmla="*/ 323857 w 935476"/>
                <a:gd name="connsiteY15" fmla="*/ 53593 h 772966"/>
                <a:gd name="connsiteX16" fmla="*/ 226203 w 935476"/>
                <a:gd name="connsiteY16" fmla="*/ 115737 h 772966"/>
                <a:gd name="connsiteX17" fmla="*/ 146304 w 935476"/>
                <a:gd name="connsiteY17" fmla="*/ 213391 h 772966"/>
                <a:gd name="connsiteX18" fmla="*/ 128549 w 935476"/>
                <a:gd name="connsiteY18" fmla="*/ 355434 h 772966"/>
                <a:gd name="connsiteX19" fmla="*/ 4261 w 935476"/>
                <a:gd name="connsiteY19" fmla="*/ 559621 h 772966"/>
                <a:gd name="connsiteX20" fmla="*/ 39772 w 935476"/>
                <a:gd name="connsiteY20" fmla="*/ 675030 h 772966"/>
                <a:gd name="connsiteX21" fmla="*/ 146304 w 935476"/>
                <a:gd name="connsiteY21" fmla="*/ 746052 h 772966"/>
                <a:gd name="connsiteX22" fmla="*/ 279469 w 935476"/>
                <a:gd name="connsiteY22" fmla="*/ 737174 h 772966"/>
                <a:gd name="connsiteX23" fmla="*/ 332735 w 935476"/>
                <a:gd name="connsiteY23" fmla="*/ 701663 h 772966"/>
                <a:gd name="connsiteX24" fmla="*/ 350490 w 935476"/>
                <a:gd name="connsiteY24" fmla="*/ 595131 h 772966"/>
                <a:gd name="connsiteX25" fmla="*/ 394879 w 935476"/>
                <a:gd name="connsiteY25" fmla="*/ 470844 h 772966"/>
                <a:gd name="connsiteX26" fmla="*/ 457022 w 935476"/>
                <a:gd name="connsiteY26" fmla="*/ 390945 h 77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5476" h="772966">
                  <a:moveTo>
                    <a:pt x="457022" y="390945"/>
                  </a:moveTo>
                  <a:cubicBezTo>
                    <a:pt x="485134" y="383547"/>
                    <a:pt x="539880" y="407220"/>
                    <a:pt x="563554" y="426455"/>
                  </a:cubicBezTo>
                  <a:cubicBezTo>
                    <a:pt x="587228" y="445690"/>
                    <a:pt x="584269" y="475282"/>
                    <a:pt x="599065" y="506354"/>
                  </a:cubicBezTo>
                  <a:cubicBezTo>
                    <a:pt x="613861" y="537426"/>
                    <a:pt x="631616" y="575897"/>
                    <a:pt x="652331" y="612887"/>
                  </a:cubicBezTo>
                  <a:cubicBezTo>
                    <a:pt x="673046" y="649877"/>
                    <a:pt x="693761" y="701663"/>
                    <a:pt x="723353" y="728296"/>
                  </a:cubicBezTo>
                  <a:cubicBezTo>
                    <a:pt x="752945" y="754929"/>
                    <a:pt x="795854" y="775644"/>
                    <a:pt x="829885" y="772685"/>
                  </a:cubicBezTo>
                  <a:cubicBezTo>
                    <a:pt x="863916" y="769726"/>
                    <a:pt x="911263" y="743092"/>
                    <a:pt x="927539" y="710541"/>
                  </a:cubicBezTo>
                  <a:cubicBezTo>
                    <a:pt x="943815" y="677990"/>
                    <a:pt x="930498" y="630642"/>
                    <a:pt x="927539" y="577376"/>
                  </a:cubicBezTo>
                  <a:cubicBezTo>
                    <a:pt x="924580" y="524110"/>
                    <a:pt x="926060" y="456048"/>
                    <a:pt x="909784" y="390945"/>
                  </a:cubicBezTo>
                  <a:cubicBezTo>
                    <a:pt x="893508" y="325842"/>
                    <a:pt x="852079" y="244463"/>
                    <a:pt x="829885" y="186758"/>
                  </a:cubicBezTo>
                  <a:cubicBezTo>
                    <a:pt x="807691" y="129053"/>
                    <a:pt x="797334" y="75788"/>
                    <a:pt x="776619" y="44716"/>
                  </a:cubicBezTo>
                  <a:cubicBezTo>
                    <a:pt x="755904" y="13644"/>
                    <a:pt x="738149" y="3286"/>
                    <a:pt x="705597" y="327"/>
                  </a:cubicBezTo>
                  <a:cubicBezTo>
                    <a:pt x="673046" y="-2632"/>
                    <a:pt x="615341" y="15123"/>
                    <a:pt x="581310" y="26960"/>
                  </a:cubicBezTo>
                  <a:cubicBezTo>
                    <a:pt x="547279" y="38797"/>
                    <a:pt x="532483" y="66910"/>
                    <a:pt x="501411" y="71349"/>
                  </a:cubicBezTo>
                  <a:cubicBezTo>
                    <a:pt x="470339" y="75788"/>
                    <a:pt x="424471" y="56552"/>
                    <a:pt x="394879" y="53593"/>
                  </a:cubicBezTo>
                  <a:cubicBezTo>
                    <a:pt x="365287" y="50634"/>
                    <a:pt x="351970" y="43236"/>
                    <a:pt x="323857" y="53593"/>
                  </a:cubicBezTo>
                  <a:cubicBezTo>
                    <a:pt x="295744" y="63950"/>
                    <a:pt x="255795" y="89104"/>
                    <a:pt x="226203" y="115737"/>
                  </a:cubicBezTo>
                  <a:cubicBezTo>
                    <a:pt x="196611" y="142370"/>
                    <a:pt x="162580" y="173441"/>
                    <a:pt x="146304" y="213391"/>
                  </a:cubicBezTo>
                  <a:cubicBezTo>
                    <a:pt x="130028" y="253340"/>
                    <a:pt x="152223" y="297729"/>
                    <a:pt x="128549" y="355434"/>
                  </a:cubicBezTo>
                  <a:cubicBezTo>
                    <a:pt x="104875" y="413139"/>
                    <a:pt x="19057" y="506355"/>
                    <a:pt x="4261" y="559621"/>
                  </a:cubicBezTo>
                  <a:cubicBezTo>
                    <a:pt x="-10535" y="612887"/>
                    <a:pt x="16098" y="643958"/>
                    <a:pt x="39772" y="675030"/>
                  </a:cubicBezTo>
                  <a:cubicBezTo>
                    <a:pt x="63446" y="706102"/>
                    <a:pt x="106354" y="735695"/>
                    <a:pt x="146304" y="746052"/>
                  </a:cubicBezTo>
                  <a:cubicBezTo>
                    <a:pt x="186253" y="756409"/>
                    <a:pt x="248397" y="744572"/>
                    <a:pt x="279469" y="737174"/>
                  </a:cubicBezTo>
                  <a:cubicBezTo>
                    <a:pt x="310541" y="729776"/>
                    <a:pt x="320898" y="725337"/>
                    <a:pt x="332735" y="701663"/>
                  </a:cubicBezTo>
                  <a:cubicBezTo>
                    <a:pt x="344572" y="677989"/>
                    <a:pt x="340133" y="633601"/>
                    <a:pt x="350490" y="595131"/>
                  </a:cubicBezTo>
                  <a:cubicBezTo>
                    <a:pt x="360847" y="556661"/>
                    <a:pt x="381563" y="500436"/>
                    <a:pt x="394879" y="470844"/>
                  </a:cubicBezTo>
                  <a:cubicBezTo>
                    <a:pt x="408195" y="441252"/>
                    <a:pt x="428910" y="398343"/>
                    <a:pt x="457022" y="39094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7" name="Ευθεία γραμμή σύνδεσης 6"/>
            <p:cNvCxnSpPr/>
            <p:nvPr/>
          </p:nvCxnSpPr>
          <p:spPr>
            <a:xfrm>
              <a:off x="6414007" y="1553326"/>
              <a:ext cx="1323930" cy="1348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6226689" y="2902064"/>
              <a:ext cx="1511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58411" y="2992509"/>
              <a:ext cx="2047805" cy="337977"/>
            </a:xfrm>
            <a:prstGeom prst="rect">
              <a:avLst/>
            </a:prstGeom>
            <a:noFill/>
          </p:spPr>
          <p:txBody>
            <a:bodyPr wrap="none">
              <a:spAutoFit/>
            </a:bodyPr>
            <a:lstStyle/>
            <a:p>
              <a:pPr>
                <a:defRPr/>
              </a:pPr>
              <a:r>
                <a:rPr lang="el-GR" sz="1600" dirty="0">
                  <a:solidFill>
                    <a:prstClr val="black"/>
                  </a:solidFill>
                  <a:latin typeface="Calibri"/>
                  <a:cs typeface="Arial" charset="0"/>
                </a:rPr>
                <a:t>Γωνία συστροφής 45</a:t>
              </a:r>
              <a:r>
                <a:rPr lang="el-GR" sz="1600" baseline="30000" dirty="0">
                  <a:solidFill>
                    <a:prstClr val="black"/>
                  </a:solidFill>
                  <a:latin typeface="Calibri"/>
                  <a:cs typeface="Arial" charset="0"/>
                </a:rPr>
                <a:t>ο</a:t>
              </a:r>
              <a:r>
                <a:rPr lang="el-GR" sz="1600" dirty="0">
                  <a:solidFill>
                    <a:prstClr val="black"/>
                  </a:solidFill>
                  <a:latin typeface="Calibri"/>
                  <a:cs typeface="Arial" charset="0"/>
                </a:rPr>
                <a:t> </a:t>
              </a:r>
            </a:p>
          </p:txBody>
        </p:sp>
      </p:grpSp>
      <p:grpSp>
        <p:nvGrpSpPr>
          <p:cNvPr id="10246" name="Ομάδα 18"/>
          <p:cNvGrpSpPr>
            <a:grpSpLocks/>
          </p:cNvGrpSpPr>
          <p:nvPr/>
        </p:nvGrpSpPr>
        <p:grpSpPr bwMode="auto">
          <a:xfrm>
            <a:off x="6012160" y="3501008"/>
            <a:ext cx="1985962" cy="1411288"/>
            <a:chOff x="5881099" y="3331209"/>
            <a:chExt cx="1987044" cy="1410734"/>
          </a:xfrm>
        </p:grpSpPr>
        <p:sp>
          <p:nvSpPr>
            <p:cNvPr id="11" name="Ελεύθερη σχεδίαση 10"/>
            <p:cNvSpPr/>
            <p:nvPr/>
          </p:nvSpPr>
          <p:spPr>
            <a:xfrm rot="18972183">
              <a:off x="6541859" y="3331209"/>
              <a:ext cx="922840" cy="977516"/>
            </a:xfrm>
            <a:custGeom>
              <a:avLst/>
              <a:gdLst>
                <a:gd name="connsiteX0" fmla="*/ 287043 w 922046"/>
                <a:gd name="connsiteY0" fmla="*/ 36728 h 977831"/>
                <a:gd name="connsiteX1" fmla="*/ 393576 w 922046"/>
                <a:gd name="connsiteY1" fmla="*/ 152137 h 977831"/>
                <a:gd name="connsiteX2" fmla="*/ 437964 w 922046"/>
                <a:gd name="connsiteY2" fmla="*/ 258669 h 977831"/>
                <a:gd name="connsiteX3" fmla="*/ 491230 w 922046"/>
                <a:gd name="connsiteY3" fmla="*/ 356324 h 977831"/>
                <a:gd name="connsiteX4" fmla="*/ 588884 w 922046"/>
                <a:gd name="connsiteY4" fmla="*/ 445100 h 977831"/>
                <a:gd name="connsiteX5" fmla="*/ 704294 w 922046"/>
                <a:gd name="connsiteY5" fmla="*/ 507244 h 977831"/>
                <a:gd name="connsiteX6" fmla="*/ 864092 w 922046"/>
                <a:gd name="connsiteY6" fmla="*/ 604898 h 977831"/>
                <a:gd name="connsiteX7" fmla="*/ 917358 w 922046"/>
                <a:gd name="connsiteY7" fmla="*/ 738063 h 977831"/>
                <a:gd name="connsiteX8" fmla="*/ 917358 w 922046"/>
                <a:gd name="connsiteY8" fmla="*/ 755819 h 977831"/>
                <a:gd name="connsiteX9" fmla="*/ 899603 w 922046"/>
                <a:gd name="connsiteY9" fmla="*/ 782452 h 977831"/>
                <a:gd name="connsiteX10" fmla="*/ 872970 w 922046"/>
                <a:gd name="connsiteY10" fmla="*/ 844596 h 977831"/>
                <a:gd name="connsiteX11" fmla="*/ 819704 w 922046"/>
                <a:gd name="connsiteY11" fmla="*/ 888984 h 977831"/>
                <a:gd name="connsiteX12" fmla="*/ 748682 w 922046"/>
                <a:gd name="connsiteY12" fmla="*/ 942250 h 977831"/>
                <a:gd name="connsiteX13" fmla="*/ 677661 w 922046"/>
                <a:gd name="connsiteY13" fmla="*/ 977761 h 977831"/>
                <a:gd name="connsiteX14" fmla="*/ 588884 w 922046"/>
                <a:gd name="connsiteY14" fmla="*/ 933372 h 977831"/>
                <a:gd name="connsiteX15" fmla="*/ 526741 w 922046"/>
                <a:gd name="connsiteY15" fmla="*/ 862351 h 977831"/>
                <a:gd name="connsiteX16" fmla="*/ 491230 w 922046"/>
                <a:gd name="connsiteY16" fmla="*/ 809085 h 977831"/>
                <a:gd name="connsiteX17" fmla="*/ 464597 w 922046"/>
                <a:gd name="connsiteY17" fmla="*/ 711430 h 977831"/>
                <a:gd name="connsiteX18" fmla="*/ 420209 w 922046"/>
                <a:gd name="connsiteY18" fmla="*/ 640409 h 977831"/>
                <a:gd name="connsiteX19" fmla="*/ 358065 w 922046"/>
                <a:gd name="connsiteY19" fmla="*/ 533877 h 977831"/>
                <a:gd name="connsiteX20" fmla="*/ 313676 w 922046"/>
                <a:gd name="connsiteY20" fmla="*/ 462856 h 977831"/>
                <a:gd name="connsiteX21" fmla="*/ 207144 w 922046"/>
                <a:gd name="connsiteY21" fmla="*/ 436223 h 977831"/>
                <a:gd name="connsiteX22" fmla="*/ 91735 w 922046"/>
                <a:gd name="connsiteY22" fmla="*/ 409590 h 977831"/>
                <a:gd name="connsiteX23" fmla="*/ 47346 w 922046"/>
                <a:gd name="connsiteY23" fmla="*/ 338568 h 977831"/>
                <a:gd name="connsiteX24" fmla="*/ 2958 w 922046"/>
                <a:gd name="connsiteY24" fmla="*/ 267547 h 977831"/>
                <a:gd name="connsiteX25" fmla="*/ 11836 w 922046"/>
                <a:gd name="connsiteY25" fmla="*/ 161015 h 977831"/>
                <a:gd name="connsiteX26" fmla="*/ 73979 w 922046"/>
                <a:gd name="connsiteY26" fmla="*/ 98871 h 977831"/>
                <a:gd name="connsiteX27" fmla="*/ 136123 w 922046"/>
                <a:gd name="connsiteY27" fmla="*/ 54483 h 977831"/>
                <a:gd name="connsiteX28" fmla="*/ 180511 w 922046"/>
                <a:gd name="connsiteY28" fmla="*/ 1217 h 977831"/>
                <a:gd name="connsiteX29" fmla="*/ 287043 w 922046"/>
                <a:gd name="connsiteY29" fmla="*/ 36728 h 9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2046" h="977831">
                  <a:moveTo>
                    <a:pt x="287043" y="36728"/>
                  </a:moveTo>
                  <a:cubicBezTo>
                    <a:pt x="322554" y="61881"/>
                    <a:pt x="368423" y="115147"/>
                    <a:pt x="393576" y="152137"/>
                  </a:cubicBezTo>
                  <a:cubicBezTo>
                    <a:pt x="418730" y="189127"/>
                    <a:pt x="421688" y="224638"/>
                    <a:pt x="437964" y="258669"/>
                  </a:cubicBezTo>
                  <a:cubicBezTo>
                    <a:pt x="454240" y="292700"/>
                    <a:pt x="466077" y="325252"/>
                    <a:pt x="491230" y="356324"/>
                  </a:cubicBezTo>
                  <a:cubicBezTo>
                    <a:pt x="516383" y="387396"/>
                    <a:pt x="553373" y="419947"/>
                    <a:pt x="588884" y="445100"/>
                  </a:cubicBezTo>
                  <a:cubicBezTo>
                    <a:pt x="624395" y="470253"/>
                    <a:pt x="658426" y="480611"/>
                    <a:pt x="704294" y="507244"/>
                  </a:cubicBezTo>
                  <a:cubicBezTo>
                    <a:pt x="750162" y="533877"/>
                    <a:pt x="828581" y="566428"/>
                    <a:pt x="864092" y="604898"/>
                  </a:cubicBezTo>
                  <a:cubicBezTo>
                    <a:pt x="899603" y="643368"/>
                    <a:pt x="908480" y="712909"/>
                    <a:pt x="917358" y="738063"/>
                  </a:cubicBezTo>
                  <a:cubicBezTo>
                    <a:pt x="926236" y="763217"/>
                    <a:pt x="920317" y="748421"/>
                    <a:pt x="917358" y="755819"/>
                  </a:cubicBezTo>
                  <a:cubicBezTo>
                    <a:pt x="914399" y="763217"/>
                    <a:pt x="907001" y="767656"/>
                    <a:pt x="899603" y="782452"/>
                  </a:cubicBezTo>
                  <a:cubicBezTo>
                    <a:pt x="892205" y="797248"/>
                    <a:pt x="886286" y="826841"/>
                    <a:pt x="872970" y="844596"/>
                  </a:cubicBezTo>
                  <a:cubicBezTo>
                    <a:pt x="859654" y="862351"/>
                    <a:pt x="840419" y="872708"/>
                    <a:pt x="819704" y="888984"/>
                  </a:cubicBezTo>
                  <a:cubicBezTo>
                    <a:pt x="798989" y="905260"/>
                    <a:pt x="772356" y="927454"/>
                    <a:pt x="748682" y="942250"/>
                  </a:cubicBezTo>
                  <a:cubicBezTo>
                    <a:pt x="725008" y="957046"/>
                    <a:pt x="704294" y="979241"/>
                    <a:pt x="677661" y="977761"/>
                  </a:cubicBezTo>
                  <a:cubicBezTo>
                    <a:pt x="651028" y="976281"/>
                    <a:pt x="614037" y="952607"/>
                    <a:pt x="588884" y="933372"/>
                  </a:cubicBezTo>
                  <a:cubicBezTo>
                    <a:pt x="563731" y="914137"/>
                    <a:pt x="543017" y="883065"/>
                    <a:pt x="526741" y="862351"/>
                  </a:cubicBezTo>
                  <a:cubicBezTo>
                    <a:pt x="510465" y="841637"/>
                    <a:pt x="501587" y="834238"/>
                    <a:pt x="491230" y="809085"/>
                  </a:cubicBezTo>
                  <a:cubicBezTo>
                    <a:pt x="480873" y="783932"/>
                    <a:pt x="476434" y="739543"/>
                    <a:pt x="464597" y="711430"/>
                  </a:cubicBezTo>
                  <a:cubicBezTo>
                    <a:pt x="452760" y="683317"/>
                    <a:pt x="437964" y="670001"/>
                    <a:pt x="420209" y="640409"/>
                  </a:cubicBezTo>
                  <a:cubicBezTo>
                    <a:pt x="402454" y="610817"/>
                    <a:pt x="375820" y="563469"/>
                    <a:pt x="358065" y="533877"/>
                  </a:cubicBezTo>
                  <a:cubicBezTo>
                    <a:pt x="340310" y="504285"/>
                    <a:pt x="338829" y="479132"/>
                    <a:pt x="313676" y="462856"/>
                  </a:cubicBezTo>
                  <a:cubicBezTo>
                    <a:pt x="288523" y="446580"/>
                    <a:pt x="207144" y="436223"/>
                    <a:pt x="207144" y="436223"/>
                  </a:cubicBezTo>
                  <a:cubicBezTo>
                    <a:pt x="170154" y="427345"/>
                    <a:pt x="118368" y="425866"/>
                    <a:pt x="91735" y="409590"/>
                  </a:cubicBezTo>
                  <a:cubicBezTo>
                    <a:pt x="65102" y="393314"/>
                    <a:pt x="47346" y="338568"/>
                    <a:pt x="47346" y="338568"/>
                  </a:cubicBezTo>
                  <a:cubicBezTo>
                    <a:pt x="32550" y="314894"/>
                    <a:pt x="8876" y="297139"/>
                    <a:pt x="2958" y="267547"/>
                  </a:cubicBezTo>
                  <a:cubicBezTo>
                    <a:pt x="-2960" y="237955"/>
                    <a:pt x="-1" y="189128"/>
                    <a:pt x="11836" y="161015"/>
                  </a:cubicBezTo>
                  <a:cubicBezTo>
                    <a:pt x="23673" y="132902"/>
                    <a:pt x="53264" y="116626"/>
                    <a:pt x="73979" y="98871"/>
                  </a:cubicBezTo>
                  <a:cubicBezTo>
                    <a:pt x="94693" y="81116"/>
                    <a:pt x="118368" y="70759"/>
                    <a:pt x="136123" y="54483"/>
                  </a:cubicBezTo>
                  <a:cubicBezTo>
                    <a:pt x="153878" y="38207"/>
                    <a:pt x="155358" y="7135"/>
                    <a:pt x="180511" y="1217"/>
                  </a:cubicBezTo>
                  <a:cubicBezTo>
                    <a:pt x="205664" y="-4702"/>
                    <a:pt x="251532" y="11575"/>
                    <a:pt x="287043" y="36728"/>
                  </a:cubicBezTo>
                  <a:close/>
                </a:path>
              </a:pathLst>
            </a:custGeom>
            <a:solidFill>
              <a:schemeClr val="accent3">
                <a:lumMod val="40000"/>
                <a:lumOff val="6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nvGrpSpPr>
            <p:cNvPr id="10248" name="Ομάδα 17"/>
            <p:cNvGrpSpPr>
              <a:grpSpLocks/>
            </p:cNvGrpSpPr>
            <p:nvPr/>
          </p:nvGrpSpPr>
          <p:grpSpPr bwMode="auto">
            <a:xfrm>
              <a:off x="5881099" y="3526246"/>
              <a:ext cx="1987044" cy="1215697"/>
              <a:chOff x="5881099" y="3526246"/>
              <a:chExt cx="1987044" cy="1215697"/>
            </a:xfrm>
          </p:grpSpPr>
          <p:sp>
            <p:nvSpPr>
              <p:cNvPr id="12" name="Ελεύθερη σχεδίαση 11"/>
              <p:cNvSpPr/>
              <p:nvPr/>
            </p:nvSpPr>
            <p:spPr>
              <a:xfrm>
                <a:off x="6505326" y="3526395"/>
                <a:ext cx="935547" cy="772809"/>
              </a:xfrm>
              <a:custGeom>
                <a:avLst/>
                <a:gdLst>
                  <a:gd name="connsiteX0" fmla="*/ 457022 w 935476"/>
                  <a:gd name="connsiteY0" fmla="*/ 390945 h 772966"/>
                  <a:gd name="connsiteX1" fmla="*/ 563554 w 935476"/>
                  <a:gd name="connsiteY1" fmla="*/ 426455 h 772966"/>
                  <a:gd name="connsiteX2" fmla="*/ 599065 w 935476"/>
                  <a:gd name="connsiteY2" fmla="*/ 506354 h 772966"/>
                  <a:gd name="connsiteX3" fmla="*/ 652331 w 935476"/>
                  <a:gd name="connsiteY3" fmla="*/ 612887 h 772966"/>
                  <a:gd name="connsiteX4" fmla="*/ 723353 w 935476"/>
                  <a:gd name="connsiteY4" fmla="*/ 728296 h 772966"/>
                  <a:gd name="connsiteX5" fmla="*/ 829885 w 935476"/>
                  <a:gd name="connsiteY5" fmla="*/ 772685 h 772966"/>
                  <a:gd name="connsiteX6" fmla="*/ 927539 w 935476"/>
                  <a:gd name="connsiteY6" fmla="*/ 710541 h 772966"/>
                  <a:gd name="connsiteX7" fmla="*/ 927539 w 935476"/>
                  <a:gd name="connsiteY7" fmla="*/ 577376 h 772966"/>
                  <a:gd name="connsiteX8" fmla="*/ 909784 w 935476"/>
                  <a:gd name="connsiteY8" fmla="*/ 390945 h 772966"/>
                  <a:gd name="connsiteX9" fmla="*/ 829885 w 935476"/>
                  <a:gd name="connsiteY9" fmla="*/ 186758 h 772966"/>
                  <a:gd name="connsiteX10" fmla="*/ 776619 w 935476"/>
                  <a:gd name="connsiteY10" fmla="*/ 44716 h 772966"/>
                  <a:gd name="connsiteX11" fmla="*/ 705597 w 935476"/>
                  <a:gd name="connsiteY11" fmla="*/ 327 h 772966"/>
                  <a:gd name="connsiteX12" fmla="*/ 581310 w 935476"/>
                  <a:gd name="connsiteY12" fmla="*/ 26960 h 772966"/>
                  <a:gd name="connsiteX13" fmla="*/ 501411 w 935476"/>
                  <a:gd name="connsiteY13" fmla="*/ 71349 h 772966"/>
                  <a:gd name="connsiteX14" fmla="*/ 394879 w 935476"/>
                  <a:gd name="connsiteY14" fmla="*/ 53593 h 772966"/>
                  <a:gd name="connsiteX15" fmla="*/ 323857 w 935476"/>
                  <a:gd name="connsiteY15" fmla="*/ 53593 h 772966"/>
                  <a:gd name="connsiteX16" fmla="*/ 226203 w 935476"/>
                  <a:gd name="connsiteY16" fmla="*/ 115737 h 772966"/>
                  <a:gd name="connsiteX17" fmla="*/ 146304 w 935476"/>
                  <a:gd name="connsiteY17" fmla="*/ 213391 h 772966"/>
                  <a:gd name="connsiteX18" fmla="*/ 128549 w 935476"/>
                  <a:gd name="connsiteY18" fmla="*/ 355434 h 772966"/>
                  <a:gd name="connsiteX19" fmla="*/ 4261 w 935476"/>
                  <a:gd name="connsiteY19" fmla="*/ 559621 h 772966"/>
                  <a:gd name="connsiteX20" fmla="*/ 39772 w 935476"/>
                  <a:gd name="connsiteY20" fmla="*/ 675030 h 772966"/>
                  <a:gd name="connsiteX21" fmla="*/ 146304 w 935476"/>
                  <a:gd name="connsiteY21" fmla="*/ 746052 h 772966"/>
                  <a:gd name="connsiteX22" fmla="*/ 279469 w 935476"/>
                  <a:gd name="connsiteY22" fmla="*/ 737174 h 772966"/>
                  <a:gd name="connsiteX23" fmla="*/ 332735 w 935476"/>
                  <a:gd name="connsiteY23" fmla="*/ 701663 h 772966"/>
                  <a:gd name="connsiteX24" fmla="*/ 350490 w 935476"/>
                  <a:gd name="connsiteY24" fmla="*/ 595131 h 772966"/>
                  <a:gd name="connsiteX25" fmla="*/ 394879 w 935476"/>
                  <a:gd name="connsiteY25" fmla="*/ 470844 h 772966"/>
                  <a:gd name="connsiteX26" fmla="*/ 457022 w 935476"/>
                  <a:gd name="connsiteY26" fmla="*/ 390945 h 77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5476" h="772966">
                    <a:moveTo>
                      <a:pt x="457022" y="390945"/>
                    </a:moveTo>
                    <a:cubicBezTo>
                      <a:pt x="485134" y="383547"/>
                      <a:pt x="539880" y="407220"/>
                      <a:pt x="563554" y="426455"/>
                    </a:cubicBezTo>
                    <a:cubicBezTo>
                      <a:pt x="587228" y="445690"/>
                      <a:pt x="584269" y="475282"/>
                      <a:pt x="599065" y="506354"/>
                    </a:cubicBezTo>
                    <a:cubicBezTo>
                      <a:pt x="613861" y="537426"/>
                      <a:pt x="631616" y="575897"/>
                      <a:pt x="652331" y="612887"/>
                    </a:cubicBezTo>
                    <a:cubicBezTo>
                      <a:pt x="673046" y="649877"/>
                      <a:pt x="693761" y="701663"/>
                      <a:pt x="723353" y="728296"/>
                    </a:cubicBezTo>
                    <a:cubicBezTo>
                      <a:pt x="752945" y="754929"/>
                      <a:pt x="795854" y="775644"/>
                      <a:pt x="829885" y="772685"/>
                    </a:cubicBezTo>
                    <a:cubicBezTo>
                      <a:pt x="863916" y="769726"/>
                      <a:pt x="911263" y="743092"/>
                      <a:pt x="927539" y="710541"/>
                    </a:cubicBezTo>
                    <a:cubicBezTo>
                      <a:pt x="943815" y="677990"/>
                      <a:pt x="930498" y="630642"/>
                      <a:pt x="927539" y="577376"/>
                    </a:cubicBezTo>
                    <a:cubicBezTo>
                      <a:pt x="924580" y="524110"/>
                      <a:pt x="926060" y="456048"/>
                      <a:pt x="909784" y="390945"/>
                    </a:cubicBezTo>
                    <a:cubicBezTo>
                      <a:pt x="893508" y="325842"/>
                      <a:pt x="852079" y="244463"/>
                      <a:pt x="829885" y="186758"/>
                    </a:cubicBezTo>
                    <a:cubicBezTo>
                      <a:pt x="807691" y="129053"/>
                      <a:pt x="797334" y="75788"/>
                      <a:pt x="776619" y="44716"/>
                    </a:cubicBezTo>
                    <a:cubicBezTo>
                      <a:pt x="755904" y="13644"/>
                      <a:pt x="738149" y="3286"/>
                      <a:pt x="705597" y="327"/>
                    </a:cubicBezTo>
                    <a:cubicBezTo>
                      <a:pt x="673046" y="-2632"/>
                      <a:pt x="615341" y="15123"/>
                      <a:pt x="581310" y="26960"/>
                    </a:cubicBezTo>
                    <a:cubicBezTo>
                      <a:pt x="547279" y="38797"/>
                      <a:pt x="532483" y="66910"/>
                      <a:pt x="501411" y="71349"/>
                    </a:cubicBezTo>
                    <a:cubicBezTo>
                      <a:pt x="470339" y="75788"/>
                      <a:pt x="424471" y="56552"/>
                      <a:pt x="394879" y="53593"/>
                    </a:cubicBezTo>
                    <a:cubicBezTo>
                      <a:pt x="365287" y="50634"/>
                      <a:pt x="351970" y="43236"/>
                      <a:pt x="323857" y="53593"/>
                    </a:cubicBezTo>
                    <a:cubicBezTo>
                      <a:pt x="295744" y="63950"/>
                      <a:pt x="255795" y="89104"/>
                      <a:pt x="226203" y="115737"/>
                    </a:cubicBezTo>
                    <a:cubicBezTo>
                      <a:pt x="196611" y="142370"/>
                      <a:pt x="162580" y="173441"/>
                      <a:pt x="146304" y="213391"/>
                    </a:cubicBezTo>
                    <a:cubicBezTo>
                      <a:pt x="130028" y="253340"/>
                      <a:pt x="152223" y="297729"/>
                      <a:pt x="128549" y="355434"/>
                    </a:cubicBezTo>
                    <a:cubicBezTo>
                      <a:pt x="104875" y="413139"/>
                      <a:pt x="19057" y="506355"/>
                      <a:pt x="4261" y="559621"/>
                    </a:cubicBezTo>
                    <a:cubicBezTo>
                      <a:pt x="-10535" y="612887"/>
                      <a:pt x="16098" y="643958"/>
                      <a:pt x="39772" y="675030"/>
                    </a:cubicBezTo>
                    <a:cubicBezTo>
                      <a:pt x="63446" y="706102"/>
                      <a:pt x="106354" y="735695"/>
                      <a:pt x="146304" y="746052"/>
                    </a:cubicBezTo>
                    <a:cubicBezTo>
                      <a:pt x="186253" y="756409"/>
                      <a:pt x="248397" y="744572"/>
                      <a:pt x="279469" y="737174"/>
                    </a:cubicBezTo>
                    <a:cubicBezTo>
                      <a:pt x="310541" y="729776"/>
                      <a:pt x="320898" y="725337"/>
                      <a:pt x="332735" y="701663"/>
                    </a:cubicBezTo>
                    <a:cubicBezTo>
                      <a:pt x="344572" y="677989"/>
                      <a:pt x="340133" y="633601"/>
                      <a:pt x="350490" y="595131"/>
                    </a:cubicBezTo>
                    <a:cubicBezTo>
                      <a:pt x="360847" y="556661"/>
                      <a:pt x="381563" y="500436"/>
                      <a:pt x="394879" y="470844"/>
                    </a:cubicBezTo>
                    <a:cubicBezTo>
                      <a:pt x="408195" y="441252"/>
                      <a:pt x="428910" y="398343"/>
                      <a:pt x="457022" y="39094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3" name="Ευθεία γραμμή σύνδεσης 12"/>
              <p:cNvCxnSpPr/>
              <p:nvPr/>
            </p:nvCxnSpPr>
            <p:spPr>
              <a:xfrm>
                <a:off x="6043112" y="3808859"/>
                <a:ext cx="1825031" cy="4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6049466" y="4299204"/>
                <a:ext cx="18123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81099" y="4403938"/>
                <a:ext cx="1980691" cy="338005"/>
              </a:xfrm>
              <a:prstGeom prst="rect">
                <a:avLst/>
              </a:prstGeom>
              <a:noFill/>
            </p:spPr>
            <p:txBody>
              <a:bodyPr wrap="none">
                <a:spAutoFit/>
              </a:bodyPr>
              <a:lstStyle/>
              <a:p>
                <a:pPr>
                  <a:defRPr/>
                </a:pPr>
                <a:r>
                  <a:rPr lang="el-GR" sz="1600" dirty="0">
                    <a:solidFill>
                      <a:prstClr val="black"/>
                    </a:solidFill>
                    <a:latin typeface="Calibri"/>
                    <a:cs typeface="Arial" charset="0"/>
                  </a:rPr>
                  <a:t>Γωνία  συστροφής 0</a:t>
                </a:r>
                <a:r>
                  <a:rPr lang="el-GR" sz="1600" baseline="30000" dirty="0">
                    <a:solidFill>
                      <a:prstClr val="black"/>
                    </a:solidFill>
                    <a:latin typeface="Calibri"/>
                    <a:cs typeface="Arial" charset="0"/>
                  </a:rPr>
                  <a:t>ο</a:t>
                </a:r>
              </a:p>
            </p:txBody>
          </p:sp>
        </p:grpSp>
      </p:grpSp>
    </p:spTree>
    <p:extLst>
      <p:ext uri="{BB962C8B-B14F-4D97-AF65-F5344CB8AC3E}">
        <p14:creationId xmlns:p14="http://schemas.microsoft.com/office/powerpoint/2010/main" val="2260400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smtClean="0"/>
              <a:t>Συστροφές ισχίου – Εξέταση </a:t>
            </a:r>
          </a:p>
        </p:txBody>
      </p:sp>
      <p:sp>
        <p:nvSpPr>
          <p:cNvPr id="11267" name="Θέση περιεχομένου 2"/>
          <p:cNvSpPr>
            <a:spLocks noGrp="1"/>
          </p:cNvSpPr>
          <p:nvPr>
            <p:ph idx="1"/>
          </p:nvPr>
        </p:nvSpPr>
        <p:spPr>
          <a:xfrm>
            <a:off x="539750" y="1619250"/>
            <a:ext cx="8136706" cy="4968875"/>
          </a:xfrm>
        </p:spPr>
        <p:txBody>
          <a:bodyPr/>
          <a:lstStyle/>
          <a:p>
            <a:pPr eaLnBrk="1" hangingPunct="1">
              <a:lnSpc>
                <a:spcPct val="120000"/>
              </a:lnSpc>
              <a:spcBef>
                <a:spcPts val="3000"/>
              </a:spcBef>
            </a:pPr>
            <a:r>
              <a:rPr lang="el-GR" altLang="el-GR" dirty="0" smtClean="0"/>
              <a:t>Το μέγεθος της τροχιάς των στροφικών κινήσεων εξαρτάται από την γωνία συστροφής,</a:t>
            </a:r>
          </a:p>
          <a:p>
            <a:pPr eaLnBrk="1" hangingPunct="1">
              <a:lnSpc>
                <a:spcPct val="120000"/>
              </a:lnSpc>
              <a:spcBef>
                <a:spcPts val="3000"/>
              </a:spcBef>
            </a:pPr>
            <a:r>
              <a:rPr lang="el-GR" altLang="el-GR" dirty="0" smtClean="0"/>
              <a:t>Κατά την εξέταση της ενεργητικής και παθητικής τροχιάς του ισχίου για να θεωρηθεί περιορισμένη π.χ. η τροχιά της έξω στροφής θα πρέπει το συνολικό εύρος των στροφών να είναι περιορισμένο. </a:t>
            </a:r>
          </a:p>
          <a:p>
            <a:pPr eaLnBrk="1" hangingPunct="1">
              <a:lnSpc>
                <a:spcPct val="120000"/>
              </a:lnSpc>
            </a:pPr>
            <a:endParaRPr lang="el-GR" altLang="el-GR" dirty="0" smtClean="0"/>
          </a:p>
        </p:txBody>
      </p:sp>
      <p:sp>
        <p:nvSpPr>
          <p:cNvPr id="112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09F5E60-6B80-41DB-B607-258A3B41834C}"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2160462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smtClean="0"/>
              <a:t>Αρθρικός θύλακος - Σύνδεσμοι</a:t>
            </a:r>
          </a:p>
        </p:txBody>
      </p:sp>
      <p:sp>
        <p:nvSpPr>
          <p:cNvPr id="12291" name="Θέση περιεχομένου 2"/>
          <p:cNvSpPr>
            <a:spLocks noGrp="1"/>
          </p:cNvSpPr>
          <p:nvPr>
            <p:ph idx="1"/>
          </p:nvPr>
        </p:nvSpPr>
        <p:spPr>
          <a:xfrm>
            <a:off x="539750" y="1619250"/>
            <a:ext cx="8229600" cy="4752975"/>
          </a:xfrm>
        </p:spPr>
        <p:txBody>
          <a:bodyPr/>
          <a:lstStyle/>
          <a:p>
            <a:pPr eaLnBrk="1" hangingPunct="1">
              <a:spcBef>
                <a:spcPts val="3000"/>
              </a:spcBef>
            </a:pPr>
            <a:r>
              <a:rPr lang="el-GR" altLang="el-GR" dirty="0" smtClean="0"/>
              <a:t>Ο αρθρικός θύλακος είναι πολύ ισχυρός και συμβάλλει τα μέγιστα στην σταθερότητα της άρθρωσης,</a:t>
            </a:r>
          </a:p>
          <a:p>
            <a:pPr eaLnBrk="1" hangingPunct="1">
              <a:spcBef>
                <a:spcPts val="3000"/>
              </a:spcBef>
            </a:pPr>
            <a:r>
              <a:rPr lang="el-GR" altLang="el-GR" dirty="0" err="1" smtClean="0"/>
              <a:t>Λαγονομηρικός</a:t>
            </a:r>
            <a:r>
              <a:rPr lang="el-GR" altLang="el-GR" dirty="0" smtClean="0"/>
              <a:t>,</a:t>
            </a:r>
          </a:p>
          <a:p>
            <a:pPr eaLnBrk="1" hangingPunct="1">
              <a:spcBef>
                <a:spcPts val="3000"/>
              </a:spcBef>
            </a:pPr>
            <a:r>
              <a:rPr lang="el-GR" altLang="el-GR" dirty="0" err="1" smtClean="0"/>
              <a:t>Ηβομηρικός</a:t>
            </a:r>
            <a:r>
              <a:rPr lang="el-GR" altLang="el-GR" dirty="0" smtClean="0"/>
              <a:t>,</a:t>
            </a:r>
          </a:p>
          <a:p>
            <a:pPr eaLnBrk="1" hangingPunct="1">
              <a:spcBef>
                <a:spcPts val="3000"/>
              </a:spcBef>
            </a:pPr>
            <a:r>
              <a:rPr lang="el-GR" altLang="el-GR" dirty="0" err="1" smtClean="0"/>
              <a:t>Ισχιομηρικός</a:t>
            </a:r>
            <a:r>
              <a:rPr lang="el-GR" altLang="el-GR" dirty="0" smtClean="0"/>
              <a:t>,</a:t>
            </a:r>
          </a:p>
          <a:p>
            <a:pPr eaLnBrk="1" hangingPunct="1">
              <a:spcBef>
                <a:spcPts val="3000"/>
              </a:spcBef>
            </a:pPr>
            <a:r>
              <a:rPr lang="el-GR" altLang="el-GR" dirty="0" err="1" smtClean="0"/>
              <a:t>Στρογγύλος</a:t>
            </a:r>
            <a:r>
              <a:rPr lang="el-GR" altLang="el-GR" dirty="0" smtClean="0"/>
              <a:t>.</a:t>
            </a:r>
          </a:p>
        </p:txBody>
      </p:sp>
      <p:sp>
        <p:nvSpPr>
          <p:cNvPr id="122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FFBD22B-A3C5-4843-B012-6D7182F279A2}" type="slidenum">
              <a:rPr lang="el-GR" smtClean="0">
                <a:solidFill>
                  <a:prstClr val="black"/>
                </a:solidFill>
              </a:rPr>
              <a:pPr>
                <a:defRPr/>
              </a:pPr>
              <a:t>8</a:t>
            </a:fld>
            <a:endParaRPr lang="el-GR" smtClean="0">
              <a:solidFill>
                <a:prstClr val="black"/>
              </a:solidFill>
            </a:endParaRPr>
          </a:p>
        </p:txBody>
      </p:sp>
    </p:spTree>
    <p:extLst>
      <p:ext uri="{BB962C8B-B14F-4D97-AF65-F5344CB8AC3E}">
        <p14:creationId xmlns:p14="http://schemas.microsoft.com/office/powerpoint/2010/main" val="5217399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01b4df04c5c75aa3d1ec74c37be955f24351"/>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56</TotalTime>
  <Words>2520</Words>
  <Application>Microsoft Office PowerPoint</Application>
  <PresentationFormat>On-screen Show (4:3)</PresentationFormat>
  <Paragraphs>284</Paragraphs>
  <Slides>45</Slides>
  <Notes>18</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template</vt:lpstr>
      <vt:lpstr>OC_template_updated</vt:lpstr>
      <vt:lpstr>Τεχνικές Κινητοποίησης και Θεραπευτικοί Χειρισμοί (Θ)</vt:lpstr>
      <vt:lpstr>Άρθρωση Ισχίου</vt:lpstr>
      <vt:lpstr>Γωνίες της άρθρωσης του ισχίου 1/5</vt:lpstr>
      <vt:lpstr>Γωνίες της άρθρωσης του ισχίου 2/5</vt:lpstr>
      <vt:lpstr>Γωνίες της άρθρωσης του ισχίου 3/5</vt:lpstr>
      <vt:lpstr>Γωνίες της άρθρωσης του ισχίου 4/5</vt:lpstr>
      <vt:lpstr>Γωνίες της άρθρωσης του ισχίου 5/5</vt:lpstr>
      <vt:lpstr>Συστροφές ισχίου – Εξέταση </vt:lpstr>
      <vt:lpstr>Αρθρικός θύλακος - Σύνδεσμοι</vt:lpstr>
      <vt:lpstr>Εννεύρωση </vt:lpstr>
      <vt:lpstr>Κινήσεις</vt:lpstr>
      <vt:lpstr>Επίπεδο θεραπείας</vt:lpstr>
      <vt:lpstr>Αρθροκινηματική 1/4</vt:lpstr>
      <vt:lpstr>Αρθροκινηματική 2/4</vt:lpstr>
      <vt:lpstr>Αρθροκινηματική 3/4</vt:lpstr>
      <vt:lpstr>Αρθροκινηματική 4/4</vt:lpstr>
      <vt:lpstr>Τεχνικές έλξεις αξιολόγησης  και θεραπείας</vt:lpstr>
      <vt:lpstr>Μυϊκή βράχυνση 1/5</vt:lpstr>
      <vt:lpstr>Μυϊκή βράχυνση 2/5</vt:lpstr>
      <vt:lpstr>Μυϊκή βράχυνση 3/5</vt:lpstr>
      <vt:lpstr>Μυϊκή βράχυνση 4/5</vt:lpstr>
      <vt:lpstr>Μυϊκή βράχυνση 5/5</vt:lpstr>
      <vt:lpstr>Μέθοδοι διάτασης</vt:lpstr>
      <vt:lpstr>Διάταση </vt:lpstr>
      <vt:lpstr>Αρχές διάτασης 1/9</vt:lpstr>
      <vt:lpstr>Αρχές διάτασης 2/9</vt:lpstr>
      <vt:lpstr>Αρχές διάτασης 3/9</vt:lpstr>
      <vt:lpstr>Αρχές διάτασης 4/9</vt:lpstr>
      <vt:lpstr>Αρχές διάτασης 5/9</vt:lpstr>
      <vt:lpstr>Αρχές διάτασης 6/9</vt:lpstr>
      <vt:lpstr>Αρχές διάτασης 7/9</vt:lpstr>
      <vt:lpstr>Αρχές διάτασης 8/9</vt:lpstr>
      <vt:lpstr>Αρχές διάτασης 9/9</vt:lpstr>
      <vt:lpstr>Διαδικασία διάτασης 1/4</vt:lpstr>
      <vt:lpstr>Διαδικασία διάτασης 2/4</vt:lpstr>
      <vt:lpstr>Διαδικασία διάτασης 3/4</vt:lpstr>
      <vt:lpstr>Διαδικασία διάτασης 4/4</vt:lpstr>
      <vt:lpstr>Συμπερασματικά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11</cp:revision>
  <dcterms:created xsi:type="dcterms:W3CDTF">2014-12-15T12:01:04Z</dcterms:created>
  <dcterms:modified xsi:type="dcterms:W3CDTF">2015-02-24T14:58:14Z</dcterms:modified>
</cp:coreProperties>
</file>