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41"/>
  </p:notesMasterIdLst>
  <p:handoutMasterIdLst>
    <p:handoutMasterId r:id="rId42"/>
  </p:handoutMasterIdLst>
  <p:sldIdLst>
    <p:sldId id="28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5" r:id="rId37"/>
    <p:sldId id="296" r:id="rId38"/>
    <p:sldId id="293" r:id="rId39"/>
    <p:sldId id="294"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81C228A-F96A-434B-9781-38E5C926778E}" type="slidenum">
              <a:rPr lang="en-GB" altLang="el-GR" sz="1300">
                <a:solidFill>
                  <a:srgbClr val="000000"/>
                </a:solidFill>
                <a:latin typeface="Times New Roman" pitchFamily="18" charset="0"/>
              </a:rPr>
              <a:pPr eaLnBrk="1"/>
              <a:t>9</a:t>
            </a:fld>
            <a:endParaRPr lang="en-GB" altLang="el-GR" sz="1300" dirty="0">
              <a:solidFill>
                <a:srgbClr val="000000"/>
              </a:solidFill>
              <a:latin typeface="Times New Roman" pitchFamily="18" charset="0"/>
            </a:endParaRPr>
          </a:p>
        </p:txBody>
      </p:sp>
      <p:sp>
        <p:nvSpPr>
          <p:cNvPr id="43011"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5E4A8FF-DE05-4401-BA61-EAC1D0970409}"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43012"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1987"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F530FAC-D298-4A3A-A78A-49E51E1633B9}" type="slidenum">
              <a:rPr lang="en-GB" altLang="el-GR" sz="1300">
                <a:solidFill>
                  <a:srgbClr val="000000"/>
                </a:solidFill>
                <a:latin typeface="Times New Roman" pitchFamily="18" charset="0"/>
              </a:rPr>
              <a:pPr eaLnBrk="1"/>
              <a:t>10</a:t>
            </a:fld>
            <a:endParaRPr lang="en-GB" altLang="el-GR" sz="1300" dirty="0">
              <a:solidFill>
                <a:srgbClr val="000000"/>
              </a:solidFill>
              <a:latin typeface="Times New Roman" pitchFamily="18" charset="0"/>
            </a:endParaRPr>
          </a:p>
        </p:txBody>
      </p:sp>
      <p:sp>
        <p:nvSpPr>
          <p:cNvPr id="44035"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80FCC1B-CD56-4111-8803-DD46A22C6E34}"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44036"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3011"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3EB00DF-2C5D-4E93-9F19-3FE572ED1F0F}" type="slidenum">
              <a:rPr lang="en-GB" altLang="el-GR" sz="1300">
                <a:solidFill>
                  <a:srgbClr val="000000"/>
                </a:solidFill>
                <a:latin typeface="Times New Roman" pitchFamily="18" charset="0"/>
              </a:rPr>
              <a:pPr eaLnBrk="1"/>
              <a:t>11</a:t>
            </a:fld>
            <a:endParaRPr lang="en-GB" altLang="el-GR" sz="1300" dirty="0">
              <a:solidFill>
                <a:srgbClr val="000000"/>
              </a:solidFill>
              <a:latin typeface="Times New Roman" pitchFamily="18" charset="0"/>
            </a:endParaRPr>
          </a:p>
        </p:txBody>
      </p:sp>
      <p:sp>
        <p:nvSpPr>
          <p:cNvPr id="45059"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7191CBC-B315-4F52-9AF7-2A51D3AB4DB6}"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45060"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4035"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02AE434-7743-4607-86EF-50FABC7B80E0}" type="slidenum">
              <a:rPr lang="en-GB" altLang="el-GR" sz="1300">
                <a:solidFill>
                  <a:srgbClr val="000000"/>
                </a:solidFill>
                <a:latin typeface="Times New Roman" pitchFamily="18" charset="0"/>
              </a:rPr>
              <a:pPr eaLnBrk="1"/>
              <a:t>12</a:t>
            </a:fld>
            <a:endParaRPr lang="en-GB" altLang="el-GR" sz="1300" dirty="0">
              <a:solidFill>
                <a:srgbClr val="000000"/>
              </a:solidFill>
              <a:latin typeface="Times New Roman" pitchFamily="18" charset="0"/>
            </a:endParaRPr>
          </a:p>
        </p:txBody>
      </p:sp>
      <p:sp>
        <p:nvSpPr>
          <p:cNvPr id="46083"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16F1F7A-80DE-4E3A-B8CE-7B85D7BD295A}"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46084"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5059"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D3F0764-DB7F-411D-83D4-F2A76498B047}" type="slidenum">
              <a:rPr lang="en-GB" altLang="el-GR" sz="1300">
                <a:solidFill>
                  <a:srgbClr val="000000"/>
                </a:solidFill>
                <a:latin typeface="Times New Roman" pitchFamily="18" charset="0"/>
              </a:rPr>
              <a:pPr eaLnBrk="1"/>
              <a:t>13</a:t>
            </a:fld>
            <a:endParaRPr lang="en-GB" altLang="el-GR" sz="1300" dirty="0">
              <a:solidFill>
                <a:srgbClr val="000000"/>
              </a:solidFill>
              <a:latin typeface="Times New Roman" pitchFamily="18" charset="0"/>
            </a:endParaRPr>
          </a:p>
        </p:txBody>
      </p:sp>
      <p:sp>
        <p:nvSpPr>
          <p:cNvPr id="47107"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8FEAD13-247D-4566-AA56-37C59B1306D6}"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47108"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6083"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50D0609-0A05-4EB1-9738-3548AFF1F241}" type="slidenum">
              <a:rPr lang="en-GB" altLang="el-GR" sz="1300">
                <a:solidFill>
                  <a:srgbClr val="000000"/>
                </a:solidFill>
                <a:latin typeface="Times New Roman" pitchFamily="18" charset="0"/>
              </a:rPr>
              <a:pPr eaLnBrk="1"/>
              <a:t>14</a:t>
            </a:fld>
            <a:endParaRPr lang="en-GB" altLang="el-GR" sz="1300" dirty="0">
              <a:solidFill>
                <a:srgbClr val="000000"/>
              </a:solidFill>
              <a:latin typeface="Times New Roman" pitchFamily="18" charset="0"/>
            </a:endParaRPr>
          </a:p>
        </p:txBody>
      </p:sp>
      <p:sp>
        <p:nvSpPr>
          <p:cNvPr id="48131"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FCC66FC-EAC0-4741-859C-150F402AF6B3}"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48132"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7107"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BD07514-6CB9-4792-B69A-F5F187F98D9D}" type="slidenum">
              <a:rPr lang="en-GB" altLang="el-GR" sz="1300">
                <a:solidFill>
                  <a:srgbClr val="000000"/>
                </a:solidFill>
                <a:latin typeface="Times New Roman" pitchFamily="18" charset="0"/>
              </a:rPr>
              <a:pPr eaLnBrk="1"/>
              <a:t>15</a:t>
            </a:fld>
            <a:endParaRPr lang="en-GB" altLang="el-GR" sz="1300" dirty="0">
              <a:solidFill>
                <a:srgbClr val="000000"/>
              </a:solidFill>
              <a:latin typeface="Times New Roman" pitchFamily="18" charset="0"/>
            </a:endParaRPr>
          </a:p>
        </p:txBody>
      </p:sp>
      <p:sp>
        <p:nvSpPr>
          <p:cNvPr id="49155"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60F713D-4537-42D8-9B70-49C7FB37104E}"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49156"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8131"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0D3017A-BEFB-456C-B5FE-887EA4D75FCC}" type="slidenum">
              <a:rPr lang="en-GB" altLang="el-GR" sz="1300">
                <a:solidFill>
                  <a:srgbClr val="000000"/>
                </a:solidFill>
                <a:latin typeface="Times New Roman" pitchFamily="18" charset="0"/>
              </a:rPr>
              <a:pPr eaLnBrk="1"/>
              <a:t>16</a:t>
            </a:fld>
            <a:endParaRPr lang="en-GB" altLang="el-GR" sz="1300" dirty="0">
              <a:solidFill>
                <a:srgbClr val="000000"/>
              </a:solidFill>
              <a:latin typeface="Times New Roman" pitchFamily="18" charset="0"/>
            </a:endParaRPr>
          </a:p>
        </p:txBody>
      </p:sp>
      <p:sp>
        <p:nvSpPr>
          <p:cNvPr id="50179"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A2FC463-8096-4445-9E14-4B27EFB96DA2}"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50180"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9155"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2DC6ECF-33A4-461D-B755-930DB40F834C}" type="slidenum">
              <a:rPr lang="en-GB" altLang="el-GR" sz="1300">
                <a:solidFill>
                  <a:srgbClr val="000000"/>
                </a:solidFill>
                <a:latin typeface="Times New Roman" pitchFamily="18" charset="0"/>
              </a:rPr>
              <a:pPr eaLnBrk="1"/>
              <a:t>17</a:t>
            </a:fld>
            <a:endParaRPr lang="en-GB" altLang="el-GR" sz="1300" dirty="0">
              <a:solidFill>
                <a:srgbClr val="000000"/>
              </a:solidFill>
              <a:latin typeface="Times New Roman" pitchFamily="18" charset="0"/>
            </a:endParaRPr>
          </a:p>
        </p:txBody>
      </p:sp>
      <p:sp>
        <p:nvSpPr>
          <p:cNvPr id="51203"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678B276-7AF5-4BBA-B3D8-A442FB803BE8}"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51204"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0179"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17AFBBC-400B-498A-9740-1C737782640F}" type="slidenum">
              <a:rPr lang="en-GB" altLang="el-GR" sz="1300">
                <a:solidFill>
                  <a:srgbClr val="000000"/>
                </a:solidFill>
                <a:latin typeface="Times New Roman" pitchFamily="18" charset="0"/>
              </a:rPr>
              <a:pPr eaLnBrk="1"/>
              <a:t>18</a:t>
            </a:fld>
            <a:endParaRPr lang="en-GB" altLang="el-GR" sz="1300" dirty="0">
              <a:solidFill>
                <a:srgbClr val="000000"/>
              </a:solidFill>
              <a:latin typeface="Times New Roman" pitchFamily="18" charset="0"/>
            </a:endParaRPr>
          </a:p>
        </p:txBody>
      </p:sp>
      <p:sp>
        <p:nvSpPr>
          <p:cNvPr id="52227"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D7BCD90-1738-4699-8689-202EE851A32F}"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52228"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1203"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FBEFE33-F5CB-481C-9AF6-F810D8DFEF1A}" type="slidenum">
              <a:rPr lang="en-GB" altLang="el-GR" sz="1300">
                <a:solidFill>
                  <a:srgbClr val="000000"/>
                </a:solidFill>
                <a:latin typeface="Times New Roman" pitchFamily="18" charset="0"/>
              </a:rPr>
              <a:pPr eaLnBrk="1"/>
              <a:t>1</a:t>
            </a:fld>
            <a:endParaRPr lang="en-GB" altLang="el-GR" sz="1300" dirty="0">
              <a:solidFill>
                <a:srgbClr val="000000"/>
              </a:solidFill>
              <a:latin typeface="Times New Roman" pitchFamily="18" charset="0"/>
            </a:endParaRPr>
          </a:p>
        </p:txBody>
      </p:sp>
      <p:sp>
        <p:nvSpPr>
          <p:cNvPr id="34819"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DF8CC1C-EE85-4B8D-86EE-A51D0E53250D}"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34820" name="Text Box 2"/>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3795" name="Text Box 3"/>
          <p:cNvSpPr>
            <a:spLocks noGrp="1" noChangeArrowheads="1"/>
          </p:cNvSpPr>
          <p:nvPr>
            <p:ph type="body" idx="1"/>
          </p:nvPr>
        </p:nvSpPr>
        <p:spPr>
          <a:xfrm>
            <a:off x="710108" y="4861252"/>
            <a:ext cx="5683847" cy="4605955"/>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B013E14-C192-45FD-BE9B-DEEE8FB3C0D2}" type="slidenum">
              <a:rPr lang="en-GB" altLang="el-GR" sz="1300">
                <a:solidFill>
                  <a:srgbClr val="000000"/>
                </a:solidFill>
                <a:latin typeface="Times New Roman" pitchFamily="18" charset="0"/>
              </a:rPr>
              <a:pPr eaLnBrk="1"/>
              <a:t>19</a:t>
            </a:fld>
            <a:endParaRPr lang="en-GB" altLang="el-GR" sz="1300" dirty="0">
              <a:solidFill>
                <a:srgbClr val="000000"/>
              </a:solidFill>
              <a:latin typeface="Times New Roman" pitchFamily="18" charset="0"/>
            </a:endParaRPr>
          </a:p>
        </p:txBody>
      </p:sp>
      <p:sp>
        <p:nvSpPr>
          <p:cNvPr id="53251"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FFF6178-BC75-4357-9521-FB1E30F8BEA4}"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53252"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2227"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20300D8-9ED3-4D33-AF64-AD9CD4EFD34F}" type="slidenum">
              <a:rPr lang="en-GB" altLang="el-GR" sz="1300">
                <a:solidFill>
                  <a:srgbClr val="000000"/>
                </a:solidFill>
                <a:latin typeface="Times New Roman" pitchFamily="18" charset="0"/>
              </a:rPr>
              <a:pPr eaLnBrk="1"/>
              <a:t>20</a:t>
            </a:fld>
            <a:endParaRPr lang="en-GB" altLang="el-GR" sz="1300" dirty="0">
              <a:solidFill>
                <a:srgbClr val="000000"/>
              </a:solidFill>
              <a:latin typeface="Times New Roman" pitchFamily="18" charset="0"/>
            </a:endParaRPr>
          </a:p>
        </p:txBody>
      </p:sp>
      <p:sp>
        <p:nvSpPr>
          <p:cNvPr id="54275"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9298116-8C4B-4E58-8BFB-A14A594F373D}"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54276"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3251"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9B06372-1963-4615-AA3A-360089EFAEDD}" type="slidenum">
              <a:rPr lang="en-GB" altLang="el-GR" sz="1300">
                <a:solidFill>
                  <a:srgbClr val="000000"/>
                </a:solidFill>
                <a:latin typeface="Times New Roman" pitchFamily="18" charset="0"/>
              </a:rPr>
              <a:pPr eaLnBrk="1"/>
              <a:t>21</a:t>
            </a:fld>
            <a:endParaRPr lang="en-GB" altLang="el-GR" sz="1300" dirty="0">
              <a:solidFill>
                <a:srgbClr val="000000"/>
              </a:solidFill>
              <a:latin typeface="Times New Roman" pitchFamily="18" charset="0"/>
            </a:endParaRPr>
          </a:p>
        </p:txBody>
      </p:sp>
      <p:sp>
        <p:nvSpPr>
          <p:cNvPr id="55299"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4D0808E-9628-464B-9DE7-7CAC73DEE9A9}"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55300"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4275"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2D35769-ED01-4C13-BE29-4868C6BD27EE}" type="slidenum">
              <a:rPr lang="en-GB" altLang="el-GR" sz="1300">
                <a:solidFill>
                  <a:srgbClr val="000000"/>
                </a:solidFill>
                <a:latin typeface="Times New Roman" pitchFamily="18" charset="0"/>
              </a:rPr>
              <a:pPr eaLnBrk="1"/>
              <a:t>22</a:t>
            </a:fld>
            <a:endParaRPr lang="en-GB" altLang="el-GR" sz="1300" dirty="0">
              <a:solidFill>
                <a:srgbClr val="000000"/>
              </a:solidFill>
              <a:latin typeface="Times New Roman" pitchFamily="18" charset="0"/>
            </a:endParaRPr>
          </a:p>
        </p:txBody>
      </p:sp>
      <p:sp>
        <p:nvSpPr>
          <p:cNvPr id="56323"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1459C33-9E9D-4E9E-85EA-0D71158EE60C}"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56324"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5299"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39EEC9C-36D8-4B38-B6AB-E82D96FE8691}" type="slidenum">
              <a:rPr lang="en-GB" altLang="el-GR" sz="1300">
                <a:solidFill>
                  <a:srgbClr val="000000"/>
                </a:solidFill>
                <a:latin typeface="Times New Roman" pitchFamily="18" charset="0"/>
              </a:rPr>
              <a:pPr eaLnBrk="1"/>
              <a:t>23</a:t>
            </a:fld>
            <a:endParaRPr lang="en-GB" altLang="el-GR" sz="1300" dirty="0">
              <a:solidFill>
                <a:srgbClr val="000000"/>
              </a:solidFill>
              <a:latin typeface="Times New Roman" pitchFamily="18" charset="0"/>
            </a:endParaRPr>
          </a:p>
        </p:txBody>
      </p:sp>
      <p:sp>
        <p:nvSpPr>
          <p:cNvPr id="57347"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65646AA-8671-476D-A462-9001A3557599}"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57348"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6323"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AD05E0C-2263-40A8-9E52-FCC8E6DC9C1B}" type="slidenum">
              <a:rPr lang="en-GB" altLang="el-GR" sz="1300">
                <a:solidFill>
                  <a:srgbClr val="000000"/>
                </a:solidFill>
                <a:latin typeface="Times New Roman" pitchFamily="18" charset="0"/>
              </a:rPr>
              <a:pPr eaLnBrk="1"/>
              <a:t>24</a:t>
            </a:fld>
            <a:endParaRPr lang="en-GB" altLang="el-GR" sz="1300" dirty="0">
              <a:solidFill>
                <a:srgbClr val="000000"/>
              </a:solidFill>
              <a:latin typeface="Times New Roman" pitchFamily="18" charset="0"/>
            </a:endParaRPr>
          </a:p>
        </p:txBody>
      </p:sp>
      <p:sp>
        <p:nvSpPr>
          <p:cNvPr id="58371"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51A1A3C-32B6-40B7-B720-6EE3D4EF230A}"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58372"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7347"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D96A205-1E3D-4CCB-A8C1-2997C37150F7}" type="slidenum">
              <a:rPr lang="en-GB" altLang="el-GR" sz="1300">
                <a:solidFill>
                  <a:srgbClr val="000000"/>
                </a:solidFill>
                <a:latin typeface="Times New Roman" pitchFamily="18" charset="0"/>
              </a:rPr>
              <a:pPr eaLnBrk="1"/>
              <a:t>25</a:t>
            </a:fld>
            <a:endParaRPr lang="en-GB" altLang="el-GR" sz="1300" dirty="0">
              <a:solidFill>
                <a:srgbClr val="000000"/>
              </a:solidFill>
              <a:latin typeface="Times New Roman" pitchFamily="18" charset="0"/>
            </a:endParaRPr>
          </a:p>
        </p:txBody>
      </p:sp>
      <p:sp>
        <p:nvSpPr>
          <p:cNvPr id="59395"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7542E4F-2C0C-4F0A-8A54-38CE736083D8}"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59396"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8371"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13D8F41-6476-4BF4-A930-5DEC3AAD2090}" type="slidenum">
              <a:rPr lang="en-GB" altLang="el-GR" sz="1300">
                <a:solidFill>
                  <a:srgbClr val="000000"/>
                </a:solidFill>
                <a:latin typeface="Times New Roman" pitchFamily="18" charset="0"/>
              </a:rPr>
              <a:pPr eaLnBrk="1"/>
              <a:t>26</a:t>
            </a:fld>
            <a:endParaRPr lang="en-GB" altLang="el-GR" sz="1300" dirty="0">
              <a:solidFill>
                <a:srgbClr val="000000"/>
              </a:solidFill>
              <a:latin typeface="Times New Roman" pitchFamily="18" charset="0"/>
            </a:endParaRPr>
          </a:p>
        </p:txBody>
      </p:sp>
      <p:sp>
        <p:nvSpPr>
          <p:cNvPr id="60419"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428D1D9-71E1-44F9-9FD2-79796DBC2279}"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60420"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59395"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B2FA47F-8F80-4FFB-A450-D4E2ECD29628}" type="slidenum">
              <a:rPr lang="en-GB" altLang="el-GR" sz="1300">
                <a:solidFill>
                  <a:srgbClr val="000000"/>
                </a:solidFill>
                <a:latin typeface="Times New Roman" pitchFamily="18" charset="0"/>
              </a:rPr>
              <a:pPr eaLnBrk="1"/>
              <a:t>27</a:t>
            </a:fld>
            <a:endParaRPr lang="en-GB" altLang="el-GR" sz="1300" dirty="0">
              <a:solidFill>
                <a:srgbClr val="000000"/>
              </a:solidFill>
              <a:latin typeface="Times New Roman" pitchFamily="18" charset="0"/>
            </a:endParaRPr>
          </a:p>
        </p:txBody>
      </p:sp>
      <p:sp>
        <p:nvSpPr>
          <p:cNvPr id="61443"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B7A5181-1B66-4125-93D4-4E681E9CDCF2}"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61444"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60419"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D4CEFAE-7AF8-4B3D-9CFE-90A08084ABD2}" type="slidenum">
              <a:rPr lang="en-GB" altLang="el-GR" sz="1300">
                <a:solidFill>
                  <a:srgbClr val="000000"/>
                </a:solidFill>
                <a:latin typeface="Times New Roman" pitchFamily="18" charset="0"/>
              </a:rPr>
              <a:pPr eaLnBrk="1"/>
              <a:t>2</a:t>
            </a:fld>
            <a:endParaRPr lang="en-GB" altLang="el-GR" sz="1300" dirty="0">
              <a:solidFill>
                <a:srgbClr val="000000"/>
              </a:solidFill>
              <a:latin typeface="Times New Roman" pitchFamily="18" charset="0"/>
            </a:endParaRPr>
          </a:p>
        </p:txBody>
      </p:sp>
      <p:sp>
        <p:nvSpPr>
          <p:cNvPr id="35843"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F0DB86A-8385-4F7B-822F-2D7A1E8086BD}"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35844"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4819"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71330D1-55FB-4729-8F3B-BEFB472D8EB0}" type="slidenum">
              <a:rPr lang="en-GB" altLang="el-GR" sz="1300">
                <a:solidFill>
                  <a:srgbClr val="000000"/>
                </a:solidFill>
                <a:latin typeface="Times New Roman" pitchFamily="18" charset="0"/>
              </a:rPr>
              <a:pPr eaLnBrk="1"/>
              <a:t>3</a:t>
            </a:fld>
            <a:endParaRPr lang="en-GB" altLang="el-GR" sz="1300" dirty="0">
              <a:solidFill>
                <a:srgbClr val="000000"/>
              </a:solidFill>
              <a:latin typeface="Times New Roman" pitchFamily="18" charset="0"/>
            </a:endParaRPr>
          </a:p>
        </p:txBody>
      </p:sp>
      <p:sp>
        <p:nvSpPr>
          <p:cNvPr id="36867"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A2D0A50-CD02-45D2-9F3F-EE22FD51A6EE}"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36868"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5843"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13D1B79-F0A9-4DF0-AE98-F71AA2A8A27B}" type="slidenum">
              <a:rPr lang="en-GB" altLang="el-GR" sz="1300">
                <a:solidFill>
                  <a:srgbClr val="000000"/>
                </a:solidFill>
                <a:latin typeface="Times New Roman" pitchFamily="18" charset="0"/>
              </a:rPr>
              <a:pPr eaLnBrk="1"/>
              <a:t>4</a:t>
            </a:fld>
            <a:endParaRPr lang="en-GB" altLang="el-GR" sz="1300" dirty="0">
              <a:solidFill>
                <a:srgbClr val="000000"/>
              </a:solidFill>
              <a:latin typeface="Times New Roman" pitchFamily="18" charset="0"/>
            </a:endParaRPr>
          </a:p>
        </p:txBody>
      </p:sp>
      <p:sp>
        <p:nvSpPr>
          <p:cNvPr id="37891"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DB2BC68-DF1E-4826-8BEA-AFEB16DF8817}"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37892"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6867"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05AAED1-86AD-487F-905E-EF2FB3680D19}" type="slidenum">
              <a:rPr lang="en-GB" altLang="el-GR" sz="1300">
                <a:solidFill>
                  <a:srgbClr val="000000"/>
                </a:solidFill>
                <a:latin typeface="Times New Roman" pitchFamily="18" charset="0"/>
              </a:rPr>
              <a:pPr eaLnBrk="1"/>
              <a:t>5</a:t>
            </a:fld>
            <a:endParaRPr lang="en-GB" altLang="el-GR" sz="1300" dirty="0">
              <a:solidFill>
                <a:srgbClr val="000000"/>
              </a:solidFill>
              <a:latin typeface="Times New Roman" pitchFamily="18" charset="0"/>
            </a:endParaRPr>
          </a:p>
        </p:txBody>
      </p:sp>
      <p:sp>
        <p:nvSpPr>
          <p:cNvPr id="38915"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BFEEE07-C478-453E-8A16-901D9EE55E85}"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38916"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7891"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EFEDFEC-74FE-4D61-8001-54827E5007C3}" type="slidenum">
              <a:rPr lang="en-GB" altLang="el-GR" sz="1300">
                <a:solidFill>
                  <a:srgbClr val="000000"/>
                </a:solidFill>
                <a:latin typeface="Times New Roman" pitchFamily="18" charset="0"/>
              </a:rPr>
              <a:pPr eaLnBrk="1"/>
              <a:t>6</a:t>
            </a:fld>
            <a:endParaRPr lang="en-GB" altLang="el-GR" sz="1300" dirty="0">
              <a:solidFill>
                <a:srgbClr val="000000"/>
              </a:solidFill>
              <a:latin typeface="Times New Roman" pitchFamily="18" charset="0"/>
            </a:endParaRPr>
          </a:p>
        </p:txBody>
      </p:sp>
      <p:sp>
        <p:nvSpPr>
          <p:cNvPr id="39939"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49878D5-E114-4190-8026-DAEC1DD4480B}"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39940"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8915"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7D9CFFC-5819-4B11-9C2C-382FAAB01013}" type="slidenum">
              <a:rPr lang="en-GB" altLang="el-GR" sz="1300">
                <a:solidFill>
                  <a:srgbClr val="000000"/>
                </a:solidFill>
                <a:latin typeface="Times New Roman" pitchFamily="18" charset="0"/>
              </a:rPr>
              <a:pPr eaLnBrk="1"/>
              <a:t>7</a:t>
            </a:fld>
            <a:endParaRPr lang="en-GB" altLang="el-GR" sz="1300" dirty="0">
              <a:solidFill>
                <a:srgbClr val="000000"/>
              </a:solidFill>
              <a:latin typeface="Times New Roman" pitchFamily="18" charset="0"/>
            </a:endParaRPr>
          </a:p>
        </p:txBody>
      </p:sp>
      <p:sp>
        <p:nvSpPr>
          <p:cNvPr id="40963"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375B7CB-9877-4D31-92C2-674E5746A4D7}"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40964"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39939"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35990EF-7DE6-4E28-8A2A-780CC2A1449C}" type="slidenum">
              <a:rPr lang="en-GB" altLang="el-GR" sz="1300">
                <a:solidFill>
                  <a:srgbClr val="000000"/>
                </a:solidFill>
                <a:latin typeface="Times New Roman" pitchFamily="18" charset="0"/>
              </a:rPr>
              <a:pPr eaLnBrk="1"/>
              <a:t>8</a:t>
            </a:fld>
            <a:endParaRPr lang="en-GB" altLang="el-GR" sz="1300" dirty="0">
              <a:solidFill>
                <a:srgbClr val="000000"/>
              </a:solidFill>
              <a:latin typeface="Times New Roman" pitchFamily="18" charset="0"/>
            </a:endParaRPr>
          </a:p>
        </p:txBody>
      </p:sp>
      <p:sp>
        <p:nvSpPr>
          <p:cNvPr id="41987" name="Text Box 1"/>
          <p:cNvSpPr txBox="1">
            <a:spLocks noChangeArrowheads="1"/>
          </p:cNvSpPr>
          <p:nvPr/>
        </p:nvSpPr>
        <p:spPr bwMode="auto">
          <a:xfrm>
            <a:off x="4020465" y="9720983"/>
            <a:ext cx="3077631" cy="5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937D66A-31D6-40E0-B242-CA206CA903C8}"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41988" name="Text Box 2"/>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0963" name="Text Box 3"/>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4D91BE3-50C4-4259-BD24-A0B7ED8FE3AB}" type="slidenum">
              <a:rPr lang="en-GB"/>
              <a:pPr>
                <a:defRPr/>
              </a:pPr>
              <a:t>‹#›</a:t>
            </a:fld>
            <a:endParaRPr lang="en-GB" dirty="0"/>
          </a:p>
        </p:txBody>
      </p:sp>
    </p:spTree>
    <p:extLst>
      <p:ext uri="{BB962C8B-B14F-4D97-AF65-F5344CB8AC3E}">
        <p14:creationId xmlns:p14="http://schemas.microsoft.com/office/powerpoint/2010/main" val="14449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214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33958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86557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2548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22610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77755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626757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9157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80728"/>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5040560"/>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92897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732544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983529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93311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45201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45073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7112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67930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15841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50799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9596442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95934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1292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29390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8481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12911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94603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71671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53918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045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80474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835782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55879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65241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330263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60999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εγγράφων </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a:t>Ενότητα </a:t>
            </a:r>
            <a:r>
              <a:rPr lang="en-US" sz="2400" b="1" dirty="0"/>
              <a:t> </a:t>
            </a:r>
            <a:r>
              <a:rPr lang="el-GR" sz="2400" b="1" dirty="0"/>
              <a:t>4</a:t>
            </a:r>
            <a:r>
              <a:rPr lang="el-GR" sz="2400" dirty="0"/>
              <a:t>:</a:t>
            </a:r>
            <a:r>
              <a:rPr lang="en-US" sz="2400" dirty="0"/>
              <a:t> </a:t>
            </a:r>
            <a:r>
              <a:rPr lang="el-GR" sz="2400" dirty="0"/>
              <a:t>Διαχείριση Εγγράφων: αντικείμενο &amp; εφαρμογή</a:t>
            </a:r>
            <a:endParaRPr lang="en-US" sz="2400" dirty="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256309356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10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(εφαρμογή </a:t>
            </a:r>
            <a:r>
              <a:rPr lang="el-GR" sz="3300" b="0" dirty="0" smtClean="0">
                <a:solidFill>
                  <a:prstClr val="black"/>
                </a:solidFill>
              </a:rPr>
              <a:t>5/5</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Συμπερασματικά</a:t>
            </a:r>
            <a:r>
              <a:rPr lang="el-GR" dirty="0" smtClean="0"/>
              <a:t> (συνέχεια):</a:t>
            </a:r>
            <a:endParaRPr lang="el-GR" dirty="0"/>
          </a:p>
          <a:p>
            <a:r>
              <a:rPr lang="el-GR" dirty="0" smtClean="0"/>
              <a:t>Η </a:t>
            </a:r>
            <a:r>
              <a:rPr lang="el-GR" dirty="0"/>
              <a:t>διαχείριση των εγγράφων πρέπει να ανατίθεται σε έναν ή και περισσότερους επαγγελματίες ανάλογα: </a:t>
            </a:r>
          </a:p>
          <a:p>
            <a:pPr lvl="1"/>
            <a:r>
              <a:rPr lang="el-GR" dirty="0" smtClean="0"/>
              <a:t>με </a:t>
            </a:r>
            <a:r>
              <a:rPr lang="el-GR" dirty="0"/>
              <a:t>το μέγεθος του </a:t>
            </a:r>
            <a:r>
              <a:rPr lang="el-GR" dirty="0" smtClean="0"/>
              <a:t>Οργανισμού,</a:t>
            </a:r>
            <a:endParaRPr lang="el-GR" dirty="0"/>
          </a:p>
          <a:p>
            <a:pPr lvl="1"/>
            <a:r>
              <a:rPr lang="el-GR" dirty="0" smtClean="0"/>
              <a:t>τον </a:t>
            </a:r>
            <a:r>
              <a:rPr lang="el-GR" dirty="0"/>
              <a:t>όγκο των εγγράφων που παράγει καθημερινά και </a:t>
            </a:r>
            <a:r>
              <a:rPr lang="el-GR" dirty="0" smtClean="0"/>
              <a:t>διαχειρίζεται ο Οργανισμός.</a:t>
            </a:r>
            <a:endParaRPr lang="el-GR" dirty="0"/>
          </a:p>
          <a:p>
            <a:r>
              <a:rPr lang="el-GR" dirty="0" smtClean="0"/>
              <a:t>Οι </a:t>
            </a:r>
            <a:r>
              <a:rPr lang="el-GR" dirty="0"/>
              <a:t>Επαγγελματίες αυτοί φέρουν τον τίτλο του Διαχειριστή Εγγράφων. Τα άτομα που στελεχώνουν την υπηρεσία Διαχείρισης Εγγράφων του Οργανισμού προέρχονται από την Επιστήμη της Πληροφορίας.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230265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Διαχείριση εγγράφων</a:t>
            </a:r>
            <a:br>
              <a:rPr lang="el-GR" dirty="0" smtClean="0"/>
            </a:br>
            <a:r>
              <a:rPr lang="el-GR" sz="3300" b="0" dirty="0" smtClean="0"/>
              <a:t>(σπουδαιότητα 1/9)</a:t>
            </a:r>
            <a:endParaRPr lang="el-GR" sz="3300" b="0" dirty="0"/>
          </a:p>
        </p:txBody>
      </p:sp>
      <p:sp>
        <p:nvSpPr>
          <p:cNvPr id="3" name="Θέση περιεχομένου 2"/>
          <p:cNvSpPr>
            <a:spLocks noGrp="1"/>
          </p:cNvSpPr>
          <p:nvPr>
            <p:ph idx="1"/>
          </p:nvPr>
        </p:nvSpPr>
        <p:spPr/>
        <p:txBody>
          <a:bodyPr/>
          <a:lstStyle/>
          <a:p>
            <a:pPr marL="0" indent="0">
              <a:spcAft>
                <a:spcPts val="1200"/>
              </a:spcAft>
              <a:buNone/>
            </a:pPr>
            <a:r>
              <a:rPr lang="el-GR" dirty="0"/>
              <a:t>Η Διαχείριση Εγγράφων (ΔΕ) συμβάλλει στην εύρυθμη και ομαλή λειτουργία του Οργανισμού</a:t>
            </a:r>
            <a:r>
              <a:rPr lang="el-GR" dirty="0" smtClean="0"/>
              <a:t>.</a:t>
            </a:r>
            <a:endParaRPr lang="el-GR" dirty="0"/>
          </a:p>
          <a:p>
            <a:pPr marL="0" indent="0">
              <a:buNone/>
            </a:pPr>
            <a:r>
              <a:rPr lang="el-GR" dirty="0"/>
              <a:t>Ειδικότερα, η ΔΕ κρίνεται αναγκαία για λόγους:</a:t>
            </a:r>
          </a:p>
          <a:p>
            <a:r>
              <a:rPr lang="el-GR" dirty="0" smtClean="0"/>
              <a:t>Πρόσβασης </a:t>
            </a:r>
            <a:r>
              <a:rPr lang="el-GR" dirty="0"/>
              <a:t>(Access). </a:t>
            </a:r>
          </a:p>
          <a:p>
            <a:pPr marL="355600" indent="0">
              <a:buNone/>
            </a:pPr>
            <a:r>
              <a:rPr lang="el-GR" dirty="0" smtClean="0"/>
              <a:t>Η </a:t>
            </a:r>
            <a:r>
              <a:rPr lang="el-GR" dirty="0"/>
              <a:t>αποτελεσματική οργάνωση και τήρηση των εγγράφων συμβάλλει στον άμεσο εντοπισμό και ανάκτηση της πληροφορίας, αλλά και στη παραγωγή εγγράφων, ενώ κάθε άλλο ενδεχόμενο οδηγεί σε συνθήκες σύγχυσης και απόγνωσης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0933150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2/9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smtClean="0"/>
              <a:t>Λήψης </a:t>
            </a:r>
            <a:r>
              <a:rPr lang="el-GR" b="1" dirty="0"/>
              <a:t>Αποφάσεων (Decision making). </a:t>
            </a:r>
          </a:p>
          <a:p>
            <a:pPr marL="355600" indent="0">
              <a:buNone/>
            </a:pPr>
            <a:r>
              <a:rPr lang="el-GR" dirty="0" smtClean="0"/>
              <a:t>Η </a:t>
            </a:r>
            <a:r>
              <a:rPr lang="el-GR" dirty="0"/>
              <a:t>τήρηση αξιόπιστων ως προς τη πληρότητα και την αυθεντικότητά τους εγγράφων συμβάλλει στη διαμόρφωση πολιτικής και στη συστηματική λήψη αποφάσεων, </a:t>
            </a:r>
            <a:r>
              <a:rPr lang="el-GR" dirty="0" smtClean="0"/>
              <a:t>στην αξιολόγηση </a:t>
            </a:r>
            <a:r>
              <a:rPr lang="el-GR" dirty="0"/>
              <a:t>και ανάπτυξη του Οργανισμού. </a:t>
            </a:r>
          </a:p>
          <a:p>
            <a:pPr marL="355600" indent="0">
              <a:buNone/>
            </a:pPr>
            <a:r>
              <a:rPr lang="el-GR" dirty="0" smtClean="0"/>
              <a:t>Σε </a:t>
            </a:r>
            <a:r>
              <a:rPr lang="el-GR" dirty="0"/>
              <a:t>αντίθετη περίπτωση, έγγραφα που αποτυπώνουν σημαντικές αποφάσεις και πολιτικές χάνονται με αποτέλεσμα να μη μπορούν πλέον να χρησιμεύσουν ως απόδειξη για την υποστήριξη θέσεων. Επιπλέον, ορατός είναι ο </a:t>
            </a:r>
            <a:r>
              <a:rPr lang="el-GR" dirty="0" smtClean="0"/>
              <a:t>κίνδυνος, </a:t>
            </a:r>
            <a:r>
              <a:rPr lang="el-GR" dirty="0"/>
              <a:t>κάθε </a:t>
            </a:r>
            <a:r>
              <a:rPr lang="el-GR" dirty="0" smtClean="0"/>
              <a:t>φορά, </a:t>
            </a:r>
            <a:r>
              <a:rPr lang="el-GR" dirty="0"/>
              <a:t>νέες αποφάσεις που λαμβάνονται να βασίζονται σε ξεπερασμένες και αναξιόπιστες πληροφορίες.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8655576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3/9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smtClean="0"/>
              <a:t>Συνέχειας </a:t>
            </a:r>
            <a:r>
              <a:rPr lang="el-GR" b="1" dirty="0"/>
              <a:t>(Continuity). </a:t>
            </a:r>
          </a:p>
          <a:p>
            <a:pPr marL="444500" indent="0">
              <a:buNone/>
            </a:pPr>
            <a:r>
              <a:rPr lang="el-GR" dirty="0" smtClean="0"/>
              <a:t>Η </a:t>
            </a:r>
            <a:r>
              <a:rPr lang="el-GR" dirty="0"/>
              <a:t>σωστή διαχείριση εγγράφων συμβάλλει στη μείωση της απώλειας γνώσης που παράγεται στο πλαίσιο λειτουργίας του Οργανισμού και διασφαλίζει τη συνέχεια της επιχειρησιακής λειτουργίας του Οργανισμού παρά την κινητικότητα των υπαλλήλων. </a:t>
            </a:r>
          </a:p>
          <a:p>
            <a:pPr marL="444500" indent="0">
              <a:buNone/>
            </a:pPr>
            <a:r>
              <a:rPr lang="el-GR" dirty="0" smtClean="0"/>
              <a:t>Η </a:t>
            </a:r>
            <a:r>
              <a:rPr lang="el-GR" dirty="0"/>
              <a:t>σωστή φύλαξη των εγγράφων βοηθά στο νέο προσωπικό να κατανοήσει τις λειτουργίες, αλλά και στις ίδιες τις λειτουργίες να παραμείνουν αναλλοίωτες στο χρόνο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284534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4/9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smtClean="0"/>
              <a:t>Αποδοτικότητας </a:t>
            </a:r>
            <a:r>
              <a:rPr lang="el-GR" b="1" dirty="0"/>
              <a:t>(Efficiency</a:t>
            </a:r>
            <a:r>
              <a:rPr lang="el-GR" b="1" dirty="0" smtClean="0"/>
              <a:t>).</a:t>
            </a:r>
            <a:endParaRPr lang="el-GR" b="1" dirty="0"/>
          </a:p>
          <a:p>
            <a:pPr marL="355600" indent="0">
              <a:buNone/>
            </a:pPr>
            <a:r>
              <a:rPr lang="el-GR" dirty="0" smtClean="0"/>
              <a:t>Η </a:t>
            </a:r>
            <a:r>
              <a:rPr lang="el-GR" dirty="0"/>
              <a:t>σωστή τήρηση των εγγράφων οδηγεί σε αύξηση της αποδοτικότητας των εργαζομένων του Οργανισμού και προωθεί πιο οικονομικές λειτουργίες. </a:t>
            </a:r>
          </a:p>
          <a:p>
            <a:pPr marL="355600" indent="0">
              <a:buNone/>
            </a:pPr>
            <a:r>
              <a:rPr lang="el-GR" dirty="0" smtClean="0"/>
              <a:t>Σε </a:t>
            </a:r>
            <a:r>
              <a:rPr lang="el-GR" dirty="0"/>
              <a:t>αντίθετη περίπτωση οδηγεί σε συσσώρευση εγγράφων μετατρέποντας τον εντοπισμό των χρήσιμων και σημαντικών εγγράφων σε πραγματικό κόλαφο των εργαζομένων. Επιπλέον, οδηγεί σε χάσιμο πολύτιμων ωρών εργασίας σε αναζήτηση εγγράφων που δε μπορεί κανείς μερικές φορές να προσδιορίσει εάν έχουν παραχθεί ή όχι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7944620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5/9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smtClean="0"/>
              <a:t>Απόδοσης </a:t>
            </a:r>
            <a:r>
              <a:rPr lang="el-GR" b="1" dirty="0"/>
              <a:t>Ευθυνών (Accountability). </a:t>
            </a:r>
          </a:p>
          <a:p>
            <a:pPr marL="355600" indent="0">
              <a:buNone/>
            </a:pPr>
            <a:r>
              <a:rPr lang="el-GR" dirty="0" smtClean="0"/>
              <a:t>Τα </a:t>
            </a:r>
            <a:r>
              <a:rPr lang="el-GR" dirty="0"/>
              <a:t>έγγραφα αποτελούν απόδειξη των εργασιών και των αποφάσεων των εργαζομένων που τα συντάσσουν και άρα μπορούν να χρησιμοποιηθούν όταν αναζητούνται οι υπεύθυνοι ευθυνών.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7552201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6/9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smtClean="0"/>
              <a:t>Ευθύνης </a:t>
            </a:r>
            <a:r>
              <a:rPr lang="el-GR" b="1" dirty="0"/>
              <a:t>(Liability</a:t>
            </a:r>
            <a:r>
              <a:rPr lang="el-GR" b="1" dirty="0" smtClean="0"/>
              <a:t>).</a:t>
            </a:r>
            <a:endParaRPr lang="el-GR" b="1" dirty="0"/>
          </a:p>
          <a:p>
            <a:pPr marL="355600" indent="0">
              <a:buNone/>
            </a:pPr>
            <a:r>
              <a:rPr lang="el-GR" dirty="0" smtClean="0"/>
              <a:t>Τα </a:t>
            </a:r>
            <a:r>
              <a:rPr lang="el-GR" dirty="0"/>
              <a:t>έγγραφα παρέχουν στον οργανισμό τη δυνατότητα να υποστηρίξει τις θέσεις και αποφάσεις του και να περιφρουρήσει τα νομικά του δικαιώματα και άρα να αποφύγει δικαστικές διαμάχες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24394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7/9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b="1" dirty="0" smtClean="0"/>
              <a:t>Ιστορικότητας </a:t>
            </a:r>
            <a:r>
              <a:rPr lang="el-GR" b="1" dirty="0"/>
              <a:t>(History). </a:t>
            </a:r>
            <a:r>
              <a:rPr lang="el-GR" b="1" dirty="0" smtClean="0"/>
              <a:t>   </a:t>
            </a:r>
            <a:endParaRPr lang="el-GR" b="1" dirty="0"/>
          </a:p>
          <a:p>
            <a:pPr marL="355600" indent="0">
              <a:buNone/>
            </a:pPr>
            <a:r>
              <a:rPr lang="el-GR" dirty="0" smtClean="0"/>
              <a:t>Η </a:t>
            </a:r>
            <a:r>
              <a:rPr lang="el-GR" dirty="0"/>
              <a:t>σωστή οργάνωση των εγγράφων συμβάλλει στην τελική επιλογή για την αποστολή στο Αρχείο προς διατήρηση και φύλαξη ή όχι. </a:t>
            </a:r>
          </a:p>
          <a:p>
            <a:pPr marL="355600" indent="0">
              <a:buNone/>
            </a:pPr>
            <a:r>
              <a:rPr lang="el-GR" dirty="0" smtClean="0"/>
              <a:t>Σε </a:t>
            </a:r>
            <a:r>
              <a:rPr lang="el-GR" dirty="0"/>
              <a:t>αντίθετη περίπτωση, σημαντικό κεφάλαιο γνώσης του Οργανισμού χάνεται και άρα μειώνεται η σημαντικότητα του Ιστορικού Αρχείου που διαμορφώνεται στη συνέχεια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298500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8/9</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600" b="1" dirty="0"/>
              <a:t>Συμπερασματικά</a:t>
            </a:r>
          </a:p>
          <a:p>
            <a:r>
              <a:rPr lang="el-GR" dirty="0" smtClean="0"/>
              <a:t>Οι </a:t>
            </a:r>
            <a:r>
              <a:rPr lang="el-GR" dirty="0"/>
              <a:t>λόγοι σπουδαιότητας της υιοθέτησης και εφαρμογής κανόνων και πολιτικών Διαχείρισης Εγγράφων σε έναν Οργανισμό δε περιορίζονται σε αυτούς που προαναφέρθηκαν.</a:t>
            </a:r>
          </a:p>
          <a:p>
            <a:r>
              <a:rPr lang="el-GR" dirty="0" smtClean="0"/>
              <a:t>Οι </a:t>
            </a:r>
            <a:r>
              <a:rPr lang="el-GR" dirty="0"/>
              <a:t>λόγοι αυτοί είναι οι σημαντικότεροι που αποτυπώνονται στη Διεθνή Βιβλιογραφία και δίνουν έμφαση στις διάφορες πτυχές σπουδαιότητας της Διαχείρισης Εγγράφων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8009501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(σπουδαιότητα </a:t>
            </a:r>
            <a:r>
              <a:rPr lang="el-GR" sz="3300" b="0" dirty="0" smtClean="0">
                <a:solidFill>
                  <a:prstClr val="black"/>
                </a:solidFill>
              </a:rPr>
              <a:t>9/9</a:t>
            </a:r>
            <a:r>
              <a:rPr lang="el-GR" sz="3300" b="0" dirty="0">
                <a:solidFill>
                  <a:prstClr val="black"/>
                </a:solidFill>
              </a:rPr>
              <a:t>)</a:t>
            </a:r>
            <a:endParaRPr lang="el-GR" dirty="0"/>
          </a:p>
        </p:txBody>
      </p:sp>
      <p:sp>
        <p:nvSpPr>
          <p:cNvPr id="3" name="Θέση περιεχομένου 2"/>
          <p:cNvSpPr>
            <a:spLocks noGrp="1"/>
          </p:cNvSpPr>
          <p:nvPr>
            <p:ph idx="1"/>
          </p:nvPr>
        </p:nvSpPr>
        <p:spPr>
          <a:xfrm>
            <a:off x="457200" y="1340768"/>
            <a:ext cx="8291264" cy="5184576"/>
          </a:xfrm>
        </p:spPr>
        <p:txBody>
          <a:bodyPr>
            <a:normAutofit lnSpcReduction="10000"/>
          </a:bodyPr>
          <a:lstStyle/>
          <a:p>
            <a:pPr marL="0" indent="0">
              <a:buNone/>
            </a:pPr>
            <a:r>
              <a:rPr lang="el-GR" b="1" dirty="0" smtClean="0"/>
              <a:t>Συμπερασματικά</a:t>
            </a:r>
            <a:r>
              <a:rPr lang="el-GR" dirty="0" smtClean="0"/>
              <a:t> (συνέχεια):</a:t>
            </a:r>
          </a:p>
          <a:p>
            <a:r>
              <a:rPr lang="el-GR" dirty="0"/>
              <a:t>Αξίζει να σημειωθεί ότι η Διαχείριση Εγγράφων και η σπουδαιότητά της συνδέεται με </a:t>
            </a:r>
            <a:r>
              <a:rPr lang="el-GR" dirty="0" smtClean="0"/>
              <a:t>τον </a:t>
            </a:r>
            <a:r>
              <a:rPr lang="el-GR" dirty="0"/>
              <a:t>τρόπο οργάνωσης του Οργανισμού, τη λήψη αποφάσεων, τη τήρηση διαδικασιών στο διηνεκές, την αποδοτικότητα, την εύρεση και απόδοση ευθυνών.</a:t>
            </a:r>
          </a:p>
          <a:p>
            <a:r>
              <a:rPr lang="el-GR" dirty="0" smtClean="0"/>
              <a:t>Η </a:t>
            </a:r>
            <a:r>
              <a:rPr lang="el-GR" dirty="0"/>
              <a:t>Διαχείριση Εγγράφων με αυτό τον τρόπο εμφανίζεται ως αναπόσπαστο κομμάτι της ύπαρξης, της λειτουργίας και της εξασφάλισης της παρουσίας του Οργανισμού στο διηνεκές. Δεν συμβάλλει μόνο ως εργαλείο, αλλά αποτελεί ένα από τα σημαντικότερα και αναπόσπαστα στοιχεία οργάνωσης του Οργανισμού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254508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Περιεχόμενα</a:t>
            </a:r>
            <a:endParaRPr lang="el-GR" dirty="0"/>
          </a:p>
        </p:txBody>
      </p:sp>
      <p:sp>
        <p:nvSpPr>
          <p:cNvPr id="3" name="Θέση περιεχομένου 2"/>
          <p:cNvSpPr>
            <a:spLocks noGrp="1"/>
          </p:cNvSpPr>
          <p:nvPr>
            <p:ph idx="1"/>
          </p:nvPr>
        </p:nvSpPr>
        <p:spPr/>
        <p:txBody>
          <a:bodyPr/>
          <a:lstStyle/>
          <a:p>
            <a:pPr>
              <a:spcBef>
                <a:spcPts val="1800"/>
              </a:spcBef>
            </a:pPr>
            <a:r>
              <a:rPr lang="el-GR" dirty="0" smtClean="0"/>
              <a:t>Διαχείριση εγγράφων.</a:t>
            </a:r>
          </a:p>
          <a:p>
            <a:pPr>
              <a:spcBef>
                <a:spcPts val="1800"/>
              </a:spcBef>
            </a:pPr>
            <a:r>
              <a:rPr lang="el-GR" dirty="0" smtClean="0"/>
              <a:t>Αντικείμενο &amp; εφαρμογή.</a:t>
            </a:r>
          </a:p>
          <a:p>
            <a:pPr>
              <a:spcBef>
                <a:spcPts val="1800"/>
              </a:spcBef>
            </a:pPr>
            <a:r>
              <a:rPr lang="el-GR" dirty="0" smtClean="0"/>
              <a:t>Σπουδαιότητα διαχείρισης εγγράφων.</a:t>
            </a:r>
          </a:p>
          <a:p>
            <a:pPr>
              <a:spcBef>
                <a:spcPts val="1800"/>
              </a:spcBef>
            </a:pPr>
            <a:r>
              <a:rPr lang="el-GR" dirty="0" smtClean="0"/>
              <a:t>Κύκλος ζωής εγγράφου (record life cycle).</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155453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Κύκλος ζωής εγγράφου</a:t>
            </a:r>
            <a:br>
              <a:rPr lang="el-GR" dirty="0" smtClean="0"/>
            </a:br>
            <a:r>
              <a:rPr lang="el-GR" sz="3300" b="0" dirty="0" smtClean="0"/>
              <a:t>(</a:t>
            </a:r>
            <a:r>
              <a:rPr lang="en-US" sz="3300" b="0" dirty="0" smtClean="0"/>
              <a:t>record life cycle) 1/</a:t>
            </a:r>
            <a:r>
              <a:rPr lang="el-GR" sz="3300" b="0" dirty="0" smtClean="0"/>
              <a:t>9</a:t>
            </a:r>
            <a:endParaRPr lang="el-GR" sz="3300" b="0" dirty="0"/>
          </a:p>
        </p:txBody>
      </p:sp>
      <p:sp>
        <p:nvSpPr>
          <p:cNvPr id="3" name="Θέση περιεχομένου 2"/>
          <p:cNvSpPr>
            <a:spLocks noGrp="1"/>
          </p:cNvSpPr>
          <p:nvPr>
            <p:ph idx="1"/>
          </p:nvPr>
        </p:nvSpPr>
        <p:spPr/>
        <p:txBody>
          <a:bodyPr/>
          <a:lstStyle/>
          <a:p>
            <a:pPr marL="0" indent="0">
              <a:spcBef>
                <a:spcPts val="1800"/>
              </a:spcBef>
              <a:buNone/>
            </a:pPr>
            <a:r>
              <a:rPr lang="el-GR" dirty="0"/>
              <a:t>Η έννοια </a:t>
            </a:r>
            <a:r>
              <a:rPr lang="el-GR" b="1" dirty="0"/>
              <a:t>“Κύκλος Ζωής Εγγράφου” </a:t>
            </a:r>
            <a:r>
              <a:rPr lang="el-GR" dirty="0"/>
              <a:t>προέκυψε μετά τη συνειδητοποίηση ότι πίσω από κάθε έγγραφο υπάρχει κάποιος που αποφασίζει συνειδητά να καταγράψει την παραγόμενη πληροφορία. Η καταγραφή αυτή γίνεται σε μορφή που επιτρέπει την αναπαραγωγή και διακίνηση της πληροφορίας</a:t>
            </a:r>
            <a:r>
              <a:rPr lang="el-GR" dirty="0" smtClean="0"/>
              <a:t>.</a:t>
            </a:r>
            <a:endParaRPr lang="el-GR" dirty="0"/>
          </a:p>
          <a:p>
            <a:pPr marL="0" indent="0">
              <a:spcBef>
                <a:spcPts val="1800"/>
              </a:spcBef>
              <a:buNone/>
            </a:pPr>
            <a:r>
              <a:rPr lang="el-GR" dirty="0"/>
              <a:t>Μέχρι εκείνη τη στιγμή, το ενδιαφέρον </a:t>
            </a:r>
            <a:r>
              <a:rPr lang="el-GR" dirty="0" smtClean="0"/>
              <a:t>επικεντρωνόταν </a:t>
            </a:r>
            <a:r>
              <a:rPr lang="el-GR" dirty="0"/>
              <a:t>στην προσπάθεια παρακολούθησης των διαδικασιών και των εξελίξεων σχετικά με ένα θέμα ή την πώληση ενός προϊόντος και όχι της πληροφορίας αυτής καθ' αυτής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4709507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2</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pPr marL="0" indent="0">
              <a:spcBef>
                <a:spcPts val="1800"/>
              </a:spcBef>
              <a:buNone/>
            </a:pPr>
            <a:r>
              <a:rPr lang="el-GR" b="1" dirty="0"/>
              <a:t>Ζωή: </a:t>
            </a:r>
            <a:r>
              <a:rPr lang="el-GR" dirty="0"/>
              <a:t>Η ύπαρξη ενός Εγγράφου μπορεί να παρομοιαστεί με την ύπαρξη ενός ζώντος οργανισμού. Ειδικότερα, ένα έγγραφο “γεννιέται” (παράγεται), </a:t>
            </a:r>
            <a:r>
              <a:rPr lang="el-GR" dirty="0" smtClean="0"/>
              <a:t>“ζει” </a:t>
            </a:r>
            <a:r>
              <a:rPr lang="el-GR" dirty="0"/>
              <a:t>(διακινείται, χρησιμοποιείται, διατηρείται) και “πεθαίνει” (εκκαθαρίζεται ή αποστέλλεται στο Ιστορικό Αρχείο</a:t>
            </a:r>
            <a:r>
              <a:rPr lang="el-GR" dirty="0" smtClean="0"/>
              <a:t>).</a:t>
            </a:r>
            <a:endParaRPr lang="el-GR" dirty="0"/>
          </a:p>
          <a:p>
            <a:pPr marL="0" indent="0">
              <a:spcBef>
                <a:spcPts val="1800"/>
              </a:spcBef>
              <a:buNone/>
            </a:pPr>
            <a:r>
              <a:rPr lang="el-GR" b="1" dirty="0"/>
              <a:t>Κύκλος: </a:t>
            </a:r>
            <a:r>
              <a:rPr lang="el-GR" dirty="0"/>
              <a:t>το έγγραφο διέρχεται από διάφορα στάδια κατά την εξέλιξη της ζωής του μέσα στο πλαίσιο λειτουργίας ενός Οργανισμού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995585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3</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pPr marL="0" indent="0">
              <a:buNone/>
            </a:pPr>
            <a:r>
              <a:rPr lang="el-GR" dirty="0"/>
              <a:t>Η έννοια “Κύκλος Ζωής Εγγράφου” βασίζεται στην παραδοχή ότι η αξία και η σημαντικότητα του εγγράφου ως προς την επιτυχή και άμεση διεκπεραίωση των (καθημερινών ή μη) λειτουργιών του Οργανισμού </a:t>
            </a:r>
            <a:r>
              <a:rPr lang="el-GR" dirty="0" smtClean="0"/>
              <a:t>φθίνει </a:t>
            </a:r>
            <a:r>
              <a:rPr lang="el-GR" dirty="0"/>
              <a:t>με την πάροδο του χρόνου.</a:t>
            </a:r>
          </a:p>
          <a:p>
            <a:pPr marL="0" indent="0">
              <a:buNone/>
            </a:pPr>
            <a:r>
              <a:rPr lang="el-GR" dirty="0"/>
              <a:t>Το 90% της χρήσης του εγγράφου λαμβάνει χώρο στις πρώτες 90 μέρες της παραγωγής του. Αυτό το σύντομο χρονικό διάστημα αυξημένης χρήσης, ακολουθεί ένα μεγαλύτερο χρονικό διάστημα μειωμένης χρήσης.</a:t>
            </a:r>
          </a:p>
          <a:p>
            <a:pPr marL="0" indent="0">
              <a:buNone/>
            </a:pPr>
            <a:r>
              <a:rPr lang="el-GR" dirty="0"/>
              <a:t>Σταδιακά η χρήση του εγγράφου θα μειωθεί τόσο που στο τέλος δεν θα έχει πλέον κάποια αξία για τον Οργανισμό (σε περίπτωση εκκαθάρισης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2198948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4</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Ο κύκλος Ζωής του Εγγράφου είναι το βασικό συστατικό της διαμόρφωσης πολιτικής Διαχείρισης Εγγράφων σε έναν Οργανισμό. </a:t>
            </a:r>
          </a:p>
          <a:p>
            <a:pPr marL="0" indent="0">
              <a:buNone/>
            </a:pPr>
            <a:r>
              <a:rPr lang="el-GR" dirty="0"/>
              <a:t>Τα συστήματα, εργαλεία και διαδικασίες που αναπτύσσονται ή θεσπίζονται καλούνται να εξυπηρετήσουν τις ανάγκες του κάθε σταδίου ζωής του εγγράφου</a:t>
            </a:r>
            <a:r>
              <a:rPr lang="el-GR" dirty="0" smtClean="0"/>
              <a:t>.</a:t>
            </a:r>
            <a:endParaRPr lang="el-GR" dirty="0"/>
          </a:p>
          <a:p>
            <a:pPr marL="0" indent="0">
              <a:buNone/>
            </a:pPr>
            <a:r>
              <a:rPr lang="el-GR" dirty="0"/>
              <a:t>Ο κύκλος ζωής του εγγράφου είναι </a:t>
            </a:r>
            <a:r>
              <a:rPr lang="el-GR" dirty="0" smtClean="0"/>
              <a:t>συνυφασμένος </a:t>
            </a:r>
            <a:r>
              <a:rPr lang="el-GR" dirty="0"/>
              <a:t>με την επίτευξη των λειτουργιών του Οργανισμού με χαμηλό κόστος, αποτελεσματικό και άμεσο τρόπο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598857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5</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a:t>Στάδια “Κύκλου Ζωής Εγγράφου”</a:t>
            </a:r>
          </a:p>
          <a:p>
            <a:pPr lvl="1"/>
            <a:r>
              <a:rPr lang="el-GR" dirty="0" smtClean="0"/>
              <a:t>Δημιουργία</a:t>
            </a:r>
            <a:r>
              <a:rPr lang="el-GR" dirty="0"/>
              <a:t>/ Παραγωγή/ Παραλαβή (</a:t>
            </a:r>
            <a:r>
              <a:rPr lang="en-US" dirty="0"/>
              <a:t>Creation/ Receipt</a:t>
            </a:r>
            <a:r>
              <a:rPr lang="en-US" dirty="0" smtClean="0"/>
              <a:t>)</a:t>
            </a:r>
            <a:r>
              <a:rPr lang="el-GR" dirty="0" smtClean="0"/>
              <a:t>.</a:t>
            </a:r>
            <a:endParaRPr lang="en-US" dirty="0"/>
          </a:p>
          <a:p>
            <a:pPr lvl="1"/>
            <a:r>
              <a:rPr lang="el-GR" dirty="0" smtClean="0"/>
              <a:t>Διακίνηση </a:t>
            </a:r>
            <a:r>
              <a:rPr lang="el-GR" dirty="0"/>
              <a:t>(</a:t>
            </a:r>
            <a:r>
              <a:rPr lang="en-US" dirty="0"/>
              <a:t>Distribution</a:t>
            </a:r>
            <a:r>
              <a:rPr lang="en-US" dirty="0" smtClean="0"/>
              <a:t>)</a:t>
            </a:r>
            <a:r>
              <a:rPr lang="el-GR" dirty="0" smtClean="0"/>
              <a:t>.</a:t>
            </a:r>
            <a:endParaRPr lang="en-US" dirty="0"/>
          </a:p>
          <a:p>
            <a:pPr lvl="1"/>
            <a:r>
              <a:rPr lang="el-GR" dirty="0" smtClean="0"/>
              <a:t>Χρήση </a:t>
            </a:r>
            <a:r>
              <a:rPr lang="el-GR" dirty="0"/>
              <a:t>και Διατήρηση (</a:t>
            </a:r>
            <a:r>
              <a:rPr lang="en-US" dirty="0"/>
              <a:t>Maintenance and Use</a:t>
            </a:r>
            <a:r>
              <a:rPr lang="en-US" dirty="0" smtClean="0"/>
              <a:t>)</a:t>
            </a:r>
            <a:r>
              <a:rPr lang="el-GR" dirty="0" smtClean="0"/>
              <a:t>.</a:t>
            </a:r>
            <a:endParaRPr lang="en-US" dirty="0"/>
          </a:p>
          <a:p>
            <a:pPr lvl="1"/>
            <a:r>
              <a:rPr lang="el-GR" dirty="0" smtClean="0"/>
              <a:t>Εκκαθάριση </a:t>
            </a:r>
            <a:r>
              <a:rPr lang="el-GR" dirty="0"/>
              <a:t>(</a:t>
            </a:r>
            <a:r>
              <a:rPr lang="en-US" dirty="0"/>
              <a:t>Disposition</a:t>
            </a:r>
            <a:r>
              <a:rPr lang="en-US" dirty="0" smtClean="0"/>
              <a:t>)</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8711483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6</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a:t>Δημιουργία/ Παραγωγή/ Παραλαβή (Creation/ Receipt</a:t>
            </a:r>
            <a:r>
              <a:rPr lang="el-GR" b="1" dirty="0" smtClean="0"/>
              <a:t>)</a:t>
            </a:r>
            <a:endParaRPr lang="el-GR" b="1" dirty="0"/>
          </a:p>
          <a:p>
            <a:pPr marL="355600" indent="0">
              <a:buNone/>
            </a:pPr>
            <a:r>
              <a:rPr lang="el-GR" dirty="0"/>
              <a:t>Αφορά στο πρώτο στάδιο του κύκλου ζωής του εγγράφου. </a:t>
            </a:r>
          </a:p>
          <a:p>
            <a:pPr marL="355600" indent="0">
              <a:buNone/>
            </a:pPr>
            <a:r>
              <a:rPr lang="el-GR" dirty="0"/>
              <a:t>Αναφέρεται στις διαδικασίες παραγωγής ή δημιουργίας του εγγράφου, αλλά και στην εισαγωγή ενός εγγράφου στον Οργανισμό από κάποιον άλλο εξωτερικό (πχ. εισερχόμενο έγγραφο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1612409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7</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a:t>Διακίνηση (Distribution</a:t>
            </a:r>
            <a:r>
              <a:rPr lang="el-GR" b="1" dirty="0" smtClean="0"/>
              <a:t>)</a:t>
            </a:r>
            <a:endParaRPr lang="el-GR" b="1" dirty="0"/>
          </a:p>
          <a:p>
            <a:pPr marL="355600" indent="0">
              <a:buNone/>
            </a:pPr>
            <a:r>
              <a:rPr lang="el-GR" dirty="0"/>
              <a:t>Αφορά στην αποστολή των εγγράφων στον υπεύθυνο για την εκτέλεση περαιτέρω εργασιών (πχ. κοινοποίηση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0382997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8</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smtClean="0"/>
              <a:t>Χρήση </a:t>
            </a:r>
            <a:r>
              <a:rPr lang="el-GR" b="1" dirty="0"/>
              <a:t>και Διατήρηση (Maintenance and Use</a:t>
            </a:r>
            <a:r>
              <a:rPr lang="el-GR" b="1" dirty="0" smtClean="0"/>
              <a:t>)</a:t>
            </a:r>
            <a:endParaRPr lang="el-GR" b="1" dirty="0"/>
          </a:p>
          <a:p>
            <a:pPr marL="355600" indent="0">
              <a:buNone/>
            </a:pPr>
            <a:r>
              <a:rPr lang="el-GR" dirty="0" smtClean="0"/>
              <a:t>Η Χρήση </a:t>
            </a:r>
            <a:r>
              <a:rPr lang="el-GR" dirty="0"/>
              <a:t>ακολουθεί μετά τη διακίνηση και συμβάλλει στη λήψη αποφάσεων, διεκπεραίωση εργασιών, υποστήριξη των λειτουργιών του Οργανισμού.</a:t>
            </a:r>
          </a:p>
          <a:p>
            <a:pPr marL="355600" indent="0">
              <a:buNone/>
            </a:pPr>
            <a:r>
              <a:rPr lang="el-GR" dirty="0"/>
              <a:t>Διατήρηση επέρχεται όταν τα έγγραφα παύουν να χρησιμοποιούνται σε καθημερινή βάση, αλλά η χρήση τους επιβάλλεται για οικονομικούς ή νομικούς λόγους.</a:t>
            </a:r>
          </a:p>
          <a:p>
            <a:pPr marL="0" indent="0">
              <a:buNone/>
            </a:pPr>
            <a:endParaRPr lang="el-GR" dirty="0"/>
          </a:p>
          <a:p>
            <a:pPr marL="0" indent="0">
              <a:buNone/>
            </a:pP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59098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Κύκλος ζωής εγγράφου</a:t>
            </a:r>
            <a:br>
              <a:rPr lang="el-GR" dirty="0">
                <a:solidFill>
                  <a:prstClr val="black"/>
                </a:solidFill>
              </a:rPr>
            </a:br>
            <a:r>
              <a:rPr lang="el-GR" sz="3300" b="0" dirty="0">
                <a:solidFill>
                  <a:prstClr val="black"/>
                </a:solidFill>
              </a:rPr>
              <a:t>(</a:t>
            </a:r>
            <a:r>
              <a:rPr lang="en-US" sz="3300" b="0" dirty="0">
                <a:solidFill>
                  <a:prstClr val="black"/>
                </a:solidFill>
              </a:rPr>
              <a:t>record life cycle) </a:t>
            </a:r>
            <a:r>
              <a:rPr lang="el-GR" sz="3300" b="0" dirty="0" smtClean="0">
                <a:solidFill>
                  <a:prstClr val="black"/>
                </a:solidFill>
              </a:rPr>
              <a:t>9</a:t>
            </a:r>
            <a:r>
              <a:rPr lang="en-US" sz="3300" b="0" dirty="0" smtClean="0">
                <a:solidFill>
                  <a:prstClr val="black"/>
                </a:solidFill>
              </a:rPr>
              <a:t>/</a:t>
            </a:r>
            <a:r>
              <a:rPr lang="el-GR" sz="33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a:t>Εκκαθάριση (Disposition</a:t>
            </a:r>
            <a:r>
              <a:rPr lang="el-GR" b="1" dirty="0" smtClean="0"/>
              <a:t>)</a:t>
            </a:r>
            <a:endParaRPr lang="el-GR" b="1" dirty="0"/>
          </a:p>
          <a:p>
            <a:pPr marL="355600" indent="0">
              <a:buNone/>
            </a:pPr>
            <a:r>
              <a:rPr lang="el-GR" dirty="0"/>
              <a:t>Αφορά στο τελικό στάδιο του Κύκλου Ζωής του Εγγράφου. Το έγγραφο πλέον δεν έχει καμία χρήση και αξία για τον Οργανισμό, τουλάχιστον όσο αφορά στις τρέχουσες λειτουργίες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693565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a:t>Bantin, P.C. (2008). </a:t>
            </a:r>
            <a:r>
              <a:rPr lang="en-US" i="1" dirty="0"/>
              <a:t>Understanding data and information systems for recordkeeping</a:t>
            </a:r>
            <a:r>
              <a:rPr lang="en-US" dirty="0"/>
              <a:t>. London: Neal- Schuman.</a:t>
            </a:r>
          </a:p>
          <a:p>
            <a:r>
              <a:rPr lang="en-US" dirty="0"/>
              <a:t>Cox,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Routledge.</a:t>
            </a:r>
          </a:p>
          <a:p>
            <a:r>
              <a:rPr lang="en-US" dirty="0"/>
              <a:t>Penn, I.A., Pennix, G.B. and Coulson, J. (1996). </a:t>
            </a:r>
            <a:r>
              <a:rPr lang="en-US" i="1" dirty="0"/>
              <a:t>Records management handbook</a:t>
            </a:r>
            <a:r>
              <a:rPr lang="en-US" dirty="0"/>
              <a:t>. Cambridge: Gower</a:t>
            </a:r>
            <a:r>
              <a:rPr lang="en-US" dirty="0" smtClean="0"/>
              <a:t>.</a:t>
            </a:r>
            <a:endParaRPr lang="el-GR" dirty="0" smtClean="0"/>
          </a:p>
          <a:p>
            <a:r>
              <a:rPr lang="en-US" dirty="0" smtClean="0"/>
              <a:t>Read</a:t>
            </a:r>
            <a:r>
              <a:rPr lang="en-US" dirty="0"/>
              <a:t>, J. and Ginn, M.L. (2008). </a:t>
            </a:r>
            <a:r>
              <a:rPr lang="en-US" i="1" dirty="0"/>
              <a:t>Records Management</a:t>
            </a:r>
            <a:r>
              <a:rPr lang="en-US" dirty="0"/>
              <a:t>. US: South Western Cengage Learning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18982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Διαχείριση εγγράφων</a:t>
            </a:r>
            <a:br>
              <a:rPr lang="el-GR" dirty="0" smtClean="0"/>
            </a:br>
            <a:r>
              <a:rPr lang="el-GR" sz="3300" b="0" dirty="0" smtClean="0"/>
              <a:t>(αντικείμενο 1/3)</a:t>
            </a:r>
            <a:endParaRPr lang="el-GR" sz="3300" b="0" dirty="0"/>
          </a:p>
        </p:txBody>
      </p:sp>
      <p:sp>
        <p:nvSpPr>
          <p:cNvPr id="3" name="Θέση περιεχομένου 2"/>
          <p:cNvSpPr>
            <a:spLocks noGrp="1"/>
          </p:cNvSpPr>
          <p:nvPr>
            <p:ph idx="1"/>
          </p:nvPr>
        </p:nvSpPr>
        <p:spPr/>
        <p:txBody>
          <a:bodyPr/>
          <a:lstStyle/>
          <a:p>
            <a:pPr marL="0" indent="0">
              <a:spcAft>
                <a:spcPts val="1800"/>
              </a:spcAft>
              <a:buNone/>
            </a:pPr>
            <a:r>
              <a:rPr lang="el-GR" dirty="0"/>
              <a:t>Παράγραφος 4 του ISO </a:t>
            </a:r>
            <a:r>
              <a:rPr lang="el-GR" dirty="0" smtClean="0"/>
              <a:t>15489-1:2001</a:t>
            </a:r>
            <a:endParaRPr lang="el-GR" dirty="0"/>
          </a:p>
          <a:p>
            <a:pPr marL="0" indent="0">
              <a:buNone/>
            </a:pPr>
            <a:r>
              <a:rPr lang="el-GR" b="1" dirty="0"/>
              <a:t>Αντικείμενο</a:t>
            </a:r>
            <a:r>
              <a:rPr lang="el-GR" dirty="0"/>
              <a:t> της Διαχείρισης Εγγράφων είναι:</a:t>
            </a:r>
          </a:p>
          <a:p>
            <a:r>
              <a:rPr lang="el-GR" dirty="0" smtClean="0"/>
              <a:t>Ο </a:t>
            </a:r>
            <a:r>
              <a:rPr lang="el-GR" dirty="0"/>
              <a:t>καθορισμός πολιτικών και προτύπων.</a:t>
            </a:r>
          </a:p>
          <a:p>
            <a:r>
              <a:rPr lang="el-GR" dirty="0" smtClean="0"/>
              <a:t>Η </a:t>
            </a:r>
            <a:r>
              <a:rPr lang="el-GR" dirty="0"/>
              <a:t>ανάθεση αρμοδιοτήτων και καθηκόντων.</a:t>
            </a:r>
          </a:p>
          <a:p>
            <a:r>
              <a:rPr lang="el-GR" dirty="0" smtClean="0"/>
              <a:t>Ο </a:t>
            </a:r>
            <a:r>
              <a:rPr lang="el-GR" dirty="0"/>
              <a:t>καθορισμός και η διάδοση διαδικασιών και κατευθυντήριων οδηγιών.</a:t>
            </a:r>
          </a:p>
          <a:p>
            <a:r>
              <a:rPr lang="el-GR" dirty="0" smtClean="0"/>
              <a:t>Η </a:t>
            </a:r>
            <a:r>
              <a:rPr lang="el-GR" dirty="0"/>
              <a:t>παροχή σειράς υπηρεσιών που αφορούν στη διαχείριση και χρήση των εγγράφων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453507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7699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233393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αρχειακών </a:t>
            </a:r>
            <a:r>
              <a:rPr lang="el-GR" sz="2000" dirty="0" smtClean="0"/>
              <a:t>εγγράφων (Θ). </a:t>
            </a:r>
            <a:r>
              <a:rPr lang="el-GR" sz="2000" dirty="0" smtClean="0"/>
              <a:t>Ενότητα </a:t>
            </a:r>
            <a:r>
              <a:rPr lang="el-GR" sz="2000" dirty="0"/>
              <a:t>4</a:t>
            </a:r>
            <a:r>
              <a:rPr lang="en-US" sz="2000" dirty="0" smtClean="0"/>
              <a:t>:</a:t>
            </a:r>
            <a:r>
              <a:rPr lang="el-GR" sz="2000" dirty="0" smtClean="0"/>
              <a:t> Διαχείριση εγγράφων</a:t>
            </a:r>
            <a:r>
              <a:rPr lang="en-US" sz="2000" dirty="0" smtClean="0"/>
              <a:t>:</a:t>
            </a:r>
            <a:r>
              <a:rPr lang="el-GR" sz="2000" dirty="0" smtClean="0"/>
              <a:t>Αντικείμενο &amp; εφαρμογή».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1578948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62327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040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2228951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702990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(αντικείμενο </a:t>
            </a:r>
            <a:r>
              <a:rPr lang="el-GR" sz="3300" b="0" dirty="0" smtClean="0">
                <a:solidFill>
                  <a:prstClr val="black"/>
                </a:solidFill>
              </a:rPr>
              <a:t>2/3</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a:t>Αντικείμενο</a:t>
            </a:r>
          </a:p>
          <a:p>
            <a:r>
              <a:rPr lang="el-GR" dirty="0" smtClean="0"/>
              <a:t>Ο </a:t>
            </a:r>
            <a:r>
              <a:rPr lang="el-GR" dirty="0"/>
              <a:t>σχεδιασμός, η ανάπτυξη και η διαχείριση ειδικών συστημάτων για τη διαχείριση των εγγράφων.</a:t>
            </a:r>
          </a:p>
          <a:p>
            <a:r>
              <a:rPr lang="el-GR" dirty="0" smtClean="0"/>
              <a:t>Η </a:t>
            </a:r>
            <a:r>
              <a:rPr lang="el-GR" dirty="0"/>
              <a:t>ενσωμάτωση των πρακτικών Διαχείρισης Εγγράφων στα συστήματα και τις διαδικασίες των Οργανισμών/ Επιχειρήσεων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854872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(αντικείμενο </a:t>
            </a:r>
            <a:r>
              <a:rPr lang="el-GR" sz="3300" b="0" dirty="0" smtClean="0">
                <a:solidFill>
                  <a:prstClr val="black"/>
                </a:solidFill>
              </a:rPr>
              <a:t>3/3</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a:t>Συμπερασματικά</a:t>
            </a:r>
          </a:p>
          <a:p>
            <a:r>
              <a:rPr lang="el-GR" dirty="0" smtClean="0"/>
              <a:t>Διαμόρφωση </a:t>
            </a:r>
            <a:r>
              <a:rPr lang="el-GR" dirty="0"/>
              <a:t>πολιτικής και κατευθυντηρίων οδηγιών.</a:t>
            </a:r>
          </a:p>
          <a:p>
            <a:r>
              <a:rPr lang="el-GR" dirty="0" smtClean="0"/>
              <a:t>Ενσωμάτωση </a:t>
            </a:r>
            <a:r>
              <a:rPr lang="el-GR" dirty="0"/>
              <a:t>των αρχών Διαχείρισης Εγγράφων στις διαδικασίες και λειτουργίες των Οργανισμών/ Επιχειρήσεων.</a:t>
            </a:r>
          </a:p>
          <a:p>
            <a:r>
              <a:rPr lang="el-GR" dirty="0" smtClean="0"/>
              <a:t>Ανάπτυξη </a:t>
            </a:r>
            <a:r>
              <a:rPr lang="el-GR" dirty="0"/>
              <a:t>ηλεκτρονικών συστημάτων Διαχείρισης Εγγράφων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9144649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Διαχείριση εγγράφων</a:t>
            </a:r>
            <a:br>
              <a:rPr lang="el-GR" dirty="0" smtClean="0"/>
            </a:br>
            <a:r>
              <a:rPr lang="el-GR" sz="3300" b="0" dirty="0" smtClean="0"/>
              <a:t>(εφαρμογή 1/5)</a:t>
            </a:r>
            <a:endParaRPr lang="el-GR" sz="33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Πρότυπο ISO 15489-1:2001</a:t>
            </a:r>
          </a:p>
          <a:p>
            <a:pPr marL="0" indent="0">
              <a:buNone/>
            </a:pPr>
            <a:r>
              <a:rPr lang="el-GR" dirty="0"/>
              <a:t>Εφαρμογή: υιοθέτηση και πρακτική υλοποίηση των αρχών και μεθόδων Διαχείρισης Εγγράφων σε έναν Οργανισμό/ Επιχείρηση</a:t>
            </a:r>
            <a:r>
              <a:rPr lang="el-GR" dirty="0" smtClean="0"/>
              <a:t>.</a:t>
            </a:r>
            <a:endParaRPr lang="el-GR" dirty="0"/>
          </a:p>
          <a:p>
            <a:pPr marL="0" indent="0">
              <a:buNone/>
            </a:pPr>
            <a:r>
              <a:rPr lang="el-GR" b="1" dirty="0"/>
              <a:t>Περιλαμβάνει:</a:t>
            </a:r>
          </a:p>
          <a:p>
            <a:r>
              <a:rPr lang="el-GR" dirty="0" smtClean="0"/>
              <a:t>Την </a:t>
            </a:r>
            <a:r>
              <a:rPr lang="el-GR" dirty="0"/>
              <a:t>καταγραφή των πληροφοριακών αναγκών του Οργανισμού.</a:t>
            </a:r>
          </a:p>
          <a:p>
            <a:r>
              <a:rPr lang="el-GR" dirty="0" smtClean="0"/>
              <a:t>Τον </a:t>
            </a:r>
            <a:r>
              <a:rPr lang="el-GR" dirty="0"/>
              <a:t>εντοπισμό της αναγκαίας πληροφορίας.</a:t>
            </a:r>
          </a:p>
          <a:p>
            <a:r>
              <a:rPr lang="el-GR" dirty="0" smtClean="0"/>
              <a:t>Τη </a:t>
            </a:r>
            <a:r>
              <a:rPr lang="el-GR" dirty="0"/>
              <a:t>διαμόρφωση, αποδοχή και εφαρμογή κανόνων και πολιτικών Διαχείρισης Εγγράφων που αφορούν στην οργάνωση, αλλά και στην εκκαθάριση των εγγράφων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070041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(εφαρμογή </a:t>
            </a:r>
            <a:r>
              <a:rPr lang="el-GR" sz="3300" b="0" dirty="0" smtClean="0">
                <a:solidFill>
                  <a:prstClr val="black"/>
                </a:solidFill>
              </a:rPr>
              <a:t>2/5</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Περιλαμβάνει </a:t>
            </a:r>
            <a:r>
              <a:rPr lang="el-GR" dirty="0" smtClean="0"/>
              <a:t>(συνέχεια):</a:t>
            </a:r>
            <a:endParaRPr lang="el-GR" dirty="0"/>
          </a:p>
          <a:p>
            <a:r>
              <a:rPr lang="el-GR" dirty="0" smtClean="0"/>
              <a:t>Τη </a:t>
            </a:r>
            <a:r>
              <a:rPr lang="el-GR" dirty="0"/>
              <a:t>διαμόρφωση κειμένου πολιτικής σχετικά με τη βραχεία και μακροχρόνια αποθήκευση των εγγράφων σε υλική, αλλά και </a:t>
            </a:r>
            <a:r>
              <a:rPr lang="el-GR" dirty="0" smtClean="0"/>
              <a:t>σε ηλεκτρονική </a:t>
            </a:r>
            <a:r>
              <a:rPr lang="el-GR" dirty="0"/>
              <a:t>μορφή.</a:t>
            </a:r>
          </a:p>
          <a:p>
            <a:r>
              <a:rPr lang="el-GR" dirty="0" smtClean="0"/>
              <a:t>Τον </a:t>
            </a:r>
            <a:r>
              <a:rPr lang="el-GR" dirty="0"/>
              <a:t>εντοπισμό, την ταξινόμηση και αποθήκευση των εγγράφων.</a:t>
            </a:r>
          </a:p>
          <a:p>
            <a:r>
              <a:rPr lang="el-GR" dirty="0" smtClean="0"/>
              <a:t>Το </a:t>
            </a:r>
            <a:r>
              <a:rPr lang="el-GR" dirty="0"/>
              <a:t>συντονισμό της πρόσβασης στα έγγραφα από </a:t>
            </a:r>
            <a:r>
              <a:rPr lang="el-GR" dirty="0" smtClean="0"/>
              <a:t>ενδιαφερόμενους,  </a:t>
            </a:r>
            <a:r>
              <a:rPr lang="el-GR" dirty="0"/>
              <a:t>διατηρώντας τις ισορροπίες μεταξύ της διαφύλαξης της επιχειρηματικής εμπιστευτικότητας και του απορρήτου των δεδομένων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010791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(εφαρμογή </a:t>
            </a:r>
            <a:r>
              <a:rPr lang="el-GR" sz="3300" b="0" dirty="0" smtClean="0">
                <a:solidFill>
                  <a:prstClr val="black"/>
                </a:solidFill>
              </a:rPr>
              <a:t>3/5</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Περιλαμβάνει</a:t>
            </a:r>
            <a:r>
              <a:rPr lang="el-GR" dirty="0" smtClean="0"/>
              <a:t> (συνέχεια):</a:t>
            </a:r>
            <a:endParaRPr lang="el-GR" dirty="0"/>
          </a:p>
          <a:p>
            <a:r>
              <a:rPr lang="el-GR" dirty="0" smtClean="0"/>
              <a:t>Τη </a:t>
            </a:r>
            <a:r>
              <a:rPr lang="el-GR" dirty="0"/>
              <a:t>διαμόρφωση και εφαρμογή πολιτικής εκκαθάρισης σε έγγραφα που δε χρησιμοποιούνται πλέον στο πλαίσιο της λειτουργίας του Οργανισμού. Ανάλογα με τη πολιτική του Οργανισμού στο θέμα αυτό, τα έγγραφα αυτά είτε θα </a:t>
            </a:r>
            <a:r>
              <a:rPr lang="el-GR" dirty="0" smtClean="0"/>
              <a:t>καταστραφούν, </a:t>
            </a:r>
            <a:r>
              <a:rPr lang="el-GR" dirty="0"/>
              <a:t>είτε θα διατηρηθούν ως ιστορικό αρχείο.</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263102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Διαχείριση εγγράφων</a:t>
            </a:r>
            <a:br>
              <a:rPr lang="el-GR" dirty="0">
                <a:solidFill>
                  <a:prstClr val="black"/>
                </a:solidFill>
              </a:rPr>
            </a:br>
            <a:r>
              <a:rPr lang="el-GR" sz="3300" b="0" dirty="0">
                <a:solidFill>
                  <a:prstClr val="black"/>
                </a:solidFill>
              </a:rPr>
              <a:t>(εφαρμογή </a:t>
            </a:r>
            <a:r>
              <a:rPr lang="el-GR" sz="3300" b="0" dirty="0" smtClean="0">
                <a:solidFill>
                  <a:prstClr val="black"/>
                </a:solidFill>
              </a:rPr>
              <a:t>4/5</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b="1" dirty="0"/>
              <a:t>Συμπερασματικά</a:t>
            </a:r>
          </a:p>
          <a:p>
            <a:r>
              <a:rPr lang="el-GR" dirty="0" smtClean="0"/>
              <a:t>Αναφέρεται </a:t>
            </a:r>
            <a:r>
              <a:rPr lang="el-GR" dirty="0"/>
              <a:t>σε όλα τα στάδια Διαχείρισης Εγγράφων σε έναν Οργανισμό/ Επιχείρηση - από την παραγωγή ενός εγγράφου μέχρι την αποθήκευση και εκκαθάρισή του.</a:t>
            </a:r>
          </a:p>
          <a:p>
            <a:r>
              <a:rPr lang="el-GR" dirty="0" smtClean="0"/>
              <a:t>Τα </a:t>
            </a:r>
            <a:r>
              <a:rPr lang="el-GR" dirty="0"/>
              <a:t>συστήματα Διαχείρισης Εγγράφων ποικίλλουν από ένα έντυπο ευρετήριο, όπως αυτά που αναπτύσσονται από τις Βιβλιοθήκες, μέχρι και ένα αυτοματοποιημένο ηλεκτρονικό σύστημα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0061748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207</TotalTime>
  <Words>2267</Words>
  <Application>Microsoft Office PowerPoint</Application>
  <PresentationFormat>Προβολή στην οθόνη (4:3)</PresentationFormat>
  <Paragraphs>269</Paragraphs>
  <Slides>36</Slides>
  <Notes>34</Notes>
  <HiddenSlides>0</HiddenSlides>
  <MMClips>0</MMClips>
  <ScaleCrop>false</ScaleCrop>
  <HeadingPairs>
    <vt:vector size="4" baseType="variant">
      <vt:variant>
        <vt:lpstr>Θέμα</vt:lpstr>
      </vt:variant>
      <vt:variant>
        <vt:i4>4</vt:i4>
      </vt:variant>
      <vt:variant>
        <vt:lpstr>Τίτλοι διαφανειών</vt:lpstr>
      </vt:variant>
      <vt:variant>
        <vt:i4>36</vt:i4>
      </vt:variant>
    </vt:vector>
  </HeadingPairs>
  <TitlesOfParts>
    <vt:vector size="40" baseType="lpstr">
      <vt:lpstr>OC_template_2</vt:lpstr>
      <vt:lpstr>OC_template_updated</vt:lpstr>
      <vt:lpstr>1_OC_template_updated</vt:lpstr>
      <vt:lpstr>2_OC_template_updated</vt:lpstr>
      <vt:lpstr>Διαχείριση αρχειακών εγγράφων (Θ)</vt:lpstr>
      <vt:lpstr>Περιεχόμενα</vt:lpstr>
      <vt:lpstr>Διαχείριση εγγράφων (αντικείμενο 1/3)</vt:lpstr>
      <vt:lpstr>Διαχείριση εγγράφων (αντικείμενο 2/3)</vt:lpstr>
      <vt:lpstr>Διαχείριση εγγράφων (αντικείμενο 3/3)</vt:lpstr>
      <vt:lpstr>Διαχείριση εγγράφων (εφαρμογή 1/5)</vt:lpstr>
      <vt:lpstr>Διαχείριση εγγράφων (εφαρμογή 2/5)</vt:lpstr>
      <vt:lpstr>Διαχείριση εγγράφων (εφαρμογή 3/5)</vt:lpstr>
      <vt:lpstr>Διαχείριση εγγράφων (εφαρμογή 4/5)</vt:lpstr>
      <vt:lpstr>Διαχείριση εγγράφων (εφαρμογή 5/5)</vt:lpstr>
      <vt:lpstr>Διαχείριση εγγράφων (σπουδαιότητα 1/9)</vt:lpstr>
      <vt:lpstr>Διαχείριση εγγράφων (σπουδαιότητα 2/9)</vt:lpstr>
      <vt:lpstr>Διαχείριση εγγράφων (σπουδαιότητα 3/9)</vt:lpstr>
      <vt:lpstr>Διαχείριση εγγράφων (σπουδαιότητα 4/9)</vt:lpstr>
      <vt:lpstr>Διαχείριση εγγράφων (σπουδαιότητα 5/9)</vt:lpstr>
      <vt:lpstr>Διαχείριση εγγράφων (σπουδαιότητα 6/9)</vt:lpstr>
      <vt:lpstr>Διαχείριση εγγράφων (σπουδαιότητα 7/9)</vt:lpstr>
      <vt:lpstr>Διαχείριση εγγράφων (σπουδαιότητα 8/9)</vt:lpstr>
      <vt:lpstr>Διαχείριση εγγράφων (σπουδαιότητα 9/9)</vt:lpstr>
      <vt:lpstr>Κύκλος ζωής εγγράφου (record life cycle) 1/9</vt:lpstr>
      <vt:lpstr>Κύκλος ζωής εγγράφου (record life cycle) 2/9</vt:lpstr>
      <vt:lpstr>Κύκλος ζωής εγγράφου (record life cycle) 3/9</vt:lpstr>
      <vt:lpstr>Κύκλος ζωής εγγράφου (record life cycle) 4/9</vt:lpstr>
      <vt:lpstr>Κύκλος ζωής εγγράφου (record life cycle) 5/9</vt:lpstr>
      <vt:lpstr>Κύκλος ζωής εγγράφου (record life cycle) 6/9</vt:lpstr>
      <vt:lpstr>Κύκλος ζωής εγγράφου (record life cycle) 7/9</vt:lpstr>
      <vt:lpstr>Κύκλος ζωής εγγράφου (record life cycle) 8/9</vt:lpstr>
      <vt:lpstr>Κύκλος ζωής εγγράφου (record life cycle) 9/9</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16</cp:revision>
  <dcterms:created xsi:type="dcterms:W3CDTF">2014-04-28T10:06:45Z</dcterms:created>
  <dcterms:modified xsi:type="dcterms:W3CDTF">2015-02-27T12:14:01Z</dcterms:modified>
</cp:coreProperties>
</file>