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9" r:id="rId3"/>
    <p:sldMasterId id="2147483720" r:id="rId4"/>
  </p:sldMasterIdLst>
  <p:notesMasterIdLst>
    <p:notesMasterId r:id="rId24"/>
  </p:notesMasterIdLst>
  <p:handoutMasterIdLst>
    <p:handoutMasterId r:id="rId25"/>
  </p:handoutMasterIdLst>
  <p:sldIdLst>
    <p:sldId id="256" r:id="rId5"/>
    <p:sldId id="326" r:id="rId6"/>
    <p:sldId id="327" r:id="rId7"/>
    <p:sldId id="330" r:id="rId8"/>
    <p:sldId id="346" r:id="rId9"/>
    <p:sldId id="351" r:id="rId10"/>
    <p:sldId id="359" r:id="rId11"/>
    <p:sldId id="352" r:id="rId12"/>
    <p:sldId id="360" r:id="rId13"/>
    <p:sldId id="354" r:id="rId14"/>
    <p:sldId id="358" r:id="rId15"/>
    <p:sldId id="341" r:id="rId16"/>
    <p:sldId id="257" r:id="rId17"/>
    <p:sldId id="267" r:id="rId18"/>
    <p:sldId id="269" r:id="rId19"/>
    <p:sldId id="276" r:id="rId20"/>
    <p:sldId id="277" r:id="rId21"/>
    <p:sldId id="271" r:id="rId22"/>
    <p:sldId id="274"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4A82"/>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4" d="100"/>
          <a:sy n="114" d="100"/>
        </p:scale>
        <p:origin x="-1644"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31/8/2015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7D5358A-A607-4A5D-BC1E-0B7C4621E5F8}" type="datetimeFigureOut">
              <a:rPr lang="el-GR" smtClean="0"/>
              <a:pPr/>
              <a:t>31/8/2015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7D5358A-A607-4A5D-BC1E-0B7C4621E5F8}" type="datetimeFigureOut">
              <a:rPr lang="el-GR" smtClean="0"/>
              <a:pPr/>
              <a:t>31/8/2015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7D5358A-A607-4A5D-BC1E-0B7C4621E5F8}" type="datetimeFigureOut">
              <a:rPr lang="el-GR" smtClean="0"/>
              <a:pPr/>
              <a:t>31/8/2015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31/8/2015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31/8/2015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pPr/>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Learning_to_walk_by_pushing_wheeled_toy.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creativecommons.org/licenses/by/1.0/deed.en" TargetMode="External"/><Relationship Id="rId4" Type="http://schemas.openxmlformats.org/officeDocument/2006/relationships/hyperlink" Target="https://commons.wikimedia.org/wiki/User:Betsi_Ja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cnx.org/contents/ade6d462-b5d8-4103-a86f-a3c3ef304c11@1.22:66/College_Physics_for_Cere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Learning_to_walk_by_pushing_wheeled_toy.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s://creativecommons.org/licenses/by/2.0/deed.en" TargetMode="External"/><Relationship Id="rId4" Type="http://schemas.openxmlformats.org/officeDocument/2006/relationships/hyperlink" Target="https://commons.wikimedia.org/w/index.php?title=User:DavidMaisel&amp;action=edit&amp;redlink=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razpc.pl/b/126129"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nx.org/contents/ade6d462-b5d8-4103-a86f-a3c3ef304c11@1.22:66/College_Physics_for_Ceres"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slideshare.net/vtsiri/manual-handling-ppt-presentation?next_slideshow=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dirty="0" smtClean="0">
                <a:solidFill>
                  <a:schemeClr val="tx1"/>
                </a:solidFill>
                <a:latin typeface="+mn-lt"/>
              </a:rPr>
              <a:t> (</a:t>
            </a:r>
            <a:r>
              <a:rPr lang="en-US" sz="3600" b="1" dirty="0">
                <a:solidFill>
                  <a:schemeClr val="tx1"/>
                </a:solidFill>
                <a:latin typeface="+mn-lt"/>
              </a:rPr>
              <a:t>E</a:t>
            </a:r>
            <a:r>
              <a:rPr lang="el-GR" sz="3600" b="1" dirty="0" smtClean="0">
                <a:solidFill>
                  <a:schemeClr val="tx1"/>
                </a:solidFill>
                <a:latin typeface="+mn-lt"/>
              </a:rPr>
              <a:t>)</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85000" lnSpcReduction="20000"/>
          </a:bodyPr>
          <a:lstStyle/>
          <a:p>
            <a:pPr>
              <a:spcBef>
                <a:spcPts val="0"/>
              </a:spcBef>
              <a:spcAft>
                <a:spcPts val="1200"/>
              </a:spcAft>
            </a:pPr>
            <a:r>
              <a:rPr lang="el-GR" sz="3100" b="1" dirty="0" smtClean="0"/>
              <a:t>Ενότητα</a:t>
            </a:r>
            <a:r>
              <a:rPr lang="en-US" sz="3100" b="1" dirty="0" smtClean="0"/>
              <a:t> 1</a:t>
            </a:r>
            <a:r>
              <a:rPr lang="el-GR" sz="3100" b="1" dirty="0" smtClean="0"/>
              <a:t>:</a:t>
            </a:r>
            <a:r>
              <a:rPr lang="el-GR" sz="3100" dirty="0" smtClean="0"/>
              <a:t> Εφαρμογές αρχών μηχανικής</a:t>
            </a:r>
          </a:p>
          <a:p>
            <a:pPr>
              <a:spcBef>
                <a:spcPts val="0"/>
              </a:spcBef>
              <a:spcAft>
                <a:spcPts val="1200"/>
              </a:spcAft>
            </a:pPr>
            <a:endParaRPr lang="en-US" sz="2800" dirty="0"/>
          </a:p>
          <a:p>
            <a:r>
              <a:rPr lang="el-GR" sz="2600" dirty="0"/>
              <a:t>Δωροθέα Μακρυγιάννη</a:t>
            </a:r>
            <a:r>
              <a:rPr lang="en-US" sz="2600" dirty="0"/>
              <a:t> Pt MSc</a:t>
            </a:r>
            <a:endParaRPr lang="el-GR" sz="2600" dirty="0"/>
          </a:p>
          <a:p>
            <a:r>
              <a:rPr lang="el-GR" sz="2600" dirty="0"/>
              <a:t>Τμήμα </a:t>
            </a:r>
            <a:r>
              <a:rPr lang="el-GR" sz="2600" dirty="0" smtClean="0"/>
              <a:t>Φυσικοθεραπείας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Οστίτης Ιστός  </a:t>
            </a:r>
            <a:r>
              <a:rPr lang="el-GR" sz="3200" b="0" dirty="0" smtClean="0"/>
              <a:t>Παράδειγμα</a:t>
            </a:r>
            <a:endParaRPr lang="el-GR" sz="3200" b="0" dirty="0"/>
          </a:p>
        </p:txBody>
      </p:sp>
      <p:sp>
        <p:nvSpPr>
          <p:cNvPr id="3" name="2 - Θέση περιεχομένου"/>
          <p:cNvSpPr>
            <a:spLocks noGrp="1"/>
          </p:cNvSpPr>
          <p:nvPr>
            <p:ph idx="1"/>
          </p:nvPr>
        </p:nvSpPr>
        <p:spPr/>
        <p:txBody>
          <a:bodyPr>
            <a:normAutofit/>
          </a:bodyPr>
          <a:lstStyle/>
          <a:p>
            <a:r>
              <a:rPr lang="el-GR" dirty="0" smtClean="0"/>
              <a:t>Διεύθυνση. Το  οστό, ως </a:t>
            </a:r>
            <a:r>
              <a:rPr lang="el-GR" dirty="0" err="1" smtClean="0"/>
              <a:t>ανισότροπη</a:t>
            </a:r>
            <a:r>
              <a:rPr lang="el-GR" dirty="0" smtClean="0"/>
              <a:t> δομή αντέχει μεγαλύτερες δυνάμεις κατά τον επιμήκη άξονά του και όχι παράλληλες με την επιφάνειά του. </a:t>
            </a:r>
          </a:p>
          <a:p>
            <a:r>
              <a:rPr lang="el-GR" dirty="0" smtClean="0"/>
              <a:t>Ταχύτητα. Το οστό ως </a:t>
            </a:r>
            <a:r>
              <a:rPr lang="el-GR" dirty="0" err="1" smtClean="0"/>
              <a:t>ινοελαστική</a:t>
            </a:r>
            <a:r>
              <a:rPr lang="el-GR" dirty="0" smtClean="0"/>
              <a:t> κατασκευή  αντέχει διπλάσια δύναμη εφαρμοσμένη με μεγάλη ταχύτητα:</a:t>
            </a:r>
          </a:p>
          <a:p>
            <a:pPr lvl="1"/>
            <a:r>
              <a:rPr lang="el-GR" dirty="0" smtClean="0"/>
              <a:t> Αντέχει μεγαλύτερες  δυνάμεις για λιγότερη  διάρκεια, ινώδης δομή. Η παραμόρφωση είναι αποτέλεσμα  ρήξεων των δεσμών, στη δομή του ιστού.</a:t>
            </a:r>
          </a:p>
          <a:p>
            <a:pPr lvl="1"/>
            <a:r>
              <a:rPr lang="el-GR" dirty="0" smtClean="0"/>
              <a:t>Παραμορφώνεται  με μικρή δύναμη για πολύ χρόνο, ελαστική </a:t>
            </a:r>
            <a:r>
              <a:rPr lang="el-GR" dirty="0" err="1" smtClean="0"/>
              <a:t>δομή.Η</a:t>
            </a:r>
            <a:r>
              <a:rPr lang="el-GR" dirty="0" smtClean="0"/>
              <a:t> παραμόρφωση φθάνει το 3% της δομής. </a:t>
            </a:r>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260648"/>
            <a:ext cx="8157592" cy="864096"/>
          </a:xfrm>
        </p:spPr>
        <p:txBody>
          <a:bodyPr>
            <a:normAutofit/>
          </a:bodyPr>
          <a:lstStyle/>
          <a:p>
            <a:r>
              <a:rPr lang="el-GR" sz="3600" dirty="0" smtClean="0"/>
              <a:t>Οστίτη Ιστός  </a:t>
            </a:r>
            <a:r>
              <a:rPr lang="el-GR" sz="3200" b="0" dirty="0" smtClean="0"/>
              <a:t>Διάγραμμα</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40" name="39 - Ορθογώνιο"/>
          <p:cNvSpPr/>
          <p:nvPr/>
        </p:nvSpPr>
        <p:spPr>
          <a:xfrm>
            <a:off x="539552" y="2204864"/>
            <a:ext cx="108012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φόρτιση</a:t>
            </a:r>
            <a:endParaRPr lang="el-GR" dirty="0"/>
          </a:p>
        </p:txBody>
      </p:sp>
      <p:grpSp>
        <p:nvGrpSpPr>
          <p:cNvPr id="3" name="46 - Ομάδα"/>
          <p:cNvGrpSpPr/>
          <p:nvPr/>
        </p:nvGrpSpPr>
        <p:grpSpPr>
          <a:xfrm>
            <a:off x="1475656" y="2132856"/>
            <a:ext cx="5688632" cy="4032448"/>
            <a:chOff x="1403648" y="1772816"/>
            <a:chExt cx="5688632" cy="4032448"/>
          </a:xfrm>
        </p:grpSpPr>
        <p:cxnSp>
          <p:nvCxnSpPr>
            <p:cNvPr id="6" name="5 - Ευθεία γραμμή σύνδεσης"/>
            <p:cNvCxnSpPr/>
            <p:nvPr/>
          </p:nvCxnSpPr>
          <p:spPr>
            <a:xfrm>
              <a:off x="1547664" y="5445224"/>
              <a:ext cx="46085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flipV="1">
              <a:off x="1547664" y="1772816"/>
              <a:ext cx="0" cy="367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flipV="1">
              <a:off x="1547664" y="2204864"/>
              <a:ext cx="4752528" cy="3240360"/>
            </a:xfrm>
            <a:prstGeom prst="line">
              <a:avLst/>
            </a:prstGeom>
          </p:spPr>
          <p:style>
            <a:lnRef idx="1">
              <a:schemeClr val="accent1"/>
            </a:lnRef>
            <a:fillRef idx="0">
              <a:schemeClr val="accent1"/>
            </a:fillRef>
            <a:effectRef idx="0">
              <a:schemeClr val="accent1"/>
            </a:effectRef>
            <a:fontRef idx="minor">
              <a:schemeClr val="tx1"/>
            </a:fontRef>
          </p:style>
        </p:cxnSp>
        <p:sp>
          <p:nvSpPr>
            <p:cNvPr id="34" name="33 - Έλλειψη"/>
            <p:cNvSpPr/>
            <p:nvPr/>
          </p:nvSpPr>
          <p:spPr>
            <a:xfrm>
              <a:off x="5436096" y="2132856"/>
              <a:ext cx="288032" cy="410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a:t>
              </a:r>
              <a:endParaRPr lang="el-GR" dirty="0"/>
            </a:p>
          </p:txBody>
        </p:sp>
        <p:sp>
          <p:nvSpPr>
            <p:cNvPr id="37" name="36 - Έλλειψη"/>
            <p:cNvSpPr/>
            <p:nvPr/>
          </p:nvSpPr>
          <p:spPr>
            <a:xfrm>
              <a:off x="6156176" y="3284984"/>
              <a:ext cx="216024" cy="351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Β</a:t>
              </a:r>
              <a:endParaRPr lang="el-GR" dirty="0"/>
            </a:p>
          </p:txBody>
        </p:sp>
        <p:sp>
          <p:nvSpPr>
            <p:cNvPr id="38" name="37 - Ορθογώνιο"/>
            <p:cNvSpPr/>
            <p:nvPr/>
          </p:nvSpPr>
          <p:spPr>
            <a:xfrm>
              <a:off x="4355976" y="5445224"/>
              <a:ext cx="172819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παραμόρφωση</a:t>
              </a:r>
              <a:endParaRPr lang="el-GR" dirty="0"/>
            </a:p>
          </p:txBody>
        </p:sp>
        <p:sp>
          <p:nvSpPr>
            <p:cNvPr id="41" name="40 - Δεξιό βέλος"/>
            <p:cNvSpPr/>
            <p:nvPr/>
          </p:nvSpPr>
          <p:spPr>
            <a:xfrm>
              <a:off x="1403648" y="3717032"/>
              <a:ext cx="40234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41 - Ορθογώνιο"/>
            <p:cNvSpPr/>
            <p:nvPr/>
          </p:nvSpPr>
          <p:spPr>
            <a:xfrm>
              <a:off x="6012160" y="4293096"/>
              <a:ext cx="108012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κάταγμα</a:t>
              </a:r>
              <a:endParaRPr lang="el-GR" dirty="0"/>
            </a:p>
          </p:txBody>
        </p:sp>
        <p:sp>
          <p:nvSpPr>
            <p:cNvPr id="44" name="43 - Ορθογώνιο"/>
            <p:cNvSpPr/>
            <p:nvPr/>
          </p:nvSpPr>
          <p:spPr>
            <a:xfrm>
              <a:off x="3923928" y="2780928"/>
              <a:ext cx="108012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κάταγμα</a:t>
              </a:r>
              <a:endParaRPr lang="el-GR" dirty="0"/>
            </a:p>
          </p:txBody>
        </p:sp>
      </p:grpSp>
      <p:sp>
        <p:nvSpPr>
          <p:cNvPr id="48" name="2 - Θέση περιεχομένου"/>
          <p:cNvSpPr>
            <a:spLocks noGrp="1"/>
          </p:cNvSpPr>
          <p:nvPr>
            <p:ph idx="1"/>
          </p:nvPr>
        </p:nvSpPr>
        <p:spPr>
          <a:xfrm>
            <a:off x="323528" y="1052736"/>
            <a:ext cx="8568952" cy="936104"/>
          </a:xfrm>
        </p:spPr>
        <p:txBody>
          <a:bodyPr>
            <a:normAutofit fontScale="92500"/>
          </a:bodyPr>
          <a:lstStyle/>
          <a:p>
            <a:pPr>
              <a:buNone/>
            </a:pPr>
            <a:r>
              <a:rPr lang="el-GR" dirty="0" smtClean="0"/>
              <a:t>  Φόρτιση σε οστίτη ιστό πέρα από το όριο αντοχής των δομικών  υλικών: </a:t>
            </a:r>
            <a:r>
              <a:rPr lang="el-GR" b="1" dirty="0" smtClean="0"/>
              <a:t>Α.</a:t>
            </a:r>
            <a:r>
              <a:rPr lang="el-GR" dirty="0" smtClean="0"/>
              <a:t> ταχεία  εφαρμογή  φορτίου </a:t>
            </a:r>
            <a:r>
              <a:rPr lang="el-GR" b="1" dirty="0" smtClean="0"/>
              <a:t>Β.</a:t>
            </a:r>
            <a:r>
              <a:rPr lang="el-GR" dirty="0" smtClean="0"/>
              <a:t> βραδεία και διαρκής  φόρτιση</a:t>
            </a:r>
          </a:p>
          <a:p>
            <a:pPr>
              <a:buNone/>
            </a:pPr>
            <a:endParaRPr lang="el-GR" dirty="0"/>
          </a:p>
        </p:txBody>
      </p:sp>
      <p:sp>
        <p:nvSpPr>
          <p:cNvPr id="21" name="20 - Ορθογώνιο"/>
          <p:cNvSpPr/>
          <p:nvPr/>
        </p:nvSpPr>
        <p:spPr>
          <a:xfrm>
            <a:off x="467544" y="2060848"/>
            <a:ext cx="8280920" cy="4176464"/>
          </a:xfrm>
          <a:prstGeom prst="rect">
            <a:avLst/>
          </a:prstGeom>
          <a:noFill/>
          <a:ln w="57150">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Ορθογώνιο"/>
          <p:cNvSpPr/>
          <p:nvPr/>
        </p:nvSpPr>
        <p:spPr>
          <a:xfrm>
            <a:off x="7092280" y="2204864"/>
            <a:ext cx="1526427" cy="923330"/>
          </a:xfrm>
          <a:prstGeom prst="rect">
            <a:avLst/>
          </a:prstGeom>
          <a:ln>
            <a:solidFill>
              <a:srgbClr val="333399"/>
            </a:solidFill>
          </a:ln>
        </p:spPr>
        <p:txBody>
          <a:bodyPr wrap="square">
            <a:spAutoFit/>
          </a:bodyPr>
          <a:lstStyle/>
          <a:p>
            <a:r>
              <a:rPr lang="el-GR" b="1" dirty="0" smtClean="0"/>
              <a:t>Απάντηση:</a:t>
            </a:r>
            <a:r>
              <a:rPr lang="el-GR" dirty="0" smtClean="0"/>
              <a:t> </a:t>
            </a:r>
          </a:p>
          <a:p>
            <a:r>
              <a:rPr lang="el-GR" dirty="0" smtClean="0"/>
              <a:t>Α. πλαστική     Β.  ελαστική </a:t>
            </a:r>
            <a:endParaRPr lang="el-GR" dirty="0"/>
          </a:p>
        </p:txBody>
      </p:sp>
      <p:sp>
        <p:nvSpPr>
          <p:cNvPr id="7" name="Ελεύθερη σχεδίαση 6"/>
          <p:cNvSpPr/>
          <p:nvPr/>
        </p:nvSpPr>
        <p:spPr>
          <a:xfrm>
            <a:off x="1621200" y="4129984"/>
            <a:ext cx="4689695" cy="1675280"/>
          </a:xfrm>
          <a:custGeom>
            <a:avLst/>
            <a:gdLst>
              <a:gd name="connsiteX0" fmla="*/ 0 w 4689695"/>
              <a:gd name="connsiteY0" fmla="*/ 1675280 h 1675280"/>
              <a:gd name="connsiteX1" fmla="*/ 280658 w 4689695"/>
              <a:gd name="connsiteY1" fmla="*/ 1521371 h 1675280"/>
              <a:gd name="connsiteX2" fmla="*/ 887240 w 4689695"/>
              <a:gd name="connsiteY2" fmla="*/ 1231660 h 1675280"/>
              <a:gd name="connsiteX3" fmla="*/ 1367073 w 4689695"/>
              <a:gd name="connsiteY3" fmla="*/ 1005323 h 1675280"/>
              <a:gd name="connsiteX4" fmla="*/ 2245259 w 4689695"/>
              <a:gd name="connsiteY4" fmla="*/ 606971 h 1675280"/>
              <a:gd name="connsiteX5" fmla="*/ 2987644 w 4689695"/>
              <a:gd name="connsiteY5" fmla="*/ 271993 h 1675280"/>
              <a:gd name="connsiteX6" fmla="*/ 3757188 w 4689695"/>
              <a:gd name="connsiteY6" fmla="*/ 63763 h 1675280"/>
              <a:gd name="connsiteX7" fmla="*/ 4327557 w 4689695"/>
              <a:gd name="connsiteY7" fmla="*/ 9442 h 1675280"/>
              <a:gd name="connsiteX8" fmla="*/ 4689695 w 4689695"/>
              <a:gd name="connsiteY8" fmla="*/ 389 h 167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9695" h="1675280">
                <a:moveTo>
                  <a:pt x="0" y="1675280"/>
                </a:moveTo>
                <a:cubicBezTo>
                  <a:pt x="66392" y="1635294"/>
                  <a:pt x="132785" y="1595308"/>
                  <a:pt x="280658" y="1521371"/>
                </a:cubicBezTo>
                <a:cubicBezTo>
                  <a:pt x="428531" y="1447434"/>
                  <a:pt x="887240" y="1231660"/>
                  <a:pt x="887240" y="1231660"/>
                </a:cubicBezTo>
                <a:lnTo>
                  <a:pt x="1367073" y="1005323"/>
                </a:lnTo>
                <a:lnTo>
                  <a:pt x="2245259" y="606971"/>
                </a:lnTo>
                <a:cubicBezTo>
                  <a:pt x="2515354" y="484749"/>
                  <a:pt x="2735656" y="362528"/>
                  <a:pt x="2987644" y="271993"/>
                </a:cubicBezTo>
                <a:cubicBezTo>
                  <a:pt x="3239632" y="181458"/>
                  <a:pt x="3533869" y="107521"/>
                  <a:pt x="3757188" y="63763"/>
                </a:cubicBezTo>
                <a:cubicBezTo>
                  <a:pt x="3980507" y="20005"/>
                  <a:pt x="4172139" y="20004"/>
                  <a:pt x="4327557" y="9442"/>
                </a:cubicBezTo>
                <a:cubicBezTo>
                  <a:pt x="4482975" y="-1120"/>
                  <a:pt x="4586335" y="-366"/>
                  <a:pt x="4689695" y="389"/>
                </a:cubicBez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Ισορροπία</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5" name="Picture 2" descr="File:Fouete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25241"/>
            <a:ext cx="5904656" cy="5125925"/>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7" name="2 - Θέση περιεχομένου"/>
          <p:cNvSpPr txBox="1">
            <a:spLocks/>
          </p:cNvSpPr>
          <p:nvPr/>
        </p:nvSpPr>
        <p:spPr>
          <a:xfrm>
            <a:off x="6263680" y="1124744"/>
            <a:ext cx="2880320" cy="5040560"/>
          </a:xfrm>
          <a:prstGeom prst="rect">
            <a:avLst/>
          </a:prstGeom>
        </p:spPr>
        <p:txBody>
          <a:bodyPr vert="horz" lIns="91440" tIns="45720" rIns="91440" bIns="45720" rtlCol="0">
            <a:normAutofit lnSpcReduction="10000"/>
          </a:bodyPr>
          <a:lstStyle/>
          <a:p>
            <a:pPr marL="266700" marR="0" lvl="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Με κατάλληλη μυϊκή δραστηριότητα,    </a:t>
            </a:r>
            <a:r>
              <a:rPr lang="el-GR" sz="2400" dirty="0" smtClean="0">
                <a:latin typeface="+mn-lt"/>
              </a:rPr>
              <a:t>(με μεγάλη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κατανάλωση ενέργειας)</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διατηρείται κάθε στιγμή η γραμμή της βαρύτητας μέσα στην βάση στήριξης και εξασφαλίζεται ισορροπία.</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6"/>
          <p:cNvSpPr/>
          <p:nvPr/>
        </p:nvSpPr>
        <p:spPr>
          <a:xfrm>
            <a:off x="1691680" y="6396335"/>
            <a:ext cx="3223850" cy="461665"/>
          </a:xfrm>
          <a:prstGeom prst="rect">
            <a:avLst/>
          </a:prstGeom>
        </p:spPr>
        <p:txBody>
          <a:bodyPr wrap="square">
            <a:spAutoFit/>
          </a:bodyPr>
          <a:lstStyle/>
          <a:p>
            <a:pPr algn="ctr"/>
            <a:r>
              <a:rPr lang="en-US" sz="1200" dirty="0" smtClean="0">
                <a:solidFill>
                  <a:prstClr val="black">
                    <a:lumMod val="65000"/>
                    <a:lumOff val="35000"/>
                  </a:prstClr>
                </a:solidFill>
                <a:latin typeface="+mn-lt"/>
                <a:cs typeface="Arial" charset="0"/>
              </a:rPr>
              <a:t>“</a:t>
            </a:r>
            <a:r>
              <a:rPr lang="en-US" sz="1200" dirty="0">
                <a:latin typeface="+mn-lt"/>
                <a:hlinkClick r:id="rId3"/>
              </a:rPr>
              <a:t>Learning to walk by pushing wheeled </a:t>
            </a:r>
            <a:r>
              <a:rPr lang="en-US" sz="1200" dirty="0" smtClean="0">
                <a:latin typeface="+mn-lt"/>
                <a:hlinkClick r:id="rId3"/>
              </a:rPr>
              <a:t>toy</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err="1">
                <a:latin typeface="+mn-lt"/>
                <a:hlinkClick r:id="rId4" tooltip="User:Betsi Jane"/>
              </a:rPr>
              <a:t>Betsi</a:t>
            </a:r>
            <a:r>
              <a:rPr lang="en-US" sz="1200" dirty="0">
                <a:latin typeface="+mn-lt"/>
                <a:hlinkClick r:id="rId4" tooltip="User:Betsi Jane"/>
              </a:rPr>
              <a:t> Jane</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διαθέσιμο με άδεια</a:t>
            </a:r>
            <a:r>
              <a:rPr lang="en-US" sz="1200" dirty="0" smtClean="0">
                <a:solidFill>
                  <a:prstClr val="black">
                    <a:lumMod val="65000"/>
                    <a:lumOff val="35000"/>
                  </a:prstClr>
                </a:solidFill>
                <a:latin typeface="+mn-lt"/>
                <a:cs typeface="Arial" charset="0"/>
              </a:rPr>
              <a:t> </a:t>
            </a:r>
            <a:r>
              <a:rPr lang="en-US" sz="1200" dirty="0">
                <a:latin typeface="+mn-lt"/>
                <a:hlinkClick r:id="rId5"/>
              </a:rPr>
              <a:t>CC BY 1.0</a:t>
            </a:r>
            <a:endParaRPr lang="en-US" sz="12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Εργονομία </a:t>
            </a:r>
            <a:r>
              <a:rPr lang="el-GR" sz="2000" dirty="0" smtClean="0"/>
              <a:t>(Ε). </a:t>
            </a:r>
            <a:r>
              <a:rPr lang="el-GR" sz="2000" dirty="0" smtClean="0"/>
              <a:t>Ενότητα </a:t>
            </a:r>
            <a:r>
              <a:rPr lang="en-US" sz="2000" dirty="0" smtClean="0"/>
              <a:t>1:</a:t>
            </a:r>
            <a:r>
              <a:rPr lang="el-GR" sz="2000" dirty="0"/>
              <a:t> Εφαρμογές αρχών μηχανικής».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Όρθια Στάση</a:t>
            </a:r>
            <a:endParaRPr lang="el-GR" dirty="0"/>
          </a:p>
        </p:txBody>
      </p:sp>
      <p:sp>
        <p:nvSpPr>
          <p:cNvPr id="3" name="2 - Θέση περιεχομένου"/>
          <p:cNvSpPr>
            <a:spLocks noGrp="1"/>
          </p:cNvSpPr>
          <p:nvPr>
            <p:ph idx="1"/>
          </p:nvPr>
        </p:nvSpPr>
        <p:spPr>
          <a:xfrm>
            <a:off x="2195736" y="1124744"/>
            <a:ext cx="5040560" cy="5040560"/>
          </a:xfrm>
        </p:spPr>
        <p:txBody>
          <a:bodyPr/>
          <a:lstStyle/>
          <a:p>
            <a:r>
              <a:rPr lang="el-GR" dirty="0" smtClean="0"/>
              <a:t>Η στάση αποτελεί σημείο εκκίνησης για κάθε  δραστηριότητα.</a:t>
            </a:r>
          </a:p>
          <a:p>
            <a:r>
              <a:rPr lang="el-GR" dirty="0" smtClean="0"/>
              <a:t>Αποτελεί όχημα των συνηθειών του ατόμου. </a:t>
            </a:r>
          </a:p>
          <a:p>
            <a:r>
              <a:rPr lang="el-GR" dirty="0" smtClean="0"/>
              <a:t>Η  στάση είναι μέσον εκτίμησης :</a:t>
            </a:r>
            <a:endParaRPr lang="en-US" dirty="0" smtClean="0"/>
          </a:p>
          <a:p>
            <a:pPr lvl="1"/>
            <a:r>
              <a:rPr lang="el-GR" dirty="0" smtClean="0"/>
              <a:t>Μηχανικής επάρκειας</a:t>
            </a:r>
          </a:p>
          <a:p>
            <a:pPr lvl="1"/>
            <a:r>
              <a:rPr lang="el-GR" dirty="0" smtClean="0"/>
              <a:t>Κιναισθητικής αίσθησης</a:t>
            </a:r>
          </a:p>
          <a:p>
            <a:pPr lvl="1"/>
            <a:r>
              <a:rPr lang="el-GR" dirty="0" smtClean="0"/>
              <a:t>Μυϊκής ισορροπίας</a:t>
            </a:r>
          </a:p>
          <a:p>
            <a:pPr lvl="1"/>
            <a:r>
              <a:rPr lang="el-GR" dirty="0" err="1" smtClean="0"/>
              <a:t>Νευρομυϊκής</a:t>
            </a:r>
            <a:r>
              <a:rPr lang="el-GR" dirty="0" smtClean="0"/>
              <a:t> συναρμογής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Picture 4" descr="In part a of the figure, a side view of a girl standing on a surface is shown. The weight of the girl is acting vertically downward and is in the line with her hips. A point above her legs is marked as the pivot point. The weight vector is in the direction of the pivot. In part b, a side view of a girl standing on a surface is shown. The girl is bending slightly toward her front. The weight of her upper body is acting downward and the line of action of weight is not passing through the upper body pivot point."/>
          <p:cNvPicPr>
            <a:picLocks noChangeAspect="1" noChangeArrowheads="1"/>
          </p:cNvPicPr>
          <p:nvPr/>
        </p:nvPicPr>
        <p:blipFill>
          <a:blip r:embed="rId2" cstate="print"/>
          <a:srcRect l="75467" b="9932"/>
          <a:stretch>
            <a:fillRect/>
          </a:stretch>
        </p:blipFill>
        <p:spPr bwMode="auto">
          <a:xfrm>
            <a:off x="7452320" y="980728"/>
            <a:ext cx="1691680" cy="5283161"/>
          </a:xfrm>
          <a:prstGeom prst="rect">
            <a:avLst/>
          </a:prstGeom>
          <a:noFill/>
        </p:spPr>
      </p:pic>
      <p:pic>
        <p:nvPicPr>
          <p:cNvPr id="6" name="Picture 4" descr="In part a of the figure, a side view of a girl standing on a surface is shown. The weight of the girl is acting vertically downward and is in the line with her hips. A point above her legs is marked as the pivot point. The weight vector is in the direction of the pivot. In part b, a side view of a girl standing on a surface is shown. The girl is bending slightly toward her front. The weight of her upper body is acting downward and the line of action of weight is not passing through the upper body pivot point."/>
          <p:cNvPicPr>
            <a:picLocks noChangeAspect="1" noChangeArrowheads="1"/>
          </p:cNvPicPr>
          <p:nvPr/>
        </p:nvPicPr>
        <p:blipFill>
          <a:blip r:embed="rId2" cstate="print"/>
          <a:srcRect l="33015" r="47086" b="7988"/>
          <a:stretch>
            <a:fillRect/>
          </a:stretch>
        </p:blipFill>
        <p:spPr bwMode="auto">
          <a:xfrm>
            <a:off x="467544" y="1052736"/>
            <a:ext cx="1329458" cy="5229200"/>
          </a:xfrm>
          <a:prstGeom prst="rect">
            <a:avLst/>
          </a:prstGeom>
          <a:noFill/>
        </p:spPr>
      </p:pic>
      <p:sp>
        <p:nvSpPr>
          <p:cNvPr id="7" name="6 - Ορθογώνιο"/>
          <p:cNvSpPr/>
          <p:nvPr/>
        </p:nvSpPr>
        <p:spPr>
          <a:xfrm>
            <a:off x="1331640" y="3212976"/>
            <a:ext cx="75557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8316416" y="3501008"/>
            <a:ext cx="82758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3"/>
          <p:cNvSpPr/>
          <p:nvPr/>
        </p:nvSpPr>
        <p:spPr>
          <a:xfrm>
            <a:off x="2123728" y="6093296"/>
            <a:ext cx="5177513" cy="461665"/>
          </a:xfrm>
          <a:prstGeom prst="rect">
            <a:avLst/>
          </a:prstGeom>
        </p:spPr>
        <p:txBody>
          <a:bodyPr wrap="square">
            <a:spAutoFit/>
          </a:bodyPr>
          <a:lstStyle/>
          <a:p>
            <a:r>
              <a:rPr lang="en-US" sz="1200" dirty="0">
                <a:latin typeface="+mn-lt"/>
              </a:rPr>
              <a:t>© 20 </a:t>
            </a:r>
            <a:r>
              <a:rPr lang="en-US" sz="1200" dirty="0" err="1">
                <a:latin typeface="+mn-lt"/>
              </a:rPr>
              <a:t>Φε</a:t>
            </a:r>
            <a:r>
              <a:rPr lang="en-US" sz="1200" dirty="0">
                <a:latin typeface="+mn-lt"/>
              </a:rPr>
              <a:t>β 2014 OpenStax College. </a:t>
            </a:r>
            <a:r>
              <a:rPr lang="en-US" sz="1200" dirty="0">
                <a:latin typeface="+mn-lt"/>
                <a:hlinkClick r:id="rId3"/>
              </a:rPr>
              <a:t>Textbook content</a:t>
            </a:r>
            <a:r>
              <a:rPr lang="en-US" sz="1200" dirty="0">
                <a:latin typeface="+mn-lt"/>
              </a:rPr>
              <a:t> </a:t>
            </a:r>
            <a:r>
              <a:rPr lang="el-GR" sz="1200" dirty="0" smtClean="0">
                <a:latin typeface="+mn-lt"/>
              </a:rPr>
              <a:t>από</a:t>
            </a:r>
            <a:r>
              <a:rPr lang="en-US" sz="1200" dirty="0">
                <a:latin typeface="+mn-lt"/>
              </a:rPr>
              <a:t> </a:t>
            </a:r>
            <a:r>
              <a:rPr lang="en-US" sz="1200" dirty="0" err="1">
                <a:latin typeface="+mn-lt"/>
              </a:rPr>
              <a:t>OpenStax</a:t>
            </a:r>
            <a:r>
              <a:rPr lang="en-US" sz="1200" dirty="0">
                <a:latin typeface="+mn-lt"/>
              </a:rPr>
              <a:t> College </a:t>
            </a:r>
            <a:r>
              <a:rPr lang="el-GR" sz="1200" dirty="0" smtClean="0">
                <a:latin typeface="+mn-lt"/>
              </a:rPr>
              <a:t>διαθέσιμο με άδεια</a:t>
            </a:r>
            <a:r>
              <a:rPr lang="en-US" sz="1200" dirty="0">
                <a:latin typeface="+mn-lt"/>
              </a:rPr>
              <a:t> </a:t>
            </a:r>
            <a:r>
              <a:rPr lang="en-US" sz="1200" dirty="0">
                <a:latin typeface="+mn-lt"/>
                <a:hlinkClick r:id="rId4"/>
              </a:rPr>
              <a:t>Creative Commons Attribution License </a:t>
            </a:r>
            <a:r>
              <a:rPr lang="en-US" sz="1200" dirty="0" smtClean="0">
                <a:latin typeface="+mn-lt"/>
                <a:hlinkClick r:id="rId4"/>
              </a:rPr>
              <a:t>3.0</a:t>
            </a:r>
            <a:r>
              <a:rPr lang="en-US" sz="1200" dirty="0" smtClean="0">
                <a:latin typeface="+mn-lt"/>
              </a:rPr>
              <a:t>.</a:t>
            </a:r>
            <a:endParaRPr lang="el-GR" sz="12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Βάση Στήριξης</a:t>
            </a:r>
            <a:endParaRPr lang="el-GR" sz="3600" dirty="0"/>
          </a:p>
        </p:txBody>
      </p:sp>
      <p:sp>
        <p:nvSpPr>
          <p:cNvPr id="3" name="2 - Θέση περιεχομένου"/>
          <p:cNvSpPr>
            <a:spLocks noGrp="1"/>
          </p:cNvSpPr>
          <p:nvPr>
            <p:ph idx="1"/>
          </p:nvPr>
        </p:nvSpPr>
        <p:spPr>
          <a:xfrm>
            <a:off x="457200" y="1196752"/>
            <a:ext cx="4474840" cy="5472608"/>
          </a:xfrm>
        </p:spPr>
        <p:txBody>
          <a:bodyPr>
            <a:normAutofit lnSpcReduction="10000"/>
          </a:bodyPr>
          <a:lstStyle/>
          <a:p>
            <a:pPr>
              <a:lnSpc>
                <a:spcPct val="110000"/>
              </a:lnSpc>
            </a:pPr>
            <a:r>
              <a:rPr lang="el-GR" dirty="0" smtClean="0"/>
              <a:t>Κατά την στάση σε σταθερή βάση συμβαίνει διαρκής ταλάντωση – λίκνισμα – και εξασφαλίζεται μηχανικά η αιμάτωση  του εγκεφάλου.</a:t>
            </a:r>
          </a:p>
          <a:p>
            <a:pPr>
              <a:lnSpc>
                <a:spcPct val="110000"/>
              </a:lnSpc>
            </a:pPr>
            <a:r>
              <a:rPr lang="el-GR" dirty="0" smtClean="0"/>
              <a:t>Το </a:t>
            </a:r>
            <a:r>
              <a:rPr lang="el-GR" dirty="0" err="1" smtClean="0"/>
              <a:t>μυοτατικό</a:t>
            </a:r>
            <a:r>
              <a:rPr lang="el-GR" dirty="0" smtClean="0"/>
              <a:t> αντανακλαστικό- κιναίσθηση και όραση -οριοθετούν την ταλάντωση στην βάση στήριξης.</a:t>
            </a:r>
          </a:p>
          <a:p>
            <a:pPr>
              <a:lnSpc>
                <a:spcPct val="110000"/>
              </a:lnSpc>
            </a:pPr>
            <a:r>
              <a:rPr lang="el-GR" dirty="0" smtClean="0"/>
              <a:t>Η  γραμμή της βαρύτητας περνά μέσα από τη βάση στήριξης όταν υπάρχει ισορροπία.</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6" name="Picture 5"/>
          <p:cNvPicPr>
            <a:picLocks noChangeAspect="1" noChangeArrowheads="1"/>
          </p:cNvPicPr>
          <p:nvPr/>
        </p:nvPicPr>
        <p:blipFill>
          <a:blip r:embed="rId2" cstate="print"/>
          <a:srcRect l="9031" b="8475"/>
          <a:stretch>
            <a:fillRect/>
          </a:stretch>
        </p:blipFill>
        <p:spPr bwMode="auto">
          <a:xfrm>
            <a:off x="5220072" y="1268760"/>
            <a:ext cx="3223851" cy="4320480"/>
          </a:xfrm>
          <a:prstGeom prst="rect">
            <a:avLst/>
          </a:prstGeom>
          <a:noFill/>
          <a:ln w="9525">
            <a:solidFill>
              <a:schemeClr val="tx1"/>
            </a:solidFill>
            <a:miter lim="800000"/>
            <a:headEnd/>
            <a:tailEnd/>
          </a:ln>
        </p:spPr>
      </p:pic>
      <p:sp>
        <p:nvSpPr>
          <p:cNvPr id="8" name="Rectangle 6"/>
          <p:cNvSpPr/>
          <p:nvPr/>
        </p:nvSpPr>
        <p:spPr>
          <a:xfrm>
            <a:off x="5220073" y="5624787"/>
            <a:ext cx="3223850" cy="461665"/>
          </a:xfrm>
          <a:prstGeom prst="rect">
            <a:avLst/>
          </a:prstGeom>
        </p:spPr>
        <p:txBody>
          <a:bodyPr wrap="square">
            <a:spAutoFit/>
          </a:bodyPr>
          <a:lstStyle/>
          <a:p>
            <a:pPr algn="ctr"/>
            <a:r>
              <a:rPr lang="en-US" sz="1200" dirty="0" smtClean="0">
                <a:solidFill>
                  <a:prstClr val="black">
                    <a:lumMod val="65000"/>
                    <a:lumOff val="35000"/>
                  </a:prstClr>
                </a:solidFill>
                <a:latin typeface="+mn-lt"/>
                <a:cs typeface="Arial" charset="0"/>
              </a:rPr>
              <a:t>“</a:t>
            </a:r>
            <a:r>
              <a:rPr lang="en-US" sz="1200" dirty="0">
                <a:latin typeface="+mn-lt"/>
                <a:hlinkClick r:id="rId3"/>
              </a:rPr>
              <a:t>Learning to walk by pushing wheeled </a:t>
            </a:r>
            <a:r>
              <a:rPr lang="en-US" sz="1200" dirty="0" smtClean="0">
                <a:latin typeface="+mn-lt"/>
                <a:hlinkClick r:id="rId3"/>
              </a:rPr>
              <a:t>toy</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από</a:t>
            </a:r>
            <a:r>
              <a:rPr lang="en-US" sz="1200" dirty="0" smtClean="0">
                <a:solidFill>
                  <a:prstClr val="black">
                    <a:lumMod val="65000"/>
                    <a:lumOff val="35000"/>
                  </a:prstClr>
                </a:solidFill>
                <a:latin typeface="+mn-lt"/>
                <a:cs typeface="Arial" charset="0"/>
              </a:rPr>
              <a:t> </a:t>
            </a:r>
            <a:r>
              <a:rPr lang="en-US" sz="1200" dirty="0" err="1">
                <a:latin typeface="+mn-lt"/>
                <a:hlinkClick r:id="rId4" tooltip="User:DavidMaisel (page does not exist)"/>
              </a:rPr>
              <a:t>DavidMaisel</a:t>
            </a:r>
            <a:r>
              <a:rPr lang="en-US" sz="1200" dirty="0" smtClean="0">
                <a:solidFill>
                  <a:prstClr val="black">
                    <a:lumMod val="65000"/>
                    <a:lumOff val="35000"/>
                  </a:prstClr>
                </a:solidFill>
                <a:latin typeface="+mn-lt"/>
                <a:cs typeface="Arial" charset="0"/>
              </a:rPr>
              <a:t> </a:t>
            </a:r>
            <a:r>
              <a:rPr lang="el-GR" sz="1200" dirty="0" smtClean="0">
                <a:solidFill>
                  <a:prstClr val="black">
                    <a:lumMod val="65000"/>
                    <a:lumOff val="35000"/>
                  </a:prstClr>
                </a:solidFill>
                <a:latin typeface="+mn-lt"/>
                <a:cs typeface="Arial" charset="0"/>
              </a:rPr>
              <a:t>διαθέσιμο με άδεια</a:t>
            </a:r>
            <a:r>
              <a:rPr lang="en-US" sz="1200" dirty="0" smtClean="0">
                <a:solidFill>
                  <a:prstClr val="black">
                    <a:lumMod val="65000"/>
                    <a:lumOff val="35000"/>
                  </a:prstClr>
                </a:solidFill>
                <a:latin typeface="+mn-lt"/>
                <a:cs typeface="Arial" charset="0"/>
              </a:rPr>
              <a:t> </a:t>
            </a:r>
            <a:r>
              <a:rPr lang="en-US" sz="1200" dirty="0">
                <a:latin typeface="+mn-lt"/>
                <a:hlinkClick r:id="rId5"/>
              </a:rPr>
              <a:t>CC BY 2.0</a:t>
            </a:r>
            <a:endParaRPr lang="en-US" sz="12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Γραμμή της Βαρύτητας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5" name="Picture 2"/>
          <p:cNvPicPr>
            <a:picLocks noGrp="1" noChangeAspect="1" noChangeArrowheads="1"/>
          </p:cNvPicPr>
          <p:nvPr>
            <p:ph idx="1"/>
          </p:nvPr>
        </p:nvPicPr>
        <p:blipFill>
          <a:blip r:embed="rId2" cstate="print"/>
          <a:srcRect/>
          <a:stretch>
            <a:fillRect/>
          </a:stretch>
        </p:blipFill>
        <p:spPr bwMode="auto">
          <a:xfrm>
            <a:off x="539552" y="1196752"/>
            <a:ext cx="4785320" cy="5503118"/>
          </a:xfrm>
          <a:prstGeom prst="rect">
            <a:avLst/>
          </a:prstGeom>
          <a:noFill/>
          <a:ln w="9525">
            <a:noFill/>
            <a:miter lim="800000"/>
            <a:headEnd/>
            <a:tailEnd/>
          </a:ln>
        </p:spPr>
      </p:pic>
      <p:sp>
        <p:nvSpPr>
          <p:cNvPr id="6" name="5 - Ορθογώνιο"/>
          <p:cNvSpPr/>
          <p:nvPr/>
        </p:nvSpPr>
        <p:spPr>
          <a:xfrm>
            <a:off x="2771800" y="6411214"/>
            <a:ext cx="718465" cy="276999"/>
          </a:xfrm>
          <a:prstGeom prst="rect">
            <a:avLst/>
          </a:prstGeom>
        </p:spPr>
        <p:txBody>
          <a:bodyPr wrap="none">
            <a:spAutoFit/>
          </a:bodyPr>
          <a:lstStyle/>
          <a:p>
            <a:pPr lvl="0" algn="ctr" eaLnBrk="0" hangingPunct="0">
              <a:defRPr/>
            </a:pPr>
            <a:r>
              <a:rPr lang="en-US" sz="1200" kern="0" dirty="0" smtClean="0">
                <a:solidFill>
                  <a:schemeClr val="tx2"/>
                </a:solidFill>
                <a:latin typeface="Calibri" pitchFamily="34" charset="0"/>
                <a:hlinkClick r:id="rId3"/>
              </a:rPr>
              <a:t>frazpc.pl</a:t>
            </a:r>
            <a:endParaRPr lang="el-GR" sz="1200" kern="0" dirty="0" smtClean="0">
              <a:solidFill>
                <a:schemeClr val="tx2"/>
              </a:solidFill>
              <a:latin typeface="Calibri" pitchFamily="34" charset="0"/>
            </a:endParaRPr>
          </a:p>
        </p:txBody>
      </p:sp>
      <p:sp>
        <p:nvSpPr>
          <p:cNvPr id="7" name="2 - Θέση περιεχομένου"/>
          <p:cNvSpPr txBox="1">
            <a:spLocks/>
          </p:cNvSpPr>
          <p:nvPr/>
        </p:nvSpPr>
        <p:spPr>
          <a:xfrm>
            <a:off x="5436096" y="1196752"/>
            <a:ext cx="2530624" cy="5040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5724128" y="1268760"/>
            <a:ext cx="3240360" cy="5040560"/>
          </a:xfrm>
          <a:prstGeom prst="rect">
            <a:avLst/>
          </a:prstGeom>
        </p:spPr>
        <p:txBody>
          <a:bodyPr vert="horz" lIns="91440" tIns="45720" rIns="91440" bIns="45720" rtlCol="0">
            <a:normAutofit/>
          </a:bodyPr>
          <a:lstStyle/>
          <a:p>
            <a:pPr lvl="0" fontAlgn="auto">
              <a:lnSpc>
                <a:spcPct val="112000"/>
              </a:lnSpc>
              <a:spcBef>
                <a:spcPts val="1200"/>
              </a:spcBef>
              <a:spcAft>
                <a:spcPts val="0"/>
              </a:spcAf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Κατάλληλη</a:t>
            </a:r>
            <a:r>
              <a:rPr kumimoji="0" lang="el-GR" sz="2400" b="0" i="0" u="none" strike="noStrike" kern="1200" cap="none" spc="0" normalizeH="0" noProof="0" dirty="0" smtClean="0">
                <a:ln>
                  <a:noFill/>
                </a:ln>
                <a:solidFill>
                  <a:schemeClr val="tx1"/>
                </a:solidFill>
                <a:effectLst/>
                <a:uLnTx/>
                <a:uFillTx/>
                <a:latin typeface="+mn-lt"/>
                <a:ea typeface="+mn-ea"/>
                <a:cs typeface="+mn-cs"/>
              </a:rPr>
              <a:t> διάταξη εξασφαλίζει, </a:t>
            </a:r>
            <a:r>
              <a:rPr lang="el-GR" sz="2400" dirty="0" smtClean="0">
                <a:latin typeface="+mn-lt"/>
              </a:rPr>
              <a:t>κάτω από οποιεσδήποτε συνθήκες, </a:t>
            </a:r>
            <a:r>
              <a:rPr kumimoji="0" lang="el-GR" sz="2400" b="0" i="0" u="none" strike="noStrike" kern="1200" cap="none" spc="0" normalizeH="0" noProof="0" dirty="0" smtClean="0">
                <a:ln>
                  <a:noFill/>
                </a:ln>
                <a:solidFill>
                  <a:schemeClr val="tx1"/>
                </a:solidFill>
                <a:effectLst/>
                <a:uLnTx/>
                <a:uFillTx/>
                <a:latin typeface="+mn-lt"/>
                <a:ea typeface="+mn-ea"/>
                <a:cs typeface="+mn-cs"/>
              </a:rPr>
              <a:t>να περνά η γραμμή της βαρύτητας μέσα από τη βάση στήριξης.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Κέντρο Βάρους</a:t>
            </a:r>
            <a:endParaRPr lang="el-GR" sz="3600" dirty="0"/>
          </a:p>
        </p:txBody>
      </p:sp>
      <p:sp>
        <p:nvSpPr>
          <p:cNvPr id="3" name="2 - Θέση περιεχομένου"/>
          <p:cNvSpPr>
            <a:spLocks noGrp="1"/>
          </p:cNvSpPr>
          <p:nvPr>
            <p:ph idx="1"/>
          </p:nvPr>
        </p:nvSpPr>
        <p:spPr>
          <a:xfrm>
            <a:off x="251520" y="1124744"/>
            <a:ext cx="2808312" cy="5040560"/>
          </a:xfrm>
        </p:spPr>
        <p:txBody>
          <a:bodyPr>
            <a:normAutofit fontScale="92500"/>
          </a:bodyPr>
          <a:lstStyle/>
          <a:p>
            <a:pPr>
              <a:buNone/>
            </a:pPr>
            <a:r>
              <a:rPr lang="el-GR" dirty="0" smtClean="0"/>
              <a:t>     Όταν το άτομο κρατά έξτρα βάρη, γίνονται κατάλληλες προσαρμογές  και  αυξάνεται η τάση σε κατάλληλα μυϊκά συστήματα ώστε να διατηρηθεί η γραμμή της βαρύτητας μέσα στην βάση στήριξης.</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5" name="Picture 4" descr="In image a, a man with a child on his shoulders is shown in which the child is holding the head of the man. The center of gravity is marked at the center of his body. In image b, a man with a long bag on his left shoulder and leaning toward the right is shown. The center of gravity is marked at the center of his body slightly left of the middle. In image c, a lady walking toward the right is shown. She is holding books in her hands. The center of gravity is marked at the center of her body above her legs."/>
          <p:cNvPicPr>
            <a:picLocks noChangeAspect="1" noChangeArrowheads="1"/>
          </p:cNvPicPr>
          <p:nvPr/>
        </p:nvPicPr>
        <p:blipFill>
          <a:blip r:embed="rId2" cstate="print"/>
          <a:srcRect b="11000"/>
          <a:stretch>
            <a:fillRect/>
          </a:stretch>
        </p:blipFill>
        <p:spPr bwMode="auto">
          <a:xfrm>
            <a:off x="3084425" y="1268760"/>
            <a:ext cx="5892739" cy="4392488"/>
          </a:xfrm>
          <a:prstGeom prst="rect">
            <a:avLst/>
          </a:prstGeom>
          <a:noFill/>
          <a:ln>
            <a:solidFill>
              <a:schemeClr val="accent2">
                <a:lumMod val="50000"/>
              </a:schemeClr>
            </a:solidFill>
          </a:ln>
        </p:spPr>
      </p:pic>
      <p:sp>
        <p:nvSpPr>
          <p:cNvPr id="6" name="Ορθογώνιο 3"/>
          <p:cNvSpPr/>
          <p:nvPr/>
        </p:nvSpPr>
        <p:spPr>
          <a:xfrm>
            <a:off x="3029250" y="5733256"/>
            <a:ext cx="5177513" cy="461665"/>
          </a:xfrm>
          <a:prstGeom prst="rect">
            <a:avLst/>
          </a:prstGeom>
        </p:spPr>
        <p:txBody>
          <a:bodyPr wrap="square">
            <a:spAutoFit/>
          </a:bodyPr>
          <a:lstStyle/>
          <a:p>
            <a:r>
              <a:rPr lang="en-US" sz="1200" dirty="0">
                <a:latin typeface="+mn-lt"/>
              </a:rPr>
              <a:t>© 20 </a:t>
            </a:r>
            <a:r>
              <a:rPr lang="en-US" sz="1200" dirty="0" err="1">
                <a:latin typeface="+mn-lt"/>
              </a:rPr>
              <a:t>Φε</a:t>
            </a:r>
            <a:r>
              <a:rPr lang="en-US" sz="1200" dirty="0">
                <a:latin typeface="+mn-lt"/>
              </a:rPr>
              <a:t>β 2014 OpenStax College. </a:t>
            </a:r>
            <a:r>
              <a:rPr lang="en-US" sz="1200" dirty="0">
                <a:latin typeface="+mn-lt"/>
                <a:hlinkClick r:id="rId3"/>
              </a:rPr>
              <a:t>Textbook content</a:t>
            </a:r>
            <a:r>
              <a:rPr lang="en-US" sz="1200" dirty="0">
                <a:latin typeface="+mn-lt"/>
              </a:rPr>
              <a:t> </a:t>
            </a:r>
            <a:r>
              <a:rPr lang="el-GR" sz="1200" dirty="0" smtClean="0">
                <a:latin typeface="+mn-lt"/>
              </a:rPr>
              <a:t>από</a:t>
            </a:r>
            <a:r>
              <a:rPr lang="en-US" sz="1200" dirty="0">
                <a:latin typeface="+mn-lt"/>
              </a:rPr>
              <a:t> </a:t>
            </a:r>
            <a:r>
              <a:rPr lang="en-US" sz="1200" dirty="0" err="1">
                <a:latin typeface="+mn-lt"/>
              </a:rPr>
              <a:t>OpenStax</a:t>
            </a:r>
            <a:r>
              <a:rPr lang="en-US" sz="1200" dirty="0">
                <a:latin typeface="+mn-lt"/>
              </a:rPr>
              <a:t> College </a:t>
            </a:r>
            <a:r>
              <a:rPr lang="el-GR" sz="1200" dirty="0" smtClean="0">
                <a:latin typeface="+mn-lt"/>
              </a:rPr>
              <a:t>διαθέσιμο με άδεια</a:t>
            </a:r>
            <a:r>
              <a:rPr lang="en-US" sz="1200" dirty="0">
                <a:latin typeface="+mn-lt"/>
              </a:rPr>
              <a:t> </a:t>
            </a:r>
            <a:r>
              <a:rPr lang="en-US" sz="1200" dirty="0">
                <a:latin typeface="+mn-lt"/>
                <a:hlinkClick r:id="rId4"/>
              </a:rPr>
              <a:t>Creative Commons Attribution License </a:t>
            </a:r>
            <a:r>
              <a:rPr lang="en-US" sz="1200" dirty="0" smtClean="0">
                <a:latin typeface="+mn-lt"/>
                <a:hlinkClick r:id="rId4"/>
              </a:rPr>
              <a:t>3.0</a:t>
            </a:r>
            <a:r>
              <a:rPr lang="en-US" sz="1200" dirty="0" smtClean="0">
                <a:latin typeface="+mn-lt"/>
              </a:rPr>
              <a:t>.</a:t>
            </a:r>
            <a:endParaRPr lang="el-GR" sz="12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Μοχλοί - Ροπή</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6" name="5 - Ισοσκελές τρίγωνο"/>
          <p:cNvSpPr/>
          <p:nvPr/>
        </p:nvSpPr>
        <p:spPr>
          <a:xfrm>
            <a:off x="2339752" y="3068960"/>
            <a:ext cx="864096" cy="864096"/>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Ισοσκελές τρίγωνο"/>
          <p:cNvSpPr/>
          <p:nvPr/>
        </p:nvSpPr>
        <p:spPr>
          <a:xfrm>
            <a:off x="2267744" y="5661248"/>
            <a:ext cx="864096" cy="864096"/>
          </a:xfrm>
          <a:prstGeom prst="triangl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10 - Ευθεία γραμμή σύνδεσης"/>
          <p:cNvCxnSpPr/>
          <p:nvPr/>
        </p:nvCxnSpPr>
        <p:spPr>
          <a:xfrm>
            <a:off x="539552" y="5661248"/>
            <a:ext cx="3384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a:off x="1259632" y="3068960"/>
            <a:ext cx="3384376" cy="0"/>
          </a:xfrm>
          <a:prstGeom prst="line">
            <a:avLst/>
          </a:prstGeom>
          <a:ln cmpd="sng"/>
        </p:spPr>
        <p:style>
          <a:lnRef idx="1">
            <a:schemeClr val="accent1"/>
          </a:lnRef>
          <a:fillRef idx="0">
            <a:schemeClr val="accent1"/>
          </a:fillRef>
          <a:effectRef idx="0">
            <a:schemeClr val="accent1"/>
          </a:effectRef>
          <a:fontRef idx="minor">
            <a:schemeClr val="tx1"/>
          </a:fontRef>
        </p:style>
      </p:cxnSp>
      <p:sp>
        <p:nvSpPr>
          <p:cNvPr id="25" name="24 - Κύβος"/>
          <p:cNvSpPr/>
          <p:nvPr/>
        </p:nvSpPr>
        <p:spPr>
          <a:xfrm>
            <a:off x="3635896" y="5013176"/>
            <a:ext cx="360040" cy="648072"/>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25 - Κύβος"/>
          <p:cNvSpPr/>
          <p:nvPr/>
        </p:nvSpPr>
        <p:spPr>
          <a:xfrm>
            <a:off x="4355976" y="2420888"/>
            <a:ext cx="360040" cy="648072"/>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26 - Βέλος προς τα κάτω"/>
          <p:cNvSpPr/>
          <p:nvPr/>
        </p:nvSpPr>
        <p:spPr>
          <a:xfrm>
            <a:off x="1043608" y="2060848"/>
            <a:ext cx="576064" cy="1050416"/>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29 - Βέλος προς τα κάτω"/>
          <p:cNvSpPr/>
          <p:nvPr/>
        </p:nvSpPr>
        <p:spPr>
          <a:xfrm>
            <a:off x="323528" y="5085184"/>
            <a:ext cx="504056" cy="61836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Θέση περιεχομένου"/>
          <p:cNvSpPr>
            <a:spLocks noGrp="1"/>
          </p:cNvSpPr>
          <p:nvPr>
            <p:ph idx="1"/>
          </p:nvPr>
        </p:nvSpPr>
        <p:spPr>
          <a:xfrm>
            <a:off x="5148064" y="1052736"/>
            <a:ext cx="3744416" cy="5400600"/>
          </a:xfrm>
        </p:spPr>
        <p:txBody>
          <a:bodyPr>
            <a:normAutofit fontScale="92500" lnSpcReduction="20000"/>
          </a:bodyPr>
          <a:lstStyle/>
          <a:p>
            <a:r>
              <a:rPr lang="el-GR" dirty="0" smtClean="0"/>
              <a:t>Η </a:t>
            </a:r>
            <a:r>
              <a:rPr lang="el-GR" b="1" dirty="0" smtClean="0"/>
              <a:t>δύναμη (Δ) </a:t>
            </a:r>
            <a:r>
              <a:rPr lang="el-GR" dirty="0" smtClean="0"/>
              <a:t>προκαλεί στροφή γύρω από  άξονα (Υ), </a:t>
            </a:r>
            <a:r>
              <a:rPr lang="el-GR" b="1" dirty="0" smtClean="0"/>
              <a:t>ροπή</a:t>
            </a:r>
            <a:r>
              <a:rPr lang="el-GR" dirty="0" smtClean="0"/>
              <a:t>.</a:t>
            </a:r>
          </a:p>
          <a:p>
            <a:r>
              <a:rPr lang="el-GR" dirty="0" smtClean="0"/>
              <a:t>Το μέτρο της είναι ίσο με το γινόμενο του μέτρου της δύναμης(Δ) επί την απόσταση του σημείου εφαρμογής της δύναμης από τον άξονα της στροφής δηλαδή τον άξονα της κίνησης.</a:t>
            </a:r>
          </a:p>
          <a:p>
            <a:r>
              <a:rPr lang="el-GR" dirty="0" smtClean="0"/>
              <a:t>Το μέγεθος της ροπής είναι ανάλογο με την ροπή της αντίστασης(Α), δηλαδή τον  μοχλοβραχίονα αντίστασης.</a:t>
            </a:r>
          </a:p>
        </p:txBody>
      </p:sp>
      <p:sp>
        <p:nvSpPr>
          <p:cNvPr id="35" name="34 - Έλλειψη"/>
          <p:cNvSpPr/>
          <p:nvPr/>
        </p:nvSpPr>
        <p:spPr>
          <a:xfrm>
            <a:off x="2627784" y="2708920"/>
            <a:ext cx="360040" cy="36004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Υ</a:t>
            </a:r>
            <a:endParaRPr lang="el-GR" i="1" dirty="0"/>
          </a:p>
        </p:txBody>
      </p:sp>
      <p:sp>
        <p:nvSpPr>
          <p:cNvPr id="36" name="35 - Έλλειψη"/>
          <p:cNvSpPr/>
          <p:nvPr/>
        </p:nvSpPr>
        <p:spPr>
          <a:xfrm>
            <a:off x="2483768" y="5301208"/>
            <a:ext cx="360040" cy="36004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Υ</a:t>
            </a:r>
            <a:endParaRPr lang="el-GR" i="1" dirty="0"/>
          </a:p>
        </p:txBody>
      </p:sp>
      <p:sp>
        <p:nvSpPr>
          <p:cNvPr id="37" name="36 - Έλλειψη"/>
          <p:cNvSpPr/>
          <p:nvPr/>
        </p:nvSpPr>
        <p:spPr>
          <a:xfrm>
            <a:off x="467544" y="5661248"/>
            <a:ext cx="360040" cy="36004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Δ</a:t>
            </a:r>
            <a:endParaRPr lang="el-GR" i="1" dirty="0"/>
          </a:p>
        </p:txBody>
      </p:sp>
      <p:sp>
        <p:nvSpPr>
          <p:cNvPr id="38" name="37 - Έλλειψη"/>
          <p:cNvSpPr/>
          <p:nvPr/>
        </p:nvSpPr>
        <p:spPr>
          <a:xfrm>
            <a:off x="1115616" y="3068960"/>
            <a:ext cx="360040" cy="36004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Δ</a:t>
            </a:r>
            <a:endParaRPr lang="el-GR" i="1" dirty="0"/>
          </a:p>
        </p:txBody>
      </p:sp>
      <p:sp>
        <p:nvSpPr>
          <p:cNvPr id="39" name="38 - Έλλειψη"/>
          <p:cNvSpPr/>
          <p:nvPr/>
        </p:nvSpPr>
        <p:spPr>
          <a:xfrm>
            <a:off x="3707904" y="5661248"/>
            <a:ext cx="360040" cy="36004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a:t>
            </a:r>
            <a:endParaRPr lang="el-GR" i="1" dirty="0"/>
          </a:p>
        </p:txBody>
      </p:sp>
      <p:sp>
        <p:nvSpPr>
          <p:cNvPr id="40" name="39 - Έλλειψη"/>
          <p:cNvSpPr/>
          <p:nvPr/>
        </p:nvSpPr>
        <p:spPr>
          <a:xfrm>
            <a:off x="4355976" y="3068960"/>
            <a:ext cx="360040" cy="36004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a:t>
            </a:r>
            <a:endParaRPr lang="el-GR" i="1" dirty="0"/>
          </a:p>
        </p:txBody>
      </p:sp>
      <p:sp>
        <p:nvSpPr>
          <p:cNvPr id="41" name="40 - Ορθογώνιο"/>
          <p:cNvSpPr/>
          <p:nvPr/>
        </p:nvSpPr>
        <p:spPr>
          <a:xfrm>
            <a:off x="251520" y="4653136"/>
            <a:ext cx="4464496" cy="194421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41 - Ορθογώνιο"/>
          <p:cNvSpPr/>
          <p:nvPr/>
        </p:nvSpPr>
        <p:spPr>
          <a:xfrm>
            <a:off x="611560" y="1988840"/>
            <a:ext cx="4464496" cy="208823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44" name="43 - Ευθύγραμμο βέλος σύνδεσης"/>
          <p:cNvCxnSpPr/>
          <p:nvPr/>
        </p:nvCxnSpPr>
        <p:spPr>
          <a:xfrm flipH="1" flipV="1">
            <a:off x="1907704" y="3140968"/>
            <a:ext cx="163608" cy="1060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49 - Ευθύγραμμο βέλος σύνδεσης"/>
          <p:cNvCxnSpPr/>
          <p:nvPr/>
        </p:nvCxnSpPr>
        <p:spPr>
          <a:xfrm flipH="1">
            <a:off x="1403648" y="4365104"/>
            <a:ext cx="50405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53 - Έλλειψη"/>
          <p:cNvSpPr/>
          <p:nvPr/>
        </p:nvSpPr>
        <p:spPr>
          <a:xfrm>
            <a:off x="971600" y="4149080"/>
            <a:ext cx="3888432" cy="36004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Μοχλοβραχίονας δύναμης</a:t>
            </a:r>
            <a:endParaRPr lang="el-GR" i="1" dirty="0"/>
          </a:p>
        </p:txBody>
      </p:sp>
      <p:sp>
        <p:nvSpPr>
          <p:cNvPr id="55" name="2 - Θέση περιεχομένου"/>
          <p:cNvSpPr txBox="1">
            <a:spLocks/>
          </p:cNvSpPr>
          <p:nvPr/>
        </p:nvSpPr>
        <p:spPr>
          <a:xfrm>
            <a:off x="467544" y="1052736"/>
            <a:ext cx="4608512" cy="9361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Σε ισορροπία η</a:t>
            </a:r>
            <a:r>
              <a:rPr kumimoji="0" lang="el-GR" sz="2400" b="0" i="0" u="none" strike="noStrike" kern="1200" cap="none" spc="0" normalizeH="0" noProof="0" dirty="0" smtClean="0">
                <a:ln>
                  <a:noFill/>
                </a:ln>
                <a:solidFill>
                  <a:schemeClr val="tx1"/>
                </a:solidFill>
                <a:effectLst/>
                <a:uLnTx/>
                <a:uFillTx/>
                <a:latin typeface="+mn-lt"/>
                <a:ea typeface="+mn-ea"/>
                <a:cs typeface="+mn-cs"/>
              </a:rPr>
              <a:t> συνισταμένη των ροπών είναι μηδέν</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8229600" cy="908720"/>
          </a:xfrm>
        </p:spPr>
        <p:txBody>
          <a:bodyPr>
            <a:normAutofit/>
          </a:bodyPr>
          <a:lstStyle/>
          <a:p>
            <a:r>
              <a:rPr lang="el-GR" sz="3600" dirty="0" smtClean="0"/>
              <a:t>Μοχλοβραχίονας </a:t>
            </a:r>
            <a:endParaRPr lang="el-GR" sz="3600" dirty="0"/>
          </a:p>
        </p:txBody>
      </p:sp>
      <p:sp>
        <p:nvSpPr>
          <p:cNvPr id="4" name="3 - Θέση αριθμού διαφάνειας"/>
          <p:cNvSpPr>
            <a:spLocks noGrp="1"/>
          </p:cNvSpPr>
          <p:nvPr>
            <p:ph type="sldNum" sz="quarter" idx="12"/>
          </p:nvPr>
        </p:nvSpPr>
        <p:spPr>
          <a:xfrm>
            <a:off x="6553200" y="6309320"/>
            <a:ext cx="2133600" cy="412155"/>
          </a:xfrm>
        </p:spPr>
        <p:txBody>
          <a:bodyPr/>
          <a:lstStyle/>
          <a:p>
            <a:pPr>
              <a:defRPr/>
            </a:pPr>
            <a:fld id="{7E55E3B3-0445-4CFC-BED8-763D4409E61F}" type="slidenum">
              <a:rPr lang="el-GR" smtClean="0"/>
              <a:pPr>
                <a:defRPr/>
              </a:pPr>
              <a:t>6</a:t>
            </a:fld>
            <a:endParaRPr lang="el-GR" dirty="0"/>
          </a:p>
        </p:txBody>
      </p:sp>
      <p:pic>
        <p:nvPicPr>
          <p:cNvPr id="5" name="Picture 2" descr="http://ehstoday.com/site-files/ehstoday.com/files/imagecache/large_img/uploads/2014/08/nioshpa.jpg"/>
          <p:cNvPicPr>
            <a:picLocks noGrp="1" noChangeAspect="1" noChangeArrowheads="1"/>
          </p:cNvPicPr>
          <p:nvPr>
            <p:ph idx="1"/>
          </p:nvPr>
        </p:nvPicPr>
        <p:blipFill>
          <a:blip r:embed="rId2" cstate="print"/>
          <a:srcRect l="17415" r="45967" b="24693"/>
          <a:stretch>
            <a:fillRect/>
          </a:stretch>
        </p:blipFill>
        <p:spPr bwMode="auto">
          <a:xfrm>
            <a:off x="608286" y="1412775"/>
            <a:ext cx="2451545" cy="2838631"/>
          </a:xfrm>
          <a:prstGeom prst="rect">
            <a:avLst/>
          </a:prstGeom>
          <a:noFill/>
        </p:spPr>
      </p:pic>
      <p:pic>
        <p:nvPicPr>
          <p:cNvPr id="6" name="Picture 2" descr="http://ehstoday.com/site-files/ehstoday.com/files/imagecache/large_img/uploads/2014/08/nioshpa.jpg"/>
          <p:cNvPicPr>
            <a:picLocks noChangeAspect="1" noChangeArrowheads="1"/>
          </p:cNvPicPr>
          <p:nvPr/>
        </p:nvPicPr>
        <p:blipFill>
          <a:blip r:embed="rId2" cstate="print"/>
          <a:srcRect l="17415" t="75307" r="52712"/>
          <a:stretch>
            <a:fillRect/>
          </a:stretch>
        </p:blipFill>
        <p:spPr bwMode="auto">
          <a:xfrm>
            <a:off x="611560" y="4221088"/>
            <a:ext cx="2011379" cy="936104"/>
          </a:xfrm>
          <a:prstGeom prst="rect">
            <a:avLst/>
          </a:prstGeom>
          <a:noFill/>
        </p:spPr>
      </p:pic>
      <p:pic>
        <p:nvPicPr>
          <p:cNvPr id="7" name="Picture 2" descr="http://ehstoday.com/site-files/ehstoday.com/files/imagecache/large_img/uploads/2014/08/nioshpa.jpg"/>
          <p:cNvPicPr>
            <a:picLocks noChangeAspect="1" noChangeArrowheads="1"/>
          </p:cNvPicPr>
          <p:nvPr/>
        </p:nvPicPr>
        <p:blipFill>
          <a:blip r:embed="rId2" cstate="print"/>
          <a:srcRect l="69957" t="74717" r="21808" b="6383"/>
          <a:stretch>
            <a:fillRect/>
          </a:stretch>
        </p:blipFill>
        <p:spPr bwMode="auto">
          <a:xfrm>
            <a:off x="2555776" y="4221088"/>
            <a:ext cx="1705453" cy="1800200"/>
          </a:xfrm>
          <a:prstGeom prst="rect">
            <a:avLst/>
          </a:prstGeom>
          <a:noFill/>
        </p:spPr>
      </p:pic>
      <p:pic>
        <p:nvPicPr>
          <p:cNvPr id="8" name="Picture 2" descr="http://ehstoday.com/site-files/ehstoday.com/files/imagecache/large_img/uploads/2014/08/nioshpa.jpg"/>
          <p:cNvPicPr>
            <a:picLocks noChangeAspect="1" noChangeArrowheads="1"/>
          </p:cNvPicPr>
          <p:nvPr/>
        </p:nvPicPr>
        <p:blipFill>
          <a:blip r:embed="rId2" cstate="print"/>
          <a:srcRect l="47769" t="75712" r="30500" b="7780"/>
          <a:stretch>
            <a:fillRect/>
          </a:stretch>
        </p:blipFill>
        <p:spPr bwMode="auto">
          <a:xfrm>
            <a:off x="3059832" y="1412775"/>
            <a:ext cx="5616624" cy="2010161"/>
          </a:xfrm>
          <a:prstGeom prst="rect">
            <a:avLst/>
          </a:prstGeom>
          <a:noFill/>
        </p:spPr>
      </p:pic>
      <p:grpSp>
        <p:nvGrpSpPr>
          <p:cNvPr id="14" name="13 - Ομάδα"/>
          <p:cNvGrpSpPr/>
          <p:nvPr/>
        </p:nvGrpSpPr>
        <p:grpSpPr>
          <a:xfrm>
            <a:off x="3275856" y="1196752"/>
            <a:ext cx="5400600" cy="216024"/>
            <a:chOff x="3275856" y="1196752"/>
            <a:chExt cx="5400600" cy="216024"/>
          </a:xfrm>
        </p:grpSpPr>
        <p:sp>
          <p:nvSpPr>
            <p:cNvPr id="16" name="15 - Έλλειψη"/>
            <p:cNvSpPr/>
            <p:nvPr/>
          </p:nvSpPr>
          <p:spPr>
            <a:xfrm>
              <a:off x="3275856" y="1196752"/>
              <a:ext cx="1440160" cy="216024"/>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t>0</a:t>
              </a:r>
              <a:r>
                <a:rPr lang="el-GR" baseline="30000" dirty="0" smtClean="0"/>
                <a:t>Ο-</a:t>
              </a:r>
              <a:r>
                <a:rPr lang="el-GR" dirty="0" smtClean="0"/>
                <a:t>-30</a:t>
              </a:r>
              <a:r>
                <a:rPr lang="el-GR" baseline="30000" dirty="0" smtClean="0"/>
                <a:t>Ο</a:t>
              </a:r>
              <a:endParaRPr lang="el-GR" dirty="0"/>
            </a:p>
          </p:txBody>
        </p:sp>
        <p:sp>
          <p:nvSpPr>
            <p:cNvPr id="17" name="16 - Έλλειψη"/>
            <p:cNvSpPr/>
            <p:nvPr/>
          </p:nvSpPr>
          <p:spPr>
            <a:xfrm>
              <a:off x="7164288" y="1196752"/>
              <a:ext cx="1512168" cy="216024"/>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t>60</a:t>
              </a:r>
              <a:r>
                <a:rPr lang="el-GR" baseline="30000" dirty="0" smtClean="0"/>
                <a:t>Ο-</a:t>
              </a:r>
              <a:r>
                <a:rPr lang="el-GR" dirty="0" smtClean="0"/>
                <a:t>-90</a:t>
              </a:r>
              <a:r>
                <a:rPr lang="el-GR" baseline="30000" dirty="0" smtClean="0"/>
                <a:t>Ο</a:t>
              </a:r>
              <a:endParaRPr lang="el-GR" dirty="0"/>
            </a:p>
          </p:txBody>
        </p:sp>
        <p:sp>
          <p:nvSpPr>
            <p:cNvPr id="18" name="17 - Έλλειψη"/>
            <p:cNvSpPr/>
            <p:nvPr/>
          </p:nvSpPr>
          <p:spPr>
            <a:xfrm>
              <a:off x="5292080" y="1196752"/>
              <a:ext cx="1512168" cy="216024"/>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l-GR" dirty="0" smtClean="0"/>
                <a:t>30</a:t>
              </a:r>
              <a:r>
                <a:rPr lang="el-GR" baseline="30000" dirty="0" smtClean="0"/>
                <a:t>Ο-</a:t>
              </a:r>
              <a:r>
                <a:rPr lang="el-GR" dirty="0" smtClean="0"/>
                <a:t>-60</a:t>
              </a:r>
              <a:r>
                <a:rPr lang="el-GR" baseline="30000" dirty="0" smtClean="0"/>
                <a:t>Ο</a:t>
              </a:r>
              <a:endParaRPr lang="el-GR" dirty="0"/>
            </a:p>
          </p:txBody>
        </p:sp>
      </p:grpSp>
      <p:sp>
        <p:nvSpPr>
          <p:cNvPr id="20" name="2 - Θέση περιεχομένου"/>
          <p:cNvSpPr txBox="1">
            <a:spLocks/>
          </p:cNvSpPr>
          <p:nvPr/>
        </p:nvSpPr>
        <p:spPr>
          <a:xfrm>
            <a:off x="4261228" y="3861048"/>
            <a:ext cx="4559243" cy="2691680"/>
          </a:xfrm>
          <a:prstGeom prst="rect">
            <a:avLst/>
          </a:prstGeom>
        </p:spPr>
        <p:txBody>
          <a:bodyPr vert="horz" lIns="91440" tIns="45720" rIns="91440" bIns="45720" rtlCol="0">
            <a:normAutofit/>
          </a:bodyPr>
          <a:lstStyle/>
          <a:p>
            <a:pPr fontAlgn="auto">
              <a:lnSpc>
                <a:spcPct val="112000"/>
              </a:lnSpc>
              <a:spcBef>
                <a:spcPts val="1200"/>
              </a:spcBef>
              <a:spcAft>
                <a:spcPts val="0"/>
              </a:spcAft>
            </a:pPr>
            <a:r>
              <a:rPr lang="el-GR" sz="2400" dirty="0" smtClean="0">
                <a:latin typeface="+mn-lt"/>
              </a:rPr>
              <a:t>στην κίνηση.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Ο κορμός </a:t>
            </a:r>
            <a:r>
              <a:rPr kumimoji="0" lang="el-GR" sz="2400" b="0" i="0" u="none" strike="noStrike" kern="1200" cap="none" spc="0" normalizeH="0" noProof="0" dirty="0" smtClean="0">
                <a:ln>
                  <a:noFill/>
                </a:ln>
                <a:solidFill>
                  <a:schemeClr val="tx1"/>
                </a:solidFill>
                <a:effectLst/>
                <a:uLnTx/>
                <a:uFillTx/>
                <a:latin typeface="+mn-lt"/>
                <a:ea typeface="+mn-ea"/>
                <a:cs typeface="+mn-cs"/>
              </a:rPr>
              <a:t> εκφράζει</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την αντίσταση. Η  ροπή που αναπτύσσεται  επηρεάζεται από την τροχιά της κάμψης του κορμού,</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δηλαδή από τον μοχλοβραχίονα αντίστασης.</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2 - Θέση περιεχομένου"/>
          <p:cNvSpPr txBox="1">
            <a:spLocks/>
          </p:cNvSpPr>
          <p:nvPr/>
        </p:nvSpPr>
        <p:spPr>
          <a:xfrm>
            <a:off x="3059832" y="3429000"/>
            <a:ext cx="6084168" cy="5040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οσφυϊκή μοίρα λειτουργεί ως υπομόχλιο</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Δύναμη- Ροπή</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5" name="Picture 4" descr="Leverage and Back Injury 10 kg 100 kg Leverage can increase the weight on your lumbar by a factor of 10 "/>
          <p:cNvPicPr>
            <a:picLocks noGrp="1" noChangeAspect="1" noChangeArrowheads="1"/>
          </p:cNvPicPr>
          <p:nvPr>
            <p:ph idx="1"/>
          </p:nvPr>
        </p:nvPicPr>
        <p:blipFill>
          <a:blip r:embed="rId3" cstate="print"/>
          <a:srcRect l="5997" t="32543" r="63297" b="25019"/>
          <a:stretch>
            <a:fillRect/>
          </a:stretch>
        </p:blipFill>
        <p:spPr bwMode="auto">
          <a:xfrm>
            <a:off x="251520" y="1268760"/>
            <a:ext cx="4680520" cy="4680520"/>
          </a:xfrm>
          <a:prstGeom prst="rect">
            <a:avLst/>
          </a:prstGeom>
          <a:noFill/>
        </p:spPr>
      </p:pic>
      <p:sp>
        <p:nvSpPr>
          <p:cNvPr id="6" name="5 - Ορθογώνιο"/>
          <p:cNvSpPr/>
          <p:nvPr/>
        </p:nvSpPr>
        <p:spPr>
          <a:xfrm>
            <a:off x="251520" y="6021288"/>
            <a:ext cx="4680520" cy="276999"/>
          </a:xfrm>
          <a:prstGeom prst="rect">
            <a:avLst/>
          </a:prstGeom>
        </p:spPr>
        <p:txBody>
          <a:bodyPr wrap="square">
            <a:spAutoFit/>
          </a:bodyPr>
          <a:lstStyle/>
          <a:p>
            <a:pPr algn="ctr"/>
            <a:r>
              <a:rPr lang="en-US" sz="1200" dirty="0" smtClean="0">
                <a:latin typeface="+mn-lt"/>
                <a:hlinkClick r:id="rId4"/>
              </a:rPr>
              <a:t>slideshare.net</a:t>
            </a:r>
            <a:endParaRPr lang="el-GR" sz="1200" dirty="0">
              <a:latin typeface="+mn-lt"/>
            </a:endParaRPr>
          </a:p>
        </p:txBody>
      </p:sp>
      <p:sp>
        <p:nvSpPr>
          <p:cNvPr id="7" name="2 - Θέση περιεχομένου"/>
          <p:cNvSpPr txBox="1">
            <a:spLocks/>
          </p:cNvSpPr>
          <p:nvPr/>
        </p:nvSpPr>
        <p:spPr>
          <a:xfrm>
            <a:off x="4860032" y="1340768"/>
            <a:ext cx="3960440" cy="4608512"/>
          </a:xfrm>
          <a:prstGeom prst="rect">
            <a:avLst/>
          </a:prstGeom>
        </p:spPr>
        <p:txBody>
          <a:bodyPr vert="horz" lIns="91440" tIns="45720" rIns="91440" bIns="45720" rtlCol="0">
            <a:normAutofit lnSpcReduction="10000"/>
          </a:bodyPr>
          <a:lstStyle/>
          <a:p>
            <a:pPr marL="355600" marR="0" lvl="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μυοσκελετικό</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σύστημα είναι υπό την επίδραση δυνάμεων προς διάφορες κατευθύνσεις, που προέρχονται από:</a:t>
            </a:r>
          </a:p>
          <a:p>
            <a:pPr marL="742950" marR="0" lvl="1" indent="-285750" algn="l" defTabSz="914400" rtl="0" eaLnBrk="1" fontAlgn="auto" latinLnBrk="0" hangingPunct="1">
              <a:lnSpc>
                <a:spcPct val="112000"/>
              </a:lnSpc>
              <a:spcBef>
                <a:spcPts val="1200"/>
              </a:spcBef>
              <a:spcAft>
                <a:spcPts val="0"/>
              </a:spcAft>
              <a:buClrTx/>
              <a:buSzTx/>
              <a:buFont typeface="Wingdings" panose="05000000000000000000" pitchFamily="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την βαρύτητα, </a:t>
            </a:r>
          </a:p>
          <a:p>
            <a:pPr marL="742950" marR="0" lvl="1" indent="-285750" algn="l" defTabSz="914400" rtl="0" eaLnBrk="1" fontAlgn="auto" latinLnBrk="0" hangingPunct="1">
              <a:lnSpc>
                <a:spcPct val="112000"/>
              </a:lnSpc>
              <a:spcBef>
                <a:spcPts val="1200"/>
              </a:spcBef>
              <a:spcAft>
                <a:spcPts val="0"/>
              </a:spcAft>
              <a:buClrTx/>
              <a:buSzTx/>
              <a:buFont typeface="Wingdings" panose="05000000000000000000" pitchFamily="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την δράση των μυών, </a:t>
            </a:r>
          </a:p>
          <a:p>
            <a:pPr marL="742950" marR="0" lvl="1" indent="-285750" algn="l" defTabSz="914400" rtl="0" eaLnBrk="1" fontAlgn="auto" latinLnBrk="0" hangingPunct="1">
              <a:lnSpc>
                <a:spcPct val="112000"/>
              </a:lnSpc>
              <a:spcBef>
                <a:spcPts val="1200"/>
              </a:spcBef>
              <a:spcAft>
                <a:spcPts val="0"/>
              </a:spcAft>
              <a:buClrTx/>
              <a:buSzTx/>
              <a:buFont typeface="Wingdings" panose="05000000000000000000" pitchFamily="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τα βάρη και </a:t>
            </a:r>
          </a:p>
          <a:p>
            <a:pPr marL="742950" marR="0" lvl="1" indent="-285750" algn="l" defTabSz="914400" rtl="0" eaLnBrk="1" fontAlgn="auto" latinLnBrk="0" hangingPunct="1">
              <a:lnSpc>
                <a:spcPct val="112000"/>
              </a:lnSpc>
              <a:spcBef>
                <a:spcPts val="1200"/>
              </a:spcBef>
              <a:spcAft>
                <a:spcPts val="0"/>
              </a:spcAft>
              <a:buClrTx/>
              <a:buSzTx/>
              <a:buFont typeface="Wingdings" panose="05000000000000000000" pitchFamily="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τις εξωτερικές δυνάμεις. </a:t>
            </a:r>
          </a:p>
          <a:p>
            <a:pPr marL="342900" marR="0" lvl="0" indent="-342900" algn="l" defTabSz="914400" rtl="0" eaLnBrk="1" fontAlgn="auto" latinLnBrk="0" hangingPunct="1">
              <a:lnSpc>
                <a:spcPct val="112000"/>
              </a:lnSpc>
              <a:spcBef>
                <a:spcPts val="1200"/>
              </a:spcBef>
              <a:spcAft>
                <a:spcPts val="0"/>
              </a:spcAft>
              <a:buClrTx/>
              <a:buSzTx/>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Δύναμη</a:t>
            </a:r>
            <a:r>
              <a:rPr lang="el-GR" dirty="0" smtClean="0"/>
              <a:t>  </a:t>
            </a:r>
            <a:r>
              <a:rPr lang="el-GR" sz="3200" b="0" dirty="0" smtClean="0"/>
              <a:t>Εξωτερική</a:t>
            </a:r>
            <a:endParaRPr lang="el-GR" sz="3200" b="0" dirty="0"/>
          </a:p>
        </p:txBody>
      </p:sp>
      <p:sp>
        <p:nvSpPr>
          <p:cNvPr id="3" name="2 - Θέση περιεχομένου"/>
          <p:cNvSpPr>
            <a:spLocks noGrp="1"/>
          </p:cNvSpPr>
          <p:nvPr>
            <p:ph idx="1"/>
          </p:nvPr>
        </p:nvSpPr>
        <p:spPr/>
        <p:txBody>
          <a:bodyPr>
            <a:normAutofit/>
          </a:bodyPr>
          <a:lstStyle/>
          <a:p>
            <a:r>
              <a:rPr lang="el-GR" dirty="0" smtClean="0"/>
              <a:t>Οι δυνάμεις διακρίνονται σε:</a:t>
            </a:r>
          </a:p>
          <a:p>
            <a:pPr lvl="1"/>
            <a:r>
              <a:rPr lang="el-GR" dirty="0" smtClean="0"/>
              <a:t>συμπιεστικές,</a:t>
            </a:r>
          </a:p>
          <a:p>
            <a:pPr lvl="1"/>
            <a:r>
              <a:rPr lang="el-GR" dirty="0" smtClean="0"/>
              <a:t>διάτασης, </a:t>
            </a:r>
          </a:p>
          <a:p>
            <a:pPr lvl="1"/>
            <a:r>
              <a:rPr lang="el-GR" dirty="0" err="1" smtClean="0"/>
              <a:t>διατμητικές</a:t>
            </a:r>
            <a:r>
              <a:rPr lang="el-GR" dirty="0" smtClean="0"/>
              <a:t>,  </a:t>
            </a:r>
          </a:p>
          <a:p>
            <a:pPr lvl="1"/>
            <a:r>
              <a:rPr lang="el-GR" dirty="0" err="1" smtClean="0"/>
              <a:t>καμπτικές</a:t>
            </a:r>
            <a:r>
              <a:rPr lang="el-GR" dirty="0" smtClean="0"/>
              <a:t> και </a:t>
            </a:r>
          </a:p>
          <a:p>
            <a:pPr lvl="1"/>
            <a:r>
              <a:rPr lang="el-GR" dirty="0" smtClean="0"/>
              <a:t>στροφικές. </a:t>
            </a:r>
          </a:p>
          <a:p>
            <a:r>
              <a:rPr lang="el-GR" dirty="0" smtClean="0"/>
              <a:t>Όταν εξωτερική δύναμη εφαρμόζεται σε ένα υλικό, μια δομή, αναπτύσσεται εσωτερική αντίδραση, η οποία εξαρτάται από την διεύθυνση και την ταχύτητα.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1461</TotalTime>
  <Words>1142</Words>
  <Application>Microsoft Office PowerPoint</Application>
  <PresentationFormat>Προβολή στην οθόνη (4:3)</PresentationFormat>
  <Paragraphs>150</Paragraphs>
  <Slides>19</Slides>
  <Notes>8</Notes>
  <HiddenSlides>0</HiddenSlides>
  <MMClips>0</MMClips>
  <ScaleCrop>false</ScaleCrop>
  <HeadingPairs>
    <vt:vector size="4" baseType="variant">
      <vt:variant>
        <vt:lpstr>Θέμα</vt:lpstr>
      </vt:variant>
      <vt:variant>
        <vt:i4>4</vt:i4>
      </vt:variant>
      <vt:variant>
        <vt:lpstr>Τίτλοι διαφανειών</vt:lpstr>
      </vt:variant>
      <vt:variant>
        <vt:i4>19</vt:i4>
      </vt:variant>
    </vt:vector>
  </HeadingPairs>
  <TitlesOfParts>
    <vt:vector size="23" baseType="lpstr">
      <vt:lpstr>TEMPLATE</vt:lpstr>
      <vt:lpstr>Προσαρμοσμένη σχεδίαση</vt:lpstr>
      <vt:lpstr>1_exo-opistho_simeiomata</vt:lpstr>
      <vt:lpstr>OC_template_updated</vt:lpstr>
      <vt:lpstr>Βιολογική Μηχανική   Εργονομία (E)</vt:lpstr>
      <vt:lpstr>Όρθια Στάση</vt:lpstr>
      <vt:lpstr>Βάση Στήριξης</vt:lpstr>
      <vt:lpstr>Γραμμή της Βαρύτητας</vt:lpstr>
      <vt:lpstr>Κέντρο Βάρους</vt:lpstr>
      <vt:lpstr>Μοχλοί - Ροπή</vt:lpstr>
      <vt:lpstr>Μοχλοβραχίονας </vt:lpstr>
      <vt:lpstr>Δύναμη- Ροπή</vt:lpstr>
      <vt:lpstr>Δύναμη  Εξωτερική</vt:lpstr>
      <vt:lpstr>Οστίτης Ιστός  Παράδειγμα</vt:lpstr>
      <vt:lpstr>Οστίτη Ιστός  Διάγραμμα</vt:lpstr>
      <vt:lpstr>Ισορροπία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dc:title>
  <dc:creator>opencourses@teiath.gr</dc:creator>
  <cp:lastModifiedBy>fkaram2</cp:lastModifiedBy>
  <cp:revision>29</cp:revision>
  <dcterms:created xsi:type="dcterms:W3CDTF">2015-03-09T10:26:02Z</dcterms:created>
  <dcterms:modified xsi:type="dcterms:W3CDTF">2015-08-31T07:17:09Z</dcterms:modified>
</cp:coreProperties>
</file>