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7" r:id="rId1"/>
    <p:sldMasterId id="2147483696" r:id="rId2"/>
    <p:sldMasterId id="2147483720" r:id="rId3"/>
  </p:sldMasterIdLst>
  <p:notesMasterIdLst>
    <p:notesMasterId r:id="rId28"/>
  </p:notesMasterIdLst>
  <p:handoutMasterIdLst>
    <p:handoutMasterId r:id="rId29"/>
  </p:handoutMasterIdLst>
  <p:sldIdLst>
    <p:sldId id="274" r:id="rId4"/>
    <p:sldId id="282" r:id="rId5"/>
    <p:sldId id="283" r:id="rId6"/>
    <p:sldId id="296" r:id="rId7"/>
    <p:sldId id="261" r:id="rId8"/>
    <p:sldId id="284" r:id="rId9"/>
    <p:sldId id="285" r:id="rId10"/>
    <p:sldId id="286" r:id="rId11"/>
    <p:sldId id="287" r:id="rId12"/>
    <p:sldId id="297" r:id="rId13"/>
    <p:sldId id="289" r:id="rId14"/>
    <p:sldId id="298" r:id="rId15"/>
    <p:sldId id="291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92" r:id="rId24"/>
    <p:sldId id="293" r:id="rId25"/>
    <p:sldId id="294" r:id="rId26"/>
    <p:sldId id="295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CEA"/>
    <a:srgbClr val="004A82"/>
    <a:srgbClr val="820000"/>
    <a:srgbClr val="1A5F17"/>
    <a:srgbClr val="EFF789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0038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613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223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2837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C00000"/>
              </a:buClr>
              <a:buSzPct val="80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475184" cy="313010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9923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4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9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3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8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97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75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10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8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475184" cy="313010"/>
          </a:xfr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259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98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6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455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801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422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351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272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38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06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1475184" cy="3130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81F-1C18-4F4B-BFA9-0025669948A9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7" name="Right Triangle 7"/>
          <p:cNvSpPr/>
          <p:nvPr userDrawn="1"/>
        </p:nvSpPr>
        <p:spPr>
          <a:xfrm rot="5400000">
            <a:off x="216022" y="-216024"/>
            <a:ext cx="864098" cy="129614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Right Triangle 8"/>
          <p:cNvSpPr/>
          <p:nvPr userDrawn="1"/>
        </p:nvSpPr>
        <p:spPr>
          <a:xfrm rot="16200000">
            <a:off x="8073840" y="5777879"/>
            <a:ext cx="864098" cy="1296146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552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9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Αντικειμενοστρεφής Προγραμματισμός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l-GR" sz="2800" b="1" dirty="0" smtClean="0"/>
              <a:t>6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 smtClean="0"/>
              <a:t>Templates – Standard Template Library</a:t>
            </a:r>
          </a:p>
          <a:p>
            <a:pPr>
              <a:spcBef>
                <a:spcPts val="0"/>
              </a:spcBef>
            </a:pPr>
            <a:r>
              <a:rPr lang="el-GR" sz="2400" dirty="0" smtClean="0"/>
              <a:t>Κλειώ Σγουροπούλου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Μηχανικών Πληροφορικής Τ.Ε.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900113" y="1557338"/>
            <a:ext cx="7704137" cy="4737100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template &lt;&gt;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class pair &lt;int&gt; {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  int value1, value2;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public: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  pair (int first, int second)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    {value1=first; value2=second;}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  int module ();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};</a:t>
            </a:r>
          </a:p>
          <a:p>
            <a:endParaRPr lang="en-US" altLang="el-GR" sz="1600" b="1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solidFill>
                  <a:srgbClr val="008000"/>
                </a:solidFill>
                <a:effectLst/>
                <a:latin typeface="Courier" pitchFamily="49" charset="0"/>
              </a:rPr>
              <a:t>template &lt;&gt;</a:t>
            </a:r>
          </a:p>
          <a:p>
            <a:r>
              <a:rPr lang="en-US" altLang="el-GR" sz="1600" b="1">
                <a:solidFill>
                  <a:srgbClr val="008000"/>
                </a:solidFill>
                <a:effectLst/>
                <a:latin typeface="Courier" pitchFamily="49" charset="0"/>
              </a:rPr>
              <a:t>int pair&lt;int&gt;::module() {return value1%value2;}</a:t>
            </a:r>
          </a:p>
          <a:p>
            <a:endParaRPr lang="en-US" altLang="el-GR" sz="1600" b="1">
              <a:solidFill>
                <a:srgbClr val="008000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pair &lt;int&gt; myints (100,75);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pair &lt;float&gt; myfloats (100.0,75.0);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cout &lt;&lt; myints.module() &lt;&lt; '\n';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cout &lt;&lt; myfloats.module() &lt;&lt; '\n';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}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7885113" y="1700213"/>
            <a:ext cx="428625" cy="6111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25</a:t>
            </a:r>
            <a:b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</a:br>
            <a: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0</a:t>
            </a:r>
            <a:r>
              <a:rPr lang="el-GR" altLang="el-GR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altLang="el-GR" dirty="0"/>
              <a:t>Εξειδίκευση </a:t>
            </a:r>
            <a:r>
              <a:rPr lang="en-US" altLang="el-GR" dirty="0" smtClean="0"/>
              <a:t>templates </a:t>
            </a:r>
            <a:r>
              <a:rPr lang="en-US" altLang="el-GR" sz="3600" b="0" dirty="0" smtClean="0"/>
              <a:t>2/2</a:t>
            </a:r>
            <a:endParaRPr lang="el-GR" altLang="el-GR" sz="3600" b="0" dirty="0"/>
          </a:p>
        </p:txBody>
      </p:sp>
    </p:spTree>
    <p:extLst>
      <p:ext uri="{BB962C8B-B14F-4D97-AF65-F5344CB8AC3E}">
        <p14:creationId xmlns:p14="http://schemas.microsoft.com/office/powerpoint/2010/main" val="50808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Τιμές παραμέτρων για </a:t>
            </a:r>
            <a:r>
              <a:rPr lang="en-US" altLang="el-GR" dirty="0" smtClean="0"/>
              <a:t>templates </a:t>
            </a:r>
            <a:r>
              <a:rPr lang="en-US" altLang="el-GR" sz="3600" b="0" dirty="0" smtClean="0"/>
              <a:t>1/2</a:t>
            </a:r>
            <a:endParaRPr lang="el-GR" altLang="el-GR" sz="3600" b="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300" dirty="0"/>
              <a:t>Οι παράμετροι </a:t>
            </a:r>
            <a:r>
              <a:rPr lang="en-US" altLang="el-GR" sz="2300" dirty="0"/>
              <a:t>templates </a:t>
            </a:r>
            <a:r>
              <a:rPr lang="el-GR" altLang="el-GR" sz="2300" dirty="0"/>
              <a:t>συναρτήσεων και κλάσεων δεν είναι απαραίτητα γενικού τύπου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900113" y="2565400"/>
            <a:ext cx="7704137" cy="3759200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#include &lt;iostream.h&gt;</a:t>
            </a:r>
          </a:p>
          <a:p>
            <a:endParaRPr lang="en-US" altLang="el-GR" sz="1600" b="1" dirty="0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template &lt;class T, </a:t>
            </a:r>
            <a:r>
              <a:rPr lang="en-US" altLang="el-GR" sz="1600" b="1" dirty="0">
                <a:solidFill>
                  <a:schemeClr val="accent2"/>
                </a:solidFill>
                <a:effectLst/>
                <a:latin typeface="Courier" pitchFamily="49" charset="0"/>
              </a:rPr>
              <a:t>int N</a:t>
            </a:r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&gt;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class array {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T memblock [N];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public: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void setmember (int x, T value);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T getmember (int x);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};</a:t>
            </a:r>
          </a:p>
          <a:p>
            <a:endParaRPr lang="en-US" altLang="el-GR" sz="1600" b="1" dirty="0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1600" b="1" dirty="0">
                <a:solidFill>
                  <a:srgbClr val="008000"/>
                </a:solidFill>
                <a:effectLst/>
                <a:latin typeface="Courier" pitchFamily="49" charset="0"/>
              </a:rPr>
              <a:t>template &lt;class T, int N&gt;</a:t>
            </a:r>
          </a:p>
          <a:p>
            <a:r>
              <a:rPr lang="en-US" altLang="el-GR" sz="1600" b="1" dirty="0">
                <a:solidFill>
                  <a:srgbClr val="008000"/>
                </a:solidFill>
                <a:effectLst/>
                <a:latin typeface="Courier" pitchFamily="49" charset="0"/>
              </a:rPr>
              <a:t>array&lt;T,N&gt;::setmember (int x, T value) {</a:t>
            </a:r>
          </a:p>
          <a:p>
            <a:r>
              <a:rPr lang="en-US" altLang="el-GR" sz="1600" b="1" dirty="0">
                <a:solidFill>
                  <a:srgbClr val="008000"/>
                </a:solidFill>
                <a:effectLst/>
                <a:latin typeface="Courier" pitchFamily="49" charset="0"/>
              </a:rPr>
              <a:t>  memblock[x]=value;</a:t>
            </a:r>
          </a:p>
          <a:p>
            <a:r>
              <a:rPr lang="en-US" altLang="el-GR" sz="1600" b="1" dirty="0">
                <a:solidFill>
                  <a:srgbClr val="008000"/>
                </a:solidFill>
                <a:effectLst/>
                <a:latin typeface="Courier" pitchFamily="49" charset="0"/>
              </a:rPr>
              <a:t>}</a:t>
            </a:r>
          </a:p>
          <a:p>
            <a:endParaRPr lang="en-US" altLang="el-GR" sz="1600" b="1" dirty="0">
              <a:solidFill>
                <a:srgbClr val="008000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900113" y="1647825"/>
            <a:ext cx="7704137" cy="3514725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template &lt;class T, int N&gt;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T array&lt;T,N&gt;::getmember (int x) {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return memblock[x];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}</a:t>
            </a:r>
          </a:p>
          <a:p>
            <a:endParaRPr lang="en-US" altLang="el-GR" sz="1600" b="1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array &lt;int,5&gt; myints;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array &lt;float,5&gt; myfloats;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myints.setmember (0,100);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myfloats.setmember (3,3.1416);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cout &lt;&lt; myints.getmember(0) &lt;&lt; '\n';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cout &lt;&lt; myfloats.getmember(3) &lt;&lt; '\n';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}</a:t>
            </a:r>
            <a:endParaRPr lang="el-GR" altLang="el-GR" sz="1600" b="1">
              <a:solidFill>
                <a:srgbClr val="0000FF"/>
              </a:solidFill>
              <a:effectLst/>
              <a:latin typeface="Courier" pitchFamily="49" charset="0"/>
            </a:endParaRP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7596188" y="1714500"/>
            <a:ext cx="917575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100</a:t>
            </a:r>
          </a:p>
          <a:p>
            <a: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3.1416</a:t>
            </a:r>
            <a:endParaRPr lang="el-GR" altLang="el-GR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altLang="el-GR" dirty="0"/>
              <a:t>Τιμές παραμέτρων για </a:t>
            </a:r>
            <a:r>
              <a:rPr lang="en-US" altLang="el-GR" dirty="0" smtClean="0"/>
              <a:t>templates </a:t>
            </a:r>
            <a:r>
              <a:rPr lang="en-US" altLang="el-GR" sz="3600" b="0" dirty="0" smtClean="0"/>
              <a:t>2/2</a:t>
            </a:r>
            <a:endParaRPr lang="el-GR" altLang="el-GR" sz="3600" b="0" dirty="0"/>
          </a:p>
        </p:txBody>
      </p:sp>
    </p:spTree>
    <p:extLst>
      <p:ext uri="{BB962C8B-B14F-4D97-AF65-F5344CB8AC3E}">
        <p14:creationId xmlns:p14="http://schemas.microsoft.com/office/powerpoint/2010/main" val="10122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Παραδείγματα </a:t>
            </a:r>
            <a:r>
              <a:rPr lang="en-US" altLang="el-GR" dirty="0"/>
              <a:t>templates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024336"/>
          </a:xfrm>
          <a:solidFill>
            <a:srgbClr val="D4FCEA"/>
          </a:solidFill>
        </p:spPr>
        <p:txBody>
          <a:bodyPr/>
          <a:lstStyle/>
          <a:p>
            <a:pPr marL="0" lvl="0" indent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template &lt;class T&gt;    // The most usual: one class parameter.</a:t>
            </a:r>
          </a:p>
          <a:p>
            <a:pPr marL="0" lvl="0" indent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template &lt;class T, class U&gt;     // Two class parameters.</a:t>
            </a:r>
          </a:p>
          <a:p>
            <a:pPr marL="0" lvl="0" indent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template &lt;class T, int N&gt;       // A class and an integer.</a:t>
            </a:r>
          </a:p>
          <a:p>
            <a:pPr marL="0" lvl="0" indent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template &lt;class T = char&gt;       // With a default value.</a:t>
            </a:r>
          </a:p>
          <a:p>
            <a:pPr marL="0" lvl="0" indent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template &lt;int Tfunc (int)&gt;      // A function as parameter.</a:t>
            </a:r>
            <a:endParaRPr lang="el-GR" altLang="el-GR" sz="1600" b="1" dirty="0">
              <a:solidFill>
                <a:srgbClr val="0000FF"/>
              </a:solidFill>
              <a:latin typeface="Courier" pitchFamily="49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17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Template </a:t>
            </a:r>
            <a:r>
              <a:rPr lang="en-US" dirty="0" smtClean="0"/>
              <a:t>Library</a:t>
            </a:r>
            <a:r>
              <a:rPr lang="el-GR" dirty="0" smtClean="0"/>
              <a:t> </a:t>
            </a:r>
            <a:r>
              <a:rPr lang="en-US" sz="3200" b="0" dirty="0" smtClean="0"/>
              <a:t>1/2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H STL μας δίνει τη δυνατότητα να χρησιμοποιήσουμε στη C++ έτοιμες δομές δεδομένων, όπως συμβολοσειρές, πίνακες, λίστες, κ.λπ.</a:t>
            </a:r>
          </a:p>
          <a:p>
            <a:r>
              <a:rPr lang="el-GR" dirty="0"/>
              <a:t>Ένα από τα πλεονεκτήματα αυτής της προσέγγισης είναι ότι ο περιεχόμενος τύπος μιας δομής δεδομένων είναι template, δηλ. μπορεί να είναι οτιδήποτε. Επίσης, η διαχείριση μνήμης γίνεται αυτόματα και δεν χρειάζεται αποσφαλμάτωση. </a:t>
            </a:r>
          </a:p>
          <a:p>
            <a:r>
              <a:rPr lang="el-GR" dirty="0"/>
              <a:t>Γενικότερα έχουμε στη διάθεσή μας πολλούς αποδοτικούς αλγόριθμους για κάθε δομή δεδομένων, χωρίς να χρειάζεται να κάνουμε δική μας υλοποίηση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30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Template Library</a:t>
            </a:r>
            <a:r>
              <a:rPr lang="el-GR" dirty="0"/>
              <a:t> </a:t>
            </a:r>
            <a:r>
              <a:rPr lang="en-US" sz="3200" b="0" dirty="0" smtClean="0"/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582880"/>
              </p:ext>
            </p:extLst>
          </p:nvPr>
        </p:nvGraphicFramePr>
        <p:xfrm>
          <a:off x="457200" y="1341438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7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string</a:t>
                      </a:r>
                    </a:p>
                    <a:p>
                      <a:r>
                        <a:rPr lang="en-US" sz="2000" dirty="0" smtClean="0"/>
                        <a:t>rope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Συμβολοσειρά</a:t>
                      </a:r>
                      <a:r>
                        <a:rPr lang="el-GR" sz="2000" baseline="0" dirty="0" smtClean="0"/>
                        <a:t> </a:t>
                      </a:r>
                    </a:p>
                    <a:p>
                      <a:r>
                        <a:rPr lang="el-GR" sz="2000" baseline="0" dirty="0" smtClean="0"/>
                        <a:t>(συνίσταται για μεγάλη) συμβολοσειρά 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vector</a:t>
                      </a:r>
                      <a:r>
                        <a:rPr lang="en-US" sz="2000" baseline="0" dirty="0" smtClean="0"/>
                        <a:t>&lt;T&gt;</a:t>
                      </a:r>
                    </a:p>
                    <a:p>
                      <a:r>
                        <a:rPr lang="en-US" sz="2000" baseline="0" dirty="0" smtClean="0"/>
                        <a:t>deque&lt;T&gt;</a:t>
                      </a:r>
                    </a:p>
                    <a:p>
                      <a:r>
                        <a:rPr lang="en-US" sz="2000" baseline="0" dirty="0" smtClean="0"/>
                        <a:t>list&lt;T&gt;</a:t>
                      </a:r>
                    </a:p>
                    <a:p>
                      <a:r>
                        <a:rPr lang="en-US" sz="2000" baseline="0" dirty="0" smtClean="0"/>
                        <a:t>slist&lt;T&gt;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πίνακας</a:t>
                      </a:r>
                    </a:p>
                    <a:p>
                      <a:r>
                        <a:rPr lang="el-GR" sz="2000" dirty="0" smtClean="0"/>
                        <a:t>πίνακας (κομματιασμένος στη μνήμη)</a:t>
                      </a:r>
                    </a:p>
                    <a:p>
                      <a:r>
                        <a:rPr lang="el-GR" sz="2000" dirty="0" smtClean="0"/>
                        <a:t>διπλά</a:t>
                      </a:r>
                      <a:r>
                        <a:rPr lang="el-GR" sz="2000" baseline="0" dirty="0" smtClean="0"/>
                        <a:t> συνδεδεμένη λίστα</a:t>
                      </a:r>
                    </a:p>
                    <a:p>
                      <a:r>
                        <a:rPr lang="el-GR" sz="2000" baseline="0" dirty="0" smtClean="0"/>
                        <a:t>συνδεδεμένη λίστα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stack&lt;T&gt;</a:t>
                      </a:r>
                    </a:p>
                    <a:p>
                      <a:r>
                        <a:rPr lang="en-US" sz="2000" dirty="0" smtClean="0"/>
                        <a:t>queue&lt;T&gt;</a:t>
                      </a:r>
                    </a:p>
                    <a:p>
                      <a:r>
                        <a:rPr lang="en-US" sz="2000" dirty="0" smtClean="0"/>
                        <a:t>priority_queue&lt;T&gt;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στοίβα</a:t>
                      </a:r>
                    </a:p>
                    <a:p>
                      <a:r>
                        <a:rPr lang="el-GR" sz="2000" dirty="0" smtClean="0"/>
                        <a:t>ουρά</a:t>
                      </a:r>
                    </a:p>
                    <a:p>
                      <a:r>
                        <a:rPr lang="el-GR" sz="2000" dirty="0" smtClean="0"/>
                        <a:t>ουρά προτεραιότητας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mpa&lt;T1,T2&gt;</a:t>
                      </a:r>
                    </a:p>
                    <a:p>
                      <a:r>
                        <a:rPr lang="en-US" sz="2000" dirty="0" smtClean="0"/>
                        <a:t>multimap&lt;T,1,T2&gt;</a:t>
                      </a:r>
                    </a:p>
                    <a:p>
                      <a:r>
                        <a:rPr lang="en-US" sz="2000" dirty="0" smtClean="0"/>
                        <a:t>set&lt;T&gt;</a:t>
                      </a:r>
                    </a:p>
                    <a:p>
                      <a:r>
                        <a:rPr lang="en-US" sz="2000" dirty="0" smtClean="0"/>
                        <a:t>multiset&lt;T&gt;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l-GR" sz="2000" dirty="0" smtClean="0"/>
                        <a:t>δυαδικό</a:t>
                      </a:r>
                    </a:p>
                    <a:p>
                      <a:r>
                        <a:rPr lang="el-GR" sz="2000" dirty="0" smtClean="0"/>
                        <a:t>δένδρο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bitset&lt;n&gt;</a:t>
                      </a:r>
                    </a:p>
                    <a:p>
                      <a:r>
                        <a:rPr lang="en-US" sz="2000" dirty="0" smtClean="0"/>
                        <a:t>vector&lt;bool&gt;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πίνακας</a:t>
                      </a:r>
                    </a:p>
                    <a:p>
                      <a:r>
                        <a:rPr lang="el-GR" sz="2000" dirty="0" smtClean="0"/>
                        <a:t>από </a:t>
                      </a:r>
                      <a:r>
                        <a:rPr lang="en-US" sz="2000" dirty="0" smtClean="0"/>
                        <a:t>bit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84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STL: </a:t>
            </a:r>
            <a:r>
              <a:rPr lang="en-US" dirty="0" smtClean="0"/>
              <a:t>String </a:t>
            </a:r>
            <a:r>
              <a:rPr lang="en-US" sz="3200" b="0" dirty="0" smtClean="0"/>
              <a:t>1/2</a:t>
            </a:r>
            <a:endParaRPr 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dirty="0"/>
              <a:t>Υπάρχουν πολλές μέθοδοι της </a:t>
            </a:r>
            <a:r>
              <a:rPr lang="en-US" altLang="el-GR" dirty="0"/>
              <a:t>string </a:t>
            </a:r>
            <a:r>
              <a:rPr lang="el-GR" altLang="el-GR" dirty="0"/>
              <a:t>τις οποίες μπορούμε να χρησιμοποιούμε:</a:t>
            </a:r>
          </a:p>
          <a:p>
            <a:pPr lvl="1">
              <a:lnSpc>
                <a:spcPct val="110000"/>
              </a:lnSpc>
            </a:pP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insert()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remove()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replace()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resize()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copy()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dirty="0">
                <a:solidFill>
                  <a:srgbClr val="004A82"/>
                </a:solidFill>
                <a:latin typeface="Courier"/>
              </a:rPr>
              <a:t> 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find()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rfind()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find_first_of()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find_last_of()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substr()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dirty="0">
                <a:solidFill>
                  <a:srgbClr val="004A82"/>
                </a:solidFill>
                <a:latin typeface="Courier"/>
              </a:rPr>
              <a:t> 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compare()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b="1" dirty="0">
                <a:solidFill>
                  <a:srgbClr val="004A82"/>
                </a:solidFill>
                <a:latin typeface="Courier"/>
              </a:rPr>
              <a:t> c_str()</a:t>
            </a:r>
            <a:r>
              <a:rPr lang="en-US" altLang="el-GR" dirty="0">
                <a:latin typeface="Courier"/>
              </a:rPr>
              <a:t>,</a:t>
            </a:r>
            <a:r>
              <a:rPr lang="en-US" altLang="el-GR" dirty="0">
                <a:solidFill>
                  <a:srgbClr val="004A82"/>
                </a:solidFill>
                <a:latin typeface="Courier"/>
              </a:rPr>
              <a:t> </a:t>
            </a:r>
            <a:r>
              <a:rPr lang="el-GR" altLang="el-GR" dirty="0"/>
              <a:t>κ.α.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Ο τελεστής </a:t>
            </a:r>
            <a:r>
              <a:rPr lang="en-US" altLang="el-GR" dirty="0" smtClean="0"/>
              <a:t>“</a:t>
            </a:r>
            <a:r>
              <a:rPr lang="el-GR" altLang="el-GR" sz="2000" b="1" dirty="0" smtClean="0">
                <a:solidFill>
                  <a:srgbClr val="004A82"/>
                </a:solidFill>
                <a:latin typeface="Courier" pitchFamily="49" charset="0"/>
              </a:rPr>
              <a:t>+</a:t>
            </a:r>
            <a:r>
              <a:rPr lang="en-US" altLang="el-GR" dirty="0" smtClean="0"/>
              <a:t>”</a:t>
            </a:r>
            <a:r>
              <a:rPr lang="el-GR" altLang="el-GR" dirty="0" smtClean="0"/>
              <a:t> </a:t>
            </a:r>
            <a:r>
              <a:rPr lang="el-GR" altLang="el-GR" dirty="0"/>
              <a:t>έχει υπερφορτωθεί και χρησιμοποιείται για τη συνένωση </a:t>
            </a:r>
            <a:r>
              <a:rPr lang="en-US" altLang="el-GR" dirty="0"/>
              <a:t>strings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Οι τελεστές συγκρίσεων είναι επίσης υπερφορτωμένοι. Έτσι, δεν υπάρχει τώρα ανάγκη της χρήσης συναρτήσεων τύπου </a:t>
            </a:r>
            <a:r>
              <a:rPr lang="en-US" altLang="el-GR" b="1" dirty="0">
                <a:solidFill>
                  <a:srgbClr val="004A82"/>
                </a:solidFill>
                <a:latin typeface="Courier" pitchFamily="49" charset="0"/>
              </a:rPr>
              <a:t>strcmp()</a:t>
            </a:r>
            <a:endParaRPr lang="el-GR" altLang="el-GR" b="1" dirty="0">
              <a:solidFill>
                <a:srgbClr val="004A82"/>
              </a:solidFill>
              <a:latin typeface="Courier" pitchFamily="49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14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STL: String </a:t>
            </a:r>
            <a:r>
              <a:rPr lang="en-US" sz="3200" b="0" dirty="0" smtClean="0"/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altLang="el-GR" dirty="0"/>
              <a:t>Ο τελεστής ‘</a:t>
            </a:r>
            <a:r>
              <a:rPr lang="el-GR" altLang="el-GR" b="1" dirty="0">
                <a:solidFill>
                  <a:srgbClr val="004A82"/>
                </a:solidFill>
                <a:latin typeface="Courier" pitchFamily="49" charset="0"/>
              </a:rPr>
              <a:t>+</a:t>
            </a:r>
            <a:r>
              <a:rPr lang="el-GR" altLang="el-GR" dirty="0"/>
              <a:t>’ έχει υπερφορτωθεί και χρησιμοποιείται για τη συνένωση </a:t>
            </a:r>
            <a:r>
              <a:rPr lang="en-US" altLang="el-GR" dirty="0"/>
              <a:t>strings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Οι τελεστές συγκρίσεων είναι επίσης υπερφορτωμένοι. Έτσι, δεν υπάρχει τώρα ανάγκη της χρήσης συναρτήσεων τύπου </a:t>
            </a:r>
            <a:r>
              <a:rPr lang="en-US" altLang="el-GR" b="1" dirty="0">
                <a:solidFill>
                  <a:srgbClr val="004A82"/>
                </a:solidFill>
                <a:latin typeface="Courier" pitchFamily="49" charset="0"/>
              </a:rPr>
              <a:t>strcmp()</a:t>
            </a:r>
            <a:endParaRPr lang="el-GR" altLang="el-GR" b="1" dirty="0">
              <a:solidFill>
                <a:srgbClr val="004A82"/>
              </a:solidFill>
              <a:latin typeface="Courier" pitchFamily="49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70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l-GR" dirty="0"/>
              <a:t>Templates</a:t>
            </a:r>
            <a:r>
              <a:rPr lang="el-GR" altLang="el-GR" dirty="0"/>
              <a:t> </a:t>
            </a:r>
            <a:r>
              <a:rPr lang="el-GR" altLang="el-GR" dirty="0" smtClean="0"/>
              <a:t>συναρτήσεων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1/4</a:t>
            </a:r>
            <a:endParaRPr lang="el-GR" altLang="el-GR" sz="3200" b="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200" dirty="0"/>
              <a:t>Επιτρέπουν τη δημιουργία γενικών </a:t>
            </a:r>
            <a:r>
              <a:rPr lang="en-US" altLang="el-GR" sz="2200" dirty="0"/>
              <a:t>(generic) </a:t>
            </a:r>
            <a:r>
              <a:rPr lang="el-GR" altLang="el-GR" sz="2200" dirty="0"/>
              <a:t>συναρτήσεων, οι οποίες δέχονται ως παράμετρο οποιοδήποτε τύπο δεδομένων και επιστρέφουν μια τιμή, χωρίς την ανάγκη υπερφόρτωσης της συνάρτησης με όλους τους πιθανούς τύπους</a:t>
            </a:r>
          </a:p>
          <a:p>
            <a:pPr lvl="1">
              <a:lnSpc>
                <a:spcPct val="110000"/>
              </a:lnSpc>
            </a:pP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template &lt;class</a:t>
            </a:r>
            <a:r>
              <a:rPr lang="el-GR" altLang="el-GR" sz="1800" b="1" dirty="0">
                <a:latin typeface="Courier" pitchFamily="49" charset="0"/>
              </a:rPr>
              <a:t> 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identifier 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&gt;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 func_declaration</a:t>
            </a:r>
            <a:r>
              <a:rPr lang="el-GR" altLang="el-GR" sz="1800" b="1" dirty="0">
                <a:solidFill>
                  <a:srgbClr val="0000FF"/>
                </a:solidFill>
                <a:latin typeface="Courier" pitchFamily="49" charset="0"/>
              </a:rPr>
              <a:t>;</a:t>
            </a:r>
            <a:endParaRPr lang="en-US" altLang="el-GR" sz="1800" b="1" dirty="0">
              <a:solidFill>
                <a:srgbClr val="0000FF"/>
              </a:solidFill>
              <a:latin typeface="Courier" pitchFamily="49" charset="0"/>
            </a:endParaRPr>
          </a:p>
          <a:p>
            <a:pPr lvl="1">
              <a:lnSpc>
                <a:spcPct val="110000"/>
              </a:lnSpc>
            </a:pP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template &lt;typename</a:t>
            </a:r>
            <a:r>
              <a:rPr lang="el-GR" altLang="el-GR" sz="1800" b="1" dirty="0">
                <a:latin typeface="Courier" pitchFamily="49" charset="0"/>
              </a:rPr>
              <a:t> 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identifier 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&gt;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 func_declaration</a:t>
            </a:r>
            <a:r>
              <a:rPr lang="el-GR" altLang="el-GR" sz="1800" b="1" dirty="0">
                <a:solidFill>
                  <a:srgbClr val="0000FF"/>
                </a:solidFill>
                <a:latin typeface="Courier" pitchFamily="49" charset="0"/>
              </a:rPr>
              <a:t>;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55576" y="4149725"/>
            <a:ext cx="7704138" cy="1938992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2000" b="1" dirty="0">
                <a:solidFill>
                  <a:srgbClr val="0000FF"/>
                </a:solidFill>
                <a:effectLst/>
                <a:latin typeface="Courier" pitchFamily="49" charset="0"/>
              </a:rPr>
              <a:t>template &lt;class GenericType&gt;</a:t>
            </a:r>
          </a:p>
          <a:p>
            <a:endParaRPr lang="en-US" altLang="el-GR" sz="2000" b="1" dirty="0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2000" b="1" dirty="0">
                <a:solidFill>
                  <a:srgbClr val="C00000"/>
                </a:solidFill>
                <a:effectLst/>
                <a:latin typeface="Courier" pitchFamily="49" charset="0"/>
              </a:rPr>
              <a:t>GenericType GetMax (GenericType a, GenericType b) </a:t>
            </a:r>
          </a:p>
          <a:p>
            <a:r>
              <a:rPr lang="en-US" altLang="el-GR" sz="2000" b="1" dirty="0">
                <a:solidFill>
                  <a:srgbClr val="C00000"/>
                </a:solidFill>
                <a:effectLst/>
                <a:latin typeface="Courier" pitchFamily="49" charset="0"/>
              </a:rPr>
              <a:t>{</a:t>
            </a:r>
          </a:p>
          <a:p>
            <a:r>
              <a:rPr lang="en-US" altLang="el-GR" sz="2000" b="1" dirty="0">
                <a:solidFill>
                  <a:srgbClr val="C00000"/>
                </a:solidFill>
                <a:effectLst/>
                <a:latin typeface="Courier" pitchFamily="49" charset="0"/>
              </a:rPr>
              <a:t> return (a&gt;b?a:b);</a:t>
            </a:r>
          </a:p>
          <a:p>
            <a:r>
              <a:rPr lang="en-US" altLang="el-GR" sz="2000" b="1" dirty="0">
                <a:solidFill>
                  <a:srgbClr val="C00000"/>
                </a:solidFill>
                <a:effectLst/>
                <a:latin typeface="Courier" pitchFamily="49" charset="0"/>
              </a:rPr>
              <a:t>}</a:t>
            </a:r>
            <a:endParaRPr lang="el-GR" altLang="el-GR" sz="2000" b="1" dirty="0">
              <a:solidFill>
                <a:srgbClr val="C00000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Κλειώ Σγουροπούλου 2014. Κλειώ Σγουροπούλου. «Αντικειμενοστραφής Προγραμματισμός-Θ. </a:t>
            </a:r>
            <a:r>
              <a:rPr lang="el-GR" sz="2000" smtClean="0"/>
              <a:t>Ενότητα </a:t>
            </a:r>
            <a:r>
              <a:rPr lang="el-GR" sz="2000" smtClean="0"/>
              <a:t>6</a:t>
            </a:r>
            <a:r>
              <a:rPr lang="en-US" sz="2000" smtClean="0"/>
              <a:t>:</a:t>
            </a:r>
            <a:r>
              <a:rPr lang="el-GR" sz="2000" dirty="0" smtClean="0"/>
              <a:t> </a:t>
            </a:r>
            <a:r>
              <a:rPr lang="en-US" sz="2000" dirty="0" smtClean="0"/>
              <a:t>Templates – Standard Template Library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13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0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700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Αθήνας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Templates</a:t>
            </a:r>
            <a:r>
              <a:rPr lang="el-GR" altLang="el-GR" dirty="0"/>
              <a:t> συναρτήσεων</a:t>
            </a:r>
            <a:r>
              <a:rPr lang="en-US" altLang="el-GR" dirty="0"/>
              <a:t> </a:t>
            </a:r>
            <a:r>
              <a:rPr lang="en-US" altLang="el-GR" sz="3200" b="0" dirty="0" smtClean="0"/>
              <a:t>2/4</a:t>
            </a:r>
            <a:endParaRPr lang="el-GR" altLang="el-GR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altLang="el-GR" sz="2000" dirty="0"/>
              <a:t>Η κλήση μιας </a:t>
            </a:r>
            <a:r>
              <a:rPr lang="en-US" altLang="el-GR" sz="2000" dirty="0"/>
              <a:t>template </a:t>
            </a:r>
            <a:r>
              <a:rPr lang="el-GR" altLang="el-GR" sz="2000" b="1" dirty="0"/>
              <a:t>συνάρτησης</a:t>
            </a:r>
            <a:r>
              <a:rPr lang="el-GR" altLang="el-GR" sz="2000" dirty="0"/>
              <a:t> γίνεται με τον εξής τρόπο:</a:t>
            </a:r>
          </a:p>
          <a:p>
            <a:pPr lvl="1">
              <a:lnSpc>
                <a:spcPct val="110000"/>
              </a:lnSpc>
            </a:pPr>
            <a:r>
              <a:rPr lang="en-US" altLang="el-GR" sz="2000" i="1" dirty="0">
                <a:solidFill>
                  <a:schemeClr val="accent2"/>
                </a:solidFill>
                <a:latin typeface="Courier" pitchFamily="49" charset="0"/>
              </a:rPr>
              <a:t>function 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&lt;</a:t>
            </a:r>
            <a:r>
              <a:rPr lang="en-US" altLang="el-GR" sz="2000" i="1" dirty="0">
                <a:solidFill>
                  <a:schemeClr val="accent2"/>
                </a:solidFill>
                <a:latin typeface="Courier" pitchFamily="49" charset="0"/>
              </a:rPr>
              <a:t>pattern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&gt; (</a:t>
            </a:r>
            <a:r>
              <a:rPr lang="en-US" altLang="el-GR" sz="2000" i="1" dirty="0">
                <a:solidFill>
                  <a:schemeClr val="accent2"/>
                </a:solidFill>
                <a:latin typeface="Courier" pitchFamily="49" charset="0"/>
              </a:rPr>
              <a:t>parameters</a:t>
            </a:r>
            <a:r>
              <a:rPr lang="en-US" altLang="el-GR" sz="2000" b="1" dirty="0">
                <a:solidFill>
                  <a:srgbClr val="0000FF"/>
                </a:solidFill>
                <a:latin typeface="Courier" pitchFamily="49" charset="0"/>
              </a:rPr>
              <a:t>)</a:t>
            </a:r>
            <a:r>
              <a:rPr lang="el-GR" altLang="el-GR" sz="2000" b="1" dirty="0">
                <a:solidFill>
                  <a:srgbClr val="0000FF"/>
                </a:solidFill>
                <a:latin typeface="Courier" pitchFamily="49" charset="0"/>
              </a:rPr>
              <a:t>;</a:t>
            </a:r>
            <a:endParaRPr lang="en-US" altLang="el-GR" sz="2000" b="1" dirty="0">
              <a:solidFill>
                <a:srgbClr val="0000FF"/>
              </a:solidFill>
              <a:latin typeface="Courier" pitchFamily="49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l-GR" altLang="el-GR" sz="2000" dirty="0"/>
              <a:t>	όπου κάθε εμφάνιση του γενικού τύπου δεδομένων στον αρχικό ορισμό της συνάρτησης αντικαθίσταται από τον εκάστοτε τύπο </a:t>
            </a:r>
            <a:r>
              <a:rPr lang="en-US" altLang="el-GR" sz="2000" dirty="0"/>
              <a:t>(pattern) </a:t>
            </a:r>
            <a:r>
              <a:rPr lang="el-GR" altLang="el-GR" sz="2000" dirty="0"/>
              <a:t>των παραμέτρων κλήσης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900113" y="3784600"/>
            <a:ext cx="7704137" cy="707886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l-GR" sz="2000" b="1" dirty="0">
                <a:solidFill>
                  <a:srgbClr val="008000"/>
                </a:solidFill>
                <a:effectLst/>
                <a:latin typeface="Courier" pitchFamily="49" charset="0"/>
              </a:rPr>
              <a:t>int x,y;</a:t>
            </a:r>
          </a:p>
          <a:p>
            <a:r>
              <a:rPr lang="es-ES" altLang="el-GR" sz="2000" b="1" dirty="0">
                <a:solidFill>
                  <a:srgbClr val="008000"/>
                </a:solidFill>
                <a:effectLst/>
                <a:latin typeface="Courier" pitchFamily="49" charset="0"/>
              </a:rPr>
              <a:t>GetMax &lt;int&gt; (x,y);</a:t>
            </a:r>
            <a:endParaRPr lang="el-GR" altLang="el-GR" sz="2000" b="1" dirty="0">
              <a:solidFill>
                <a:srgbClr val="008000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900113" y="1700213"/>
            <a:ext cx="7704137" cy="4492625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>
                <a:solidFill>
                  <a:srgbClr val="008000"/>
                </a:solidFill>
                <a:effectLst/>
                <a:latin typeface="Courier" pitchFamily="49" charset="0"/>
              </a:rPr>
              <a:t>#include &lt;iostream.h&gt;</a:t>
            </a:r>
          </a:p>
          <a:p>
            <a:endParaRPr lang="en-US" altLang="el-GR" sz="1600" b="1">
              <a:solidFill>
                <a:srgbClr val="008000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solidFill>
                  <a:schemeClr val="accent2"/>
                </a:solidFill>
                <a:effectLst/>
                <a:latin typeface="Courier" pitchFamily="49" charset="0"/>
              </a:rPr>
              <a:t>template &lt;class T&gt;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T GetMax (T a, T b) {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T result;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result = (a&gt;b)? a : b;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  return (result);</a:t>
            </a:r>
          </a:p>
          <a:p>
            <a:r>
              <a:rPr lang="en-US" altLang="el-GR" sz="1600" b="1">
                <a:solidFill>
                  <a:schemeClr val="hlink"/>
                </a:solidFill>
                <a:effectLst/>
                <a:latin typeface="Courier" pitchFamily="49" charset="0"/>
              </a:rPr>
              <a:t>}</a:t>
            </a:r>
          </a:p>
          <a:p>
            <a:endParaRPr lang="en-US" altLang="el-GR" sz="1600" b="1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int main () {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int i=5, j=6, k;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long l=10, m=5, n;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k=GetMax&lt;int&gt;(i,j); </a:t>
            </a:r>
            <a:r>
              <a:rPr lang="el-GR" altLang="el-GR" sz="1600" b="1">
                <a:solidFill>
                  <a:schemeClr val="accent2"/>
                </a:solidFill>
                <a:effectLst/>
                <a:latin typeface="Courier" pitchFamily="49" charset="0"/>
              </a:rPr>
              <a:t>ή</a:t>
            </a:r>
            <a:r>
              <a:rPr lang="el-GR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</a:t>
            </a:r>
            <a:r>
              <a:rPr lang="en-US" altLang="el-GR" sz="1600" b="1">
                <a:solidFill>
                  <a:schemeClr val="accent2"/>
                </a:solidFill>
                <a:effectLst/>
                <a:latin typeface="Courier" pitchFamily="49" charset="0"/>
              </a:rPr>
              <a:t>k=GetMax(i,j);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n=GetMax&lt;long&gt;(l,m);</a:t>
            </a:r>
            <a:r>
              <a:rPr lang="en-US" altLang="el-GR" sz="1600" b="1">
                <a:solidFill>
                  <a:schemeClr val="accent2"/>
                </a:solidFill>
                <a:effectLst/>
                <a:latin typeface="Courier" pitchFamily="49" charset="0"/>
              </a:rPr>
              <a:t> ή n=GetMax(l,m);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cout &lt;&lt; k &lt;&lt; endl;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cout &lt;&lt; n &lt;&lt; endl;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  return 0;</a:t>
            </a:r>
          </a:p>
          <a:p>
            <a:r>
              <a:rPr lang="en-US" altLang="el-GR" sz="1600" b="1">
                <a:solidFill>
                  <a:srgbClr val="0000FF"/>
                </a:solidFill>
                <a:effectLst/>
                <a:latin typeface="Courier" pitchFamily="49" charset="0"/>
              </a:rPr>
              <a:t>}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7885113" y="1844675"/>
            <a:ext cx="492125" cy="611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6</a:t>
            </a:r>
            <a:b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</a:br>
            <a:r>
              <a:rPr lang="el-GR" altLang="el-GR" sz="1600" b="1">
                <a:solidFill>
                  <a:schemeClr val="bg1"/>
                </a:solidFill>
                <a:effectLst/>
                <a:latin typeface="Courier" pitchFamily="49" charset="0"/>
              </a:rPr>
              <a:t>10</a:t>
            </a:r>
            <a:r>
              <a:rPr lang="el-GR" altLang="el-GR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96614" name="AutoShape 6"/>
          <p:cNvSpPr>
            <a:spLocks noChangeArrowheads="1"/>
          </p:cNvSpPr>
          <p:nvPr/>
        </p:nvSpPr>
        <p:spPr bwMode="auto">
          <a:xfrm>
            <a:off x="3995738" y="3068638"/>
            <a:ext cx="3168650" cy="1008062"/>
          </a:xfrm>
          <a:prstGeom prst="wedgeRoundRectCallout">
            <a:avLst>
              <a:gd name="adj1" fmla="val -62477"/>
              <a:gd name="adj2" fmla="val 117718"/>
              <a:gd name="adj3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l-GR" altLang="el-GR">
                <a:effectLst>
                  <a:outerShdw blurRad="38100" dist="38100" dir="2700000" algn="tl">
                    <a:srgbClr val="FFFFFF"/>
                  </a:outerShdw>
                </a:effectLst>
              </a:rPr>
              <a:t>Κλήση της </a:t>
            </a:r>
            <a:r>
              <a:rPr lang="en-US" altLang="el-GR">
                <a:effectLst>
                  <a:outerShdw blurRad="38100" dist="38100" dir="2700000" algn="tl">
                    <a:srgbClr val="FFFFFF"/>
                  </a:outerShdw>
                </a:effectLst>
              </a:rPr>
              <a:t>template </a:t>
            </a:r>
            <a:r>
              <a:rPr lang="el-GR" altLang="el-GR">
                <a:effectLst>
                  <a:outerShdw blurRad="38100" dist="38100" dir="2700000" algn="tl">
                    <a:srgbClr val="FFFFFF"/>
                  </a:outerShdw>
                </a:effectLst>
              </a:rPr>
              <a:t>συνάρτησης με δυο διαφορετικά </a:t>
            </a:r>
            <a:r>
              <a:rPr lang="en-US" altLang="el-GR">
                <a:effectLst>
                  <a:outerShdw blurRad="38100" dist="38100" dir="2700000" algn="tl">
                    <a:srgbClr val="FFFFFF"/>
                  </a:outerShdw>
                </a:effectLst>
              </a:rPr>
              <a:t>patterns</a:t>
            </a:r>
            <a:endParaRPr lang="el-GR" altLang="el-GR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altLang="el-GR" dirty="0"/>
              <a:t>Templates</a:t>
            </a:r>
            <a:r>
              <a:rPr lang="el-GR" altLang="el-GR" dirty="0"/>
              <a:t> συναρτήσεων</a:t>
            </a:r>
            <a:r>
              <a:rPr lang="en-US" altLang="el-GR" dirty="0"/>
              <a:t> </a:t>
            </a:r>
            <a:r>
              <a:rPr lang="en-US" altLang="el-GR" sz="3200" b="0" dirty="0" smtClean="0"/>
              <a:t>3/4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32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Templates </a:t>
            </a:r>
            <a:r>
              <a:rPr lang="el-GR" dirty="0"/>
              <a:t>συναρτήσεων</a:t>
            </a:r>
            <a:r>
              <a:rPr lang="en-US" dirty="0"/>
              <a:t> </a:t>
            </a:r>
            <a:r>
              <a:rPr lang="el-GR" sz="3200" b="0" dirty="0" smtClean="0"/>
              <a:t>4</a:t>
            </a:r>
            <a:r>
              <a:rPr lang="en-US" sz="3200" b="0" dirty="0" smtClean="0"/>
              <a:t>/4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200" dirty="0"/>
              <a:t>Μπορούμε επίσης να δημιουργούμε template συναρτήσεις που δέχονται περαμέτρους διαφορετικού </a:t>
            </a:r>
            <a:r>
              <a:rPr lang="el-GR" sz="2200" dirty="0" smtClean="0"/>
              <a:t>pattern</a:t>
            </a:r>
            <a:endParaRPr lang="en-US" sz="2200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611560" y="4005064"/>
            <a:ext cx="1063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latin typeface="+mn-lt"/>
              </a:rPr>
              <a:t>Κλήση: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9592" y="2143835"/>
            <a:ext cx="7704138" cy="1558925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template &lt;class T, class U&gt;</a:t>
            </a:r>
          </a:p>
          <a:p>
            <a:endParaRPr lang="en-US" altLang="el-GR" sz="1600" b="1" dirty="0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sz="1600" b="1" dirty="0">
                <a:solidFill>
                  <a:schemeClr val="hlink"/>
                </a:solidFill>
                <a:effectLst/>
                <a:latin typeface="Courier" pitchFamily="49" charset="0"/>
              </a:rPr>
              <a:t>T </a:t>
            </a:r>
            <a:r>
              <a:rPr lang="en-US" altLang="el-GR" sz="1600" b="1" dirty="0" err="1">
                <a:solidFill>
                  <a:schemeClr val="hlink"/>
                </a:solidFill>
                <a:effectLst/>
                <a:latin typeface="Courier" pitchFamily="49" charset="0"/>
              </a:rPr>
              <a:t>GetMin</a:t>
            </a:r>
            <a:r>
              <a:rPr lang="en-US" altLang="el-GR" sz="1600" b="1" dirty="0">
                <a:solidFill>
                  <a:schemeClr val="hlink"/>
                </a:solidFill>
                <a:effectLst/>
                <a:latin typeface="Courier" pitchFamily="49" charset="0"/>
              </a:rPr>
              <a:t> (T a, U b) </a:t>
            </a:r>
          </a:p>
          <a:p>
            <a:r>
              <a:rPr lang="en-US" altLang="el-GR" sz="1600" b="1" dirty="0">
                <a:solidFill>
                  <a:schemeClr val="hlink"/>
                </a:solidFill>
                <a:effectLst/>
                <a:latin typeface="Courier" pitchFamily="49" charset="0"/>
              </a:rPr>
              <a:t>{</a:t>
            </a:r>
          </a:p>
          <a:p>
            <a:r>
              <a:rPr lang="en-US" altLang="el-GR" sz="1600" b="1" dirty="0">
                <a:solidFill>
                  <a:schemeClr val="hlink"/>
                </a:solidFill>
                <a:effectLst/>
                <a:latin typeface="Courier" pitchFamily="49" charset="0"/>
              </a:rPr>
              <a:t>  return (a&lt;</a:t>
            </a:r>
            <a:r>
              <a:rPr lang="en-US" altLang="el-GR" sz="1600" b="1" dirty="0" err="1">
                <a:solidFill>
                  <a:schemeClr val="hlink"/>
                </a:solidFill>
                <a:effectLst/>
                <a:latin typeface="Courier" pitchFamily="49" charset="0"/>
              </a:rPr>
              <a:t>b?a:b</a:t>
            </a:r>
            <a:r>
              <a:rPr lang="en-US" altLang="el-GR" sz="1600" b="1" dirty="0">
                <a:solidFill>
                  <a:schemeClr val="hlink"/>
                </a:solidFill>
                <a:effectLst/>
                <a:latin typeface="Courier" pitchFamily="49" charset="0"/>
              </a:rPr>
              <a:t>);</a:t>
            </a:r>
          </a:p>
          <a:p>
            <a:r>
              <a:rPr lang="en-US" altLang="el-GR" sz="1600" b="1" dirty="0">
                <a:solidFill>
                  <a:schemeClr val="hlink"/>
                </a:solidFill>
                <a:effectLst/>
                <a:latin typeface="Courier" pitchFamily="49" charset="0"/>
              </a:rPr>
              <a:t>}</a:t>
            </a:r>
            <a:endParaRPr lang="el-GR" altLang="el-GR" sz="1600" b="1" dirty="0">
              <a:solidFill>
                <a:schemeClr val="hlink"/>
              </a:solidFill>
              <a:effectLst/>
              <a:latin typeface="Courier" pitchFamily="49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86308" y="4751754"/>
            <a:ext cx="7704138" cy="825500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int </a:t>
            </a:r>
            <a:r>
              <a:rPr lang="en-US" altLang="el-GR" sz="1600" b="1" dirty="0" err="1">
                <a:solidFill>
                  <a:srgbClr val="0000FF"/>
                </a:solidFill>
                <a:effectLst/>
                <a:latin typeface="Courier" pitchFamily="49" charset="0"/>
              </a:rPr>
              <a:t>i,j</a:t>
            </a:r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long l;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i = </a:t>
            </a:r>
            <a:r>
              <a:rPr lang="en-US" altLang="el-GR" sz="1600" b="1" dirty="0" err="1">
                <a:solidFill>
                  <a:srgbClr val="0000FF"/>
                </a:solidFill>
                <a:effectLst/>
                <a:latin typeface="Courier" pitchFamily="49" charset="0"/>
              </a:rPr>
              <a:t>GetMin</a:t>
            </a:r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&lt;</a:t>
            </a:r>
            <a:r>
              <a:rPr lang="en-US" altLang="el-GR" sz="1600" b="1" dirty="0" err="1">
                <a:solidFill>
                  <a:srgbClr val="0000FF"/>
                </a:solidFill>
                <a:effectLst/>
                <a:latin typeface="Courier" pitchFamily="49" charset="0"/>
              </a:rPr>
              <a:t>int,long</a:t>
            </a:r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&gt; (</a:t>
            </a:r>
            <a:r>
              <a:rPr lang="en-US" altLang="el-GR" sz="1600" b="1" dirty="0" err="1">
                <a:solidFill>
                  <a:srgbClr val="0000FF"/>
                </a:solidFill>
                <a:effectLst/>
                <a:latin typeface="Courier" pitchFamily="49" charset="0"/>
              </a:rPr>
              <a:t>j,l</a:t>
            </a:r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);</a:t>
            </a:r>
            <a:r>
              <a:rPr lang="el-GR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</a:t>
            </a:r>
            <a:r>
              <a:rPr lang="el-GR" altLang="el-GR" sz="1600" b="1" dirty="0">
                <a:solidFill>
                  <a:schemeClr val="accent2"/>
                </a:solidFill>
                <a:effectLst/>
                <a:latin typeface="Courier" pitchFamily="49" charset="0"/>
              </a:rPr>
              <a:t>ή i = </a:t>
            </a:r>
            <a:r>
              <a:rPr lang="el-GR" altLang="el-GR" sz="1600" b="1" dirty="0" err="1">
                <a:solidFill>
                  <a:schemeClr val="accent2"/>
                </a:solidFill>
                <a:effectLst/>
                <a:latin typeface="Courier" pitchFamily="49" charset="0"/>
              </a:rPr>
              <a:t>GetMin(j,l</a:t>
            </a:r>
            <a:r>
              <a:rPr lang="el-GR" altLang="el-GR" sz="1600" b="1" dirty="0">
                <a:solidFill>
                  <a:schemeClr val="accent2"/>
                </a:solidFill>
                <a:effectLst/>
                <a:latin typeface="Courier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458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Templates</a:t>
            </a:r>
            <a:r>
              <a:rPr lang="el-GR" altLang="el-GR" dirty="0"/>
              <a:t> </a:t>
            </a:r>
            <a:r>
              <a:rPr lang="el-GR" altLang="el-GR" dirty="0" smtClean="0"/>
              <a:t>κλάσεων</a:t>
            </a:r>
            <a:r>
              <a:rPr lang="en-US" altLang="el-GR" dirty="0" smtClean="0"/>
              <a:t> </a:t>
            </a:r>
            <a:r>
              <a:rPr lang="en-US" altLang="el-GR" sz="3600" b="0" dirty="0" smtClean="0"/>
              <a:t>1/3</a:t>
            </a:r>
            <a:endParaRPr lang="el-GR" altLang="el-GR" sz="3600" b="0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9"/>
            <a:ext cx="8229600" cy="136815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300" dirty="0"/>
              <a:t>Τα </a:t>
            </a:r>
            <a:r>
              <a:rPr lang="en-US" altLang="el-GR" sz="2300" dirty="0"/>
              <a:t>templates </a:t>
            </a:r>
            <a:r>
              <a:rPr lang="el-GR" altLang="el-GR" sz="2300" b="1" dirty="0"/>
              <a:t>κλάσεων</a:t>
            </a:r>
            <a:r>
              <a:rPr lang="el-GR" altLang="el-GR" sz="2300" dirty="0"/>
              <a:t> επιτρέπουν σε μια κλάση να διαθέτει μέλη γενικού τύπου, ο οποίος δεν επιθυμούμε να προσδιοριστεί τη στιγμή προδιαγραφής της κλάσης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900113" y="2908300"/>
            <a:ext cx="7704137" cy="2862322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b="1" dirty="0">
                <a:solidFill>
                  <a:schemeClr val="hlink"/>
                </a:solidFill>
                <a:effectLst/>
                <a:latin typeface="Courier" pitchFamily="49" charset="0"/>
              </a:rPr>
              <a:t>template &lt;class T&gt;</a:t>
            </a:r>
          </a:p>
          <a:p>
            <a:endParaRPr lang="el-GR" altLang="el-GR" b="1" dirty="0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class pair {</a:t>
            </a: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   T values[2];</a:t>
            </a: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 public:</a:t>
            </a: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   pair (T first, T second)</a:t>
            </a:r>
            <a:r>
              <a:rPr lang="el-GR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//</a:t>
            </a:r>
            <a:r>
              <a:rPr lang="en-US" altLang="el-GR" b="1" dirty="0">
                <a:solidFill>
                  <a:schemeClr val="accent2"/>
                </a:solidFill>
                <a:effectLst/>
                <a:latin typeface="Courier" pitchFamily="49" charset="0"/>
              </a:rPr>
              <a:t>inline </a:t>
            </a:r>
            <a:r>
              <a:rPr lang="el-GR" altLang="el-GR" b="1" dirty="0">
                <a:solidFill>
                  <a:schemeClr val="accent2"/>
                </a:solidFill>
                <a:effectLst/>
                <a:latin typeface="Courier" pitchFamily="49" charset="0"/>
              </a:rPr>
              <a:t>δήλωση συνάρτησης</a:t>
            </a:r>
            <a:endParaRPr lang="en-US" altLang="el-GR" b="1" dirty="0">
              <a:solidFill>
                <a:schemeClr val="accent2"/>
              </a:solidFill>
              <a:effectLst/>
              <a:latin typeface="Courier" pitchFamily="49" charset="0"/>
            </a:endParaRP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   {</a:t>
            </a: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     values[0]=first; values[1]=second;</a:t>
            </a: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    }</a:t>
            </a:r>
            <a:endParaRPr lang="el-GR" altLang="el-GR" b="1" dirty="0">
              <a:solidFill>
                <a:srgbClr val="0000FF"/>
              </a:solidFill>
              <a:effectLst/>
              <a:latin typeface="Courier" pitchFamily="49" charset="0"/>
            </a:endParaRPr>
          </a:p>
          <a:p>
            <a:r>
              <a:rPr lang="en-US" altLang="el-GR" b="1" dirty="0">
                <a:solidFill>
                  <a:srgbClr val="0000FF"/>
                </a:solidFill>
                <a:effectLst/>
                <a:latin typeface="Courier" pitchFamily="49" charset="0"/>
              </a:rPr>
              <a:t>};</a:t>
            </a:r>
            <a:endParaRPr lang="el-GR" altLang="el-GR" b="1" dirty="0">
              <a:solidFill>
                <a:srgbClr val="0000FF"/>
              </a:solidFill>
              <a:effectLst/>
              <a:latin typeface="Courier" pitchFamily="49" charset="0"/>
            </a:endParaRP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900113" y="5949950"/>
            <a:ext cx="7704137" cy="369332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b="1" dirty="0">
                <a:solidFill>
                  <a:srgbClr val="008000"/>
                </a:solidFill>
                <a:effectLst/>
                <a:latin typeface="Courier" pitchFamily="49" charset="0"/>
              </a:rPr>
              <a:t>pair&lt;float&gt; myfloats (3.0, 2.18);</a:t>
            </a:r>
            <a:endParaRPr lang="el-GR" altLang="el-GR" b="1" dirty="0">
              <a:solidFill>
                <a:srgbClr val="008000"/>
              </a:solidFill>
              <a:effectLst/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9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Templates</a:t>
            </a:r>
            <a:r>
              <a:rPr lang="el-GR" altLang="el-GR" dirty="0"/>
              <a:t> </a:t>
            </a:r>
            <a:r>
              <a:rPr lang="el-GR" altLang="el-GR" dirty="0" smtClean="0"/>
              <a:t>κλάσεων</a:t>
            </a:r>
            <a:r>
              <a:rPr lang="en-US" altLang="el-GR" dirty="0" smtClean="0"/>
              <a:t> </a:t>
            </a:r>
            <a:r>
              <a:rPr lang="en-US" altLang="el-GR" sz="3600" b="0" dirty="0" smtClean="0"/>
              <a:t>2/3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solidFill>
            <a:srgbClr val="D4FCEA"/>
          </a:solidFill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#include &lt;iostream.h&gt;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l-GR" sz="1600" b="1" dirty="0">
              <a:solidFill>
                <a:srgbClr val="0000FF"/>
              </a:solidFill>
              <a:latin typeface="Courier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template &lt;class T&gt;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class pair {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    T value1, value2;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  public: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    pair (T first, T second)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      {value1=first; value2=second;}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    T getmax ();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00FF"/>
                </a:solidFill>
                <a:latin typeface="Courier" pitchFamily="49" charset="0"/>
              </a:rPr>
              <a:t>};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l-GR" sz="1600" b="1" dirty="0">
              <a:solidFill>
                <a:srgbClr val="0000FF"/>
              </a:solidFill>
              <a:latin typeface="Courier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template &lt;class T&gt;   // εξωτερική δήλωση συνάρτησης template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T pair&lt;T&gt;::getmax ()</a:t>
            </a:r>
            <a:r>
              <a:rPr lang="el-GR" altLang="el-GR" sz="1600" b="1" dirty="0">
                <a:solidFill>
                  <a:srgbClr val="C0504D"/>
                </a:solidFill>
                <a:latin typeface="Courier" pitchFamily="49" charset="0"/>
              </a:rPr>
              <a:t> </a:t>
            </a: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// </a:t>
            </a:r>
            <a:r>
              <a:rPr lang="el-GR" altLang="el-GR" sz="1600" b="1" dirty="0">
                <a:solidFill>
                  <a:srgbClr val="C0504D"/>
                </a:solidFill>
                <a:latin typeface="Courier" pitchFamily="49" charset="0"/>
              </a:rPr>
              <a:t>κλάσης</a:t>
            </a:r>
            <a:endParaRPr lang="en-US" altLang="el-GR" sz="1600" b="1" dirty="0">
              <a:solidFill>
                <a:srgbClr val="C0504D"/>
              </a:solidFill>
              <a:latin typeface="Courier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8000"/>
                </a:solidFill>
                <a:latin typeface="Courier" pitchFamily="49" charset="0"/>
              </a:rPr>
              <a:t>{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8000"/>
                </a:solidFill>
                <a:latin typeface="Courier" pitchFamily="49" charset="0"/>
              </a:rPr>
              <a:t>  T retval;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8000"/>
                </a:solidFill>
                <a:latin typeface="Courier" pitchFamily="49" charset="0"/>
              </a:rPr>
              <a:t>  retval = value1&gt;value2? value1 : value2;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8000"/>
                </a:solidFill>
                <a:latin typeface="Courier" pitchFamily="49" charset="0"/>
              </a:rPr>
              <a:t>  return retval;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008000"/>
                </a:solidFill>
                <a:latin typeface="Courier" pitchFamily="49" charset="0"/>
              </a:rPr>
              <a:t>}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80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Templates</a:t>
            </a:r>
            <a:r>
              <a:rPr lang="el-GR" altLang="el-GR" dirty="0"/>
              <a:t> </a:t>
            </a:r>
            <a:r>
              <a:rPr lang="el-GR" altLang="el-GR" dirty="0" smtClean="0"/>
              <a:t>κλάσεων</a:t>
            </a:r>
            <a:r>
              <a:rPr lang="en-US" altLang="el-GR" dirty="0" smtClean="0"/>
              <a:t> </a:t>
            </a:r>
            <a:r>
              <a:rPr lang="en-US" altLang="el-GR" sz="3600" b="0" dirty="0" smtClean="0"/>
              <a:t>3/3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728192"/>
          </a:xfrm>
          <a:solidFill>
            <a:srgbClr val="D4FCEA"/>
          </a:solidFill>
        </p:spPr>
        <p:txBody>
          <a:bodyPr/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int main () {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  pair &lt;int&gt; myobject (100, 75);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  cout &lt;&lt; myobject.getmax();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  return 0;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}</a:t>
            </a:r>
            <a:endParaRPr lang="el-GR" altLang="el-GR" sz="1600" b="1" dirty="0">
              <a:solidFill>
                <a:srgbClr val="C0504D"/>
              </a:solidFill>
              <a:latin typeface="Courier" pitchFamily="49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59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Εξειδίκευση </a:t>
            </a:r>
            <a:r>
              <a:rPr lang="en-US" altLang="el-GR" dirty="0" smtClean="0"/>
              <a:t>templates </a:t>
            </a:r>
            <a:r>
              <a:rPr lang="en-US" altLang="el-GR" sz="3600" b="0" dirty="0" smtClean="0"/>
              <a:t>1/2</a:t>
            </a:r>
            <a:endParaRPr lang="el-GR" altLang="el-GR" sz="3600" b="0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 dirty="0"/>
              <a:t>Επιτρέπει διαφοροποίηση υλοποιήσεων για συγκεκριμένους τύπους</a:t>
            </a:r>
          </a:p>
          <a:p>
            <a:pPr lvl="1">
              <a:lnSpc>
                <a:spcPct val="110000"/>
              </a:lnSpc>
            </a:pP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template &lt;&gt;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 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class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 class_name 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&lt;</a:t>
            </a:r>
            <a:r>
              <a:rPr lang="en-US" altLang="el-GR" sz="1800" i="1" dirty="0">
                <a:solidFill>
                  <a:schemeClr val="accent2"/>
                </a:solidFill>
                <a:latin typeface="Courier" pitchFamily="49" charset="0"/>
              </a:rPr>
              <a:t>type</a:t>
            </a:r>
            <a:r>
              <a:rPr lang="en-US" altLang="el-GR" sz="1800" b="1" dirty="0">
                <a:solidFill>
                  <a:srgbClr val="0000FF"/>
                </a:solidFill>
                <a:latin typeface="Courier" pitchFamily="49" charset="0"/>
              </a:rPr>
              <a:t>&gt;</a:t>
            </a:r>
            <a:r>
              <a:rPr lang="el-GR" altLang="el-GR" sz="1800" b="1" dirty="0">
                <a:solidFill>
                  <a:srgbClr val="0000FF"/>
                </a:solidFill>
                <a:latin typeface="Courier" pitchFamily="49" charset="0"/>
              </a:rPr>
              <a:t>;</a:t>
            </a:r>
            <a:endParaRPr lang="en-US" altLang="el-GR" sz="1800" b="1" dirty="0">
              <a:solidFill>
                <a:srgbClr val="0000FF"/>
              </a:solidFill>
              <a:latin typeface="Courier" pitchFamily="49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l-GR" altLang="el-GR" sz="2400" dirty="0"/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900113" y="3197225"/>
            <a:ext cx="7704137" cy="2536825"/>
          </a:xfrm>
          <a:prstGeom prst="rect">
            <a:avLst/>
          </a:prstGeom>
          <a:solidFill>
            <a:srgbClr val="D4FC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600" b="1" dirty="0">
                <a:solidFill>
                  <a:srgbClr val="C0504D"/>
                </a:solidFill>
                <a:latin typeface="Courier" pitchFamily="49" charset="0"/>
              </a:rPr>
              <a:t>#include &lt;iostream.h&gt;</a:t>
            </a:r>
          </a:p>
          <a:p>
            <a:endParaRPr lang="en-US" altLang="el-GR" sz="1600" b="1" dirty="0">
              <a:solidFill>
                <a:schemeClr val="hlink"/>
              </a:solidFill>
              <a:effectLst/>
              <a:latin typeface="Courier" pitchFamily="49" charset="0"/>
            </a:endParaRP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template &lt;class T&gt;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class pair {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T value1, value2;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public: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pair (T first, T second)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  {value1=first; value2=second;}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    T module () {return 0;}</a:t>
            </a:r>
          </a:p>
          <a:p>
            <a:r>
              <a:rPr lang="en-US" altLang="el-GR" sz="1600" b="1" dirty="0">
                <a:solidFill>
                  <a:srgbClr val="0000FF"/>
                </a:solidFill>
                <a:effectLst/>
                <a:latin typeface="Courier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671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OC_template_updated</Template>
  <TotalTime>434</TotalTime>
  <Words>1702</Words>
  <Application>Microsoft Office PowerPoint</Application>
  <PresentationFormat>Προβολή στην οθόνη (4:3)</PresentationFormat>
  <Paragraphs>273</Paragraphs>
  <Slides>24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</vt:lpstr>
      <vt:lpstr>Times New Roman</vt:lpstr>
      <vt:lpstr>Wingdings</vt:lpstr>
      <vt:lpstr>Προσαρμοσμένη σχεδίαση</vt:lpstr>
      <vt:lpstr>1_OC_template_updated</vt:lpstr>
      <vt:lpstr>OC_template_updated</vt:lpstr>
      <vt:lpstr>Αντικειμενοστρεφής Προγραμματισμός (Θ)</vt:lpstr>
      <vt:lpstr>Templates συναρτήσεων 1/4</vt:lpstr>
      <vt:lpstr>Templates συναρτήσεων 2/4</vt:lpstr>
      <vt:lpstr>Templates συναρτήσεων 3/4</vt:lpstr>
      <vt:lpstr>Templates συναρτήσεων 4/4</vt:lpstr>
      <vt:lpstr>Templates κλάσεων 1/3</vt:lpstr>
      <vt:lpstr>Templates κλάσεων 2/3</vt:lpstr>
      <vt:lpstr>Templates κλάσεων 3/3</vt:lpstr>
      <vt:lpstr>Εξειδίκευση templates 1/2</vt:lpstr>
      <vt:lpstr>Εξειδίκευση templates 2/2</vt:lpstr>
      <vt:lpstr>Τιμές παραμέτρων για templates 1/2</vt:lpstr>
      <vt:lpstr>Τιμές παραμέτρων για templates 2/2</vt:lpstr>
      <vt:lpstr>Παραδείγματα templates</vt:lpstr>
      <vt:lpstr>Standard Template Library 1/2</vt:lpstr>
      <vt:lpstr>Standard Template Library 2/2</vt:lpstr>
      <vt:lpstr>STL: String 1/2</vt:lpstr>
      <vt:lpstr>STL: String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Natassa Karap</cp:lastModifiedBy>
  <cp:revision>51</cp:revision>
  <dcterms:created xsi:type="dcterms:W3CDTF">2014-05-20T07:14:25Z</dcterms:created>
  <dcterms:modified xsi:type="dcterms:W3CDTF">2015-12-01T17:26:03Z</dcterms:modified>
</cp:coreProperties>
</file>