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07" r:id="rId1"/>
    <p:sldMasterId id="2147483696" r:id="rId2"/>
    <p:sldMasterId id="2147483720" r:id="rId3"/>
  </p:sldMasterIdLst>
  <p:notesMasterIdLst>
    <p:notesMasterId r:id="rId28"/>
  </p:notesMasterIdLst>
  <p:handoutMasterIdLst>
    <p:handoutMasterId r:id="rId29"/>
  </p:handoutMasterIdLst>
  <p:sldIdLst>
    <p:sldId id="274" r:id="rId4"/>
    <p:sldId id="282" r:id="rId5"/>
    <p:sldId id="283" r:id="rId6"/>
    <p:sldId id="296" r:id="rId7"/>
    <p:sldId id="261" r:id="rId8"/>
    <p:sldId id="284" r:id="rId9"/>
    <p:sldId id="285" r:id="rId10"/>
    <p:sldId id="286" r:id="rId11"/>
    <p:sldId id="287" r:id="rId12"/>
    <p:sldId id="297" r:id="rId13"/>
    <p:sldId id="289" r:id="rId14"/>
    <p:sldId id="298" r:id="rId15"/>
    <p:sldId id="291" r:id="rId16"/>
    <p:sldId id="270" r:id="rId17"/>
    <p:sldId id="271" r:id="rId18"/>
    <p:sldId id="272" r:id="rId19"/>
    <p:sldId id="273" r:id="rId20"/>
    <p:sldId id="275" r:id="rId21"/>
    <p:sldId id="276" r:id="rId22"/>
    <p:sldId id="277" r:id="rId23"/>
    <p:sldId id="292" r:id="rId24"/>
    <p:sldId id="293" r:id="rId25"/>
    <p:sldId id="294" r:id="rId26"/>
    <p:sldId id="295" r:id="rId27"/>
  </p:sldIdLst>
  <p:sldSz cx="9144000" cy="6858000" type="screen4x3"/>
  <p:notesSz cx="7104063" cy="10234613"/>
  <p:custDataLst>
    <p:tags r:id="rId30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FCEA"/>
    <a:srgbClr val="004A82"/>
    <a:srgbClr val="820000"/>
    <a:srgbClr val="1A5F17"/>
    <a:srgbClr val="EFF789"/>
    <a:srgbClr val="333399"/>
    <a:srgbClr val="4545C3"/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Χωρίς στυλ, πλέγμα πίνακα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35" autoAdjust="0"/>
    <p:restoredTop sz="94660"/>
  </p:normalViewPr>
  <p:slideViewPr>
    <p:cSldViewPr>
      <p:cViewPr varScale="1">
        <p:scale>
          <a:sx n="69" d="100"/>
          <a:sy n="69" d="100"/>
        </p:scale>
        <p:origin x="155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978" y="-108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84A79048-66B1-475A-B924-F459D231C4C3}" type="datetimeFigureOut">
              <a:rPr lang="el-GR"/>
              <a:pPr>
                <a:defRPr/>
              </a:pPr>
              <a:t>1/12/2015</a:t>
            </a:fld>
            <a:endParaRPr lang="el-GR" dirty="0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2EBCFCCB-10BB-4121-80C8-1E5058FD145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60094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9B0F716-1969-45AD-B426-D0CBFDF13F46}" type="datetimeFigureOut">
              <a:rPr lang="el-GR"/>
              <a:pPr>
                <a:defRPr/>
              </a:pPr>
              <a:t>1/12/2015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1016A41-0609-40C7-9E3E-89C33107DF6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6658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0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17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18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19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20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22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23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3281F-1C18-4F4B-BFA9-0025669948A9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200386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3281F-1C18-4F4B-BFA9-0025669948A9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56139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3281F-1C18-4F4B-BFA9-0025669948A9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022310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3281F-1C18-4F4B-BFA9-0025669948A9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128374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>
            <a:lvl1pPr marL="342900" indent="-342900"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§"/>
              <a:defRPr/>
            </a:lvl1pPr>
            <a:lvl2pPr marL="742950" indent="-285750">
              <a:buClr>
                <a:srgbClr val="C00000"/>
              </a:buClr>
              <a:buSzPct val="80000"/>
              <a:buFont typeface="Wingdings" panose="05000000000000000000" pitchFamily="2" charset="2"/>
              <a:buChar char="§"/>
              <a:defRPr/>
            </a:lvl2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8" name="Θέση αριθμού διαφάνειας 3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1475184" cy="313010"/>
          </a:xfrm>
        </p:spPr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199233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92478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792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8636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8280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28970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754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3810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8" name="Θέση αριθμού διαφάνειας 3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1475184" cy="313010"/>
          </a:xfrm>
        </p:spPr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225906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93984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24660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94557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3281F-1C18-4F4B-BFA9-0025669948A9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88013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3281F-1C18-4F4B-BFA9-0025669948A9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54223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3281F-1C18-4F4B-BFA9-0025669948A9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33512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3281F-1C18-4F4B-BFA9-0025669948A9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12722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3281F-1C18-4F4B-BFA9-0025669948A9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63874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3281F-1C18-4F4B-BFA9-0025669948A9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39067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1475184" cy="3130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3281F-1C18-4F4B-BFA9-0025669948A9}" type="slidenum">
              <a:rPr lang="el-GR" smtClean="0"/>
              <a:t>‹#›</a:t>
            </a:fld>
            <a:endParaRPr lang="el-GR" dirty="0"/>
          </a:p>
        </p:txBody>
      </p:sp>
      <p:sp>
        <p:nvSpPr>
          <p:cNvPr id="7" name="Right Triangle 7"/>
          <p:cNvSpPr/>
          <p:nvPr userDrawn="1"/>
        </p:nvSpPr>
        <p:spPr>
          <a:xfrm rot="5400000">
            <a:off x="216022" y="-216024"/>
            <a:ext cx="864098" cy="1296146"/>
          </a:xfrm>
          <a:prstGeom prst="rt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8" name="Right Triangle 8"/>
          <p:cNvSpPr/>
          <p:nvPr userDrawn="1"/>
        </p:nvSpPr>
        <p:spPr>
          <a:xfrm rot="16200000">
            <a:off x="8073840" y="5777879"/>
            <a:ext cx="864098" cy="1296146"/>
          </a:xfrm>
          <a:prstGeom prst="rt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35527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19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rgbClr val="003399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828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ocp.teiath.gr/modules/document/document.php?course=STEF100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79512" y="1340768"/>
            <a:ext cx="8856984" cy="1470025"/>
          </a:xfrm>
        </p:spPr>
        <p:txBody>
          <a:bodyPr>
            <a:normAutofit/>
          </a:bodyPr>
          <a:lstStyle/>
          <a:p>
            <a:pPr lvl="1" algn="ctr"/>
            <a:r>
              <a:rPr lang="el-GR" sz="3600" b="1" dirty="0" smtClean="0">
                <a:solidFill>
                  <a:schemeClr val="tx1"/>
                </a:solidFill>
                <a:latin typeface="+mn-lt"/>
              </a:rPr>
              <a:t>Αντικειμενοστρεφής Προγραμματισμός (Θ)</a:t>
            </a:r>
            <a:endParaRPr lang="el-GR" sz="3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69368" y="3096543"/>
            <a:ext cx="6400800" cy="1752600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l-GR" sz="2800" b="1" dirty="0" smtClean="0"/>
              <a:t>Ενότητα </a:t>
            </a:r>
            <a:r>
              <a:rPr lang="el-GR" sz="2800" b="1" dirty="0" smtClean="0"/>
              <a:t>6</a:t>
            </a:r>
            <a:r>
              <a:rPr lang="el-GR" sz="2800" dirty="0" smtClean="0"/>
              <a:t>:</a:t>
            </a:r>
            <a:r>
              <a:rPr lang="en-US" sz="2800" dirty="0" smtClean="0"/>
              <a:t> </a:t>
            </a:r>
            <a:r>
              <a:rPr lang="en-US" sz="2800" dirty="0" smtClean="0"/>
              <a:t>Templates – Standard Template Library</a:t>
            </a:r>
          </a:p>
          <a:p>
            <a:pPr>
              <a:spcBef>
                <a:spcPts val="0"/>
              </a:spcBef>
            </a:pPr>
            <a:r>
              <a:rPr lang="el-GR" sz="2400" dirty="0" smtClean="0"/>
              <a:t>Κλειώ Σγουροπούλου</a:t>
            </a:r>
            <a:endParaRPr lang="el-GR" sz="2400" dirty="0"/>
          </a:p>
          <a:p>
            <a:pPr>
              <a:spcBef>
                <a:spcPts val="0"/>
              </a:spcBef>
            </a:pPr>
            <a:r>
              <a:rPr lang="el-GR" sz="2400" dirty="0"/>
              <a:t>Τμήμα </a:t>
            </a:r>
            <a:r>
              <a:rPr lang="el-GR" sz="2400" dirty="0" smtClean="0"/>
              <a:t>Μηχανικών Πληροφορικής Τ.Ε.</a:t>
            </a:r>
            <a:endParaRPr lang="el-GR" sz="2400" dirty="0"/>
          </a:p>
        </p:txBody>
      </p:sp>
      <p:pic>
        <p:nvPicPr>
          <p:cNvPr id="6" name="Picture 5" descr="Λογότυπο έργου Ανοικτών Ακαδημαϊκών Μαθημάτων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318" y="476672"/>
            <a:ext cx="854197" cy="648072"/>
          </a:xfrm>
          <a:prstGeom prst="rect">
            <a:avLst/>
          </a:prstGeom>
        </p:spPr>
      </p:pic>
      <p:pic>
        <p:nvPicPr>
          <p:cNvPr id="1027" name="Picture 3" descr="Λογότυπο Τεχνολογικού Ιδρύματος Αθήνας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3"/>
            <a:ext cx="682943" cy="69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241425" y="631431"/>
            <a:ext cx="666115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1600" dirty="0">
                <a:solidFill>
                  <a:prstClr val="black"/>
                </a:solidFill>
                <a:latin typeface="Calibri"/>
              </a:rPr>
              <a:t>Ανοικτά Ακαδημαϊκά </a:t>
            </a:r>
            <a:r>
              <a:rPr lang="el-GR" sz="1600" dirty="0" smtClean="0">
                <a:solidFill>
                  <a:prstClr val="black"/>
                </a:solidFill>
                <a:latin typeface="Calibri"/>
              </a:rPr>
              <a:t>Μαθήματα στο ΤΕΙ Αθήνας</a:t>
            </a:r>
            <a:endParaRPr lang="el-GR" sz="1600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144402"/>
              </p:ext>
            </p:extLst>
          </p:nvPr>
        </p:nvGraphicFramePr>
        <p:xfrm>
          <a:off x="1759817" y="6087984"/>
          <a:ext cx="5695950" cy="7920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38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7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περιεχόμενο του μαθήματος διατίθεται με άδεια </a:t>
                      </a:r>
                      <a:r>
                        <a:rPr lang="en-US" sz="1000" dirty="0">
                          <a:effectLst/>
                        </a:rPr>
                        <a:t>Creative Commons </a:t>
                      </a:r>
                      <a:r>
                        <a:rPr lang="el-GR" sz="1000" dirty="0">
                          <a:effectLst/>
                        </a:rPr>
                        <a:t>εκτός και αν αναφέρεται διαφορετικά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2" name="Picture 11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92" y="5367126"/>
            <a:ext cx="1971675" cy="702000"/>
          </a:xfrm>
          <a:prstGeom prst="rect">
            <a:avLst/>
          </a:prstGeom>
          <a:noFill/>
        </p:spPr>
      </p:pic>
      <p:pic>
        <p:nvPicPr>
          <p:cNvPr id="1026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14"/>
          <a:stretch/>
        </p:blipFill>
        <p:spPr bwMode="auto">
          <a:xfrm>
            <a:off x="4045866" y="5368483"/>
            <a:ext cx="3348000" cy="70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650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80" name="Text Box 4"/>
          <p:cNvSpPr txBox="1">
            <a:spLocks noChangeArrowheads="1"/>
          </p:cNvSpPr>
          <p:nvPr/>
        </p:nvSpPr>
        <p:spPr bwMode="auto">
          <a:xfrm>
            <a:off x="900113" y="1557338"/>
            <a:ext cx="7704137" cy="4737100"/>
          </a:xfrm>
          <a:prstGeom prst="rect">
            <a:avLst/>
          </a:prstGeom>
          <a:solidFill>
            <a:srgbClr val="D4FC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l-GR" sz="1600" b="1">
                <a:solidFill>
                  <a:schemeClr val="hlink"/>
                </a:solidFill>
                <a:effectLst/>
                <a:latin typeface="Courier" pitchFamily="49" charset="0"/>
              </a:rPr>
              <a:t>template &lt;&gt;</a:t>
            </a:r>
          </a:p>
          <a:p>
            <a:r>
              <a:rPr lang="en-US" altLang="el-GR" sz="1600" b="1">
                <a:solidFill>
                  <a:schemeClr val="hlink"/>
                </a:solidFill>
                <a:effectLst/>
                <a:latin typeface="Courier" pitchFamily="49" charset="0"/>
              </a:rPr>
              <a:t>class pair &lt;int&gt; {</a:t>
            </a:r>
          </a:p>
          <a:p>
            <a:r>
              <a:rPr lang="en-US" altLang="el-GR" sz="1600" b="1">
                <a:solidFill>
                  <a:schemeClr val="hlink"/>
                </a:solidFill>
                <a:effectLst/>
                <a:latin typeface="Courier" pitchFamily="49" charset="0"/>
              </a:rPr>
              <a:t>    int value1, value2;</a:t>
            </a:r>
          </a:p>
          <a:p>
            <a:r>
              <a:rPr lang="en-US" altLang="el-GR" sz="1600" b="1">
                <a:solidFill>
                  <a:schemeClr val="hlink"/>
                </a:solidFill>
                <a:effectLst/>
                <a:latin typeface="Courier" pitchFamily="49" charset="0"/>
              </a:rPr>
              <a:t>  public:</a:t>
            </a:r>
          </a:p>
          <a:p>
            <a:r>
              <a:rPr lang="en-US" altLang="el-GR" sz="1600" b="1">
                <a:solidFill>
                  <a:schemeClr val="hlink"/>
                </a:solidFill>
                <a:effectLst/>
                <a:latin typeface="Courier" pitchFamily="49" charset="0"/>
              </a:rPr>
              <a:t>    pair (int first, int second)</a:t>
            </a:r>
          </a:p>
          <a:p>
            <a:r>
              <a:rPr lang="en-US" altLang="el-GR" sz="1600" b="1">
                <a:solidFill>
                  <a:schemeClr val="hlink"/>
                </a:solidFill>
                <a:effectLst/>
                <a:latin typeface="Courier" pitchFamily="49" charset="0"/>
              </a:rPr>
              <a:t>      {value1=first; value2=second;}</a:t>
            </a:r>
          </a:p>
          <a:p>
            <a:r>
              <a:rPr lang="en-US" altLang="el-GR" sz="1600" b="1">
                <a:solidFill>
                  <a:schemeClr val="hlink"/>
                </a:solidFill>
                <a:effectLst/>
                <a:latin typeface="Courier" pitchFamily="49" charset="0"/>
              </a:rPr>
              <a:t>    int module ();</a:t>
            </a:r>
          </a:p>
          <a:p>
            <a:r>
              <a:rPr lang="en-US" altLang="el-GR" sz="1600" b="1">
                <a:solidFill>
                  <a:schemeClr val="hlink"/>
                </a:solidFill>
                <a:effectLst/>
                <a:latin typeface="Courier" pitchFamily="49" charset="0"/>
              </a:rPr>
              <a:t>};</a:t>
            </a:r>
          </a:p>
          <a:p>
            <a:endParaRPr lang="en-US" altLang="el-GR" sz="1600" b="1">
              <a:solidFill>
                <a:schemeClr val="hlink"/>
              </a:solidFill>
              <a:effectLst/>
              <a:latin typeface="Courier" pitchFamily="49" charset="0"/>
            </a:endParaRPr>
          </a:p>
          <a:p>
            <a:r>
              <a:rPr lang="en-US" altLang="el-GR" sz="1600" b="1">
                <a:solidFill>
                  <a:srgbClr val="008000"/>
                </a:solidFill>
                <a:effectLst/>
                <a:latin typeface="Courier" pitchFamily="49" charset="0"/>
              </a:rPr>
              <a:t>template &lt;&gt;</a:t>
            </a:r>
          </a:p>
          <a:p>
            <a:r>
              <a:rPr lang="en-US" altLang="el-GR" sz="1600" b="1">
                <a:solidFill>
                  <a:srgbClr val="008000"/>
                </a:solidFill>
                <a:effectLst/>
                <a:latin typeface="Courier" pitchFamily="49" charset="0"/>
              </a:rPr>
              <a:t>int pair&lt;int&gt;::module() {return value1%value2;}</a:t>
            </a:r>
          </a:p>
          <a:p>
            <a:endParaRPr lang="en-US" altLang="el-GR" sz="1600" b="1">
              <a:solidFill>
                <a:srgbClr val="008000"/>
              </a:solidFill>
              <a:effectLst/>
              <a:latin typeface="Courier" pitchFamily="49" charset="0"/>
            </a:endParaRPr>
          </a:p>
          <a:p>
            <a:r>
              <a:rPr lang="en-US" altLang="el-GR" sz="1600" b="1">
                <a:solidFill>
                  <a:srgbClr val="0000FF"/>
                </a:solidFill>
                <a:effectLst/>
                <a:latin typeface="Courier" pitchFamily="49" charset="0"/>
              </a:rPr>
              <a:t>int main () {</a:t>
            </a:r>
          </a:p>
          <a:p>
            <a:r>
              <a:rPr lang="en-US" altLang="el-GR" sz="1600" b="1">
                <a:solidFill>
                  <a:srgbClr val="0000FF"/>
                </a:solidFill>
                <a:effectLst/>
                <a:latin typeface="Courier" pitchFamily="49" charset="0"/>
              </a:rPr>
              <a:t>  pair &lt;int&gt; myints (100,75);</a:t>
            </a:r>
          </a:p>
          <a:p>
            <a:r>
              <a:rPr lang="en-US" altLang="el-GR" sz="1600" b="1">
                <a:solidFill>
                  <a:srgbClr val="0000FF"/>
                </a:solidFill>
                <a:effectLst/>
                <a:latin typeface="Courier" pitchFamily="49" charset="0"/>
              </a:rPr>
              <a:t>  pair &lt;float&gt; myfloats (100.0,75.0);</a:t>
            </a:r>
          </a:p>
          <a:p>
            <a:r>
              <a:rPr lang="en-US" altLang="el-GR" sz="1600" b="1">
                <a:solidFill>
                  <a:srgbClr val="0000FF"/>
                </a:solidFill>
                <a:effectLst/>
                <a:latin typeface="Courier" pitchFamily="49" charset="0"/>
              </a:rPr>
              <a:t>  cout &lt;&lt; myints.module() &lt;&lt; '\n';</a:t>
            </a:r>
          </a:p>
          <a:p>
            <a:r>
              <a:rPr lang="en-US" altLang="el-GR" sz="1600" b="1">
                <a:solidFill>
                  <a:srgbClr val="0000FF"/>
                </a:solidFill>
                <a:effectLst/>
                <a:latin typeface="Courier" pitchFamily="49" charset="0"/>
              </a:rPr>
              <a:t>  cout &lt;&lt; myfloats.module() &lt;&lt; '\n';</a:t>
            </a:r>
          </a:p>
          <a:p>
            <a:r>
              <a:rPr lang="en-US" altLang="el-GR" sz="1600" b="1">
                <a:solidFill>
                  <a:srgbClr val="0000FF"/>
                </a:solidFill>
                <a:effectLst/>
                <a:latin typeface="Courier" pitchFamily="49" charset="0"/>
              </a:rPr>
              <a:t>  return 0;</a:t>
            </a:r>
          </a:p>
          <a:p>
            <a:r>
              <a:rPr lang="en-US" altLang="el-GR" sz="1600" b="1">
                <a:solidFill>
                  <a:srgbClr val="0000FF"/>
                </a:solidFill>
                <a:effectLst/>
                <a:latin typeface="Courier" pitchFamily="49" charset="0"/>
              </a:rPr>
              <a:t>}</a:t>
            </a:r>
          </a:p>
        </p:txBody>
      </p:sp>
      <p:sp>
        <p:nvSpPr>
          <p:cNvPr id="203782" name="Rectangle 6"/>
          <p:cNvSpPr>
            <a:spLocks noChangeArrowheads="1"/>
          </p:cNvSpPr>
          <p:nvPr/>
        </p:nvSpPr>
        <p:spPr bwMode="auto">
          <a:xfrm>
            <a:off x="7885113" y="1700213"/>
            <a:ext cx="428625" cy="611187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l-GR" altLang="el-GR" sz="1600" b="1">
                <a:solidFill>
                  <a:schemeClr val="bg1"/>
                </a:solidFill>
                <a:effectLst/>
                <a:latin typeface="Courier" pitchFamily="49" charset="0"/>
              </a:rPr>
              <a:t>25</a:t>
            </a:r>
            <a:br>
              <a:rPr lang="el-GR" altLang="el-GR" sz="1600" b="1">
                <a:solidFill>
                  <a:schemeClr val="bg1"/>
                </a:solidFill>
                <a:effectLst/>
                <a:latin typeface="Courier" pitchFamily="49" charset="0"/>
              </a:rPr>
            </a:br>
            <a:r>
              <a:rPr lang="el-GR" altLang="el-GR" sz="1600" b="1">
                <a:solidFill>
                  <a:schemeClr val="bg1"/>
                </a:solidFill>
                <a:effectLst/>
                <a:latin typeface="Courier" pitchFamily="49" charset="0"/>
              </a:rPr>
              <a:t>0</a:t>
            </a:r>
            <a:r>
              <a:rPr lang="el-GR" altLang="el-GR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el-GR" altLang="el-GR" dirty="0"/>
              <a:t>Εξειδίκευση </a:t>
            </a:r>
            <a:r>
              <a:rPr lang="en-US" altLang="el-GR" dirty="0" smtClean="0"/>
              <a:t>templates </a:t>
            </a:r>
            <a:r>
              <a:rPr lang="en-US" altLang="el-GR" sz="3600" b="0" dirty="0" smtClean="0"/>
              <a:t>2/2</a:t>
            </a:r>
            <a:endParaRPr lang="el-GR" altLang="el-GR" sz="3600" b="0" dirty="0"/>
          </a:p>
        </p:txBody>
      </p:sp>
    </p:spTree>
    <p:extLst>
      <p:ext uri="{BB962C8B-B14F-4D97-AF65-F5344CB8AC3E}">
        <p14:creationId xmlns:p14="http://schemas.microsoft.com/office/powerpoint/2010/main" val="508081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78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Τιμές παραμέτρων για </a:t>
            </a:r>
            <a:r>
              <a:rPr lang="en-US" altLang="el-GR" dirty="0" smtClean="0"/>
              <a:t>templates </a:t>
            </a:r>
            <a:r>
              <a:rPr lang="en-US" altLang="el-GR" sz="3600" b="0" dirty="0" smtClean="0"/>
              <a:t>1/2</a:t>
            </a:r>
            <a:endParaRPr lang="el-GR" altLang="el-GR" sz="3600" b="0" dirty="0"/>
          </a:p>
        </p:txBody>
      </p:sp>
      <p:sp>
        <p:nvSpPr>
          <p:cNvPr id="2048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l-GR" altLang="el-GR" sz="2300" dirty="0"/>
              <a:t>Οι παράμετροι </a:t>
            </a:r>
            <a:r>
              <a:rPr lang="en-US" altLang="el-GR" sz="2300" dirty="0"/>
              <a:t>templates </a:t>
            </a:r>
            <a:r>
              <a:rPr lang="el-GR" altLang="el-GR" sz="2300" dirty="0"/>
              <a:t>συναρτήσεων και κλάσεων δεν είναι απαραίτητα γενικού τύπου</a:t>
            </a:r>
          </a:p>
        </p:txBody>
      </p:sp>
      <p:sp>
        <p:nvSpPr>
          <p:cNvPr id="204804" name="Text Box 4"/>
          <p:cNvSpPr txBox="1">
            <a:spLocks noChangeArrowheads="1"/>
          </p:cNvSpPr>
          <p:nvPr/>
        </p:nvSpPr>
        <p:spPr bwMode="auto">
          <a:xfrm>
            <a:off x="900113" y="2565400"/>
            <a:ext cx="7704137" cy="3759200"/>
          </a:xfrm>
          <a:prstGeom prst="rect">
            <a:avLst/>
          </a:prstGeom>
          <a:solidFill>
            <a:srgbClr val="D4FC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l-GR" sz="1600" b="1" dirty="0">
                <a:solidFill>
                  <a:srgbClr val="C0504D"/>
                </a:solidFill>
                <a:latin typeface="Courier" pitchFamily="49" charset="0"/>
              </a:rPr>
              <a:t>#include &lt;iostream.h&gt;</a:t>
            </a:r>
          </a:p>
          <a:p>
            <a:endParaRPr lang="en-US" altLang="el-GR" sz="1600" b="1" dirty="0">
              <a:solidFill>
                <a:schemeClr val="hlink"/>
              </a:solidFill>
              <a:effectLst/>
              <a:latin typeface="Courier" pitchFamily="49" charset="0"/>
            </a:endParaRPr>
          </a:p>
          <a:p>
            <a:r>
              <a:rPr lang="en-US" altLang="el-GR" sz="1600" b="1" dirty="0">
                <a:solidFill>
                  <a:srgbClr val="0000FF"/>
                </a:solidFill>
                <a:effectLst/>
                <a:latin typeface="Courier" pitchFamily="49" charset="0"/>
              </a:rPr>
              <a:t>template &lt;class T, </a:t>
            </a:r>
            <a:r>
              <a:rPr lang="en-US" altLang="el-GR" sz="1600" b="1" dirty="0">
                <a:solidFill>
                  <a:schemeClr val="accent2"/>
                </a:solidFill>
                <a:effectLst/>
                <a:latin typeface="Courier" pitchFamily="49" charset="0"/>
              </a:rPr>
              <a:t>int N</a:t>
            </a:r>
            <a:r>
              <a:rPr lang="en-US" altLang="el-GR" sz="1600" b="1" dirty="0">
                <a:solidFill>
                  <a:srgbClr val="0000FF"/>
                </a:solidFill>
                <a:effectLst/>
                <a:latin typeface="Courier" pitchFamily="49" charset="0"/>
              </a:rPr>
              <a:t>&gt;</a:t>
            </a:r>
          </a:p>
          <a:p>
            <a:r>
              <a:rPr lang="en-US" altLang="el-GR" sz="1600" b="1" dirty="0">
                <a:solidFill>
                  <a:srgbClr val="0000FF"/>
                </a:solidFill>
                <a:effectLst/>
                <a:latin typeface="Courier" pitchFamily="49" charset="0"/>
              </a:rPr>
              <a:t>class array {</a:t>
            </a:r>
          </a:p>
          <a:p>
            <a:r>
              <a:rPr lang="en-US" altLang="el-GR" sz="1600" b="1" dirty="0">
                <a:solidFill>
                  <a:srgbClr val="0000FF"/>
                </a:solidFill>
                <a:effectLst/>
                <a:latin typeface="Courier" pitchFamily="49" charset="0"/>
              </a:rPr>
              <a:t>    T memblock [N];</a:t>
            </a:r>
          </a:p>
          <a:p>
            <a:r>
              <a:rPr lang="en-US" altLang="el-GR" sz="1600" b="1" dirty="0">
                <a:solidFill>
                  <a:srgbClr val="0000FF"/>
                </a:solidFill>
                <a:effectLst/>
                <a:latin typeface="Courier" pitchFamily="49" charset="0"/>
              </a:rPr>
              <a:t>  public:</a:t>
            </a:r>
          </a:p>
          <a:p>
            <a:r>
              <a:rPr lang="en-US" altLang="el-GR" sz="1600" b="1" dirty="0">
                <a:solidFill>
                  <a:srgbClr val="0000FF"/>
                </a:solidFill>
                <a:effectLst/>
                <a:latin typeface="Courier" pitchFamily="49" charset="0"/>
              </a:rPr>
              <a:t>    void setmember (int x, T value);</a:t>
            </a:r>
          </a:p>
          <a:p>
            <a:r>
              <a:rPr lang="en-US" altLang="el-GR" sz="1600" b="1" dirty="0">
                <a:solidFill>
                  <a:srgbClr val="0000FF"/>
                </a:solidFill>
                <a:effectLst/>
                <a:latin typeface="Courier" pitchFamily="49" charset="0"/>
              </a:rPr>
              <a:t>    T getmember (int x);</a:t>
            </a:r>
          </a:p>
          <a:p>
            <a:r>
              <a:rPr lang="en-US" altLang="el-GR" sz="1600" b="1" dirty="0">
                <a:solidFill>
                  <a:srgbClr val="0000FF"/>
                </a:solidFill>
                <a:effectLst/>
                <a:latin typeface="Courier" pitchFamily="49" charset="0"/>
              </a:rPr>
              <a:t>};</a:t>
            </a:r>
          </a:p>
          <a:p>
            <a:endParaRPr lang="en-US" altLang="el-GR" sz="1600" b="1" dirty="0">
              <a:solidFill>
                <a:schemeClr val="hlink"/>
              </a:solidFill>
              <a:effectLst/>
              <a:latin typeface="Courier" pitchFamily="49" charset="0"/>
            </a:endParaRPr>
          </a:p>
          <a:p>
            <a:r>
              <a:rPr lang="en-US" altLang="el-GR" sz="1600" b="1" dirty="0">
                <a:solidFill>
                  <a:srgbClr val="008000"/>
                </a:solidFill>
                <a:effectLst/>
                <a:latin typeface="Courier" pitchFamily="49" charset="0"/>
              </a:rPr>
              <a:t>template &lt;class T, int N&gt;</a:t>
            </a:r>
          </a:p>
          <a:p>
            <a:r>
              <a:rPr lang="en-US" altLang="el-GR" sz="1600" b="1" dirty="0">
                <a:solidFill>
                  <a:srgbClr val="008000"/>
                </a:solidFill>
                <a:effectLst/>
                <a:latin typeface="Courier" pitchFamily="49" charset="0"/>
              </a:rPr>
              <a:t>array&lt;T,N&gt;::setmember (int x, T value) {</a:t>
            </a:r>
          </a:p>
          <a:p>
            <a:r>
              <a:rPr lang="en-US" altLang="el-GR" sz="1600" b="1" dirty="0">
                <a:solidFill>
                  <a:srgbClr val="008000"/>
                </a:solidFill>
                <a:effectLst/>
                <a:latin typeface="Courier" pitchFamily="49" charset="0"/>
              </a:rPr>
              <a:t>  memblock[x]=value;</a:t>
            </a:r>
          </a:p>
          <a:p>
            <a:r>
              <a:rPr lang="en-US" altLang="el-GR" sz="1600" b="1" dirty="0">
                <a:solidFill>
                  <a:srgbClr val="008000"/>
                </a:solidFill>
                <a:effectLst/>
                <a:latin typeface="Courier" pitchFamily="49" charset="0"/>
              </a:rPr>
              <a:t>}</a:t>
            </a:r>
          </a:p>
          <a:p>
            <a:endParaRPr lang="en-US" altLang="el-GR" sz="1600" b="1" dirty="0">
              <a:solidFill>
                <a:srgbClr val="008000"/>
              </a:solidFill>
              <a:effectLst/>
              <a:latin typeface="Courier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0457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8" name="Text Box 4"/>
          <p:cNvSpPr txBox="1">
            <a:spLocks noChangeArrowheads="1"/>
          </p:cNvSpPr>
          <p:nvPr/>
        </p:nvSpPr>
        <p:spPr bwMode="auto">
          <a:xfrm>
            <a:off x="900113" y="1647825"/>
            <a:ext cx="7704137" cy="3514725"/>
          </a:xfrm>
          <a:prstGeom prst="rect">
            <a:avLst/>
          </a:prstGeom>
          <a:solidFill>
            <a:srgbClr val="D4FC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l-GR" sz="1600" b="1">
                <a:solidFill>
                  <a:schemeClr val="hlink"/>
                </a:solidFill>
                <a:effectLst/>
                <a:latin typeface="Courier" pitchFamily="49" charset="0"/>
              </a:rPr>
              <a:t>template &lt;class T, int N&gt;</a:t>
            </a:r>
          </a:p>
          <a:p>
            <a:r>
              <a:rPr lang="en-US" altLang="el-GR" sz="1600" b="1">
                <a:solidFill>
                  <a:schemeClr val="hlink"/>
                </a:solidFill>
                <a:effectLst/>
                <a:latin typeface="Courier" pitchFamily="49" charset="0"/>
              </a:rPr>
              <a:t>T array&lt;T,N&gt;::getmember (int x) {</a:t>
            </a:r>
          </a:p>
          <a:p>
            <a:r>
              <a:rPr lang="en-US" altLang="el-GR" sz="1600" b="1">
                <a:solidFill>
                  <a:schemeClr val="hlink"/>
                </a:solidFill>
                <a:effectLst/>
                <a:latin typeface="Courier" pitchFamily="49" charset="0"/>
              </a:rPr>
              <a:t>  return memblock[x];</a:t>
            </a:r>
          </a:p>
          <a:p>
            <a:r>
              <a:rPr lang="en-US" altLang="el-GR" sz="1600" b="1">
                <a:solidFill>
                  <a:schemeClr val="hlink"/>
                </a:solidFill>
                <a:effectLst/>
                <a:latin typeface="Courier" pitchFamily="49" charset="0"/>
              </a:rPr>
              <a:t>}</a:t>
            </a:r>
          </a:p>
          <a:p>
            <a:endParaRPr lang="en-US" altLang="el-GR" sz="1600" b="1">
              <a:solidFill>
                <a:schemeClr val="hlink"/>
              </a:solidFill>
              <a:effectLst/>
              <a:latin typeface="Courier" pitchFamily="49" charset="0"/>
            </a:endParaRPr>
          </a:p>
          <a:p>
            <a:r>
              <a:rPr lang="en-US" altLang="el-GR" sz="1600" b="1">
                <a:solidFill>
                  <a:srgbClr val="0000FF"/>
                </a:solidFill>
                <a:effectLst/>
                <a:latin typeface="Courier" pitchFamily="49" charset="0"/>
              </a:rPr>
              <a:t>int main () {</a:t>
            </a:r>
          </a:p>
          <a:p>
            <a:r>
              <a:rPr lang="en-US" altLang="el-GR" sz="1600" b="1">
                <a:solidFill>
                  <a:srgbClr val="0000FF"/>
                </a:solidFill>
                <a:effectLst/>
                <a:latin typeface="Courier" pitchFamily="49" charset="0"/>
              </a:rPr>
              <a:t>  array &lt;int,5&gt; myints;</a:t>
            </a:r>
          </a:p>
          <a:p>
            <a:r>
              <a:rPr lang="en-US" altLang="el-GR" sz="1600" b="1">
                <a:solidFill>
                  <a:srgbClr val="0000FF"/>
                </a:solidFill>
                <a:effectLst/>
                <a:latin typeface="Courier" pitchFamily="49" charset="0"/>
              </a:rPr>
              <a:t>  array &lt;float,5&gt; myfloats;</a:t>
            </a:r>
          </a:p>
          <a:p>
            <a:r>
              <a:rPr lang="en-US" altLang="el-GR" sz="1600" b="1">
                <a:solidFill>
                  <a:srgbClr val="0000FF"/>
                </a:solidFill>
                <a:effectLst/>
                <a:latin typeface="Courier" pitchFamily="49" charset="0"/>
              </a:rPr>
              <a:t>  myints.setmember (0,100);</a:t>
            </a:r>
          </a:p>
          <a:p>
            <a:r>
              <a:rPr lang="en-US" altLang="el-GR" sz="1600" b="1">
                <a:solidFill>
                  <a:srgbClr val="0000FF"/>
                </a:solidFill>
                <a:effectLst/>
                <a:latin typeface="Courier" pitchFamily="49" charset="0"/>
              </a:rPr>
              <a:t>  myfloats.setmember (3,3.1416);</a:t>
            </a:r>
          </a:p>
          <a:p>
            <a:r>
              <a:rPr lang="en-US" altLang="el-GR" sz="1600" b="1">
                <a:solidFill>
                  <a:srgbClr val="0000FF"/>
                </a:solidFill>
                <a:effectLst/>
                <a:latin typeface="Courier" pitchFamily="49" charset="0"/>
              </a:rPr>
              <a:t>  cout &lt;&lt; myints.getmember(0) &lt;&lt; '\n';</a:t>
            </a:r>
          </a:p>
          <a:p>
            <a:r>
              <a:rPr lang="en-US" altLang="el-GR" sz="1600" b="1">
                <a:solidFill>
                  <a:srgbClr val="0000FF"/>
                </a:solidFill>
                <a:effectLst/>
                <a:latin typeface="Courier" pitchFamily="49" charset="0"/>
              </a:rPr>
              <a:t>  cout &lt;&lt; myfloats.getmember(3) &lt;&lt; '\n';</a:t>
            </a:r>
          </a:p>
          <a:p>
            <a:r>
              <a:rPr lang="en-US" altLang="el-GR" sz="1600" b="1">
                <a:solidFill>
                  <a:srgbClr val="0000FF"/>
                </a:solidFill>
                <a:effectLst/>
                <a:latin typeface="Courier" pitchFamily="49" charset="0"/>
              </a:rPr>
              <a:t>  return 0;</a:t>
            </a:r>
          </a:p>
          <a:p>
            <a:r>
              <a:rPr lang="en-US" altLang="el-GR" sz="1600" b="1">
                <a:solidFill>
                  <a:srgbClr val="0000FF"/>
                </a:solidFill>
                <a:effectLst/>
                <a:latin typeface="Courier" pitchFamily="49" charset="0"/>
              </a:rPr>
              <a:t>}</a:t>
            </a:r>
            <a:endParaRPr lang="el-GR" altLang="el-GR" sz="1600" b="1">
              <a:solidFill>
                <a:srgbClr val="0000FF"/>
              </a:solidFill>
              <a:effectLst/>
              <a:latin typeface="Courier" pitchFamily="49" charset="0"/>
            </a:endParaRPr>
          </a:p>
        </p:txBody>
      </p:sp>
      <p:sp>
        <p:nvSpPr>
          <p:cNvPr id="205830" name="Rectangle 6"/>
          <p:cNvSpPr>
            <a:spLocks noChangeArrowheads="1"/>
          </p:cNvSpPr>
          <p:nvPr/>
        </p:nvSpPr>
        <p:spPr bwMode="auto">
          <a:xfrm>
            <a:off x="7596188" y="1714500"/>
            <a:ext cx="917575" cy="58102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l-GR" altLang="el-GR" sz="1600" b="1">
                <a:solidFill>
                  <a:schemeClr val="bg1"/>
                </a:solidFill>
                <a:effectLst/>
                <a:latin typeface="Courier" pitchFamily="49" charset="0"/>
              </a:rPr>
              <a:t>100</a:t>
            </a:r>
          </a:p>
          <a:p>
            <a:r>
              <a:rPr lang="el-GR" altLang="el-GR" sz="1600" b="1">
                <a:solidFill>
                  <a:schemeClr val="bg1"/>
                </a:solidFill>
                <a:effectLst/>
                <a:latin typeface="Courier" pitchFamily="49" charset="0"/>
              </a:rPr>
              <a:t>3.1416</a:t>
            </a:r>
            <a:endParaRPr lang="el-GR" altLang="el-GR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el-GR" altLang="el-GR" dirty="0"/>
              <a:t>Τιμές παραμέτρων για </a:t>
            </a:r>
            <a:r>
              <a:rPr lang="en-US" altLang="el-GR" dirty="0" smtClean="0"/>
              <a:t>templates </a:t>
            </a:r>
            <a:r>
              <a:rPr lang="en-US" altLang="el-GR" sz="3600" b="0" dirty="0" smtClean="0"/>
              <a:t>2/2</a:t>
            </a:r>
            <a:endParaRPr lang="el-GR" altLang="el-GR" sz="3600" b="0" dirty="0"/>
          </a:p>
        </p:txBody>
      </p:sp>
    </p:spTree>
    <p:extLst>
      <p:ext uri="{BB962C8B-B14F-4D97-AF65-F5344CB8AC3E}">
        <p14:creationId xmlns:p14="http://schemas.microsoft.com/office/powerpoint/2010/main" val="1012268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3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Παραδείγματα </a:t>
            </a:r>
            <a:r>
              <a:rPr lang="en-US" altLang="el-GR" dirty="0"/>
              <a:t>templates</a:t>
            </a:r>
            <a:endParaRPr lang="el-GR" alt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340769"/>
            <a:ext cx="8229600" cy="3024336"/>
          </a:xfrm>
          <a:solidFill>
            <a:srgbClr val="D4FCEA"/>
          </a:solidFill>
        </p:spPr>
        <p:txBody>
          <a:bodyPr/>
          <a:lstStyle/>
          <a:p>
            <a:pPr marL="0" lvl="0" indent="0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l-GR" sz="1600" b="1" dirty="0">
                <a:solidFill>
                  <a:srgbClr val="0000FF"/>
                </a:solidFill>
                <a:latin typeface="Courier" pitchFamily="49" charset="0"/>
              </a:rPr>
              <a:t>template &lt;class T&gt;    // The most usual: one class parameter.</a:t>
            </a:r>
          </a:p>
          <a:p>
            <a:pPr marL="0" lvl="0" indent="0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l-GR" sz="1600" b="1" dirty="0">
                <a:solidFill>
                  <a:srgbClr val="C0504D"/>
                </a:solidFill>
                <a:latin typeface="Courier" pitchFamily="49" charset="0"/>
              </a:rPr>
              <a:t>template &lt;class T, class U&gt;     // Two class parameters.</a:t>
            </a:r>
          </a:p>
          <a:p>
            <a:pPr marL="0" lvl="0" indent="0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l-GR" sz="1600" b="1" dirty="0">
                <a:solidFill>
                  <a:srgbClr val="0000FF"/>
                </a:solidFill>
                <a:latin typeface="Courier" pitchFamily="49" charset="0"/>
              </a:rPr>
              <a:t>template &lt;class T, int N&gt;       // A class and an integer.</a:t>
            </a:r>
          </a:p>
          <a:p>
            <a:pPr marL="0" lvl="0" indent="0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l-GR" sz="1600" b="1" dirty="0">
                <a:solidFill>
                  <a:srgbClr val="C0504D"/>
                </a:solidFill>
                <a:latin typeface="Courier" pitchFamily="49" charset="0"/>
              </a:rPr>
              <a:t>template &lt;class T = char&gt;       // With a default value.</a:t>
            </a:r>
          </a:p>
          <a:p>
            <a:pPr marL="0" lvl="0" indent="0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l-GR" sz="1600" b="1" dirty="0">
                <a:solidFill>
                  <a:srgbClr val="0000FF"/>
                </a:solidFill>
                <a:latin typeface="Courier" pitchFamily="49" charset="0"/>
              </a:rPr>
              <a:t>template &lt;int Tfunc (int)&gt;      // A function as parameter.</a:t>
            </a:r>
            <a:endParaRPr lang="el-GR" altLang="el-GR" sz="1600" b="1" dirty="0">
              <a:solidFill>
                <a:srgbClr val="0000FF"/>
              </a:solidFill>
              <a:latin typeface="Courier" pitchFamily="49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81725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Standard Template </a:t>
            </a:r>
            <a:r>
              <a:rPr lang="en-US" dirty="0" smtClean="0"/>
              <a:t>Library</a:t>
            </a:r>
            <a:r>
              <a:rPr lang="el-GR" dirty="0" smtClean="0"/>
              <a:t> </a:t>
            </a:r>
            <a:r>
              <a:rPr lang="en-US" sz="3200" b="0" dirty="0" smtClean="0"/>
              <a:t>1/2</a:t>
            </a:r>
            <a:endParaRPr lang="el-GR" sz="3200" b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H STL μας δίνει τη δυνατότητα να χρησιμοποιήσουμε στη C++ έτοιμες δομές δεδομένων, όπως συμβολοσειρές, πίνακες, λίστες, κ.λπ.</a:t>
            </a:r>
          </a:p>
          <a:p>
            <a:r>
              <a:rPr lang="el-GR" dirty="0"/>
              <a:t>Ένα από τα πλεονεκτήματα αυτής της προσέγγισης είναι ότι ο περιεχόμενος τύπος μιας δομής δεδομένων είναι template, δηλ. μπορεί να είναι οτιδήποτε. Επίσης, η διαχείριση μνήμης γίνεται αυτόματα και δεν χρειάζεται αποσφαλμάτωση. </a:t>
            </a:r>
          </a:p>
          <a:p>
            <a:r>
              <a:rPr lang="el-GR" dirty="0"/>
              <a:t>Γενικότερα έχουμε στη διάθεσή μας πολλούς αποδοτικούς αλγόριθμους για κάθε δομή δεδομένων, χωρίς να χρειάζεται να κάνουμε δική μας υλοποίηση</a:t>
            </a: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13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23018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Standard Template Library</a:t>
            </a:r>
            <a:r>
              <a:rPr lang="el-GR" dirty="0"/>
              <a:t> </a:t>
            </a:r>
            <a:r>
              <a:rPr lang="en-US" sz="3200" b="0" dirty="0" smtClean="0"/>
              <a:t>2/2</a:t>
            </a:r>
            <a:endParaRPr lang="el-GR" dirty="0"/>
          </a:p>
        </p:txBody>
      </p:sp>
      <p:graphicFrame>
        <p:nvGraphicFramePr>
          <p:cNvPr id="5" name="Θέση περιεχομένου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9582880"/>
              </p:ext>
            </p:extLst>
          </p:nvPr>
        </p:nvGraphicFramePr>
        <p:xfrm>
          <a:off x="457200" y="1341438"/>
          <a:ext cx="822960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123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17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string</a:t>
                      </a:r>
                    </a:p>
                    <a:p>
                      <a:r>
                        <a:rPr lang="en-US" sz="2000" dirty="0" smtClean="0"/>
                        <a:t>rope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Συμβολοσειρά</a:t>
                      </a:r>
                      <a:r>
                        <a:rPr lang="el-GR" sz="2000" baseline="0" dirty="0" smtClean="0"/>
                        <a:t> </a:t>
                      </a:r>
                    </a:p>
                    <a:p>
                      <a:r>
                        <a:rPr lang="el-GR" sz="2000" baseline="0" dirty="0" smtClean="0"/>
                        <a:t>(συνίσταται για μεγάλη) συμβολοσειρά </a:t>
                      </a:r>
                      <a:endParaRPr lang="el-G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vector</a:t>
                      </a:r>
                      <a:r>
                        <a:rPr lang="en-US" sz="2000" baseline="0" dirty="0" smtClean="0"/>
                        <a:t>&lt;T&gt;</a:t>
                      </a:r>
                    </a:p>
                    <a:p>
                      <a:r>
                        <a:rPr lang="en-US" sz="2000" baseline="0" dirty="0" smtClean="0"/>
                        <a:t>deque&lt;T&gt;</a:t>
                      </a:r>
                    </a:p>
                    <a:p>
                      <a:r>
                        <a:rPr lang="en-US" sz="2000" baseline="0" dirty="0" smtClean="0"/>
                        <a:t>list&lt;T&gt;</a:t>
                      </a:r>
                    </a:p>
                    <a:p>
                      <a:r>
                        <a:rPr lang="en-US" sz="2000" baseline="0" dirty="0" smtClean="0"/>
                        <a:t>slist&lt;T&gt;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πίνακας</a:t>
                      </a:r>
                    </a:p>
                    <a:p>
                      <a:r>
                        <a:rPr lang="el-GR" sz="2000" dirty="0" smtClean="0"/>
                        <a:t>πίνακας (κομματιασμένος στη μνήμη)</a:t>
                      </a:r>
                    </a:p>
                    <a:p>
                      <a:r>
                        <a:rPr lang="el-GR" sz="2000" dirty="0" smtClean="0"/>
                        <a:t>διπλά</a:t>
                      </a:r>
                      <a:r>
                        <a:rPr lang="el-GR" sz="2000" baseline="0" dirty="0" smtClean="0"/>
                        <a:t> συνδεδεμένη λίστα</a:t>
                      </a:r>
                    </a:p>
                    <a:p>
                      <a:r>
                        <a:rPr lang="el-GR" sz="2000" baseline="0" dirty="0" smtClean="0"/>
                        <a:t>συνδεδεμένη λίστα</a:t>
                      </a:r>
                      <a:endParaRPr lang="el-G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stack&lt;T&gt;</a:t>
                      </a:r>
                    </a:p>
                    <a:p>
                      <a:r>
                        <a:rPr lang="en-US" sz="2000" dirty="0" smtClean="0"/>
                        <a:t>queue&lt;T&gt;</a:t>
                      </a:r>
                    </a:p>
                    <a:p>
                      <a:r>
                        <a:rPr lang="en-US" sz="2000" dirty="0" smtClean="0"/>
                        <a:t>priority_queue&lt;T&gt;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στοίβα</a:t>
                      </a:r>
                    </a:p>
                    <a:p>
                      <a:r>
                        <a:rPr lang="el-GR" sz="2000" dirty="0" smtClean="0"/>
                        <a:t>ουρά</a:t>
                      </a:r>
                    </a:p>
                    <a:p>
                      <a:r>
                        <a:rPr lang="el-GR" sz="2000" dirty="0" smtClean="0"/>
                        <a:t>ουρά προτεραιότητας</a:t>
                      </a:r>
                      <a:endParaRPr lang="el-G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mpa&lt;T1,T2&gt;</a:t>
                      </a:r>
                    </a:p>
                    <a:p>
                      <a:r>
                        <a:rPr lang="en-US" sz="2000" dirty="0" smtClean="0"/>
                        <a:t>multimap&lt;T,1,T2&gt;</a:t>
                      </a:r>
                    </a:p>
                    <a:p>
                      <a:r>
                        <a:rPr lang="en-US" sz="2000" dirty="0" smtClean="0"/>
                        <a:t>set&lt;T&gt;</a:t>
                      </a:r>
                    </a:p>
                    <a:p>
                      <a:r>
                        <a:rPr lang="en-US" sz="2000" dirty="0" smtClean="0"/>
                        <a:t>multiset&lt;T&gt;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 smtClean="0"/>
                    </a:p>
                    <a:p>
                      <a:r>
                        <a:rPr lang="el-GR" sz="2000" dirty="0" smtClean="0"/>
                        <a:t>δυαδικό</a:t>
                      </a:r>
                    </a:p>
                    <a:p>
                      <a:r>
                        <a:rPr lang="el-GR" sz="2000" dirty="0" smtClean="0"/>
                        <a:t>δένδρο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bitset&lt;n&gt;</a:t>
                      </a:r>
                    </a:p>
                    <a:p>
                      <a:r>
                        <a:rPr lang="en-US" sz="2000" dirty="0" smtClean="0"/>
                        <a:t>vector&lt;bool&gt;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πίνακας</a:t>
                      </a:r>
                    </a:p>
                    <a:p>
                      <a:r>
                        <a:rPr lang="el-GR" sz="2000" dirty="0" smtClean="0"/>
                        <a:t>από </a:t>
                      </a:r>
                      <a:r>
                        <a:rPr lang="en-US" sz="2000" dirty="0" smtClean="0"/>
                        <a:t>bit</a:t>
                      </a:r>
                      <a:endParaRPr lang="el-G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14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7840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STL: </a:t>
            </a:r>
            <a:r>
              <a:rPr lang="en-US" dirty="0" smtClean="0"/>
              <a:t>String </a:t>
            </a:r>
            <a:r>
              <a:rPr lang="en-US" sz="3200" b="0" dirty="0" smtClean="0"/>
              <a:t>1/2</a:t>
            </a:r>
            <a:endParaRPr lang="el-GR" sz="3200" b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l-GR" altLang="el-GR" dirty="0"/>
              <a:t>Υπάρχουν πολλές μέθοδοι της </a:t>
            </a:r>
            <a:r>
              <a:rPr lang="en-US" altLang="el-GR" dirty="0"/>
              <a:t>string </a:t>
            </a:r>
            <a:r>
              <a:rPr lang="el-GR" altLang="el-GR" dirty="0"/>
              <a:t>τις οποίες μπορούμε να χρησιμοποιούμε:</a:t>
            </a:r>
          </a:p>
          <a:p>
            <a:pPr lvl="1">
              <a:lnSpc>
                <a:spcPct val="110000"/>
              </a:lnSpc>
            </a:pPr>
            <a:r>
              <a:rPr lang="en-US" altLang="el-GR" b="1" dirty="0">
                <a:solidFill>
                  <a:srgbClr val="004A82"/>
                </a:solidFill>
                <a:latin typeface="Courier"/>
              </a:rPr>
              <a:t>insert()</a:t>
            </a:r>
            <a:r>
              <a:rPr lang="en-US" altLang="el-GR" dirty="0">
                <a:latin typeface="Courier"/>
              </a:rPr>
              <a:t>,</a:t>
            </a:r>
            <a:r>
              <a:rPr lang="en-US" altLang="el-GR" b="1" dirty="0">
                <a:solidFill>
                  <a:srgbClr val="004A82"/>
                </a:solidFill>
                <a:latin typeface="Courier"/>
              </a:rPr>
              <a:t> remove()</a:t>
            </a:r>
            <a:r>
              <a:rPr lang="en-US" altLang="el-GR" dirty="0">
                <a:latin typeface="Courier"/>
              </a:rPr>
              <a:t>,</a:t>
            </a:r>
            <a:r>
              <a:rPr lang="en-US" altLang="el-GR" b="1" dirty="0">
                <a:solidFill>
                  <a:srgbClr val="004A82"/>
                </a:solidFill>
                <a:latin typeface="Courier"/>
              </a:rPr>
              <a:t> replace()</a:t>
            </a:r>
            <a:r>
              <a:rPr lang="en-US" altLang="el-GR" dirty="0">
                <a:latin typeface="Courier"/>
              </a:rPr>
              <a:t>,</a:t>
            </a:r>
            <a:r>
              <a:rPr lang="en-US" altLang="el-GR" b="1" dirty="0">
                <a:solidFill>
                  <a:srgbClr val="004A82"/>
                </a:solidFill>
                <a:latin typeface="Courier"/>
              </a:rPr>
              <a:t> resize()</a:t>
            </a:r>
            <a:r>
              <a:rPr lang="en-US" altLang="el-GR" dirty="0">
                <a:latin typeface="Courier"/>
              </a:rPr>
              <a:t>,</a:t>
            </a:r>
            <a:r>
              <a:rPr lang="en-US" altLang="el-GR" b="1" dirty="0">
                <a:solidFill>
                  <a:srgbClr val="004A82"/>
                </a:solidFill>
                <a:latin typeface="Courier"/>
              </a:rPr>
              <a:t> copy()</a:t>
            </a:r>
            <a:r>
              <a:rPr lang="en-US" altLang="el-GR" dirty="0">
                <a:latin typeface="Courier"/>
              </a:rPr>
              <a:t>,</a:t>
            </a:r>
            <a:r>
              <a:rPr lang="en-US" altLang="el-GR" dirty="0">
                <a:solidFill>
                  <a:srgbClr val="004A82"/>
                </a:solidFill>
                <a:latin typeface="Courier"/>
              </a:rPr>
              <a:t> </a:t>
            </a:r>
            <a:r>
              <a:rPr lang="en-US" altLang="el-GR" b="1" dirty="0">
                <a:solidFill>
                  <a:srgbClr val="004A82"/>
                </a:solidFill>
                <a:latin typeface="Courier"/>
              </a:rPr>
              <a:t>find()</a:t>
            </a:r>
            <a:r>
              <a:rPr lang="en-US" altLang="el-GR" dirty="0">
                <a:latin typeface="Courier"/>
              </a:rPr>
              <a:t>,</a:t>
            </a:r>
            <a:r>
              <a:rPr lang="en-US" altLang="el-GR" b="1" dirty="0">
                <a:solidFill>
                  <a:srgbClr val="004A82"/>
                </a:solidFill>
                <a:latin typeface="Courier"/>
              </a:rPr>
              <a:t> rfind()</a:t>
            </a:r>
            <a:r>
              <a:rPr lang="en-US" altLang="el-GR" dirty="0">
                <a:latin typeface="Courier"/>
              </a:rPr>
              <a:t>,</a:t>
            </a:r>
            <a:r>
              <a:rPr lang="en-US" altLang="el-GR" b="1" dirty="0">
                <a:solidFill>
                  <a:srgbClr val="004A82"/>
                </a:solidFill>
                <a:latin typeface="Courier"/>
              </a:rPr>
              <a:t> find_first_of()</a:t>
            </a:r>
            <a:r>
              <a:rPr lang="en-US" altLang="el-GR" dirty="0">
                <a:latin typeface="Courier"/>
              </a:rPr>
              <a:t>,</a:t>
            </a:r>
            <a:r>
              <a:rPr lang="en-US" altLang="el-GR" b="1" dirty="0">
                <a:solidFill>
                  <a:srgbClr val="004A82"/>
                </a:solidFill>
                <a:latin typeface="Courier"/>
              </a:rPr>
              <a:t> find_last_of()</a:t>
            </a:r>
            <a:r>
              <a:rPr lang="en-US" altLang="el-GR" dirty="0">
                <a:latin typeface="Courier"/>
              </a:rPr>
              <a:t>,</a:t>
            </a:r>
            <a:r>
              <a:rPr lang="en-US" altLang="el-GR" b="1" dirty="0">
                <a:solidFill>
                  <a:srgbClr val="004A82"/>
                </a:solidFill>
                <a:latin typeface="Courier"/>
              </a:rPr>
              <a:t> substr()</a:t>
            </a:r>
            <a:r>
              <a:rPr lang="en-US" altLang="el-GR" dirty="0">
                <a:latin typeface="Courier"/>
              </a:rPr>
              <a:t>,</a:t>
            </a:r>
            <a:r>
              <a:rPr lang="en-US" altLang="el-GR" dirty="0">
                <a:solidFill>
                  <a:srgbClr val="004A82"/>
                </a:solidFill>
                <a:latin typeface="Courier"/>
              </a:rPr>
              <a:t> </a:t>
            </a:r>
            <a:r>
              <a:rPr lang="en-US" altLang="el-GR" b="1" dirty="0">
                <a:solidFill>
                  <a:srgbClr val="004A82"/>
                </a:solidFill>
                <a:latin typeface="Courier"/>
              </a:rPr>
              <a:t>compare()</a:t>
            </a:r>
            <a:r>
              <a:rPr lang="en-US" altLang="el-GR" dirty="0">
                <a:latin typeface="Courier"/>
              </a:rPr>
              <a:t>,</a:t>
            </a:r>
            <a:r>
              <a:rPr lang="en-US" altLang="el-GR" b="1" dirty="0">
                <a:solidFill>
                  <a:srgbClr val="004A82"/>
                </a:solidFill>
                <a:latin typeface="Courier"/>
              </a:rPr>
              <a:t> c_str()</a:t>
            </a:r>
            <a:r>
              <a:rPr lang="en-US" altLang="el-GR" dirty="0">
                <a:latin typeface="Courier"/>
              </a:rPr>
              <a:t>,</a:t>
            </a:r>
            <a:r>
              <a:rPr lang="en-US" altLang="el-GR" dirty="0">
                <a:solidFill>
                  <a:srgbClr val="004A82"/>
                </a:solidFill>
                <a:latin typeface="Courier"/>
              </a:rPr>
              <a:t> </a:t>
            </a:r>
            <a:r>
              <a:rPr lang="el-GR" altLang="el-GR" dirty="0"/>
              <a:t>κ.α.</a:t>
            </a:r>
          </a:p>
          <a:p>
            <a:pPr>
              <a:lnSpc>
                <a:spcPct val="110000"/>
              </a:lnSpc>
            </a:pPr>
            <a:r>
              <a:rPr lang="el-GR" altLang="el-GR" dirty="0"/>
              <a:t>Ο τελεστής </a:t>
            </a:r>
            <a:r>
              <a:rPr lang="en-US" altLang="el-GR" dirty="0" smtClean="0"/>
              <a:t>“</a:t>
            </a:r>
            <a:r>
              <a:rPr lang="el-GR" altLang="el-GR" sz="2000" b="1" dirty="0" smtClean="0">
                <a:solidFill>
                  <a:srgbClr val="004A82"/>
                </a:solidFill>
                <a:latin typeface="Courier" pitchFamily="49" charset="0"/>
              </a:rPr>
              <a:t>+</a:t>
            </a:r>
            <a:r>
              <a:rPr lang="en-US" altLang="el-GR" dirty="0" smtClean="0"/>
              <a:t>”</a:t>
            </a:r>
            <a:r>
              <a:rPr lang="el-GR" altLang="el-GR" dirty="0" smtClean="0"/>
              <a:t> </a:t>
            </a:r>
            <a:r>
              <a:rPr lang="el-GR" altLang="el-GR" dirty="0"/>
              <a:t>έχει υπερφορτωθεί και χρησιμοποιείται για τη συνένωση </a:t>
            </a:r>
            <a:r>
              <a:rPr lang="en-US" altLang="el-GR" dirty="0"/>
              <a:t>strings</a:t>
            </a:r>
          </a:p>
          <a:p>
            <a:pPr>
              <a:lnSpc>
                <a:spcPct val="110000"/>
              </a:lnSpc>
            </a:pPr>
            <a:r>
              <a:rPr lang="el-GR" altLang="el-GR" dirty="0"/>
              <a:t>Οι τελεστές συγκρίσεων είναι επίσης υπερφορτωμένοι. Έτσι, δεν υπάρχει τώρα ανάγκη της χρήσης συναρτήσεων τύπου </a:t>
            </a:r>
            <a:r>
              <a:rPr lang="en-US" altLang="el-GR" b="1" dirty="0">
                <a:solidFill>
                  <a:srgbClr val="004A82"/>
                </a:solidFill>
                <a:latin typeface="Courier" pitchFamily="49" charset="0"/>
              </a:rPr>
              <a:t>strcmp()</a:t>
            </a:r>
            <a:endParaRPr lang="el-GR" altLang="el-GR" b="1" dirty="0">
              <a:solidFill>
                <a:srgbClr val="004A82"/>
              </a:solidFill>
              <a:latin typeface="Courier" pitchFamily="49" charset="0"/>
            </a:endParaRP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15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71438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STL: String </a:t>
            </a:r>
            <a:r>
              <a:rPr lang="en-US" sz="3200" b="0" dirty="0" smtClean="0"/>
              <a:t>2/2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l-GR" altLang="el-GR" dirty="0"/>
              <a:t>Ο τελεστής ‘</a:t>
            </a:r>
            <a:r>
              <a:rPr lang="el-GR" altLang="el-GR" b="1" dirty="0">
                <a:solidFill>
                  <a:srgbClr val="004A82"/>
                </a:solidFill>
                <a:latin typeface="Courier" pitchFamily="49" charset="0"/>
              </a:rPr>
              <a:t>+</a:t>
            </a:r>
            <a:r>
              <a:rPr lang="el-GR" altLang="el-GR" dirty="0"/>
              <a:t>’ έχει υπερφορτωθεί και χρησιμοποιείται για τη συνένωση </a:t>
            </a:r>
            <a:r>
              <a:rPr lang="en-US" altLang="el-GR" dirty="0"/>
              <a:t>strings</a:t>
            </a:r>
          </a:p>
          <a:p>
            <a:pPr>
              <a:lnSpc>
                <a:spcPct val="110000"/>
              </a:lnSpc>
            </a:pPr>
            <a:r>
              <a:rPr lang="el-GR" altLang="el-GR" dirty="0"/>
              <a:t>Οι τελεστές συγκρίσεων είναι επίσης υπερφορτωμένοι. Έτσι, δεν υπάρχει τώρα ανάγκη της χρήσης συναρτήσεων τύπου </a:t>
            </a:r>
            <a:r>
              <a:rPr lang="en-US" altLang="el-GR" b="1" dirty="0">
                <a:solidFill>
                  <a:srgbClr val="004A82"/>
                </a:solidFill>
                <a:latin typeface="Courier" pitchFamily="49" charset="0"/>
              </a:rPr>
              <a:t>strcmp()</a:t>
            </a:r>
            <a:endParaRPr lang="el-GR" altLang="el-GR" b="1" dirty="0">
              <a:solidFill>
                <a:srgbClr val="004A82"/>
              </a:solidFill>
              <a:latin typeface="Courier" pitchFamily="49" charset="0"/>
            </a:endParaRP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16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07024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grpSp>
        <p:nvGrpSpPr>
          <p:cNvPr id="2" name="Ομάδα 1"/>
          <p:cNvGrpSpPr/>
          <p:nvPr/>
        </p:nvGrpSpPr>
        <p:grpSpPr>
          <a:xfrm>
            <a:off x="1767633" y="5931169"/>
            <a:ext cx="5828703" cy="768532"/>
            <a:chOff x="1767633" y="5931169"/>
            <a:chExt cx="5828703" cy="768532"/>
          </a:xfrm>
        </p:grpSpPr>
        <p:pic>
          <p:nvPicPr>
            <p:cNvPr id="6" name="Picture 5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7633" y="5931169"/>
              <a:ext cx="1971675" cy="702000"/>
            </a:xfrm>
            <a:prstGeom prst="rect">
              <a:avLst/>
            </a:prstGeom>
            <a:noFill/>
          </p:spPr>
        </p:pic>
        <p:pic>
          <p:nvPicPr>
            <p:cNvPr id="9" name="Picture 2" descr="C:\Users\alex\Desktop\logo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214"/>
            <a:stretch/>
          </p:blipFill>
          <p:spPr bwMode="auto">
            <a:xfrm>
              <a:off x="3923928" y="5931169"/>
              <a:ext cx="3672408" cy="7685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8679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cap="none" dirty="0" smtClean="0"/>
              <a:t>Σημειώματα</a:t>
            </a:r>
            <a:endParaRPr lang="el-GR" sz="4400" cap="none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8133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el-GR" dirty="0"/>
              <a:t>Templates</a:t>
            </a:r>
            <a:r>
              <a:rPr lang="el-GR" altLang="el-GR" dirty="0"/>
              <a:t> </a:t>
            </a:r>
            <a:r>
              <a:rPr lang="el-GR" altLang="el-GR" dirty="0" smtClean="0"/>
              <a:t>συναρτήσεων</a:t>
            </a:r>
            <a:r>
              <a:rPr lang="en-US" altLang="el-GR" dirty="0" smtClean="0"/>
              <a:t> </a:t>
            </a:r>
            <a:r>
              <a:rPr lang="en-US" altLang="el-GR" sz="3200" b="0" dirty="0" smtClean="0"/>
              <a:t>1/4</a:t>
            </a:r>
            <a:endParaRPr lang="el-GR" altLang="el-GR" sz="3200" b="0" dirty="0"/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l-GR" altLang="el-GR" sz="2200" dirty="0"/>
              <a:t>Επιτρέπουν τη δημιουργία γενικών </a:t>
            </a:r>
            <a:r>
              <a:rPr lang="en-US" altLang="el-GR" sz="2200" dirty="0"/>
              <a:t>(generic) </a:t>
            </a:r>
            <a:r>
              <a:rPr lang="el-GR" altLang="el-GR" sz="2200" dirty="0"/>
              <a:t>συναρτήσεων, οι οποίες δέχονται ως παράμετρο οποιοδήποτε τύπο δεδομένων και επιστρέφουν μια τιμή, χωρίς την ανάγκη υπερφόρτωσης της συνάρτησης με όλους τους πιθανούς τύπους</a:t>
            </a:r>
          </a:p>
          <a:p>
            <a:pPr lvl="1">
              <a:lnSpc>
                <a:spcPct val="110000"/>
              </a:lnSpc>
            </a:pPr>
            <a:r>
              <a:rPr lang="en-US" altLang="el-GR" sz="1800" b="1" dirty="0">
                <a:solidFill>
                  <a:srgbClr val="0000FF"/>
                </a:solidFill>
                <a:latin typeface="Courier" pitchFamily="49" charset="0"/>
              </a:rPr>
              <a:t>template &lt;class</a:t>
            </a:r>
            <a:r>
              <a:rPr lang="el-GR" altLang="el-GR" sz="1800" b="1" dirty="0">
                <a:latin typeface="Courier" pitchFamily="49" charset="0"/>
              </a:rPr>
              <a:t> </a:t>
            </a:r>
            <a:r>
              <a:rPr lang="en-US" altLang="el-GR" sz="1800" i="1" dirty="0">
                <a:solidFill>
                  <a:schemeClr val="accent2"/>
                </a:solidFill>
                <a:latin typeface="Courier" pitchFamily="49" charset="0"/>
              </a:rPr>
              <a:t>identifier </a:t>
            </a:r>
            <a:r>
              <a:rPr lang="en-US" altLang="el-GR" sz="1800" b="1" dirty="0">
                <a:solidFill>
                  <a:srgbClr val="0000FF"/>
                </a:solidFill>
                <a:latin typeface="Courier" pitchFamily="49" charset="0"/>
              </a:rPr>
              <a:t>&gt;</a:t>
            </a:r>
            <a:r>
              <a:rPr lang="en-US" altLang="el-GR" sz="1800" i="1" dirty="0">
                <a:solidFill>
                  <a:schemeClr val="accent2"/>
                </a:solidFill>
                <a:latin typeface="Courier" pitchFamily="49" charset="0"/>
              </a:rPr>
              <a:t> func_declaration</a:t>
            </a:r>
            <a:r>
              <a:rPr lang="el-GR" altLang="el-GR" sz="1800" b="1" dirty="0">
                <a:solidFill>
                  <a:srgbClr val="0000FF"/>
                </a:solidFill>
                <a:latin typeface="Courier" pitchFamily="49" charset="0"/>
              </a:rPr>
              <a:t>;</a:t>
            </a:r>
            <a:endParaRPr lang="en-US" altLang="el-GR" sz="1800" b="1" dirty="0">
              <a:solidFill>
                <a:srgbClr val="0000FF"/>
              </a:solidFill>
              <a:latin typeface="Courier" pitchFamily="49" charset="0"/>
            </a:endParaRPr>
          </a:p>
          <a:p>
            <a:pPr lvl="1">
              <a:lnSpc>
                <a:spcPct val="110000"/>
              </a:lnSpc>
            </a:pPr>
            <a:r>
              <a:rPr lang="en-US" altLang="el-GR" sz="1800" b="1" dirty="0">
                <a:solidFill>
                  <a:srgbClr val="0000FF"/>
                </a:solidFill>
                <a:latin typeface="Courier" pitchFamily="49" charset="0"/>
              </a:rPr>
              <a:t>template &lt;typename</a:t>
            </a:r>
            <a:r>
              <a:rPr lang="el-GR" altLang="el-GR" sz="1800" b="1" dirty="0">
                <a:latin typeface="Courier" pitchFamily="49" charset="0"/>
              </a:rPr>
              <a:t> </a:t>
            </a:r>
            <a:r>
              <a:rPr lang="en-US" altLang="el-GR" sz="1800" i="1" dirty="0">
                <a:solidFill>
                  <a:schemeClr val="accent2"/>
                </a:solidFill>
                <a:latin typeface="Courier" pitchFamily="49" charset="0"/>
              </a:rPr>
              <a:t>identifier </a:t>
            </a:r>
            <a:r>
              <a:rPr lang="en-US" altLang="el-GR" sz="1800" b="1" dirty="0">
                <a:solidFill>
                  <a:srgbClr val="0000FF"/>
                </a:solidFill>
                <a:latin typeface="Courier" pitchFamily="49" charset="0"/>
              </a:rPr>
              <a:t>&gt;</a:t>
            </a:r>
            <a:r>
              <a:rPr lang="en-US" altLang="el-GR" sz="1800" i="1" dirty="0">
                <a:solidFill>
                  <a:schemeClr val="accent2"/>
                </a:solidFill>
                <a:latin typeface="Courier" pitchFamily="49" charset="0"/>
              </a:rPr>
              <a:t> func_declaration</a:t>
            </a:r>
            <a:r>
              <a:rPr lang="el-GR" altLang="el-GR" sz="1800" b="1" dirty="0">
                <a:solidFill>
                  <a:srgbClr val="0000FF"/>
                </a:solidFill>
                <a:latin typeface="Courier" pitchFamily="49" charset="0"/>
              </a:rPr>
              <a:t>;</a:t>
            </a:r>
          </a:p>
        </p:txBody>
      </p:sp>
      <p:sp>
        <p:nvSpPr>
          <p:cNvPr id="70666" name="Text Box 10"/>
          <p:cNvSpPr txBox="1">
            <a:spLocks noChangeArrowheads="1"/>
          </p:cNvSpPr>
          <p:nvPr/>
        </p:nvSpPr>
        <p:spPr bwMode="auto">
          <a:xfrm>
            <a:off x="755576" y="4149725"/>
            <a:ext cx="7704138" cy="1938992"/>
          </a:xfrm>
          <a:prstGeom prst="rect">
            <a:avLst/>
          </a:prstGeom>
          <a:solidFill>
            <a:srgbClr val="D4FC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l-GR" sz="2000" b="1" dirty="0">
                <a:solidFill>
                  <a:srgbClr val="0000FF"/>
                </a:solidFill>
                <a:effectLst/>
                <a:latin typeface="Courier" pitchFamily="49" charset="0"/>
              </a:rPr>
              <a:t>template &lt;class GenericType&gt;</a:t>
            </a:r>
          </a:p>
          <a:p>
            <a:endParaRPr lang="en-US" altLang="el-GR" sz="2000" b="1" dirty="0">
              <a:solidFill>
                <a:schemeClr val="hlink"/>
              </a:solidFill>
              <a:effectLst/>
              <a:latin typeface="Courier" pitchFamily="49" charset="0"/>
            </a:endParaRPr>
          </a:p>
          <a:p>
            <a:r>
              <a:rPr lang="en-US" altLang="el-GR" sz="2000" b="1" dirty="0">
                <a:solidFill>
                  <a:srgbClr val="C00000"/>
                </a:solidFill>
                <a:effectLst/>
                <a:latin typeface="Courier" pitchFamily="49" charset="0"/>
              </a:rPr>
              <a:t>GenericType GetMax (GenericType a, GenericType b) </a:t>
            </a:r>
          </a:p>
          <a:p>
            <a:r>
              <a:rPr lang="en-US" altLang="el-GR" sz="2000" b="1" dirty="0">
                <a:solidFill>
                  <a:srgbClr val="C00000"/>
                </a:solidFill>
                <a:effectLst/>
                <a:latin typeface="Courier" pitchFamily="49" charset="0"/>
              </a:rPr>
              <a:t>{</a:t>
            </a:r>
          </a:p>
          <a:p>
            <a:r>
              <a:rPr lang="en-US" altLang="el-GR" sz="2000" b="1" dirty="0">
                <a:solidFill>
                  <a:srgbClr val="C00000"/>
                </a:solidFill>
                <a:effectLst/>
                <a:latin typeface="Courier" pitchFamily="49" charset="0"/>
              </a:rPr>
              <a:t> return (a&gt;b?a:b);</a:t>
            </a:r>
          </a:p>
          <a:p>
            <a:r>
              <a:rPr lang="en-US" altLang="el-GR" sz="2000" b="1" dirty="0">
                <a:solidFill>
                  <a:srgbClr val="C00000"/>
                </a:solidFill>
                <a:effectLst/>
                <a:latin typeface="Courier" pitchFamily="49" charset="0"/>
              </a:rPr>
              <a:t>}</a:t>
            </a:r>
            <a:endParaRPr lang="el-GR" altLang="el-GR" sz="2000" b="1" dirty="0">
              <a:solidFill>
                <a:srgbClr val="C00000"/>
              </a:solidFill>
              <a:effectLst/>
              <a:latin typeface="Courier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02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Τεχνολογικό Εκπαιδευτικό Ίδρυμα Αθήνας</a:t>
            </a:r>
            <a:r>
              <a:rPr lang="en-US" sz="2000" dirty="0" smtClean="0"/>
              <a:t>, </a:t>
            </a:r>
            <a:r>
              <a:rPr lang="el-GR" sz="2000" dirty="0" smtClean="0"/>
              <a:t>Κλειώ Σγουροπούλου 2014. Κλειώ Σγουροπούλου. «Αντικειμενοστραφής Προγραμματισμός-Θ. </a:t>
            </a:r>
            <a:r>
              <a:rPr lang="el-GR" sz="2000" smtClean="0"/>
              <a:t>Ενότητα </a:t>
            </a:r>
            <a:r>
              <a:rPr lang="el-GR" sz="2000" smtClean="0"/>
              <a:t>6</a:t>
            </a:r>
            <a:r>
              <a:rPr lang="en-US" sz="2000" smtClean="0"/>
              <a:t>:</a:t>
            </a:r>
            <a:r>
              <a:rPr lang="el-GR" sz="2000" dirty="0" smtClean="0"/>
              <a:t> </a:t>
            </a:r>
            <a:r>
              <a:rPr lang="en-US" sz="2000" dirty="0" smtClean="0"/>
              <a:t>Templates – Standard Template Library</a:t>
            </a:r>
            <a:r>
              <a:rPr lang="el-GR" sz="2000" dirty="0" smtClean="0"/>
              <a:t>». </a:t>
            </a:r>
            <a:r>
              <a:rPr lang="el-GR" sz="2000" dirty="0"/>
              <a:t>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2014.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</a:t>
            </a:r>
            <a:r>
              <a:rPr lang="en-US" sz="2000" dirty="0" smtClean="0">
                <a:hlinkClick r:id="rId3"/>
              </a:rPr>
              <a:t>ocp.teiath.gr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76665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8" y="764704"/>
            <a:ext cx="8928992" cy="2078336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dirty="0" smtClean="0"/>
              <a:t>Το </a:t>
            </a:r>
            <a:r>
              <a:rPr lang="el-GR" sz="18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κ.λ.π., </a:t>
            </a:r>
            <a:r>
              <a:rPr lang="el-GR" sz="1800" dirty="0" smtClean="0"/>
              <a:t>τα </a:t>
            </a:r>
            <a:r>
              <a:rPr lang="el-GR" sz="1800" dirty="0"/>
              <a:t>οποία εμπεριέχονται σε </a:t>
            </a:r>
            <a:r>
              <a:rPr lang="el-GR" sz="1800" dirty="0" smtClean="0"/>
              <a:t>αυτό. </a:t>
            </a:r>
            <a:r>
              <a:rPr lang="el-GR" sz="1800" dirty="0"/>
              <a:t>Οι όροι χρήσης των </a:t>
            </a:r>
            <a:r>
              <a:rPr lang="el-GR" sz="1800" dirty="0" smtClean="0"/>
              <a:t>έργων τρίτων </a:t>
            </a:r>
            <a:r>
              <a:rPr lang="el-GR" sz="1800" dirty="0"/>
              <a:t>επεξηγούνται στη διαφάνεια  «Επεξήγηση όρων χρήσης έργων </a:t>
            </a:r>
            <a:r>
              <a:rPr lang="el-GR" sz="1800" dirty="0" smtClean="0"/>
              <a:t>τρίτων». </a:t>
            </a:r>
          </a:p>
          <a:p>
            <a:pPr marL="0" indent="0">
              <a:buNone/>
            </a:pPr>
            <a:r>
              <a:rPr lang="el-GR" sz="1800" dirty="0" smtClean="0"/>
              <a:t>Τα έργα για τα οποία έχει ζητηθεί άδεια  αναφέρονται στο «Σημείωμα  </a:t>
            </a:r>
            <a:r>
              <a:rPr lang="el-GR" sz="1800" dirty="0"/>
              <a:t>Χρήσης Έργων Τρίτων</a:t>
            </a:r>
            <a:r>
              <a:rPr lang="el-GR" sz="1800" dirty="0" smtClean="0"/>
              <a:t>». </a:t>
            </a:r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84304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648" y="3284984"/>
            <a:ext cx="9036496" cy="357301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spcBef>
                <a:spcPts val="600"/>
              </a:spcBef>
            </a:pPr>
            <a:r>
              <a:rPr lang="el-GR" dirty="0">
                <a:solidFill>
                  <a:prstClr val="black"/>
                </a:solidFill>
                <a:latin typeface="Calibri"/>
              </a:rPr>
              <a:t>[1] http://creativecommons.org/licenses/by-nc-sa/4.0/ 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Ως 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Μη Εμπορική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ορίζεται η χρήση: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 δεν περιλαμβάνει άμεσο ή έμμεσο οικονομικό όφελος από την χρήση του έργου, για το διανομέα του έργου και αδειοδόχο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προσπορίζει στο διανομέα του έργου και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αδειοδόχο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έμμεσο οικονομικό όφελος (π.χ. διαφημίσεις) από την προβολή του έργου σε διαδικτυακό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τόπο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Ο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δικαιούχος μπορεί να παρέχει στον αδειοδόχο ξεχωριστή άδεια να χρησιμοποιεί το έργο για εμπορική χρήση, εφόσον αυτό του ζητηθεί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.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04134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366" y="0"/>
            <a:ext cx="8229600" cy="908720"/>
          </a:xfrm>
          <a:noFill/>
        </p:spPr>
        <p:txBody>
          <a:bodyPr>
            <a:normAutofit fontScale="90000"/>
          </a:bodyPr>
          <a:lstStyle/>
          <a:p>
            <a:r>
              <a:rPr lang="el-GR" dirty="0" smtClean="0"/>
              <a:t>Επεξήγηση όρων χρήσης έργων τρίτων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21</a:t>
            </a:fld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88230" y="823372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επαναχρησιμοποίηση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,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παρά μόνο εάν ζητηθεί εκ νέου άδεια από το δημιουργό.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763" y="914631"/>
            <a:ext cx="3994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©</a:t>
            </a:r>
            <a:endParaRPr lang="el-GR" sz="20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552" y="1360947"/>
            <a:ext cx="14216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3932" y="1945722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220" y="3829842"/>
            <a:ext cx="18820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1245" y="3132000"/>
            <a:ext cx="1826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88000" y="1404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και η δημιουργία παραγώγων αυτού με απλή αναφορά του δημιουργού.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88000" y="1980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δημιουργού, και διάθεση του έργου ή του παράγωγου αυτού με την ίδια άδεια.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88000" y="3168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88230" y="3752897"/>
            <a:ext cx="66247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διάθεση του έργου ή του παράγωγου αυτού με την ίδια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3932" y="2530497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88230" y="2561274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δημιουργού. 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</a:t>
            </a: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δημιουργία παραγώγων του έργου.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5954" y="4513900"/>
            <a:ext cx="16822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088230" y="4544678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η δημιουργία παραγώγων του.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5112000"/>
            <a:ext cx="2088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 </a:t>
            </a:r>
          </a:p>
          <a:p>
            <a:pPr algn="r"/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CC0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Public Domain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5791105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ως κοινό κτήμα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88000" y="5112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088231" y="5688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6334511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χωρίς σήμανση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088231" y="6334512"/>
            <a:ext cx="70629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Συνήθως δεν επιτρέπεται η επαναχρησιμοποίηση του έργου.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71243" y="1383775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1243" y="1968481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1243" y="253945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243" y="3107253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1243" y="372280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1243" y="451432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-1" y="511131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1244" y="569777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1244" y="622099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203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η </a:t>
            </a:r>
            <a:r>
              <a:rPr lang="en-US" sz="2000" dirty="0"/>
              <a:t>δήλωση </a:t>
            </a:r>
            <a:r>
              <a:rPr lang="el-GR" sz="2000" dirty="0"/>
              <a:t>Δ</a:t>
            </a:r>
            <a:r>
              <a:rPr lang="en-US" sz="2000" dirty="0" smtClean="0"/>
              <a:t>ιατήρησης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υπερσυνδέσμους.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70062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στ</a:t>
            </a:r>
            <a:r>
              <a:rPr lang="en-US" sz="2000" dirty="0" smtClean="0"/>
              <a:t>o</a:t>
            </a:r>
            <a:r>
              <a:rPr lang="el-GR" sz="2000" dirty="0" smtClean="0"/>
              <a:t> 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ΤΕΙ Αθήνας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390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l-GR" dirty="0"/>
              <a:t>Templates</a:t>
            </a:r>
            <a:r>
              <a:rPr lang="el-GR" altLang="el-GR" dirty="0"/>
              <a:t> συναρτήσεων</a:t>
            </a:r>
            <a:r>
              <a:rPr lang="en-US" altLang="el-GR" dirty="0"/>
              <a:t> </a:t>
            </a:r>
            <a:r>
              <a:rPr lang="en-US" altLang="el-GR" sz="3200" b="0" dirty="0" smtClean="0"/>
              <a:t>2/4</a:t>
            </a:r>
            <a:endParaRPr lang="el-GR" altLang="el-GR" dirty="0"/>
          </a:p>
        </p:txBody>
      </p:sp>
      <p:sp>
        <p:nvSpPr>
          <p:cNvPr id="1955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l-GR" altLang="el-GR" sz="2000" dirty="0"/>
              <a:t>Η κλήση μιας </a:t>
            </a:r>
            <a:r>
              <a:rPr lang="en-US" altLang="el-GR" sz="2000" dirty="0"/>
              <a:t>template </a:t>
            </a:r>
            <a:r>
              <a:rPr lang="el-GR" altLang="el-GR" sz="2000" b="1" dirty="0"/>
              <a:t>συνάρτησης</a:t>
            </a:r>
            <a:r>
              <a:rPr lang="el-GR" altLang="el-GR" sz="2000" dirty="0"/>
              <a:t> γίνεται με τον εξής τρόπο:</a:t>
            </a:r>
          </a:p>
          <a:p>
            <a:pPr lvl="1">
              <a:lnSpc>
                <a:spcPct val="110000"/>
              </a:lnSpc>
            </a:pPr>
            <a:r>
              <a:rPr lang="en-US" altLang="el-GR" sz="2000" i="1" dirty="0">
                <a:solidFill>
                  <a:schemeClr val="accent2"/>
                </a:solidFill>
                <a:latin typeface="Courier" pitchFamily="49" charset="0"/>
              </a:rPr>
              <a:t>function </a:t>
            </a:r>
            <a:r>
              <a:rPr lang="en-US" altLang="el-GR" sz="2000" b="1" dirty="0">
                <a:solidFill>
                  <a:srgbClr val="0000FF"/>
                </a:solidFill>
                <a:latin typeface="Courier" pitchFamily="49" charset="0"/>
              </a:rPr>
              <a:t>&lt;</a:t>
            </a:r>
            <a:r>
              <a:rPr lang="en-US" altLang="el-GR" sz="2000" i="1" dirty="0">
                <a:solidFill>
                  <a:schemeClr val="accent2"/>
                </a:solidFill>
                <a:latin typeface="Courier" pitchFamily="49" charset="0"/>
              </a:rPr>
              <a:t>pattern</a:t>
            </a:r>
            <a:r>
              <a:rPr lang="en-US" altLang="el-GR" sz="2000" b="1" dirty="0">
                <a:solidFill>
                  <a:srgbClr val="0000FF"/>
                </a:solidFill>
                <a:latin typeface="Courier" pitchFamily="49" charset="0"/>
              </a:rPr>
              <a:t>&gt; (</a:t>
            </a:r>
            <a:r>
              <a:rPr lang="en-US" altLang="el-GR" sz="2000" i="1" dirty="0">
                <a:solidFill>
                  <a:schemeClr val="accent2"/>
                </a:solidFill>
                <a:latin typeface="Courier" pitchFamily="49" charset="0"/>
              </a:rPr>
              <a:t>parameters</a:t>
            </a:r>
            <a:r>
              <a:rPr lang="en-US" altLang="el-GR" sz="2000" b="1" dirty="0">
                <a:solidFill>
                  <a:srgbClr val="0000FF"/>
                </a:solidFill>
                <a:latin typeface="Courier" pitchFamily="49" charset="0"/>
              </a:rPr>
              <a:t>)</a:t>
            </a:r>
            <a:r>
              <a:rPr lang="el-GR" altLang="el-GR" sz="2000" b="1" dirty="0">
                <a:solidFill>
                  <a:srgbClr val="0000FF"/>
                </a:solidFill>
                <a:latin typeface="Courier" pitchFamily="49" charset="0"/>
              </a:rPr>
              <a:t>;</a:t>
            </a:r>
            <a:endParaRPr lang="en-US" altLang="el-GR" sz="2000" b="1" dirty="0">
              <a:solidFill>
                <a:srgbClr val="0000FF"/>
              </a:solidFill>
              <a:latin typeface="Courier" pitchFamily="49" charset="0"/>
            </a:endParaRPr>
          </a:p>
          <a:p>
            <a:pPr>
              <a:lnSpc>
                <a:spcPct val="110000"/>
              </a:lnSpc>
              <a:buFont typeface="Wingdings" pitchFamily="2" charset="2"/>
              <a:buNone/>
            </a:pPr>
            <a:r>
              <a:rPr lang="el-GR" altLang="el-GR" sz="2000" dirty="0"/>
              <a:t>	όπου κάθε εμφάνιση του γενικού τύπου δεδομένων στον αρχικό ορισμό της συνάρτησης αντικαθίσταται από τον εκάστοτε τύπο </a:t>
            </a:r>
            <a:r>
              <a:rPr lang="en-US" altLang="el-GR" sz="2000" dirty="0"/>
              <a:t>(pattern) </a:t>
            </a:r>
            <a:r>
              <a:rPr lang="el-GR" altLang="el-GR" sz="2000" dirty="0"/>
              <a:t>των παραμέτρων κλήσης</a:t>
            </a:r>
          </a:p>
        </p:txBody>
      </p:sp>
      <p:sp>
        <p:nvSpPr>
          <p:cNvPr id="195588" name="Text Box 4"/>
          <p:cNvSpPr txBox="1">
            <a:spLocks noChangeArrowheads="1"/>
          </p:cNvSpPr>
          <p:nvPr/>
        </p:nvSpPr>
        <p:spPr bwMode="auto">
          <a:xfrm>
            <a:off x="900113" y="3784600"/>
            <a:ext cx="7704137" cy="707886"/>
          </a:xfrm>
          <a:prstGeom prst="rect">
            <a:avLst/>
          </a:prstGeom>
          <a:solidFill>
            <a:srgbClr val="D4FC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s-ES" altLang="el-GR" sz="2000" b="1" dirty="0">
                <a:solidFill>
                  <a:srgbClr val="008000"/>
                </a:solidFill>
                <a:effectLst/>
                <a:latin typeface="Courier" pitchFamily="49" charset="0"/>
              </a:rPr>
              <a:t>int x,y;</a:t>
            </a:r>
          </a:p>
          <a:p>
            <a:r>
              <a:rPr lang="es-ES" altLang="el-GR" sz="2000" b="1" dirty="0">
                <a:solidFill>
                  <a:srgbClr val="008000"/>
                </a:solidFill>
                <a:effectLst/>
                <a:latin typeface="Courier" pitchFamily="49" charset="0"/>
              </a:rPr>
              <a:t>GetMax &lt;int&gt; (x,y);</a:t>
            </a:r>
            <a:endParaRPr lang="el-GR" altLang="el-GR" sz="2000" b="1" dirty="0">
              <a:solidFill>
                <a:srgbClr val="008000"/>
              </a:solidFill>
              <a:effectLst/>
              <a:latin typeface="Courier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5515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2" name="Text Box 4"/>
          <p:cNvSpPr txBox="1">
            <a:spLocks noChangeArrowheads="1"/>
          </p:cNvSpPr>
          <p:nvPr/>
        </p:nvSpPr>
        <p:spPr bwMode="auto">
          <a:xfrm>
            <a:off x="900113" y="1700213"/>
            <a:ext cx="7704137" cy="4492625"/>
          </a:xfrm>
          <a:prstGeom prst="rect">
            <a:avLst/>
          </a:prstGeom>
          <a:solidFill>
            <a:srgbClr val="D4FC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l-GR" sz="1600" b="1">
                <a:solidFill>
                  <a:srgbClr val="008000"/>
                </a:solidFill>
                <a:effectLst/>
                <a:latin typeface="Courier" pitchFamily="49" charset="0"/>
              </a:rPr>
              <a:t>#include &lt;iostream.h&gt;</a:t>
            </a:r>
          </a:p>
          <a:p>
            <a:endParaRPr lang="en-US" altLang="el-GR" sz="1600" b="1">
              <a:solidFill>
                <a:srgbClr val="008000"/>
              </a:solidFill>
              <a:effectLst/>
              <a:latin typeface="Courier" pitchFamily="49" charset="0"/>
            </a:endParaRPr>
          </a:p>
          <a:p>
            <a:r>
              <a:rPr lang="en-US" altLang="el-GR" sz="1600" b="1">
                <a:solidFill>
                  <a:schemeClr val="accent2"/>
                </a:solidFill>
                <a:effectLst/>
                <a:latin typeface="Courier" pitchFamily="49" charset="0"/>
              </a:rPr>
              <a:t>template &lt;class T&gt;</a:t>
            </a:r>
          </a:p>
          <a:p>
            <a:r>
              <a:rPr lang="en-US" altLang="el-GR" sz="1600" b="1">
                <a:solidFill>
                  <a:schemeClr val="hlink"/>
                </a:solidFill>
                <a:effectLst/>
                <a:latin typeface="Courier" pitchFamily="49" charset="0"/>
              </a:rPr>
              <a:t>T GetMax (T a, T b) {</a:t>
            </a:r>
          </a:p>
          <a:p>
            <a:r>
              <a:rPr lang="en-US" altLang="el-GR" sz="1600" b="1">
                <a:solidFill>
                  <a:schemeClr val="hlink"/>
                </a:solidFill>
                <a:effectLst/>
                <a:latin typeface="Courier" pitchFamily="49" charset="0"/>
              </a:rPr>
              <a:t>  T result;</a:t>
            </a:r>
          </a:p>
          <a:p>
            <a:r>
              <a:rPr lang="en-US" altLang="el-GR" sz="1600" b="1">
                <a:solidFill>
                  <a:schemeClr val="hlink"/>
                </a:solidFill>
                <a:effectLst/>
                <a:latin typeface="Courier" pitchFamily="49" charset="0"/>
              </a:rPr>
              <a:t>  result = (a&gt;b)? a : b;</a:t>
            </a:r>
          </a:p>
          <a:p>
            <a:r>
              <a:rPr lang="en-US" altLang="el-GR" sz="1600" b="1">
                <a:solidFill>
                  <a:schemeClr val="hlink"/>
                </a:solidFill>
                <a:effectLst/>
                <a:latin typeface="Courier" pitchFamily="49" charset="0"/>
              </a:rPr>
              <a:t>  return (result);</a:t>
            </a:r>
          </a:p>
          <a:p>
            <a:r>
              <a:rPr lang="en-US" altLang="el-GR" sz="1600" b="1">
                <a:solidFill>
                  <a:schemeClr val="hlink"/>
                </a:solidFill>
                <a:effectLst/>
                <a:latin typeface="Courier" pitchFamily="49" charset="0"/>
              </a:rPr>
              <a:t>}</a:t>
            </a:r>
          </a:p>
          <a:p>
            <a:endParaRPr lang="en-US" altLang="el-GR" sz="1600" b="1">
              <a:solidFill>
                <a:schemeClr val="hlink"/>
              </a:solidFill>
              <a:effectLst/>
              <a:latin typeface="Courier" pitchFamily="49" charset="0"/>
            </a:endParaRPr>
          </a:p>
          <a:p>
            <a:r>
              <a:rPr lang="en-US" altLang="el-GR" sz="1600" b="1">
                <a:solidFill>
                  <a:srgbClr val="0000FF"/>
                </a:solidFill>
                <a:effectLst/>
                <a:latin typeface="Courier" pitchFamily="49" charset="0"/>
              </a:rPr>
              <a:t>int main () {</a:t>
            </a:r>
          </a:p>
          <a:p>
            <a:r>
              <a:rPr lang="en-US" altLang="el-GR" sz="1600" b="1">
                <a:solidFill>
                  <a:srgbClr val="0000FF"/>
                </a:solidFill>
                <a:effectLst/>
                <a:latin typeface="Courier" pitchFamily="49" charset="0"/>
              </a:rPr>
              <a:t>  int i=5, j=6, k;</a:t>
            </a:r>
          </a:p>
          <a:p>
            <a:r>
              <a:rPr lang="en-US" altLang="el-GR" sz="1600" b="1">
                <a:solidFill>
                  <a:srgbClr val="0000FF"/>
                </a:solidFill>
                <a:effectLst/>
                <a:latin typeface="Courier" pitchFamily="49" charset="0"/>
              </a:rPr>
              <a:t>  long l=10, m=5, n;</a:t>
            </a:r>
          </a:p>
          <a:p>
            <a:r>
              <a:rPr lang="en-US" altLang="el-GR" sz="1600" b="1">
                <a:solidFill>
                  <a:srgbClr val="0000FF"/>
                </a:solidFill>
                <a:effectLst/>
                <a:latin typeface="Courier" pitchFamily="49" charset="0"/>
              </a:rPr>
              <a:t>  k=GetMax&lt;int&gt;(i,j); </a:t>
            </a:r>
            <a:r>
              <a:rPr lang="el-GR" altLang="el-GR" sz="1600" b="1">
                <a:solidFill>
                  <a:schemeClr val="accent2"/>
                </a:solidFill>
                <a:effectLst/>
                <a:latin typeface="Courier" pitchFamily="49" charset="0"/>
              </a:rPr>
              <a:t>ή</a:t>
            </a:r>
            <a:r>
              <a:rPr lang="el-GR" altLang="el-GR" sz="1600" b="1">
                <a:solidFill>
                  <a:srgbClr val="0000FF"/>
                </a:solidFill>
                <a:effectLst/>
                <a:latin typeface="Courier" pitchFamily="49" charset="0"/>
              </a:rPr>
              <a:t> </a:t>
            </a:r>
            <a:r>
              <a:rPr lang="en-US" altLang="el-GR" sz="1600" b="1">
                <a:solidFill>
                  <a:schemeClr val="accent2"/>
                </a:solidFill>
                <a:effectLst/>
                <a:latin typeface="Courier" pitchFamily="49" charset="0"/>
              </a:rPr>
              <a:t>k=GetMax(i,j);</a:t>
            </a:r>
          </a:p>
          <a:p>
            <a:r>
              <a:rPr lang="en-US" altLang="el-GR" sz="1600" b="1">
                <a:solidFill>
                  <a:srgbClr val="0000FF"/>
                </a:solidFill>
                <a:effectLst/>
                <a:latin typeface="Courier" pitchFamily="49" charset="0"/>
              </a:rPr>
              <a:t>  n=GetMax&lt;long&gt;(l,m);</a:t>
            </a:r>
            <a:r>
              <a:rPr lang="en-US" altLang="el-GR" sz="1600" b="1">
                <a:solidFill>
                  <a:schemeClr val="accent2"/>
                </a:solidFill>
                <a:effectLst/>
                <a:latin typeface="Courier" pitchFamily="49" charset="0"/>
              </a:rPr>
              <a:t> ή n=GetMax(l,m);</a:t>
            </a:r>
          </a:p>
          <a:p>
            <a:r>
              <a:rPr lang="en-US" altLang="el-GR" sz="1600" b="1">
                <a:solidFill>
                  <a:srgbClr val="0000FF"/>
                </a:solidFill>
                <a:effectLst/>
                <a:latin typeface="Courier" pitchFamily="49" charset="0"/>
              </a:rPr>
              <a:t>  cout &lt;&lt; k &lt;&lt; endl;</a:t>
            </a:r>
          </a:p>
          <a:p>
            <a:r>
              <a:rPr lang="en-US" altLang="el-GR" sz="1600" b="1">
                <a:solidFill>
                  <a:srgbClr val="0000FF"/>
                </a:solidFill>
                <a:effectLst/>
                <a:latin typeface="Courier" pitchFamily="49" charset="0"/>
              </a:rPr>
              <a:t>  cout &lt;&lt; n &lt;&lt; endl;</a:t>
            </a:r>
          </a:p>
          <a:p>
            <a:r>
              <a:rPr lang="en-US" altLang="el-GR" sz="1600" b="1">
                <a:solidFill>
                  <a:srgbClr val="0000FF"/>
                </a:solidFill>
                <a:effectLst/>
                <a:latin typeface="Courier" pitchFamily="49" charset="0"/>
              </a:rPr>
              <a:t>  return 0;</a:t>
            </a:r>
          </a:p>
          <a:p>
            <a:r>
              <a:rPr lang="en-US" altLang="el-GR" sz="1600" b="1">
                <a:solidFill>
                  <a:srgbClr val="0000FF"/>
                </a:solidFill>
                <a:effectLst/>
                <a:latin typeface="Courier" pitchFamily="49" charset="0"/>
              </a:rPr>
              <a:t>}</a:t>
            </a:r>
          </a:p>
        </p:txBody>
      </p:sp>
      <p:sp>
        <p:nvSpPr>
          <p:cNvPr id="196613" name="Rectangle 5"/>
          <p:cNvSpPr>
            <a:spLocks noChangeArrowheads="1"/>
          </p:cNvSpPr>
          <p:nvPr/>
        </p:nvSpPr>
        <p:spPr bwMode="auto">
          <a:xfrm>
            <a:off x="7885113" y="1844675"/>
            <a:ext cx="492125" cy="611188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l-GR" altLang="el-GR" sz="1600" b="1">
                <a:solidFill>
                  <a:schemeClr val="bg1"/>
                </a:solidFill>
                <a:effectLst/>
                <a:latin typeface="Courier" pitchFamily="49" charset="0"/>
              </a:rPr>
              <a:t>6</a:t>
            </a:r>
            <a:br>
              <a:rPr lang="el-GR" altLang="el-GR" sz="1600" b="1">
                <a:solidFill>
                  <a:schemeClr val="bg1"/>
                </a:solidFill>
                <a:effectLst/>
                <a:latin typeface="Courier" pitchFamily="49" charset="0"/>
              </a:rPr>
            </a:br>
            <a:r>
              <a:rPr lang="el-GR" altLang="el-GR" sz="1600" b="1">
                <a:solidFill>
                  <a:schemeClr val="bg1"/>
                </a:solidFill>
                <a:effectLst/>
                <a:latin typeface="Courier" pitchFamily="49" charset="0"/>
              </a:rPr>
              <a:t>10</a:t>
            </a:r>
            <a:r>
              <a:rPr lang="el-GR" altLang="el-GR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</p:txBody>
      </p:sp>
      <p:sp>
        <p:nvSpPr>
          <p:cNvPr id="196614" name="AutoShape 6"/>
          <p:cNvSpPr>
            <a:spLocks noChangeArrowheads="1"/>
          </p:cNvSpPr>
          <p:nvPr/>
        </p:nvSpPr>
        <p:spPr bwMode="auto">
          <a:xfrm>
            <a:off x="3995738" y="3068638"/>
            <a:ext cx="3168650" cy="1008062"/>
          </a:xfrm>
          <a:prstGeom prst="wedgeRoundRectCallout">
            <a:avLst>
              <a:gd name="adj1" fmla="val -62477"/>
              <a:gd name="adj2" fmla="val 117718"/>
              <a:gd name="adj3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l-GR" altLang="el-GR">
                <a:effectLst>
                  <a:outerShdw blurRad="38100" dist="38100" dir="2700000" algn="tl">
                    <a:srgbClr val="FFFFFF"/>
                  </a:outerShdw>
                </a:effectLst>
              </a:rPr>
              <a:t>Κλήση της </a:t>
            </a:r>
            <a:r>
              <a:rPr lang="en-US" altLang="el-GR">
                <a:effectLst>
                  <a:outerShdw blurRad="38100" dist="38100" dir="2700000" algn="tl">
                    <a:srgbClr val="FFFFFF"/>
                  </a:outerShdw>
                </a:effectLst>
              </a:rPr>
              <a:t>template </a:t>
            </a:r>
            <a:r>
              <a:rPr lang="el-GR" altLang="el-GR">
                <a:effectLst>
                  <a:outerShdw blurRad="38100" dist="38100" dir="2700000" algn="tl">
                    <a:srgbClr val="FFFFFF"/>
                  </a:outerShdw>
                </a:effectLst>
              </a:rPr>
              <a:t>συνάρτησης με δυο διαφορετικά </a:t>
            </a:r>
            <a:r>
              <a:rPr lang="en-US" altLang="el-GR">
                <a:effectLst>
                  <a:outerShdw blurRad="38100" dist="38100" dir="2700000" algn="tl">
                    <a:srgbClr val="FFFFFF"/>
                  </a:outerShdw>
                </a:effectLst>
              </a:rPr>
              <a:t>patterns</a:t>
            </a:r>
            <a:endParaRPr lang="el-GR" altLang="el-GR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7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en-US" altLang="el-GR" dirty="0"/>
              <a:t>Templates</a:t>
            </a:r>
            <a:r>
              <a:rPr lang="el-GR" altLang="el-GR" dirty="0"/>
              <a:t> συναρτήσεων</a:t>
            </a:r>
            <a:r>
              <a:rPr lang="en-US" altLang="el-GR" dirty="0"/>
              <a:t> </a:t>
            </a:r>
            <a:r>
              <a:rPr lang="en-US" altLang="el-GR" sz="3200" b="0" dirty="0" smtClean="0"/>
              <a:t>3/4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03236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Templates </a:t>
            </a:r>
            <a:r>
              <a:rPr lang="el-GR" dirty="0"/>
              <a:t>συναρτήσεων</a:t>
            </a:r>
            <a:r>
              <a:rPr lang="en-US" dirty="0"/>
              <a:t> </a:t>
            </a:r>
            <a:r>
              <a:rPr lang="el-GR" sz="3200" b="0" dirty="0" smtClean="0"/>
              <a:t>4</a:t>
            </a:r>
            <a:r>
              <a:rPr lang="en-US" sz="3200" b="0" dirty="0" smtClean="0"/>
              <a:t>/4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200" dirty="0"/>
              <a:t>Μπορούμε επίσης να δημιουργούμε template συναρτήσεις που δέχονται περαμέτρους διαφορετικού </a:t>
            </a:r>
            <a:r>
              <a:rPr lang="el-GR" sz="2200" dirty="0" smtClean="0"/>
              <a:t>pattern</a:t>
            </a:r>
            <a:endParaRPr lang="en-US" sz="2200" dirty="0" smtClean="0"/>
          </a:p>
          <a:p>
            <a:endParaRPr lang="el-GR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4</a:t>
            </a:fld>
            <a:endParaRPr lang="el-GR" dirty="0"/>
          </a:p>
        </p:txBody>
      </p:sp>
      <p:sp>
        <p:nvSpPr>
          <p:cNvPr id="6" name="Ορθογώνιο 5"/>
          <p:cNvSpPr/>
          <p:nvPr/>
        </p:nvSpPr>
        <p:spPr>
          <a:xfrm>
            <a:off x="611560" y="4005064"/>
            <a:ext cx="10631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400" dirty="0">
                <a:latin typeface="+mn-lt"/>
              </a:rPr>
              <a:t>Κλήση: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899592" y="2143835"/>
            <a:ext cx="7704138" cy="1558925"/>
          </a:xfrm>
          <a:prstGeom prst="rect">
            <a:avLst/>
          </a:prstGeom>
          <a:solidFill>
            <a:srgbClr val="D4FC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l-GR" sz="1600" b="1" dirty="0">
                <a:solidFill>
                  <a:srgbClr val="0000FF"/>
                </a:solidFill>
                <a:effectLst/>
                <a:latin typeface="Courier" pitchFamily="49" charset="0"/>
              </a:rPr>
              <a:t>template &lt;class T, class U&gt;</a:t>
            </a:r>
          </a:p>
          <a:p>
            <a:endParaRPr lang="en-US" altLang="el-GR" sz="1600" b="1" dirty="0">
              <a:solidFill>
                <a:srgbClr val="0000FF"/>
              </a:solidFill>
              <a:effectLst/>
              <a:latin typeface="Courier" pitchFamily="49" charset="0"/>
            </a:endParaRPr>
          </a:p>
          <a:p>
            <a:r>
              <a:rPr lang="en-US" altLang="el-GR" sz="1600" b="1" dirty="0">
                <a:solidFill>
                  <a:schemeClr val="hlink"/>
                </a:solidFill>
                <a:effectLst/>
                <a:latin typeface="Courier" pitchFamily="49" charset="0"/>
              </a:rPr>
              <a:t>T </a:t>
            </a:r>
            <a:r>
              <a:rPr lang="en-US" altLang="el-GR" sz="1600" b="1" dirty="0" err="1">
                <a:solidFill>
                  <a:schemeClr val="hlink"/>
                </a:solidFill>
                <a:effectLst/>
                <a:latin typeface="Courier" pitchFamily="49" charset="0"/>
              </a:rPr>
              <a:t>GetMin</a:t>
            </a:r>
            <a:r>
              <a:rPr lang="en-US" altLang="el-GR" sz="1600" b="1" dirty="0">
                <a:solidFill>
                  <a:schemeClr val="hlink"/>
                </a:solidFill>
                <a:effectLst/>
                <a:latin typeface="Courier" pitchFamily="49" charset="0"/>
              </a:rPr>
              <a:t> (T a, U b) </a:t>
            </a:r>
          </a:p>
          <a:p>
            <a:r>
              <a:rPr lang="en-US" altLang="el-GR" sz="1600" b="1" dirty="0">
                <a:solidFill>
                  <a:schemeClr val="hlink"/>
                </a:solidFill>
                <a:effectLst/>
                <a:latin typeface="Courier" pitchFamily="49" charset="0"/>
              </a:rPr>
              <a:t>{</a:t>
            </a:r>
          </a:p>
          <a:p>
            <a:r>
              <a:rPr lang="en-US" altLang="el-GR" sz="1600" b="1" dirty="0">
                <a:solidFill>
                  <a:schemeClr val="hlink"/>
                </a:solidFill>
                <a:effectLst/>
                <a:latin typeface="Courier" pitchFamily="49" charset="0"/>
              </a:rPr>
              <a:t>  return (a&lt;</a:t>
            </a:r>
            <a:r>
              <a:rPr lang="en-US" altLang="el-GR" sz="1600" b="1" dirty="0" err="1">
                <a:solidFill>
                  <a:schemeClr val="hlink"/>
                </a:solidFill>
                <a:effectLst/>
                <a:latin typeface="Courier" pitchFamily="49" charset="0"/>
              </a:rPr>
              <a:t>b?a:b</a:t>
            </a:r>
            <a:r>
              <a:rPr lang="en-US" altLang="el-GR" sz="1600" b="1" dirty="0">
                <a:solidFill>
                  <a:schemeClr val="hlink"/>
                </a:solidFill>
                <a:effectLst/>
                <a:latin typeface="Courier" pitchFamily="49" charset="0"/>
              </a:rPr>
              <a:t>);</a:t>
            </a:r>
          </a:p>
          <a:p>
            <a:r>
              <a:rPr lang="en-US" altLang="el-GR" sz="1600" b="1" dirty="0">
                <a:solidFill>
                  <a:schemeClr val="hlink"/>
                </a:solidFill>
                <a:effectLst/>
                <a:latin typeface="Courier" pitchFamily="49" charset="0"/>
              </a:rPr>
              <a:t>}</a:t>
            </a:r>
            <a:endParaRPr lang="el-GR" altLang="el-GR" sz="1600" b="1" dirty="0">
              <a:solidFill>
                <a:schemeClr val="hlink"/>
              </a:solidFill>
              <a:effectLst/>
              <a:latin typeface="Courier" pitchFamily="49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886308" y="4751754"/>
            <a:ext cx="7704138" cy="825500"/>
          </a:xfrm>
          <a:prstGeom prst="rect">
            <a:avLst/>
          </a:prstGeom>
          <a:solidFill>
            <a:srgbClr val="D4FC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l-GR" sz="1600" b="1" dirty="0">
                <a:solidFill>
                  <a:srgbClr val="0000FF"/>
                </a:solidFill>
                <a:effectLst/>
                <a:latin typeface="Courier" pitchFamily="49" charset="0"/>
              </a:rPr>
              <a:t>int </a:t>
            </a:r>
            <a:r>
              <a:rPr lang="en-US" altLang="el-GR" sz="1600" b="1" dirty="0" err="1">
                <a:solidFill>
                  <a:srgbClr val="0000FF"/>
                </a:solidFill>
                <a:effectLst/>
                <a:latin typeface="Courier" pitchFamily="49" charset="0"/>
              </a:rPr>
              <a:t>i,j</a:t>
            </a:r>
            <a:r>
              <a:rPr lang="en-US" altLang="el-GR" sz="1600" b="1" dirty="0">
                <a:solidFill>
                  <a:srgbClr val="0000FF"/>
                </a:solidFill>
                <a:effectLst/>
                <a:latin typeface="Courier" pitchFamily="49" charset="0"/>
              </a:rPr>
              <a:t>;</a:t>
            </a:r>
          </a:p>
          <a:p>
            <a:r>
              <a:rPr lang="en-US" altLang="el-GR" sz="1600" b="1" dirty="0">
                <a:solidFill>
                  <a:srgbClr val="0000FF"/>
                </a:solidFill>
                <a:effectLst/>
                <a:latin typeface="Courier" pitchFamily="49" charset="0"/>
              </a:rPr>
              <a:t>long l;</a:t>
            </a:r>
          </a:p>
          <a:p>
            <a:r>
              <a:rPr lang="en-US" altLang="el-GR" sz="1600" b="1" dirty="0">
                <a:solidFill>
                  <a:srgbClr val="0000FF"/>
                </a:solidFill>
                <a:effectLst/>
                <a:latin typeface="Courier" pitchFamily="49" charset="0"/>
              </a:rPr>
              <a:t>i = </a:t>
            </a:r>
            <a:r>
              <a:rPr lang="en-US" altLang="el-GR" sz="1600" b="1" dirty="0" err="1">
                <a:solidFill>
                  <a:srgbClr val="0000FF"/>
                </a:solidFill>
                <a:effectLst/>
                <a:latin typeface="Courier" pitchFamily="49" charset="0"/>
              </a:rPr>
              <a:t>GetMin</a:t>
            </a:r>
            <a:r>
              <a:rPr lang="en-US" altLang="el-GR" sz="1600" b="1" dirty="0">
                <a:solidFill>
                  <a:srgbClr val="0000FF"/>
                </a:solidFill>
                <a:effectLst/>
                <a:latin typeface="Courier" pitchFamily="49" charset="0"/>
              </a:rPr>
              <a:t>&lt;</a:t>
            </a:r>
            <a:r>
              <a:rPr lang="en-US" altLang="el-GR" sz="1600" b="1" dirty="0" err="1">
                <a:solidFill>
                  <a:srgbClr val="0000FF"/>
                </a:solidFill>
                <a:effectLst/>
                <a:latin typeface="Courier" pitchFamily="49" charset="0"/>
              </a:rPr>
              <a:t>int,long</a:t>
            </a:r>
            <a:r>
              <a:rPr lang="en-US" altLang="el-GR" sz="1600" b="1" dirty="0">
                <a:solidFill>
                  <a:srgbClr val="0000FF"/>
                </a:solidFill>
                <a:effectLst/>
                <a:latin typeface="Courier" pitchFamily="49" charset="0"/>
              </a:rPr>
              <a:t>&gt; (</a:t>
            </a:r>
            <a:r>
              <a:rPr lang="en-US" altLang="el-GR" sz="1600" b="1" dirty="0" err="1">
                <a:solidFill>
                  <a:srgbClr val="0000FF"/>
                </a:solidFill>
                <a:effectLst/>
                <a:latin typeface="Courier" pitchFamily="49" charset="0"/>
              </a:rPr>
              <a:t>j,l</a:t>
            </a:r>
            <a:r>
              <a:rPr lang="en-US" altLang="el-GR" sz="1600" b="1" dirty="0">
                <a:solidFill>
                  <a:srgbClr val="0000FF"/>
                </a:solidFill>
                <a:effectLst/>
                <a:latin typeface="Courier" pitchFamily="49" charset="0"/>
              </a:rPr>
              <a:t>);</a:t>
            </a:r>
            <a:r>
              <a:rPr lang="el-GR" altLang="el-GR" sz="1600" b="1" dirty="0">
                <a:solidFill>
                  <a:srgbClr val="0000FF"/>
                </a:solidFill>
                <a:effectLst/>
                <a:latin typeface="Courier" pitchFamily="49" charset="0"/>
              </a:rPr>
              <a:t> </a:t>
            </a:r>
            <a:r>
              <a:rPr lang="el-GR" altLang="el-GR" sz="1600" b="1" dirty="0">
                <a:solidFill>
                  <a:schemeClr val="accent2"/>
                </a:solidFill>
                <a:effectLst/>
                <a:latin typeface="Courier" pitchFamily="49" charset="0"/>
              </a:rPr>
              <a:t>ή i = </a:t>
            </a:r>
            <a:r>
              <a:rPr lang="el-GR" altLang="el-GR" sz="1600" b="1" dirty="0" err="1">
                <a:solidFill>
                  <a:schemeClr val="accent2"/>
                </a:solidFill>
                <a:effectLst/>
                <a:latin typeface="Courier" pitchFamily="49" charset="0"/>
              </a:rPr>
              <a:t>GetMin(j,l</a:t>
            </a:r>
            <a:r>
              <a:rPr lang="el-GR" altLang="el-GR" sz="1600" b="1" dirty="0">
                <a:solidFill>
                  <a:schemeClr val="accent2"/>
                </a:solidFill>
                <a:effectLst/>
                <a:latin typeface="Courier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2745824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l-GR" dirty="0"/>
              <a:t>Templates</a:t>
            </a:r>
            <a:r>
              <a:rPr lang="el-GR" altLang="el-GR" dirty="0"/>
              <a:t> </a:t>
            </a:r>
            <a:r>
              <a:rPr lang="el-GR" altLang="el-GR" dirty="0" smtClean="0"/>
              <a:t>κλάσεων</a:t>
            </a:r>
            <a:r>
              <a:rPr lang="en-US" altLang="el-GR" dirty="0" smtClean="0"/>
              <a:t> </a:t>
            </a:r>
            <a:r>
              <a:rPr lang="en-US" altLang="el-GR" sz="3600" b="0" dirty="0" smtClean="0"/>
              <a:t>1/3</a:t>
            </a:r>
            <a:endParaRPr lang="el-GR" altLang="el-GR" sz="3600" b="0" dirty="0"/>
          </a:p>
        </p:txBody>
      </p:sp>
      <p:sp>
        <p:nvSpPr>
          <p:cNvPr id="1986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40769"/>
            <a:ext cx="8229600" cy="1368152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l-GR" altLang="el-GR" sz="2300" dirty="0"/>
              <a:t>Τα </a:t>
            </a:r>
            <a:r>
              <a:rPr lang="en-US" altLang="el-GR" sz="2300" dirty="0"/>
              <a:t>templates </a:t>
            </a:r>
            <a:r>
              <a:rPr lang="el-GR" altLang="el-GR" sz="2300" b="1" dirty="0"/>
              <a:t>κλάσεων</a:t>
            </a:r>
            <a:r>
              <a:rPr lang="el-GR" altLang="el-GR" sz="2300" dirty="0"/>
              <a:t> επιτρέπουν σε μια κλάση να διαθέτει μέλη γενικού τύπου, ο οποίος δεν επιθυμούμε να προσδιοριστεί τη στιγμή προδιαγραφής της κλάσης</a:t>
            </a:r>
          </a:p>
        </p:txBody>
      </p:sp>
      <p:sp>
        <p:nvSpPr>
          <p:cNvPr id="198660" name="Text Box 4"/>
          <p:cNvSpPr txBox="1">
            <a:spLocks noChangeArrowheads="1"/>
          </p:cNvSpPr>
          <p:nvPr/>
        </p:nvSpPr>
        <p:spPr bwMode="auto">
          <a:xfrm>
            <a:off x="900113" y="2908300"/>
            <a:ext cx="7704137" cy="2862322"/>
          </a:xfrm>
          <a:prstGeom prst="rect">
            <a:avLst/>
          </a:prstGeom>
          <a:solidFill>
            <a:srgbClr val="D4FC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l-GR" b="1" dirty="0">
                <a:solidFill>
                  <a:schemeClr val="hlink"/>
                </a:solidFill>
                <a:effectLst/>
                <a:latin typeface="Courier" pitchFamily="49" charset="0"/>
              </a:rPr>
              <a:t>template &lt;class T&gt;</a:t>
            </a:r>
          </a:p>
          <a:p>
            <a:endParaRPr lang="el-GR" altLang="el-GR" b="1" dirty="0">
              <a:solidFill>
                <a:srgbClr val="0000FF"/>
              </a:solidFill>
              <a:effectLst/>
              <a:latin typeface="Courier" pitchFamily="49" charset="0"/>
            </a:endParaRPr>
          </a:p>
          <a:p>
            <a:r>
              <a:rPr lang="en-US" altLang="el-GR" b="1" dirty="0">
                <a:solidFill>
                  <a:srgbClr val="0000FF"/>
                </a:solidFill>
                <a:effectLst/>
                <a:latin typeface="Courier" pitchFamily="49" charset="0"/>
              </a:rPr>
              <a:t>class pair {</a:t>
            </a:r>
          </a:p>
          <a:p>
            <a:r>
              <a:rPr lang="en-US" altLang="el-GR" b="1" dirty="0">
                <a:solidFill>
                  <a:srgbClr val="0000FF"/>
                </a:solidFill>
                <a:effectLst/>
                <a:latin typeface="Courier" pitchFamily="49" charset="0"/>
              </a:rPr>
              <a:t>    T values[2];</a:t>
            </a:r>
          </a:p>
          <a:p>
            <a:r>
              <a:rPr lang="en-US" altLang="el-GR" b="1" dirty="0">
                <a:solidFill>
                  <a:srgbClr val="0000FF"/>
                </a:solidFill>
                <a:effectLst/>
                <a:latin typeface="Courier" pitchFamily="49" charset="0"/>
              </a:rPr>
              <a:t>  public:</a:t>
            </a:r>
          </a:p>
          <a:p>
            <a:r>
              <a:rPr lang="en-US" altLang="el-GR" b="1" dirty="0">
                <a:solidFill>
                  <a:srgbClr val="0000FF"/>
                </a:solidFill>
                <a:effectLst/>
                <a:latin typeface="Courier" pitchFamily="49" charset="0"/>
              </a:rPr>
              <a:t>    pair (T first, T second)</a:t>
            </a:r>
            <a:r>
              <a:rPr lang="el-GR" altLang="el-GR" b="1" dirty="0">
                <a:solidFill>
                  <a:srgbClr val="0000FF"/>
                </a:solidFill>
                <a:effectLst/>
                <a:latin typeface="Courier" pitchFamily="49" charset="0"/>
              </a:rPr>
              <a:t> //</a:t>
            </a:r>
            <a:r>
              <a:rPr lang="en-US" altLang="el-GR" b="1" dirty="0">
                <a:solidFill>
                  <a:schemeClr val="accent2"/>
                </a:solidFill>
                <a:effectLst/>
                <a:latin typeface="Courier" pitchFamily="49" charset="0"/>
              </a:rPr>
              <a:t>inline </a:t>
            </a:r>
            <a:r>
              <a:rPr lang="el-GR" altLang="el-GR" b="1" dirty="0">
                <a:solidFill>
                  <a:schemeClr val="accent2"/>
                </a:solidFill>
                <a:effectLst/>
                <a:latin typeface="Courier" pitchFamily="49" charset="0"/>
              </a:rPr>
              <a:t>δήλωση συνάρτησης</a:t>
            </a:r>
            <a:endParaRPr lang="en-US" altLang="el-GR" b="1" dirty="0">
              <a:solidFill>
                <a:schemeClr val="accent2"/>
              </a:solidFill>
              <a:effectLst/>
              <a:latin typeface="Courier" pitchFamily="49" charset="0"/>
            </a:endParaRPr>
          </a:p>
          <a:p>
            <a:r>
              <a:rPr lang="en-US" altLang="el-GR" b="1" dirty="0">
                <a:solidFill>
                  <a:srgbClr val="0000FF"/>
                </a:solidFill>
                <a:effectLst/>
                <a:latin typeface="Courier" pitchFamily="49" charset="0"/>
              </a:rPr>
              <a:t>    {</a:t>
            </a:r>
          </a:p>
          <a:p>
            <a:r>
              <a:rPr lang="en-US" altLang="el-GR" b="1" dirty="0">
                <a:solidFill>
                  <a:srgbClr val="0000FF"/>
                </a:solidFill>
                <a:effectLst/>
                <a:latin typeface="Courier" pitchFamily="49" charset="0"/>
              </a:rPr>
              <a:t>      values[0]=first; values[1]=second;</a:t>
            </a:r>
          </a:p>
          <a:p>
            <a:r>
              <a:rPr lang="en-US" altLang="el-GR" b="1" dirty="0">
                <a:solidFill>
                  <a:srgbClr val="0000FF"/>
                </a:solidFill>
                <a:effectLst/>
                <a:latin typeface="Courier" pitchFamily="49" charset="0"/>
              </a:rPr>
              <a:t>    }</a:t>
            </a:r>
            <a:endParaRPr lang="el-GR" altLang="el-GR" b="1" dirty="0">
              <a:solidFill>
                <a:srgbClr val="0000FF"/>
              </a:solidFill>
              <a:effectLst/>
              <a:latin typeface="Courier" pitchFamily="49" charset="0"/>
            </a:endParaRPr>
          </a:p>
          <a:p>
            <a:r>
              <a:rPr lang="en-US" altLang="el-GR" b="1" dirty="0">
                <a:solidFill>
                  <a:srgbClr val="0000FF"/>
                </a:solidFill>
                <a:effectLst/>
                <a:latin typeface="Courier" pitchFamily="49" charset="0"/>
              </a:rPr>
              <a:t>};</a:t>
            </a:r>
            <a:endParaRPr lang="el-GR" altLang="el-GR" b="1" dirty="0">
              <a:solidFill>
                <a:srgbClr val="0000FF"/>
              </a:solidFill>
              <a:effectLst/>
              <a:latin typeface="Courier" pitchFamily="49" charset="0"/>
            </a:endParaRPr>
          </a:p>
        </p:txBody>
      </p:sp>
      <p:sp>
        <p:nvSpPr>
          <p:cNvPr id="198661" name="Text Box 5"/>
          <p:cNvSpPr txBox="1">
            <a:spLocks noChangeArrowheads="1"/>
          </p:cNvSpPr>
          <p:nvPr/>
        </p:nvSpPr>
        <p:spPr bwMode="auto">
          <a:xfrm>
            <a:off x="900113" y="5949950"/>
            <a:ext cx="7704137" cy="369332"/>
          </a:xfrm>
          <a:prstGeom prst="rect">
            <a:avLst/>
          </a:prstGeom>
          <a:solidFill>
            <a:srgbClr val="D4FC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l-GR" b="1" dirty="0">
                <a:solidFill>
                  <a:srgbClr val="008000"/>
                </a:solidFill>
                <a:effectLst/>
                <a:latin typeface="Courier" pitchFamily="49" charset="0"/>
              </a:rPr>
              <a:t>pair&lt;float&gt; myfloats (3.0, 2.18);</a:t>
            </a:r>
            <a:endParaRPr lang="el-GR" altLang="el-GR" b="1" dirty="0">
              <a:solidFill>
                <a:srgbClr val="008000"/>
              </a:solidFill>
              <a:effectLst/>
              <a:latin typeface="Courier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319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dirty="0"/>
              <a:t>Templates</a:t>
            </a:r>
            <a:r>
              <a:rPr lang="el-GR" altLang="el-GR" dirty="0"/>
              <a:t> </a:t>
            </a:r>
            <a:r>
              <a:rPr lang="el-GR" altLang="el-GR" dirty="0" smtClean="0"/>
              <a:t>κλάσεων</a:t>
            </a:r>
            <a:r>
              <a:rPr lang="en-US" altLang="el-GR" dirty="0" smtClean="0"/>
              <a:t> </a:t>
            </a:r>
            <a:r>
              <a:rPr lang="en-US" altLang="el-GR" sz="3600" b="0" dirty="0" smtClean="0"/>
              <a:t>2/3</a:t>
            </a:r>
            <a:endParaRPr lang="el-GR" alt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solidFill>
            <a:srgbClr val="D4FCEA"/>
          </a:solidFill>
        </p:spPr>
        <p:txBody>
          <a:bodyPr/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l-GR" sz="1600" b="1" dirty="0">
                <a:solidFill>
                  <a:srgbClr val="0000FF"/>
                </a:solidFill>
                <a:latin typeface="Courier" pitchFamily="49" charset="0"/>
              </a:rPr>
              <a:t>#include &lt;iostream.h&gt;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en-US" altLang="el-GR" sz="1600" b="1" dirty="0">
              <a:solidFill>
                <a:srgbClr val="0000FF"/>
              </a:solidFill>
              <a:latin typeface="Courier" pitchFamily="49" charset="0"/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l-GR" sz="1600" b="1" dirty="0">
                <a:solidFill>
                  <a:srgbClr val="0000FF"/>
                </a:solidFill>
                <a:latin typeface="Courier" pitchFamily="49" charset="0"/>
              </a:rPr>
              <a:t>template &lt;class T&gt;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l-GR" sz="1600" b="1" dirty="0">
                <a:solidFill>
                  <a:srgbClr val="0000FF"/>
                </a:solidFill>
                <a:latin typeface="Courier" pitchFamily="49" charset="0"/>
              </a:rPr>
              <a:t>class pair {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l-GR" sz="1600" b="1" dirty="0">
                <a:solidFill>
                  <a:srgbClr val="0000FF"/>
                </a:solidFill>
                <a:latin typeface="Courier" pitchFamily="49" charset="0"/>
              </a:rPr>
              <a:t>    T value1, value2;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l-GR" sz="1600" b="1" dirty="0">
                <a:solidFill>
                  <a:srgbClr val="0000FF"/>
                </a:solidFill>
                <a:latin typeface="Courier" pitchFamily="49" charset="0"/>
              </a:rPr>
              <a:t>  public: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l-GR" sz="1600" b="1" dirty="0">
                <a:solidFill>
                  <a:srgbClr val="0000FF"/>
                </a:solidFill>
                <a:latin typeface="Courier" pitchFamily="49" charset="0"/>
              </a:rPr>
              <a:t>    pair (T first, T second)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l-GR" sz="1600" b="1" dirty="0">
                <a:solidFill>
                  <a:srgbClr val="0000FF"/>
                </a:solidFill>
                <a:latin typeface="Courier" pitchFamily="49" charset="0"/>
              </a:rPr>
              <a:t>      {value1=first; value2=second;}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l-GR" sz="1600" b="1" dirty="0">
                <a:solidFill>
                  <a:srgbClr val="0000FF"/>
                </a:solidFill>
                <a:latin typeface="Courier" pitchFamily="49" charset="0"/>
              </a:rPr>
              <a:t>    T getmax ();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l-GR" sz="1600" b="1" dirty="0">
                <a:solidFill>
                  <a:srgbClr val="0000FF"/>
                </a:solidFill>
                <a:latin typeface="Courier" pitchFamily="49" charset="0"/>
              </a:rPr>
              <a:t>};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en-US" altLang="el-GR" sz="1600" b="1" dirty="0">
              <a:solidFill>
                <a:srgbClr val="0000FF"/>
              </a:solidFill>
              <a:latin typeface="Courier" pitchFamily="49" charset="0"/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l-GR" sz="1600" b="1" dirty="0">
                <a:solidFill>
                  <a:srgbClr val="C0504D"/>
                </a:solidFill>
                <a:latin typeface="Courier" pitchFamily="49" charset="0"/>
              </a:rPr>
              <a:t>template &lt;class T&gt;   // εξωτερική δήλωση συνάρτησης template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l-GR" sz="1600" b="1" dirty="0">
                <a:solidFill>
                  <a:srgbClr val="C0504D"/>
                </a:solidFill>
                <a:latin typeface="Courier" pitchFamily="49" charset="0"/>
              </a:rPr>
              <a:t>T pair&lt;T&gt;::getmax ()</a:t>
            </a:r>
            <a:r>
              <a:rPr lang="el-GR" altLang="el-GR" sz="1600" b="1" dirty="0">
                <a:solidFill>
                  <a:srgbClr val="C0504D"/>
                </a:solidFill>
                <a:latin typeface="Courier" pitchFamily="49" charset="0"/>
              </a:rPr>
              <a:t> </a:t>
            </a:r>
            <a:r>
              <a:rPr lang="en-US" altLang="el-GR" sz="1600" b="1" dirty="0">
                <a:solidFill>
                  <a:srgbClr val="C0504D"/>
                </a:solidFill>
                <a:latin typeface="Courier" pitchFamily="49" charset="0"/>
              </a:rPr>
              <a:t>// </a:t>
            </a:r>
            <a:r>
              <a:rPr lang="el-GR" altLang="el-GR" sz="1600" b="1" dirty="0">
                <a:solidFill>
                  <a:srgbClr val="C0504D"/>
                </a:solidFill>
                <a:latin typeface="Courier" pitchFamily="49" charset="0"/>
              </a:rPr>
              <a:t>κλάσης</a:t>
            </a:r>
            <a:endParaRPr lang="en-US" altLang="el-GR" sz="1600" b="1" dirty="0">
              <a:solidFill>
                <a:srgbClr val="C0504D"/>
              </a:solidFill>
              <a:latin typeface="Courier" pitchFamily="49" charset="0"/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l-GR" sz="1600" b="1" dirty="0">
                <a:solidFill>
                  <a:srgbClr val="008000"/>
                </a:solidFill>
                <a:latin typeface="Courier" pitchFamily="49" charset="0"/>
              </a:rPr>
              <a:t>{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l-GR" sz="1600" b="1" dirty="0">
                <a:solidFill>
                  <a:srgbClr val="008000"/>
                </a:solidFill>
                <a:latin typeface="Courier" pitchFamily="49" charset="0"/>
              </a:rPr>
              <a:t>  T retval;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l-GR" sz="1600" b="1" dirty="0">
                <a:solidFill>
                  <a:srgbClr val="008000"/>
                </a:solidFill>
                <a:latin typeface="Courier" pitchFamily="49" charset="0"/>
              </a:rPr>
              <a:t>  retval = value1&gt;value2? value1 : value2;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l-GR" sz="1600" b="1" dirty="0">
                <a:solidFill>
                  <a:srgbClr val="008000"/>
                </a:solidFill>
                <a:latin typeface="Courier" pitchFamily="49" charset="0"/>
              </a:rPr>
              <a:t>  return retval;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l-GR" sz="1600" b="1" dirty="0">
                <a:solidFill>
                  <a:srgbClr val="008000"/>
                </a:solidFill>
                <a:latin typeface="Courier" pitchFamily="49" charset="0"/>
              </a:rPr>
              <a:t>}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38011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l-GR" dirty="0"/>
              <a:t>Templates</a:t>
            </a:r>
            <a:r>
              <a:rPr lang="el-GR" altLang="el-GR" dirty="0"/>
              <a:t> </a:t>
            </a:r>
            <a:r>
              <a:rPr lang="el-GR" altLang="el-GR" dirty="0" smtClean="0"/>
              <a:t>κλάσεων</a:t>
            </a:r>
            <a:r>
              <a:rPr lang="en-US" altLang="el-GR" dirty="0" smtClean="0"/>
              <a:t> </a:t>
            </a:r>
            <a:r>
              <a:rPr lang="en-US" altLang="el-GR" sz="3600" b="0" dirty="0" smtClean="0"/>
              <a:t>3/3</a:t>
            </a:r>
            <a:endParaRPr lang="el-GR" alt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340769"/>
            <a:ext cx="8229600" cy="1728192"/>
          </a:xfrm>
          <a:solidFill>
            <a:srgbClr val="D4FCEA"/>
          </a:solidFill>
        </p:spPr>
        <p:txBody>
          <a:bodyPr/>
          <a:lstStyle/>
          <a:p>
            <a:pPr marL="0" indent="0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l-GR" sz="1600" b="1" dirty="0">
                <a:solidFill>
                  <a:srgbClr val="C0504D"/>
                </a:solidFill>
                <a:latin typeface="Courier" pitchFamily="49" charset="0"/>
              </a:rPr>
              <a:t>int main () {</a:t>
            </a: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l-GR" sz="1600" b="1" dirty="0">
                <a:solidFill>
                  <a:srgbClr val="C0504D"/>
                </a:solidFill>
                <a:latin typeface="Courier" pitchFamily="49" charset="0"/>
              </a:rPr>
              <a:t>  pair &lt;int&gt; myobject (100, 75);</a:t>
            </a: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l-GR" sz="1600" b="1" dirty="0">
                <a:solidFill>
                  <a:srgbClr val="C0504D"/>
                </a:solidFill>
                <a:latin typeface="Courier" pitchFamily="49" charset="0"/>
              </a:rPr>
              <a:t>  cout &lt;&lt; myobject.getmax();</a:t>
            </a: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l-GR" sz="1600" b="1" dirty="0">
                <a:solidFill>
                  <a:srgbClr val="C0504D"/>
                </a:solidFill>
                <a:latin typeface="Courier" pitchFamily="49" charset="0"/>
              </a:rPr>
              <a:t>  return 0;</a:t>
            </a: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l-GR" sz="1600" b="1" dirty="0">
                <a:solidFill>
                  <a:srgbClr val="C0504D"/>
                </a:solidFill>
                <a:latin typeface="Courier" pitchFamily="49" charset="0"/>
              </a:rPr>
              <a:t>}</a:t>
            </a:r>
            <a:endParaRPr lang="el-GR" altLang="el-GR" sz="1600" b="1" dirty="0">
              <a:solidFill>
                <a:srgbClr val="C0504D"/>
              </a:solidFill>
              <a:latin typeface="Courier" pitchFamily="49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05918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Εξειδίκευση </a:t>
            </a:r>
            <a:r>
              <a:rPr lang="en-US" altLang="el-GR" dirty="0" smtClean="0"/>
              <a:t>templates </a:t>
            </a:r>
            <a:r>
              <a:rPr lang="en-US" altLang="el-GR" sz="3600" b="0" dirty="0" smtClean="0"/>
              <a:t>1/2</a:t>
            </a:r>
            <a:endParaRPr lang="el-GR" altLang="el-GR" sz="3600" b="0" dirty="0"/>
          </a:p>
        </p:txBody>
      </p:sp>
      <p:sp>
        <p:nvSpPr>
          <p:cNvPr id="2027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l-GR" altLang="el-GR" sz="2400" dirty="0"/>
              <a:t>Επιτρέπει διαφοροποίηση υλοποιήσεων για συγκεκριμένους τύπους</a:t>
            </a:r>
          </a:p>
          <a:p>
            <a:pPr lvl="1">
              <a:lnSpc>
                <a:spcPct val="110000"/>
              </a:lnSpc>
            </a:pPr>
            <a:r>
              <a:rPr lang="en-US" altLang="el-GR" sz="1800" b="1" dirty="0">
                <a:solidFill>
                  <a:srgbClr val="0000FF"/>
                </a:solidFill>
                <a:latin typeface="Courier" pitchFamily="49" charset="0"/>
              </a:rPr>
              <a:t>template &lt;&gt;</a:t>
            </a:r>
            <a:r>
              <a:rPr lang="en-US" altLang="el-GR" sz="1800" i="1" dirty="0">
                <a:solidFill>
                  <a:schemeClr val="accent2"/>
                </a:solidFill>
                <a:latin typeface="Courier" pitchFamily="49" charset="0"/>
              </a:rPr>
              <a:t> </a:t>
            </a:r>
            <a:r>
              <a:rPr lang="en-US" altLang="el-GR" sz="1800" b="1" dirty="0">
                <a:solidFill>
                  <a:srgbClr val="0000FF"/>
                </a:solidFill>
                <a:latin typeface="Courier" pitchFamily="49" charset="0"/>
              </a:rPr>
              <a:t>class</a:t>
            </a:r>
            <a:r>
              <a:rPr lang="en-US" altLang="el-GR" sz="1800" i="1" dirty="0">
                <a:solidFill>
                  <a:schemeClr val="accent2"/>
                </a:solidFill>
                <a:latin typeface="Courier" pitchFamily="49" charset="0"/>
              </a:rPr>
              <a:t> class_name </a:t>
            </a:r>
            <a:r>
              <a:rPr lang="en-US" altLang="el-GR" sz="1800" b="1" dirty="0">
                <a:solidFill>
                  <a:srgbClr val="0000FF"/>
                </a:solidFill>
                <a:latin typeface="Courier" pitchFamily="49" charset="0"/>
              </a:rPr>
              <a:t>&lt;</a:t>
            </a:r>
            <a:r>
              <a:rPr lang="en-US" altLang="el-GR" sz="1800" i="1" dirty="0">
                <a:solidFill>
                  <a:schemeClr val="accent2"/>
                </a:solidFill>
                <a:latin typeface="Courier" pitchFamily="49" charset="0"/>
              </a:rPr>
              <a:t>type</a:t>
            </a:r>
            <a:r>
              <a:rPr lang="en-US" altLang="el-GR" sz="1800" b="1" dirty="0">
                <a:solidFill>
                  <a:srgbClr val="0000FF"/>
                </a:solidFill>
                <a:latin typeface="Courier" pitchFamily="49" charset="0"/>
              </a:rPr>
              <a:t>&gt;</a:t>
            </a:r>
            <a:r>
              <a:rPr lang="el-GR" altLang="el-GR" sz="1800" b="1" dirty="0">
                <a:solidFill>
                  <a:srgbClr val="0000FF"/>
                </a:solidFill>
                <a:latin typeface="Courier" pitchFamily="49" charset="0"/>
              </a:rPr>
              <a:t>;</a:t>
            </a:r>
            <a:endParaRPr lang="en-US" altLang="el-GR" sz="1800" b="1" dirty="0">
              <a:solidFill>
                <a:srgbClr val="0000FF"/>
              </a:solidFill>
              <a:latin typeface="Courier" pitchFamily="49" charset="0"/>
            </a:endParaRPr>
          </a:p>
          <a:p>
            <a:pPr>
              <a:lnSpc>
                <a:spcPct val="110000"/>
              </a:lnSpc>
              <a:buFont typeface="Wingdings" pitchFamily="2" charset="2"/>
              <a:buNone/>
            </a:pPr>
            <a:endParaRPr lang="el-GR" altLang="el-GR" sz="2400" dirty="0"/>
          </a:p>
        </p:txBody>
      </p:sp>
      <p:sp>
        <p:nvSpPr>
          <p:cNvPr id="202756" name="Text Box 4"/>
          <p:cNvSpPr txBox="1">
            <a:spLocks noChangeArrowheads="1"/>
          </p:cNvSpPr>
          <p:nvPr/>
        </p:nvSpPr>
        <p:spPr bwMode="auto">
          <a:xfrm>
            <a:off x="900113" y="3197225"/>
            <a:ext cx="7704137" cy="2536825"/>
          </a:xfrm>
          <a:prstGeom prst="rect">
            <a:avLst/>
          </a:prstGeom>
          <a:solidFill>
            <a:srgbClr val="D4FC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l-GR" sz="1600" b="1" dirty="0">
                <a:solidFill>
                  <a:srgbClr val="C0504D"/>
                </a:solidFill>
                <a:latin typeface="Courier" pitchFamily="49" charset="0"/>
              </a:rPr>
              <a:t>#include &lt;iostream.h&gt;</a:t>
            </a:r>
          </a:p>
          <a:p>
            <a:endParaRPr lang="en-US" altLang="el-GR" sz="1600" b="1" dirty="0">
              <a:solidFill>
                <a:schemeClr val="hlink"/>
              </a:solidFill>
              <a:effectLst/>
              <a:latin typeface="Courier" pitchFamily="49" charset="0"/>
            </a:endParaRPr>
          </a:p>
          <a:p>
            <a:r>
              <a:rPr lang="en-US" altLang="el-GR" sz="1600" b="1" dirty="0">
                <a:solidFill>
                  <a:srgbClr val="0000FF"/>
                </a:solidFill>
                <a:effectLst/>
                <a:latin typeface="Courier" pitchFamily="49" charset="0"/>
              </a:rPr>
              <a:t>template &lt;class T&gt;</a:t>
            </a:r>
          </a:p>
          <a:p>
            <a:r>
              <a:rPr lang="en-US" altLang="el-GR" sz="1600" b="1" dirty="0">
                <a:solidFill>
                  <a:srgbClr val="0000FF"/>
                </a:solidFill>
                <a:effectLst/>
                <a:latin typeface="Courier" pitchFamily="49" charset="0"/>
              </a:rPr>
              <a:t>class pair {</a:t>
            </a:r>
          </a:p>
          <a:p>
            <a:r>
              <a:rPr lang="en-US" altLang="el-GR" sz="1600" b="1" dirty="0">
                <a:solidFill>
                  <a:srgbClr val="0000FF"/>
                </a:solidFill>
                <a:effectLst/>
                <a:latin typeface="Courier" pitchFamily="49" charset="0"/>
              </a:rPr>
              <a:t>    T value1, value2;</a:t>
            </a:r>
          </a:p>
          <a:p>
            <a:r>
              <a:rPr lang="en-US" altLang="el-GR" sz="1600" b="1" dirty="0">
                <a:solidFill>
                  <a:srgbClr val="0000FF"/>
                </a:solidFill>
                <a:effectLst/>
                <a:latin typeface="Courier" pitchFamily="49" charset="0"/>
              </a:rPr>
              <a:t>  public:</a:t>
            </a:r>
          </a:p>
          <a:p>
            <a:r>
              <a:rPr lang="en-US" altLang="el-GR" sz="1600" b="1" dirty="0">
                <a:solidFill>
                  <a:srgbClr val="0000FF"/>
                </a:solidFill>
                <a:effectLst/>
                <a:latin typeface="Courier" pitchFamily="49" charset="0"/>
              </a:rPr>
              <a:t>    pair (T first, T second)</a:t>
            </a:r>
          </a:p>
          <a:p>
            <a:r>
              <a:rPr lang="en-US" altLang="el-GR" sz="1600" b="1" dirty="0">
                <a:solidFill>
                  <a:srgbClr val="0000FF"/>
                </a:solidFill>
                <a:effectLst/>
                <a:latin typeface="Courier" pitchFamily="49" charset="0"/>
              </a:rPr>
              <a:t>      {value1=first; value2=second;}</a:t>
            </a:r>
          </a:p>
          <a:p>
            <a:r>
              <a:rPr lang="en-US" altLang="el-GR" sz="1600" b="1" dirty="0">
                <a:solidFill>
                  <a:srgbClr val="0000FF"/>
                </a:solidFill>
                <a:effectLst/>
                <a:latin typeface="Courier" pitchFamily="49" charset="0"/>
              </a:rPr>
              <a:t>    T module () {return 0;}</a:t>
            </a:r>
          </a:p>
          <a:p>
            <a:r>
              <a:rPr lang="en-US" altLang="el-GR" sz="1600" b="1" dirty="0">
                <a:solidFill>
                  <a:srgbClr val="0000FF"/>
                </a:solidFill>
                <a:effectLst/>
                <a:latin typeface="Courier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176719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Προσαρμοσμένη σχεδίαση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C_template_updat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C_template_updated">
  <a:themeElements>
    <a:clrScheme name="Custom 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OC_template_updated</Template>
  <TotalTime>434</TotalTime>
  <Words>1702</Words>
  <Application>Microsoft Office PowerPoint</Application>
  <PresentationFormat>Προβολή στην οθόνη (4:3)</PresentationFormat>
  <Paragraphs>273</Paragraphs>
  <Slides>24</Slides>
  <Notes>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3</vt:i4>
      </vt:variant>
      <vt:variant>
        <vt:lpstr>Τίτλοι διαφανειών</vt:lpstr>
      </vt:variant>
      <vt:variant>
        <vt:i4>24</vt:i4>
      </vt:variant>
    </vt:vector>
  </HeadingPairs>
  <TitlesOfParts>
    <vt:vector size="32" baseType="lpstr">
      <vt:lpstr>Arial</vt:lpstr>
      <vt:lpstr>Calibri</vt:lpstr>
      <vt:lpstr>Courier</vt:lpstr>
      <vt:lpstr>Times New Roman</vt:lpstr>
      <vt:lpstr>Wingdings</vt:lpstr>
      <vt:lpstr>Προσαρμοσμένη σχεδίαση</vt:lpstr>
      <vt:lpstr>1_OC_template_updated</vt:lpstr>
      <vt:lpstr>OC_template_updated</vt:lpstr>
      <vt:lpstr>Αντικειμενοστρεφής Προγραμματισμός (Θ)</vt:lpstr>
      <vt:lpstr>Templates συναρτήσεων 1/4</vt:lpstr>
      <vt:lpstr>Templates συναρτήσεων 2/4</vt:lpstr>
      <vt:lpstr>Templates συναρτήσεων 3/4</vt:lpstr>
      <vt:lpstr>Templates συναρτήσεων 4/4</vt:lpstr>
      <vt:lpstr>Templates κλάσεων 1/3</vt:lpstr>
      <vt:lpstr>Templates κλάσεων 2/3</vt:lpstr>
      <vt:lpstr>Templates κλάσεων 3/3</vt:lpstr>
      <vt:lpstr>Εξειδίκευση templates 1/2</vt:lpstr>
      <vt:lpstr>Εξειδίκευση templates 2/2</vt:lpstr>
      <vt:lpstr>Τιμές παραμέτρων για templates 1/2</vt:lpstr>
      <vt:lpstr>Τιμές παραμέτρων για templates 2/2</vt:lpstr>
      <vt:lpstr>Παραδείγματα templates</vt:lpstr>
      <vt:lpstr>Standard Template Library 1/2</vt:lpstr>
      <vt:lpstr>Standard Template Library 2/2</vt:lpstr>
      <vt:lpstr>STL: String 1/2</vt:lpstr>
      <vt:lpstr>STL: String 2/2</vt:lpstr>
      <vt:lpstr>Τέλος Ενότητας</vt:lpstr>
      <vt:lpstr>Σημειώματα</vt:lpstr>
      <vt:lpstr>Σημείωμα Αναφοράς</vt:lpstr>
      <vt:lpstr>Σημείωμα Αδειοδότησης</vt:lpstr>
      <vt:lpstr>Επεξήγηση όρων χρήσης έργων τρίτων</vt:lpstr>
      <vt:lpstr>Διατήρηση Σημειωμάτων</vt:lpstr>
      <vt:lpstr>Χρηματοδότηση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Τίτλος Μαθήματος</dc:title>
  <dc:creator>opencourses@teiath.gr</dc:creator>
  <cp:lastModifiedBy>Natassa Karap</cp:lastModifiedBy>
  <cp:revision>51</cp:revision>
  <dcterms:created xsi:type="dcterms:W3CDTF">2014-05-20T07:14:25Z</dcterms:created>
  <dcterms:modified xsi:type="dcterms:W3CDTF">2015-12-01T17:26:03Z</dcterms:modified>
</cp:coreProperties>
</file>