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8" r:id="rId11"/>
    <p:sldId id="279" r:id="rId12"/>
    <p:sldId id="257" r:id="rId13"/>
    <p:sldId id="262" r:id="rId14"/>
    <p:sldId id="264" r:id="rId15"/>
    <p:sldId id="281" r:id="rId16"/>
    <p:sldId id="282" r:id="rId17"/>
    <p:sldId id="266" r:id="rId18"/>
    <p:sldId id="267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ed.utah.edu/WebPath/webpath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Ογκολογία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Παθήσεις Αναπνευστικού Συστήματος</a:t>
            </a:r>
            <a:endParaRPr lang="en-US" sz="2800" dirty="0" smtClean="0"/>
          </a:p>
          <a:p>
            <a:r>
              <a:rPr lang="el-GR" sz="2400" dirty="0" smtClean="0"/>
              <a:t>Φραγκίσκη Αναγνωστοπούλου Ανθούλη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Δημόσιας Υγείας και Κοινοτικής Υγείας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l-GR" sz="2400" dirty="0"/>
              <a:t>Κατεύθυνση Κοινοτικής Υγείας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Ακτινογραφία επιδερμοειδούς  </a:t>
            </a:r>
            <a:r>
              <a:rPr lang="el-GR" dirty="0"/>
              <a:t>καρκίνου πνεύμονα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610744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Ακτινογραφία ευμεγέθους (διάμετρος 5 εκ.)  επιδερμοειδούς καρκίνου πνεύμονα, εντοπιζόμενου στον κάτω λοβό του δεξιού 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Η </a:t>
            </a:r>
            <a:r>
              <a:rPr lang="el-GR" sz="2000" dirty="0"/>
              <a:t>έντονη λευκή περιοχή στο κέντρο της μάζας (1.5 εκ.) οφείλεται σε τοπική εναπόθεση ασβεστίου (αποτιτάνωση).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207288" cy="42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19368" y="5602750"/>
            <a:ext cx="4315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2366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Μετάσταση μαστού σε λεμφαγγείο πνεύμονα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Mετάσταση πορογενούς καρκίνου μαστού σε διευρυσμένο λεμφαγγείο πνεύμονα.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988840"/>
            <a:ext cx="702583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176" y="6075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077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. </a:t>
            </a:r>
            <a:r>
              <a:rPr lang="el-GR" sz="2000" dirty="0" smtClean="0"/>
              <a:t>«Ογκολογία. </a:t>
            </a:r>
            <a:r>
              <a:rPr lang="el-GR" sz="2000" dirty="0"/>
              <a:t>Ενότητα </a:t>
            </a:r>
            <a:r>
              <a:rPr lang="el-GR" sz="2000" dirty="0" smtClean="0"/>
              <a:t>3: </a:t>
            </a:r>
            <a:r>
              <a:rPr lang="el-GR" sz="2000" dirty="0"/>
              <a:t>Παθήσεις Αναπνευστικού </a:t>
            </a:r>
            <a:r>
              <a:rPr lang="el-GR" sz="2000" dirty="0" smtClean="0"/>
              <a:t>Συστήματος».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7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WebPath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educational resource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by Edward C. Klatt MD, Savannah, Georgia, USA.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1994-2015. </a:t>
            </a:r>
            <a:r>
              <a:rPr lang="el-G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rights reserved worldwide</a:t>
            </a:r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926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Φυσιολογικό αναπνευστικό επιθήλιο πνεύμονα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Iστολογική εικόνα φυσιολογικού αναπνευστικού </a:t>
            </a:r>
            <a:r>
              <a:rPr lang="el-GR" sz="2000" dirty="0" smtClean="0"/>
              <a:t>επιθηλίου </a:t>
            </a:r>
            <a:r>
              <a:rPr lang="el-GR" sz="2000" dirty="0"/>
              <a:t>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τοιχώματα των κυψελίδων είναι λεπτεπίλεπτα, καλά αεριζόμενα, και περιέχουν σποραδικά μόνο ένα κυψελιδικό μακροφάγο (πνευμονοκύτταρο τύπου ΙΙ).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pic>
        <p:nvPicPr>
          <p:cNvPr id="9" name="Picture 14" descr="\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636912"/>
            <a:ext cx="6408713" cy="353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2536" y="614060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32449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Βρογχοκυψελιδικός καρκίνος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96" y="1196752"/>
            <a:ext cx="3235408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el-GR" sz="2000" dirty="0"/>
              <a:t>Μικροσκοπική εικόνα βρογχοκυψελιδικού καρκίνου πνεύμονα αποτελουμένου από κυλινδρικά κύτταρα αναπτυσσόμενα κατά μήκος  των κυψελιδικών διαφραγμάτων. </a:t>
            </a:r>
            <a:endParaRPr lang="en-US" sz="20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κύτταρα είναι καλά διαφοροποιημένα.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819845" cy="28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3" y="4869160"/>
            <a:ext cx="8348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000" dirty="0">
                <a:latin typeface="+mn-lt"/>
              </a:rPr>
              <a:t>Τα νεοπλάσματα αυτά έχουν γενικά καλύτερη πρόγνωση από τους περισσότερους πρωτοπαθείς καρκίνους του πνεύμονα.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3928" y="41489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6250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Επιδερμοειδής καρκίνος πνεύμονα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ακανθοκυτταρικού καρκίνου πνεύμονα (επιδερμοειδής καρκίνος). Παρουσία νησίδων από πολυγωνικά κύτταρα με ροζ κυτταρόπλασμα και με ευδιάκριτα όρια.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Οι </a:t>
            </a:r>
            <a:r>
              <a:rPr lang="el-GR" sz="2000" dirty="0"/>
              <a:t>πυρήνες είναι υπερχρωματικοί και γωνιώδεις.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08920"/>
            <a:ext cx="6120680" cy="356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536" y="627501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2030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Μικροκυτταρικός καρκίνος πνεύμονα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3681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Μικροσκοπική εικόνα μικροκυτταρικού αναπλαστικού (Grade III), δίκην κριθής (oat cell),  βρογχογενούς καρκινώματος, στο οποίο τα μικρά μπλέ κύτταρα με το ελάχιστο κυτταρόπλασμα, διατάσσονται σε συμπαγείς δεσμίδες.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3" y="1187402"/>
            <a:ext cx="5280714" cy="31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8447" y="43651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93814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Ακτινογραφία βρογχογενούς </a:t>
            </a:r>
            <a:r>
              <a:rPr lang="el-GR" dirty="0"/>
              <a:t>καρκίνου πνεύμονα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10668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Ακτινογραφία βρογχογενούς καρκίνου 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Παρουσία </a:t>
            </a:r>
            <a:r>
              <a:rPr lang="el-GR" sz="2000" dirty="0"/>
              <a:t>ευμεγέθους συμπαγούς μάζας στον μέσο λοβό του δεξιού πνεύμονα.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1400" y="1340768"/>
            <a:ext cx="5112568" cy="4730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63888" y="60800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2974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Μακροσκοπική εικόνα </a:t>
            </a:r>
            <a:r>
              <a:rPr lang="el-GR" dirty="0" smtClean="0"/>
              <a:t>επιδερμοειδούς </a:t>
            </a:r>
            <a:r>
              <a:rPr lang="el-GR" dirty="0"/>
              <a:t>καρκίνου πνεύμονα </a:t>
            </a:r>
            <a:r>
              <a:rPr lang="en-US" sz="3600" b="0" dirty="0" smtClean="0"/>
              <a:t>1/3</a:t>
            </a:r>
            <a:endParaRPr lang="el-GR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ακανθοκυτταρικού (επιδερμοειδούς) καρκίνου πνεύμονα που επεκτείνεται από την πύλη του πνεύμονα στον υπεζωκότα. Οι μαύρες περιοχές αντιπροσωπεύουν χρώση από άνθρακα που έχει παγιδευτεί στον όγκο.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040"/>
            <a:ext cx="6048672" cy="37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2536" y="63656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14973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Μακροσκοπική εικόνα </a:t>
            </a:r>
            <a:r>
              <a:rPr lang="el-GR" dirty="0" smtClean="0"/>
              <a:t>επιδερμοειδούς  καρκίνου </a:t>
            </a:r>
            <a:r>
              <a:rPr lang="el-GR" dirty="0" smtClean="0"/>
              <a:t>πνεύμονα</a:t>
            </a:r>
            <a:r>
              <a:rPr lang="en-US" dirty="0" smtClean="0"/>
              <a:t> </a:t>
            </a:r>
            <a:r>
              <a:rPr lang="en-US" sz="3600" b="0" dirty="0" smtClean="0">
                <a:solidFill>
                  <a:prstClr val="black"/>
                </a:solidFill>
              </a:rPr>
              <a:t>2</a:t>
            </a:r>
            <a:r>
              <a:rPr lang="en-US" sz="3600" b="0" dirty="0" smtClean="0">
                <a:solidFill>
                  <a:prstClr val="black"/>
                </a:solidFill>
              </a:rPr>
              <a:t>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2808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ευμεγέθους ακανθοκυτταρικού καρκίνου πνεύμονα με κεντρική νέκρωση, εξαιτίας της απότομης αύξησης της αγγειακής παροχής.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315617"/>
            <a:ext cx="3443835" cy="47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21920" y="6093297"/>
            <a:ext cx="3553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537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Μακροσκοπική εικόνα επιδερμοειδούς  καρκίνου </a:t>
            </a:r>
            <a:r>
              <a:rPr lang="el-GR" dirty="0" smtClean="0"/>
              <a:t>πνεύμονα</a:t>
            </a:r>
            <a:r>
              <a:rPr lang="en-US" dirty="0" smtClean="0"/>
              <a:t> </a:t>
            </a:r>
            <a:r>
              <a:rPr lang="en-US" sz="3600" b="0" dirty="0" smtClean="0">
                <a:solidFill>
                  <a:prstClr val="black"/>
                </a:solidFill>
              </a:rPr>
              <a:t>3</a:t>
            </a:r>
            <a:r>
              <a:rPr lang="en-US" sz="3600" b="0" dirty="0" smtClean="0">
                <a:solidFill>
                  <a:prstClr val="black"/>
                </a:solidFill>
              </a:rPr>
              <a:t>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89877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Μακροσκοπική εικόνα ακανθοκυτταρικού (επιδερμοειδούς) καρκίνου πνεύμονα. </a:t>
            </a:r>
            <a:endParaRPr lang="en-US" sz="2000" dirty="0" smtClean="0"/>
          </a:p>
          <a:p>
            <a:pPr marL="0" indent="0">
              <a:buNone/>
            </a:pPr>
            <a:r>
              <a:rPr lang="el-GR" sz="2000" dirty="0" smtClean="0"/>
              <a:t>Ο </a:t>
            </a:r>
            <a:r>
              <a:rPr lang="el-GR" sz="2000" dirty="0"/>
              <a:t>καρκίνος (λευκόφαια περιοχή) αποφράσσει τον δεξί κύριο βρόγχο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8471"/>
            <a:ext cx="4195373" cy="499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3910" y="6249472"/>
            <a:ext cx="434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1994-2015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WebPath educational resource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by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Edward C. Klatt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MD,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Savannah, Georgia, USA. 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 rights reserved worldwide</a:t>
            </a:r>
          </a:p>
        </p:txBody>
      </p:sp>
    </p:spTree>
    <p:extLst>
      <p:ext uri="{BB962C8B-B14F-4D97-AF65-F5344CB8AC3E}">
        <p14:creationId xmlns:p14="http://schemas.microsoft.com/office/powerpoint/2010/main" val="407776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245cb639ead91d36426f78c8172228fef0e5c8"/>
</p:tagLst>
</file>

<file path=ppt/theme/theme1.xml><?xml version="1.0" encoding="utf-8"?>
<a:theme xmlns:a="http://schemas.openxmlformats.org/drawingml/2006/main" name="OC_template_updated">
  <a:themeElements>
    <a:clrScheme name="Custom 7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1165</Words>
  <Application>Microsoft Office PowerPoint</Application>
  <PresentationFormat>Προβολή στην οθόνη (4:3)</PresentationFormat>
  <Paragraphs>118</Paragraphs>
  <Slides>19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OC_template_updated</vt:lpstr>
      <vt:lpstr>Ογκολογία</vt:lpstr>
      <vt:lpstr>Φυσιολογικό αναπνευστικό επιθήλιο πνεύμονα</vt:lpstr>
      <vt:lpstr>Βρογχοκυψελιδικός καρκίνος</vt:lpstr>
      <vt:lpstr>Επιδερμοειδής καρκίνος πνεύμονα</vt:lpstr>
      <vt:lpstr>Μικροκυτταρικός καρκίνος πνεύμονα </vt:lpstr>
      <vt:lpstr>Ακτινογραφία βρογχογενούς καρκίνου πνεύμονα</vt:lpstr>
      <vt:lpstr>Μακροσκοπική εικόνα επιδερμοειδούς καρκίνου πνεύμονα 1/3</vt:lpstr>
      <vt:lpstr>Μακροσκοπική εικόνα επιδερμοειδούς  καρκίνου πνεύμονα 2/3</vt:lpstr>
      <vt:lpstr>Μακροσκοπική εικόνα επιδερμοειδούς  καρκίνου πνεύμονα 3/3</vt:lpstr>
      <vt:lpstr>Ακτινογραφία επιδερμοειδούς  καρκίνου πνεύμονα</vt:lpstr>
      <vt:lpstr>Μετάσταση μαστού σε λεμφαγγείο πνεύμονα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65</cp:revision>
  <dcterms:created xsi:type="dcterms:W3CDTF">2013-03-04T13:35:19Z</dcterms:created>
  <dcterms:modified xsi:type="dcterms:W3CDTF">2015-05-21T06:41:18Z</dcterms:modified>
</cp:coreProperties>
</file>