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 id="2147483719" r:id="rId4"/>
  </p:sldMasterIdLst>
  <p:notesMasterIdLst>
    <p:notesMasterId r:id="rId122"/>
  </p:notesMasterIdLst>
  <p:handoutMasterIdLst>
    <p:handoutMasterId r:id="rId123"/>
  </p:handoutMasterIdLst>
  <p:sldIdLst>
    <p:sldId id="369"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6" r:id="rId111"/>
    <p:sldId id="365" r:id="rId112"/>
    <p:sldId id="367" r:id="rId113"/>
    <p:sldId id="368" r:id="rId114"/>
    <p:sldId id="370" r:id="rId115"/>
    <p:sldId id="371" r:id="rId116"/>
    <p:sldId id="372" r:id="rId117"/>
    <p:sldId id="376" r:id="rId118"/>
    <p:sldId id="377" r:id="rId119"/>
    <p:sldId id="374" r:id="rId120"/>
    <p:sldId id="375" r:id="rId121"/>
  </p:sldIdLst>
  <p:sldSz cx="9144000" cy="6858000" type="screen4x3"/>
  <p:notesSz cx="7104063" cy="10234613"/>
  <p:custDataLst>
    <p:tags r:id="rId1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FA2"/>
    <a:srgbClr val="F2F8BE"/>
    <a:srgbClr val="004A82"/>
    <a:srgbClr val="4B8BD1"/>
    <a:srgbClr val="52766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handoutMaster" Target="handoutMasters/handoutMaster1.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tags" Target="tags/tag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111</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112</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115</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116</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a:t>
            </a:fld>
            <a:endParaRPr lang="el-GR" dirty="0"/>
          </a:p>
        </p:txBody>
      </p:sp>
    </p:spTree>
    <p:extLst>
      <p:ext uri="{BB962C8B-B14F-4D97-AF65-F5344CB8AC3E}">
        <p14:creationId xmlns:p14="http://schemas.microsoft.com/office/powerpoint/2010/main" val="323485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extLst>
      <p:ext uri="{BB962C8B-B14F-4D97-AF65-F5344CB8AC3E}">
        <p14:creationId xmlns:p14="http://schemas.microsoft.com/office/powerpoint/2010/main" val="3963278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202903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23</a:t>
            </a:fld>
            <a:endParaRPr lang="el-GR" dirty="0"/>
          </a:p>
        </p:txBody>
      </p:sp>
    </p:spTree>
    <p:extLst>
      <p:ext uri="{BB962C8B-B14F-4D97-AF65-F5344CB8AC3E}">
        <p14:creationId xmlns:p14="http://schemas.microsoft.com/office/powerpoint/2010/main" val="2829701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54</a:t>
            </a:fld>
            <a:endParaRPr lang="el-GR" dirty="0"/>
          </a:p>
        </p:txBody>
      </p:sp>
    </p:spTree>
    <p:extLst>
      <p:ext uri="{BB962C8B-B14F-4D97-AF65-F5344CB8AC3E}">
        <p14:creationId xmlns:p14="http://schemas.microsoft.com/office/powerpoint/2010/main" val="2520410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62</a:t>
            </a:fld>
            <a:endParaRPr lang="el-GR" dirty="0"/>
          </a:p>
        </p:txBody>
      </p:sp>
    </p:spTree>
    <p:extLst>
      <p:ext uri="{BB962C8B-B14F-4D97-AF65-F5344CB8AC3E}">
        <p14:creationId xmlns:p14="http://schemas.microsoft.com/office/powerpoint/2010/main" val="216281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sz="1200" b="1" i="1"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72</a:t>
            </a:fld>
            <a:endParaRPr lang="el-GR" dirty="0"/>
          </a:p>
        </p:txBody>
      </p:sp>
    </p:spTree>
    <p:extLst>
      <p:ext uri="{BB962C8B-B14F-4D97-AF65-F5344CB8AC3E}">
        <p14:creationId xmlns:p14="http://schemas.microsoft.com/office/powerpoint/2010/main" val="120616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110</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6" name="Picture 14" descr=" photo chemistry-background-thumb17527359.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a14:imgEffect>
                  </a14:imgLayer>
                </a14:imgProps>
              </a:ext>
              <a:ext uri="{28A0092B-C50C-407E-A947-70E740481C1C}">
                <a14:useLocalDpi xmlns:a14="http://schemas.microsoft.com/office/drawing/2010/main" val="0"/>
              </a:ext>
            </a:extLst>
          </a:blip>
          <a:srcRect r="92471"/>
          <a:stretch/>
        </p:blipFill>
        <p:spPr bwMode="auto">
          <a:xfrm>
            <a:off x="0" y="3543"/>
            <a:ext cx="467544" cy="6869792"/>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Ορθογώνιο 8"/>
          <p:cNvSpPr/>
          <p:nvPr userDrawn="1"/>
        </p:nvSpPr>
        <p:spPr>
          <a:xfrm>
            <a:off x="467544" y="3542"/>
            <a:ext cx="8676456" cy="686979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16632"/>
            <a:ext cx="8676456" cy="908720"/>
          </a:xfrm>
        </p:spPr>
        <p:txBody>
          <a:bodyPr>
            <a:normAutofit/>
          </a:bodyPr>
          <a:lstStyle>
            <a:lvl1pPr>
              <a:defRPr sz="3600">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611560" y="1268760"/>
            <a:ext cx="8352928" cy="4968552"/>
          </a:xfrm>
        </p:spPr>
        <p:txBody>
          <a:bodyPr/>
          <a:lstStyle>
            <a:lvl1pPr>
              <a:lnSpc>
                <a:spcPct val="114000"/>
              </a:lnSpc>
              <a:spcBef>
                <a:spcPts val="1200"/>
              </a:spcBef>
              <a:defRPr sz="2400"/>
            </a:lvl1pPr>
            <a:lvl2pPr marL="742950" indent="-285750">
              <a:lnSpc>
                <a:spcPct val="114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a:xfrm>
            <a:off x="6758880" y="6356350"/>
            <a:ext cx="2133600" cy="365125"/>
          </a:xfrm>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16590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096388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7634315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1330461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9400934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1503253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8644022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5719171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47533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5806724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122122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0170949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ommons.wikimedia.org/wiki/File:Urea_cycle.svg"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Yikrazuu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File_Upload_Bot_(Magnus_Manske)" TargetMode="External"/><Relationship Id="rId4" Type="http://schemas.openxmlformats.org/officeDocument/2006/relationships/hyperlink" Target="http://commons.wikimedia.org/wiki/File:Citric_acid_cycle_with_aconitate_2.svg"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commons.wikimedia.org/wiki/User:NEUROtiker" TargetMode="External"/><Relationship Id="rId2" Type="http://schemas.openxmlformats.org/officeDocument/2006/relationships/hyperlink" Target="http://commons.wikimedia.org/wiki/File:Beta-Oxidation1.svg"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6.xml.rels><?xml version="1.0" encoding="UTF-8" standalone="yes"?>
<Relationships xmlns="http://schemas.openxmlformats.org/package/2006/relationships"><Relationship Id="rId3" Type="http://schemas.openxmlformats.org/officeDocument/2006/relationships/hyperlink" Target="http://commons.wikimedia.org/wiki/File:Beta-Oxidation3.svg" TargetMode="External"/><Relationship Id="rId2" Type="http://schemas.openxmlformats.org/officeDocument/2006/relationships/hyperlink" Target="http://commons.wikimedia.org/wiki/File:Beta-Oxidation2.svg"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commons.wikimedia.org/wiki/User:NEUROtiker"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commons.wikimedia.org/wiki/File:Beta-Oxidation4.svg"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commons.wikimedia.org/wiki/User:NEUROtiker"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152128"/>
          </a:xfrm>
        </p:spPr>
        <p:txBody>
          <a:bodyPr/>
          <a:lstStyle/>
          <a:p>
            <a:pPr lvl="1" algn="ctr"/>
            <a:r>
              <a:rPr lang="el-GR" sz="4400" b="1" dirty="0" smtClean="0">
                <a:solidFill>
                  <a:schemeClr val="tx1"/>
                </a:solidFill>
                <a:latin typeface="+mn-lt"/>
              </a:rPr>
              <a:t>Βιοχημεία (Θ)</a:t>
            </a:r>
            <a:endParaRPr lang="el-GR" b="1" dirty="0">
              <a:solidFill>
                <a:schemeClr val="tx1"/>
              </a:solidFill>
              <a:latin typeface="+mn-lt"/>
            </a:endParaRPr>
          </a:p>
        </p:txBody>
      </p:sp>
      <p:sp>
        <p:nvSpPr>
          <p:cNvPr id="3" name="Υπότιτλος 2"/>
          <p:cNvSpPr>
            <a:spLocks noGrp="1"/>
          </p:cNvSpPr>
          <p:nvPr>
            <p:ph type="subTitle" idx="1"/>
          </p:nvPr>
        </p:nvSpPr>
        <p:spPr>
          <a:xfrm>
            <a:off x="0" y="2708920"/>
            <a:ext cx="9144000" cy="1752600"/>
          </a:xfrm>
        </p:spPr>
        <p:txBody>
          <a:bodyPr>
            <a:noAutofit/>
          </a:bodyPr>
          <a:lstStyle/>
          <a:p>
            <a:r>
              <a:rPr lang="el-GR" sz="2400" b="1" dirty="0" smtClean="0"/>
              <a:t>Ενότητα 11</a:t>
            </a:r>
            <a:r>
              <a:rPr lang="el-GR" sz="2400" dirty="0" smtClean="0"/>
              <a:t>:</a:t>
            </a:r>
            <a:r>
              <a:rPr lang="en-US" sz="2400" dirty="0" smtClean="0"/>
              <a:t> </a:t>
            </a:r>
            <a:r>
              <a:rPr lang="el-GR" sz="2400" dirty="0" smtClean="0"/>
              <a:t>Μεταβολισμός</a:t>
            </a:r>
          </a:p>
          <a:p>
            <a:endParaRPr lang="en-US" sz="2400" dirty="0" smtClean="0"/>
          </a:p>
          <a:p>
            <a:r>
              <a:rPr lang="el-GR" sz="2400" dirty="0" smtClean="0"/>
              <a:t>Γεώργιος Καρίκας</a:t>
            </a:r>
            <a:endParaRPr lang="en-US" sz="2400" dirty="0" smtClean="0"/>
          </a:p>
          <a:p>
            <a:r>
              <a:rPr lang="el-GR" sz="2400" dirty="0" smtClean="0"/>
              <a:t>Διδάκτωρ Πανεπιστημίου Αθηνών, PhD Manchester University,</a:t>
            </a:r>
          </a:p>
          <a:p>
            <a:r>
              <a:rPr lang="el-GR" sz="2400" dirty="0" smtClean="0"/>
              <a:t>Καθηγητής Βιοχημείας-Κλινικής Χημείας, Τμήμα Ιατρικών Εργαστηρίων</a:t>
            </a:r>
          </a:p>
          <a:p>
            <a:endParaRPr lang="el-GR" sz="2400" dirty="0" smtClean="0"/>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Μεταβολισμός </a:t>
            </a:r>
            <a:r>
              <a:rPr lang="el-GR" sz="3000" b="0" dirty="0" smtClean="0"/>
              <a:t>9/11</a:t>
            </a:r>
            <a:endParaRPr lang="el-GR" dirty="0"/>
          </a:p>
        </p:txBody>
      </p:sp>
      <p:sp>
        <p:nvSpPr>
          <p:cNvPr id="3" name="Θέση περιεχομένου 2"/>
          <p:cNvSpPr>
            <a:spLocks noGrp="1"/>
          </p:cNvSpPr>
          <p:nvPr>
            <p:ph idx="1"/>
          </p:nvPr>
        </p:nvSpPr>
        <p:spPr>
          <a:xfrm>
            <a:off x="611559" y="1118602"/>
            <a:ext cx="8352928" cy="2664296"/>
          </a:xfrm>
        </p:spPr>
        <p:txBody>
          <a:bodyPr>
            <a:normAutofit/>
          </a:bodyPr>
          <a:lstStyle/>
          <a:p>
            <a:r>
              <a:rPr lang="el-GR" sz="2200" dirty="0"/>
              <a:t>Τα τελευταία παραλαμβάνουν την ενέργεια από την οξείδωση των 3 κατηγοριών και συνιστούν τα υποστρώματα για την </a:t>
            </a:r>
            <a:r>
              <a:rPr lang="el-GR" sz="2200" b="1" dirty="0"/>
              <a:t>οξειδωτική φωσφορυλίωση</a:t>
            </a:r>
            <a:r>
              <a:rPr lang="el-GR" sz="2200" dirty="0"/>
              <a:t>. Με την οξείδωσή τους παρέχεται η </a:t>
            </a:r>
            <a:r>
              <a:rPr lang="el-GR" sz="2200" dirty="0" smtClean="0"/>
              <a:t>ενέργεια </a:t>
            </a:r>
            <a:r>
              <a:rPr lang="el-GR" sz="2200" dirty="0"/>
              <a:t>για τη σύνθεση του ATP. Οι οξειδωτικές (καταβολισμός) και αναγωγικές αντιδράσεις (αναβολισμός) και ο ρόλος του συνενζύμου NAD,  φαίνονται στο </a:t>
            </a:r>
            <a:r>
              <a:rPr lang="el-GR" sz="2200" dirty="0" smtClean="0"/>
              <a:t>σχήμα.</a:t>
            </a:r>
            <a:endParaRPr lang="el-GR" sz="2200" dirty="0"/>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grpSp>
        <p:nvGrpSpPr>
          <p:cNvPr id="2078" name="Ομάδα 2077"/>
          <p:cNvGrpSpPr/>
          <p:nvPr/>
        </p:nvGrpSpPr>
        <p:grpSpPr>
          <a:xfrm>
            <a:off x="1043608" y="3268080"/>
            <a:ext cx="7488832" cy="3586553"/>
            <a:chOff x="1043608" y="3268080"/>
            <a:chExt cx="7488832" cy="3586553"/>
          </a:xfrm>
        </p:grpSpPr>
        <p:sp>
          <p:nvSpPr>
            <p:cNvPr id="2077" name="Ορθογώνιο 2076"/>
            <p:cNvSpPr/>
            <p:nvPr/>
          </p:nvSpPr>
          <p:spPr>
            <a:xfrm>
              <a:off x="1043608" y="5404926"/>
              <a:ext cx="7488832" cy="1408450"/>
            </a:xfrm>
            <a:prstGeom prst="rect">
              <a:avLst/>
            </a:prstGeom>
            <a:solidFill>
              <a:srgbClr val="F2F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74" name="Ορθογώνιο 2073"/>
            <p:cNvSpPr/>
            <p:nvPr/>
          </p:nvSpPr>
          <p:spPr>
            <a:xfrm>
              <a:off x="1043608" y="4901365"/>
              <a:ext cx="7488832" cy="50356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72" name="Ορθογώνιο 2071"/>
            <p:cNvSpPr/>
            <p:nvPr/>
          </p:nvSpPr>
          <p:spPr>
            <a:xfrm>
              <a:off x="1043608" y="3566874"/>
              <a:ext cx="7488832" cy="133449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TextBox 4"/>
            <p:cNvSpPr txBox="1"/>
            <p:nvPr/>
          </p:nvSpPr>
          <p:spPr>
            <a:xfrm>
              <a:off x="1547664" y="3566874"/>
              <a:ext cx="1296144" cy="646331"/>
            </a:xfrm>
            <a:prstGeom prst="rect">
              <a:avLst/>
            </a:prstGeom>
            <a:noFill/>
          </p:spPr>
          <p:txBody>
            <a:bodyPr wrap="square" rtlCol="0">
              <a:spAutoFit/>
            </a:bodyPr>
            <a:lstStyle/>
            <a:p>
              <a:r>
                <a:rPr lang="el-GR" dirty="0" smtClean="0">
                  <a:latin typeface="+mn-lt"/>
                </a:rPr>
                <a:t>Θρεπτικές ύλες</a:t>
              </a:r>
              <a:endParaRPr lang="el-GR" dirty="0">
                <a:latin typeface="+mn-lt"/>
              </a:endParaRPr>
            </a:p>
          </p:txBody>
        </p:sp>
        <p:sp>
          <p:nvSpPr>
            <p:cNvPr id="6" name="TextBox 5"/>
            <p:cNvSpPr txBox="1"/>
            <p:nvPr/>
          </p:nvSpPr>
          <p:spPr>
            <a:xfrm>
              <a:off x="3952378" y="3268080"/>
              <a:ext cx="1722138" cy="369332"/>
            </a:xfrm>
            <a:prstGeom prst="rect">
              <a:avLst/>
            </a:prstGeom>
            <a:noFill/>
          </p:spPr>
          <p:txBody>
            <a:bodyPr wrap="none" rtlCol="0">
              <a:spAutoFit/>
            </a:bodyPr>
            <a:lstStyle/>
            <a:p>
              <a:r>
                <a:rPr lang="el-GR" b="1" dirty="0" smtClean="0">
                  <a:latin typeface="+mn-lt"/>
                </a:rPr>
                <a:t>ΚΑΤΑΒΟΛΙΣΜΟΣ</a:t>
              </a:r>
              <a:endParaRPr lang="el-GR" b="1" dirty="0">
                <a:latin typeface="+mn-lt"/>
              </a:endParaRPr>
            </a:p>
          </p:txBody>
        </p:sp>
        <p:sp>
          <p:nvSpPr>
            <p:cNvPr id="7" name="TextBox 6"/>
            <p:cNvSpPr txBox="1"/>
            <p:nvPr/>
          </p:nvSpPr>
          <p:spPr>
            <a:xfrm>
              <a:off x="3923928" y="3782898"/>
              <a:ext cx="1741628" cy="646331"/>
            </a:xfrm>
            <a:prstGeom prst="rect">
              <a:avLst/>
            </a:prstGeom>
            <a:noFill/>
          </p:spPr>
          <p:txBody>
            <a:bodyPr wrap="square" rtlCol="0">
              <a:spAutoFit/>
            </a:bodyPr>
            <a:lstStyle/>
            <a:p>
              <a:pPr algn="ctr"/>
              <a:r>
                <a:rPr lang="el-GR" dirty="0" smtClean="0">
                  <a:latin typeface="+mn-lt"/>
                </a:rPr>
                <a:t>ΟΞΕΙΔΩΤΙΚΕΣ ΑΝΤΙΔΡΑΣΕΙΣ</a:t>
              </a:r>
              <a:endParaRPr lang="el-GR" dirty="0">
                <a:latin typeface="+mn-lt"/>
              </a:endParaRPr>
            </a:p>
          </p:txBody>
        </p:sp>
        <p:sp>
          <p:nvSpPr>
            <p:cNvPr id="8" name="TextBox 7"/>
            <p:cNvSpPr txBox="1"/>
            <p:nvPr/>
          </p:nvSpPr>
          <p:spPr>
            <a:xfrm>
              <a:off x="6744088" y="3637412"/>
              <a:ext cx="1296144" cy="646331"/>
            </a:xfrm>
            <a:prstGeom prst="rect">
              <a:avLst/>
            </a:prstGeom>
            <a:noFill/>
          </p:spPr>
          <p:txBody>
            <a:bodyPr wrap="square" rtlCol="0">
              <a:spAutoFit/>
            </a:bodyPr>
            <a:lstStyle/>
            <a:p>
              <a:r>
                <a:rPr lang="el-GR" dirty="0" smtClean="0">
                  <a:latin typeface="+mn-lt"/>
                </a:rPr>
                <a:t>Προϊόντα οξείδωσης</a:t>
              </a:r>
              <a:endParaRPr lang="el-GR" dirty="0">
                <a:latin typeface="+mn-lt"/>
              </a:endParaRPr>
            </a:p>
          </p:txBody>
        </p:sp>
        <p:sp>
          <p:nvSpPr>
            <p:cNvPr id="11" name="Έλλειψη 10"/>
            <p:cNvSpPr/>
            <p:nvPr/>
          </p:nvSpPr>
          <p:spPr>
            <a:xfrm>
              <a:off x="3851920" y="3710890"/>
              <a:ext cx="1917013" cy="8140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3" name="Ευθεία γραμμή σύνδεσης 12"/>
            <p:cNvCxnSpPr>
              <a:endCxn id="11" idx="2"/>
            </p:cNvCxnSpPr>
            <p:nvPr/>
          </p:nvCxnSpPr>
          <p:spPr>
            <a:xfrm>
              <a:off x="2725430" y="3890039"/>
              <a:ext cx="1126490" cy="227861"/>
            </a:xfrm>
            <a:prstGeom prst="line">
              <a:avLst/>
            </a:prstGeom>
            <a:ln w="19050">
              <a:solidFill>
                <a:srgbClr val="2A4FA2"/>
              </a:solidFill>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stCxn id="11" idx="6"/>
              <a:endCxn id="8" idx="1"/>
            </p:cNvCxnSpPr>
            <p:nvPr/>
          </p:nvCxnSpPr>
          <p:spPr>
            <a:xfrm flipV="1">
              <a:off x="5768933" y="3960578"/>
              <a:ext cx="975155" cy="157322"/>
            </a:xfrm>
            <a:prstGeom prst="straightConnector1">
              <a:avLst/>
            </a:prstGeom>
            <a:ln w="19050">
              <a:solidFill>
                <a:srgbClr val="2A4FA2"/>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29286" y="4819879"/>
              <a:ext cx="1296144" cy="369332"/>
            </a:xfrm>
            <a:prstGeom prst="rect">
              <a:avLst/>
            </a:prstGeom>
            <a:noFill/>
          </p:spPr>
          <p:txBody>
            <a:bodyPr wrap="square" rtlCol="0">
              <a:spAutoFit/>
            </a:bodyPr>
            <a:lstStyle/>
            <a:p>
              <a:r>
                <a:rPr lang="en-US" dirty="0" smtClean="0">
                  <a:latin typeface="+mn-lt"/>
                </a:rPr>
                <a:t>NAD(P)</a:t>
              </a:r>
              <a:r>
                <a:rPr lang="en-US" baseline="30000" dirty="0" smtClean="0">
                  <a:latin typeface="+mn-lt"/>
                </a:rPr>
                <a:t>+</a:t>
              </a:r>
              <a:endParaRPr lang="el-GR" baseline="30000" dirty="0">
                <a:latin typeface="+mn-lt"/>
              </a:endParaRPr>
            </a:p>
          </p:txBody>
        </p:sp>
        <p:cxnSp>
          <p:nvCxnSpPr>
            <p:cNvPr id="19" name="Ευθεία γραμμή σύνδεσης 18"/>
            <p:cNvCxnSpPr>
              <a:stCxn id="17" idx="0"/>
            </p:cNvCxnSpPr>
            <p:nvPr/>
          </p:nvCxnSpPr>
          <p:spPr>
            <a:xfrm flipV="1">
              <a:off x="2077358" y="4340757"/>
              <a:ext cx="1944216" cy="479122"/>
            </a:xfrm>
            <a:prstGeom prst="line">
              <a:avLst/>
            </a:prstGeom>
            <a:ln w="19050">
              <a:solidFill>
                <a:srgbClr val="2A4FA2"/>
              </a:solidFill>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a:endCxn id="49" idx="0"/>
            </p:cNvCxnSpPr>
            <p:nvPr/>
          </p:nvCxnSpPr>
          <p:spPr>
            <a:xfrm>
              <a:off x="5665556" y="4283743"/>
              <a:ext cx="1726604" cy="617622"/>
            </a:xfrm>
            <a:prstGeom prst="straightConnector1">
              <a:avLst/>
            </a:prstGeom>
            <a:ln w="19050">
              <a:solidFill>
                <a:srgbClr val="2A4FA2"/>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923928" y="4812772"/>
              <a:ext cx="1669619" cy="646331"/>
            </a:xfrm>
            <a:prstGeom prst="rect">
              <a:avLst/>
            </a:prstGeom>
            <a:noFill/>
          </p:spPr>
          <p:txBody>
            <a:bodyPr wrap="square" rtlCol="0">
              <a:spAutoFit/>
            </a:bodyPr>
            <a:lstStyle/>
            <a:p>
              <a:pPr algn="ctr"/>
              <a:r>
                <a:rPr lang="el-GR" dirty="0" smtClean="0">
                  <a:latin typeface="+mn-lt"/>
                </a:rPr>
                <a:t>αναπνευστική αλυσίδα</a:t>
              </a:r>
              <a:endParaRPr lang="el-GR" dirty="0">
                <a:latin typeface="+mn-lt"/>
              </a:endParaRPr>
            </a:p>
          </p:txBody>
        </p:sp>
        <p:sp>
          <p:nvSpPr>
            <p:cNvPr id="49" name="TextBox 48"/>
            <p:cNvSpPr txBox="1"/>
            <p:nvPr/>
          </p:nvSpPr>
          <p:spPr>
            <a:xfrm>
              <a:off x="6744088" y="4901365"/>
              <a:ext cx="1296144" cy="369332"/>
            </a:xfrm>
            <a:prstGeom prst="rect">
              <a:avLst/>
            </a:prstGeom>
            <a:noFill/>
          </p:spPr>
          <p:txBody>
            <a:bodyPr wrap="square" rtlCol="0">
              <a:spAutoFit/>
            </a:bodyPr>
            <a:lstStyle/>
            <a:p>
              <a:r>
                <a:rPr lang="en-US" dirty="0" smtClean="0">
                  <a:latin typeface="+mn-lt"/>
                </a:rPr>
                <a:t>NAD(P</a:t>
              </a:r>
              <a:r>
                <a:rPr lang="el-GR" dirty="0" smtClean="0">
                  <a:latin typeface="+mn-lt"/>
                </a:rPr>
                <a:t>)Η</a:t>
              </a:r>
              <a:endParaRPr lang="el-GR" baseline="30000" dirty="0">
                <a:latin typeface="+mn-lt"/>
              </a:endParaRPr>
            </a:p>
          </p:txBody>
        </p:sp>
        <p:sp>
          <p:nvSpPr>
            <p:cNvPr id="51" name="TextBox 50"/>
            <p:cNvSpPr txBox="1"/>
            <p:nvPr/>
          </p:nvSpPr>
          <p:spPr>
            <a:xfrm>
              <a:off x="5524654" y="4581128"/>
              <a:ext cx="415498" cy="369332"/>
            </a:xfrm>
            <a:prstGeom prst="rect">
              <a:avLst/>
            </a:prstGeom>
            <a:noFill/>
          </p:spPr>
          <p:txBody>
            <a:bodyPr wrap="none" rtlCol="0">
              <a:spAutoFit/>
            </a:bodyPr>
            <a:lstStyle/>
            <a:p>
              <a:r>
                <a:rPr lang="el-GR" dirty="0" smtClean="0">
                  <a:latin typeface="+mn-lt"/>
                </a:rPr>
                <a:t>Ο</a:t>
              </a:r>
              <a:r>
                <a:rPr lang="el-GR" baseline="-25000" dirty="0" smtClean="0">
                  <a:latin typeface="+mn-lt"/>
                </a:rPr>
                <a:t>2</a:t>
              </a:r>
              <a:endParaRPr lang="el-GR" baseline="-25000" dirty="0">
                <a:latin typeface="+mn-lt"/>
              </a:endParaRPr>
            </a:p>
          </p:txBody>
        </p:sp>
        <p:cxnSp>
          <p:nvCxnSpPr>
            <p:cNvPr id="53" name="Ευθεία γραμμή σύνδεσης 52"/>
            <p:cNvCxnSpPr/>
            <p:nvPr/>
          </p:nvCxnSpPr>
          <p:spPr>
            <a:xfrm flipH="1">
              <a:off x="5446622" y="4946841"/>
              <a:ext cx="177626" cy="184666"/>
            </a:xfrm>
            <a:prstGeom prst="line">
              <a:avLst/>
            </a:prstGeom>
            <a:ln w="19050">
              <a:solidFill>
                <a:srgbClr val="2A4FA2"/>
              </a:solidFill>
            </a:ln>
          </p:spPr>
          <p:style>
            <a:lnRef idx="1">
              <a:schemeClr val="accent1"/>
            </a:lnRef>
            <a:fillRef idx="0">
              <a:schemeClr val="accent1"/>
            </a:fillRef>
            <a:effectRef idx="0">
              <a:schemeClr val="accent1"/>
            </a:effectRef>
            <a:fontRef idx="minor">
              <a:schemeClr val="tx1"/>
            </a:fontRef>
          </p:style>
        </p:cxnSp>
        <p:cxnSp>
          <p:nvCxnSpPr>
            <p:cNvPr id="56" name="Ευθεία γραμμή σύνδεσης 55"/>
            <p:cNvCxnSpPr/>
            <p:nvPr/>
          </p:nvCxnSpPr>
          <p:spPr>
            <a:xfrm flipH="1">
              <a:off x="2555778" y="5135938"/>
              <a:ext cx="4032446" cy="0"/>
            </a:xfrm>
            <a:prstGeom prst="line">
              <a:avLst/>
            </a:prstGeom>
            <a:ln w="19050">
              <a:solidFill>
                <a:srgbClr val="2A4FA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51" name="Ευθύγραμμο βέλος σύνδεσης 2050"/>
            <p:cNvCxnSpPr/>
            <p:nvPr/>
          </p:nvCxnSpPr>
          <p:spPr>
            <a:xfrm flipH="1">
              <a:off x="3085469" y="5385400"/>
              <a:ext cx="95193" cy="183792"/>
            </a:xfrm>
            <a:prstGeom prst="straightConnector1">
              <a:avLst/>
            </a:prstGeom>
            <a:ln w="19050">
              <a:solidFill>
                <a:srgbClr val="2A4FA2"/>
              </a:solidFill>
              <a:tailEnd type="triangle" w="lg" len="lg"/>
            </a:ln>
          </p:spPr>
          <p:style>
            <a:lnRef idx="1">
              <a:schemeClr val="accent1"/>
            </a:lnRef>
            <a:fillRef idx="0">
              <a:schemeClr val="accent1"/>
            </a:fillRef>
            <a:effectRef idx="0">
              <a:schemeClr val="accent1"/>
            </a:effectRef>
            <a:fontRef idx="minor">
              <a:schemeClr val="tx1"/>
            </a:fontRef>
          </p:style>
        </p:cxnSp>
        <p:sp>
          <p:nvSpPr>
            <p:cNvPr id="2052" name="TextBox 2051"/>
            <p:cNvSpPr txBox="1"/>
            <p:nvPr/>
          </p:nvSpPr>
          <p:spPr>
            <a:xfrm>
              <a:off x="3045517" y="5455984"/>
              <a:ext cx="928459" cy="338554"/>
            </a:xfrm>
            <a:prstGeom prst="rect">
              <a:avLst/>
            </a:prstGeom>
            <a:noFill/>
          </p:spPr>
          <p:txBody>
            <a:bodyPr wrap="none" rtlCol="0">
              <a:spAutoFit/>
            </a:bodyPr>
            <a:lstStyle/>
            <a:p>
              <a:r>
                <a:rPr lang="en-US" sz="1600" dirty="0" smtClean="0">
                  <a:latin typeface="+mn-lt"/>
                </a:rPr>
                <a:t>ATP+H</a:t>
              </a:r>
              <a:r>
                <a:rPr lang="en-US" sz="1600" baseline="-25000" dirty="0" smtClean="0">
                  <a:latin typeface="+mn-lt"/>
                </a:rPr>
                <a:t>2</a:t>
              </a:r>
              <a:r>
                <a:rPr lang="en-US" sz="1600" dirty="0" smtClean="0">
                  <a:latin typeface="+mn-lt"/>
                </a:rPr>
                <a:t>O</a:t>
              </a:r>
              <a:endParaRPr lang="el-GR" sz="1600" dirty="0">
                <a:latin typeface="+mn-lt"/>
              </a:endParaRPr>
            </a:p>
          </p:txBody>
        </p:sp>
        <p:sp>
          <p:nvSpPr>
            <p:cNvPr id="74" name="TextBox 73"/>
            <p:cNvSpPr txBox="1"/>
            <p:nvPr/>
          </p:nvSpPr>
          <p:spPr>
            <a:xfrm>
              <a:off x="3917209" y="5580961"/>
              <a:ext cx="1741628" cy="646331"/>
            </a:xfrm>
            <a:prstGeom prst="rect">
              <a:avLst/>
            </a:prstGeom>
            <a:noFill/>
          </p:spPr>
          <p:txBody>
            <a:bodyPr wrap="square" rtlCol="0">
              <a:spAutoFit/>
            </a:bodyPr>
            <a:lstStyle/>
            <a:p>
              <a:pPr algn="ctr"/>
              <a:r>
                <a:rPr lang="el-GR" dirty="0" smtClean="0">
                  <a:latin typeface="+mn-lt"/>
                </a:rPr>
                <a:t>ΑΝΑΓΩΓΙΚΕΣ ΑΝΤΙΔΡΑΣΕΙΣ</a:t>
              </a:r>
              <a:endParaRPr lang="el-GR" dirty="0">
                <a:latin typeface="+mn-lt"/>
              </a:endParaRPr>
            </a:p>
          </p:txBody>
        </p:sp>
        <p:sp>
          <p:nvSpPr>
            <p:cNvPr id="2058" name="TextBox 2057"/>
            <p:cNvSpPr txBox="1"/>
            <p:nvPr/>
          </p:nvSpPr>
          <p:spPr>
            <a:xfrm>
              <a:off x="1115616" y="5674022"/>
              <a:ext cx="1512170" cy="923330"/>
            </a:xfrm>
            <a:prstGeom prst="rect">
              <a:avLst/>
            </a:prstGeom>
            <a:noFill/>
          </p:spPr>
          <p:txBody>
            <a:bodyPr wrap="square" rtlCol="0">
              <a:spAutoFit/>
            </a:bodyPr>
            <a:lstStyle/>
            <a:p>
              <a:r>
                <a:rPr lang="el-GR" dirty="0" smtClean="0">
                  <a:latin typeface="+mn-lt"/>
                </a:rPr>
                <a:t>Ανηγμένα προϊόντα βιοσύνθεσης</a:t>
              </a:r>
              <a:endParaRPr lang="el-GR" dirty="0">
                <a:latin typeface="+mn-lt"/>
              </a:endParaRPr>
            </a:p>
          </p:txBody>
        </p:sp>
        <p:sp>
          <p:nvSpPr>
            <p:cNvPr id="2059" name="TextBox 2058"/>
            <p:cNvSpPr txBox="1"/>
            <p:nvPr/>
          </p:nvSpPr>
          <p:spPr>
            <a:xfrm>
              <a:off x="6866400" y="5608304"/>
              <a:ext cx="1524016" cy="923330"/>
            </a:xfrm>
            <a:prstGeom prst="rect">
              <a:avLst/>
            </a:prstGeom>
            <a:noFill/>
          </p:spPr>
          <p:txBody>
            <a:bodyPr wrap="square" rtlCol="0">
              <a:spAutoFit/>
            </a:bodyPr>
            <a:lstStyle/>
            <a:p>
              <a:r>
                <a:rPr lang="el-GR" dirty="0" smtClean="0">
                  <a:latin typeface="+mn-lt"/>
                </a:rPr>
                <a:t>Οξειδωμένες πρόδρομες ενώσεις</a:t>
              </a:r>
              <a:endParaRPr lang="el-GR" dirty="0">
                <a:latin typeface="+mn-lt"/>
              </a:endParaRPr>
            </a:p>
          </p:txBody>
        </p:sp>
        <p:sp>
          <p:nvSpPr>
            <p:cNvPr id="77" name="Έλλειψη 76"/>
            <p:cNvSpPr/>
            <p:nvPr/>
          </p:nvSpPr>
          <p:spPr>
            <a:xfrm>
              <a:off x="3851919" y="5497116"/>
              <a:ext cx="1917013" cy="8140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78" name="Ευθεία γραμμή σύνδεσης 77"/>
            <p:cNvCxnSpPr>
              <a:endCxn id="77" idx="2"/>
            </p:cNvCxnSpPr>
            <p:nvPr/>
          </p:nvCxnSpPr>
          <p:spPr>
            <a:xfrm>
              <a:off x="1871701" y="5459103"/>
              <a:ext cx="1980218" cy="445023"/>
            </a:xfrm>
            <a:prstGeom prst="line">
              <a:avLst/>
            </a:prstGeom>
            <a:ln w="19050">
              <a:solidFill>
                <a:srgbClr val="2A4FA2"/>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79" name="Ευθύγραμμο βέλος σύνδεσης 78"/>
            <p:cNvCxnSpPr/>
            <p:nvPr/>
          </p:nvCxnSpPr>
          <p:spPr>
            <a:xfrm flipV="1">
              <a:off x="5768932" y="5497116"/>
              <a:ext cx="1107324" cy="327437"/>
            </a:xfrm>
            <a:prstGeom prst="straightConnector1">
              <a:avLst/>
            </a:prstGeom>
            <a:ln w="19050">
              <a:solidFill>
                <a:srgbClr val="2A4FA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0" name="Ευθεία γραμμή σύνδεσης 79"/>
            <p:cNvCxnSpPr/>
            <p:nvPr/>
          </p:nvCxnSpPr>
          <p:spPr>
            <a:xfrm flipV="1">
              <a:off x="2339752" y="6126983"/>
              <a:ext cx="1681821" cy="8704"/>
            </a:xfrm>
            <a:prstGeom prst="line">
              <a:avLst/>
            </a:prstGeom>
            <a:ln w="19050">
              <a:solidFill>
                <a:srgbClr val="2A4FA2"/>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81" name="Ευθύγραμμο βέλος σύνδεσης 80"/>
            <p:cNvCxnSpPr/>
            <p:nvPr/>
          </p:nvCxnSpPr>
          <p:spPr>
            <a:xfrm>
              <a:off x="5665555" y="6069969"/>
              <a:ext cx="1282709" cy="157323"/>
            </a:xfrm>
            <a:prstGeom prst="straightConnector1">
              <a:avLst/>
            </a:prstGeom>
            <a:ln w="19050">
              <a:solidFill>
                <a:srgbClr val="2A4FA2"/>
              </a:solidFill>
              <a:tailEnd type="none" w="lg" len="lg"/>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952506" y="6485301"/>
              <a:ext cx="1671163" cy="369332"/>
            </a:xfrm>
            <a:prstGeom prst="rect">
              <a:avLst/>
            </a:prstGeom>
            <a:noFill/>
          </p:spPr>
          <p:txBody>
            <a:bodyPr wrap="none" rtlCol="0">
              <a:spAutoFit/>
            </a:bodyPr>
            <a:lstStyle/>
            <a:p>
              <a:r>
                <a:rPr lang="el-GR" b="1" dirty="0" smtClean="0">
                  <a:latin typeface="+mn-lt"/>
                </a:rPr>
                <a:t>ΑΝΑΒΟΛΙΣΜΟΣ</a:t>
              </a:r>
              <a:endParaRPr lang="el-GR" b="1" dirty="0">
                <a:latin typeface="+mn-lt"/>
              </a:endParaRPr>
            </a:p>
          </p:txBody>
        </p:sp>
      </p:grpSp>
    </p:spTree>
    <p:extLst>
      <p:ext uri="{BB962C8B-B14F-4D97-AF65-F5344CB8AC3E}">
        <p14:creationId xmlns:p14="http://schemas.microsoft.com/office/powerpoint/2010/main" val="15140899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Ανωμαλίες του μεταβολισμού των λιπιδίων </a:t>
            </a:r>
            <a:r>
              <a:rPr lang="el-GR" sz="3000" b="0" dirty="0" smtClean="0">
                <a:solidFill>
                  <a:prstClr val="black"/>
                </a:solidFill>
              </a:rPr>
              <a:t>4/7</a:t>
            </a:r>
            <a:endParaRPr lang="el-GR" dirty="0"/>
          </a:p>
        </p:txBody>
      </p:sp>
      <p:sp>
        <p:nvSpPr>
          <p:cNvPr id="3" name="Θέση περιεχομένου 2"/>
          <p:cNvSpPr>
            <a:spLocks noGrp="1"/>
          </p:cNvSpPr>
          <p:nvPr>
            <p:ph idx="1"/>
          </p:nvPr>
        </p:nvSpPr>
        <p:spPr/>
        <p:txBody>
          <a:bodyPr>
            <a:normAutofit/>
          </a:bodyPr>
          <a:lstStyle/>
          <a:p>
            <a:r>
              <a:rPr lang="el-GR" sz="2200" dirty="0"/>
              <a:t>Αντιθέτως, η </a:t>
            </a:r>
            <a:r>
              <a:rPr lang="el-GR" sz="2200" b="1" dirty="0"/>
              <a:t>καχεξία </a:t>
            </a:r>
            <a:r>
              <a:rPr lang="el-GR" sz="2200" dirty="0"/>
              <a:t>είναι η περίπτωση της ελάχιστης εναπόθεσης λίπους που μπορεί να οφείλεται σε ενδοκρινικές διαταραχές ή σε ορισμένες ασθένειες που διαρκούν,  όπως είναι η φυματίωση, οι νεοπλασίες ή να οφείλεται σε παρατεταμένη κακή διατροφή.</a:t>
            </a:r>
          </a:p>
          <a:p>
            <a:r>
              <a:rPr lang="el-GR" sz="2200" dirty="0"/>
              <a:t>Υπάρχουν πολλές ασθένειες που προκαλούνται από γενετικά ελαττώματα του μεταβολισμού των λιπιδίων όπως είναι οι ιδιοπαθείς υπερλιπιδαιμίες που καταλήγουν σε μεγάλη αύξηση κάποιου από τα λιπίδια του οργανισμού ως π.χ. η νόσος του </a:t>
            </a:r>
            <a:r>
              <a:rPr lang="en-US" sz="2200" dirty="0"/>
              <a:t>Gaucher</a:t>
            </a:r>
            <a:r>
              <a:rPr lang="el-GR" sz="2200" dirty="0"/>
              <a:t>, η νόσος των </a:t>
            </a:r>
            <a:r>
              <a:rPr lang="en-US" sz="2200" dirty="0"/>
              <a:t>Niemann</a:t>
            </a:r>
            <a:r>
              <a:rPr lang="el-GR" sz="2200" dirty="0"/>
              <a:t>-</a:t>
            </a:r>
            <a:r>
              <a:rPr lang="en-US" sz="2200" dirty="0"/>
              <a:t>Pick</a:t>
            </a:r>
            <a:r>
              <a:rPr lang="el-GR" sz="2200" dirty="0"/>
              <a:t>  κ.α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21789425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Ανωμαλίες του μεταβολισμού των λιπιδίων </a:t>
            </a:r>
            <a:r>
              <a:rPr lang="el-GR" sz="3000" b="0" dirty="0" smtClean="0">
                <a:solidFill>
                  <a:prstClr val="black"/>
                </a:solidFill>
              </a:rPr>
              <a:t>5/7</a:t>
            </a:r>
            <a:endParaRPr lang="el-GR" dirty="0"/>
          </a:p>
        </p:txBody>
      </p:sp>
      <p:sp>
        <p:nvSpPr>
          <p:cNvPr id="3" name="Θέση περιεχομένου 2"/>
          <p:cNvSpPr>
            <a:spLocks noGrp="1"/>
          </p:cNvSpPr>
          <p:nvPr>
            <p:ph idx="1"/>
          </p:nvPr>
        </p:nvSpPr>
        <p:spPr/>
        <p:txBody>
          <a:bodyPr>
            <a:normAutofit/>
          </a:bodyPr>
          <a:lstStyle/>
          <a:p>
            <a:r>
              <a:rPr lang="el-GR" sz="2200" dirty="0"/>
              <a:t>Οι </a:t>
            </a:r>
            <a:r>
              <a:rPr lang="el-GR" sz="2200" b="1" dirty="0"/>
              <a:t>υπό</a:t>
            </a:r>
            <a:r>
              <a:rPr lang="el-GR" sz="2200" dirty="0"/>
              <a:t>- ή </a:t>
            </a:r>
            <a:r>
              <a:rPr lang="el-GR" sz="2200" b="1" dirty="0"/>
              <a:t>υπερλιποπρωτεΐναιμίες</a:t>
            </a:r>
            <a:r>
              <a:rPr lang="el-GR" sz="2200" dirty="0"/>
              <a:t>, καταστάσεις που δημιουργούνται ως αποτελέσματα μεταβολικών ανωμαλιών ή οφείλονται σε νόσους που προκαλούν τον μη φυσιολογικό μεταβολισμό των λιπιδίων.</a:t>
            </a:r>
          </a:p>
          <a:p>
            <a:r>
              <a:rPr lang="en-US" sz="2200" dirty="0"/>
              <a:t>O</a:t>
            </a:r>
            <a:r>
              <a:rPr lang="el-GR" sz="2200" dirty="0"/>
              <a:t>ι υπερλιποπρωτεΐναιμίες σύμφωνα </a:t>
            </a:r>
            <a:r>
              <a:rPr lang="el-GR" sz="2200" b="1" dirty="0"/>
              <a:t>με την κατάταξη</a:t>
            </a:r>
            <a:r>
              <a:rPr lang="el-GR" sz="2200" dirty="0"/>
              <a:t> </a:t>
            </a:r>
            <a:r>
              <a:rPr lang="el-GR" sz="2200" b="1" dirty="0"/>
              <a:t>κατά </a:t>
            </a:r>
            <a:r>
              <a:rPr lang="en-US" sz="2200" b="1" dirty="0"/>
              <a:t>Fredrickson</a:t>
            </a:r>
            <a:r>
              <a:rPr lang="el-GR" sz="2200" dirty="0"/>
              <a:t>, χωρίζονται σε πέντε τύπους:</a:t>
            </a:r>
          </a:p>
          <a:p>
            <a:pPr marL="715963" lvl="1" indent="-387350"/>
            <a:r>
              <a:rPr lang="el-GR" sz="2200" b="1" dirty="0"/>
              <a:t>Τύπος Ι. </a:t>
            </a:r>
            <a:r>
              <a:rPr lang="el-GR" sz="2200" dirty="0"/>
              <a:t>Χαρακτηρίζεται από την ύπαρξη υψηλών επιπέδων συγκέντρωσης των χυλομικρών, (</a:t>
            </a:r>
            <a:r>
              <a:rPr lang="en-US" sz="2200" dirty="0"/>
              <a:t>C</a:t>
            </a:r>
            <a:r>
              <a:rPr lang="el-GR" sz="2200" dirty="0"/>
              <a:t>Μ,) που οφείλεται σε καθυστέρηση της αποικοδόμησης τους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411727474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Ανωμαλίες του μεταβολισμού των λιπιδίων </a:t>
            </a:r>
            <a:r>
              <a:rPr lang="el-GR" sz="3000" b="0" dirty="0" smtClean="0">
                <a:solidFill>
                  <a:prstClr val="black"/>
                </a:solidFill>
              </a:rPr>
              <a:t>6/7</a:t>
            </a:r>
            <a:endParaRPr lang="el-GR" dirty="0"/>
          </a:p>
        </p:txBody>
      </p:sp>
      <p:sp>
        <p:nvSpPr>
          <p:cNvPr id="3" name="Θέση περιεχομένου 2"/>
          <p:cNvSpPr>
            <a:spLocks noGrp="1"/>
          </p:cNvSpPr>
          <p:nvPr>
            <p:ph idx="1"/>
          </p:nvPr>
        </p:nvSpPr>
        <p:spPr/>
        <p:txBody>
          <a:bodyPr/>
          <a:lstStyle/>
          <a:p>
            <a:pPr>
              <a:buFont typeface="Courier New" panose="02070309020205020404" pitchFamily="49" charset="0"/>
              <a:buChar char="o"/>
            </a:pPr>
            <a:r>
              <a:rPr lang="el-GR" b="1" dirty="0"/>
              <a:t>Τύπος </a:t>
            </a:r>
            <a:r>
              <a:rPr lang="en-US" b="1" dirty="0"/>
              <a:t>II</a:t>
            </a:r>
            <a:r>
              <a:rPr lang="el-GR" b="1" dirty="0"/>
              <a:t>. </a:t>
            </a:r>
            <a:r>
              <a:rPr lang="el-GR" dirty="0"/>
              <a:t>Χαρακτηρίζεται από την ύπαρξη αυξημένων επιπέδων συγκέντρωσης των β-λιποπρωτεϊνών, LDL,  που οφείλονται σε αυξημένη χοληστερόλη του αίματος, την  </a:t>
            </a:r>
            <a:r>
              <a:rPr lang="el-GR" dirty="0" smtClean="0"/>
              <a:t>υπερχοληστερολαιμία.</a:t>
            </a:r>
            <a:endParaRPr lang="el-GR" dirty="0"/>
          </a:p>
          <a:p>
            <a:pPr>
              <a:buFont typeface="Courier New" panose="02070309020205020404" pitchFamily="49" charset="0"/>
              <a:buChar char="o"/>
            </a:pPr>
            <a:r>
              <a:rPr lang="el-GR" b="1" dirty="0"/>
              <a:t>Τύπος </a:t>
            </a:r>
            <a:r>
              <a:rPr lang="en-US" b="1" dirty="0"/>
              <a:t>III</a:t>
            </a:r>
            <a:r>
              <a:rPr lang="el-GR" b="1" dirty="0"/>
              <a:t>. </a:t>
            </a:r>
            <a:r>
              <a:rPr lang="el-GR" dirty="0"/>
              <a:t>Χαρακτηρίζεται από αυξημένα επίπεδα της συγκέντρωσης των β-λιποπρωτεϊνών, LDL και των προ-β-λιποπρωτεϊνών,</a:t>
            </a:r>
            <a:r>
              <a:rPr lang="en-US" dirty="0"/>
              <a:t>VLDL</a:t>
            </a:r>
            <a:r>
              <a:rPr lang="el-GR" dirty="0"/>
              <a:t> που οφείλονται σε υπερχολη-στερολαιμία και </a:t>
            </a:r>
            <a:r>
              <a:rPr lang="el-GR" dirty="0" smtClean="0"/>
              <a:t>υπερτριακυλγλυκερολαιμία.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dirty="0"/>
          </a:p>
        </p:txBody>
      </p:sp>
    </p:spTree>
    <p:extLst>
      <p:ext uri="{BB962C8B-B14F-4D97-AF65-F5344CB8AC3E}">
        <p14:creationId xmlns:p14="http://schemas.microsoft.com/office/powerpoint/2010/main" val="1159552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Ανωμαλίες του μεταβολισμού των λιπιδίων </a:t>
            </a:r>
            <a:r>
              <a:rPr lang="el-GR" sz="3000" b="0" dirty="0" smtClean="0">
                <a:solidFill>
                  <a:prstClr val="black"/>
                </a:solidFill>
              </a:rPr>
              <a:t>7/7</a:t>
            </a:r>
            <a:endParaRPr lang="el-GR" dirty="0"/>
          </a:p>
        </p:txBody>
      </p:sp>
      <p:sp>
        <p:nvSpPr>
          <p:cNvPr id="3" name="Θέση περιεχομένου 2"/>
          <p:cNvSpPr>
            <a:spLocks noGrp="1"/>
          </p:cNvSpPr>
          <p:nvPr>
            <p:ph idx="1"/>
          </p:nvPr>
        </p:nvSpPr>
        <p:spPr/>
        <p:txBody>
          <a:bodyPr/>
          <a:lstStyle/>
          <a:p>
            <a:pPr>
              <a:buFont typeface="Courier New" panose="02070309020205020404" pitchFamily="49" charset="0"/>
              <a:buChar char="o"/>
            </a:pPr>
            <a:r>
              <a:rPr lang="el-GR" b="1" dirty="0"/>
              <a:t>Τύπος </a:t>
            </a:r>
            <a:r>
              <a:rPr lang="en-US" b="1" dirty="0"/>
              <a:t>IV</a:t>
            </a:r>
            <a:r>
              <a:rPr lang="el-GR" b="1" dirty="0"/>
              <a:t>. </a:t>
            </a:r>
            <a:r>
              <a:rPr lang="el-GR" dirty="0"/>
              <a:t>Χαρακτηρίζεται από αυξημένα επίπεδα των προ-β-λιποπρωτείνών, </a:t>
            </a:r>
            <a:r>
              <a:rPr lang="en-US" dirty="0"/>
              <a:t>VLDL</a:t>
            </a:r>
            <a:r>
              <a:rPr lang="el-GR" dirty="0"/>
              <a:t> που συνδέονται με υψηλά επίπεδα τριακυλγλυκερολών ενδογενούς προέλευσης.</a:t>
            </a:r>
          </a:p>
          <a:p>
            <a:pPr>
              <a:buFont typeface="Courier New" panose="02070309020205020404" pitchFamily="49" charset="0"/>
              <a:buChar char="o"/>
            </a:pPr>
            <a:r>
              <a:rPr lang="el-GR" b="1" dirty="0"/>
              <a:t>Τύπος </a:t>
            </a:r>
            <a:r>
              <a:rPr lang="en-US" b="1" dirty="0"/>
              <a:t>V</a:t>
            </a:r>
            <a:r>
              <a:rPr lang="el-GR" b="1" dirty="0"/>
              <a:t>. </a:t>
            </a:r>
            <a:r>
              <a:rPr lang="el-GR" dirty="0"/>
              <a:t>Στην περίπτωση αυτή παρατηρείται μία πολύπλοκη κατάσταση με αυξημένα επίπεδα χυλομικρών, </a:t>
            </a:r>
            <a:r>
              <a:rPr lang="en-US" dirty="0"/>
              <a:t>C</a:t>
            </a:r>
            <a:r>
              <a:rPr lang="el-GR" dirty="0"/>
              <a:t>Μ και προ-β-λιποπρωτεϊνών, </a:t>
            </a:r>
            <a:r>
              <a:rPr lang="en-US" dirty="0"/>
              <a:t>VLDL </a:t>
            </a:r>
            <a:r>
              <a:rPr lang="el-GR" dirty="0"/>
              <a:t>κοι χαμηλά επίπεδα </a:t>
            </a:r>
            <a:r>
              <a:rPr lang="el-GR" dirty="0" smtClean="0"/>
              <a:t>α-λιποπρωτεϊνών, ΗDL </a:t>
            </a:r>
            <a:r>
              <a:rPr lang="el-GR" dirty="0"/>
              <a:t>και β-λιποπρωτεϊνών</a:t>
            </a:r>
            <a:r>
              <a:rPr lang="el-GR" dirty="0" smtClean="0"/>
              <a:t>, LDL</a:t>
            </a:r>
            <a:r>
              <a:rPr lang="el-GR" dirty="0"/>
              <a:t>.  </a:t>
            </a:r>
          </a:p>
          <a:p>
            <a:pPr>
              <a:buFont typeface="Wingdings" panose="05000000000000000000" pitchFamily="2" charset="2"/>
              <a:buChar char="ü"/>
            </a:pPr>
            <a:r>
              <a:rPr lang="el-GR" dirty="0"/>
              <a:t>Από τους πέντε αυτούς τύπους των υπερλιποπρωτεϊναιμιών, ο </a:t>
            </a:r>
            <a:r>
              <a:rPr lang="el-GR" b="1" dirty="0"/>
              <a:t>τύπος </a:t>
            </a:r>
            <a:r>
              <a:rPr lang="en-US" b="1" dirty="0"/>
              <a:t>II</a:t>
            </a:r>
            <a:r>
              <a:rPr lang="el-GR" b="1" dirty="0"/>
              <a:t> είναι ο συχνότερα εμφανιζόμενος.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val="129388675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a:t>Συνήθεις διαταραχές στα επίπεδα </a:t>
            </a:r>
            <a:r>
              <a:rPr lang="el-GR" dirty="0" smtClean="0"/>
              <a:t>προϊόντων </a:t>
            </a:r>
            <a:r>
              <a:rPr lang="el-GR" dirty="0"/>
              <a:t>του </a:t>
            </a:r>
            <a:r>
              <a:rPr lang="el-GR" dirty="0" smtClean="0"/>
              <a:t>μεταβολισμού </a:t>
            </a:r>
            <a:r>
              <a:rPr lang="el-GR" sz="3000" b="0" dirty="0" smtClean="0"/>
              <a:t>1/7</a:t>
            </a:r>
            <a:r>
              <a:rPr lang="el-GR" dirty="0" smtClean="0"/>
              <a:t> </a:t>
            </a:r>
            <a:endParaRPr lang="el-GR" dirty="0"/>
          </a:p>
        </p:txBody>
      </p:sp>
      <p:sp>
        <p:nvSpPr>
          <p:cNvPr id="3" name="Θέση περιεχομένου 2"/>
          <p:cNvSpPr>
            <a:spLocks noGrp="1"/>
          </p:cNvSpPr>
          <p:nvPr>
            <p:ph idx="1"/>
          </p:nvPr>
        </p:nvSpPr>
        <p:spPr>
          <a:xfrm>
            <a:off x="611560" y="1484784"/>
            <a:ext cx="8064896" cy="4752528"/>
          </a:xfrm>
        </p:spPr>
        <p:txBody>
          <a:bodyPr>
            <a:normAutofit/>
          </a:bodyPr>
          <a:lstStyle/>
          <a:p>
            <a:r>
              <a:rPr lang="el-GR" sz="2200" b="1" dirty="0" smtClean="0"/>
              <a:t>Γλυκόζη</a:t>
            </a:r>
            <a:r>
              <a:rPr lang="el-GR" sz="2200" dirty="0"/>
              <a:t>. Αυξημένα επίπεδα της παρατηρούνται σε σακχαρώδη διαβήτη, νόσο του </a:t>
            </a:r>
            <a:r>
              <a:rPr lang="en-US" sz="2200" dirty="0"/>
              <a:t>Cushing</a:t>
            </a:r>
            <a:r>
              <a:rPr lang="el-GR" sz="2200" dirty="0"/>
              <a:t>, οξύ </a:t>
            </a:r>
            <a:r>
              <a:rPr lang="en-US" sz="2200" dirty="0"/>
              <a:t>stress</a:t>
            </a:r>
            <a:r>
              <a:rPr lang="el-GR" sz="2200" dirty="0"/>
              <a:t>, </a:t>
            </a:r>
            <a:r>
              <a:rPr lang="el-GR" sz="2200" dirty="0" smtClean="0"/>
              <a:t>υπερθυρεοειδισμό, </a:t>
            </a:r>
            <a:r>
              <a:rPr lang="el-GR" sz="2200" dirty="0"/>
              <a:t>παγκρεατίτιδα, χρόνια ηπατική νόσο, εγκεφαλικό τραύμα. Μειωμένη εμφανίζεται σε υπερδοσολογία ινσουλίνης, νόσο </a:t>
            </a:r>
            <a:r>
              <a:rPr lang="en-US" sz="2200" dirty="0"/>
              <a:t>Addison</a:t>
            </a:r>
            <a:r>
              <a:rPr lang="el-GR" sz="2200" dirty="0"/>
              <a:t>, βακτηριακή σήψη, ηπατική νέκρωση, υποθυρεοειδισμό και αποθήκευση γλυκογόνου.</a:t>
            </a:r>
          </a:p>
          <a:p>
            <a:r>
              <a:rPr lang="el-GR" sz="2200" b="1" dirty="0"/>
              <a:t>Γλυκοζυλιωμένη Αιμοσφαιρίνη</a:t>
            </a:r>
            <a:r>
              <a:rPr lang="el-GR" sz="2200" dirty="0"/>
              <a:t>. Δείχνει τη μέση συγκέντρωση της γλυκόζης στο αίμα σε μια περίοδο 8-12 εβδομάδων. Αυξημένες τιμές της αποδεικνύουν, τη μεγάλη διακύμανση της γλυκόζης.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dirty="0"/>
          </a:p>
        </p:txBody>
      </p:sp>
    </p:spTree>
    <p:extLst>
      <p:ext uri="{BB962C8B-B14F-4D97-AF65-F5344CB8AC3E}">
        <p14:creationId xmlns:p14="http://schemas.microsoft.com/office/powerpoint/2010/main" val="219777410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a:t>Συνήθεις διαταραχές στα επίπεδα </a:t>
            </a:r>
            <a:r>
              <a:rPr lang="el-GR" dirty="0" smtClean="0"/>
              <a:t>προϊόντων </a:t>
            </a:r>
            <a:r>
              <a:rPr lang="el-GR" dirty="0"/>
              <a:t>του </a:t>
            </a:r>
            <a:r>
              <a:rPr lang="el-GR" dirty="0" smtClean="0"/>
              <a:t>μεταβολισμού </a:t>
            </a:r>
            <a:r>
              <a:rPr lang="el-GR" sz="3000" b="0" dirty="0" smtClean="0"/>
              <a:t>2/7</a:t>
            </a:r>
            <a:r>
              <a:rPr lang="el-GR" dirty="0" smtClean="0"/>
              <a:t> </a:t>
            </a:r>
            <a:endParaRPr lang="el-GR" dirty="0"/>
          </a:p>
        </p:txBody>
      </p:sp>
      <p:sp>
        <p:nvSpPr>
          <p:cNvPr id="3" name="Θέση περιεχομένου 2"/>
          <p:cNvSpPr>
            <a:spLocks noGrp="1"/>
          </p:cNvSpPr>
          <p:nvPr>
            <p:ph idx="1"/>
          </p:nvPr>
        </p:nvSpPr>
        <p:spPr>
          <a:xfrm>
            <a:off x="611560" y="1484784"/>
            <a:ext cx="8352928" cy="4752528"/>
          </a:xfrm>
        </p:spPr>
        <p:txBody>
          <a:bodyPr/>
          <a:lstStyle/>
          <a:p>
            <a:r>
              <a:rPr lang="el-GR" b="1" dirty="0"/>
              <a:t>Κρεατινίνη και άζωτο ουρίας</a:t>
            </a:r>
            <a:r>
              <a:rPr lang="el-GR" dirty="0"/>
              <a:t>. Η κρεατινίνη είναι ένα παραπροϊόν που σχηματίζεται στο </a:t>
            </a:r>
            <a:r>
              <a:rPr lang="el-GR" dirty="0" smtClean="0"/>
              <a:t>μυϊκό </a:t>
            </a:r>
            <a:r>
              <a:rPr lang="el-GR" dirty="0"/>
              <a:t>ιστό μετά τη παραγωγή ενέργειας και αποβάλλεται με τα ούρα.</a:t>
            </a:r>
          </a:p>
          <a:p>
            <a:pPr marL="355600" indent="0">
              <a:buNone/>
            </a:pPr>
            <a:r>
              <a:rPr lang="el-GR" dirty="0"/>
              <a:t>Αυξημένες τιμές της συνδέονται με καρδιακή υποσυστολή, </a:t>
            </a:r>
            <a:r>
              <a:rPr lang="en-US" dirty="0"/>
              <a:t>shock</a:t>
            </a:r>
            <a:r>
              <a:rPr lang="el-GR" dirty="0"/>
              <a:t>, έμετο , διάρροια και σακχαρώδη διαβήτη εκτός ελέγχου.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dirty="0"/>
          </a:p>
        </p:txBody>
      </p:sp>
    </p:spTree>
    <p:extLst>
      <p:ext uri="{BB962C8B-B14F-4D97-AF65-F5344CB8AC3E}">
        <p14:creationId xmlns:p14="http://schemas.microsoft.com/office/powerpoint/2010/main" val="405467127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a:t>Συνήθεις διαταραχές στα επίπεδα </a:t>
            </a:r>
            <a:r>
              <a:rPr lang="el-GR" dirty="0" smtClean="0"/>
              <a:t>προϊόντων </a:t>
            </a:r>
            <a:r>
              <a:rPr lang="el-GR" dirty="0"/>
              <a:t>του </a:t>
            </a:r>
            <a:r>
              <a:rPr lang="el-GR" dirty="0" smtClean="0"/>
              <a:t>μεταβολισμού </a:t>
            </a:r>
            <a:r>
              <a:rPr lang="el-GR" sz="3000" b="0" dirty="0" smtClean="0"/>
              <a:t>3/7</a:t>
            </a:r>
            <a:r>
              <a:rPr lang="el-GR" dirty="0" smtClean="0"/>
              <a:t> </a:t>
            </a:r>
            <a:endParaRPr lang="el-GR" dirty="0"/>
          </a:p>
        </p:txBody>
      </p:sp>
      <p:sp>
        <p:nvSpPr>
          <p:cNvPr id="3" name="Θέση περιεχομένου 2"/>
          <p:cNvSpPr>
            <a:spLocks noGrp="1"/>
          </p:cNvSpPr>
          <p:nvPr>
            <p:ph idx="1"/>
          </p:nvPr>
        </p:nvSpPr>
        <p:spPr>
          <a:xfrm>
            <a:off x="611560" y="1484784"/>
            <a:ext cx="8136904" cy="4752528"/>
          </a:xfrm>
        </p:spPr>
        <p:txBody>
          <a:bodyPr>
            <a:normAutofit/>
          </a:bodyPr>
          <a:lstStyle/>
          <a:p>
            <a:r>
              <a:rPr lang="el-GR" sz="2200" dirty="0"/>
              <a:t>Το </a:t>
            </a:r>
            <a:r>
              <a:rPr lang="el-GR" sz="2200" b="1" dirty="0"/>
              <a:t>άζωτο της ουρίας</a:t>
            </a:r>
            <a:r>
              <a:rPr lang="el-GR" sz="2200" dirty="0"/>
              <a:t> (</a:t>
            </a:r>
            <a:r>
              <a:rPr lang="en-US" sz="2200" dirty="0"/>
              <a:t>BUN</a:t>
            </a:r>
            <a:r>
              <a:rPr lang="el-GR" sz="2200" dirty="0"/>
              <a:t>), συνήθως συσχετίζεται με την κρεατινίνη. Ως γνωστόν, το άζωτο της ουρίας στο αίμα συνιστά το τελικό προϊόν διάσπασης των πρωτεϊνών. Αυξημένες συγκεντρώσεις του εμφανίζονται σε διαιτολόγιο υψηλής πρωτεΐνης, μετά χορήγηση κορτιζονούχων φαρμάκων και μετά από καταστάσεις </a:t>
            </a:r>
            <a:r>
              <a:rPr lang="en-US" sz="2200" dirty="0"/>
              <a:t>stress</a:t>
            </a:r>
            <a:r>
              <a:rPr lang="el-GR" sz="2200" dirty="0"/>
              <a:t>.</a:t>
            </a:r>
          </a:p>
          <a:p>
            <a:pPr marL="355600" indent="0">
              <a:buNone/>
            </a:pPr>
            <a:r>
              <a:rPr lang="el-GR" sz="2200" dirty="0"/>
              <a:t>Μείωση του </a:t>
            </a:r>
            <a:r>
              <a:rPr lang="en-US" sz="2200" dirty="0"/>
              <a:t>BUN</a:t>
            </a:r>
            <a:r>
              <a:rPr lang="el-GR" sz="2200" dirty="0"/>
              <a:t>, παρατηρείται σε καθυστερημένη εγκυμοσύνη, ασιτία και σε ασθενείς με διαιτολόγιο πτωχό σε πρωτεΐνες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105</a:t>
            </a:fld>
            <a:endParaRPr lang="el-GR" dirty="0"/>
          </a:p>
        </p:txBody>
      </p:sp>
    </p:spTree>
    <p:extLst>
      <p:ext uri="{BB962C8B-B14F-4D97-AF65-F5344CB8AC3E}">
        <p14:creationId xmlns:p14="http://schemas.microsoft.com/office/powerpoint/2010/main" val="371638822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a:t>Συνήθεις διαταραχές στα επίπεδα </a:t>
            </a:r>
            <a:r>
              <a:rPr lang="el-GR" dirty="0" smtClean="0"/>
              <a:t>προϊόντων </a:t>
            </a:r>
            <a:r>
              <a:rPr lang="el-GR" dirty="0"/>
              <a:t>του </a:t>
            </a:r>
            <a:r>
              <a:rPr lang="el-GR" dirty="0" smtClean="0"/>
              <a:t>μεταβολισμού </a:t>
            </a:r>
            <a:r>
              <a:rPr lang="el-GR" sz="3000" b="0" dirty="0" smtClean="0"/>
              <a:t>4/7</a:t>
            </a:r>
            <a:r>
              <a:rPr lang="el-GR" dirty="0" smtClean="0"/>
              <a:t> </a:t>
            </a:r>
            <a:endParaRPr lang="el-GR" dirty="0"/>
          </a:p>
        </p:txBody>
      </p:sp>
      <p:sp>
        <p:nvSpPr>
          <p:cNvPr id="3" name="Θέση περιεχομένου 2"/>
          <p:cNvSpPr>
            <a:spLocks noGrp="1"/>
          </p:cNvSpPr>
          <p:nvPr>
            <p:ph idx="1"/>
          </p:nvPr>
        </p:nvSpPr>
        <p:spPr>
          <a:xfrm>
            <a:off x="611560" y="1484784"/>
            <a:ext cx="8496944" cy="5040560"/>
          </a:xfrm>
        </p:spPr>
        <p:txBody>
          <a:bodyPr>
            <a:noAutofit/>
          </a:bodyPr>
          <a:lstStyle/>
          <a:p>
            <a:pPr>
              <a:lnSpc>
                <a:spcPct val="110000"/>
              </a:lnSpc>
              <a:spcBef>
                <a:spcPts val="600"/>
              </a:spcBef>
            </a:pPr>
            <a:r>
              <a:rPr lang="el-GR" sz="2200" b="1" dirty="0" smtClean="0"/>
              <a:t>Χολερυθρίνη-συνδεδεμένη (</a:t>
            </a:r>
            <a:r>
              <a:rPr lang="el-GR" sz="2200" b="1" dirty="0"/>
              <a:t>άμεση) και συνολική </a:t>
            </a:r>
            <a:r>
              <a:rPr lang="el-GR" sz="2200" dirty="0"/>
              <a:t>. Είναι, ως γνωστόν, προϊόν διάσπασης της αιμοσφαιρίνης στα ερυθρά αιμοσφαίρια και παραπροϊόν της αιμόλυσης. Η συνδεδεμένη μορφή της κυκλοφορεί ελεύθερα στο αίμα, μέχρι να εισέλθει στο ήπαρ και από εκεί στη χοληδόχο κύστη. Είναι ευαίσθητη στο φως και τη θερμότητα (προστασία των δειγμάτων).</a:t>
            </a:r>
          </a:p>
          <a:p>
            <a:pPr>
              <a:lnSpc>
                <a:spcPct val="110000"/>
              </a:lnSpc>
              <a:spcBef>
                <a:spcPts val="600"/>
              </a:spcBef>
            </a:pPr>
            <a:r>
              <a:rPr lang="el-GR" sz="2200" dirty="0"/>
              <a:t>Η συνολική χολερυθρίνη συνδέεται με τη βλάβη της εκκριτικής ικανότητας του ήπατος και την αύξηση της αιμόλυσης και είναι αυξημένη σε ιογενή ηπατίτιδα, κίρρωση και λοιμώδη μονοπυρήνωση.</a:t>
            </a:r>
          </a:p>
          <a:p>
            <a:pPr>
              <a:lnSpc>
                <a:spcPct val="110000"/>
              </a:lnSpc>
              <a:spcBef>
                <a:spcPts val="600"/>
              </a:spcBef>
            </a:pPr>
            <a:r>
              <a:rPr lang="el-GR" sz="2200" dirty="0"/>
              <a:t>Η συνδεδεμένη ελέγχει μόνο την ηπατική λειτουργία και είναι αυξημένη σε ηπατοχολική νόσο, απόφραξη χοληφόρου πόρου, χολολιθίαση και καρκίνο της κεφαλής του παγκρέατος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dirty="0"/>
          </a:p>
        </p:txBody>
      </p:sp>
    </p:spTree>
    <p:extLst>
      <p:ext uri="{BB962C8B-B14F-4D97-AF65-F5344CB8AC3E}">
        <p14:creationId xmlns:p14="http://schemas.microsoft.com/office/powerpoint/2010/main" val="195971477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a:t>Συνήθεις διαταραχές στα επίπεδα </a:t>
            </a:r>
            <a:r>
              <a:rPr lang="el-GR" dirty="0" smtClean="0"/>
              <a:t>προϊόντων </a:t>
            </a:r>
            <a:r>
              <a:rPr lang="el-GR" dirty="0"/>
              <a:t>του </a:t>
            </a:r>
            <a:r>
              <a:rPr lang="el-GR" dirty="0" smtClean="0"/>
              <a:t>μεταβολισμού </a:t>
            </a:r>
            <a:r>
              <a:rPr lang="el-GR" sz="3000" b="0" dirty="0" smtClean="0"/>
              <a:t>5/7</a:t>
            </a:r>
            <a:r>
              <a:rPr lang="el-GR" dirty="0" smtClean="0"/>
              <a:t> </a:t>
            </a:r>
            <a:endParaRPr lang="el-GR" dirty="0"/>
          </a:p>
        </p:txBody>
      </p:sp>
      <p:sp>
        <p:nvSpPr>
          <p:cNvPr id="3" name="Θέση περιεχομένου 2"/>
          <p:cNvSpPr>
            <a:spLocks noGrp="1"/>
          </p:cNvSpPr>
          <p:nvPr>
            <p:ph idx="1"/>
          </p:nvPr>
        </p:nvSpPr>
        <p:spPr>
          <a:xfrm>
            <a:off x="611560" y="1484784"/>
            <a:ext cx="8352928" cy="4752528"/>
          </a:xfrm>
        </p:spPr>
        <p:txBody>
          <a:bodyPr>
            <a:normAutofit/>
          </a:bodyPr>
          <a:lstStyle/>
          <a:p>
            <a:r>
              <a:rPr lang="el-GR" sz="2200" b="1" dirty="0"/>
              <a:t>Χοληστερόλη (</a:t>
            </a:r>
            <a:r>
              <a:rPr lang="el-GR" sz="2200" b="1" dirty="0" smtClean="0"/>
              <a:t>λιποπρωτεϊνικά </a:t>
            </a:r>
            <a:r>
              <a:rPr lang="el-GR" sz="2200" b="1" dirty="0"/>
              <a:t>κλάσματα LDL, HDL κλπ)</a:t>
            </a:r>
            <a:r>
              <a:rPr lang="el-GR" sz="2200" dirty="0"/>
              <a:t>. Μετατρέπεται από τα επινεφρίδια και τους αδένες του φύλου σε στεροειδικές ορμόνες. Τα υψηλά επίπεδά της, εκτός του γνωστού κινδύνου ανάπτυξης καρδιαγγειακών παθήσεων, μπορεί να συνδέεται με υποθυρεοειδισμό, σακχαρώδη διαβήτη εκτός ελέγχου και νεφρωτικό </a:t>
            </a:r>
            <a:r>
              <a:rPr lang="el-GR" sz="2200" dirty="0" smtClean="0"/>
              <a:t>σύνδρομο.</a:t>
            </a:r>
          </a:p>
          <a:p>
            <a:pPr marL="355600" indent="0">
              <a:buNone/>
            </a:pPr>
            <a:r>
              <a:rPr lang="el-GR" sz="2200" dirty="0" smtClean="0"/>
              <a:t>Μειωμένες </a:t>
            </a:r>
            <a:r>
              <a:rPr lang="el-GR" sz="2200" dirty="0"/>
              <a:t>συγκεντρώσεις της ανευρίσκονται και σε υπερθυρεοειδισμό, ηπατοκυτταρική νόσο, αναιμία, ασιτία και ορισμένες γενετικές βλάβες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107</a:t>
            </a:fld>
            <a:endParaRPr lang="el-GR" dirty="0"/>
          </a:p>
        </p:txBody>
      </p:sp>
    </p:spTree>
    <p:extLst>
      <p:ext uri="{BB962C8B-B14F-4D97-AF65-F5344CB8AC3E}">
        <p14:creationId xmlns:p14="http://schemas.microsoft.com/office/powerpoint/2010/main" val="69097805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a:t>Συνήθεις διαταραχές στα επίπεδα </a:t>
            </a:r>
            <a:r>
              <a:rPr lang="el-GR" dirty="0" smtClean="0"/>
              <a:t>προϊόντων </a:t>
            </a:r>
            <a:r>
              <a:rPr lang="el-GR" dirty="0"/>
              <a:t>του </a:t>
            </a:r>
            <a:r>
              <a:rPr lang="el-GR" dirty="0" smtClean="0"/>
              <a:t>μεταβολισμού </a:t>
            </a:r>
            <a:r>
              <a:rPr lang="el-GR" sz="3000" b="0" dirty="0"/>
              <a:t>6</a:t>
            </a:r>
            <a:r>
              <a:rPr lang="el-GR" sz="3000" b="0" dirty="0" smtClean="0"/>
              <a:t>/7</a:t>
            </a:r>
            <a:r>
              <a:rPr lang="el-GR" dirty="0" smtClean="0"/>
              <a:t> </a:t>
            </a:r>
            <a:endParaRPr lang="el-GR" dirty="0"/>
          </a:p>
        </p:txBody>
      </p:sp>
      <p:sp>
        <p:nvSpPr>
          <p:cNvPr id="3" name="Θέση περιεχομένου 2"/>
          <p:cNvSpPr>
            <a:spLocks noGrp="1"/>
          </p:cNvSpPr>
          <p:nvPr>
            <p:ph idx="1"/>
          </p:nvPr>
        </p:nvSpPr>
        <p:spPr>
          <a:xfrm>
            <a:off x="611560" y="1484784"/>
            <a:ext cx="8352928" cy="4752528"/>
          </a:xfrm>
        </p:spPr>
        <p:txBody>
          <a:bodyPr>
            <a:normAutofit/>
          </a:bodyPr>
          <a:lstStyle/>
          <a:p>
            <a:r>
              <a:rPr lang="el-GR" sz="2200" b="1" dirty="0"/>
              <a:t>Τριγλυκερίδια </a:t>
            </a:r>
            <a:r>
              <a:rPr lang="el-GR" sz="2200" dirty="0"/>
              <a:t>. Τα περισσότερα λιπαρά οξέα στον οργανισμό είναι συστατικά των τριγλυκεριδίων και αποθηκεύονται στο λιπώδη ιστό. Τα κύτταρα πρέπει επίσης να περιέχουν γλυκόζη απαραίτητη για το σχηματισμό τους.</a:t>
            </a:r>
          </a:p>
          <a:p>
            <a:pPr marL="355600" indent="0">
              <a:buNone/>
            </a:pPr>
            <a:r>
              <a:rPr lang="el-GR" sz="2200" dirty="0"/>
              <a:t>Αυξημένες τιμές τους εμφανίζονται σε υποθυρεοειδισμό, νεφρωτικό σύνδρομο, οξύ αλκοολισμό, διαβήτη, αποφρακτική ηπατοπάθεια, οξεία παγκρεατίτιδα, πρόβλημα αποθήκευσης του γλυκογόνου. Μειωμένες συγκεντρώσεις τους συνοδεύει την </a:t>
            </a:r>
            <a:r>
              <a:rPr lang="en-US" sz="2200" dirty="0"/>
              <a:t>abetaliproteinemia</a:t>
            </a:r>
            <a:r>
              <a:rPr lang="el-GR" sz="22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108</a:t>
            </a:fld>
            <a:endParaRPr lang="el-GR" dirty="0"/>
          </a:p>
        </p:txBody>
      </p:sp>
    </p:spTree>
    <p:extLst>
      <p:ext uri="{BB962C8B-B14F-4D97-AF65-F5344CB8AC3E}">
        <p14:creationId xmlns:p14="http://schemas.microsoft.com/office/powerpoint/2010/main" val="731116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Μεταβολισμός </a:t>
            </a:r>
            <a:r>
              <a:rPr lang="el-GR" sz="3000" b="0" dirty="0" smtClean="0"/>
              <a:t>10/11</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200" dirty="0"/>
              <a:t>Η σίτιση και η νηστεία αντιπροσωπεύουν τους 2 διαφορετικούς τύπους μεταβολισμού (αναβολισμό και καταβολισμό). </a:t>
            </a:r>
          </a:p>
          <a:p>
            <a:r>
              <a:rPr lang="el-GR" sz="2200" dirty="0"/>
              <a:t>Στη </a:t>
            </a:r>
            <a:r>
              <a:rPr lang="el-GR" sz="2200" b="1" dirty="0"/>
              <a:t>κατάσταση της σίτισης</a:t>
            </a:r>
            <a:r>
              <a:rPr lang="el-GR" sz="2200" dirty="0"/>
              <a:t>, η γλυκόλυση, η σύνθεση γλυκογόνου, η λιπογένεση και η σύνθεση </a:t>
            </a:r>
            <a:r>
              <a:rPr lang="el-GR" sz="2200" dirty="0" smtClean="0"/>
              <a:t>πρωτεΐνης, </a:t>
            </a:r>
            <a:r>
              <a:rPr lang="el-GR" sz="2200" dirty="0"/>
              <a:t>ανανεώνοντας τους ιστούς, αποθηκεύουν τη περίσσεια του μεταβολικού καυσίμου</a:t>
            </a:r>
            <a:r>
              <a:rPr lang="el-GR" sz="2200" dirty="0" smtClean="0"/>
              <a:t>.</a:t>
            </a:r>
          </a:p>
          <a:p>
            <a:r>
              <a:rPr lang="el-GR" sz="2200" dirty="0" smtClean="0"/>
              <a:t>Στη </a:t>
            </a:r>
            <a:r>
              <a:rPr lang="el-GR" sz="2200" b="1" dirty="0" smtClean="0"/>
              <a:t>κατάσταση νηστείας</a:t>
            </a:r>
            <a:r>
              <a:rPr lang="el-GR" sz="2200" dirty="0" smtClean="0"/>
              <a:t>, που αρχίζει μερικές ώρες από το τελευταίο γεύμα, η κατεύθυνση του μεταβολισμού αντιστρέφεται. Τα αποθέματα γλυκογόνου και λιπιδίων διασπώνται, η πρωτεΐνη μετατρέπεται  σε γλυκόζη , μέσω γλυκονεογένεσης και  άλλες βιοσυνθετικές διαδικασίες επιβραδύνονται.</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88371245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a:t>Συνήθεις διαταραχές στα επίπεδα </a:t>
            </a:r>
            <a:r>
              <a:rPr lang="el-GR" dirty="0" smtClean="0"/>
              <a:t>προϊόντων </a:t>
            </a:r>
            <a:r>
              <a:rPr lang="el-GR" dirty="0"/>
              <a:t>του </a:t>
            </a:r>
            <a:r>
              <a:rPr lang="el-GR" dirty="0" smtClean="0"/>
              <a:t>μεταβολισμού </a:t>
            </a:r>
            <a:r>
              <a:rPr lang="el-GR" sz="3000" b="0" dirty="0" smtClean="0"/>
              <a:t>7/7</a:t>
            </a:r>
            <a:r>
              <a:rPr lang="el-GR" dirty="0" smtClean="0"/>
              <a:t> </a:t>
            </a:r>
            <a:endParaRPr lang="el-GR" dirty="0"/>
          </a:p>
        </p:txBody>
      </p:sp>
      <p:sp>
        <p:nvSpPr>
          <p:cNvPr id="3" name="Θέση περιεχομένου 2"/>
          <p:cNvSpPr>
            <a:spLocks noGrp="1"/>
          </p:cNvSpPr>
          <p:nvPr>
            <p:ph idx="1"/>
          </p:nvPr>
        </p:nvSpPr>
        <p:spPr>
          <a:xfrm>
            <a:off x="611560" y="1484784"/>
            <a:ext cx="8352928" cy="4752528"/>
          </a:xfrm>
        </p:spPr>
        <p:txBody>
          <a:bodyPr>
            <a:normAutofit/>
          </a:bodyPr>
          <a:lstStyle/>
          <a:p>
            <a:r>
              <a:rPr lang="el-GR" sz="2200" b="1" dirty="0"/>
              <a:t>Ουρικό οξύ </a:t>
            </a:r>
            <a:r>
              <a:rPr lang="el-GR" sz="2200" dirty="0"/>
              <a:t>. Είναι το αποτέλεσμα της διάσπασης ή της καταστροφής των κυττάρων, κυκλοφορεί στο πλάσμα και αποβάλλεται από τους νεφρούς. Αυξημένες τιμές του ανευρίσκονται στην ουρική αρθρίτιδα, νεφρική νόσο, λευχαιμία, τοξαιμία και πνευμονία.</a:t>
            </a:r>
          </a:p>
          <a:p>
            <a:pPr marL="355600" indent="0">
              <a:buNone/>
            </a:pPr>
            <a:r>
              <a:rPr lang="el-GR" sz="2200" dirty="0"/>
              <a:t>Μείωση των τιμών του διαπιστώνεται μετά από τη χρήση φαρμάκων όπως, στεροειδή, ασπιρίνη, αλοπουρινόλη και πενικιλλαμίνη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109</a:t>
            </a:fld>
            <a:endParaRPr lang="el-GR" dirty="0"/>
          </a:p>
        </p:txBody>
      </p:sp>
    </p:spTree>
    <p:extLst>
      <p:ext uri="{BB962C8B-B14F-4D97-AF65-F5344CB8AC3E}">
        <p14:creationId xmlns:p14="http://schemas.microsoft.com/office/powerpoint/2010/main" val="188519565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Καρίκας 2014. Γεώργιος Καρίκας. «Βιοχημεία (Θ). Ενότητα 11</a:t>
            </a:r>
            <a:r>
              <a:rPr lang="en-US" sz="2000" dirty="0" smtClean="0"/>
              <a:t>:</a:t>
            </a:r>
            <a:r>
              <a:rPr lang="el-GR" sz="2000" dirty="0" smtClean="0"/>
              <a:t> Μεταβολισμός».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a:t>
            </a:r>
            <a:r>
              <a:rPr lang="en-US" dirty="0" smtClean="0">
                <a:solidFill>
                  <a:prstClr val="black"/>
                </a:solidFill>
                <a:latin typeface="Calibri"/>
              </a:rPr>
              <a:t>by</a:t>
            </a:r>
            <a:r>
              <a:rPr lang="el-GR" dirty="0" smtClean="0">
                <a:solidFill>
                  <a:prstClr val="black"/>
                </a:solidFill>
                <a:latin typeface="Calibri"/>
              </a:rPr>
              <a:t>-nc-sa/4.0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72528071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114</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85332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Μεταβολισμός </a:t>
            </a:r>
            <a:r>
              <a:rPr lang="el-GR" sz="3000" b="0" dirty="0" smtClean="0"/>
              <a:t>11/11</a:t>
            </a:r>
            <a:endParaRPr lang="el-GR" dirty="0"/>
          </a:p>
        </p:txBody>
      </p:sp>
      <p:sp>
        <p:nvSpPr>
          <p:cNvPr id="3" name="Θέση περιεχομένου 2"/>
          <p:cNvSpPr>
            <a:spLocks noGrp="1"/>
          </p:cNvSpPr>
          <p:nvPr>
            <p:ph idx="1"/>
          </p:nvPr>
        </p:nvSpPr>
        <p:spPr/>
        <p:txBody>
          <a:bodyPr/>
          <a:lstStyle/>
          <a:p>
            <a:r>
              <a:rPr lang="el-GR" dirty="0"/>
              <a:t>Σε </a:t>
            </a:r>
            <a:r>
              <a:rPr lang="el-GR" b="1" dirty="0"/>
              <a:t>κατάσταση κόπωσης</a:t>
            </a:r>
            <a:r>
              <a:rPr lang="el-GR" dirty="0"/>
              <a:t>  η παραγωγή ενέργειας γίνεται αναερόβια, η οξείδωση γλυκόζης  επιτελείται μέσω </a:t>
            </a:r>
            <a:r>
              <a:rPr lang="el-GR" dirty="0" smtClean="0"/>
              <a:t>γλυκογονόλυσης, των </a:t>
            </a:r>
            <a:r>
              <a:rPr lang="el-GR" dirty="0"/>
              <a:t>λιπαρών οξέων μέσω λιπόλυσης, ενώ αυξάνεται η έκκριση επινεφρίνης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798211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Στάδια καταβολισμού </a:t>
            </a:r>
            <a:r>
              <a:rPr lang="el-GR" sz="3000" b="0" dirty="0" smtClean="0"/>
              <a:t>1/2</a:t>
            </a:r>
            <a:endParaRPr lang="el-GR" sz="3000" b="0" dirty="0"/>
          </a:p>
        </p:txBody>
      </p:sp>
      <p:sp>
        <p:nvSpPr>
          <p:cNvPr id="3" name="Θέση περιεχομένου 2"/>
          <p:cNvSpPr>
            <a:spLocks noGrp="1"/>
          </p:cNvSpPr>
          <p:nvPr>
            <p:ph idx="1"/>
          </p:nvPr>
        </p:nvSpPr>
        <p:spPr>
          <a:xfrm>
            <a:off x="611560" y="1268760"/>
            <a:ext cx="8424936" cy="5400600"/>
          </a:xfrm>
        </p:spPr>
        <p:txBody>
          <a:bodyPr>
            <a:noAutofit/>
          </a:bodyPr>
          <a:lstStyle/>
          <a:p>
            <a:r>
              <a:rPr lang="el-GR" sz="2200" b="1" dirty="0"/>
              <a:t>Ο καταβολισμός</a:t>
            </a:r>
            <a:r>
              <a:rPr lang="el-GR" sz="2200" dirty="0"/>
              <a:t>  μπορεί συνοπτικά να περιγραφεί σε 3 στάδια</a:t>
            </a:r>
            <a:r>
              <a:rPr lang="el-GR" sz="2200" dirty="0" smtClean="0"/>
              <a:t>:</a:t>
            </a:r>
            <a:endParaRPr lang="el-GR" sz="2200" dirty="0"/>
          </a:p>
          <a:p>
            <a:pPr lvl="1"/>
            <a:r>
              <a:rPr lang="el-GR" sz="2200" b="1" dirty="0"/>
              <a:t>Ι </a:t>
            </a:r>
            <a:r>
              <a:rPr lang="el-GR" sz="2200" b="1" dirty="0" smtClean="0"/>
              <a:t>στάδιο</a:t>
            </a:r>
            <a:r>
              <a:rPr lang="el-GR" sz="2200" dirty="0" smtClean="0"/>
              <a:t>: Διάσπαση </a:t>
            </a:r>
            <a:r>
              <a:rPr lang="el-GR" sz="2200" dirty="0"/>
              <a:t>σε λιγότερα άτομα </a:t>
            </a:r>
            <a:r>
              <a:rPr lang="en-US" sz="2200" dirty="0"/>
              <a:t>C</a:t>
            </a:r>
            <a:r>
              <a:rPr lang="el-GR" sz="2200" dirty="0"/>
              <a:t> + </a:t>
            </a:r>
            <a:r>
              <a:rPr lang="en-US" sz="2200" dirty="0"/>
              <a:t>CH</a:t>
            </a:r>
            <a:r>
              <a:rPr lang="el-GR" sz="2200" baseline="-25000" dirty="0"/>
              <a:t>3</a:t>
            </a:r>
            <a:r>
              <a:rPr lang="en-US" sz="2200" dirty="0"/>
              <a:t>CO</a:t>
            </a:r>
            <a:endParaRPr lang="el-GR" sz="2200" dirty="0"/>
          </a:p>
          <a:p>
            <a:pPr marL="1881188" lvl="1" indent="0">
              <a:buNone/>
            </a:pPr>
            <a:r>
              <a:rPr lang="en-US" sz="2200" dirty="0"/>
              <a:t>CH</a:t>
            </a:r>
            <a:r>
              <a:rPr lang="el-GR" sz="2200" baseline="-25000" dirty="0"/>
              <a:t>3</a:t>
            </a:r>
            <a:r>
              <a:rPr lang="en-US" sz="2200" dirty="0"/>
              <a:t>CO</a:t>
            </a:r>
            <a:r>
              <a:rPr lang="el-GR" sz="2200" dirty="0"/>
              <a:t> + Συνένζυμο Α </a:t>
            </a:r>
            <a:r>
              <a:rPr lang="el-GR" sz="2200" dirty="0">
                <a:sym typeface="Symbol"/>
              </a:rPr>
              <a:t></a:t>
            </a:r>
            <a:r>
              <a:rPr lang="el-GR" sz="2200" dirty="0"/>
              <a:t> Ακετυλο-συνένζυμο Α (</a:t>
            </a:r>
            <a:r>
              <a:rPr lang="en-US" sz="2200" dirty="0"/>
              <a:t>CoA</a:t>
            </a:r>
            <a:r>
              <a:rPr lang="el-GR" sz="2200" dirty="0"/>
              <a:t>)</a:t>
            </a:r>
          </a:p>
          <a:p>
            <a:pPr lvl="1"/>
            <a:r>
              <a:rPr lang="en-US" sz="2200" b="1" dirty="0"/>
              <a:t>II</a:t>
            </a:r>
            <a:r>
              <a:rPr lang="el-GR" sz="2200" b="1" dirty="0"/>
              <a:t> </a:t>
            </a:r>
            <a:r>
              <a:rPr lang="el-GR" sz="2200" b="1" dirty="0" smtClean="0"/>
              <a:t>στάδιο</a:t>
            </a:r>
            <a:r>
              <a:rPr lang="el-GR" sz="2200" dirty="0" smtClean="0"/>
              <a:t>: Κύκλος </a:t>
            </a:r>
            <a:r>
              <a:rPr lang="en-US" sz="2200" dirty="0"/>
              <a:t>Krebs</a:t>
            </a:r>
            <a:r>
              <a:rPr lang="el-GR" sz="2200" dirty="0"/>
              <a:t> (Παραγωγή </a:t>
            </a:r>
            <a:r>
              <a:rPr lang="en-US" sz="2200" dirty="0"/>
              <a:t>CO</a:t>
            </a:r>
            <a:r>
              <a:rPr lang="el-GR" sz="2200" baseline="-25000" dirty="0"/>
              <a:t>2</a:t>
            </a:r>
            <a:r>
              <a:rPr lang="el-GR" sz="2200" dirty="0"/>
              <a:t>, μεταφορά </a:t>
            </a:r>
            <a:r>
              <a:rPr lang="en-US" sz="2200" dirty="0"/>
              <a:t>e</a:t>
            </a:r>
            <a:r>
              <a:rPr lang="el-GR" sz="2200" baseline="30000" dirty="0"/>
              <a:t>–</a:t>
            </a:r>
            <a:r>
              <a:rPr lang="el-GR" sz="2200" dirty="0"/>
              <a:t>)</a:t>
            </a:r>
          </a:p>
          <a:p>
            <a:pPr marL="1881188" lvl="1" indent="0">
              <a:buNone/>
            </a:pPr>
            <a:r>
              <a:rPr lang="el-GR" sz="2200" dirty="0"/>
              <a:t>Στα </a:t>
            </a:r>
            <a:r>
              <a:rPr lang="en-US" sz="2200" dirty="0"/>
              <a:t>NAD</a:t>
            </a:r>
            <a:r>
              <a:rPr lang="el-GR" sz="2200" dirty="0"/>
              <a:t> + </a:t>
            </a:r>
            <a:r>
              <a:rPr lang="en-US" sz="2200" dirty="0"/>
              <a:t>FAD </a:t>
            </a:r>
            <a:r>
              <a:rPr lang="en-US" sz="2200" dirty="0">
                <a:sym typeface="Symbol"/>
              </a:rPr>
              <a:t></a:t>
            </a:r>
            <a:r>
              <a:rPr lang="en-US" sz="2200" dirty="0"/>
              <a:t> NADH</a:t>
            </a:r>
            <a:r>
              <a:rPr lang="el-GR" sz="2200" dirty="0"/>
              <a:t> + </a:t>
            </a:r>
            <a:r>
              <a:rPr lang="en-US" sz="2200" dirty="0"/>
              <a:t>FADH</a:t>
            </a:r>
            <a:r>
              <a:rPr lang="el-GR" sz="2200" baseline="-25000" dirty="0" smtClean="0"/>
              <a:t>2</a:t>
            </a:r>
          </a:p>
          <a:p>
            <a:pPr marL="0" indent="0">
              <a:buNone/>
            </a:pPr>
            <a:r>
              <a:rPr lang="el-GR" sz="2200" dirty="0"/>
              <a:t>Η </a:t>
            </a:r>
            <a:r>
              <a:rPr lang="el-GR" sz="2200" b="1" dirty="0"/>
              <a:t>αναπνευστική αλυσίδα</a:t>
            </a:r>
            <a:r>
              <a:rPr lang="el-GR" sz="2200" dirty="0"/>
              <a:t> (τμήμα της οξειδωτικής φωσφορυλίωσης), καταλύει τη μεταφορά </a:t>
            </a:r>
            <a:r>
              <a:rPr lang="en-US" sz="2200" dirty="0"/>
              <a:t>e</a:t>
            </a:r>
            <a:r>
              <a:rPr lang="el-GR" sz="2200" baseline="30000" dirty="0"/>
              <a:t>–</a:t>
            </a:r>
            <a:r>
              <a:rPr lang="el-GR" sz="2200" dirty="0"/>
              <a:t> από το </a:t>
            </a:r>
            <a:r>
              <a:rPr lang="en-US" sz="2200" dirty="0"/>
              <a:t>NADH</a:t>
            </a:r>
            <a:r>
              <a:rPr lang="el-GR" sz="2200" dirty="0"/>
              <a:t>  ή την ανηγμένη </a:t>
            </a:r>
            <a:r>
              <a:rPr lang="el-GR" sz="2200" b="1" dirty="0"/>
              <a:t>ουμπικινόνη</a:t>
            </a:r>
            <a:r>
              <a:rPr lang="el-GR" sz="2200" dirty="0"/>
              <a:t> σε μοριακό Ο</a:t>
            </a:r>
            <a:r>
              <a:rPr lang="el-GR" sz="2200" baseline="-25000" dirty="0"/>
              <a:t>2</a:t>
            </a:r>
            <a:r>
              <a:rPr lang="el-GR" sz="2200" dirty="0"/>
              <a:t>.</a:t>
            </a:r>
          </a:p>
          <a:p>
            <a:pPr marL="0" indent="0">
              <a:spcBef>
                <a:spcPts val="0"/>
              </a:spcBef>
              <a:buNone/>
            </a:pPr>
            <a:r>
              <a:rPr lang="el-GR" sz="2200" dirty="0"/>
              <a:t>Η πορεία αυτή δεν αφορά όλα τα είδη των κυττάρων. Π.χ. στα ερυθρά αιμοσφαίρια, που δεν έχουν μιτοχόνδρια, απουσιάζουν τα στάδια ΙΙ και ΙΙΙ, έτσι το απαιτούμενο ΑΤΡ, σχηματίζεται από άλλες </a:t>
            </a:r>
            <a:r>
              <a:rPr lang="el-GR" sz="2200" dirty="0" smtClean="0"/>
              <a:t>αντιδράσεις</a:t>
            </a:r>
            <a:r>
              <a:rPr lang="el-GR" sz="22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706629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Στάδια καταβολισμού </a:t>
            </a:r>
            <a:r>
              <a:rPr lang="el-GR" sz="3000" b="0" dirty="0" smtClean="0"/>
              <a:t>2/2</a:t>
            </a:r>
            <a:endParaRPr lang="el-GR" dirty="0"/>
          </a:p>
        </p:txBody>
      </p:sp>
      <p:sp>
        <p:nvSpPr>
          <p:cNvPr id="3" name="Θέση περιεχομένου 2"/>
          <p:cNvSpPr>
            <a:spLocks noGrp="1"/>
          </p:cNvSpPr>
          <p:nvPr>
            <p:ph idx="1"/>
          </p:nvPr>
        </p:nvSpPr>
        <p:spPr>
          <a:xfrm>
            <a:off x="611560" y="1268760"/>
            <a:ext cx="8352928" cy="2232248"/>
          </a:xfrm>
        </p:spPr>
        <p:txBody>
          <a:bodyPr>
            <a:normAutofit/>
          </a:bodyPr>
          <a:lstStyle/>
          <a:p>
            <a:r>
              <a:rPr lang="el-GR" sz="2200" b="1" dirty="0"/>
              <a:t>ΙΙΙ στάδιο</a:t>
            </a:r>
            <a:r>
              <a:rPr lang="el-GR" sz="2200" dirty="0"/>
              <a:t>:	Οξειδωτική φωσφορυλίωση (οξείδωση μέσω ζευγαρωμένων αντιδρ.  </a:t>
            </a:r>
            <a:r>
              <a:rPr lang="en-US" sz="2200" dirty="0"/>
              <a:t>NADH</a:t>
            </a:r>
            <a:r>
              <a:rPr lang="el-GR" sz="2200" dirty="0"/>
              <a:t> + </a:t>
            </a:r>
            <a:r>
              <a:rPr lang="en-US" sz="2200" dirty="0"/>
              <a:t>FADH</a:t>
            </a:r>
            <a:r>
              <a:rPr lang="el-GR" sz="2200" baseline="-25000" dirty="0"/>
              <a:t>2</a:t>
            </a:r>
            <a:r>
              <a:rPr lang="el-GR" sz="2200" dirty="0"/>
              <a:t> </a:t>
            </a:r>
            <a:r>
              <a:rPr lang="en-US" sz="2200" dirty="0">
                <a:sym typeface="Symbol"/>
              </a:rPr>
              <a:t></a:t>
            </a:r>
            <a:r>
              <a:rPr lang="en-US" sz="2200" dirty="0"/>
              <a:t> ATP</a:t>
            </a:r>
            <a:r>
              <a:rPr lang="el-GR" sz="2200" dirty="0"/>
              <a:t> + </a:t>
            </a:r>
            <a:r>
              <a:rPr lang="en-US" sz="2200" dirty="0"/>
              <a:t>H</a:t>
            </a:r>
            <a:r>
              <a:rPr lang="el-GR" sz="2200" baseline="-25000" dirty="0"/>
              <a:t>2</a:t>
            </a:r>
            <a:r>
              <a:rPr lang="en-US" sz="2200" dirty="0"/>
              <a:t>O</a:t>
            </a:r>
            <a:r>
              <a:rPr lang="el-GR" sz="2200" dirty="0"/>
              <a:t>)</a:t>
            </a:r>
          </a:p>
          <a:p>
            <a:pPr marL="357188" indent="0">
              <a:spcBef>
                <a:spcPts val="600"/>
              </a:spcBef>
              <a:buNone/>
            </a:pPr>
            <a:r>
              <a:rPr lang="el-GR" sz="2200" dirty="0"/>
              <a:t>Ο καταβολισμός και των τριών βασικών κατηγοριών της τροφής και η παραγόμενη εξ αυτών ενέργεια, υπό μορφή </a:t>
            </a:r>
            <a:r>
              <a:rPr lang="el-GR" sz="2200" dirty="0" smtClean="0"/>
              <a:t>ATP.</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3074" name="Picture 2" descr="ΣΤΑΔΙΑ ΚΑΤΑΒΟΛΙΣΜΟΥ"/>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827584" y="2996952"/>
            <a:ext cx="4968552" cy="38034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5868144" y="3201964"/>
            <a:ext cx="3275856" cy="2800767"/>
          </a:xfrm>
          <a:prstGeom prst="rect">
            <a:avLst/>
          </a:prstGeom>
          <a:ln w="12700">
            <a:solidFill>
              <a:schemeClr val="tx1"/>
            </a:solidFill>
            <a:prstDash val="dash"/>
          </a:ln>
        </p:spPr>
        <p:txBody>
          <a:bodyPr wrap="square">
            <a:spAutoFit/>
          </a:bodyPr>
          <a:lstStyle/>
          <a:p>
            <a:pPr>
              <a:lnSpc>
                <a:spcPct val="110000"/>
              </a:lnSpc>
            </a:pPr>
            <a:r>
              <a:rPr lang="el-GR" sz="2000" dirty="0" smtClean="0">
                <a:latin typeface="+mn-lt"/>
              </a:rPr>
              <a:t>Έχει </a:t>
            </a:r>
            <a:r>
              <a:rPr lang="el-GR" sz="2000" dirty="0">
                <a:latin typeface="+mn-lt"/>
              </a:rPr>
              <a:t>υπολογισθεί ότι ο άνθρωπος παράγει μέσα σε 24 ώρες 75περίπου Kg ATP, τα οποία βέβαια διασπά πάλι. Το 95% του </a:t>
            </a:r>
            <a:r>
              <a:rPr lang="en-US" sz="2000" dirty="0">
                <a:latin typeface="+mn-lt"/>
              </a:rPr>
              <a:t>ATP</a:t>
            </a:r>
            <a:r>
              <a:rPr lang="el-GR" sz="2000" dirty="0">
                <a:latin typeface="+mn-lt"/>
              </a:rPr>
              <a:t> παράγεται από την οξειδωτική φωσφορυλίωση στην αναπνευστική αλυσίδα. </a:t>
            </a:r>
          </a:p>
        </p:txBody>
      </p:sp>
    </p:spTree>
    <p:extLst>
      <p:ext uri="{BB962C8B-B14F-4D97-AF65-F5344CB8AC3E}">
        <p14:creationId xmlns:p14="http://schemas.microsoft.com/office/powerpoint/2010/main" val="3691266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Αποθήκες των τροφών στον </a:t>
            </a:r>
            <a:r>
              <a:rPr lang="el-GR" dirty="0" smtClean="0"/>
              <a:t>οργανισμό </a:t>
            </a:r>
            <a:r>
              <a:rPr lang="el-GR" sz="3000" b="0" dirty="0" smtClean="0"/>
              <a:t>1/2</a:t>
            </a:r>
            <a:endParaRPr lang="el-GR" sz="3000" b="0" dirty="0"/>
          </a:p>
        </p:txBody>
      </p:sp>
      <p:sp>
        <p:nvSpPr>
          <p:cNvPr id="3" name="Θέση περιεχομένου 2"/>
          <p:cNvSpPr>
            <a:spLocks noGrp="1"/>
          </p:cNvSpPr>
          <p:nvPr>
            <p:ph idx="1"/>
          </p:nvPr>
        </p:nvSpPr>
        <p:spPr>
          <a:xfrm>
            <a:off x="611560" y="1268760"/>
            <a:ext cx="8352928" cy="4104456"/>
          </a:xfrm>
        </p:spPr>
        <p:txBody>
          <a:bodyPr>
            <a:normAutofit/>
          </a:bodyPr>
          <a:lstStyle/>
          <a:p>
            <a:r>
              <a:rPr lang="el-GR" dirty="0" smtClean="0"/>
              <a:t>Το </a:t>
            </a:r>
            <a:r>
              <a:rPr lang="el-GR" dirty="0"/>
              <a:t>πρώτο που καταβολίζεται στον οργανισμό, είναι το περίσσευμα των α-αμινοξέων. </a:t>
            </a:r>
            <a:r>
              <a:rPr lang="el-GR" b="1" dirty="0"/>
              <a:t>                  </a:t>
            </a:r>
            <a:endParaRPr lang="el-GR" dirty="0"/>
          </a:p>
          <a:p>
            <a:pPr lvl="0"/>
            <a:r>
              <a:rPr lang="el-GR" dirty="0"/>
              <a:t>Το περίσσευμα  </a:t>
            </a:r>
            <a:r>
              <a:rPr lang="el-GR" b="1" dirty="0"/>
              <a:t>λιπαρών οξέων, </a:t>
            </a:r>
            <a:r>
              <a:rPr lang="el-GR" b="1" dirty="0" smtClean="0"/>
              <a:t>γλυκερόλης, μονοσακχαριτών</a:t>
            </a:r>
            <a:r>
              <a:rPr lang="el-GR" dirty="0"/>
              <a:t> </a:t>
            </a:r>
            <a:r>
              <a:rPr lang="el-GR" dirty="0" smtClean="0"/>
              <a:t>αποθηκεύεται </a:t>
            </a:r>
            <a:r>
              <a:rPr lang="el-GR" dirty="0"/>
              <a:t>ως</a:t>
            </a:r>
            <a:r>
              <a:rPr lang="el-GR" dirty="0" smtClean="0"/>
              <a:t>:</a:t>
            </a:r>
          </a:p>
          <a:p>
            <a:pPr lvl="1"/>
            <a:r>
              <a:rPr lang="el-GR" dirty="0" smtClean="0"/>
              <a:t>Γλυκογόνο </a:t>
            </a:r>
            <a:r>
              <a:rPr lang="el-GR" dirty="0"/>
              <a:t>(ήπαρ</a:t>
            </a:r>
            <a:r>
              <a:rPr lang="el-GR" dirty="0" smtClean="0"/>
              <a:t>).</a:t>
            </a:r>
            <a:endParaRPr lang="el-GR" dirty="0"/>
          </a:p>
          <a:p>
            <a:pPr lvl="1"/>
            <a:r>
              <a:rPr lang="el-GR" dirty="0"/>
              <a:t>Λίπος (λιπώδη ιστό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748819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Αποθήκες των τροφών στον οργανισμό </a:t>
            </a:r>
            <a:r>
              <a:rPr lang="el-GR" sz="3000" b="0" dirty="0" smtClean="0"/>
              <a:t>2/2</a:t>
            </a:r>
            <a:endParaRPr lang="el-GR" dirty="0"/>
          </a:p>
        </p:txBody>
      </p:sp>
      <p:sp>
        <p:nvSpPr>
          <p:cNvPr id="3" name="Θέση περιεχομένου 2"/>
          <p:cNvSpPr>
            <a:spLocks noGrp="1"/>
          </p:cNvSpPr>
          <p:nvPr>
            <p:ph idx="1"/>
          </p:nvPr>
        </p:nvSpPr>
        <p:spPr/>
        <p:txBody>
          <a:bodyPr>
            <a:normAutofit/>
          </a:bodyPr>
          <a:lstStyle/>
          <a:p>
            <a:pPr lvl="0"/>
            <a:r>
              <a:rPr lang="el-GR" sz="2200" dirty="0"/>
              <a:t>Δεν υφίστανται αποθήκη αμινοξέων.</a:t>
            </a:r>
          </a:p>
          <a:p>
            <a:pPr lvl="0"/>
            <a:r>
              <a:rPr lang="el-GR" sz="2200" dirty="0"/>
              <a:t>Η αποθήκη των μονοσακχαριτών είναι πολύ  μικρή, σε σχέση μ' εκείνη των λιπαρών οξέων – γλυκερόλης.</a:t>
            </a:r>
          </a:p>
          <a:p>
            <a:pPr lvl="0"/>
            <a:r>
              <a:rPr lang="el-GR" sz="2200" dirty="0"/>
              <a:t>Όταν γεμίσει η αποθήκη με γλυκογόνο, το περίσσευμα των μονοσακχαριτών μετατρέπεται σε λίπος.</a:t>
            </a:r>
          </a:p>
          <a:p>
            <a:pPr lvl="0"/>
            <a:r>
              <a:rPr lang="el-GR" sz="2200" dirty="0"/>
              <a:t>Το γλυκογόνο μπορεί να καταβολιστεί (σχεδόν όλο), μετά από μια μέρα νηστείας.</a:t>
            </a:r>
          </a:p>
          <a:p>
            <a:pPr lvl="0"/>
            <a:r>
              <a:rPr lang="el-GR" sz="2200" dirty="0"/>
              <a:t>Η αποθήκη των λιπών, επειδή είναι πολύ μεγαλύτερη, μπορεί να διατηρηθεί και μετά από πολλές μέρες νηστείας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420865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a:t>Μηχανισμοί ρύθμισης του </a:t>
            </a:r>
            <a:r>
              <a:rPr lang="el-GR" sz="4000" dirty="0" smtClean="0"/>
              <a:t>μεταβολισμού </a:t>
            </a:r>
            <a:r>
              <a:rPr lang="el-GR" sz="3300" b="0" dirty="0" smtClean="0"/>
              <a:t>1/2</a:t>
            </a:r>
            <a:endParaRPr lang="el-GR" sz="3300" b="0" dirty="0"/>
          </a:p>
        </p:txBody>
      </p:sp>
      <p:sp>
        <p:nvSpPr>
          <p:cNvPr id="3" name="Θέση περιεχομένου 2"/>
          <p:cNvSpPr>
            <a:spLocks noGrp="1"/>
          </p:cNvSpPr>
          <p:nvPr>
            <p:ph idx="1"/>
          </p:nvPr>
        </p:nvSpPr>
        <p:spPr>
          <a:xfrm>
            <a:off x="611560" y="1412776"/>
            <a:ext cx="8424936" cy="5256584"/>
          </a:xfrm>
        </p:spPr>
        <p:txBody>
          <a:bodyPr>
            <a:normAutofit/>
          </a:bodyPr>
          <a:lstStyle/>
          <a:p>
            <a:pPr>
              <a:spcBef>
                <a:spcPts val="1000"/>
              </a:spcBef>
            </a:pPr>
            <a:r>
              <a:rPr lang="el-GR" sz="2200" dirty="0"/>
              <a:t>Οι δραστηριότητες των μεταβολικών οδών βρίσκονται κάτω από συνεχή έλεγχο, ώστε ο σχηματισμός και η αποδόμηση των μεταβολιτών να εξυπηρετούν τις φυσικές ανάγκες. Οι μηχανισμοί, που παίρνουν μέρος σ' αυτές τις ρυθμίσεις είναι:</a:t>
            </a:r>
          </a:p>
          <a:p>
            <a:pPr lvl="1">
              <a:spcBef>
                <a:spcPts val="1000"/>
              </a:spcBef>
            </a:pPr>
            <a:r>
              <a:rPr lang="el-GR" sz="2200" dirty="0"/>
              <a:t>Προσφορά προδρόμων μορίων</a:t>
            </a:r>
          </a:p>
          <a:p>
            <a:pPr lvl="1">
              <a:spcBef>
                <a:spcPts val="1000"/>
              </a:spcBef>
            </a:pPr>
            <a:r>
              <a:rPr lang="el-GR" sz="2200" dirty="0"/>
              <a:t>Προσφορά Συνενζύμων</a:t>
            </a:r>
          </a:p>
          <a:p>
            <a:pPr lvl="1">
              <a:spcBef>
                <a:spcPts val="1000"/>
              </a:spcBef>
            </a:pPr>
            <a:r>
              <a:rPr lang="el-GR" sz="2200" dirty="0"/>
              <a:t>Ένζυμα κλειδιά, που αφορούν σε τρία </a:t>
            </a:r>
            <a:r>
              <a:rPr lang="el-GR" sz="2200" dirty="0" smtClean="0"/>
              <a:t>επίπεδα:</a:t>
            </a:r>
            <a:endParaRPr lang="el-GR" sz="2200" dirty="0"/>
          </a:p>
          <a:p>
            <a:pPr marL="1428750" lvl="2" indent="-514350">
              <a:spcBef>
                <a:spcPts val="1000"/>
              </a:spcBef>
              <a:buFont typeface="+mj-lt"/>
              <a:buAutoNum type="romanLcPeriod"/>
            </a:pPr>
            <a:r>
              <a:rPr lang="el-GR" sz="2200" dirty="0" smtClean="0"/>
              <a:t>Βιοσύνθεση </a:t>
            </a:r>
            <a:r>
              <a:rPr lang="el-GR" sz="2200" dirty="0"/>
              <a:t>πρωτεΐνης του ενζύμου (έλεγχος μεταφοράς</a:t>
            </a:r>
            <a:r>
              <a:rPr lang="el-GR" sz="2200" dirty="0" smtClean="0"/>
              <a:t>).</a:t>
            </a:r>
            <a:endParaRPr lang="el-GR" sz="2200" dirty="0"/>
          </a:p>
          <a:p>
            <a:pPr marL="1428750" lvl="2" indent="-514350">
              <a:spcBef>
                <a:spcPts val="1000"/>
              </a:spcBef>
              <a:buFont typeface="+mj-lt"/>
              <a:buAutoNum type="romanLcPeriod"/>
            </a:pPr>
            <a:r>
              <a:rPr lang="el-GR" sz="2200" dirty="0" smtClean="0"/>
              <a:t>Επαγωγή</a:t>
            </a:r>
            <a:r>
              <a:rPr lang="el-GR" sz="2200" dirty="0"/>
              <a:t>, καταστολή ενδομετατροπής ενζυμικής δράσης.</a:t>
            </a:r>
          </a:p>
          <a:p>
            <a:pPr marL="1428750" lvl="2" indent="-514350">
              <a:spcBef>
                <a:spcPts val="1000"/>
              </a:spcBef>
              <a:buFont typeface="+mj-lt"/>
              <a:buAutoNum type="romanLcPeriod"/>
            </a:pPr>
            <a:r>
              <a:rPr lang="el-GR" sz="2200" dirty="0" smtClean="0"/>
              <a:t>Προσδέτες </a:t>
            </a:r>
            <a:r>
              <a:rPr lang="el-GR" sz="2200" dirty="0"/>
              <a:t>(αναδραστική αναστολή</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78948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a:t>Μηχανισμοί ρύθμισης του </a:t>
            </a:r>
            <a:r>
              <a:rPr lang="el-GR" sz="4000" dirty="0" smtClean="0"/>
              <a:t>μεταβολισμού </a:t>
            </a:r>
            <a:r>
              <a:rPr lang="el-GR" sz="3300" b="0" dirty="0"/>
              <a:t>2</a:t>
            </a:r>
            <a:r>
              <a:rPr lang="el-GR" sz="3300" b="0" dirty="0" smtClean="0"/>
              <a:t>/2</a:t>
            </a:r>
            <a:endParaRPr lang="el-GR" sz="3300" b="0" dirty="0"/>
          </a:p>
        </p:txBody>
      </p:sp>
      <p:sp>
        <p:nvSpPr>
          <p:cNvPr id="3" name="Θέση περιεχομένου 2"/>
          <p:cNvSpPr>
            <a:spLocks noGrp="1"/>
          </p:cNvSpPr>
          <p:nvPr>
            <p:ph idx="1"/>
          </p:nvPr>
        </p:nvSpPr>
        <p:spPr>
          <a:xfrm>
            <a:off x="611560" y="1412776"/>
            <a:ext cx="8424936" cy="5256584"/>
          </a:xfrm>
        </p:spPr>
        <p:txBody>
          <a:bodyPr>
            <a:normAutofit/>
          </a:bodyPr>
          <a:lstStyle/>
          <a:p>
            <a:pPr lvl="0"/>
            <a:r>
              <a:rPr lang="el-GR" dirty="0">
                <a:solidFill>
                  <a:prstClr val="black"/>
                </a:solidFill>
              </a:rPr>
              <a:t>Ο έλεγχος μεταγραφής επιτυγχάνεται με τη δράση των </a:t>
            </a:r>
            <a:r>
              <a:rPr lang="el-GR" b="1" dirty="0">
                <a:solidFill>
                  <a:prstClr val="black"/>
                </a:solidFill>
              </a:rPr>
              <a:t>ρυθμιστικών</a:t>
            </a:r>
            <a:r>
              <a:rPr lang="el-GR" i="1" dirty="0">
                <a:solidFill>
                  <a:prstClr val="black"/>
                </a:solidFill>
              </a:rPr>
              <a:t> </a:t>
            </a:r>
            <a:r>
              <a:rPr lang="el-GR" b="1" dirty="0">
                <a:solidFill>
                  <a:prstClr val="black"/>
                </a:solidFill>
              </a:rPr>
              <a:t>πρωτεϊνών</a:t>
            </a:r>
            <a:r>
              <a:rPr lang="el-GR" dirty="0">
                <a:solidFill>
                  <a:prstClr val="black"/>
                </a:solidFill>
              </a:rPr>
              <a:t> (</a:t>
            </a:r>
            <a:r>
              <a:rPr lang="en-US" dirty="0">
                <a:solidFill>
                  <a:prstClr val="black"/>
                </a:solidFill>
              </a:rPr>
              <a:t>RP</a:t>
            </a:r>
            <a:r>
              <a:rPr lang="el-GR" dirty="0">
                <a:solidFill>
                  <a:prstClr val="black"/>
                </a:solidFill>
              </a:rPr>
              <a:t>, </a:t>
            </a:r>
            <a:r>
              <a:rPr lang="en-US" dirty="0">
                <a:solidFill>
                  <a:prstClr val="black"/>
                </a:solidFill>
              </a:rPr>
              <a:t>regulator proteins</a:t>
            </a:r>
            <a:r>
              <a:rPr lang="el-GR" dirty="0">
                <a:solidFill>
                  <a:prstClr val="black"/>
                </a:solidFill>
              </a:rPr>
              <a:t>), που προσδένονται άμεσα στο </a:t>
            </a:r>
            <a:r>
              <a:rPr lang="en-US" dirty="0">
                <a:solidFill>
                  <a:prstClr val="black"/>
                </a:solidFill>
              </a:rPr>
              <a:t>DNA</a:t>
            </a:r>
            <a:r>
              <a:rPr lang="el-GR" dirty="0">
                <a:solidFill>
                  <a:prstClr val="black"/>
                </a:solidFill>
              </a:rPr>
              <a:t>.</a:t>
            </a:r>
          </a:p>
          <a:p>
            <a:pPr lvl="0"/>
            <a:r>
              <a:rPr lang="en-US" dirty="0">
                <a:solidFill>
                  <a:prstClr val="black"/>
                </a:solidFill>
              </a:rPr>
              <a:t>H</a:t>
            </a:r>
            <a:r>
              <a:rPr lang="el-GR" dirty="0">
                <a:solidFill>
                  <a:prstClr val="black"/>
                </a:solidFill>
              </a:rPr>
              <a:t> καταλυόμενη από ένζυμα ενεργοποίηση ή απενεργοποίηση </a:t>
            </a:r>
            <a:r>
              <a:rPr lang="el-GR" b="1" dirty="0">
                <a:solidFill>
                  <a:prstClr val="black"/>
                </a:solidFill>
              </a:rPr>
              <a:t>ενζύμων κλειδιών</a:t>
            </a:r>
            <a:r>
              <a:rPr lang="el-GR" dirty="0">
                <a:solidFill>
                  <a:prstClr val="black"/>
                </a:solidFill>
              </a:rPr>
              <a:t> του διαμέσου μεταβολισμού, ονομάζεται </a:t>
            </a:r>
            <a:r>
              <a:rPr lang="el-GR" b="1" dirty="0">
                <a:solidFill>
                  <a:prstClr val="black"/>
                </a:solidFill>
              </a:rPr>
              <a:t>διαμετατροπή</a:t>
            </a:r>
            <a:r>
              <a:rPr lang="el-GR" dirty="0">
                <a:solidFill>
                  <a:prstClr val="black"/>
                </a:solidFill>
              </a:rPr>
              <a:t> και επιτυγχάνεται με την παρουσία ορμονών (ρύθμιση αποδόμησης γλυκογόνου από αδρεναλίνη, γλυκαγόνη).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813311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Αναβολικές πορείες (βιοσύνθεση</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sz="2200" dirty="0"/>
              <a:t>Οι </a:t>
            </a:r>
            <a:r>
              <a:rPr lang="el-GR" sz="2200" b="1" dirty="0"/>
              <a:t>ενώσεις κλειδιά-δομικοί λίθοι</a:t>
            </a:r>
            <a:r>
              <a:rPr lang="el-GR" sz="2200" dirty="0"/>
              <a:t> για τον επανασχηματισμό των ενώσεων, που θα χρησιμοποιήσει ο οργανισμός, για την αναπλήρωση των ιστών του είναι:</a:t>
            </a:r>
          </a:p>
          <a:p>
            <a:pPr marL="811213" indent="-457200">
              <a:buFont typeface="+mj-lt"/>
              <a:buAutoNum type="arabicPeriod"/>
            </a:pPr>
            <a:r>
              <a:rPr lang="el-GR" sz="2200" dirty="0" smtClean="0"/>
              <a:t>Ακετυλο-CoA </a:t>
            </a:r>
            <a:r>
              <a:rPr lang="el-GR" sz="2200" dirty="0"/>
              <a:t>: βιοσύνθεση λιπαρών </a:t>
            </a:r>
            <a:r>
              <a:rPr lang="el-GR" sz="2200" dirty="0" smtClean="0"/>
              <a:t>οξέων.</a:t>
            </a:r>
            <a:endParaRPr lang="el-GR" sz="2200" dirty="0"/>
          </a:p>
          <a:p>
            <a:pPr marL="811213" indent="-457200">
              <a:buFont typeface="+mj-lt"/>
              <a:buAutoNum type="arabicPeriod"/>
            </a:pPr>
            <a:r>
              <a:rPr lang="el-GR" sz="2200" dirty="0" smtClean="0"/>
              <a:t>3-φωσφογλυκερινικό </a:t>
            </a:r>
            <a:r>
              <a:rPr lang="el-GR" sz="2200" dirty="0"/>
              <a:t>: βιοσύνθεση </a:t>
            </a:r>
            <a:r>
              <a:rPr lang="el-GR" sz="2200" dirty="0" smtClean="0"/>
              <a:t>αμινοξέων.</a:t>
            </a:r>
            <a:endParaRPr lang="el-GR" sz="2200" dirty="0"/>
          </a:p>
          <a:p>
            <a:pPr marL="811213" indent="-457200">
              <a:buFont typeface="+mj-lt"/>
              <a:buAutoNum type="arabicPeriod"/>
            </a:pPr>
            <a:r>
              <a:rPr lang="el-GR" sz="2200" dirty="0" smtClean="0"/>
              <a:t>Φωσφοενολ-πυροσταφυλικό</a:t>
            </a:r>
            <a:r>
              <a:rPr lang="el-GR" sz="2200" dirty="0"/>
              <a:t>: βιοσύνθεση </a:t>
            </a:r>
            <a:r>
              <a:rPr lang="el-GR" sz="2200" dirty="0" smtClean="0"/>
              <a:t>αμινοξέων.</a:t>
            </a:r>
            <a:endParaRPr lang="el-GR" sz="2200" dirty="0"/>
          </a:p>
          <a:p>
            <a:pPr marL="811213" indent="-457200">
              <a:buFont typeface="+mj-lt"/>
              <a:buAutoNum type="arabicPeriod"/>
            </a:pPr>
            <a:r>
              <a:rPr lang="el-GR" sz="2200" dirty="0" smtClean="0"/>
              <a:t>Πυροσταφυλικό</a:t>
            </a:r>
            <a:r>
              <a:rPr lang="el-GR" sz="2200" dirty="0"/>
              <a:t>: βιοσύνθεση </a:t>
            </a:r>
            <a:r>
              <a:rPr lang="el-GR" sz="2200" dirty="0" smtClean="0"/>
              <a:t>αμινοξέων.</a:t>
            </a:r>
            <a:endParaRPr lang="el-GR" sz="2200" dirty="0"/>
          </a:p>
          <a:p>
            <a:pPr marL="811213" indent="-457200">
              <a:buFont typeface="+mj-lt"/>
              <a:buAutoNum type="arabicPeriod"/>
            </a:pPr>
            <a:r>
              <a:rPr lang="el-GR" sz="2200" dirty="0" smtClean="0"/>
              <a:t>Κύκλος </a:t>
            </a:r>
            <a:r>
              <a:rPr lang="el-GR" sz="2200" dirty="0"/>
              <a:t>φωσφοπεντοζών: βιοσύνθεση αμινοξέων, </a:t>
            </a:r>
            <a:r>
              <a:rPr lang="el-GR" sz="2200" dirty="0" smtClean="0"/>
              <a:t>νουκλεΐνικών οξέων.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276266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Μεταβολισμός </a:t>
            </a:r>
            <a:r>
              <a:rPr lang="el-GR" sz="3000" b="0" dirty="0" smtClean="0"/>
              <a:t>1/11</a:t>
            </a:r>
            <a:endParaRPr lang="el-GR" sz="3000" b="0" dirty="0"/>
          </a:p>
        </p:txBody>
      </p:sp>
      <p:sp>
        <p:nvSpPr>
          <p:cNvPr id="3" name="Θέση περιεχομένου 2"/>
          <p:cNvSpPr>
            <a:spLocks noGrp="1"/>
          </p:cNvSpPr>
          <p:nvPr>
            <p:ph idx="1"/>
          </p:nvPr>
        </p:nvSpPr>
        <p:spPr>
          <a:xfrm>
            <a:off x="611560" y="1268760"/>
            <a:ext cx="8352928" cy="3384376"/>
          </a:xfrm>
        </p:spPr>
        <p:txBody>
          <a:bodyPr>
            <a:normAutofit/>
          </a:bodyPr>
          <a:lstStyle/>
          <a:p>
            <a:r>
              <a:rPr lang="el-GR" sz="2200" dirty="0"/>
              <a:t>Οι μεταβολές στην ύλη-ενέργεια, που πραγματοποιούνται σ' έναν οργανισμό, καλούνται </a:t>
            </a:r>
            <a:r>
              <a:rPr lang="el-GR" sz="2200" b="1" dirty="0"/>
              <a:t>μεταβολισμός</a:t>
            </a:r>
            <a:r>
              <a:rPr lang="el-GR" sz="2200" dirty="0"/>
              <a:t>. Οι ενώσεις, που παίρνουν μέρος στις εκατοντάδες χημικών αντιδράσεων του μεταβολισμού, ονομάζονται </a:t>
            </a:r>
            <a:r>
              <a:rPr lang="el-GR" sz="2200" b="1" dirty="0"/>
              <a:t>μεταβολίτες</a:t>
            </a:r>
            <a:r>
              <a:rPr lang="el-GR" sz="2200" dirty="0"/>
              <a:t>. Η επιτάχυνση αυτών των αντιδράσεων, επιτυγχάνεται από την παρουσία των </a:t>
            </a:r>
            <a:r>
              <a:rPr lang="el-GR" sz="2200" b="1" dirty="0"/>
              <a:t>ενζύμων</a:t>
            </a:r>
            <a:r>
              <a:rPr lang="el-GR" sz="2200" dirty="0" smtClean="0"/>
              <a:t>.</a:t>
            </a:r>
          </a:p>
          <a:p>
            <a:r>
              <a:rPr lang="el-GR" sz="2200" dirty="0"/>
              <a:t>Με τις μεταβολές στην ενέργεια, ασχολείται η </a:t>
            </a:r>
            <a:r>
              <a:rPr lang="el-GR" sz="2200" b="1" dirty="0" smtClean="0"/>
              <a:t>βιοενεργητική</a:t>
            </a:r>
            <a:r>
              <a:rPr lang="el-GR" sz="2200" dirty="0" smtClean="0"/>
              <a:t>. </a:t>
            </a:r>
            <a:r>
              <a:rPr lang="el-GR" sz="2200" dirty="0"/>
              <a:t>Με τις μεταβολές στην ύλη, ασχολείται ο </a:t>
            </a:r>
            <a:r>
              <a:rPr lang="el-GR" sz="2200" b="1" dirty="0"/>
              <a:t>διάμεσος μεταβολισμός</a:t>
            </a:r>
            <a:r>
              <a:rPr lang="el-GR" sz="2200" dirty="0"/>
              <a:t>, ο οποίος διακρίνεται</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grpSp>
        <p:nvGrpSpPr>
          <p:cNvPr id="12" name="Ομάδα 11"/>
          <p:cNvGrpSpPr/>
          <p:nvPr/>
        </p:nvGrpSpPr>
        <p:grpSpPr>
          <a:xfrm>
            <a:off x="1619672" y="4267979"/>
            <a:ext cx="5568084" cy="2357249"/>
            <a:chOff x="1619672" y="4267979"/>
            <a:chExt cx="5568084" cy="2357249"/>
          </a:xfrm>
        </p:grpSpPr>
        <p:sp>
          <p:nvSpPr>
            <p:cNvPr id="5" name="TextBox 4"/>
            <p:cNvSpPr txBox="1"/>
            <p:nvPr/>
          </p:nvSpPr>
          <p:spPr>
            <a:xfrm>
              <a:off x="1619672" y="5133269"/>
              <a:ext cx="2577629" cy="369332"/>
            </a:xfrm>
            <a:prstGeom prst="rect">
              <a:avLst/>
            </a:prstGeom>
            <a:noFill/>
            <a:ln>
              <a:solidFill>
                <a:schemeClr val="tx1"/>
              </a:solidFill>
            </a:ln>
          </p:spPr>
          <p:txBody>
            <a:bodyPr wrap="none" rtlCol="0">
              <a:spAutoFit/>
            </a:bodyPr>
            <a:lstStyle/>
            <a:p>
              <a:r>
                <a:rPr lang="el-GR" b="1" dirty="0" smtClean="0">
                  <a:latin typeface="+mn-lt"/>
                </a:rPr>
                <a:t>Διάμεσος Μεταβολισμός</a:t>
              </a:r>
              <a:endParaRPr lang="el-GR" b="1" dirty="0">
                <a:latin typeface="+mn-lt"/>
              </a:endParaRPr>
            </a:p>
          </p:txBody>
        </p:sp>
        <p:sp>
          <p:nvSpPr>
            <p:cNvPr id="6" name="TextBox 5"/>
            <p:cNvSpPr txBox="1"/>
            <p:nvPr/>
          </p:nvSpPr>
          <p:spPr>
            <a:xfrm>
              <a:off x="4955508" y="4267979"/>
              <a:ext cx="2232248" cy="1107996"/>
            </a:xfrm>
            <a:prstGeom prst="rect">
              <a:avLst/>
            </a:prstGeom>
            <a:noFill/>
            <a:ln>
              <a:solidFill>
                <a:schemeClr val="tx1"/>
              </a:solidFill>
            </a:ln>
          </p:spPr>
          <p:txBody>
            <a:bodyPr wrap="square" rtlCol="0">
              <a:spAutoFit/>
            </a:bodyPr>
            <a:lstStyle/>
            <a:p>
              <a:pPr algn="ctr"/>
              <a:r>
                <a:rPr lang="el-GR" b="1" dirty="0" smtClean="0">
                  <a:latin typeface="+mn-lt"/>
                </a:rPr>
                <a:t>Καταβολισμός</a:t>
              </a:r>
            </a:p>
            <a:p>
              <a:pPr algn="ctr"/>
              <a:r>
                <a:rPr lang="el-GR" sz="1600" dirty="0" smtClean="0">
                  <a:latin typeface="+mn-lt"/>
                </a:rPr>
                <a:t>(σχηματισμός απλούστερων χημικών ενώσεων)</a:t>
              </a:r>
              <a:endParaRPr lang="el-GR" sz="1600" dirty="0">
                <a:latin typeface="+mn-lt"/>
              </a:endParaRPr>
            </a:p>
          </p:txBody>
        </p:sp>
        <p:sp>
          <p:nvSpPr>
            <p:cNvPr id="7" name="TextBox 6"/>
            <p:cNvSpPr txBox="1"/>
            <p:nvPr/>
          </p:nvSpPr>
          <p:spPr>
            <a:xfrm>
              <a:off x="4955116" y="5517232"/>
              <a:ext cx="2232248" cy="1107996"/>
            </a:xfrm>
            <a:prstGeom prst="rect">
              <a:avLst/>
            </a:prstGeom>
            <a:noFill/>
            <a:ln>
              <a:solidFill>
                <a:schemeClr val="tx1"/>
              </a:solidFill>
            </a:ln>
          </p:spPr>
          <p:txBody>
            <a:bodyPr wrap="square" rtlCol="0">
              <a:spAutoFit/>
            </a:bodyPr>
            <a:lstStyle/>
            <a:p>
              <a:pPr algn="ctr"/>
              <a:r>
                <a:rPr lang="el-GR" b="1" dirty="0" smtClean="0">
                  <a:latin typeface="+mn-lt"/>
                </a:rPr>
                <a:t>Αναβολισμός</a:t>
              </a:r>
            </a:p>
            <a:p>
              <a:pPr algn="ctr"/>
              <a:r>
                <a:rPr lang="el-GR" sz="1600" dirty="0" smtClean="0">
                  <a:latin typeface="+mn-lt"/>
                </a:rPr>
                <a:t>(σχηματισμός πολυπλοκότερων χημικών ενώσεων)</a:t>
              </a:r>
              <a:endParaRPr lang="el-GR" sz="1600" dirty="0">
                <a:latin typeface="+mn-lt"/>
              </a:endParaRPr>
            </a:p>
          </p:txBody>
        </p:sp>
        <p:cxnSp>
          <p:nvCxnSpPr>
            <p:cNvPr id="9" name="Ευθύγραμμο βέλος σύνδεσης 8"/>
            <p:cNvCxnSpPr>
              <a:stCxn id="5" idx="3"/>
              <a:endCxn id="6" idx="1"/>
            </p:cNvCxnSpPr>
            <p:nvPr/>
          </p:nvCxnSpPr>
          <p:spPr>
            <a:xfrm flipV="1">
              <a:off x="4197301" y="4821977"/>
              <a:ext cx="758207" cy="4959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a:stCxn id="5" idx="3"/>
              <a:endCxn id="7" idx="1"/>
            </p:cNvCxnSpPr>
            <p:nvPr/>
          </p:nvCxnSpPr>
          <p:spPr>
            <a:xfrm>
              <a:off x="4197301" y="5317935"/>
              <a:ext cx="757815" cy="7532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1765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Αναβολικές πορείες (βιοσύνθεση) </a:t>
            </a:r>
            <a:r>
              <a:rPr lang="el-GR" sz="3000" b="0" dirty="0" smtClean="0"/>
              <a:t>2/2</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200" dirty="0"/>
              <a:t>Συνοπτικά:</a:t>
            </a:r>
          </a:p>
          <a:p>
            <a:r>
              <a:rPr lang="el-GR" sz="2200" dirty="0" smtClean="0"/>
              <a:t>Οι </a:t>
            </a:r>
            <a:r>
              <a:rPr lang="el-GR" sz="2200" dirty="0"/>
              <a:t>υδατάνθρακες, μπορούν να μετατραπούν σε λιπαρά οξέα και μερικά </a:t>
            </a:r>
            <a:r>
              <a:rPr lang="el-GR" sz="2200" dirty="0" smtClean="0"/>
              <a:t>αμινοξέα.</a:t>
            </a:r>
            <a:endParaRPr lang="el-GR" sz="2200" dirty="0"/>
          </a:p>
          <a:p>
            <a:r>
              <a:rPr lang="el-GR" sz="2200" dirty="0" smtClean="0"/>
              <a:t>Τα </a:t>
            </a:r>
            <a:r>
              <a:rPr lang="el-GR" sz="2200" dirty="0"/>
              <a:t>λιπαρά οξέα δεν μπορούν να μετασχηματισθούν σε </a:t>
            </a:r>
            <a:r>
              <a:rPr lang="el-GR" sz="2200" dirty="0" smtClean="0"/>
              <a:t>υδατάνθρακες.</a:t>
            </a:r>
            <a:endParaRPr lang="el-GR" sz="2200" dirty="0"/>
          </a:p>
          <a:p>
            <a:r>
              <a:rPr lang="el-GR" sz="2200" dirty="0" smtClean="0"/>
              <a:t>Τα </a:t>
            </a:r>
            <a:r>
              <a:rPr lang="el-GR" sz="2200" dirty="0"/>
              <a:t>περισσότερα αμινοξέα μπορούν να μετασχηματισθούν σε υδατάνθρακες (γλυκογονικά αμινοξέα</a:t>
            </a:r>
            <a:r>
              <a:rPr lang="el-GR" sz="2200" dirty="0" smtClean="0"/>
              <a:t>).</a:t>
            </a:r>
            <a:endParaRPr lang="el-GR" sz="2200" dirty="0"/>
          </a:p>
          <a:p>
            <a:r>
              <a:rPr lang="el-GR" sz="2200" dirty="0" smtClean="0"/>
              <a:t>Μερικά </a:t>
            </a:r>
            <a:r>
              <a:rPr lang="el-GR" sz="2200" dirty="0"/>
              <a:t>αμινοξέα μπορούν να μετασχηματισθούν σε λιπαρά οξέα ή κετονικά </a:t>
            </a:r>
            <a:r>
              <a:rPr lang="el-GR" sz="2200" dirty="0" smtClean="0"/>
              <a:t>σώματα.</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01343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Μεταβολισμός π</a:t>
            </a:r>
            <a:r>
              <a:rPr lang="el-GR" dirty="0" smtClean="0"/>
              <a:t>ρωτεϊνών </a:t>
            </a:r>
            <a:r>
              <a:rPr lang="el-GR" sz="3000" b="0" dirty="0" smtClean="0"/>
              <a:t>1/3</a:t>
            </a:r>
            <a:endParaRPr lang="el-GR" sz="3000" b="0" dirty="0"/>
          </a:p>
        </p:txBody>
      </p:sp>
      <p:sp>
        <p:nvSpPr>
          <p:cNvPr id="3" name="Θέση περιεχομένου 2"/>
          <p:cNvSpPr>
            <a:spLocks noGrp="1"/>
          </p:cNvSpPr>
          <p:nvPr>
            <p:ph idx="1"/>
          </p:nvPr>
        </p:nvSpPr>
        <p:spPr/>
        <p:txBody>
          <a:bodyPr>
            <a:normAutofit/>
          </a:bodyPr>
          <a:lstStyle/>
          <a:p>
            <a:r>
              <a:rPr lang="el-GR" sz="2200" dirty="0"/>
              <a:t>Ο μεταβολισμός αρχίζει με την υδρόλυση του </a:t>
            </a:r>
            <a:r>
              <a:rPr lang="el-GR" sz="2200" dirty="0" smtClean="0"/>
              <a:t>πρωτεΐνικού </a:t>
            </a:r>
            <a:r>
              <a:rPr lang="el-GR" sz="2200" dirty="0"/>
              <a:t>μορίου και οδηγεί στα αμινοξέα. Τα πρωτεολυτικά ένζυμα ανάλογα της φύσης του ενεργού τους κέντρου κατατάσσονται σε διάφορες ομάδες και είναι κυρίως η πεψίνη, η θρυψίνη, η χυμοθρυψίνη και οι διάφορες καρβοξυπεπτιδάσες</a:t>
            </a:r>
            <a:r>
              <a:rPr lang="el-GR" sz="2200" dirty="0" smtClean="0"/>
              <a:t>.</a:t>
            </a:r>
          </a:p>
          <a:p>
            <a:r>
              <a:rPr lang="el-GR" sz="2200" dirty="0"/>
              <a:t>Τα απελευθερωμένα αμινοξέα κατά τη πέψη επαναρροφώνται από το εντερικό επιθήλιο και φέρονται στο ήπαρ, όπου είτε χρησιμοποιούνται για τη σύνθεση των </a:t>
            </a:r>
            <a:r>
              <a:rPr lang="el-GR" sz="2200" dirty="0" smtClean="0"/>
              <a:t>πρωτεϊνών </a:t>
            </a:r>
            <a:r>
              <a:rPr lang="el-GR" sz="2200" dirty="0"/>
              <a:t>του οργανισμού, είτε αποδομούνται</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753662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Μεταβολισμός π</a:t>
            </a:r>
            <a:r>
              <a:rPr lang="el-GR" dirty="0" smtClean="0">
                <a:solidFill>
                  <a:prstClr val="black"/>
                </a:solidFill>
              </a:rPr>
              <a:t>ρωτεϊνών </a:t>
            </a:r>
            <a:r>
              <a:rPr lang="el-GR" sz="3000" b="0" dirty="0" smtClean="0">
                <a:solidFill>
                  <a:prstClr val="black"/>
                </a:solidFill>
              </a:rPr>
              <a:t>2/3</a:t>
            </a:r>
            <a:endParaRPr lang="el-GR" dirty="0"/>
          </a:p>
        </p:txBody>
      </p:sp>
      <p:sp>
        <p:nvSpPr>
          <p:cNvPr id="3" name="Θέση περιεχομένου 2"/>
          <p:cNvSpPr>
            <a:spLocks noGrp="1"/>
          </p:cNvSpPr>
          <p:nvPr>
            <p:ph idx="1"/>
          </p:nvPr>
        </p:nvSpPr>
        <p:spPr/>
        <p:txBody>
          <a:bodyPr>
            <a:normAutofit/>
          </a:bodyPr>
          <a:lstStyle/>
          <a:p>
            <a:r>
              <a:rPr lang="el-GR" sz="2200" dirty="0"/>
              <a:t>Η κυριότερη αντίδραση αποδόμησης των αμινοξέων (με συνένζυμο τη φωσφορική πυριδοξάλη) είναι η </a:t>
            </a:r>
            <a:r>
              <a:rPr lang="el-GR" sz="2200" b="1" dirty="0"/>
              <a:t>τρανσαμίνωση.</a:t>
            </a:r>
            <a:endParaRPr lang="el-GR" sz="2200" dirty="0"/>
          </a:p>
          <a:p>
            <a:r>
              <a:rPr lang="el-GR" sz="2200" dirty="0"/>
              <a:t>Η</a:t>
            </a:r>
            <a:r>
              <a:rPr lang="el-GR" sz="2200" b="1" dirty="0"/>
              <a:t> αποκαρβοξυλίωση </a:t>
            </a:r>
            <a:r>
              <a:rPr lang="el-GR" sz="2200" dirty="0"/>
              <a:t>οδηγεί στις βιογενείς αμίνες, που εκτός των άλλων λειτουργούν ως διάμεσες ουσίες στην ορμονική δράση και ως νευρομεταβιβαστές.</a:t>
            </a:r>
          </a:p>
          <a:p>
            <a:r>
              <a:rPr lang="el-GR" sz="2200" dirty="0"/>
              <a:t>Με την </a:t>
            </a:r>
            <a:r>
              <a:rPr lang="el-GR" sz="2200" b="1" dirty="0"/>
              <a:t>οξειδωτική απαμίνωση</a:t>
            </a:r>
            <a:r>
              <a:rPr lang="el-GR" sz="2200" dirty="0"/>
              <a:t> των αμινοξέων παράγεται αμμωνία, η οποία μπορεί να εξουδετερωθεί από το γλουταμινικό οξύ με παραγωγή της γλουταμίνης.</a:t>
            </a:r>
          </a:p>
          <a:p>
            <a:r>
              <a:rPr lang="el-GR" sz="2200" dirty="0"/>
              <a:t>Η τελική μορφή απέκκρισης της αμμωνίας είναι η ουρία, που σχηματίζεται στο ήπαρ από τον ομώνυμο κύκλο.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690121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Μεταβολισμός π</a:t>
            </a:r>
            <a:r>
              <a:rPr lang="el-GR" dirty="0" smtClean="0">
                <a:solidFill>
                  <a:prstClr val="black"/>
                </a:solidFill>
              </a:rPr>
              <a:t>ρωτεϊνών </a:t>
            </a:r>
            <a:r>
              <a:rPr lang="el-GR" sz="3000" b="0" dirty="0" smtClean="0">
                <a:solidFill>
                  <a:prstClr val="black"/>
                </a:solidFill>
              </a:rPr>
              <a:t>3/3</a:t>
            </a:r>
            <a:endParaRPr lang="el-GR" dirty="0"/>
          </a:p>
        </p:txBody>
      </p:sp>
      <p:sp>
        <p:nvSpPr>
          <p:cNvPr id="3" name="Θέση περιεχομένου 2"/>
          <p:cNvSpPr>
            <a:spLocks noGrp="1"/>
          </p:cNvSpPr>
          <p:nvPr>
            <p:ph idx="1"/>
          </p:nvPr>
        </p:nvSpPr>
        <p:spPr/>
        <p:txBody>
          <a:bodyPr/>
          <a:lstStyle/>
          <a:p>
            <a:r>
              <a:rPr lang="el-GR" dirty="0"/>
              <a:t>Μερικά αμινοξέα (λευκίνη, φαινυλαλανίνη, τυροσίνη) κατά την αποδόμησή τους αποδίδουν ελεύθερο οξυοξικό (</a:t>
            </a:r>
            <a:r>
              <a:rPr lang="el-GR" b="1" dirty="0"/>
              <a:t>κετογόνα</a:t>
            </a:r>
            <a:r>
              <a:rPr lang="el-GR" dirty="0"/>
              <a:t>).</a:t>
            </a:r>
          </a:p>
          <a:p>
            <a:r>
              <a:rPr lang="el-GR" dirty="0"/>
              <a:t>Τα άλλα μπορούν να χρησιμοποιηθούν για τη σύνθεση της γλυκόζης (</a:t>
            </a:r>
            <a:r>
              <a:rPr lang="el-GR" b="1" dirty="0"/>
              <a:t>γλυκογόνα</a:t>
            </a:r>
            <a:r>
              <a:rPr lang="el-GR" dirty="0"/>
              <a:t>). Η γλυκονεογένεση από αμινοξέα παίζει σημαντικό ρόλο σε καταστάσεις πείνας, όπου επιστρατεύονται οι εφεδρείες των </a:t>
            </a:r>
            <a:r>
              <a:rPr lang="el-GR" dirty="0" smtClean="0"/>
              <a:t>πρωτεϊνών.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848662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Τρανσαμίνωση</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11560" y="1268760"/>
                <a:ext cx="8532440" cy="4968552"/>
              </a:xfrm>
            </p:spPr>
            <p:txBody>
              <a:bodyPr>
                <a:normAutofit fontScale="92500"/>
              </a:bodyPr>
              <a:lstStyle/>
              <a:p>
                <a:pPr>
                  <a:spcAft>
                    <a:spcPts val="1800"/>
                  </a:spcAft>
                </a:pPr>
                <a:r>
                  <a:rPr lang="el-GR" b="1" dirty="0" smtClean="0"/>
                  <a:t>Η Τρανσαμίνωση</a:t>
                </a:r>
                <a:r>
                  <a:rPr lang="el-GR" dirty="0" smtClean="0"/>
                  <a:t> είναι αντίδραση </a:t>
                </a:r>
                <a:r>
                  <a:rPr lang="el-GR" dirty="0"/>
                  <a:t>α-αμινοξέος με ένα </a:t>
                </a:r>
                <a:r>
                  <a:rPr lang="el-GR" dirty="0" smtClean="0"/>
                  <a:t>α-κετονοξύ.</a:t>
                </a:r>
              </a:p>
              <a:p>
                <a:pPr marL="0" indent="0">
                  <a:buNone/>
                </a:pPr>
                <a14:m>
                  <m:oMathPara xmlns:m="http://schemas.openxmlformats.org/officeDocument/2006/math">
                    <m:oMathParaPr>
                      <m:jc m:val="left"/>
                    </m:oMathParaPr>
                    <m:oMath xmlns:m="http://schemas.openxmlformats.org/officeDocument/2006/math">
                      <m:sSub>
                        <m:sSubPr>
                          <m:ctrlPr>
                            <a:rPr lang="el-GR" sz="2200" i="1" smtClean="0">
                              <a:latin typeface="Cambria Math"/>
                            </a:rPr>
                          </m:ctrlPr>
                        </m:sSubPr>
                        <m:e>
                          <m:r>
                            <a:rPr lang="en-US" sz="2200" b="0" i="1" smtClean="0">
                              <a:latin typeface="Cambria Math"/>
                            </a:rPr>
                            <m:t>𝑅</m:t>
                          </m:r>
                        </m:e>
                        <m:sub>
                          <m:r>
                            <a:rPr lang="en-US" sz="2200" b="0" i="1" smtClean="0">
                              <a:latin typeface="Cambria Math"/>
                            </a:rPr>
                            <m:t>1</m:t>
                          </m:r>
                        </m:sub>
                      </m:sSub>
                      <m:sSub>
                        <m:sSubPr>
                          <m:ctrlPr>
                            <a:rPr lang="el-GR" sz="2200" i="1" smtClean="0">
                              <a:latin typeface="Cambria Math"/>
                            </a:rPr>
                          </m:ctrlPr>
                        </m:sSubPr>
                        <m:e>
                          <m:r>
                            <a:rPr lang="en-US" sz="2200" b="0" i="1" smtClean="0">
                              <a:latin typeface="Cambria Math"/>
                            </a:rPr>
                            <m:t>𝐶𝐻𝑁𝐻</m:t>
                          </m:r>
                        </m:e>
                        <m:sub>
                          <m:r>
                            <a:rPr lang="en-US" sz="2200" b="0" i="1" smtClean="0">
                              <a:latin typeface="Cambria Math"/>
                            </a:rPr>
                            <m:t>2</m:t>
                          </m:r>
                        </m:sub>
                      </m:sSub>
                      <m:r>
                        <a:rPr lang="en-US" sz="2200" b="0" i="1" smtClean="0">
                          <a:latin typeface="Cambria Math"/>
                        </a:rPr>
                        <m:t>𝐶𝑂𝑂𝐻</m:t>
                      </m:r>
                      <m:r>
                        <a:rPr lang="en-US" sz="2200" b="0" i="1" smtClean="0">
                          <a:latin typeface="Cambria Math"/>
                        </a:rPr>
                        <m:t>+</m:t>
                      </m:r>
                      <m:sSub>
                        <m:sSubPr>
                          <m:ctrlPr>
                            <a:rPr lang="en-US" sz="2200" b="0" i="1" smtClean="0">
                              <a:latin typeface="Cambria Math"/>
                            </a:rPr>
                          </m:ctrlPr>
                        </m:sSubPr>
                        <m:e>
                          <m:r>
                            <a:rPr lang="en-US" sz="2200" b="0" i="1" smtClean="0">
                              <a:latin typeface="Cambria Math"/>
                            </a:rPr>
                            <m:t>𝑅</m:t>
                          </m:r>
                        </m:e>
                        <m:sub>
                          <m:r>
                            <a:rPr lang="en-US" sz="2200" b="0" i="1" smtClean="0">
                              <a:latin typeface="Cambria Math"/>
                            </a:rPr>
                            <m:t>2</m:t>
                          </m:r>
                        </m:sub>
                      </m:sSub>
                      <m:r>
                        <a:rPr lang="en-US" sz="2200" b="0" i="1" smtClean="0">
                          <a:latin typeface="Cambria Math"/>
                        </a:rPr>
                        <m:t>𝐶𝑂𝐶𝑂𝑂𝐻</m:t>
                      </m:r>
                      <m:groupChr>
                        <m:groupChrPr>
                          <m:chr m:val="⇔"/>
                          <m:vertJc m:val="bot"/>
                          <m:ctrlPr>
                            <a:rPr lang="en-US" sz="2200" b="0" i="1" smtClean="0">
                              <a:latin typeface="Cambria Math"/>
                            </a:rPr>
                          </m:ctrlPr>
                        </m:groupChrPr>
                        <m:e>
                          <m:r>
                            <m:rPr>
                              <m:brk m:alnAt="2"/>
                            </m:rPr>
                            <a:rPr lang="el-GR" sz="2200" b="0" i="1" smtClean="0">
                              <a:latin typeface="Cambria Math"/>
                            </a:rPr>
                            <m:t>𝜏</m:t>
                          </m:r>
                          <m:r>
                            <a:rPr lang="el-GR" sz="2200" b="0" i="1" smtClean="0">
                              <a:latin typeface="Cambria Math"/>
                            </a:rPr>
                            <m:t>𝜌𝛼𝜈𝜎𝛼𝜇𝜄𝜈𝛼𝜎𝜀𝜍</m:t>
                          </m:r>
                        </m:e>
                      </m:groupChr>
                      <m:sSub>
                        <m:sSubPr>
                          <m:ctrlPr>
                            <a:rPr lang="en-US" sz="2200" b="0" i="1" smtClean="0">
                              <a:latin typeface="Cambria Math"/>
                            </a:rPr>
                          </m:ctrlPr>
                        </m:sSubPr>
                        <m:e>
                          <m:r>
                            <a:rPr lang="en-US" sz="2200" b="0" i="1" smtClean="0">
                              <a:latin typeface="Cambria Math"/>
                            </a:rPr>
                            <m:t>𝑅</m:t>
                          </m:r>
                        </m:e>
                        <m:sub>
                          <m:r>
                            <a:rPr lang="en-US" sz="2200" b="0" i="1" smtClean="0">
                              <a:latin typeface="Cambria Math"/>
                            </a:rPr>
                            <m:t>1</m:t>
                          </m:r>
                        </m:sub>
                      </m:sSub>
                      <m:r>
                        <a:rPr lang="en-US" sz="2200" b="0" i="1" smtClean="0">
                          <a:latin typeface="Cambria Math"/>
                        </a:rPr>
                        <m:t>𝐶𝑂𝐶𝑂𝑂𝐻</m:t>
                      </m:r>
                      <m:r>
                        <a:rPr lang="en-US" sz="2200" b="0" i="1" smtClean="0">
                          <a:latin typeface="Cambria Math"/>
                        </a:rPr>
                        <m:t>+</m:t>
                      </m:r>
                      <m:sSub>
                        <m:sSubPr>
                          <m:ctrlPr>
                            <a:rPr lang="en-US" sz="2200" b="0" i="1" smtClean="0">
                              <a:latin typeface="Cambria Math"/>
                            </a:rPr>
                          </m:ctrlPr>
                        </m:sSubPr>
                        <m:e>
                          <m:r>
                            <a:rPr lang="en-US" sz="2200" b="0" i="1" smtClean="0">
                              <a:latin typeface="Cambria Math"/>
                            </a:rPr>
                            <m:t>𝑅</m:t>
                          </m:r>
                        </m:e>
                        <m:sub>
                          <m:r>
                            <a:rPr lang="en-US" sz="2200" b="0" i="1" smtClean="0">
                              <a:latin typeface="Cambria Math"/>
                            </a:rPr>
                            <m:t>2</m:t>
                          </m:r>
                        </m:sub>
                      </m:sSub>
                      <m:sSub>
                        <m:sSubPr>
                          <m:ctrlPr>
                            <a:rPr lang="en-US" sz="2200" b="0" i="1" smtClean="0">
                              <a:latin typeface="Cambria Math"/>
                            </a:rPr>
                          </m:ctrlPr>
                        </m:sSubPr>
                        <m:e>
                          <m:r>
                            <a:rPr lang="en-US" sz="2200" b="0" i="1" smtClean="0">
                              <a:latin typeface="Cambria Math"/>
                            </a:rPr>
                            <m:t>𝐶𝐻𝑁𝐻</m:t>
                          </m:r>
                        </m:e>
                        <m:sub>
                          <m:r>
                            <a:rPr lang="en-US" sz="2200" b="0" i="1" smtClean="0">
                              <a:latin typeface="Cambria Math"/>
                            </a:rPr>
                            <m:t>2</m:t>
                          </m:r>
                        </m:sub>
                      </m:sSub>
                      <m:r>
                        <a:rPr lang="en-US" sz="2200" b="0" i="1" smtClean="0">
                          <a:latin typeface="Cambria Math"/>
                        </a:rPr>
                        <m:t>𝐶𝑂𝑂𝐻</m:t>
                      </m:r>
                    </m:oMath>
                  </m:oMathPara>
                </a14:m>
                <a:endParaRPr lang="en-US" sz="2200" dirty="0" smtClean="0"/>
              </a:p>
              <a:p>
                <a:r>
                  <a:rPr lang="el-GR" dirty="0"/>
                  <a:t>Με τις τρανσαμινάσες συνδέεται, με ομοιοπολικό δεσμό, το παράγωγο της βιταμίνης Β</a:t>
                </a:r>
                <a:r>
                  <a:rPr lang="el-GR" baseline="-25000" dirty="0"/>
                  <a:t>6</a:t>
                </a:r>
                <a:r>
                  <a:rPr lang="el-GR" dirty="0"/>
                  <a:t>, ο φωσφορικός εστέρας της πυριδοξάλης (</a:t>
                </a:r>
                <a:r>
                  <a:rPr lang="en-US" dirty="0"/>
                  <a:t>PLP</a:t>
                </a:r>
                <a:r>
                  <a:rPr lang="el-GR" dirty="0" smtClean="0"/>
                  <a:t>).</a:t>
                </a:r>
                <a:endParaRPr lang="el-GR" dirty="0"/>
              </a:p>
              <a:p>
                <a:r>
                  <a:rPr lang="el-GR" dirty="0"/>
                  <a:t>Κατά συνέπεια: ο σχηματισμός γλουταμινικού από αλανίνη επιτελείται ως κάτωθι:</a:t>
                </a:r>
              </a:p>
              <a:p>
                <a:pPr marL="0" indent="0" algn="ctr">
                  <a:buNone/>
                </a:pPr>
                <a:r>
                  <a:rPr lang="el-GR" dirty="0"/>
                  <a:t>α-αμινοξύ + πυροσταφυλικό οξύ </a:t>
                </a:r>
                <a:r>
                  <a:rPr lang="en-US" dirty="0" smtClean="0">
                    <a:sym typeface="Wingdings" panose="05000000000000000000" pitchFamily="2" charset="2"/>
                  </a:rPr>
                  <a:t></a:t>
                </a:r>
                <a:r>
                  <a:rPr lang="el-GR" dirty="0" smtClean="0"/>
                  <a:t> </a:t>
                </a:r>
                <a:r>
                  <a:rPr lang="el-GR" dirty="0"/>
                  <a:t>α-κετονοξύ + αλανίνη  </a:t>
                </a:r>
              </a:p>
              <a:p>
                <a:pPr marL="0" indent="0" algn="ctr">
                  <a:buNone/>
                </a:pPr>
                <a:r>
                  <a:rPr lang="el-GR" dirty="0"/>
                  <a:t>αλανίνη + </a:t>
                </a:r>
                <a:r>
                  <a:rPr lang="el-GR" dirty="0" smtClean="0"/>
                  <a:t>α-κετογλουταρικό</a:t>
                </a:r>
                <a:r>
                  <a:rPr lang="en-US" dirty="0"/>
                  <a:t> </a:t>
                </a:r>
                <a:r>
                  <a:rPr lang="en-US" dirty="0" smtClean="0">
                    <a:sym typeface="Wingdings" panose="05000000000000000000" pitchFamily="2" charset="2"/>
                  </a:rPr>
                  <a:t></a:t>
                </a:r>
                <a:r>
                  <a:rPr lang="el-GR" dirty="0" smtClean="0"/>
                  <a:t> </a:t>
                </a:r>
                <a:r>
                  <a:rPr lang="el-GR" dirty="0"/>
                  <a:t>α-κετοξύ + γλουταμικό </a:t>
                </a:r>
                <a:r>
                  <a:rPr lang="el-GR" dirty="0" smtClean="0"/>
                  <a:t>οξύ</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11560" y="1268760"/>
                <a:ext cx="8532440" cy="4968552"/>
              </a:xfrm>
              <a:blipFill rotWithShape="1">
                <a:blip r:embed="rId3" cstate="print"/>
                <a:stretch>
                  <a:fillRect l="-786" t="-24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697069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Απαμίνωση </a:t>
            </a:r>
            <a:r>
              <a:rPr lang="el-GR" sz="3000" b="0" dirty="0" smtClean="0"/>
              <a:t>1/2</a:t>
            </a:r>
            <a:r>
              <a:rPr lang="el-GR" dirty="0" smtClean="0"/>
              <a:t> </a:t>
            </a:r>
            <a:endParaRPr lang="el-GR" dirty="0"/>
          </a:p>
        </p:txBody>
      </p:sp>
      <p:sp>
        <p:nvSpPr>
          <p:cNvPr id="3" name="Θέση περιεχομένου 2"/>
          <p:cNvSpPr>
            <a:spLocks noGrp="1"/>
          </p:cNvSpPr>
          <p:nvPr>
            <p:ph idx="1"/>
          </p:nvPr>
        </p:nvSpPr>
        <p:spPr/>
        <p:txBody>
          <a:bodyPr/>
          <a:lstStyle/>
          <a:p>
            <a:r>
              <a:rPr lang="el-GR" dirty="0"/>
              <a:t>Η πιο σημαντική είναι εκείνη του γλουταμικού οξέος, σύμφωνα με το σχήμα: (επιτυγχάνεται η απαλλαγή του α-αζώτου).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pic>
        <p:nvPicPr>
          <p:cNvPr id="4098" name="Picture 2" descr="1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708920"/>
            <a:ext cx="5997686" cy="195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1619672" y="4869160"/>
            <a:ext cx="1457771" cy="369332"/>
          </a:xfrm>
          <a:prstGeom prst="rect">
            <a:avLst/>
          </a:prstGeom>
        </p:spPr>
        <p:txBody>
          <a:bodyPr wrap="none">
            <a:spAutoFit/>
          </a:bodyPr>
          <a:lstStyle/>
          <a:p>
            <a:r>
              <a:rPr lang="el-GR" dirty="0">
                <a:latin typeface="+mn-lt"/>
              </a:rPr>
              <a:t>(γλουταμικό) </a:t>
            </a:r>
          </a:p>
        </p:txBody>
      </p:sp>
      <p:sp>
        <p:nvSpPr>
          <p:cNvPr id="6" name="Ορθογώνιο 5"/>
          <p:cNvSpPr/>
          <p:nvPr/>
        </p:nvSpPr>
        <p:spPr>
          <a:xfrm>
            <a:off x="4572000" y="4869160"/>
            <a:ext cx="2013756" cy="369332"/>
          </a:xfrm>
          <a:prstGeom prst="rect">
            <a:avLst/>
          </a:prstGeom>
        </p:spPr>
        <p:txBody>
          <a:bodyPr wrap="none">
            <a:spAutoFit/>
          </a:bodyPr>
          <a:lstStyle/>
          <a:p>
            <a:r>
              <a:rPr lang="el-GR" dirty="0">
                <a:latin typeface="+mn-lt"/>
              </a:rPr>
              <a:t>(α-κετογλουταρικό)</a:t>
            </a:r>
          </a:p>
        </p:txBody>
      </p:sp>
      <p:sp>
        <p:nvSpPr>
          <p:cNvPr id="7" name="Ορθογώνιο 6"/>
          <p:cNvSpPr/>
          <p:nvPr/>
        </p:nvSpPr>
        <p:spPr>
          <a:xfrm>
            <a:off x="571112" y="6309320"/>
            <a:ext cx="3031536" cy="369332"/>
          </a:xfrm>
          <a:prstGeom prst="rect">
            <a:avLst/>
          </a:prstGeom>
        </p:spPr>
        <p:txBody>
          <a:bodyPr wrap="none">
            <a:spAutoFit/>
          </a:bodyPr>
          <a:lstStyle/>
          <a:p>
            <a:r>
              <a:rPr lang="el-GR" dirty="0">
                <a:latin typeface="+mn-lt"/>
              </a:rPr>
              <a:t>* (Γλουταμική δεϋδρογενάση)</a:t>
            </a:r>
          </a:p>
        </p:txBody>
      </p:sp>
    </p:spTree>
    <p:extLst>
      <p:ext uri="{BB962C8B-B14F-4D97-AF65-F5344CB8AC3E}">
        <p14:creationId xmlns:p14="http://schemas.microsoft.com/office/powerpoint/2010/main" val="446919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Απαμίνωση </a:t>
            </a:r>
            <a:r>
              <a:rPr lang="el-GR" sz="3000" b="0" dirty="0"/>
              <a:t>2</a:t>
            </a:r>
            <a:r>
              <a:rPr lang="el-GR" sz="3000" b="0" dirty="0" smtClean="0"/>
              <a:t>/2</a:t>
            </a:r>
            <a:endParaRPr lang="el-GR" dirty="0"/>
          </a:p>
        </p:txBody>
      </p:sp>
      <p:sp>
        <p:nvSpPr>
          <p:cNvPr id="3" name="Θέση περιεχομένου 2"/>
          <p:cNvSpPr>
            <a:spLocks noGrp="1"/>
          </p:cNvSpPr>
          <p:nvPr>
            <p:ph idx="1"/>
          </p:nvPr>
        </p:nvSpPr>
        <p:spPr>
          <a:xfrm>
            <a:off x="611560" y="1268760"/>
            <a:ext cx="8424936" cy="4968552"/>
          </a:xfrm>
        </p:spPr>
        <p:txBody>
          <a:bodyPr/>
          <a:lstStyle/>
          <a:p>
            <a:pPr>
              <a:spcAft>
                <a:spcPts val="5400"/>
              </a:spcAft>
            </a:pPr>
            <a:r>
              <a:rPr lang="el-GR" dirty="0"/>
              <a:t>Στη συνέχεια, η αμμωνία παίρνει μέρος στην αντίδραση, που επιτελείται στο ήπαρ, παρουσία του ενζύμου καρβαμυλοφωσφορικής συνθετάσης</a:t>
            </a:r>
            <a:r>
              <a:rPr lang="el-GR" dirty="0" smtClean="0"/>
              <a:t>.</a:t>
            </a:r>
          </a:p>
          <a:p>
            <a:pPr marL="0" indent="0" algn="ctr">
              <a:buNone/>
            </a:pPr>
            <a:r>
              <a:rPr lang="en-US" dirty="0"/>
              <a:t>NH</a:t>
            </a:r>
            <a:r>
              <a:rPr lang="en-US" baseline="-25000" dirty="0"/>
              <a:t>4</a:t>
            </a:r>
            <a:r>
              <a:rPr lang="en-US" baseline="30000" dirty="0"/>
              <a:t>+</a:t>
            </a:r>
            <a:r>
              <a:rPr lang="en-US" dirty="0"/>
              <a:t> + CO</a:t>
            </a:r>
            <a:r>
              <a:rPr lang="en-US" baseline="-25000" dirty="0"/>
              <a:t>2</a:t>
            </a:r>
            <a:r>
              <a:rPr lang="en-US" dirty="0"/>
              <a:t> + 2 ATP + H</a:t>
            </a:r>
            <a:r>
              <a:rPr lang="en-US" baseline="-25000" dirty="0"/>
              <a:t>2</a:t>
            </a:r>
            <a:r>
              <a:rPr lang="en-US" dirty="0"/>
              <a:t>O </a:t>
            </a:r>
            <a:r>
              <a:rPr lang="el-GR" dirty="0" smtClean="0">
                <a:sym typeface="Wingdings" panose="05000000000000000000" pitchFamily="2" charset="2"/>
              </a:rPr>
              <a:t></a:t>
            </a:r>
            <a:r>
              <a:rPr lang="en-US" dirty="0" smtClean="0"/>
              <a:t> </a:t>
            </a:r>
            <a:r>
              <a:rPr lang="en-US" dirty="0"/>
              <a:t>H2N- C – O – P – OH + 2 ADP + </a:t>
            </a:r>
            <a:r>
              <a:rPr lang="en-US" dirty="0" smtClean="0"/>
              <a:t>Pi</a:t>
            </a:r>
            <a:endParaRPr lang="el-GR" dirty="0" smtClean="0"/>
          </a:p>
          <a:p>
            <a:pPr marL="0" indent="0">
              <a:buNone/>
            </a:pPr>
            <a:endParaRPr lang="el-GR" dirty="0" smtClean="0"/>
          </a:p>
          <a:p>
            <a:pPr marL="355600" indent="0">
              <a:spcBef>
                <a:spcPts val="3600"/>
              </a:spcBef>
              <a:buNone/>
            </a:pPr>
            <a:r>
              <a:rPr lang="el-GR" dirty="0"/>
              <a:t>Η αμμωνία ως τοξική ένωση, αδρανοποιείται από τον οργανισμό ως ουρία και αποβάλλεται</a:t>
            </a:r>
            <a:r>
              <a:rPr lang="el-GR"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
        <p:nvSpPr>
          <p:cNvPr id="6" name="Ορθογώνιο 5"/>
          <p:cNvSpPr/>
          <p:nvPr/>
        </p:nvSpPr>
        <p:spPr>
          <a:xfrm>
            <a:off x="5220072" y="2852936"/>
            <a:ext cx="648072" cy="784830"/>
          </a:xfrm>
          <a:prstGeom prst="rect">
            <a:avLst/>
          </a:prstGeom>
        </p:spPr>
        <p:txBody>
          <a:bodyPr wrap="square">
            <a:spAutoFit/>
          </a:bodyPr>
          <a:lstStyle/>
          <a:p>
            <a:pPr algn="ctr">
              <a:spcAft>
                <a:spcPts val="0"/>
              </a:spcAft>
            </a:pPr>
            <a:r>
              <a:rPr lang="en-US" dirty="0">
                <a:latin typeface="Times New Roman"/>
                <a:ea typeface="Times New Roman"/>
              </a:rPr>
              <a:t>O</a:t>
            </a:r>
            <a:endParaRPr lang="el-GR" dirty="0">
              <a:latin typeface="Times New Roman"/>
              <a:ea typeface="Times New Roman"/>
            </a:endParaRPr>
          </a:p>
          <a:p>
            <a:pPr algn="ctr">
              <a:lnSpc>
                <a:spcPct val="150000"/>
              </a:lnSpc>
              <a:spcAft>
                <a:spcPts val="0"/>
              </a:spcAft>
              <a:tabLst>
                <a:tab pos="2637155" algn="ctr"/>
                <a:tab pos="5274310" algn="r"/>
                <a:tab pos="457200" algn="l"/>
              </a:tabLst>
            </a:pPr>
            <a:r>
              <a:rPr lang="en-US" dirty="0">
                <a:latin typeface="Arial"/>
                <a:ea typeface="Athens"/>
                <a:cs typeface="Times New Roman"/>
              </a:rPr>
              <a:t>||</a:t>
            </a:r>
            <a:endParaRPr lang="el-GR" dirty="0">
              <a:effectLst/>
              <a:latin typeface="Arial"/>
              <a:ea typeface="Athens"/>
              <a:cs typeface="Times New Roman"/>
            </a:endParaRPr>
          </a:p>
        </p:txBody>
      </p:sp>
      <p:sp>
        <p:nvSpPr>
          <p:cNvPr id="7" name="Ορθογώνιο 6"/>
          <p:cNvSpPr/>
          <p:nvPr/>
        </p:nvSpPr>
        <p:spPr>
          <a:xfrm>
            <a:off x="6156176" y="2852936"/>
            <a:ext cx="648072" cy="784830"/>
          </a:xfrm>
          <a:prstGeom prst="rect">
            <a:avLst/>
          </a:prstGeom>
        </p:spPr>
        <p:txBody>
          <a:bodyPr wrap="square">
            <a:spAutoFit/>
          </a:bodyPr>
          <a:lstStyle/>
          <a:p>
            <a:pPr algn="ctr">
              <a:spcAft>
                <a:spcPts val="0"/>
              </a:spcAft>
            </a:pPr>
            <a:r>
              <a:rPr lang="en-US" dirty="0">
                <a:latin typeface="Times New Roman"/>
                <a:ea typeface="Times New Roman"/>
              </a:rPr>
              <a:t>O</a:t>
            </a:r>
            <a:endParaRPr lang="el-GR" dirty="0">
              <a:latin typeface="Times New Roman"/>
              <a:ea typeface="Times New Roman"/>
            </a:endParaRPr>
          </a:p>
          <a:p>
            <a:pPr algn="ctr">
              <a:lnSpc>
                <a:spcPct val="150000"/>
              </a:lnSpc>
              <a:spcAft>
                <a:spcPts val="0"/>
              </a:spcAft>
              <a:tabLst>
                <a:tab pos="2637155" algn="ctr"/>
                <a:tab pos="5274310" algn="r"/>
                <a:tab pos="457200" algn="l"/>
              </a:tabLst>
            </a:pPr>
            <a:r>
              <a:rPr lang="en-US" dirty="0">
                <a:latin typeface="Arial"/>
                <a:ea typeface="Athens"/>
                <a:cs typeface="Times New Roman"/>
              </a:rPr>
              <a:t>||</a:t>
            </a:r>
            <a:endParaRPr lang="el-GR" dirty="0">
              <a:effectLst/>
              <a:latin typeface="Arial"/>
              <a:ea typeface="Athens"/>
              <a:cs typeface="Times New Roman"/>
            </a:endParaRPr>
          </a:p>
        </p:txBody>
      </p:sp>
      <p:sp>
        <p:nvSpPr>
          <p:cNvPr id="9" name="Text Box 3"/>
          <p:cNvSpPr txBox="1">
            <a:spLocks noChangeArrowheads="1"/>
          </p:cNvSpPr>
          <p:nvPr/>
        </p:nvSpPr>
        <p:spPr bwMode="auto">
          <a:xfrm>
            <a:off x="6213512" y="3640094"/>
            <a:ext cx="533400" cy="797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l-GR" b="0" i="0" u="none" strike="noStrike" cap="none" normalizeH="0" baseline="0" dirty="0" smtClean="0">
                <a:ln>
                  <a:noFill/>
                </a:ln>
                <a:solidFill>
                  <a:schemeClr val="tx1"/>
                </a:solidFill>
                <a:effectLst/>
                <a:latin typeface="Calibri" pitchFamily="34" charset="0"/>
                <a:cs typeface="Arial" pitchFamily="34" charset="0"/>
              </a:rPr>
              <a: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l-GR" b="0" i="0" u="none" strike="noStrike" cap="none" normalizeH="0" baseline="0" dirty="0" smtClean="0">
                <a:ln>
                  <a:noFill/>
                </a:ln>
                <a:solidFill>
                  <a:schemeClr val="tx1"/>
                </a:solidFill>
                <a:effectLst/>
                <a:latin typeface="Calibri" pitchFamily="34" charset="0"/>
                <a:cs typeface="Arial" pitchFamily="34" charset="0"/>
              </a:rPr>
              <a:t>OH</a:t>
            </a:r>
            <a:endParaRPr kumimoji="0" lang="el-GR" altLang="el-GR"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5364088" y="4421587"/>
            <a:ext cx="2510559" cy="369332"/>
          </a:xfrm>
          <a:prstGeom prst="rect">
            <a:avLst/>
          </a:prstGeom>
          <a:noFill/>
        </p:spPr>
        <p:txBody>
          <a:bodyPr wrap="none" rtlCol="0">
            <a:spAutoFit/>
          </a:bodyPr>
          <a:lstStyle/>
          <a:p>
            <a:r>
              <a:rPr lang="el-GR" dirty="0" smtClean="0">
                <a:latin typeface="+mn-lt"/>
              </a:rPr>
              <a:t>Καρβάμυλο -φωσφορικό</a:t>
            </a:r>
            <a:endParaRPr lang="el-GR" dirty="0">
              <a:latin typeface="+mn-lt"/>
            </a:endParaRPr>
          </a:p>
        </p:txBody>
      </p:sp>
    </p:spTree>
    <p:extLst>
      <p:ext uri="{BB962C8B-B14F-4D97-AF65-F5344CB8AC3E}">
        <p14:creationId xmlns:p14="http://schemas.microsoft.com/office/powerpoint/2010/main" val="652797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Κύκλος </a:t>
            </a:r>
            <a:r>
              <a:rPr lang="el-GR" dirty="0" smtClean="0"/>
              <a:t>ουρίας </a:t>
            </a:r>
            <a:r>
              <a:rPr lang="el-GR" dirty="0"/>
              <a:t>(κατάληξη α-αζώτου</a:t>
            </a:r>
            <a:r>
              <a:rPr lang="el-GR" dirty="0" smtClean="0"/>
              <a:t>) </a:t>
            </a:r>
            <a:r>
              <a:rPr lang="el-GR" sz="3000" b="0" dirty="0" smtClean="0"/>
              <a:t>1/3</a:t>
            </a:r>
            <a:endParaRPr lang="el-GR" sz="3000" b="0" dirty="0"/>
          </a:p>
        </p:txBody>
      </p:sp>
      <p:sp>
        <p:nvSpPr>
          <p:cNvPr id="3" name="Θέση περιεχομένου 2"/>
          <p:cNvSpPr>
            <a:spLocks noGrp="1"/>
          </p:cNvSpPr>
          <p:nvPr>
            <p:ph idx="1"/>
          </p:nvPr>
        </p:nvSpPr>
        <p:spPr>
          <a:xfrm>
            <a:off x="611560" y="1268760"/>
            <a:ext cx="8424936" cy="5472608"/>
          </a:xfrm>
        </p:spPr>
        <p:txBody>
          <a:bodyPr>
            <a:noAutofit/>
          </a:bodyPr>
          <a:lstStyle/>
          <a:p>
            <a:pPr>
              <a:lnSpc>
                <a:spcPct val="100000"/>
              </a:lnSpc>
            </a:pPr>
            <a:r>
              <a:rPr lang="el-GR" sz="2200" dirty="0"/>
              <a:t>Με τον κύκλο αυτό, αποβάλλονται όλα τα παραπροϊόντα αζωτούχων ενώσεων:</a:t>
            </a:r>
          </a:p>
          <a:p>
            <a:pPr marL="0" indent="0" algn="ctr">
              <a:lnSpc>
                <a:spcPct val="100000"/>
              </a:lnSpc>
              <a:buNone/>
            </a:pPr>
            <a:r>
              <a:rPr lang="el-GR" sz="2000" dirty="0"/>
              <a:t>καρβάμυλο – φωσφορικό + ορνιθίνη </a:t>
            </a:r>
            <a:r>
              <a:rPr lang="el-GR" sz="2000" dirty="0">
                <a:sym typeface="Symbol"/>
              </a:rPr>
              <a:t></a:t>
            </a:r>
            <a:r>
              <a:rPr lang="el-GR" sz="2000" dirty="0"/>
              <a:t> κιτρουλλίνη + </a:t>
            </a:r>
            <a:r>
              <a:rPr lang="en-US" sz="2000" dirty="0"/>
              <a:t>Pi</a:t>
            </a:r>
            <a:r>
              <a:rPr lang="el-GR" sz="2000" dirty="0"/>
              <a:t> (μιτοχόνδριο)</a:t>
            </a:r>
          </a:p>
          <a:p>
            <a:pPr>
              <a:lnSpc>
                <a:spcPct val="100000"/>
              </a:lnSpc>
            </a:pPr>
            <a:r>
              <a:rPr lang="el-GR" sz="2200" dirty="0"/>
              <a:t>Οι παρακάτω αντιδράσεις επιτελούνται στο κυτοσόλιο:</a:t>
            </a:r>
          </a:p>
          <a:p>
            <a:pPr lvl="1">
              <a:lnSpc>
                <a:spcPct val="100000"/>
              </a:lnSpc>
            </a:pPr>
            <a:r>
              <a:rPr lang="el-GR" sz="2000" dirty="0"/>
              <a:t>Κιτρουλλίνη + Ασπαρτικό + ΑΤΡ </a:t>
            </a:r>
            <a:r>
              <a:rPr lang="el-GR" sz="2000" dirty="0">
                <a:sym typeface="Symbol"/>
              </a:rPr>
              <a:t></a:t>
            </a:r>
            <a:r>
              <a:rPr lang="el-GR" sz="2000" dirty="0"/>
              <a:t> Αργινινο-ηλεκτρική + ΑΜΡ + Ρ</a:t>
            </a:r>
            <a:r>
              <a:rPr lang="en-US" sz="2000" dirty="0"/>
              <a:t>i</a:t>
            </a:r>
            <a:endParaRPr lang="el-GR" sz="2000" dirty="0"/>
          </a:p>
          <a:p>
            <a:pPr lvl="1">
              <a:lnSpc>
                <a:spcPct val="100000"/>
              </a:lnSpc>
            </a:pPr>
            <a:r>
              <a:rPr lang="el-GR" sz="2000" dirty="0"/>
              <a:t>Αργινινο-ηλεκτρική </a:t>
            </a:r>
            <a:r>
              <a:rPr lang="el-GR" sz="2000" dirty="0">
                <a:sym typeface="Symbol"/>
              </a:rPr>
              <a:t></a:t>
            </a:r>
            <a:r>
              <a:rPr lang="el-GR" sz="2000" dirty="0"/>
              <a:t> Φουμαρικό + Αργινίνη</a:t>
            </a:r>
          </a:p>
          <a:p>
            <a:pPr lvl="1">
              <a:lnSpc>
                <a:spcPct val="100000"/>
              </a:lnSpc>
              <a:spcAft>
                <a:spcPts val="3600"/>
              </a:spcAft>
            </a:pPr>
            <a:r>
              <a:rPr lang="el-GR" sz="2000" dirty="0" smtClean="0"/>
              <a:t>Αργινίνη </a:t>
            </a:r>
            <a:r>
              <a:rPr lang="el-GR" sz="2000" dirty="0">
                <a:sym typeface="Symbol"/>
              </a:rPr>
              <a:t></a:t>
            </a:r>
            <a:r>
              <a:rPr lang="el-GR" sz="2000" dirty="0"/>
              <a:t> Ορνιθίνη + </a:t>
            </a:r>
            <a:r>
              <a:rPr lang="en-US" sz="2000" dirty="0"/>
              <a:t>NH</a:t>
            </a:r>
            <a:r>
              <a:rPr lang="el-GR" sz="2000" baseline="-25000" dirty="0"/>
              <a:t>2</a:t>
            </a:r>
            <a:r>
              <a:rPr lang="el-GR" sz="2000" dirty="0"/>
              <a:t> – </a:t>
            </a:r>
            <a:r>
              <a:rPr lang="en-US" sz="2000" dirty="0"/>
              <a:t>C</a:t>
            </a:r>
            <a:r>
              <a:rPr lang="el-GR" sz="2000" dirty="0"/>
              <a:t> – </a:t>
            </a:r>
            <a:r>
              <a:rPr lang="en-US" sz="2000" dirty="0"/>
              <a:t>NH</a:t>
            </a:r>
            <a:r>
              <a:rPr lang="el-GR" sz="2000" baseline="-25000" dirty="0"/>
              <a:t>2</a:t>
            </a:r>
            <a:r>
              <a:rPr lang="el-GR" sz="2000" dirty="0"/>
              <a:t> (ουρία</a:t>
            </a:r>
            <a:r>
              <a:rPr lang="el-GR" sz="2000" dirty="0" smtClean="0"/>
              <a:t>)</a:t>
            </a:r>
          </a:p>
          <a:p>
            <a:pPr marL="0" indent="0">
              <a:lnSpc>
                <a:spcPct val="110000"/>
              </a:lnSpc>
              <a:spcBef>
                <a:spcPts val="0"/>
              </a:spcBef>
              <a:buNone/>
            </a:pPr>
            <a:r>
              <a:rPr lang="el-GR" sz="2200" dirty="0" smtClean="0"/>
              <a:t>Η </a:t>
            </a:r>
            <a:r>
              <a:rPr lang="el-GR" sz="2200" dirty="0"/>
              <a:t>ορνιθίνη επιστρέφει στα μιτοχόνδρια, ενώ η τοξική ουρία αποβάλλεται από τα ούρα.</a:t>
            </a:r>
          </a:p>
          <a:p>
            <a:pPr marL="0" indent="0">
              <a:lnSpc>
                <a:spcPct val="110000"/>
              </a:lnSpc>
              <a:spcBef>
                <a:spcPts val="0"/>
              </a:spcBef>
              <a:buNone/>
            </a:pPr>
            <a:r>
              <a:rPr lang="el-GR" sz="2200" dirty="0"/>
              <a:t>Το τελικό αποτέλεσμα, είναι ότι </a:t>
            </a:r>
            <a:r>
              <a:rPr lang="el-GR" sz="2200" b="1" dirty="0"/>
              <a:t>με τη σύνθεση της ουρίας παράγονται 4 μόρια φωσφορικών δεσμών υψηλής ενέργειας</a:t>
            </a:r>
            <a:r>
              <a:rPr lang="el-GR" sz="22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
        <p:nvSpPr>
          <p:cNvPr id="6" name="Ορθογώνιο 5"/>
          <p:cNvSpPr/>
          <p:nvPr/>
        </p:nvSpPr>
        <p:spPr>
          <a:xfrm>
            <a:off x="4427984" y="4077072"/>
            <a:ext cx="701824" cy="830997"/>
          </a:xfrm>
          <a:prstGeom prst="rect">
            <a:avLst/>
          </a:prstGeom>
        </p:spPr>
        <p:txBody>
          <a:bodyPr wrap="square">
            <a:spAutoFit/>
          </a:bodyPr>
          <a:lstStyle/>
          <a:p>
            <a:pPr algn="ctr">
              <a:lnSpc>
                <a:spcPct val="150000"/>
              </a:lnSpc>
              <a:spcAft>
                <a:spcPts val="0"/>
              </a:spcAft>
              <a:tabLst>
                <a:tab pos="2637155" algn="ctr"/>
                <a:tab pos="5274310" algn="r"/>
                <a:tab pos="457200" algn="l"/>
              </a:tabLst>
            </a:pPr>
            <a:r>
              <a:rPr lang="en-US" sz="1600" dirty="0">
                <a:latin typeface="Arial"/>
                <a:ea typeface="Athens"/>
                <a:cs typeface="Times New Roman"/>
              </a:rPr>
              <a:t>||</a:t>
            </a:r>
            <a:endParaRPr lang="el-GR" sz="1600" dirty="0">
              <a:latin typeface="Arial"/>
              <a:ea typeface="Athens"/>
              <a:cs typeface="Times New Roman"/>
            </a:endParaRPr>
          </a:p>
          <a:p>
            <a:pPr algn="ctr">
              <a:lnSpc>
                <a:spcPct val="150000"/>
              </a:lnSpc>
              <a:spcAft>
                <a:spcPts val="0"/>
              </a:spcAft>
              <a:tabLst>
                <a:tab pos="2637155" algn="ctr"/>
                <a:tab pos="5274310" algn="r"/>
                <a:tab pos="457200" algn="l"/>
              </a:tabLst>
            </a:pPr>
            <a:r>
              <a:rPr lang="el-GR" sz="1600" dirty="0">
                <a:latin typeface="Arial"/>
                <a:ea typeface="Athens"/>
                <a:cs typeface="Times New Roman"/>
              </a:rPr>
              <a:t>Ο</a:t>
            </a:r>
            <a:endParaRPr lang="el-GR" sz="1600" dirty="0">
              <a:effectLst/>
              <a:latin typeface="Arial"/>
              <a:ea typeface="Athens"/>
              <a:cs typeface="Times New Roman"/>
            </a:endParaRPr>
          </a:p>
        </p:txBody>
      </p:sp>
    </p:spTree>
    <p:extLst>
      <p:ext uri="{BB962C8B-B14F-4D97-AF65-F5344CB8AC3E}">
        <p14:creationId xmlns:p14="http://schemas.microsoft.com/office/powerpoint/2010/main" val="3175055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Κύκλος </a:t>
            </a:r>
            <a:r>
              <a:rPr lang="el-GR" dirty="0" smtClean="0"/>
              <a:t>ουρίας </a:t>
            </a:r>
            <a:r>
              <a:rPr lang="el-GR" dirty="0"/>
              <a:t>(κατάληξη α-αζώτου) </a:t>
            </a:r>
            <a:r>
              <a:rPr lang="el-GR" sz="3000" b="0" dirty="0" smtClean="0"/>
              <a:t>2/3</a:t>
            </a:r>
            <a:endParaRPr lang="el-GR" dirty="0"/>
          </a:p>
        </p:txBody>
      </p:sp>
      <p:sp>
        <p:nvSpPr>
          <p:cNvPr id="3" name="Θέση περιεχομένου 2"/>
          <p:cNvSpPr>
            <a:spLocks noGrp="1"/>
          </p:cNvSpPr>
          <p:nvPr>
            <p:ph idx="1"/>
          </p:nvPr>
        </p:nvSpPr>
        <p:spPr>
          <a:xfrm>
            <a:off x="5796136" y="1268760"/>
            <a:ext cx="3347864" cy="5472608"/>
          </a:xfrm>
        </p:spPr>
        <p:txBody>
          <a:bodyPr>
            <a:normAutofit/>
          </a:bodyPr>
          <a:lstStyle/>
          <a:p>
            <a:pPr>
              <a:spcBef>
                <a:spcPts val="600"/>
              </a:spcBef>
              <a:buFont typeface="+mj-lt"/>
              <a:buAutoNum type="arabicPeriod"/>
            </a:pPr>
            <a:r>
              <a:rPr lang="el-GR" sz="1800" dirty="0" smtClean="0"/>
              <a:t>L-Ορνιθίνη,</a:t>
            </a:r>
            <a:endParaRPr lang="el-GR" sz="1800" dirty="0"/>
          </a:p>
          <a:p>
            <a:pPr>
              <a:spcBef>
                <a:spcPts val="600"/>
              </a:spcBef>
              <a:buFont typeface="+mj-lt"/>
              <a:buAutoNum type="arabicPeriod"/>
            </a:pPr>
            <a:r>
              <a:rPr lang="el-GR" sz="1800" dirty="0" smtClean="0"/>
              <a:t>καρβαμουλ-φωσφ</a:t>
            </a:r>
            <a:r>
              <a:rPr lang="el-GR" sz="1800" dirty="0"/>
              <a:t>ο</a:t>
            </a:r>
            <a:r>
              <a:rPr lang="el-GR" sz="1800" dirty="0" smtClean="0"/>
              <a:t>ρική,</a:t>
            </a:r>
            <a:endParaRPr lang="el-GR" sz="1800" dirty="0"/>
          </a:p>
          <a:p>
            <a:pPr>
              <a:spcBef>
                <a:spcPts val="600"/>
              </a:spcBef>
              <a:buFont typeface="+mj-lt"/>
              <a:buAutoNum type="arabicPeriod"/>
            </a:pPr>
            <a:r>
              <a:rPr lang="el-GR" sz="1800" dirty="0" smtClean="0"/>
              <a:t>L-κιτρουλίνη,</a:t>
            </a:r>
            <a:endParaRPr lang="el-GR" sz="1800" dirty="0"/>
          </a:p>
          <a:p>
            <a:pPr>
              <a:spcBef>
                <a:spcPts val="600"/>
              </a:spcBef>
              <a:buFont typeface="+mj-lt"/>
              <a:buAutoNum type="arabicPeriod"/>
            </a:pPr>
            <a:r>
              <a:rPr lang="el-GR" sz="1800" dirty="0" smtClean="0"/>
              <a:t>αργινινοηλεκτρικό,</a:t>
            </a:r>
          </a:p>
          <a:p>
            <a:pPr>
              <a:spcBef>
                <a:spcPts val="600"/>
              </a:spcBef>
              <a:buFont typeface="+mj-lt"/>
              <a:buAutoNum type="arabicPeriod"/>
            </a:pPr>
            <a:r>
              <a:rPr lang="el-GR" sz="1800" dirty="0" smtClean="0"/>
              <a:t>φουμαρικό,</a:t>
            </a:r>
          </a:p>
          <a:p>
            <a:pPr>
              <a:spcBef>
                <a:spcPts val="600"/>
              </a:spcBef>
              <a:buFont typeface="+mj-lt"/>
              <a:buAutoNum type="arabicPeriod"/>
            </a:pPr>
            <a:r>
              <a:rPr lang="el-GR" sz="1800" dirty="0" smtClean="0"/>
              <a:t>L-αργινίνη,</a:t>
            </a:r>
          </a:p>
          <a:p>
            <a:pPr>
              <a:spcBef>
                <a:spcPts val="600"/>
              </a:spcBef>
              <a:buFont typeface="+mj-lt"/>
              <a:buAutoNum type="arabicPeriod"/>
            </a:pPr>
            <a:r>
              <a:rPr lang="el-GR" sz="1800" dirty="0" smtClean="0"/>
              <a:t>ουρία</a:t>
            </a:r>
            <a:r>
              <a:rPr lang="el-GR" sz="1800" dirty="0"/>
              <a:t>, </a:t>
            </a:r>
            <a:endParaRPr lang="el-GR" sz="1800" dirty="0" smtClean="0"/>
          </a:p>
          <a:p>
            <a:pPr marL="355600" indent="0">
              <a:spcBef>
                <a:spcPts val="600"/>
              </a:spcBef>
              <a:buNone/>
            </a:pPr>
            <a:r>
              <a:rPr lang="el-GR" sz="1800" dirty="0" smtClean="0"/>
              <a:t>L-Asp </a:t>
            </a:r>
            <a:r>
              <a:rPr lang="el-GR" sz="1800" dirty="0"/>
              <a:t>L-ασπαρτικό, CPS-1 καρβαμουλ-φωσφορική συνθετάση, OTC ορνιθίνη τρανσκαρβαμουλ συνθάση, ASS αργινινιηλεκτρικη συνθετάση, ASL αργινινοηλεκτρική λυάση, ARG1 αργινάση </a:t>
            </a:r>
            <a:r>
              <a:rPr lang="el-GR" sz="1800" dirty="0" smtClean="0"/>
              <a:t>1.</a:t>
            </a:r>
            <a:endParaRPr lang="el-GR" sz="1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pic>
        <p:nvPicPr>
          <p:cNvPr id="6146" name="Picture 2" descr="Urea cyc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251" y="1220153"/>
            <a:ext cx="5293593" cy="57054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540535" y="6211669"/>
            <a:ext cx="2159257" cy="646331"/>
          </a:xfrm>
          <a:prstGeom prst="rect">
            <a:avLst/>
          </a:prstGeom>
        </p:spPr>
        <p:txBody>
          <a:bodyPr wrap="square">
            <a:spAutoFit/>
          </a:bodyPr>
          <a:lstStyle/>
          <a:p>
            <a:r>
              <a:rPr lang="en-US" sz="1200" dirty="0" smtClean="0">
                <a:solidFill>
                  <a:schemeClr val="tx1">
                    <a:lumMod val="75000"/>
                    <a:lumOff val="25000"/>
                  </a:schemeClr>
                </a:solidFill>
                <a:latin typeface="+mn-lt"/>
              </a:rPr>
              <a:t>“</a:t>
            </a:r>
            <a:r>
              <a:rPr lang="en-US" sz="1200" dirty="0">
                <a:latin typeface="+mn-lt"/>
                <a:hlinkClick r:id="rId3"/>
              </a:rPr>
              <a:t>Urea </a:t>
            </a:r>
            <a:r>
              <a:rPr lang="en-US" sz="1200" dirty="0" smtClean="0">
                <a:latin typeface="+mn-lt"/>
                <a:hlinkClick r:id="rId3"/>
              </a:rPr>
              <a:t>cycle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Yikrazuul"/>
              </a:rPr>
              <a:t>Yikrazuul</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5"/>
              </a:rPr>
              <a:t>CC BY-SA 3.0</a:t>
            </a:r>
            <a:endParaRPr lang="en-US" sz="1200" dirty="0">
              <a:latin typeface="+mn-lt"/>
            </a:endParaRPr>
          </a:p>
        </p:txBody>
      </p:sp>
    </p:spTree>
    <p:extLst>
      <p:ext uri="{BB962C8B-B14F-4D97-AF65-F5344CB8AC3E}">
        <p14:creationId xmlns:p14="http://schemas.microsoft.com/office/powerpoint/2010/main" val="3373922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Κύκλος </a:t>
            </a:r>
            <a:r>
              <a:rPr lang="el-GR" dirty="0" smtClean="0"/>
              <a:t>ουρίας </a:t>
            </a:r>
            <a:r>
              <a:rPr lang="el-GR" dirty="0"/>
              <a:t>(κατάληξη α-αζώτου) </a:t>
            </a:r>
            <a:r>
              <a:rPr lang="el-GR" sz="3000" b="0" dirty="0" smtClean="0"/>
              <a:t>3/3</a:t>
            </a:r>
            <a:endParaRPr lang="el-GR" dirty="0"/>
          </a:p>
        </p:txBody>
      </p:sp>
      <p:sp>
        <p:nvSpPr>
          <p:cNvPr id="3" name="Θέση περιεχομένου 2"/>
          <p:cNvSpPr>
            <a:spLocks noGrp="1"/>
          </p:cNvSpPr>
          <p:nvPr>
            <p:ph idx="1"/>
          </p:nvPr>
        </p:nvSpPr>
        <p:spPr/>
        <p:txBody>
          <a:bodyPr/>
          <a:lstStyle/>
          <a:p>
            <a:r>
              <a:rPr lang="el-GR" dirty="0"/>
              <a:t>Έτσι, αφού τα περισσότερα αμινοξέα απαλλαγούν από την α-αμινομάδα με τις παραπάνω διαδικασίες, η ανθρακική αλυσίδα που απομένει, ακολουθεί διάφορες καταβολικές πορείες, όπως:</a:t>
            </a:r>
          </a:p>
          <a:p>
            <a:pPr lvl="1"/>
            <a:r>
              <a:rPr lang="el-GR" dirty="0"/>
              <a:t>Πορεία Ακετυλο</a:t>
            </a:r>
            <a:r>
              <a:rPr lang="en-US" dirty="0"/>
              <a:t>CoA</a:t>
            </a:r>
            <a:r>
              <a:rPr lang="el-GR" dirty="0"/>
              <a:t> (κετογονικά αμινοξέα</a:t>
            </a:r>
            <a:r>
              <a:rPr lang="el-GR" dirty="0" smtClean="0"/>
              <a:t>).</a:t>
            </a:r>
            <a:endParaRPr lang="el-GR" dirty="0"/>
          </a:p>
          <a:p>
            <a:pPr lvl="1"/>
            <a:r>
              <a:rPr lang="el-GR" dirty="0"/>
              <a:t>Πορεία Πυροσταφυλικού (γλυκογονικά</a:t>
            </a:r>
            <a:r>
              <a:rPr lang="el-GR" dirty="0" smtClean="0"/>
              <a:t>).</a:t>
            </a:r>
            <a:endParaRPr lang="el-GR" dirty="0"/>
          </a:p>
          <a:p>
            <a:pPr lvl="1"/>
            <a:r>
              <a:rPr lang="el-GR" dirty="0"/>
              <a:t>Διάφορα ενδιάμεσα στάδια κύκλου </a:t>
            </a:r>
            <a:r>
              <a:rPr lang="en-US" dirty="0" smtClean="0"/>
              <a:t>Krebs</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489397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Μεταβολισμός </a:t>
            </a:r>
            <a:r>
              <a:rPr lang="el-GR" sz="3000" b="0" dirty="0" smtClean="0"/>
              <a:t>2/11</a:t>
            </a:r>
            <a:endParaRPr lang="el-GR" dirty="0"/>
          </a:p>
        </p:txBody>
      </p:sp>
      <p:sp>
        <p:nvSpPr>
          <p:cNvPr id="3" name="Θέση περιεχομένου 2"/>
          <p:cNvSpPr>
            <a:spLocks noGrp="1"/>
          </p:cNvSpPr>
          <p:nvPr>
            <p:ph idx="1"/>
          </p:nvPr>
        </p:nvSpPr>
        <p:spPr>
          <a:xfrm>
            <a:off x="611560" y="1268760"/>
            <a:ext cx="8064896" cy="3384376"/>
          </a:xfrm>
        </p:spPr>
        <p:txBody>
          <a:bodyPr>
            <a:normAutofit/>
          </a:bodyPr>
          <a:lstStyle/>
          <a:p>
            <a:pPr>
              <a:lnSpc>
                <a:spcPct val="110000"/>
              </a:lnSpc>
              <a:spcBef>
                <a:spcPts val="600"/>
              </a:spcBef>
            </a:pPr>
            <a:r>
              <a:rPr lang="el-GR" sz="2200" b="1" dirty="0"/>
              <a:t>Καταβολισμός</a:t>
            </a:r>
            <a:r>
              <a:rPr lang="el-GR" sz="2200" dirty="0"/>
              <a:t>: Απελευθέρωση Ελεύθερης Ενέργειας, από την οξείδωση των υποστρωμάτων.</a:t>
            </a:r>
          </a:p>
          <a:p>
            <a:pPr>
              <a:lnSpc>
                <a:spcPct val="110000"/>
              </a:lnSpc>
              <a:spcBef>
                <a:spcPts val="600"/>
              </a:spcBef>
            </a:pPr>
            <a:r>
              <a:rPr lang="el-GR" sz="2200" b="1" dirty="0"/>
              <a:t>Αναβολισμός</a:t>
            </a:r>
            <a:r>
              <a:rPr lang="el-GR" sz="2200" dirty="0"/>
              <a:t>:  Απορρόφηση Ενέργειας, από την αναγωγή των υποστρωμάτων.</a:t>
            </a:r>
          </a:p>
          <a:p>
            <a:pPr>
              <a:lnSpc>
                <a:spcPct val="110000"/>
              </a:lnSpc>
              <a:spcBef>
                <a:spcPts val="600"/>
              </a:spcBef>
            </a:pPr>
            <a:r>
              <a:rPr lang="el-GR" sz="2200" dirty="0"/>
              <a:t>Οι χημικές ουσίες από το περιβάλλον, που μπορούν να χρησιμοποιηθούν για να καλύψουν τις υλικές και ενεργειακές ανάγκες ενός οργανισμού, περιλαμβάνονται στις </a:t>
            </a:r>
            <a:r>
              <a:rPr lang="el-GR" sz="2200" b="1" dirty="0"/>
              <a:t>τροφές που είναι το χημικό υπόστρωμα της ζωής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grpSp>
        <p:nvGrpSpPr>
          <p:cNvPr id="18" name="Ομάδα 17"/>
          <p:cNvGrpSpPr/>
          <p:nvPr/>
        </p:nvGrpSpPr>
        <p:grpSpPr>
          <a:xfrm>
            <a:off x="2029035" y="4509120"/>
            <a:ext cx="5157068" cy="1872208"/>
            <a:chOff x="2029035" y="4509120"/>
            <a:chExt cx="5157068" cy="1872208"/>
          </a:xfrm>
        </p:grpSpPr>
        <p:sp>
          <p:nvSpPr>
            <p:cNvPr id="5" name="TextBox 4"/>
            <p:cNvSpPr txBox="1"/>
            <p:nvPr/>
          </p:nvSpPr>
          <p:spPr>
            <a:xfrm>
              <a:off x="2029035" y="5269850"/>
              <a:ext cx="886781" cy="369332"/>
            </a:xfrm>
            <a:prstGeom prst="rect">
              <a:avLst/>
            </a:prstGeom>
            <a:noFill/>
            <a:ln>
              <a:solidFill>
                <a:schemeClr val="tx1"/>
              </a:solidFill>
            </a:ln>
          </p:spPr>
          <p:txBody>
            <a:bodyPr wrap="none" rtlCol="0">
              <a:spAutoFit/>
            </a:bodyPr>
            <a:lstStyle/>
            <a:p>
              <a:r>
                <a:rPr lang="el-GR" dirty="0" smtClean="0">
                  <a:latin typeface="+mn-lt"/>
                </a:rPr>
                <a:t>Τροφές</a:t>
              </a:r>
              <a:endParaRPr lang="el-GR" dirty="0">
                <a:latin typeface="+mn-lt"/>
              </a:endParaRPr>
            </a:p>
          </p:txBody>
        </p:sp>
        <p:sp>
          <p:nvSpPr>
            <p:cNvPr id="6" name="TextBox 5"/>
            <p:cNvSpPr txBox="1"/>
            <p:nvPr/>
          </p:nvSpPr>
          <p:spPr>
            <a:xfrm>
              <a:off x="3923928" y="4509120"/>
              <a:ext cx="1166794" cy="369332"/>
            </a:xfrm>
            <a:prstGeom prst="rect">
              <a:avLst/>
            </a:prstGeom>
            <a:noFill/>
            <a:ln>
              <a:solidFill>
                <a:schemeClr val="tx1"/>
              </a:solidFill>
            </a:ln>
          </p:spPr>
          <p:txBody>
            <a:bodyPr wrap="none" rtlCol="0">
              <a:spAutoFit/>
            </a:bodyPr>
            <a:lstStyle/>
            <a:p>
              <a:r>
                <a:rPr lang="el-GR" dirty="0" smtClean="0">
                  <a:latin typeface="+mn-lt"/>
                </a:rPr>
                <a:t>Πρωτεΐνες</a:t>
              </a:r>
              <a:endParaRPr lang="el-GR" dirty="0">
                <a:latin typeface="+mn-lt"/>
              </a:endParaRPr>
            </a:p>
          </p:txBody>
        </p:sp>
        <p:sp>
          <p:nvSpPr>
            <p:cNvPr id="7" name="TextBox 6"/>
            <p:cNvSpPr txBox="1"/>
            <p:nvPr/>
          </p:nvSpPr>
          <p:spPr>
            <a:xfrm>
              <a:off x="3923928" y="5013176"/>
              <a:ext cx="912429" cy="369332"/>
            </a:xfrm>
            <a:prstGeom prst="rect">
              <a:avLst/>
            </a:prstGeom>
            <a:noFill/>
            <a:ln>
              <a:solidFill>
                <a:schemeClr val="tx1"/>
              </a:solidFill>
            </a:ln>
          </p:spPr>
          <p:txBody>
            <a:bodyPr wrap="none" rtlCol="0">
              <a:spAutoFit/>
            </a:bodyPr>
            <a:lstStyle/>
            <a:p>
              <a:r>
                <a:rPr lang="el-GR" dirty="0" smtClean="0">
                  <a:latin typeface="+mn-lt"/>
                </a:rPr>
                <a:t>Λιπίδια</a:t>
              </a:r>
              <a:endParaRPr lang="el-GR" dirty="0">
                <a:latin typeface="+mn-lt"/>
              </a:endParaRPr>
            </a:p>
          </p:txBody>
        </p:sp>
        <p:sp>
          <p:nvSpPr>
            <p:cNvPr id="8" name="TextBox 7"/>
            <p:cNvSpPr txBox="1"/>
            <p:nvPr/>
          </p:nvSpPr>
          <p:spPr>
            <a:xfrm>
              <a:off x="3923928" y="5526524"/>
              <a:ext cx="1544975" cy="369332"/>
            </a:xfrm>
            <a:prstGeom prst="rect">
              <a:avLst/>
            </a:prstGeom>
            <a:noFill/>
            <a:ln>
              <a:solidFill>
                <a:schemeClr val="tx1"/>
              </a:solidFill>
            </a:ln>
          </p:spPr>
          <p:txBody>
            <a:bodyPr wrap="none" rtlCol="0">
              <a:spAutoFit/>
            </a:bodyPr>
            <a:lstStyle/>
            <a:p>
              <a:r>
                <a:rPr lang="el-GR" dirty="0" smtClean="0">
                  <a:latin typeface="+mn-lt"/>
                </a:rPr>
                <a:t>Υδατάνθρακες</a:t>
              </a:r>
              <a:endParaRPr lang="el-GR" dirty="0">
                <a:latin typeface="+mn-lt"/>
              </a:endParaRPr>
            </a:p>
          </p:txBody>
        </p:sp>
        <p:sp>
          <p:nvSpPr>
            <p:cNvPr id="9" name="TextBox 8"/>
            <p:cNvSpPr txBox="1"/>
            <p:nvPr/>
          </p:nvSpPr>
          <p:spPr>
            <a:xfrm>
              <a:off x="3923928" y="6011996"/>
              <a:ext cx="3262175" cy="369332"/>
            </a:xfrm>
            <a:prstGeom prst="rect">
              <a:avLst/>
            </a:prstGeom>
            <a:noFill/>
            <a:ln>
              <a:solidFill>
                <a:schemeClr val="tx1"/>
              </a:solidFill>
            </a:ln>
          </p:spPr>
          <p:txBody>
            <a:bodyPr wrap="none" rtlCol="0">
              <a:spAutoFit/>
            </a:bodyPr>
            <a:lstStyle/>
            <a:p>
              <a:r>
                <a:rPr lang="el-GR" dirty="0" smtClean="0">
                  <a:latin typeface="+mn-lt"/>
                </a:rPr>
                <a:t>Βιταμίνες, ανόργανα άλατα, Η</a:t>
              </a:r>
              <a:r>
                <a:rPr lang="el-GR" baseline="-25000" dirty="0" smtClean="0">
                  <a:latin typeface="+mn-lt"/>
                </a:rPr>
                <a:t>2</a:t>
              </a:r>
              <a:r>
                <a:rPr lang="el-GR" dirty="0" smtClean="0">
                  <a:latin typeface="+mn-lt"/>
                </a:rPr>
                <a:t>Ο</a:t>
              </a:r>
              <a:endParaRPr lang="el-GR" dirty="0">
                <a:latin typeface="+mn-lt"/>
              </a:endParaRPr>
            </a:p>
          </p:txBody>
        </p:sp>
        <p:cxnSp>
          <p:nvCxnSpPr>
            <p:cNvPr id="11" name="Ευθύγραμμο βέλος σύνδεσης 10"/>
            <p:cNvCxnSpPr>
              <a:stCxn id="5" idx="3"/>
              <a:endCxn id="6" idx="1"/>
            </p:cNvCxnSpPr>
            <p:nvPr/>
          </p:nvCxnSpPr>
          <p:spPr>
            <a:xfrm flipV="1">
              <a:off x="2915816" y="4693786"/>
              <a:ext cx="1008112" cy="7607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a:stCxn id="5" idx="3"/>
              <a:endCxn id="7" idx="1"/>
            </p:cNvCxnSpPr>
            <p:nvPr/>
          </p:nvCxnSpPr>
          <p:spPr>
            <a:xfrm flipV="1">
              <a:off x="2915816" y="5197842"/>
              <a:ext cx="1008112" cy="2566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a:stCxn id="5" idx="3"/>
              <a:endCxn id="8" idx="1"/>
            </p:cNvCxnSpPr>
            <p:nvPr/>
          </p:nvCxnSpPr>
          <p:spPr>
            <a:xfrm>
              <a:off x="2915816" y="5454516"/>
              <a:ext cx="1008112" cy="2566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stCxn id="5" idx="3"/>
              <a:endCxn id="9" idx="1"/>
            </p:cNvCxnSpPr>
            <p:nvPr/>
          </p:nvCxnSpPr>
          <p:spPr>
            <a:xfrm>
              <a:off x="2915816" y="5454516"/>
              <a:ext cx="1008112" cy="7421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9096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a:t>Κατάληξη των ανθράκων των </a:t>
            </a:r>
            <a:r>
              <a:rPr lang="el-GR" sz="4000" dirty="0" smtClean="0"/>
              <a:t>α-αμινοξέων </a:t>
            </a:r>
            <a:r>
              <a:rPr lang="el-GR" sz="3300" b="0" dirty="0" smtClean="0"/>
              <a:t>1/3</a:t>
            </a:r>
            <a:endParaRPr lang="el-GR" sz="3300" b="0" dirty="0"/>
          </a:p>
        </p:txBody>
      </p:sp>
      <p:sp>
        <p:nvSpPr>
          <p:cNvPr id="3" name="Θέση περιεχομένου 2"/>
          <p:cNvSpPr>
            <a:spLocks noGrp="1"/>
          </p:cNvSpPr>
          <p:nvPr>
            <p:ph idx="1"/>
          </p:nvPr>
        </p:nvSpPr>
        <p:spPr>
          <a:xfrm>
            <a:off x="611560" y="1412776"/>
            <a:ext cx="8352928" cy="5040560"/>
          </a:xfrm>
        </p:spPr>
        <p:txBody>
          <a:bodyPr>
            <a:noAutofit/>
          </a:bodyPr>
          <a:lstStyle/>
          <a:p>
            <a:r>
              <a:rPr lang="el-GR" sz="2200" dirty="0"/>
              <a:t>Τα κάτωθι αμινοξέα εισέρχονται στα ενδιάμεσα στάδια του κύκλου του </a:t>
            </a:r>
            <a:r>
              <a:rPr lang="en-US" sz="2200" dirty="0"/>
              <a:t>Krebs</a:t>
            </a:r>
            <a:r>
              <a:rPr lang="el-GR" sz="2200" i="1" dirty="0"/>
              <a:t>:</a:t>
            </a:r>
            <a:endParaRPr lang="el-GR" sz="2200" dirty="0"/>
          </a:p>
          <a:p>
            <a:pPr lvl="1"/>
            <a:r>
              <a:rPr lang="el-GR" sz="2200" dirty="0"/>
              <a:t>Αλανίνη</a:t>
            </a:r>
          </a:p>
          <a:p>
            <a:pPr lvl="1"/>
            <a:r>
              <a:rPr lang="el-GR" sz="2200" dirty="0" smtClean="0"/>
              <a:t>Γλυκίνη </a:t>
            </a:r>
          </a:p>
          <a:p>
            <a:pPr lvl="1"/>
            <a:r>
              <a:rPr lang="el-GR" sz="2200" dirty="0" smtClean="0"/>
              <a:t>Κυστεΐνη</a:t>
            </a:r>
            <a:endParaRPr lang="el-GR" sz="2200" dirty="0"/>
          </a:p>
          <a:p>
            <a:pPr lvl="1">
              <a:spcAft>
                <a:spcPts val="2400"/>
              </a:spcAft>
            </a:pPr>
            <a:r>
              <a:rPr lang="el-GR" sz="2200" dirty="0" smtClean="0"/>
              <a:t>Σερίνη</a:t>
            </a:r>
            <a:endParaRPr lang="el-GR" sz="2200" dirty="0"/>
          </a:p>
          <a:p>
            <a:pPr lvl="1"/>
            <a:r>
              <a:rPr lang="el-GR" sz="2200" dirty="0" smtClean="0"/>
              <a:t>Ισολευκίνη</a:t>
            </a:r>
            <a:endParaRPr lang="el-GR" sz="2200" dirty="0"/>
          </a:p>
          <a:p>
            <a:pPr lvl="1"/>
            <a:r>
              <a:rPr lang="el-GR" sz="2200" dirty="0" smtClean="0"/>
              <a:t>Λευκίνη</a:t>
            </a:r>
            <a:endParaRPr lang="el-GR" sz="2200" dirty="0"/>
          </a:p>
          <a:p>
            <a:pPr lvl="1"/>
            <a:r>
              <a:rPr lang="el-GR" sz="2200" dirty="0"/>
              <a:t>Τρυπτοφάνη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
        <p:nvSpPr>
          <p:cNvPr id="5" name="Δεξιό άγκιστρο 4"/>
          <p:cNvSpPr/>
          <p:nvPr/>
        </p:nvSpPr>
        <p:spPr>
          <a:xfrm>
            <a:off x="3923928" y="2348880"/>
            <a:ext cx="576064" cy="201622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6" name="Δεξιό άγκιστρο 5"/>
          <p:cNvSpPr/>
          <p:nvPr/>
        </p:nvSpPr>
        <p:spPr>
          <a:xfrm>
            <a:off x="3923928" y="4725144"/>
            <a:ext cx="576064" cy="158417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7" name="TextBox 6"/>
          <p:cNvSpPr txBox="1"/>
          <p:nvPr/>
        </p:nvSpPr>
        <p:spPr>
          <a:xfrm>
            <a:off x="5220072" y="3141548"/>
            <a:ext cx="2029466" cy="430887"/>
          </a:xfrm>
          <a:prstGeom prst="rect">
            <a:avLst/>
          </a:prstGeom>
          <a:noFill/>
          <a:ln>
            <a:solidFill>
              <a:schemeClr val="tx1"/>
            </a:solidFill>
          </a:ln>
        </p:spPr>
        <p:txBody>
          <a:bodyPr wrap="none" rtlCol="0">
            <a:spAutoFit/>
          </a:bodyPr>
          <a:lstStyle/>
          <a:p>
            <a:r>
              <a:rPr lang="el-GR" sz="2200" dirty="0" smtClean="0">
                <a:latin typeface="+mn-lt"/>
              </a:rPr>
              <a:t>Πυροσταφυλικό</a:t>
            </a:r>
            <a:endParaRPr lang="el-GR" sz="2200" dirty="0">
              <a:latin typeface="+mn-lt"/>
            </a:endParaRPr>
          </a:p>
        </p:txBody>
      </p:sp>
      <p:sp>
        <p:nvSpPr>
          <p:cNvPr id="9" name="Ορθογώνιο 8"/>
          <p:cNvSpPr/>
          <p:nvPr/>
        </p:nvSpPr>
        <p:spPr>
          <a:xfrm>
            <a:off x="5438016" y="5301788"/>
            <a:ext cx="1593578" cy="430887"/>
          </a:xfrm>
          <a:prstGeom prst="rect">
            <a:avLst/>
          </a:prstGeom>
          <a:ln>
            <a:solidFill>
              <a:schemeClr val="tx1"/>
            </a:solidFill>
          </a:ln>
        </p:spPr>
        <p:txBody>
          <a:bodyPr wrap="none">
            <a:spAutoFit/>
          </a:bodyPr>
          <a:lstStyle/>
          <a:p>
            <a:r>
              <a:rPr lang="el-GR" sz="2200" dirty="0">
                <a:latin typeface="+mn-lt"/>
              </a:rPr>
              <a:t>Ακετυλο</a:t>
            </a:r>
            <a:r>
              <a:rPr lang="en-US" sz="2200" dirty="0">
                <a:latin typeface="+mn-lt"/>
              </a:rPr>
              <a:t>CoA</a:t>
            </a:r>
          </a:p>
        </p:txBody>
      </p:sp>
    </p:spTree>
    <p:extLst>
      <p:ext uri="{BB962C8B-B14F-4D97-AF65-F5344CB8AC3E}">
        <p14:creationId xmlns:p14="http://schemas.microsoft.com/office/powerpoint/2010/main" val="31518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a:t>Κατάληξη των ανθράκων των </a:t>
            </a:r>
            <a:r>
              <a:rPr lang="el-GR" sz="4000" dirty="0" smtClean="0"/>
              <a:t>α-αμινοξέων </a:t>
            </a:r>
            <a:r>
              <a:rPr lang="el-GR" sz="3300" b="0" dirty="0" smtClean="0"/>
              <a:t>2/3</a:t>
            </a:r>
            <a:endParaRPr lang="el-GR" sz="3300" b="0" dirty="0"/>
          </a:p>
        </p:txBody>
      </p:sp>
      <p:sp>
        <p:nvSpPr>
          <p:cNvPr id="3" name="Θέση περιεχομένου 2"/>
          <p:cNvSpPr>
            <a:spLocks noGrp="1"/>
          </p:cNvSpPr>
          <p:nvPr>
            <p:ph idx="1"/>
          </p:nvPr>
        </p:nvSpPr>
        <p:spPr>
          <a:xfrm>
            <a:off x="611560" y="1412776"/>
            <a:ext cx="8352928" cy="5040560"/>
          </a:xfrm>
        </p:spPr>
        <p:txBody>
          <a:bodyPr>
            <a:noAutofit/>
          </a:bodyPr>
          <a:lstStyle/>
          <a:p>
            <a:pPr lvl="1">
              <a:spcBef>
                <a:spcPts val="600"/>
              </a:spcBef>
            </a:pPr>
            <a:r>
              <a:rPr lang="el-GR" sz="2200" dirty="0" smtClean="0"/>
              <a:t>Γλουταμικό</a:t>
            </a:r>
            <a:endParaRPr lang="el-GR" sz="2200" dirty="0"/>
          </a:p>
          <a:p>
            <a:pPr lvl="1">
              <a:spcBef>
                <a:spcPts val="600"/>
              </a:spcBef>
            </a:pPr>
            <a:r>
              <a:rPr lang="el-GR" sz="2200" dirty="0"/>
              <a:t>Γλουταμίνη</a:t>
            </a:r>
          </a:p>
          <a:p>
            <a:pPr lvl="1">
              <a:spcBef>
                <a:spcPts val="600"/>
              </a:spcBef>
            </a:pPr>
            <a:r>
              <a:rPr lang="el-GR" sz="2200" dirty="0"/>
              <a:t>Ιστιδίνη</a:t>
            </a:r>
          </a:p>
          <a:p>
            <a:pPr lvl="1">
              <a:spcBef>
                <a:spcPts val="600"/>
              </a:spcBef>
            </a:pPr>
            <a:r>
              <a:rPr lang="el-GR" sz="2200" dirty="0"/>
              <a:t>Προλίνη</a:t>
            </a:r>
          </a:p>
          <a:p>
            <a:pPr lvl="1">
              <a:spcBef>
                <a:spcPts val="600"/>
              </a:spcBef>
            </a:pPr>
            <a:r>
              <a:rPr lang="el-GR" sz="2200" dirty="0" smtClean="0"/>
              <a:t>Αργινίνη</a:t>
            </a:r>
          </a:p>
          <a:p>
            <a:pPr lvl="1">
              <a:spcBef>
                <a:spcPts val="600"/>
              </a:spcBef>
            </a:pPr>
            <a:endParaRPr lang="el-GR" sz="2200" dirty="0"/>
          </a:p>
          <a:p>
            <a:pPr lvl="1">
              <a:spcBef>
                <a:spcPts val="600"/>
              </a:spcBef>
            </a:pPr>
            <a:r>
              <a:rPr lang="el-GR" sz="2200" dirty="0"/>
              <a:t>Ισολευκίνη</a:t>
            </a:r>
          </a:p>
          <a:p>
            <a:pPr lvl="1">
              <a:spcBef>
                <a:spcPts val="600"/>
              </a:spcBef>
            </a:pPr>
            <a:r>
              <a:rPr lang="el-GR" sz="2200" dirty="0"/>
              <a:t>Μεθειονίνη</a:t>
            </a:r>
          </a:p>
          <a:p>
            <a:pPr lvl="1">
              <a:spcBef>
                <a:spcPts val="600"/>
              </a:spcBef>
            </a:pPr>
            <a:r>
              <a:rPr lang="el-GR" sz="2200" dirty="0"/>
              <a:t>Θρεονίνη</a:t>
            </a:r>
          </a:p>
          <a:p>
            <a:pPr lvl="1">
              <a:spcBef>
                <a:spcPts val="600"/>
              </a:spcBef>
            </a:pPr>
            <a:r>
              <a:rPr lang="el-GR" sz="2200" dirty="0"/>
              <a:t>Βαλίνη</a:t>
            </a: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
        <p:nvSpPr>
          <p:cNvPr id="5" name="Δεξιό άγκιστρο 4"/>
          <p:cNvSpPr/>
          <p:nvPr/>
        </p:nvSpPr>
        <p:spPr>
          <a:xfrm>
            <a:off x="3923928" y="1556792"/>
            <a:ext cx="576064" cy="201622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6" name="Δεξιό άγκιστρο 5"/>
          <p:cNvSpPr/>
          <p:nvPr/>
        </p:nvSpPr>
        <p:spPr>
          <a:xfrm>
            <a:off x="3923928" y="4293096"/>
            <a:ext cx="576064" cy="158417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7" name="TextBox 6"/>
          <p:cNvSpPr txBox="1"/>
          <p:nvPr/>
        </p:nvSpPr>
        <p:spPr>
          <a:xfrm>
            <a:off x="5220072" y="2349460"/>
            <a:ext cx="2246512" cy="430887"/>
          </a:xfrm>
          <a:prstGeom prst="rect">
            <a:avLst/>
          </a:prstGeom>
          <a:noFill/>
          <a:ln>
            <a:solidFill>
              <a:schemeClr val="tx1"/>
            </a:solidFill>
          </a:ln>
        </p:spPr>
        <p:txBody>
          <a:bodyPr wrap="none" rtlCol="0">
            <a:spAutoFit/>
          </a:bodyPr>
          <a:lstStyle/>
          <a:p>
            <a:r>
              <a:rPr lang="el-GR" sz="2200" dirty="0">
                <a:latin typeface="+mn-lt"/>
              </a:rPr>
              <a:t>α-κετογλουταρικό</a:t>
            </a:r>
          </a:p>
        </p:txBody>
      </p:sp>
      <p:sp>
        <p:nvSpPr>
          <p:cNvPr id="9" name="Ορθογώνιο 8"/>
          <p:cNvSpPr/>
          <p:nvPr/>
        </p:nvSpPr>
        <p:spPr>
          <a:xfrm>
            <a:off x="5438016" y="4797732"/>
            <a:ext cx="1799595" cy="430887"/>
          </a:xfrm>
          <a:prstGeom prst="rect">
            <a:avLst/>
          </a:prstGeom>
          <a:ln>
            <a:solidFill>
              <a:schemeClr val="tx1"/>
            </a:solidFill>
          </a:ln>
        </p:spPr>
        <p:txBody>
          <a:bodyPr wrap="none">
            <a:spAutoFit/>
          </a:bodyPr>
          <a:lstStyle/>
          <a:p>
            <a:r>
              <a:rPr lang="el-GR" sz="2200" dirty="0">
                <a:latin typeface="+mn-lt"/>
              </a:rPr>
              <a:t>ηλεκτρυλ-</a:t>
            </a:r>
            <a:r>
              <a:rPr lang="en-US" sz="2200" dirty="0">
                <a:latin typeface="+mn-lt"/>
              </a:rPr>
              <a:t>Co</a:t>
            </a:r>
            <a:r>
              <a:rPr lang="el-GR" sz="2200" dirty="0">
                <a:latin typeface="+mn-lt"/>
              </a:rPr>
              <a:t>Α</a:t>
            </a:r>
            <a:endParaRPr lang="en-US" sz="2200" dirty="0">
              <a:latin typeface="+mn-lt"/>
            </a:endParaRPr>
          </a:p>
        </p:txBody>
      </p:sp>
    </p:spTree>
    <p:extLst>
      <p:ext uri="{BB962C8B-B14F-4D97-AF65-F5344CB8AC3E}">
        <p14:creationId xmlns:p14="http://schemas.microsoft.com/office/powerpoint/2010/main" val="274546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a:t>Κατάληξη των ανθράκων των </a:t>
            </a:r>
            <a:r>
              <a:rPr lang="el-GR" sz="4000" dirty="0" smtClean="0"/>
              <a:t>α-αμινοξέων </a:t>
            </a:r>
            <a:r>
              <a:rPr lang="el-GR" sz="3300" b="0" dirty="0" smtClean="0"/>
              <a:t>3/3</a:t>
            </a:r>
            <a:endParaRPr lang="el-GR" sz="3300" b="0" dirty="0"/>
          </a:p>
        </p:txBody>
      </p:sp>
      <p:sp>
        <p:nvSpPr>
          <p:cNvPr id="3" name="Θέση περιεχομένου 2"/>
          <p:cNvSpPr>
            <a:spLocks noGrp="1"/>
          </p:cNvSpPr>
          <p:nvPr>
            <p:ph idx="1"/>
          </p:nvPr>
        </p:nvSpPr>
        <p:spPr>
          <a:xfrm>
            <a:off x="611560" y="1772816"/>
            <a:ext cx="8352928" cy="5040560"/>
          </a:xfrm>
        </p:spPr>
        <p:txBody>
          <a:bodyPr>
            <a:noAutofit/>
          </a:bodyPr>
          <a:lstStyle/>
          <a:p>
            <a:pPr lvl="1">
              <a:spcBef>
                <a:spcPts val="600"/>
              </a:spcBef>
            </a:pPr>
            <a:r>
              <a:rPr lang="el-GR" sz="2200" dirty="0"/>
              <a:t>Τυροσίνη</a:t>
            </a:r>
          </a:p>
          <a:p>
            <a:pPr lvl="1">
              <a:spcBef>
                <a:spcPts val="600"/>
              </a:spcBef>
            </a:pPr>
            <a:r>
              <a:rPr lang="el-GR" sz="2200" dirty="0"/>
              <a:t>Φαινυλαλανίνη</a:t>
            </a:r>
          </a:p>
          <a:p>
            <a:pPr lvl="1">
              <a:spcBef>
                <a:spcPts val="600"/>
              </a:spcBef>
            </a:pPr>
            <a:r>
              <a:rPr lang="el-GR" sz="2200" dirty="0"/>
              <a:t>Ασπαρτικό</a:t>
            </a:r>
          </a:p>
          <a:p>
            <a:pPr lvl="1">
              <a:spcBef>
                <a:spcPts val="600"/>
              </a:spcBef>
            </a:pPr>
            <a:endParaRPr lang="el-GR" sz="2200" dirty="0"/>
          </a:p>
          <a:p>
            <a:pPr lvl="1">
              <a:spcBef>
                <a:spcPts val="600"/>
              </a:spcBef>
            </a:pPr>
            <a:r>
              <a:rPr lang="el-GR" sz="2200" dirty="0"/>
              <a:t>Ασπαραγίνη</a:t>
            </a:r>
          </a:p>
          <a:p>
            <a:pPr lvl="1">
              <a:spcBef>
                <a:spcPts val="600"/>
              </a:spcBef>
            </a:pPr>
            <a:r>
              <a:rPr lang="el-GR" sz="2200" dirty="0"/>
              <a:t>Ασπαρτικό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
        <p:nvSpPr>
          <p:cNvPr id="5" name="Δεξιό άγκιστρο 4"/>
          <p:cNvSpPr/>
          <p:nvPr/>
        </p:nvSpPr>
        <p:spPr>
          <a:xfrm>
            <a:off x="3923928" y="1844824"/>
            <a:ext cx="576064" cy="129614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6" name="Δεξιό άγκιστρο 5"/>
          <p:cNvSpPr/>
          <p:nvPr/>
        </p:nvSpPr>
        <p:spPr>
          <a:xfrm>
            <a:off x="3918995" y="3645024"/>
            <a:ext cx="576064" cy="86409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7" name="TextBox 6"/>
          <p:cNvSpPr txBox="1"/>
          <p:nvPr/>
        </p:nvSpPr>
        <p:spPr>
          <a:xfrm>
            <a:off x="5220071" y="2271953"/>
            <a:ext cx="1568827" cy="430887"/>
          </a:xfrm>
          <a:prstGeom prst="rect">
            <a:avLst/>
          </a:prstGeom>
          <a:noFill/>
          <a:ln>
            <a:solidFill>
              <a:schemeClr val="tx1"/>
            </a:solidFill>
          </a:ln>
        </p:spPr>
        <p:txBody>
          <a:bodyPr wrap="none" rtlCol="0">
            <a:spAutoFit/>
          </a:bodyPr>
          <a:lstStyle/>
          <a:p>
            <a:r>
              <a:rPr lang="el-GR" sz="2200" dirty="0">
                <a:latin typeface="+mn-lt"/>
              </a:rPr>
              <a:t> Φουμαρικό</a:t>
            </a:r>
          </a:p>
        </p:txBody>
      </p:sp>
      <p:sp>
        <p:nvSpPr>
          <p:cNvPr id="9" name="Ορθογώνιο 8"/>
          <p:cNvSpPr/>
          <p:nvPr/>
        </p:nvSpPr>
        <p:spPr>
          <a:xfrm>
            <a:off x="5324587" y="3861628"/>
            <a:ext cx="1359796" cy="430887"/>
          </a:xfrm>
          <a:prstGeom prst="rect">
            <a:avLst/>
          </a:prstGeom>
          <a:ln>
            <a:solidFill>
              <a:schemeClr val="tx1"/>
            </a:solidFill>
          </a:ln>
        </p:spPr>
        <p:txBody>
          <a:bodyPr wrap="none">
            <a:spAutoFit/>
          </a:bodyPr>
          <a:lstStyle/>
          <a:p>
            <a:r>
              <a:rPr lang="el-GR" sz="2200" dirty="0">
                <a:latin typeface="+mn-lt"/>
              </a:rPr>
              <a:t>Οξαλοξικό</a:t>
            </a:r>
            <a:endParaRPr lang="en-US" sz="2200" dirty="0">
              <a:latin typeface="+mn-lt"/>
            </a:endParaRPr>
          </a:p>
        </p:txBody>
      </p:sp>
    </p:spTree>
    <p:extLst>
      <p:ext uri="{BB962C8B-B14F-4D97-AF65-F5344CB8AC3E}">
        <p14:creationId xmlns:p14="http://schemas.microsoft.com/office/powerpoint/2010/main" val="974997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a:t>Βιοσύνθεση των μη απαραίτητων </a:t>
            </a:r>
            <a:r>
              <a:rPr lang="el-GR" dirty="0" smtClean="0"/>
              <a:t>α-αμινοξέων </a:t>
            </a:r>
            <a:r>
              <a:rPr lang="el-GR" sz="3000" b="0" dirty="0" smtClean="0"/>
              <a:t>1/2</a:t>
            </a:r>
            <a:endParaRPr lang="el-GR" sz="3000" b="0" dirty="0"/>
          </a:p>
        </p:txBody>
      </p:sp>
      <p:sp>
        <p:nvSpPr>
          <p:cNvPr id="3" name="Θέση περιεχομένου 2"/>
          <p:cNvSpPr>
            <a:spLocks noGrp="1"/>
          </p:cNvSpPr>
          <p:nvPr>
            <p:ph idx="1"/>
          </p:nvPr>
        </p:nvSpPr>
        <p:spPr>
          <a:xfrm>
            <a:off x="611560" y="1556792"/>
            <a:ext cx="8352928" cy="4752528"/>
          </a:xfrm>
        </p:spPr>
        <p:txBody>
          <a:bodyPr/>
          <a:lstStyle/>
          <a:p>
            <a:pPr marL="0" indent="0">
              <a:buNone/>
            </a:pPr>
            <a:r>
              <a:rPr lang="el-GR" dirty="0" smtClean="0"/>
              <a:t>Αυτά </a:t>
            </a:r>
            <a:r>
              <a:rPr lang="el-GR" dirty="0"/>
              <a:t>που συντίθενται στον ανθρώπινο οργανισμό, μπορούν να διακριθούν στις εξής ομάδες:</a:t>
            </a:r>
          </a:p>
          <a:p>
            <a:r>
              <a:rPr lang="el-GR" b="1" dirty="0"/>
              <a:t>Ομάδα α-κετογλουταρικού</a:t>
            </a:r>
            <a:r>
              <a:rPr lang="el-GR" dirty="0"/>
              <a:t>: Σχηματισμός (+</a:t>
            </a:r>
            <a:r>
              <a:rPr lang="en-US" dirty="0"/>
              <a:t>NH</a:t>
            </a:r>
            <a:r>
              <a:rPr lang="el-GR" baseline="-25000" dirty="0"/>
              <a:t>3</a:t>
            </a:r>
            <a:r>
              <a:rPr lang="el-GR" dirty="0"/>
              <a:t>) γλουταμικό</a:t>
            </a:r>
          </a:p>
          <a:p>
            <a:pPr marL="355600" indent="0">
              <a:buNone/>
            </a:pPr>
            <a:r>
              <a:rPr lang="el-GR" dirty="0"/>
              <a:t>Γλουταμικό </a:t>
            </a:r>
            <a:r>
              <a:rPr lang="el-GR" dirty="0">
                <a:sym typeface="Symbol"/>
              </a:rPr>
              <a:t></a:t>
            </a:r>
            <a:r>
              <a:rPr lang="el-GR" dirty="0"/>
              <a:t> γλουταμίνη, προλίνη, </a:t>
            </a:r>
            <a:r>
              <a:rPr lang="el-GR" dirty="0" smtClean="0"/>
              <a:t>αργινίνη.</a:t>
            </a:r>
            <a:endParaRPr lang="el-GR" dirty="0"/>
          </a:p>
          <a:p>
            <a:pPr marL="355600" indent="0">
              <a:buNone/>
            </a:pPr>
            <a:r>
              <a:rPr lang="el-GR" dirty="0"/>
              <a:t>Η Γλουταμίνη (από την οποία αποβάλλεται η </a:t>
            </a:r>
            <a:r>
              <a:rPr lang="en-US" dirty="0"/>
              <a:t>NH</a:t>
            </a:r>
            <a:r>
              <a:rPr lang="el-GR" baseline="-25000" dirty="0"/>
              <a:t>3</a:t>
            </a:r>
            <a:r>
              <a:rPr lang="el-GR" dirty="0"/>
              <a:t>) θεωρείται δότης αμινομάδας, π.χ. σύνθεση πουρινών.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4137631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a:t>Βιοσύνθεση των μη απαραίτητων </a:t>
            </a:r>
            <a:r>
              <a:rPr lang="el-GR" dirty="0" smtClean="0"/>
              <a:t>α-αμινοξέων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a:xfrm>
            <a:off x="611560" y="1556792"/>
            <a:ext cx="8352928" cy="4752528"/>
          </a:xfrm>
        </p:spPr>
        <p:txBody>
          <a:bodyPr/>
          <a:lstStyle/>
          <a:p>
            <a:pPr lvl="0"/>
            <a:r>
              <a:rPr lang="el-GR" b="1" dirty="0">
                <a:solidFill>
                  <a:prstClr val="black"/>
                </a:solidFill>
              </a:rPr>
              <a:t>Ομάδα οξαλοξικού</a:t>
            </a:r>
            <a:r>
              <a:rPr lang="el-GR" dirty="0">
                <a:solidFill>
                  <a:prstClr val="black"/>
                </a:solidFill>
              </a:rPr>
              <a:t>: Σχηματισμός ασπαρτικού (μέσω τρανσαμίνωσης γλουταμικού).</a:t>
            </a:r>
          </a:p>
          <a:p>
            <a:pPr lvl="0"/>
            <a:r>
              <a:rPr lang="el-GR" b="1" dirty="0">
                <a:solidFill>
                  <a:prstClr val="black"/>
                </a:solidFill>
              </a:rPr>
              <a:t>Ομάδα φωσφορικού εστέρα γλυκερικού οξέος</a:t>
            </a:r>
            <a:r>
              <a:rPr lang="el-GR" dirty="0">
                <a:solidFill>
                  <a:prstClr val="black"/>
                </a:solidFill>
              </a:rPr>
              <a:t>: Σχηματισμός σερίνης, γλυκίνης, κυστεΐνης).</a:t>
            </a:r>
          </a:p>
          <a:p>
            <a:pPr lvl="0"/>
            <a:r>
              <a:rPr lang="el-GR" b="1" dirty="0">
                <a:solidFill>
                  <a:prstClr val="black"/>
                </a:solidFill>
              </a:rPr>
              <a:t>Ομάδα πυροσταφυλικού</a:t>
            </a:r>
            <a:r>
              <a:rPr lang="el-GR" dirty="0">
                <a:solidFill>
                  <a:prstClr val="black"/>
                </a:solidFill>
              </a:rPr>
              <a:t>: Μέσω τρανσαμίνωσης και γλουταμικού σχηματίζεται η αλανίνη και από φαινυλαλανίνη με υδροξυλίωση η τυροσίνη.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1521915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Μεταβολισμός υ</a:t>
            </a:r>
            <a:r>
              <a:rPr lang="el-GR" dirty="0" smtClean="0"/>
              <a:t>δατανθράκων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dirty="0"/>
              <a:t>Από τους </a:t>
            </a:r>
            <a:r>
              <a:rPr lang="el-GR" b="1" dirty="0"/>
              <a:t>φυτικούς</a:t>
            </a:r>
            <a:r>
              <a:rPr lang="el-GR" dirty="0"/>
              <a:t> υδατάνθρακες μόνον ένα μικρό μέρος τους μπορεί να διασπαστεί από τον ανθρώπινο οργανισμό και να χρησιμοποιηθεί. Τέτοια σάκχαρα είναι τα άμυλα, οι δισακχαρίτες σακχαρόζη, μαλτόζη, λακτόζη και οι μονοσακχαρίτες γλυκόζη, φρουκτόζη και γαλακτόζη.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4072563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Μεταβολισμός </a:t>
            </a:r>
            <a:r>
              <a:rPr lang="el-GR" dirty="0" smtClean="0">
                <a:solidFill>
                  <a:prstClr val="black"/>
                </a:solidFill>
              </a:rPr>
              <a:t>υδατανθράκων </a:t>
            </a:r>
            <a:r>
              <a:rPr lang="el-GR" sz="3000" b="0" dirty="0" smtClean="0">
                <a:solidFill>
                  <a:prstClr val="black"/>
                </a:solidFill>
              </a:rPr>
              <a:t>2/4</a:t>
            </a:r>
            <a:endParaRPr lang="el-GR" dirty="0"/>
          </a:p>
        </p:txBody>
      </p:sp>
      <p:sp>
        <p:nvSpPr>
          <p:cNvPr id="3" name="Θέση περιεχομένου 2"/>
          <p:cNvSpPr>
            <a:spLocks noGrp="1"/>
          </p:cNvSpPr>
          <p:nvPr>
            <p:ph idx="1"/>
          </p:nvPr>
        </p:nvSpPr>
        <p:spPr>
          <a:xfrm>
            <a:off x="611560" y="1268760"/>
            <a:ext cx="8532440" cy="4968552"/>
          </a:xfrm>
        </p:spPr>
        <p:txBody>
          <a:bodyPr>
            <a:normAutofit/>
          </a:bodyPr>
          <a:lstStyle/>
          <a:p>
            <a:r>
              <a:rPr lang="el-GR" sz="2200" dirty="0"/>
              <a:t>Το </a:t>
            </a:r>
            <a:r>
              <a:rPr lang="el-GR" sz="2200" b="1" dirty="0"/>
              <a:t>ήπαρ</a:t>
            </a:r>
            <a:r>
              <a:rPr lang="el-GR" sz="2200" dirty="0"/>
              <a:t>, είναι ένας από τους κυριότερους </a:t>
            </a:r>
            <a:r>
              <a:rPr lang="el-GR" sz="2200" b="1" dirty="0"/>
              <a:t>παράγοντες ομοιόστασης</a:t>
            </a:r>
            <a:r>
              <a:rPr lang="el-GR" sz="2200" dirty="0"/>
              <a:t> της γλυκόζης.</a:t>
            </a:r>
          </a:p>
          <a:p>
            <a:pPr marL="457200" lvl="0" indent="-457200">
              <a:buFont typeface="+mj-lt"/>
              <a:buAutoNum type="arabicPeriod"/>
            </a:pPr>
            <a:r>
              <a:rPr lang="el-GR" sz="2200" dirty="0"/>
              <a:t>Αν η συγκ.  Γλυκόζης είναι </a:t>
            </a:r>
            <a:r>
              <a:rPr lang="el-GR" sz="2200" b="1" dirty="0"/>
              <a:t>&gt;</a:t>
            </a:r>
            <a:r>
              <a:rPr lang="el-GR" sz="2200" dirty="0"/>
              <a:t> 5 </a:t>
            </a:r>
            <a:r>
              <a:rPr lang="en-US" sz="2200" dirty="0"/>
              <a:t>mM</a:t>
            </a:r>
            <a:r>
              <a:rPr lang="el-GR" sz="2200" dirty="0"/>
              <a:t>, τότε βγαίνοντας από το ήπαρ </a:t>
            </a:r>
            <a:r>
              <a:rPr lang="el-GR" sz="2200" b="1" dirty="0">
                <a:sym typeface="Symbol"/>
              </a:rPr>
              <a:t></a:t>
            </a:r>
            <a:r>
              <a:rPr lang="el-GR" sz="2200" dirty="0"/>
              <a:t> 5 </a:t>
            </a:r>
            <a:r>
              <a:rPr lang="en-US" sz="2200" dirty="0"/>
              <a:t>mM</a:t>
            </a:r>
            <a:r>
              <a:rPr lang="el-GR" sz="2200" dirty="0"/>
              <a:t>.</a:t>
            </a:r>
          </a:p>
          <a:p>
            <a:pPr marL="457200" lvl="0" indent="-457200">
              <a:buFont typeface="+mj-lt"/>
              <a:buAutoNum type="arabicPeriod"/>
            </a:pPr>
            <a:r>
              <a:rPr lang="el-GR" sz="2200" dirty="0"/>
              <a:t>Αν η συγκ. είναι </a:t>
            </a:r>
            <a:r>
              <a:rPr lang="el-GR" sz="2200" b="1" dirty="0"/>
              <a:t>&gt;&gt;</a:t>
            </a:r>
            <a:r>
              <a:rPr lang="el-GR" sz="2200" dirty="0"/>
              <a:t> 5 </a:t>
            </a:r>
            <a:r>
              <a:rPr lang="en-US" sz="2200" dirty="0"/>
              <a:t>mM</a:t>
            </a:r>
            <a:r>
              <a:rPr lang="el-GR" sz="2200" dirty="0"/>
              <a:t>, τότε βγαίνοντας από το ήπαρ </a:t>
            </a:r>
            <a:r>
              <a:rPr lang="el-GR" sz="2200" b="1" dirty="0">
                <a:sym typeface="Symbol"/>
              </a:rPr>
              <a:t></a:t>
            </a:r>
            <a:r>
              <a:rPr lang="el-GR" sz="2200" b="1" dirty="0"/>
              <a:t> &gt;</a:t>
            </a:r>
            <a:r>
              <a:rPr lang="el-GR" sz="2200" dirty="0"/>
              <a:t> 5 </a:t>
            </a:r>
            <a:r>
              <a:rPr lang="en-US" sz="2200" dirty="0"/>
              <a:t>mM</a:t>
            </a:r>
            <a:r>
              <a:rPr lang="el-GR" sz="2200" dirty="0"/>
              <a:t>.</a:t>
            </a:r>
          </a:p>
          <a:p>
            <a:pPr marL="457200" lvl="0" indent="-457200">
              <a:buFont typeface="+mj-lt"/>
              <a:buAutoNum type="arabicPeriod"/>
            </a:pPr>
            <a:r>
              <a:rPr lang="el-GR" sz="2200" dirty="0"/>
              <a:t>Αν η συγκ. είναι </a:t>
            </a:r>
            <a:r>
              <a:rPr lang="el-GR" sz="2200" b="1" dirty="0"/>
              <a:t>&lt;</a:t>
            </a:r>
            <a:r>
              <a:rPr lang="el-GR" sz="2200" dirty="0"/>
              <a:t> 5 </a:t>
            </a:r>
            <a:r>
              <a:rPr lang="en-US" sz="2200" dirty="0"/>
              <a:t>mM</a:t>
            </a:r>
            <a:r>
              <a:rPr lang="el-GR" sz="2200" dirty="0"/>
              <a:t>, τότε βγαίνοντας από το ήπαρ </a:t>
            </a:r>
            <a:r>
              <a:rPr lang="el-GR" sz="2200" b="1" dirty="0">
                <a:sym typeface="Symbol"/>
              </a:rPr>
              <a:t></a:t>
            </a:r>
            <a:r>
              <a:rPr lang="el-GR" sz="2200" dirty="0"/>
              <a:t> 5 </a:t>
            </a:r>
            <a:r>
              <a:rPr lang="en-US" sz="2200" dirty="0"/>
              <a:t>mM</a:t>
            </a:r>
            <a:r>
              <a:rPr lang="el-GR" sz="2200" dirty="0"/>
              <a:t>.</a:t>
            </a:r>
          </a:p>
          <a:p>
            <a:pPr marL="457200" lvl="0" indent="-457200">
              <a:buFont typeface="+mj-lt"/>
              <a:buAutoNum type="arabicPeriod"/>
            </a:pPr>
            <a:r>
              <a:rPr lang="el-GR" sz="2200" dirty="0"/>
              <a:t>Αν η συγκ. είναι </a:t>
            </a:r>
            <a:r>
              <a:rPr lang="el-GR" sz="2200" b="1" dirty="0"/>
              <a:t>&lt;&lt;</a:t>
            </a:r>
            <a:r>
              <a:rPr lang="el-GR" sz="2200" dirty="0"/>
              <a:t> 5 </a:t>
            </a:r>
            <a:r>
              <a:rPr lang="en-US" sz="2200" dirty="0"/>
              <a:t>mM</a:t>
            </a:r>
            <a:r>
              <a:rPr lang="el-GR" sz="2200" dirty="0"/>
              <a:t>, τότε βγαίνοντας από το ήπαρ </a:t>
            </a:r>
            <a:r>
              <a:rPr lang="el-GR" sz="2200" b="1" dirty="0">
                <a:sym typeface="Symbol"/>
              </a:rPr>
              <a:t></a:t>
            </a:r>
            <a:r>
              <a:rPr lang="el-GR" sz="2200" dirty="0"/>
              <a:t> &lt; 5 </a:t>
            </a:r>
            <a:r>
              <a:rPr lang="en-US" sz="2200" dirty="0"/>
              <a:t>mM</a:t>
            </a:r>
            <a:r>
              <a:rPr lang="el-GR" sz="22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3459341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Μεταβολισμός </a:t>
            </a:r>
            <a:r>
              <a:rPr lang="el-GR" dirty="0" smtClean="0">
                <a:solidFill>
                  <a:prstClr val="black"/>
                </a:solidFill>
              </a:rPr>
              <a:t>υδατανθράκων </a:t>
            </a:r>
            <a:r>
              <a:rPr lang="el-GR" sz="3000" b="0" dirty="0" smtClean="0">
                <a:solidFill>
                  <a:prstClr val="black"/>
                </a:solidFill>
              </a:rPr>
              <a:t>3/4</a:t>
            </a:r>
            <a:endParaRPr lang="el-GR" dirty="0"/>
          </a:p>
        </p:txBody>
      </p:sp>
      <p:sp>
        <p:nvSpPr>
          <p:cNvPr id="3" name="Θέση περιεχομένου 2"/>
          <p:cNvSpPr>
            <a:spLocks noGrp="1"/>
          </p:cNvSpPr>
          <p:nvPr>
            <p:ph idx="1"/>
          </p:nvPr>
        </p:nvSpPr>
        <p:spPr>
          <a:xfrm>
            <a:off x="611560" y="1268760"/>
            <a:ext cx="8208912" cy="4968552"/>
          </a:xfrm>
        </p:spPr>
        <p:txBody>
          <a:bodyPr>
            <a:normAutofit/>
          </a:bodyPr>
          <a:lstStyle/>
          <a:p>
            <a:r>
              <a:rPr lang="el-GR" sz="2200" dirty="0"/>
              <a:t>Οι άλλοι φυτικοί η ζωικοί υδατάνθρακες όπως η κυτταρίνη, οι πηκτίνες, η χιτίνη κλπ. δεν πέπτονται επειδή το ανθρώπινο πεπτικό σύστημα δεν έχει τα κατάλληλα υδρολυτικά ένζυμα. </a:t>
            </a:r>
          </a:p>
          <a:p>
            <a:r>
              <a:rPr lang="el-GR" sz="2200" dirty="0"/>
              <a:t>Η υπερβολική έκκριση γαστρικού υγρού, που σχετίζεται με τη λοίμωξη από το </a:t>
            </a:r>
            <a:r>
              <a:rPr lang="el-GR" sz="2200" b="1" dirty="0"/>
              <a:t>Helicobacter pylori</a:t>
            </a:r>
            <a:r>
              <a:rPr lang="el-GR" sz="2200" dirty="0"/>
              <a:t>, μπορεί να οδηγήσει στην ανάπτυξη έλκους στο στόμαχο και δωδεκαδάκτυλο. Η δυσανεξία στη λακτόζη είναι αποτέλεσμα ανεπάρκειας της λακτάσης και επιφέρει διάρροια και </a:t>
            </a:r>
            <a:r>
              <a:rPr lang="el-GR" sz="2200" dirty="0" smtClean="0"/>
              <a:t>εντερική </a:t>
            </a:r>
            <a:r>
              <a:rPr lang="el-GR" sz="2200" dirty="0"/>
              <a:t>δυσφορία.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2636294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Μεταβολισμός </a:t>
            </a:r>
            <a:r>
              <a:rPr lang="el-GR" dirty="0" smtClean="0">
                <a:solidFill>
                  <a:prstClr val="black"/>
                </a:solidFill>
              </a:rPr>
              <a:t>υδατανθράκων </a:t>
            </a:r>
            <a:r>
              <a:rPr lang="el-GR" sz="3000" b="0" dirty="0" smtClean="0">
                <a:solidFill>
                  <a:prstClr val="black"/>
                </a:solidFill>
              </a:rPr>
              <a:t>4/4</a:t>
            </a:r>
            <a:endParaRPr lang="el-GR" dirty="0"/>
          </a:p>
        </p:txBody>
      </p:sp>
      <p:sp>
        <p:nvSpPr>
          <p:cNvPr id="3" name="Θέση περιεχομένου 2"/>
          <p:cNvSpPr>
            <a:spLocks noGrp="1"/>
          </p:cNvSpPr>
          <p:nvPr>
            <p:ph idx="1"/>
          </p:nvPr>
        </p:nvSpPr>
        <p:spPr>
          <a:xfrm>
            <a:off x="611560" y="1268760"/>
            <a:ext cx="8280920" cy="4968552"/>
          </a:xfrm>
        </p:spPr>
        <p:txBody>
          <a:bodyPr/>
          <a:lstStyle/>
          <a:p>
            <a:r>
              <a:rPr lang="el-GR" dirty="0" smtClean="0"/>
              <a:t>Τα </a:t>
            </a:r>
            <a:r>
              <a:rPr lang="el-GR" dirty="0"/>
              <a:t>διάφορα σάκχαρα εμφανίζουν μια </a:t>
            </a:r>
            <a:r>
              <a:rPr lang="el-GR" b="1" dirty="0"/>
              <a:t>ενδομετατροπή </a:t>
            </a:r>
            <a:r>
              <a:rPr lang="el-GR" dirty="0"/>
              <a:t>κατά τη διάρκεια του μεταβολισμού τους</a:t>
            </a:r>
            <a:r>
              <a:rPr lang="el-GR" dirty="0" smtClean="0"/>
              <a:t>. Τούτο </a:t>
            </a:r>
            <a:r>
              <a:rPr lang="el-GR" dirty="0"/>
              <a:t>πραγματοποιείται σχεδόν πάντα στη φωσφορυλιωμένη τους μορφή.</a:t>
            </a:r>
          </a:p>
          <a:p>
            <a:r>
              <a:rPr lang="el-GR" dirty="0"/>
              <a:t>Στη περίπτωση αυτή ιδιαίτερα σημαντικές είναι οι αντιδράσεις της </a:t>
            </a:r>
            <a:r>
              <a:rPr lang="el-GR" b="1" dirty="0"/>
              <a:t>τρανσκετολάσης</a:t>
            </a:r>
            <a:r>
              <a:rPr lang="el-GR" dirty="0"/>
              <a:t> και </a:t>
            </a:r>
            <a:r>
              <a:rPr lang="el-GR" b="1" dirty="0"/>
              <a:t>τρανσαλδολάσης</a:t>
            </a:r>
            <a:r>
              <a:rPr lang="el-GR" dirty="0"/>
              <a:t>. Με το συνδυασμό των δύο αυτών αντιδράσεων, είναι δυνατή η πλήρης μετατροπή των φωσφορικών εξοζών σε </a:t>
            </a:r>
            <a:r>
              <a:rPr lang="el-GR" b="1" dirty="0"/>
              <a:t>φωσφορικές πεντόζες</a:t>
            </a:r>
            <a:r>
              <a:rPr lang="el-GR" dirty="0"/>
              <a:t> και αντίστροφα.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325507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Γλυκόλυση </a:t>
            </a:r>
            <a:r>
              <a:rPr lang="el-GR" sz="3000" b="0" dirty="0" smtClean="0"/>
              <a:t>1/14</a:t>
            </a:r>
            <a:endParaRPr lang="el-GR" sz="3000" b="0" dirty="0"/>
          </a:p>
        </p:txBody>
      </p:sp>
      <p:sp>
        <p:nvSpPr>
          <p:cNvPr id="3" name="Θέση περιεχομένου 2"/>
          <p:cNvSpPr>
            <a:spLocks noGrp="1"/>
          </p:cNvSpPr>
          <p:nvPr>
            <p:ph idx="1"/>
          </p:nvPr>
        </p:nvSpPr>
        <p:spPr>
          <a:xfrm>
            <a:off x="467544" y="1268760"/>
            <a:ext cx="8676456" cy="4968552"/>
          </a:xfrm>
        </p:spPr>
        <p:txBody>
          <a:bodyPr>
            <a:normAutofit/>
          </a:bodyPr>
          <a:lstStyle/>
          <a:p>
            <a:pPr indent="-254000"/>
            <a:r>
              <a:rPr lang="el-GR" sz="2200" dirty="0"/>
              <a:t>Η σημαντικότερη μεταβολική αντίδραση της γλυκόζης είναι η </a:t>
            </a:r>
            <a:r>
              <a:rPr lang="el-GR" sz="2200" dirty="0" smtClean="0"/>
              <a:t>γλυκόλυση </a:t>
            </a:r>
            <a:r>
              <a:rPr lang="el-GR" sz="2200" dirty="0"/>
              <a:t>(αποδομή κατά </a:t>
            </a:r>
            <a:r>
              <a:rPr lang="en-US" sz="2200" dirty="0"/>
              <a:t>Emden</a:t>
            </a:r>
            <a:r>
              <a:rPr lang="el-GR" sz="2200" dirty="0"/>
              <a:t>-</a:t>
            </a:r>
            <a:r>
              <a:rPr lang="en-US" sz="2200" dirty="0"/>
              <a:t>Mayerhof</a:t>
            </a:r>
            <a:r>
              <a:rPr lang="el-GR" sz="2200" dirty="0" smtClean="0"/>
              <a:t>).</a:t>
            </a:r>
          </a:p>
          <a:p>
            <a:pPr indent="-254000"/>
            <a:r>
              <a:rPr lang="el-GR" sz="2200" dirty="0"/>
              <a:t>Από τη γλυκολυτική διάσπαση παράγονται 200</a:t>
            </a:r>
            <a:r>
              <a:rPr lang="en-US" sz="2200" dirty="0"/>
              <a:t>KJ</a:t>
            </a:r>
            <a:r>
              <a:rPr lang="el-GR" sz="2200" dirty="0"/>
              <a:t>/μόριο γλυκόζης</a:t>
            </a:r>
            <a:r>
              <a:rPr lang="el-GR" sz="2200" dirty="0" smtClean="0"/>
              <a:t>, που </a:t>
            </a:r>
            <a:r>
              <a:rPr lang="el-GR" sz="2200" dirty="0"/>
              <a:t>είναι ικανά να μετατρέψουν 2 μόρια φωσφορικού σε πλούσιο σε ενέργεια </a:t>
            </a:r>
            <a:r>
              <a:rPr lang="en-US" sz="2200" dirty="0"/>
              <a:t>ATP</a:t>
            </a:r>
            <a:r>
              <a:rPr lang="el-GR" sz="2200" dirty="0"/>
              <a:t>.</a:t>
            </a:r>
          </a:p>
          <a:p>
            <a:pPr indent="-254000"/>
            <a:r>
              <a:rPr lang="el-GR" sz="2200" dirty="0"/>
              <a:t>Ο σχηματισμός του πυροσταφυλικού οξέος, γίνεται στοιχειομετρικά</a:t>
            </a:r>
            <a:r>
              <a:rPr lang="el-GR" sz="2200" i="1" dirty="0"/>
              <a:t> </a:t>
            </a:r>
            <a:r>
              <a:rPr lang="el-GR" sz="2200" dirty="0"/>
              <a:t>σύμφωνα με την αντίδραση.</a:t>
            </a:r>
            <a:endParaRPr lang="el-GR" sz="2200" b="1" i="1" dirty="0"/>
          </a:p>
          <a:p>
            <a:pPr marL="0" indent="0" algn="ctr">
              <a:buNone/>
            </a:pPr>
            <a:r>
              <a:rPr lang="el-GR" sz="2200" b="1" dirty="0"/>
              <a:t>Γλυκόζη+2</a:t>
            </a:r>
            <a:r>
              <a:rPr lang="en-US" sz="2200" b="1" dirty="0"/>
              <a:t>ADP</a:t>
            </a:r>
            <a:r>
              <a:rPr lang="el-GR" sz="2200" b="1" dirty="0"/>
              <a:t>+2</a:t>
            </a:r>
            <a:r>
              <a:rPr lang="en-US" sz="2200" b="1" dirty="0"/>
              <a:t>Pi</a:t>
            </a:r>
            <a:r>
              <a:rPr lang="el-GR" sz="2200" b="1" dirty="0"/>
              <a:t>+2</a:t>
            </a:r>
            <a:r>
              <a:rPr lang="en-US" sz="2200" b="1" dirty="0"/>
              <a:t>NAD</a:t>
            </a:r>
            <a:r>
              <a:rPr lang="el-GR" sz="2200" b="1" baseline="30000" dirty="0" smtClean="0"/>
              <a:t>+</a:t>
            </a:r>
            <a:r>
              <a:rPr lang="el-GR" sz="2200" b="1" dirty="0" smtClean="0"/>
              <a:t> ↔</a:t>
            </a:r>
          </a:p>
          <a:p>
            <a:pPr marL="0" indent="0" algn="ctr">
              <a:buNone/>
            </a:pPr>
            <a:r>
              <a:rPr lang="el-GR" sz="2200" b="1" dirty="0" smtClean="0"/>
              <a:t>2 </a:t>
            </a:r>
            <a:r>
              <a:rPr lang="el-GR" sz="2200" b="1" dirty="0"/>
              <a:t>πυροσταφυλικό+ 2</a:t>
            </a:r>
            <a:r>
              <a:rPr lang="en-US" sz="2200" b="1" dirty="0"/>
              <a:t>ATP</a:t>
            </a:r>
            <a:r>
              <a:rPr lang="el-GR" sz="2200" b="1" dirty="0"/>
              <a:t>+ 2</a:t>
            </a:r>
            <a:r>
              <a:rPr lang="en-US" sz="2200" b="1" dirty="0"/>
              <a:t>NADH</a:t>
            </a:r>
            <a:r>
              <a:rPr lang="el-GR" sz="2200" b="1" dirty="0"/>
              <a:t>+ 2</a:t>
            </a:r>
            <a:r>
              <a:rPr lang="en-US" sz="2200" b="1" dirty="0"/>
              <a:t>H</a:t>
            </a:r>
            <a:r>
              <a:rPr lang="el-GR" sz="2200" b="1" baseline="30000" dirty="0"/>
              <a:t>+</a:t>
            </a:r>
            <a:r>
              <a:rPr lang="el-GR" sz="2200" b="1" dirty="0"/>
              <a:t>+2</a:t>
            </a:r>
            <a:r>
              <a:rPr lang="en-US" sz="2200" b="1" dirty="0"/>
              <a:t>H</a:t>
            </a:r>
            <a:r>
              <a:rPr lang="el-GR" sz="2200" b="1" baseline="-25000" dirty="0"/>
              <a:t>2</a:t>
            </a:r>
            <a:r>
              <a:rPr lang="en-US" sz="2200" b="1" dirty="0" smtClean="0"/>
              <a:t>O</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094253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Μεταβολισμός </a:t>
            </a:r>
            <a:r>
              <a:rPr lang="el-GR" sz="3000" b="0" dirty="0" smtClean="0"/>
              <a:t>3/11</a:t>
            </a:r>
            <a:endParaRPr lang="el-GR" dirty="0"/>
          </a:p>
        </p:txBody>
      </p:sp>
      <p:sp>
        <p:nvSpPr>
          <p:cNvPr id="3" name="Θέση περιεχομένου 2"/>
          <p:cNvSpPr>
            <a:spLocks noGrp="1"/>
          </p:cNvSpPr>
          <p:nvPr>
            <p:ph idx="1"/>
          </p:nvPr>
        </p:nvSpPr>
        <p:spPr>
          <a:xfrm>
            <a:off x="611560" y="1268760"/>
            <a:ext cx="8352928" cy="2664296"/>
          </a:xfrm>
        </p:spPr>
        <p:txBody>
          <a:bodyPr/>
          <a:lstStyle/>
          <a:p>
            <a:pPr marL="0" indent="0">
              <a:buNone/>
            </a:pPr>
            <a:r>
              <a:rPr lang="el-GR" dirty="0"/>
              <a:t>Η ζωή ενός οργανισμού μπορεί να διακριθεί σε 3 στάδια:</a:t>
            </a:r>
          </a:p>
          <a:p>
            <a:pPr lvl="0"/>
            <a:r>
              <a:rPr lang="el-GR" b="1" dirty="0"/>
              <a:t>Γέννηση </a:t>
            </a:r>
            <a:r>
              <a:rPr lang="el-GR" dirty="0">
                <a:sym typeface="Symbol"/>
              </a:rPr>
              <a:t></a:t>
            </a:r>
            <a:r>
              <a:rPr lang="el-GR" dirty="0"/>
              <a:t> ενηλικίωση (Ανάπτυξη)</a:t>
            </a:r>
          </a:p>
          <a:p>
            <a:pPr lvl="0"/>
            <a:r>
              <a:rPr lang="el-GR" b="1" dirty="0"/>
              <a:t>Ενηλικίωση </a:t>
            </a:r>
            <a:r>
              <a:rPr lang="el-GR" dirty="0">
                <a:sym typeface="Symbol"/>
              </a:rPr>
              <a:t></a:t>
            </a:r>
            <a:r>
              <a:rPr lang="el-GR" dirty="0"/>
              <a:t> γήρανση (Σταθερότητα)</a:t>
            </a:r>
          </a:p>
          <a:p>
            <a:pPr lvl="0"/>
            <a:r>
              <a:rPr lang="el-GR" b="1" dirty="0"/>
              <a:t>Γήρανση </a:t>
            </a:r>
            <a:r>
              <a:rPr lang="el-GR" dirty="0">
                <a:sym typeface="Symbol"/>
              </a:rPr>
              <a:t></a:t>
            </a:r>
            <a:r>
              <a:rPr lang="el-GR" dirty="0"/>
              <a:t> θάνατος (Φθορά</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1026" name="Picture 2" descr="ΕΞΕΛΙΞΗ ΑΠΟ ΓΕΝΝΗΣΗ-ΘΑΝΑΤ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455" y="3429000"/>
            <a:ext cx="3878883"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732966" y="4005064"/>
            <a:ext cx="4392488" cy="1355371"/>
          </a:xfrm>
          <a:prstGeom prst="rect">
            <a:avLst/>
          </a:prstGeom>
        </p:spPr>
        <p:txBody>
          <a:bodyPr wrap="square">
            <a:spAutoFit/>
          </a:bodyPr>
          <a:lstStyle/>
          <a:p>
            <a:pPr lvl="0" fontAlgn="auto">
              <a:lnSpc>
                <a:spcPct val="114000"/>
              </a:lnSpc>
              <a:spcBef>
                <a:spcPts val="1200"/>
              </a:spcBef>
              <a:spcAft>
                <a:spcPts val="0"/>
              </a:spcAft>
            </a:pPr>
            <a:r>
              <a:rPr lang="el-GR" sz="2400" dirty="0">
                <a:solidFill>
                  <a:prstClr val="black"/>
                </a:solidFill>
                <a:latin typeface="Calibri"/>
              </a:rPr>
              <a:t>Η θερμοδυναμική αυτή πορεία, σε σχέση με τις μεταβολές της εντροπίας φαίνεται στο σχήμα.</a:t>
            </a:r>
          </a:p>
        </p:txBody>
      </p:sp>
    </p:spTree>
    <p:extLst>
      <p:ext uri="{BB962C8B-B14F-4D97-AF65-F5344CB8AC3E}">
        <p14:creationId xmlns:p14="http://schemas.microsoft.com/office/powerpoint/2010/main" val="41182947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Γλυκόλυση </a:t>
            </a:r>
            <a:r>
              <a:rPr lang="el-GR" sz="3000" b="0" dirty="0" smtClean="0">
                <a:solidFill>
                  <a:prstClr val="black"/>
                </a:solidFill>
              </a:rPr>
              <a:t>2/14</a:t>
            </a:r>
            <a:endParaRPr lang="el-GR" dirty="0"/>
          </a:p>
        </p:txBody>
      </p:sp>
      <p:sp>
        <p:nvSpPr>
          <p:cNvPr id="3" name="Θέση περιεχομένου 2"/>
          <p:cNvSpPr>
            <a:spLocks noGrp="1"/>
          </p:cNvSpPr>
          <p:nvPr>
            <p:ph idx="1"/>
          </p:nvPr>
        </p:nvSpPr>
        <p:spPr>
          <a:xfrm>
            <a:off x="611560" y="1268760"/>
            <a:ext cx="8208912" cy="5040560"/>
          </a:xfrm>
        </p:spPr>
        <p:txBody>
          <a:bodyPr>
            <a:normAutofit/>
          </a:bodyPr>
          <a:lstStyle/>
          <a:p>
            <a:r>
              <a:rPr lang="el-GR" sz="2200" dirty="0"/>
              <a:t>Στον </a:t>
            </a:r>
            <a:r>
              <a:rPr lang="el-GR" sz="2200" b="1" dirty="0"/>
              <a:t>ανθρώπινο οργανισμό</a:t>
            </a:r>
            <a:r>
              <a:rPr lang="el-GR" sz="2200" dirty="0"/>
              <a:t>, η γλυκόλυση γίνεται από όλα τα κύτταρα του και για αυτόν. Ο όρος </a:t>
            </a:r>
            <a:r>
              <a:rPr lang="el-GR" sz="2200" b="1" dirty="0"/>
              <a:t>"αναερόβιος</a:t>
            </a:r>
            <a:r>
              <a:rPr lang="el-GR" sz="2200" dirty="0"/>
              <a:t>" υποδηλώνει το ότι η παροχή της ενέργειας στο κύτταρο γίνεται απουσία μοριακού οξυγόνου, πράγμα που σημαίνει για τους περισσότερους ιστούς την πιο γρήγορη παραγωγή ενέργειας που αντιστοιχεί </a:t>
            </a:r>
            <a:r>
              <a:rPr lang="el-GR" sz="2200" cap="small" dirty="0"/>
              <a:t> </a:t>
            </a:r>
            <a:r>
              <a:rPr lang="el-GR" sz="2200" dirty="0"/>
              <a:t>σε 2 μόρια ΑΤΡ ανά μόριο καταβολιζομένης γλυκόζης.   </a:t>
            </a:r>
          </a:p>
          <a:p>
            <a:r>
              <a:rPr lang="el-GR" sz="2200" dirty="0"/>
              <a:t>Η  γλυκόλυση γίνεται και στα κύτταρα που έχουν μιτοχόνδρια και αποθέματα οξυγόνου, οπότε στην περίπτωση αυτή το τελικό προϊόν που παράγεται είναι ως επί το πλείστον </a:t>
            </a:r>
            <a:r>
              <a:rPr lang="el-GR" sz="2200" b="1" dirty="0"/>
              <a:t>πυροσταφυλικό οξύ</a:t>
            </a:r>
            <a:r>
              <a:rPr lang="el-GR" sz="2200" dirty="0"/>
              <a:t> και όχι γαλακτικό οξύ</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807734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Γλυκόλυση </a:t>
            </a:r>
            <a:r>
              <a:rPr lang="el-GR" sz="3000" b="0" dirty="0" smtClean="0">
                <a:solidFill>
                  <a:prstClr val="black"/>
                </a:solidFill>
              </a:rPr>
              <a:t>3/14</a:t>
            </a:r>
            <a:endParaRPr lang="el-GR" dirty="0"/>
          </a:p>
        </p:txBody>
      </p:sp>
      <p:sp>
        <p:nvSpPr>
          <p:cNvPr id="3" name="Θέση περιεχομένου 2"/>
          <p:cNvSpPr>
            <a:spLocks noGrp="1"/>
          </p:cNvSpPr>
          <p:nvPr>
            <p:ph idx="1"/>
          </p:nvPr>
        </p:nvSpPr>
        <p:spPr>
          <a:xfrm>
            <a:off x="611560" y="1268760"/>
            <a:ext cx="8208912" cy="4968552"/>
          </a:xfrm>
        </p:spPr>
        <p:txBody>
          <a:bodyPr>
            <a:normAutofit/>
          </a:bodyPr>
          <a:lstStyle/>
          <a:p>
            <a:r>
              <a:rPr lang="el-GR" sz="2200" dirty="0"/>
              <a:t>Η γλυκόζη για να αρχίσει να μεταβολίζεται, πρέπει πρώτα να μετασχηματιστεί στον </a:t>
            </a:r>
            <a:r>
              <a:rPr lang="el-GR" sz="2200" b="1" dirty="0"/>
              <a:t>γλυκόζη-6-φωσφορικό εστέρα</a:t>
            </a:r>
            <a:r>
              <a:rPr lang="el-GR" sz="2200" dirty="0"/>
              <a:t>, ώστε να μετάσχει στους διάφορους μεταβολικούς δρόμους που πρέπει κατά περίπτωση να συντελεστούν, ανάλογα με τις ανάγκες του οργανισμού. Όταν η διαθέσιμη γλυκόζη του οργανισμού δεν καταναλώνεται με τη γλυκόλυση, τότε η περίσσειά της δεσμεύεται και αποθηκεύεται στο ζωικό πολυσακχαρίτη  </a:t>
            </a:r>
            <a:r>
              <a:rPr lang="el-GR" sz="2200" b="1" dirty="0"/>
              <a:t>γλυκογόνο</a:t>
            </a:r>
            <a:r>
              <a:rPr lang="el-GR" sz="2200" dirty="0"/>
              <a:t>, κυρίως στο ήπαρ και τους μύες. Όταν ελαττωθούν τα επίπεδα της συγκέντρωσης της γλυκόζης στο αίμα, υδρολύεται το γλυκογόνο προς γλυκόζη και αποκαθίσταται η συγκέντρωση της.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332631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Γλυκόλυση </a:t>
            </a:r>
            <a:r>
              <a:rPr lang="el-GR" sz="3000" b="0" dirty="0" smtClean="0">
                <a:solidFill>
                  <a:prstClr val="black"/>
                </a:solidFill>
              </a:rPr>
              <a:t>4/14</a:t>
            </a:r>
            <a:endParaRPr lang="el-GR" dirty="0"/>
          </a:p>
        </p:txBody>
      </p:sp>
      <p:sp>
        <p:nvSpPr>
          <p:cNvPr id="3" name="Θέση περιεχομένου 2"/>
          <p:cNvSpPr>
            <a:spLocks noGrp="1"/>
          </p:cNvSpPr>
          <p:nvPr>
            <p:ph idx="1"/>
          </p:nvPr>
        </p:nvSpPr>
        <p:spPr/>
        <p:txBody>
          <a:bodyPr/>
          <a:lstStyle/>
          <a:p>
            <a:r>
              <a:rPr lang="el-GR" dirty="0"/>
              <a:t>Ουσιαστικά, ο προορισμός της γλυκόζης στον οργανισμό είναι να παρέχει μεταβολική ενέργεια στο σύνολο των κυττάρων των ιστών και των οργάνων. Για παράδειγμα, ο </a:t>
            </a:r>
            <a:r>
              <a:rPr lang="el-GR" b="1" dirty="0"/>
              <a:t>εγκέφαλος</a:t>
            </a:r>
            <a:r>
              <a:rPr lang="el-GR" dirty="0"/>
              <a:t> εξαρτάται μόνον από τη γλυκόζη για τις ενεργειακές του ανάγκες, επειδή δεν μπορεί να χρησιμοποιήσει λιπαρά οξέα που δεν διέρχονται την εγκεφαλική μεμβράνη. Οι μύες όταν έχουν φόρτο μυϊκής εργασίας απαιτούν μεγάλα ποσά ενέργειας κλπ</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0778498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Γλυκόλυση </a:t>
            </a:r>
            <a:r>
              <a:rPr lang="el-GR" sz="3000" b="0" dirty="0" smtClean="0">
                <a:solidFill>
                  <a:prstClr val="black"/>
                </a:solidFill>
              </a:rPr>
              <a:t>5/14</a:t>
            </a:r>
            <a:endParaRPr lang="el-GR" dirty="0"/>
          </a:p>
        </p:txBody>
      </p:sp>
      <p:sp>
        <p:nvSpPr>
          <p:cNvPr id="3" name="Θέση περιεχομένου 2"/>
          <p:cNvSpPr>
            <a:spLocks noGrp="1"/>
          </p:cNvSpPr>
          <p:nvPr>
            <p:ph idx="1"/>
          </p:nvPr>
        </p:nvSpPr>
        <p:spPr>
          <a:xfrm>
            <a:off x="611560" y="1268760"/>
            <a:ext cx="8280920" cy="3312368"/>
          </a:xfrm>
        </p:spPr>
        <p:txBody>
          <a:bodyPr>
            <a:normAutofit/>
          </a:bodyPr>
          <a:lstStyle/>
          <a:p>
            <a:r>
              <a:rPr lang="el-GR" sz="2200" dirty="0"/>
              <a:t>Νοσήματα όπου είναι προβληματικά τα ένζυμα της γλυκόλυσης (π.χ. πυροσταφυλική κινάση), εκδηλώνονται κυρίως ως </a:t>
            </a:r>
            <a:r>
              <a:rPr lang="el-GR" sz="2200" b="1" dirty="0"/>
              <a:t>αιμολυτικές αναιμίες</a:t>
            </a:r>
            <a:r>
              <a:rPr lang="el-GR" sz="2200" dirty="0"/>
              <a:t> ή ως κόπωση. Στα </a:t>
            </a:r>
            <a:r>
              <a:rPr lang="el-GR" sz="2200" b="1" dirty="0"/>
              <a:t>καρκινικά κύτταρα</a:t>
            </a:r>
            <a:r>
              <a:rPr lang="el-GR" sz="2200" dirty="0"/>
              <a:t> η γλυκόλυση </a:t>
            </a:r>
            <a:r>
              <a:rPr lang="el-GR" sz="2200" b="1" dirty="0"/>
              <a:t>αυξάνει</a:t>
            </a:r>
            <a:r>
              <a:rPr lang="el-GR" sz="2200" dirty="0"/>
              <a:t>, σχηματίζοντας μεγάλες συγκεντρώσεις πυροσταφυλικού, που ανάγεται σε γαλακτικό (όξινο περιβάλλον</a:t>
            </a:r>
            <a:r>
              <a:rPr lang="el-GR" sz="2200" dirty="0" smtClean="0"/>
              <a:t>)</a:t>
            </a:r>
            <a:endParaRPr lang="el-GR" sz="2200" dirty="0"/>
          </a:p>
          <a:p>
            <a:r>
              <a:rPr lang="el-GR" sz="2200" dirty="0"/>
              <a:t>Ο σχηματισμός του φωσφορικού εστέρα της γλυκόζης, στη θέση του άνθρακα 6. (</a:t>
            </a:r>
            <a:r>
              <a:rPr lang="en-US" sz="2200" dirty="0"/>
              <a:t>G</a:t>
            </a:r>
            <a:r>
              <a:rPr lang="el-GR" sz="2200" dirty="0"/>
              <a:t> – 6 – </a:t>
            </a:r>
            <a:r>
              <a:rPr lang="en-US" sz="2200" dirty="0"/>
              <a:t>P</a:t>
            </a:r>
            <a:r>
              <a:rPr lang="el-GR" sz="2200" dirty="0"/>
              <a:t>), γίνεται, σύμφωνα με την αντίδραση: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4365104"/>
            <a:ext cx="5660423"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117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Γλυκόλυση </a:t>
            </a:r>
            <a:r>
              <a:rPr lang="el-GR" sz="3000" b="0" dirty="0" smtClean="0">
                <a:solidFill>
                  <a:prstClr val="black"/>
                </a:solidFill>
              </a:rPr>
              <a:t>6/14</a:t>
            </a:r>
            <a:endParaRPr lang="el-GR" dirty="0"/>
          </a:p>
        </p:txBody>
      </p:sp>
      <p:sp>
        <p:nvSpPr>
          <p:cNvPr id="3" name="Θέση περιεχομένου 2"/>
          <p:cNvSpPr>
            <a:spLocks noGrp="1"/>
          </p:cNvSpPr>
          <p:nvPr>
            <p:ph idx="1"/>
          </p:nvPr>
        </p:nvSpPr>
        <p:spPr>
          <a:xfrm>
            <a:off x="611560" y="1268760"/>
            <a:ext cx="8064896" cy="4968552"/>
          </a:xfrm>
        </p:spPr>
        <p:txBody>
          <a:bodyPr/>
          <a:lstStyle/>
          <a:p>
            <a:r>
              <a:rPr lang="el-GR" dirty="0"/>
              <a:t>Η </a:t>
            </a:r>
            <a:r>
              <a:rPr lang="el-GR" b="1" dirty="0"/>
              <a:t>φωσφορυλίωση της γλυκόζης</a:t>
            </a:r>
            <a:r>
              <a:rPr lang="el-GR" dirty="0"/>
              <a:t> γίνεται επειδή:</a:t>
            </a:r>
          </a:p>
          <a:p>
            <a:pPr marL="722313" indent="-457200">
              <a:buFont typeface="+mj-lt"/>
              <a:buAutoNum type="arabicPeriod"/>
            </a:pPr>
            <a:r>
              <a:rPr lang="el-GR" dirty="0" smtClean="0"/>
              <a:t>Στο </a:t>
            </a:r>
            <a:r>
              <a:rPr lang="el-GR" dirty="0"/>
              <a:t>κυτταρικό pH(7) τα φωσφορυλιωμένα σάκχαρα, έχουν αρνητικό φορτίο και δεν διέρχονται την κυτταρική </a:t>
            </a:r>
            <a:r>
              <a:rPr lang="el-GR" dirty="0" smtClean="0"/>
              <a:t>μεμβράνη.</a:t>
            </a:r>
            <a:endParaRPr lang="el-GR" dirty="0"/>
          </a:p>
          <a:p>
            <a:pPr marL="722313" indent="-457200">
              <a:buFont typeface="+mj-lt"/>
              <a:buAutoNum type="arabicPeriod"/>
            </a:pPr>
            <a:r>
              <a:rPr lang="el-GR" dirty="0" smtClean="0"/>
              <a:t>Οι </a:t>
            </a:r>
            <a:r>
              <a:rPr lang="el-GR" dirty="0"/>
              <a:t>φωσφορικές ομάδες δρουν και ως σημεία αναγνώρισης στο ενεργό κέντρο των ενζύμων.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9127188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Γλυκόλυση </a:t>
            </a:r>
            <a:r>
              <a:rPr lang="el-GR" sz="3000" b="0" dirty="0" smtClean="0">
                <a:solidFill>
                  <a:prstClr val="black"/>
                </a:solidFill>
              </a:rPr>
              <a:t>7/14</a:t>
            </a:r>
            <a:endParaRPr lang="el-GR" dirty="0"/>
          </a:p>
        </p:txBody>
      </p:sp>
      <p:sp>
        <p:nvSpPr>
          <p:cNvPr id="3" name="Θέση περιεχομένου 2"/>
          <p:cNvSpPr>
            <a:spLocks noGrp="1"/>
          </p:cNvSpPr>
          <p:nvPr>
            <p:ph idx="1"/>
          </p:nvPr>
        </p:nvSpPr>
        <p:spPr>
          <a:xfrm>
            <a:off x="611560" y="1268759"/>
            <a:ext cx="8352928" cy="2932091"/>
          </a:xfrm>
        </p:spPr>
        <p:txBody>
          <a:bodyPr>
            <a:noAutofit/>
          </a:bodyPr>
          <a:lstStyle/>
          <a:p>
            <a:r>
              <a:rPr lang="el-GR" sz="2200" dirty="0"/>
              <a:t>Το </a:t>
            </a:r>
            <a:r>
              <a:rPr lang="el-GR" sz="2200" b="1" dirty="0"/>
              <a:t>ηπατικό κυτοσόλιο </a:t>
            </a:r>
            <a:r>
              <a:rPr lang="el-GR" sz="2200" dirty="0"/>
              <a:t>περιέχει τα ένζυμα</a:t>
            </a:r>
            <a:r>
              <a:rPr lang="el-GR" sz="2200" dirty="0" smtClean="0"/>
              <a:t>:</a:t>
            </a:r>
          </a:p>
          <a:p>
            <a:pPr marL="627063" lvl="1" indent="-387350"/>
            <a:r>
              <a:rPr lang="el-GR" sz="2200" b="1" dirty="0" smtClean="0"/>
              <a:t>Εξοκινάση, </a:t>
            </a:r>
            <a:r>
              <a:rPr lang="el-GR" sz="2200" dirty="0" smtClean="0"/>
              <a:t>καταλύει τη φωσφορυλίωση γλυκόζης, φρουκτόζης και γαλακτόζης, αναστέλλεται όταν αυξηθεί η συγκέντρωση της </a:t>
            </a:r>
            <a:r>
              <a:rPr lang="en-US" sz="2200" dirty="0" smtClean="0"/>
              <a:t>G-6-P.</a:t>
            </a:r>
            <a:endParaRPr lang="el-GR" sz="2200" b="1" dirty="0" smtClean="0"/>
          </a:p>
          <a:p>
            <a:pPr marL="627063" lvl="1" indent="-387350"/>
            <a:r>
              <a:rPr lang="el-GR" sz="2200" b="1" dirty="0" smtClean="0"/>
              <a:t>Γλυκοκινάση</a:t>
            </a:r>
            <a:r>
              <a:rPr lang="en-US" sz="2200" b="1" dirty="0" smtClean="0"/>
              <a:t>, </a:t>
            </a:r>
            <a:r>
              <a:rPr lang="el-GR" sz="2200" dirty="0">
                <a:solidFill>
                  <a:prstClr val="black"/>
                </a:solidFill>
              </a:rPr>
              <a:t>καταλύει τη φωσφορυλίωση γλυκόζης, </a:t>
            </a:r>
            <a:r>
              <a:rPr lang="el-GR" sz="2200" dirty="0" smtClean="0">
                <a:solidFill>
                  <a:prstClr val="black"/>
                </a:solidFill>
              </a:rPr>
              <a:t>δεν αναστέλλεται από την αύξηση της </a:t>
            </a:r>
            <a:r>
              <a:rPr lang="en-US" sz="2200" dirty="0">
                <a:solidFill>
                  <a:prstClr val="black"/>
                </a:solidFill>
              </a:rPr>
              <a:t>G-6-P</a:t>
            </a:r>
            <a:r>
              <a:rPr lang="en-US" sz="2200" dirty="0" smtClean="0">
                <a:solidFill>
                  <a:prstClr val="black"/>
                </a:solidFill>
              </a:rPr>
              <a:t>.</a:t>
            </a:r>
            <a:endParaRPr lang="el-GR" sz="2200" dirty="0" smtClean="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grpSp>
        <p:nvGrpSpPr>
          <p:cNvPr id="15" name="Ομάδα 14"/>
          <p:cNvGrpSpPr/>
          <p:nvPr/>
        </p:nvGrpSpPr>
        <p:grpSpPr>
          <a:xfrm>
            <a:off x="1907704" y="4113539"/>
            <a:ext cx="5777797" cy="1619717"/>
            <a:chOff x="1331640" y="3861048"/>
            <a:chExt cx="5777797" cy="1619717"/>
          </a:xfrm>
        </p:grpSpPr>
        <p:sp>
          <p:nvSpPr>
            <p:cNvPr id="5" name="TextBox 4"/>
            <p:cNvSpPr txBox="1"/>
            <p:nvPr/>
          </p:nvSpPr>
          <p:spPr>
            <a:xfrm>
              <a:off x="1475656" y="4379143"/>
              <a:ext cx="2667012" cy="461665"/>
            </a:xfrm>
            <a:prstGeom prst="rect">
              <a:avLst/>
            </a:prstGeom>
            <a:noFill/>
            <a:ln>
              <a:solidFill>
                <a:schemeClr val="tx1"/>
              </a:solidFill>
            </a:ln>
          </p:spPr>
          <p:txBody>
            <a:bodyPr wrap="none" rtlCol="0">
              <a:spAutoFit/>
            </a:bodyPr>
            <a:lstStyle/>
            <a:p>
              <a:pPr algn="ctr"/>
              <a:r>
                <a:rPr lang="el-GR" sz="2400" b="1" dirty="0" smtClean="0">
                  <a:latin typeface="+mn-lt"/>
                </a:rPr>
                <a:t>Ηπατικό Κυτοσόλιο</a:t>
              </a:r>
              <a:endParaRPr lang="el-GR" sz="2400" b="1" dirty="0">
                <a:latin typeface="+mn-lt"/>
              </a:endParaRPr>
            </a:p>
          </p:txBody>
        </p:sp>
        <p:sp>
          <p:nvSpPr>
            <p:cNvPr id="6" name="Ορθογώνιο 5"/>
            <p:cNvSpPr/>
            <p:nvPr/>
          </p:nvSpPr>
          <p:spPr>
            <a:xfrm>
              <a:off x="5292079" y="3861048"/>
              <a:ext cx="1817357" cy="461665"/>
            </a:xfrm>
            <a:prstGeom prst="rect">
              <a:avLst/>
            </a:prstGeom>
            <a:ln>
              <a:solidFill>
                <a:schemeClr val="tx1"/>
              </a:solidFill>
            </a:ln>
          </p:spPr>
          <p:txBody>
            <a:bodyPr wrap="square">
              <a:spAutoFit/>
            </a:bodyPr>
            <a:lstStyle/>
            <a:p>
              <a:pPr algn="ctr"/>
              <a:r>
                <a:rPr lang="el-GR" sz="2400" b="1" dirty="0">
                  <a:latin typeface="+mn-lt"/>
                </a:rPr>
                <a:t>Εξοκινάση</a:t>
              </a:r>
            </a:p>
          </p:txBody>
        </p:sp>
        <p:sp>
          <p:nvSpPr>
            <p:cNvPr id="7" name="Ορθογώνιο 6"/>
            <p:cNvSpPr/>
            <p:nvPr/>
          </p:nvSpPr>
          <p:spPr>
            <a:xfrm>
              <a:off x="5292080" y="4840808"/>
              <a:ext cx="1817357" cy="461665"/>
            </a:xfrm>
            <a:prstGeom prst="rect">
              <a:avLst/>
            </a:prstGeom>
            <a:ln>
              <a:solidFill>
                <a:schemeClr val="tx1"/>
              </a:solidFill>
            </a:ln>
          </p:spPr>
          <p:txBody>
            <a:bodyPr wrap="none">
              <a:spAutoFit/>
            </a:bodyPr>
            <a:lstStyle/>
            <a:p>
              <a:pPr algn="ctr"/>
              <a:r>
                <a:rPr lang="el-GR" sz="2400" b="1" dirty="0">
                  <a:latin typeface="+mn-lt"/>
                </a:rPr>
                <a:t>Γλυκοκινάση</a:t>
              </a:r>
            </a:p>
          </p:txBody>
        </p:sp>
        <p:sp>
          <p:nvSpPr>
            <p:cNvPr id="8" name="TextBox 7"/>
            <p:cNvSpPr txBox="1"/>
            <p:nvPr/>
          </p:nvSpPr>
          <p:spPr>
            <a:xfrm>
              <a:off x="1331640" y="4834434"/>
              <a:ext cx="2661583" cy="646331"/>
            </a:xfrm>
            <a:prstGeom prst="rect">
              <a:avLst/>
            </a:prstGeom>
            <a:noFill/>
          </p:spPr>
          <p:txBody>
            <a:bodyPr wrap="square" rtlCol="0">
              <a:spAutoFit/>
            </a:bodyPr>
            <a:lstStyle/>
            <a:p>
              <a:pPr marL="266700" algn="ctr"/>
              <a:r>
                <a:rPr lang="el-GR" dirty="0" smtClean="0">
                  <a:latin typeface="+mn-lt"/>
                </a:rPr>
                <a:t>(Κυτταρόπλασμα χωρίς μιτοχόνδρια)</a:t>
              </a:r>
              <a:endParaRPr lang="el-GR" dirty="0">
                <a:latin typeface="+mn-lt"/>
              </a:endParaRPr>
            </a:p>
          </p:txBody>
        </p:sp>
        <p:cxnSp>
          <p:nvCxnSpPr>
            <p:cNvPr id="12" name="Ευθύγραμμο βέλος σύνδεσης 11"/>
            <p:cNvCxnSpPr>
              <a:stCxn id="5" idx="3"/>
              <a:endCxn id="6" idx="1"/>
            </p:cNvCxnSpPr>
            <p:nvPr/>
          </p:nvCxnSpPr>
          <p:spPr>
            <a:xfrm flipV="1">
              <a:off x="4142668" y="4091881"/>
              <a:ext cx="1149411" cy="5180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stCxn id="5" idx="3"/>
              <a:endCxn id="7" idx="1"/>
            </p:cNvCxnSpPr>
            <p:nvPr/>
          </p:nvCxnSpPr>
          <p:spPr>
            <a:xfrm>
              <a:off x="4142668" y="4609976"/>
              <a:ext cx="1149412" cy="46166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09400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Γλυκόλυση </a:t>
            </a:r>
            <a:r>
              <a:rPr lang="el-GR" sz="3000" b="0" dirty="0" smtClean="0">
                <a:solidFill>
                  <a:prstClr val="black"/>
                </a:solidFill>
              </a:rPr>
              <a:t>8/14</a:t>
            </a:r>
            <a:endParaRPr lang="el-GR" dirty="0"/>
          </a:p>
        </p:txBody>
      </p:sp>
      <p:sp>
        <p:nvSpPr>
          <p:cNvPr id="3" name="Θέση περιεχομένου 2"/>
          <p:cNvSpPr>
            <a:spLocks noGrp="1"/>
          </p:cNvSpPr>
          <p:nvPr>
            <p:ph idx="1"/>
          </p:nvPr>
        </p:nvSpPr>
        <p:spPr/>
        <p:txBody>
          <a:bodyPr>
            <a:normAutofit/>
          </a:bodyPr>
          <a:lstStyle/>
          <a:p>
            <a:r>
              <a:rPr lang="el-GR" sz="2200" dirty="0"/>
              <a:t>Το </a:t>
            </a:r>
            <a:r>
              <a:rPr lang="el-GR" sz="2200" b="1" dirty="0"/>
              <a:t>πυροσταφυλικό οξύ</a:t>
            </a:r>
            <a:r>
              <a:rPr lang="el-GR" sz="2200" dirty="0"/>
              <a:t> που παράγεται από τη γλυκόλυση, ανάλογα με τις ενεργειακές ανάγκες μπορεί,  είτε να μετατραπεί πάλι σε γαλακτικό οξύ το οποίο θα κατευθυνθεί από ιστούς στο ήπαρ, είτε να μετατραπεί σε </a:t>
            </a:r>
            <a:r>
              <a:rPr lang="el-GR" sz="2200" b="1" dirty="0"/>
              <a:t>ακετυλοσυνένζυμο Α</a:t>
            </a:r>
            <a:r>
              <a:rPr lang="el-GR" sz="2200" dirty="0"/>
              <a:t>, </a:t>
            </a:r>
            <a:r>
              <a:rPr lang="en-US" sz="2200" b="1" dirty="0"/>
              <a:t>AcCoA</a:t>
            </a:r>
            <a:r>
              <a:rPr lang="el-GR" sz="2200" dirty="0"/>
              <a:t>,  για να εισέλθει στη συνέχεια σε ένα κύκλο αερόβιων διεργασιών που καλείται κύκλος των τρικαρβοξυλικών οξέων ή κύκλος του κιτρικού οξέος  η κατά την παλαιότερη ονομασία, κύκλος του </a:t>
            </a:r>
            <a:r>
              <a:rPr lang="en-US" sz="2200" dirty="0"/>
              <a:t>Krebs</a:t>
            </a:r>
            <a:r>
              <a:rPr lang="el-GR" sz="2200" dirty="0"/>
              <a:t>.  Η ονομασία που χρησιμοποιείται πλέον στη βιβλιογραφία  είναι </a:t>
            </a:r>
            <a:r>
              <a:rPr lang="el-GR" sz="2200" b="1" dirty="0"/>
              <a:t>κύκλος των τρικαρβοξυλικών οξέων, </a:t>
            </a:r>
            <a:r>
              <a:rPr lang="en-US" sz="2200" dirty="0"/>
              <a:t>Tricarboxylic Acid Cycle</a:t>
            </a:r>
            <a:r>
              <a:rPr lang="el-GR" sz="2200" dirty="0"/>
              <a:t>, </a:t>
            </a:r>
            <a:r>
              <a:rPr lang="en-US" sz="2200" dirty="0"/>
              <a:t>TCA cycle</a:t>
            </a:r>
            <a:r>
              <a:rPr lang="el-GR" sz="2200"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4051066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Γλυκόλυση </a:t>
            </a:r>
            <a:r>
              <a:rPr lang="el-GR" sz="3000" b="0" dirty="0" smtClean="0">
                <a:solidFill>
                  <a:prstClr val="black"/>
                </a:solidFill>
              </a:rPr>
              <a:t>9/14</a:t>
            </a:r>
            <a:endParaRPr lang="el-GR" dirty="0"/>
          </a:p>
        </p:txBody>
      </p:sp>
      <p:sp>
        <p:nvSpPr>
          <p:cNvPr id="3" name="Θέση περιεχομένου 2"/>
          <p:cNvSpPr>
            <a:spLocks noGrp="1"/>
          </p:cNvSpPr>
          <p:nvPr>
            <p:ph idx="1"/>
          </p:nvPr>
        </p:nvSpPr>
        <p:spPr>
          <a:xfrm>
            <a:off x="611560" y="1268760"/>
            <a:ext cx="8136904" cy="4968552"/>
          </a:xfrm>
        </p:spPr>
        <p:txBody>
          <a:bodyPr/>
          <a:lstStyle/>
          <a:p>
            <a:r>
              <a:rPr lang="el-GR" dirty="0"/>
              <a:t>Στην περίπτωση αυτή, δηλαδή του συνδυασμού της γλυκόλυσης με την παραπέρα πλήρη οξείδωση του πυροσταφυλικού οξέος υπό αερόβιες συνθήκες, το συνολικό κέρδος του κυττάρου σε ενέργεια υπό μορφή ΑΤΡ είναι </a:t>
            </a:r>
            <a:r>
              <a:rPr lang="el-GR" b="1" dirty="0"/>
              <a:t>38 μόρια ΑΤΡ</a:t>
            </a:r>
            <a:r>
              <a:rPr lang="el-GR" dirty="0"/>
              <a:t> που προέρχονται από 2 μόρια ΑΤΡ της γλυκόλυσης και 36 μόρια ΑΤΡ από τον κύκλο των τρικαρβοξυλικών οξέων/μόριο καταβολιζομένης γλυκόζης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3869071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Γλυκόλυση </a:t>
            </a:r>
            <a:r>
              <a:rPr lang="el-GR" sz="3000" b="0" dirty="0" smtClean="0">
                <a:solidFill>
                  <a:prstClr val="black"/>
                </a:solidFill>
              </a:rPr>
              <a:t>10/14</a:t>
            </a:r>
            <a:endParaRPr lang="el-GR" dirty="0"/>
          </a:p>
        </p:txBody>
      </p:sp>
      <p:sp>
        <p:nvSpPr>
          <p:cNvPr id="3" name="Θέση περιεχομένου 2"/>
          <p:cNvSpPr>
            <a:spLocks noGrp="1"/>
          </p:cNvSpPr>
          <p:nvPr>
            <p:ph idx="1"/>
          </p:nvPr>
        </p:nvSpPr>
        <p:spPr/>
        <p:txBody>
          <a:bodyPr>
            <a:normAutofit/>
          </a:bodyPr>
          <a:lstStyle/>
          <a:p>
            <a:r>
              <a:rPr lang="el-GR" sz="2200" dirty="0"/>
              <a:t>Το πυροσταφυλικό είναι ο σημαντικότερος μεταβολίτης του αερόβιου και αναερόβιου μεταβολισμού των υδατανθράκων. Αναλυτικά η όλη πορεία διακρίνεται σε 2 στάδια.</a:t>
            </a:r>
          </a:p>
          <a:p>
            <a:r>
              <a:rPr lang="el-GR" sz="2200" dirty="0"/>
              <a:t>Το </a:t>
            </a:r>
            <a:r>
              <a:rPr lang="el-GR" sz="2200" b="1" dirty="0"/>
              <a:t>πρώτο στάδιο</a:t>
            </a:r>
            <a:r>
              <a:rPr lang="el-GR" sz="2200" dirty="0"/>
              <a:t> αφορά στην προπαρασκευή της γλυκόζης με τη δημιουργία φωσφορικών εστέρων για το μετασχηματισμό της σε διφωσφορικό εστέρα της φρουκτόζης και τελειώνει με τη σχάση της φρουκτόζης σε δύο τριόζες που μπορούν να </a:t>
            </a:r>
            <a:r>
              <a:rPr lang="el-GR" sz="2200" dirty="0" smtClean="0"/>
              <a:t>αλληλοϊσομερειωθούν</a:t>
            </a:r>
            <a:r>
              <a:rPr lang="el-GR" sz="2200" dirty="0"/>
              <a:t>. Για τη μετατροπή της γλυκόζης σε διφωσφορικό εστέρα της φρουκτόζης, καταναλώνονται μόρια ΑΤΡ.</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13936884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Γλυκόλυση </a:t>
            </a:r>
            <a:r>
              <a:rPr lang="el-GR" sz="3000" b="0" dirty="0" smtClean="0">
                <a:solidFill>
                  <a:prstClr val="black"/>
                </a:solidFill>
              </a:rPr>
              <a:t>11/14</a:t>
            </a:r>
            <a:endParaRPr lang="el-GR" dirty="0"/>
          </a:p>
        </p:txBody>
      </p:sp>
      <p:sp>
        <p:nvSpPr>
          <p:cNvPr id="3" name="Θέση περιεχομένου 2"/>
          <p:cNvSpPr>
            <a:spLocks noGrp="1"/>
          </p:cNvSpPr>
          <p:nvPr>
            <p:ph idx="1"/>
          </p:nvPr>
        </p:nvSpPr>
        <p:spPr/>
        <p:txBody>
          <a:bodyPr/>
          <a:lstStyle/>
          <a:p>
            <a:r>
              <a:rPr lang="el-GR" dirty="0"/>
              <a:t>Στο </a:t>
            </a:r>
            <a:r>
              <a:rPr lang="el-GR" b="1" dirty="0"/>
              <a:t>δεύτερο στάδιο</a:t>
            </a:r>
            <a:r>
              <a:rPr lang="el-GR" dirty="0"/>
              <a:t>, μετά από άλλους κατάλληλους μετασχηματισμούς, η κάθε τριόζη μετασχηματίζεται στο τελικό προϊόν της γλυκόλυσης, το γαλακτικό οξύ. Στο στάδιο αυτό υπάρχει απόδοση ΑΤΡ μεγαλύτερη από την κατανάλωση που χρειάστηκε στο πρώτο στάδιο και έτσι η συνολική απόδοση της γλυκόλυσης σε ΑΤΡ είναι θετική.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2726510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Μεταβολισμός </a:t>
            </a:r>
            <a:r>
              <a:rPr lang="el-GR" sz="3000" b="0" dirty="0" smtClean="0"/>
              <a:t>4/11</a:t>
            </a:r>
            <a:endParaRPr lang="el-GR" dirty="0"/>
          </a:p>
        </p:txBody>
      </p:sp>
      <p:sp>
        <p:nvSpPr>
          <p:cNvPr id="3" name="Θέση περιεχομένου 2"/>
          <p:cNvSpPr>
            <a:spLocks noGrp="1"/>
          </p:cNvSpPr>
          <p:nvPr>
            <p:ph idx="1"/>
          </p:nvPr>
        </p:nvSpPr>
        <p:spPr>
          <a:xfrm>
            <a:off x="611560" y="1268760"/>
            <a:ext cx="8352928" cy="3312368"/>
          </a:xfrm>
        </p:spPr>
        <p:txBody>
          <a:bodyPr/>
          <a:lstStyle/>
          <a:p>
            <a:r>
              <a:rPr lang="el-GR" dirty="0"/>
              <a:t>Η </a:t>
            </a:r>
            <a:r>
              <a:rPr lang="el-GR" b="1" dirty="0"/>
              <a:t>ελεύθερη ενέργεια</a:t>
            </a:r>
            <a:r>
              <a:rPr lang="el-GR" dirty="0"/>
              <a:t>, που απελευθερώνεται από τον καταβολισμό, χρησιμοποιείται για τη σύνθεση του </a:t>
            </a:r>
            <a:r>
              <a:rPr lang="en-US" dirty="0"/>
              <a:t>ATP</a:t>
            </a:r>
            <a:r>
              <a:rPr lang="el-GR" dirty="0"/>
              <a:t>, από το </a:t>
            </a:r>
            <a:r>
              <a:rPr lang="el-GR" dirty="0" smtClean="0"/>
              <a:t>διφωσφορικό </a:t>
            </a:r>
            <a:r>
              <a:rPr lang="el-GR" dirty="0"/>
              <a:t>εστέρα της αδενοσίνης (</a:t>
            </a:r>
            <a:r>
              <a:rPr lang="en-US" dirty="0"/>
              <a:t>ADP</a:t>
            </a:r>
            <a:r>
              <a:rPr lang="el-GR" dirty="0"/>
              <a:t>) και το φωσφορικό οξύ </a:t>
            </a:r>
            <a:r>
              <a:rPr lang="en-US" dirty="0"/>
              <a:t>Pi</a:t>
            </a:r>
            <a:r>
              <a:rPr lang="el-GR" dirty="0" smtClean="0"/>
              <a:t>.</a:t>
            </a:r>
          </a:p>
          <a:p>
            <a:pPr marL="0" indent="0" algn="ctr">
              <a:buNone/>
            </a:pPr>
            <a:r>
              <a:rPr lang="en-US" b="1" dirty="0"/>
              <a:t>ADP</a:t>
            </a:r>
            <a:r>
              <a:rPr lang="el-GR" b="1" dirty="0"/>
              <a:t> + </a:t>
            </a:r>
            <a:r>
              <a:rPr lang="en-US" b="1" dirty="0"/>
              <a:t>Pi </a:t>
            </a:r>
            <a:r>
              <a:rPr lang="en-US" b="1" dirty="0">
                <a:sym typeface="Symbol"/>
              </a:rPr>
              <a:t></a:t>
            </a:r>
            <a:r>
              <a:rPr lang="en-US" b="1" dirty="0"/>
              <a:t> </a:t>
            </a:r>
            <a:r>
              <a:rPr lang="el-GR" b="1" dirty="0"/>
              <a:t>ΑΤ</a:t>
            </a:r>
            <a:r>
              <a:rPr lang="en-US" b="1" dirty="0"/>
              <a:t>P</a:t>
            </a:r>
            <a:r>
              <a:rPr lang="el-GR" b="1" dirty="0"/>
              <a:t> + </a:t>
            </a:r>
            <a:r>
              <a:rPr lang="el-GR" b="1" dirty="0" smtClean="0"/>
              <a:t>Η</a:t>
            </a:r>
            <a:r>
              <a:rPr lang="el-GR" b="1" baseline="-25000" dirty="0" smtClean="0"/>
              <a:t>2</a:t>
            </a:r>
            <a:r>
              <a:rPr lang="el-GR" b="1" dirty="0" smtClean="0"/>
              <a:t>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40034253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700808"/>
            <a:ext cx="6257522" cy="3035257"/>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a:solidFill>
                  <a:prstClr val="black"/>
                </a:solidFill>
              </a:rPr>
              <a:t>Γλυκόλυση </a:t>
            </a:r>
            <a:r>
              <a:rPr lang="el-GR" sz="3000" b="0" dirty="0" smtClean="0">
                <a:solidFill>
                  <a:prstClr val="black"/>
                </a:solidFill>
              </a:rPr>
              <a:t>12/14</a:t>
            </a:r>
            <a:endParaRPr lang="el-GR" dirty="0"/>
          </a:p>
        </p:txBody>
      </p:sp>
      <p:sp>
        <p:nvSpPr>
          <p:cNvPr id="3" name="Θέση περιεχομένου 2"/>
          <p:cNvSpPr>
            <a:spLocks noGrp="1"/>
          </p:cNvSpPr>
          <p:nvPr>
            <p:ph idx="1"/>
          </p:nvPr>
        </p:nvSpPr>
        <p:spPr>
          <a:xfrm>
            <a:off x="611560" y="1196752"/>
            <a:ext cx="8352928" cy="4968552"/>
          </a:xfrm>
        </p:spPr>
        <p:txBody>
          <a:bodyPr>
            <a:normAutofit/>
          </a:bodyPr>
          <a:lstStyle/>
          <a:p>
            <a:r>
              <a:rPr lang="el-GR" sz="2200" dirty="0"/>
              <a:t>Η διάσπαση σε φωσφορικούς εστέρες 2 τριοζών, γίνεται σύμφωνα με τις αντιδράσεις: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
        <p:nvSpPr>
          <p:cNvPr id="5" name="Ορθογώνιο 4"/>
          <p:cNvSpPr/>
          <p:nvPr/>
        </p:nvSpPr>
        <p:spPr>
          <a:xfrm>
            <a:off x="683568" y="4797152"/>
            <a:ext cx="8280920" cy="1785104"/>
          </a:xfrm>
          <a:prstGeom prst="rect">
            <a:avLst/>
          </a:prstGeom>
        </p:spPr>
        <p:txBody>
          <a:bodyPr wrap="square">
            <a:spAutoFit/>
          </a:bodyPr>
          <a:lstStyle/>
          <a:p>
            <a:r>
              <a:rPr lang="el-GR" sz="2200" dirty="0">
                <a:latin typeface="+mn-lt"/>
              </a:rPr>
              <a:t>Στο στάδιο αυτό καταναλώνονται 2 μόρια ΑΤΡ, που προσφέρουν την απαραίτητη ενέργεια.</a:t>
            </a:r>
          </a:p>
          <a:p>
            <a:r>
              <a:rPr lang="el-GR" sz="2200" dirty="0">
                <a:latin typeface="+mn-lt"/>
              </a:rPr>
              <a:t>Η διυδροξυ-ακετόνη – 3 – Ρ μετατρέπεται σε γλυκεριναλδεΰδη – 3 – </a:t>
            </a:r>
            <a:r>
              <a:rPr lang="el-GR" sz="2200" dirty="0" smtClean="0">
                <a:latin typeface="+mn-lt"/>
              </a:rPr>
              <a:t>φωσφορική. Έτσι</a:t>
            </a:r>
            <a:r>
              <a:rPr lang="el-GR" sz="2200" dirty="0">
                <a:latin typeface="+mn-lt"/>
              </a:rPr>
              <a:t>, από 2 γλυκόζες </a:t>
            </a:r>
            <a:r>
              <a:rPr lang="el-GR" sz="2200" dirty="0" smtClean="0">
                <a:latin typeface="+mn-lt"/>
                <a:sym typeface="Wingdings" panose="05000000000000000000" pitchFamily="2" charset="2"/>
              </a:rPr>
              <a:t></a:t>
            </a:r>
            <a:r>
              <a:rPr lang="el-GR" sz="2200" dirty="0" smtClean="0">
                <a:latin typeface="+mn-lt"/>
              </a:rPr>
              <a:t> </a:t>
            </a:r>
            <a:r>
              <a:rPr lang="el-GR" sz="2200" dirty="0">
                <a:latin typeface="+mn-lt"/>
              </a:rPr>
              <a:t>2 γλυκεριναλδεΰδες – 3 – φωσφορικές.</a:t>
            </a:r>
          </a:p>
        </p:txBody>
      </p:sp>
    </p:spTree>
    <p:extLst>
      <p:ext uri="{BB962C8B-B14F-4D97-AF65-F5344CB8AC3E}">
        <p14:creationId xmlns:p14="http://schemas.microsoft.com/office/powerpoint/2010/main" val="19020997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784341"/>
            <a:ext cx="5364088" cy="152497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5341" y="3381581"/>
            <a:ext cx="5138659" cy="1161403"/>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a:solidFill>
                  <a:prstClr val="black"/>
                </a:solidFill>
              </a:rPr>
              <a:t>Γλυκόλυση </a:t>
            </a:r>
            <a:r>
              <a:rPr lang="el-GR" sz="3000" b="0" dirty="0" smtClean="0">
                <a:solidFill>
                  <a:prstClr val="black"/>
                </a:solidFill>
              </a:rPr>
              <a:t>13/14</a:t>
            </a:r>
            <a:endParaRPr lang="el-GR" dirty="0"/>
          </a:p>
        </p:txBody>
      </p:sp>
      <p:sp>
        <p:nvSpPr>
          <p:cNvPr id="3" name="Θέση περιεχομένου 2"/>
          <p:cNvSpPr>
            <a:spLocks noGrp="1"/>
          </p:cNvSpPr>
          <p:nvPr>
            <p:ph idx="1"/>
          </p:nvPr>
        </p:nvSpPr>
        <p:spPr>
          <a:xfrm>
            <a:off x="611560" y="2348880"/>
            <a:ext cx="4104456" cy="3888432"/>
          </a:xfrm>
        </p:spPr>
        <p:txBody>
          <a:bodyPr>
            <a:normAutofit/>
          </a:bodyPr>
          <a:lstStyle/>
          <a:p>
            <a:pPr lvl="0"/>
            <a:r>
              <a:rPr lang="el-GR" sz="2200" dirty="0" smtClean="0"/>
              <a:t>Κατανάλωση</a:t>
            </a:r>
            <a:r>
              <a:rPr lang="el-GR" sz="2200" dirty="0"/>
              <a:t>: 2 ΑΤΡ (α' στάδιο)</a:t>
            </a:r>
          </a:p>
          <a:p>
            <a:pPr lvl="0"/>
            <a:r>
              <a:rPr lang="el-GR" sz="2200" dirty="0"/>
              <a:t>Σχηματισμό: 4 ΑΤΡ (β' στάδιο)</a:t>
            </a:r>
          </a:p>
          <a:p>
            <a:pPr marL="0" indent="0">
              <a:buNone/>
            </a:pPr>
            <a:r>
              <a:rPr lang="el-GR" sz="2200" dirty="0"/>
              <a:t>Άρα κέρδος: 2 ΑΤΡ</a:t>
            </a:r>
          </a:p>
          <a:p>
            <a:pPr lvl="0"/>
            <a:r>
              <a:rPr lang="el-GR" sz="2200" dirty="0"/>
              <a:t>Αναγωγή: 2 </a:t>
            </a:r>
            <a:r>
              <a:rPr lang="en-US" sz="2200" dirty="0"/>
              <a:t>NAD</a:t>
            </a:r>
            <a:r>
              <a:rPr lang="el-GR" sz="2200" baseline="30000" dirty="0"/>
              <a:t>+</a:t>
            </a:r>
            <a:r>
              <a:rPr lang="el-GR" sz="2200" dirty="0"/>
              <a:t>, Σχηματισμός: 2 </a:t>
            </a:r>
            <a:r>
              <a:rPr lang="en-US" sz="2200" dirty="0"/>
              <a:t>NADH</a:t>
            </a:r>
            <a:endParaRPr lang="el-GR" sz="2200" dirty="0"/>
          </a:p>
          <a:p>
            <a:pPr lvl="0"/>
            <a:r>
              <a:rPr lang="el-GR" sz="2200" dirty="0"/>
              <a:t>Σχηματισμό: 2 μορίων Πυροσταφυλικού</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
        <p:nvSpPr>
          <p:cNvPr id="5" name="Ορθογώνιο 4"/>
          <p:cNvSpPr/>
          <p:nvPr/>
        </p:nvSpPr>
        <p:spPr>
          <a:xfrm>
            <a:off x="683568" y="1196752"/>
            <a:ext cx="8352928" cy="1018099"/>
          </a:xfrm>
          <a:prstGeom prst="rect">
            <a:avLst/>
          </a:prstGeom>
        </p:spPr>
        <p:txBody>
          <a:bodyPr wrap="square">
            <a:spAutoFit/>
          </a:bodyPr>
          <a:lstStyle/>
          <a:p>
            <a:pPr marL="342900" lvl="0" indent="-342900" fontAlgn="auto">
              <a:lnSpc>
                <a:spcPct val="114000"/>
              </a:lnSpc>
              <a:spcBef>
                <a:spcPts val="1200"/>
              </a:spcBef>
              <a:spcAft>
                <a:spcPts val="0"/>
              </a:spcAft>
              <a:buFont typeface="Wingdings" panose="05000000000000000000" pitchFamily="2" charset="2"/>
              <a:buChar char="ü"/>
            </a:pPr>
            <a:r>
              <a:rPr lang="el-GR" sz="2200" dirty="0">
                <a:solidFill>
                  <a:prstClr val="black"/>
                </a:solidFill>
                <a:latin typeface="Calibri"/>
              </a:rPr>
              <a:t>Η ανωτέρω πορεία καλείται </a:t>
            </a:r>
            <a:r>
              <a:rPr lang="el-GR" sz="2200" b="1" dirty="0">
                <a:solidFill>
                  <a:prstClr val="black"/>
                </a:solidFill>
                <a:latin typeface="Calibri"/>
              </a:rPr>
              <a:t>αερόβια γλυκόλυση</a:t>
            </a:r>
            <a:r>
              <a:rPr lang="el-GR" sz="2200" dirty="0">
                <a:solidFill>
                  <a:prstClr val="black"/>
                </a:solidFill>
                <a:latin typeface="Calibri"/>
              </a:rPr>
              <a:t>.</a:t>
            </a:r>
          </a:p>
          <a:p>
            <a:pPr lvl="0" fontAlgn="auto">
              <a:lnSpc>
                <a:spcPct val="114000"/>
              </a:lnSpc>
              <a:spcBef>
                <a:spcPts val="1200"/>
              </a:spcBef>
              <a:spcAft>
                <a:spcPts val="0"/>
              </a:spcAft>
            </a:pPr>
            <a:r>
              <a:rPr lang="el-GR" sz="2200" dirty="0">
                <a:solidFill>
                  <a:prstClr val="black"/>
                </a:solidFill>
                <a:latin typeface="Calibri"/>
              </a:rPr>
              <a:t>Έτσι στην αερόβια γλυκόλυση έχουμε:</a:t>
            </a:r>
          </a:p>
        </p:txBody>
      </p:sp>
      <p:cxnSp>
        <p:nvCxnSpPr>
          <p:cNvPr id="7" name="Ευθεία γραμμή σύνδεσης 6"/>
          <p:cNvCxnSpPr/>
          <p:nvPr/>
        </p:nvCxnSpPr>
        <p:spPr>
          <a:xfrm>
            <a:off x="3923928" y="4653136"/>
            <a:ext cx="5220072"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0219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Γλυκόλυση </a:t>
            </a:r>
            <a:r>
              <a:rPr lang="el-GR" sz="3000" b="0" dirty="0" smtClean="0">
                <a:solidFill>
                  <a:prstClr val="black"/>
                </a:solidFill>
              </a:rPr>
              <a:t>14/14</a:t>
            </a:r>
            <a:endParaRPr lang="el-GR" dirty="0"/>
          </a:p>
        </p:txBody>
      </p:sp>
      <p:sp>
        <p:nvSpPr>
          <p:cNvPr id="3" name="Θέση περιεχομένου 2"/>
          <p:cNvSpPr>
            <a:spLocks noGrp="1"/>
          </p:cNvSpPr>
          <p:nvPr>
            <p:ph idx="1"/>
          </p:nvPr>
        </p:nvSpPr>
        <p:spPr/>
        <p:txBody>
          <a:bodyPr>
            <a:normAutofit/>
          </a:bodyPr>
          <a:lstStyle/>
          <a:p>
            <a:r>
              <a:rPr lang="el-GR" sz="2200" dirty="0"/>
              <a:t>Σε μερικά κύτταρα χωρίς μιτοχόνδρια, ή σε ανοξαιμία μυϊκού ιστού, το πυροσταφυλικό μετατρέπεται σε γαλακτικό οξύ, σύμφωνα με την </a:t>
            </a:r>
            <a:r>
              <a:rPr lang="el-GR" sz="2200" dirty="0" smtClean="0"/>
              <a:t>αντίδραση.</a:t>
            </a:r>
          </a:p>
          <a:p>
            <a:pPr marL="0" indent="0" algn="ctr">
              <a:buNone/>
            </a:pPr>
            <a:r>
              <a:rPr lang="en-US" sz="2200" b="1" dirty="0" smtClean="0"/>
              <a:t>CH</a:t>
            </a:r>
            <a:r>
              <a:rPr lang="en-US" sz="2200" b="1" baseline="-25000" dirty="0" smtClean="0"/>
              <a:t>3</a:t>
            </a:r>
            <a:r>
              <a:rPr lang="en-US" sz="2200" b="1" dirty="0" smtClean="0"/>
              <a:t>COCOOH </a:t>
            </a:r>
            <a:r>
              <a:rPr lang="en-US" sz="2200" b="1" dirty="0"/>
              <a:t>+ NADH + H</a:t>
            </a:r>
            <a:r>
              <a:rPr lang="en-US" sz="2200" b="1" baseline="30000" dirty="0" smtClean="0"/>
              <a:t>+</a:t>
            </a:r>
            <a:r>
              <a:rPr lang="en-US" sz="2200" b="1" dirty="0" smtClean="0"/>
              <a:t> ↔</a:t>
            </a:r>
            <a:r>
              <a:rPr lang="el-GR" sz="2200" b="1" dirty="0" smtClean="0"/>
              <a:t> </a:t>
            </a:r>
            <a:r>
              <a:rPr lang="en-US" sz="2200" b="1" dirty="0" smtClean="0"/>
              <a:t>CH</a:t>
            </a:r>
            <a:r>
              <a:rPr lang="en-US" sz="2200" b="1" baseline="-25000" dirty="0" smtClean="0"/>
              <a:t>3</a:t>
            </a:r>
            <a:r>
              <a:rPr lang="en-US" sz="2200" b="1" dirty="0" smtClean="0"/>
              <a:t>CHOHCOOH </a:t>
            </a:r>
            <a:r>
              <a:rPr lang="en-US" sz="2200" b="1" dirty="0"/>
              <a:t>+ NAD</a:t>
            </a:r>
            <a:r>
              <a:rPr lang="en-US" sz="2200" b="1" baseline="30000" dirty="0" smtClean="0"/>
              <a:t>+</a:t>
            </a:r>
            <a:endParaRPr lang="el-GR" sz="2200" b="1" baseline="30000" dirty="0" smtClean="0"/>
          </a:p>
          <a:p>
            <a:pPr marL="355600" indent="0">
              <a:buNone/>
            </a:pPr>
            <a:r>
              <a:rPr lang="el-GR" sz="2200" dirty="0"/>
              <a:t>Η ανωτέρω αντίδραση (αναερόβια γλυκόλυση), πραγματοποιείται με τη παρουσία του ενζύμου </a:t>
            </a:r>
            <a:r>
              <a:rPr lang="el-GR" sz="2200" b="1" dirty="0"/>
              <a:t>γαλακτική δευδρογενάση</a:t>
            </a:r>
            <a:r>
              <a:rPr lang="el-GR" sz="2200" i="1" dirty="0"/>
              <a:t> </a:t>
            </a:r>
            <a:r>
              <a:rPr lang="el-GR" sz="2200" dirty="0"/>
              <a:t>(</a:t>
            </a:r>
            <a:r>
              <a:rPr lang="en-US" sz="2200" dirty="0"/>
              <a:t>LDH</a:t>
            </a:r>
            <a:r>
              <a:rPr lang="el-GR" sz="2200" dirty="0"/>
              <a:t>). </a:t>
            </a:r>
            <a:r>
              <a:rPr lang="el-GR" sz="2200" b="1" dirty="0"/>
              <a:t>Σε έμφραγμα μυοκαρδίου</a:t>
            </a:r>
            <a:r>
              <a:rPr lang="el-GR" sz="2200" dirty="0"/>
              <a:t>, αυξάνει δραματικά η συγκέντρωση της LDH, όπως και άλλων ενζύμων(</a:t>
            </a:r>
            <a:r>
              <a:rPr lang="en-US" sz="2200" dirty="0"/>
              <a:t>CK</a:t>
            </a:r>
            <a:r>
              <a:rPr lang="el-GR" sz="2200" dirty="0"/>
              <a:t>, </a:t>
            </a:r>
            <a:r>
              <a:rPr lang="en-US" sz="2200" dirty="0"/>
              <a:t>AST</a:t>
            </a:r>
            <a:r>
              <a:rPr lang="el-GR" sz="2200" dirty="0"/>
              <a:t>) στον ορό του αίματος στα πρώτα μόλις 24ωρα, από την εκδήλωση της </a:t>
            </a:r>
            <a:r>
              <a:rPr lang="el-GR" sz="2200" dirty="0" smtClean="0"/>
              <a:t>προσβολής</a:t>
            </a:r>
            <a:r>
              <a:rPr lang="el-GR" sz="22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26209983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Κύκλος του </a:t>
            </a:r>
            <a:r>
              <a:rPr lang="en-US" dirty="0" smtClean="0"/>
              <a:t>Krebs</a:t>
            </a:r>
            <a:r>
              <a:rPr lang="el-GR" dirty="0" smtClean="0"/>
              <a:t> </a:t>
            </a:r>
            <a:r>
              <a:rPr lang="el-GR" sz="3000" b="0" dirty="0" smtClean="0"/>
              <a:t>1/12</a:t>
            </a:r>
            <a:r>
              <a:rPr lang="en-US" dirty="0" smtClean="0"/>
              <a:t> </a:t>
            </a:r>
            <a:endParaRPr lang="el-GR" dirty="0"/>
          </a:p>
        </p:txBody>
      </p:sp>
      <p:sp>
        <p:nvSpPr>
          <p:cNvPr id="3" name="Θέση περιεχομένου 2"/>
          <p:cNvSpPr>
            <a:spLocks noGrp="1"/>
          </p:cNvSpPr>
          <p:nvPr>
            <p:ph idx="1"/>
          </p:nvPr>
        </p:nvSpPr>
        <p:spPr/>
        <p:txBody>
          <a:bodyPr/>
          <a:lstStyle/>
          <a:p>
            <a:r>
              <a:rPr lang="el-GR" dirty="0"/>
              <a:t>Οι βιταμίνες του συμπλέγματος Β (όπως η ριβοφλαβίνη με τη μορφή FAD, η νιασίνη με τη μορφή  NAD, θειαμίνη και το παντοθενικό οξύ ως τμήμα του συνενζύμου Α)  είναι απαραίτητοι συμπαράγοντες  στην εξέλιξη της πορείας του </a:t>
            </a:r>
            <a:r>
              <a:rPr lang="el-GR" b="1" dirty="0"/>
              <a:t>κύκλου Krebs</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9611534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Κύκλος του </a:t>
            </a:r>
            <a:r>
              <a:rPr lang="en-US" dirty="0">
                <a:solidFill>
                  <a:prstClr val="black"/>
                </a:solidFill>
              </a:rPr>
              <a:t>Krebs</a:t>
            </a:r>
            <a:r>
              <a:rPr lang="el-GR" dirty="0">
                <a:solidFill>
                  <a:prstClr val="black"/>
                </a:solidFill>
              </a:rPr>
              <a:t> </a:t>
            </a:r>
            <a:r>
              <a:rPr lang="el-GR" sz="3000" b="0" dirty="0" smtClean="0">
                <a:solidFill>
                  <a:prstClr val="black"/>
                </a:solidFill>
              </a:rPr>
              <a:t>2/12</a:t>
            </a:r>
            <a:r>
              <a:rPr lang="en-US" dirty="0" smtClean="0">
                <a:solidFill>
                  <a:prstClr val="black"/>
                </a:solidFill>
              </a:rPr>
              <a:t> </a:t>
            </a:r>
            <a:endParaRPr lang="el-GR" dirty="0"/>
          </a:p>
        </p:txBody>
      </p:sp>
      <p:sp>
        <p:nvSpPr>
          <p:cNvPr id="3" name="Θέση περιεχομένου 2"/>
          <p:cNvSpPr>
            <a:spLocks noGrp="1"/>
          </p:cNvSpPr>
          <p:nvPr>
            <p:ph idx="1"/>
          </p:nvPr>
        </p:nvSpPr>
        <p:spPr>
          <a:xfrm>
            <a:off x="611560" y="1268760"/>
            <a:ext cx="8352928" cy="5184576"/>
          </a:xfrm>
        </p:spPr>
        <p:txBody>
          <a:bodyPr>
            <a:noAutofit/>
          </a:bodyPr>
          <a:lstStyle/>
          <a:p>
            <a:pPr marL="0" indent="0">
              <a:buNone/>
            </a:pPr>
            <a:r>
              <a:rPr lang="el-GR" sz="2200" dirty="0"/>
              <a:t>Βασικές χημικές ενώσεις εκκίνησης του κύκλου είναι</a:t>
            </a:r>
            <a:r>
              <a:rPr lang="el-GR" sz="2200" dirty="0" smtClean="0"/>
              <a:t>:</a:t>
            </a:r>
            <a:endParaRPr lang="el-GR" sz="2200" dirty="0"/>
          </a:p>
          <a:p>
            <a:pPr lvl="0"/>
            <a:r>
              <a:rPr lang="el-GR" sz="2200" dirty="0"/>
              <a:t>Οι πολυσακχαρίτες, τα λίπη και ορισμένα αμινοξέα καταλήγουν, μέσα από διαφορετικές μεταβολικές οδούς, στο σχηματισμό του ακετυλο-</a:t>
            </a:r>
            <a:r>
              <a:rPr lang="en-US" sz="2200" dirty="0"/>
              <a:t>CoA</a:t>
            </a:r>
            <a:r>
              <a:rPr lang="el-GR" sz="2200" dirty="0"/>
              <a:t>.</a:t>
            </a:r>
          </a:p>
          <a:p>
            <a:pPr>
              <a:spcAft>
                <a:spcPts val="2400"/>
              </a:spcAft>
            </a:pPr>
            <a:r>
              <a:rPr lang="el-GR" sz="2200" dirty="0" smtClean="0"/>
              <a:t>Το </a:t>
            </a:r>
            <a:r>
              <a:rPr lang="el-GR" sz="2200" b="1" dirty="0"/>
              <a:t>ακετυλο-</a:t>
            </a:r>
            <a:r>
              <a:rPr lang="en-US" sz="2200" b="1" dirty="0" smtClean="0"/>
              <a:t>CoA</a:t>
            </a:r>
            <a:r>
              <a:rPr lang="el-GR" sz="2200" dirty="0" smtClean="0"/>
              <a:t> </a:t>
            </a:r>
            <a:r>
              <a:rPr lang="el-GR" sz="2200" dirty="0"/>
              <a:t>και το </a:t>
            </a:r>
            <a:r>
              <a:rPr lang="el-GR" sz="2200" b="1" dirty="0"/>
              <a:t>οξαλοξικό </a:t>
            </a:r>
            <a:r>
              <a:rPr lang="el-GR" sz="2200" b="1" dirty="0" smtClean="0"/>
              <a:t>οξύ.</a:t>
            </a:r>
          </a:p>
          <a:p>
            <a:pPr marL="0" indent="0">
              <a:buNone/>
            </a:pPr>
            <a:r>
              <a:rPr lang="el-GR" sz="2200" dirty="0"/>
              <a:t>Ο κύκλος του Krebs αναστέλλεται από αναερόβιο περιβάλλον, αρσενικό κ.ά. και είναι </a:t>
            </a:r>
            <a:r>
              <a:rPr lang="el-GR" sz="2200" b="1" dirty="0"/>
              <a:t>αμφιβολικός, </a:t>
            </a:r>
            <a:r>
              <a:rPr lang="el-GR" sz="2200" dirty="0"/>
              <a:t>αφού εκτός από την οξείδωση, συμμετέχει στη παροχή ανθρακικών σκελετών για τη νεογλυκογένεση, τη σύνθεση των λιπαρών οξέων και την αλληλομετατροπή των αμινοξέων.   </a:t>
            </a:r>
          </a:p>
          <a:p>
            <a:pPr marL="0" indent="0">
              <a:buNone/>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
        <p:nvSpPr>
          <p:cNvPr id="5" name="Ορθογώνιο 4"/>
          <p:cNvSpPr/>
          <p:nvPr/>
        </p:nvSpPr>
        <p:spPr>
          <a:xfrm>
            <a:off x="5580112" y="2865710"/>
            <a:ext cx="1728192" cy="923330"/>
          </a:xfrm>
          <a:prstGeom prst="rect">
            <a:avLst/>
          </a:prstGeom>
        </p:spPr>
        <p:txBody>
          <a:bodyPr wrap="square">
            <a:spAutoFit/>
          </a:bodyPr>
          <a:lstStyle/>
          <a:p>
            <a:r>
              <a:rPr lang="en-US" b="1" dirty="0"/>
              <a:t>COCOOH</a:t>
            </a:r>
            <a:endParaRPr lang="el-GR" b="1" dirty="0"/>
          </a:p>
          <a:p>
            <a:r>
              <a:rPr lang="en-US" b="1" dirty="0"/>
              <a:t>|</a:t>
            </a:r>
            <a:endParaRPr lang="el-GR" b="1" dirty="0"/>
          </a:p>
          <a:p>
            <a:r>
              <a:rPr lang="en-US" b="1" dirty="0"/>
              <a:t>CH</a:t>
            </a:r>
            <a:r>
              <a:rPr lang="en-US" b="1" baseline="-25000" dirty="0"/>
              <a:t>2</a:t>
            </a:r>
            <a:r>
              <a:rPr lang="en-US" b="1" dirty="0"/>
              <a:t>COOH</a:t>
            </a:r>
            <a:endParaRPr lang="el-GR" b="1" dirty="0"/>
          </a:p>
        </p:txBody>
      </p:sp>
    </p:spTree>
    <p:extLst>
      <p:ext uri="{BB962C8B-B14F-4D97-AF65-F5344CB8AC3E}">
        <p14:creationId xmlns:p14="http://schemas.microsoft.com/office/powerpoint/2010/main" val="24561270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Κύκλος του </a:t>
            </a:r>
            <a:r>
              <a:rPr lang="en-US" dirty="0">
                <a:solidFill>
                  <a:prstClr val="black"/>
                </a:solidFill>
              </a:rPr>
              <a:t>Krebs</a:t>
            </a:r>
            <a:r>
              <a:rPr lang="el-GR" dirty="0">
                <a:solidFill>
                  <a:prstClr val="black"/>
                </a:solidFill>
              </a:rPr>
              <a:t> </a:t>
            </a:r>
            <a:r>
              <a:rPr lang="el-GR" sz="3000" b="0" dirty="0" smtClean="0">
                <a:solidFill>
                  <a:prstClr val="black"/>
                </a:solidFill>
              </a:rPr>
              <a:t>3/12</a:t>
            </a:r>
            <a:r>
              <a:rPr lang="en-US" dirty="0" smtClean="0">
                <a:solidFill>
                  <a:prstClr val="black"/>
                </a:solidFill>
              </a:rPr>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pic>
        <p:nvPicPr>
          <p:cNvPr id="1026" name="Picture 2" descr="Citric acid cycle with aconit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908720"/>
            <a:ext cx="718185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899592" y="6574771"/>
            <a:ext cx="8045946"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Citric acid cycle with aconitate </a:t>
            </a:r>
            <a:r>
              <a:rPr lang="en-US" sz="1200" dirty="0" smtClean="0">
                <a:latin typeface="+mn-lt"/>
                <a:hlinkClick r:id="rId4"/>
              </a:rPr>
              <a:t>2</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5" tooltip="User:File Upload Bot (Magnus Manske)"/>
              </a:rPr>
              <a:t>File Upload Bot (Magnus Manske</a:t>
            </a:r>
            <a:r>
              <a:rPr lang="en-US" sz="1200" dirty="0" smtClean="0">
                <a:latin typeface="+mn-lt"/>
                <a:hlinkClick r:id="rId5" tooltip="User:File Upload Bot (Magnus Manske)"/>
              </a:rPr>
              <a:t>)</a:t>
            </a:r>
            <a:r>
              <a:rPr lang="en-US"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6"/>
              </a:rPr>
              <a:t>CC BY-SA 3.0</a:t>
            </a:r>
            <a:endParaRPr lang="en-US" sz="1200" dirty="0">
              <a:latin typeface="+mn-lt"/>
            </a:endParaRPr>
          </a:p>
        </p:txBody>
      </p:sp>
    </p:spTree>
    <p:extLst>
      <p:ext uri="{BB962C8B-B14F-4D97-AF65-F5344CB8AC3E}">
        <p14:creationId xmlns:p14="http://schemas.microsoft.com/office/powerpoint/2010/main" val="19229570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Κύκλος του </a:t>
            </a:r>
            <a:r>
              <a:rPr lang="en-US" dirty="0">
                <a:solidFill>
                  <a:prstClr val="black"/>
                </a:solidFill>
              </a:rPr>
              <a:t>Krebs</a:t>
            </a:r>
            <a:r>
              <a:rPr lang="el-GR" dirty="0">
                <a:solidFill>
                  <a:prstClr val="black"/>
                </a:solidFill>
              </a:rPr>
              <a:t> </a:t>
            </a:r>
            <a:r>
              <a:rPr lang="el-GR" sz="3000" b="0" dirty="0" smtClean="0">
                <a:solidFill>
                  <a:prstClr val="black"/>
                </a:solidFill>
              </a:rPr>
              <a:t>4/12</a:t>
            </a:r>
            <a:r>
              <a:rPr lang="en-US" dirty="0" smtClean="0">
                <a:solidFill>
                  <a:prstClr val="black"/>
                </a:solidFill>
              </a:rPr>
              <a:t> </a:t>
            </a:r>
            <a:endParaRPr lang="el-GR" dirty="0"/>
          </a:p>
        </p:txBody>
      </p:sp>
      <p:sp>
        <p:nvSpPr>
          <p:cNvPr id="3" name="Θέση περιεχομένου 2"/>
          <p:cNvSpPr>
            <a:spLocks noGrp="1"/>
          </p:cNvSpPr>
          <p:nvPr>
            <p:ph idx="1"/>
          </p:nvPr>
        </p:nvSpPr>
        <p:spPr>
          <a:xfrm>
            <a:off x="611560" y="1268760"/>
            <a:ext cx="8136904" cy="4968552"/>
          </a:xfrm>
        </p:spPr>
        <p:txBody>
          <a:bodyPr>
            <a:normAutofit/>
          </a:bodyPr>
          <a:lstStyle/>
          <a:p>
            <a:r>
              <a:rPr lang="el-GR" sz="2200" dirty="0"/>
              <a:t>Ο κύκλος των </a:t>
            </a:r>
            <a:r>
              <a:rPr lang="el-GR" sz="2200" b="1" dirty="0"/>
              <a:t>τρικαρβοξυλικών οξέων, </a:t>
            </a:r>
            <a:r>
              <a:rPr lang="en-US" sz="2200" b="1" dirty="0"/>
              <a:t>TCA cycle</a:t>
            </a:r>
            <a:r>
              <a:rPr lang="el-GR" sz="2200" dirty="0"/>
              <a:t>,  είναι μία κυκλική σειρά </a:t>
            </a:r>
            <a:r>
              <a:rPr lang="el-GR" sz="2200" dirty="0" smtClean="0"/>
              <a:t>αντιδράσεων.</a:t>
            </a:r>
          </a:p>
          <a:p>
            <a:r>
              <a:rPr lang="el-GR" sz="2200" dirty="0" smtClean="0"/>
              <a:t>Ο </a:t>
            </a:r>
            <a:r>
              <a:rPr lang="el-GR" sz="2200" dirty="0"/>
              <a:t>κύκλος  αρχίζει με τη συμπύκνωση του </a:t>
            </a:r>
            <a:r>
              <a:rPr lang="el-GR" sz="2200" b="1" dirty="0"/>
              <a:t>ακετυλίου</a:t>
            </a:r>
            <a:r>
              <a:rPr lang="el-GR" sz="2200" dirty="0"/>
              <a:t> από το </a:t>
            </a:r>
            <a:r>
              <a:rPr lang="en-US" sz="2200" dirty="0"/>
              <a:t>AcCoA</a:t>
            </a:r>
            <a:r>
              <a:rPr lang="el-GR" sz="2200" dirty="0"/>
              <a:t> που κατευθύνεται προς τον κύκλο </a:t>
            </a:r>
            <a:r>
              <a:rPr lang="en-US" sz="2200" dirty="0"/>
              <a:t>TCA</a:t>
            </a:r>
            <a:r>
              <a:rPr lang="el-GR" sz="2200" dirty="0"/>
              <a:t> και του </a:t>
            </a:r>
            <a:r>
              <a:rPr lang="el-GR" sz="2200" b="1" dirty="0"/>
              <a:t>οξαλοξεικού οξέος</a:t>
            </a:r>
            <a:r>
              <a:rPr lang="el-GR" sz="2200" dirty="0"/>
              <a:t>, ενός δικαρβοξυλικού α-κετοξέος, συστατικού του κύκλου, για την παραγωγή του τρικαρβοξυλικού οξέος </a:t>
            </a:r>
            <a:r>
              <a:rPr lang="el-GR" sz="2200" b="1" dirty="0"/>
              <a:t>κιτρικό οξύ</a:t>
            </a:r>
            <a:r>
              <a:rPr lang="el-GR" sz="2200" dirty="0"/>
              <a:t> παρουσία του  ενζύμου </a:t>
            </a:r>
            <a:r>
              <a:rPr lang="el-GR" sz="2200" b="1" dirty="0"/>
              <a:t>κιτρική συνθάση, </a:t>
            </a:r>
            <a:r>
              <a:rPr lang="el-GR" sz="2200" dirty="0"/>
              <a:t>αντίδραση που είναι το πρώτο βήμα για να αρχίσει μία πλήρης «στροφή» του κύκλου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7632178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Κύκλος του </a:t>
            </a:r>
            <a:r>
              <a:rPr lang="en-US" dirty="0">
                <a:solidFill>
                  <a:prstClr val="black"/>
                </a:solidFill>
              </a:rPr>
              <a:t>Krebs</a:t>
            </a:r>
            <a:r>
              <a:rPr lang="el-GR" dirty="0">
                <a:solidFill>
                  <a:prstClr val="black"/>
                </a:solidFill>
              </a:rPr>
              <a:t> </a:t>
            </a:r>
            <a:r>
              <a:rPr lang="el-GR" sz="3000" b="0" dirty="0" smtClean="0">
                <a:solidFill>
                  <a:prstClr val="black"/>
                </a:solidFill>
              </a:rPr>
              <a:t>5/12</a:t>
            </a:r>
            <a:r>
              <a:rPr lang="en-US" dirty="0" smtClean="0">
                <a:solidFill>
                  <a:prstClr val="black"/>
                </a:solidFill>
              </a:rPr>
              <a:t> </a:t>
            </a:r>
            <a:endParaRPr lang="el-GR" dirty="0"/>
          </a:p>
        </p:txBody>
      </p:sp>
      <p:sp>
        <p:nvSpPr>
          <p:cNvPr id="3" name="Θέση περιεχομένου 2"/>
          <p:cNvSpPr>
            <a:spLocks noGrp="1"/>
          </p:cNvSpPr>
          <p:nvPr>
            <p:ph idx="1"/>
          </p:nvPr>
        </p:nvSpPr>
        <p:spPr/>
        <p:txBody>
          <a:bodyPr>
            <a:normAutofit/>
          </a:bodyPr>
          <a:lstStyle/>
          <a:p>
            <a:r>
              <a:rPr lang="el-GR" sz="2200" dirty="0"/>
              <a:t>Αφού παραχθεί το κιτρικό οξύ, τότε με την παρουσία του ενζύμου </a:t>
            </a:r>
            <a:r>
              <a:rPr lang="el-GR" sz="2200" b="1" dirty="0"/>
              <a:t>ακονιτάση</a:t>
            </a:r>
            <a:r>
              <a:rPr lang="el-GR" sz="2200" dirty="0"/>
              <a:t> και με </a:t>
            </a:r>
            <a:r>
              <a:rPr lang="el-GR" sz="2200" dirty="0" smtClean="0"/>
              <a:t>επανειλημμένες </a:t>
            </a:r>
            <a:r>
              <a:rPr lang="el-GR" sz="2200" dirty="0"/>
              <a:t>αφυδατώσεις και ενυδατώσεις παράγεται το </a:t>
            </a:r>
            <a:r>
              <a:rPr lang="el-GR" sz="2200" b="1" dirty="0"/>
              <a:t>ισοκιτρικό οξύ</a:t>
            </a:r>
            <a:r>
              <a:rPr lang="el-GR" sz="2200" dirty="0"/>
              <a:t>, επειδή υπό αυτή τη μορφή είναι χρήσιμο το κιτρικό οξύ για τη συνέχεια των </a:t>
            </a:r>
            <a:r>
              <a:rPr lang="el-GR" sz="2200" dirty="0" smtClean="0"/>
              <a:t>αντιδράσεων.</a:t>
            </a:r>
            <a:endParaRPr lang="el-GR" sz="2200" dirty="0"/>
          </a:p>
          <a:p>
            <a:r>
              <a:rPr lang="el-GR" sz="2200" dirty="0"/>
              <a:t>Το ισοκιτρικό οξύ, με τη δράση του ενζύμου </a:t>
            </a:r>
            <a:r>
              <a:rPr lang="el-GR" sz="2200" b="1" dirty="0"/>
              <a:t>ισοκιτρική δεϋδρογενάση</a:t>
            </a:r>
            <a:r>
              <a:rPr lang="el-GR" sz="2200" dirty="0"/>
              <a:t> που έχει ως συνένζυμο το ΝΑ</a:t>
            </a:r>
            <a:r>
              <a:rPr lang="en-US" sz="2200" dirty="0"/>
              <a:t>D</a:t>
            </a:r>
            <a:r>
              <a:rPr lang="el-GR" sz="2200" dirty="0"/>
              <a:t>Ρ, μετατρέπεται σε </a:t>
            </a:r>
            <a:r>
              <a:rPr lang="el-GR" sz="2200" b="1" dirty="0"/>
              <a:t>α-κετογλουταρικό οξύ</a:t>
            </a:r>
            <a:r>
              <a:rPr lang="el-GR" sz="2200" dirty="0"/>
              <a:t> και παράλληλα παράγεται οξαλοηλεκτρικό οξύ, ως ένα ενδιάμεσο προϊόν συνδεμένο με το ένζυμο επειδή δεν απαντάται ελεύθερο στο </a:t>
            </a:r>
            <a:r>
              <a:rPr lang="el-GR" sz="2200" dirty="0" smtClean="0"/>
              <a:t>κύτταρο.</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33741046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Κύκλος του </a:t>
            </a:r>
            <a:r>
              <a:rPr lang="en-US" dirty="0">
                <a:solidFill>
                  <a:prstClr val="black"/>
                </a:solidFill>
              </a:rPr>
              <a:t>Krebs</a:t>
            </a:r>
            <a:r>
              <a:rPr lang="el-GR" dirty="0">
                <a:solidFill>
                  <a:prstClr val="black"/>
                </a:solidFill>
              </a:rPr>
              <a:t> </a:t>
            </a:r>
            <a:r>
              <a:rPr lang="el-GR" sz="3000" b="0" dirty="0" smtClean="0">
                <a:solidFill>
                  <a:prstClr val="black"/>
                </a:solidFill>
              </a:rPr>
              <a:t>6/12</a:t>
            </a:r>
            <a:r>
              <a:rPr lang="en-US" dirty="0" smtClean="0">
                <a:solidFill>
                  <a:prstClr val="black"/>
                </a:solidFill>
              </a:rPr>
              <a:t> </a:t>
            </a:r>
            <a:endParaRPr lang="el-GR" dirty="0"/>
          </a:p>
        </p:txBody>
      </p:sp>
      <p:sp>
        <p:nvSpPr>
          <p:cNvPr id="3" name="Θέση περιεχομένου 2"/>
          <p:cNvSpPr>
            <a:spLocks noGrp="1"/>
          </p:cNvSpPr>
          <p:nvPr>
            <p:ph idx="1"/>
          </p:nvPr>
        </p:nvSpPr>
        <p:spPr>
          <a:xfrm>
            <a:off x="611560" y="1268760"/>
            <a:ext cx="8208912" cy="4968552"/>
          </a:xfrm>
        </p:spPr>
        <p:txBody>
          <a:bodyPr/>
          <a:lstStyle/>
          <a:p>
            <a:r>
              <a:rPr lang="el-GR" dirty="0"/>
              <a:t>Το α-κετογλουταρικό με τη δράση του ενζύμου </a:t>
            </a:r>
            <a:r>
              <a:rPr lang="el-GR" b="1" dirty="0"/>
              <a:t>α-κετογλουταρική δεϋδρογενάση </a:t>
            </a:r>
            <a:r>
              <a:rPr lang="el-GR" dirty="0"/>
              <a:t>που δρα με την παρουσία ΝΑ</a:t>
            </a:r>
            <a:r>
              <a:rPr lang="en-US" dirty="0"/>
              <a:t>D</a:t>
            </a:r>
            <a:r>
              <a:rPr lang="el-GR" dirty="0"/>
              <a:t> ή ΝΑDΡ  και μετά με τη δράση της </a:t>
            </a:r>
            <a:r>
              <a:rPr lang="el-GR" b="1" dirty="0"/>
              <a:t>ηλεκτρικής </a:t>
            </a:r>
            <a:r>
              <a:rPr lang="en-US" b="1" dirty="0"/>
              <a:t>C</a:t>
            </a:r>
            <a:r>
              <a:rPr lang="el-GR" b="1" dirty="0"/>
              <a:t>οΑ συνθετάσης ή ηλεκτρικής θειοκινάσης</a:t>
            </a:r>
            <a:r>
              <a:rPr lang="el-GR" dirty="0"/>
              <a:t> παράγει ηλεκτρικό </a:t>
            </a:r>
            <a:r>
              <a:rPr lang="el-GR" dirty="0" smtClean="0"/>
              <a:t>οξύ.</a:t>
            </a:r>
            <a:endParaRPr lang="el-GR" dirty="0"/>
          </a:p>
          <a:p>
            <a:r>
              <a:rPr lang="el-GR" dirty="0"/>
              <a:t>Το ηλεκτρικό οξύ στη συνέχεια, με τη δράση της </a:t>
            </a:r>
            <a:r>
              <a:rPr lang="el-GR" b="1" dirty="0"/>
              <a:t>ηλεκτρικής δεϋδρογενάσης</a:t>
            </a:r>
            <a:r>
              <a:rPr lang="el-GR" dirty="0"/>
              <a:t> παράγει </a:t>
            </a:r>
            <a:r>
              <a:rPr lang="el-GR" b="1" dirty="0"/>
              <a:t>φουμαρικό </a:t>
            </a:r>
            <a:r>
              <a:rPr lang="el-GR" b="1" dirty="0" smtClean="0"/>
              <a:t>οξύ.</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26972491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Κύκλος του </a:t>
            </a:r>
            <a:r>
              <a:rPr lang="en-US" dirty="0">
                <a:solidFill>
                  <a:prstClr val="black"/>
                </a:solidFill>
              </a:rPr>
              <a:t>Krebs</a:t>
            </a:r>
            <a:r>
              <a:rPr lang="el-GR" dirty="0">
                <a:solidFill>
                  <a:prstClr val="black"/>
                </a:solidFill>
              </a:rPr>
              <a:t> </a:t>
            </a:r>
            <a:r>
              <a:rPr lang="el-GR" sz="3000" b="0" dirty="0" smtClean="0">
                <a:solidFill>
                  <a:prstClr val="black"/>
                </a:solidFill>
              </a:rPr>
              <a:t>7/12</a:t>
            </a:r>
            <a:r>
              <a:rPr lang="en-US" dirty="0" smtClean="0">
                <a:solidFill>
                  <a:prstClr val="black"/>
                </a:solidFill>
              </a:rPr>
              <a:t> </a:t>
            </a:r>
            <a:endParaRPr lang="el-GR" dirty="0"/>
          </a:p>
        </p:txBody>
      </p:sp>
      <p:sp>
        <p:nvSpPr>
          <p:cNvPr id="3" name="Θέση περιεχομένου 2"/>
          <p:cNvSpPr>
            <a:spLocks noGrp="1"/>
          </p:cNvSpPr>
          <p:nvPr>
            <p:ph idx="1"/>
          </p:nvPr>
        </p:nvSpPr>
        <p:spPr>
          <a:xfrm>
            <a:off x="611560" y="1268760"/>
            <a:ext cx="8208912" cy="4968552"/>
          </a:xfrm>
        </p:spPr>
        <p:txBody>
          <a:bodyPr/>
          <a:lstStyle/>
          <a:p>
            <a:r>
              <a:rPr lang="el-GR" dirty="0"/>
              <a:t>Το φουμαρικό οξύ ενυδατώνεται με τη δράση του ενζύμου </a:t>
            </a:r>
            <a:r>
              <a:rPr lang="el-GR" b="1" dirty="0"/>
              <a:t>φουμαράση </a:t>
            </a:r>
            <a:r>
              <a:rPr lang="el-GR" dirty="0"/>
              <a:t>και παράγει  </a:t>
            </a:r>
            <a:r>
              <a:rPr lang="el-GR" b="1" dirty="0"/>
              <a:t>μηλικό </a:t>
            </a:r>
            <a:r>
              <a:rPr lang="el-GR" b="1" dirty="0" smtClean="0"/>
              <a:t>οξύ</a:t>
            </a:r>
            <a:r>
              <a:rPr lang="el-GR" dirty="0"/>
              <a:t>.</a:t>
            </a:r>
          </a:p>
          <a:p>
            <a:r>
              <a:rPr lang="el-GR" dirty="0"/>
              <a:t>Το μηλικό οξύ με τη δράση του ενζύμου </a:t>
            </a:r>
            <a:r>
              <a:rPr lang="el-GR" b="1" dirty="0"/>
              <a:t>μηλική δεϋδρογενάση </a:t>
            </a:r>
            <a:r>
              <a:rPr lang="el-GR" dirty="0"/>
              <a:t>παράγει </a:t>
            </a:r>
            <a:r>
              <a:rPr lang="el-GR" b="1" dirty="0"/>
              <a:t>οξαλοξεικό οξύ</a:t>
            </a:r>
            <a:r>
              <a:rPr lang="el-GR" dirty="0"/>
              <a:t>  και έτσι κλείνει η πλήρης «στροφή» του κύκλου που άρχισε με την αντίδραση του οξαλοξεικού οξέος με το </a:t>
            </a:r>
            <a:r>
              <a:rPr lang="en-US" dirty="0" smtClean="0"/>
              <a:t>AcCoA</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3161577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Μεταβολισμός </a:t>
            </a:r>
            <a:r>
              <a:rPr lang="el-GR" sz="3000" b="0" dirty="0" smtClean="0"/>
              <a:t>5/11</a:t>
            </a:r>
            <a:endParaRPr lang="el-GR" dirty="0"/>
          </a:p>
        </p:txBody>
      </p:sp>
      <p:sp>
        <p:nvSpPr>
          <p:cNvPr id="3" name="Θέση περιεχομένου 2"/>
          <p:cNvSpPr>
            <a:spLocks noGrp="1"/>
          </p:cNvSpPr>
          <p:nvPr>
            <p:ph idx="1"/>
          </p:nvPr>
        </p:nvSpPr>
        <p:spPr>
          <a:xfrm>
            <a:off x="611560" y="1268760"/>
            <a:ext cx="8352928" cy="2952328"/>
          </a:xfrm>
        </p:spPr>
        <p:txBody>
          <a:bodyPr>
            <a:normAutofit/>
          </a:bodyPr>
          <a:lstStyle/>
          <a:p>
            <a:r>
              <a:rPr lang="el-GR" sz="2200" dirty="0"/>
              <a:t>Η υδρόλυση του ΑΤΡ ελευθερώνει την ενέργεια, που μετατρέπεται σε μηχανικό, ωσμωτικό, ή αναβολικό έργο.</a:t>
            </a:r>
          </a:p>
          <a:p>
            <a:pPr marL="0" indent="0" algn="ctr">
              <a:buNone/>
            </a:pPr>
            <a:r>
              <a:rPr lang="el-GR" sz="2200" b="1" dirty="0" smtClean="0"/>
              <a:t>ΑΤΡ</a:t>
            </a:r>
            <a:r>
              <a:rPr lang="en-US" sz="2200" b="1" dirty="0" smtClean="0"/>
              <a:t> </a:t>
            </a:r>
            <a:r>
              <a:rPr lang="en-US" sz="2200" b="1" dirty="0"/>
              <a:t>+ </a:t>
            </a:r>
            <a:r>
              <a:rPr lang="el-GR" sz="2200" b="1" dirty="0"/>
              <a:t>Η</a:t>
            </a:r>
            <a:r>
              <a:rPr lang="en-US" sz="2200" b="1" baseline="-25000" dirty="0"/>
              <a:t>2</a:t>
            </a:r>
            <a:r>
              <a:rPr lang="el-GR" sz="2200" b="1" dirty="0"/>
              <a:t>Ο </a:t>
            </a:r>
            <a:r>
              <a:rPr lang="el-GR" sz="2200" b="1" dirty="0">
                <a:sym typeface="Symbol"/>
              </a:rPr>
              <a:t></a:t>
            </a:r>
            <a:r>
              <a:rPr lang="en-US" sz="2200" b="1" dirty="0"/>
              <a:t> ADP + Pi + E (7000 cal/mole ATP</a:t>
            </a:r>
            <a:r>
              <a:rPr lang="en-US"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
        <p:nvSpPr>
          <p:cNvPr id="5" name="TextBox 4"/>
          <p:cNvSpPr txBox="1"/>
          <p:nvPr/>
        </p:nvSpPr>
        <p:spPr>
          <a:xfrm>
            <a:off x="1043608" y="2969829"/>
            <a:ext cx="2592288" cy="369332"/>
          </a:xfrm>
          <a:prstGeom prst="rect">
            <a:avLst/>
          </a:prstGeom>
          <a:noFill/>
        </p:spPr>
        <p:txBody>
          <a:bodyPr wrap="square" rtlCol="0">
            <a:spAutoFit/>
          </a:bodyPr>
          <a:lstStyle/>
          <a:p>
            <a:r>
              <a:rPr lang="el-GR" dirty="0" smtClean="0">
                <a:latin typeface="+mn-lt"/>
              </a:rPr>
              <a:t>Μόριο υψηλής ενέργειας</a:t>
            </a:r>
            <a:endParaRPr lang="el-GR" dirty="0">
              <a:latin typeface="+mn-lt"/>
            </a:endParaRPr>
          </a:p>
        </p:txBody>
      </p:sp>
      <p:cxnSp>
        <p:nvCxnSpPr>
          <p:cNvPr id="7" name="Ευθύγραμμο βέλος σύνδεσης 6"/>
          <p:cNvCxnSpPr>
            <a:stCxn id="5" idx="0"/>
          </p:cNvCxnSpPr>
          <p:nvPr/>
        </p:nvCxnSpPr>
        <p:spPr>
          <a:xfrm flipV="1">
            <a:off x="2339752" y="2547073"/>
            <a:ext cx="0" cy="3233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611560" y="3429000"/>
            <a:ext cx="8496944" cy="3139321"/>
          </a:xfrm>
          <a:prstGeom prst="rect">
            <a:avLst/>
          </a:prstGeom>
        </p:spPr>
        <p:txBody>
          <a:bodyPr wrap="square">
            <a:spAutoFit/>
          </a:bodyPr>
          <a:lstStyle/>
          <a:p>
            <a:r>
              <a:rPr lang="el-GR" sz="2200" dirty="0">
                <a:latin typeface="+mn-lt"/>
              </a:rPr>
              <a:t>Η παραπάνω αντίδραση, είναι </a:t>
            </a:r>
            <a:r>
              <a:rPr lang="el-GR" sz="2200" b="1" dirty="0">
                <a:latin typeface="+mn-lt"/>
              </a:rPr>
              <a:t>ζευγαρωμένη</a:t>
            </a:r>
            <a:r>
              <a:rPr lang="el-GR" sz="2200" dirty="0">
                <a:latin typeface="+mn-lt"/>
              </a:rPr>
              <a:t> με πολλές αντιδράσεις του οργανισμού, από τις οποίες απελευθερώνεται </a:t>
            </a:r>
            <a:r>
              <a:rPr lang="el-GR" sz="2200" b="1" dirty="0">
                <a:latin typeface="+mn-lt"/>
              </a:rPr>
              <a:t>ενέργεια.</a:t>
            </a:r>
            <a:endParaRPr lang="el-GR" sz="2200" dirty="0">
              <a:latin typeface="+mn-lt"/>
            </a:endParaRPr>
          </a:p>
          <a:p>
            <a:r>
              <a:rPr lang="el-GR" sz="2200" dirty="0">
                <a:latin typeface="+mn-lt"/>
              </a:rPr>
              <a:t>Η ενέργεια η οποία ελευθερώνεται κατά τις βιοχημικές αντιδράσεις μεταβο­λισμού της τροφής χρησιμεύει για την παραγωγή έργου, για την κίνηση, την ανα­παραγωγή, την ανάπτυξη και άλλα ή μετατρέπεται σε θερμότητα. Από το μετα­βολισμό της τροφής προέρχονται και τα υλικά εκείνα που θα χρησιμεύσουν στον οργανισμό για τη διατήρηση της δόμησης του και την αναπλήρωση των συνεχώς αποικοδομούμενων συστατικών του. </a:t>
            </a:r>
          </a:p>
        </p:txBody>
      </p:sp>
    </p:spTree>
    <p:extLst>
      <p:ext uri="{BB962C8B-B14F-4D97-AF65-F5344CB8AC3E}">
        <p14:creationId xmlns:p14="http://schemas.microsoft.com/office/powerpoint/2010/main" val="18958972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Κύκλος του </a:t>
            </a:r>
            <a:r>
              <a:rPr lang="en-US" dirty="0">
                <a:solidFill>
                  <a:prstClr val="black"/>
                </a:solidFill>
              </a:rPr>
              <a:t>Krebs</a:t>
            </a:r>
            <a:r>
              <a:rPr lang="el-GR" dirty="0">
                <a:solidFill>
                  <a:prstClr val="black"/>
                </a:solidFill>
              </a:rPr>
              <a:t> </a:t>
            </a:r>
            <a:r>
              <a:rPr lang="el-GR" sz="3000" b="0" dirty="0" smtClean="0">
                <a:solidFill>
                  <a:prstClr val="black"/>
                </a:solidFill>
              </a:rPr>
              <a:t>8/12</a:t>
            </a:r>
            <a:r>
              <a:rPr lang="en-US" dirty="0" smtClean="0">
                <a:solidFill>
                  <a:prstClr val="black"/>
                </a:solidFill>
              </a:rPr>
              <a:t> </a:t>
            </a:r>
            <a:endParaRPr lang="el-GR" dirty="0"/>
          </a:p>
        </p:txBody>
      </p:sp>
      <p:sp>
        <p:nvSpPr>
          <p:cNvPr id="3" name="Θέση περιεχομένου 2"/>
          <p:cNvSpPr>
            <a:spLocks noGrp="1"/>
          </p:cNvSpPr>
          <p:nvPr>
            <p:ph idx="1"/>
          </p:nvPr>
        </p:nvSpPr>
        <p:spPr/>
        <p:txBody>
          <a:bodyPr>
            <a:normAutofit/>
          </a:bodyPr>
          <a:lstStyle/>
          <a:p>
            <a:r>
              <a:rPr lang="el-GR" sz="2200" dirty="0"/>
              <a:t>Το παραγόμενο οξαλοξεικό οξύ με ένα νέο μόριο ακετυλοσυνένζυμου Α, </a:t>
            </a:r>
            <a:r>
              <a:rPr lang="en-US" sz="2200" dirty="0"/>
              <a:t>AcCoA</a:t>
            </a:r>
            <a:r>
              <a:rPr lang="el-GR" sz="2200" dirty="0"/>
              <a:t>, θα δώσει πάλι κιτρικό οξύ για να αρχίσει μία καινούργια αλληλουχία αντιδράσεων που θα επαναλαμβάνεται κάθε φορά που ένα αναγεννώμενο οξαλοξεικό οξύ θα αντιδρά με ένα ακετυλοσυνενζυμο Α. </a:t>
            </a:r>
          </a:p>
          <a:p>
            <a:r>
              <a:rPr lang="el-GR" sz="2200" dirty="0"/>
              <a:t>Ο κύκλος των τρικαρβοξυλικών οξέων δεν λειτουργεί μόνον για τη σύνθεση του ΑΤΡ</a:t>
            </a:r>
            <a:r>
              <a:rPr lang="el-GR" sz="2200" b="1" dirty="0"/>
              <a:t>, </a:t>
            </a:r>
            <a:r>
              <a:rPr lang="el-GR" sz="2200" dirty="0"/>
              <a:t>αλλά για να δίνει ηλεκτρόνια στο σύστημα μεταφοράς ηλεκτρονίων και για την παραγωγή ενδιαμέσων ενώσεων που διοχετεύονται σε διάφορες άλλες μεταβολικές διεργασίες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20185419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Κύκλος του </a:t>
            </a:r>
            <a:r>
              <a:rPr lang="en-US" dirty="0">
                <a:solidFill>
                  <a:prstClr val="black"/>
                </a:solidFill>
              </a:rPr>
              <a:t>Krebs</a:t>
            </a:r>
            <a:r>
              <a:rPr lang="el-GR" dirty="0">
                <a:solidFill>
                  <a:prstClr val="black"/>
                </a:solidFill>
              </a:rPr>
              <a:t> </a:t>
            </a:r>
            <a:r>
              <a:rPr lang="el-GR" sz="3000" b="0" dirty="0" smtClean="0">
                <a:solidFill>
                  <a:prstClr val="black"/>
                </a:solidFill>
              </a:rPr>
              <a:t>9/12</a:t>
            </a:r>
            <a:r>
              <a:rPr lang="en-US" dirty="0" smtClean="0">
                <a:solidFill>
                  <a:prstClr val="black"/>
                </a:solidFill>
              </a:rPr>
              <a:t> </a:t>
            </a:r>
            <a:endParaRPr lang="el-GR" dirty="0"/>
          </a:p>
        </p:txBody>
      </p:sp>
      <p:sp>
        <p:nvSpPr>
          <p:cNvPr id="3" name="Θέση περιεχομένου 2"/>
          <p:cNvSpPr>
            <a:spLocks noGrp="1"/>
          </p:cNvSpPr>
          <p:nvPr>
            <p:ph idx="1"/>
          </p:nvPr>
        </p:nvSpPr>
        <p:spPr>
          <a:xfrm>
            <a:off x="611560" y="1268760"/>
            <a:ext cx="8208912" cy="4968552"/>
          </a:xfrm>
        </p:spPr>
        <p:txBody>
          <a:bodyPr>
            <a:normAutofit/>
          </a:bodyPr>
          <a:lstStyle/>
          <a:p>
            <a:r>
              <a:rPr lang="el-GR" sz="2200" dirty="0"/>
              <a:t>Ο </a:t>
            </a:r>
            <a:r>
              <a:rPr lang="el-GR" sz="2200" b="1" dirty="0"/>
              <a:t>ρυθμός</a:t>
            </a:r>
            <a:r>
              <a:rPr lang="el-GR" sz="2200" dirty="0"/>
              <a:t> λειτουργίας του κύκλου είναι ανάλογος με τις απαιτήσεις του κυττάρου για ΑΤΡ.</a:t>
            </a:r>
            <a:r>
              <a:rPr lang="el-GR" sz="2200" b="1" dirty="0"/>
              <a:t> </a:t>
            </a:r>
            <a:r>
              <a:rPr lang="el-GR" sz="2200" dirty="0"/>
              <a:t>Γενικά η λειτουργία του κύκλου ευρίσκεται υπό ρυθμιστικό έλεγχο μέσω των ενζύμων του, που υπόκεινται σε συνδυασμούς με τα υποστρώματα τους, με τα επίπεδα της συγκέντρωσης του ΑΤΡ</a:t>
            </a:r>
            <a:r>
              <a:rPr lang="el-GR" sz="2200" b="1" dirty="0"/>
              <a:t> </a:t>
            </a:r>
            <a:r>
              <a:rPr lang="el-GR" sz="2200" dirty="0"/>
              <a:t>και με την ύπαρξη ή μη των δεκτών ηλεκτρονίων, ώστε να ενεργοποιείται ή να αναστέλλεται η δράση τους και κατά συνεπεία να κανονίζεται η λειτουργία τους σύμφωνα με τις μεταβολικές ανάγκες των κυττάρων και των οργανισμού. Η περισσότερη ενέργεια που απελευθερώνεται κατά την οξείδωση, καθίσταται διαθέσιμη στο εσωτερικό των μιτοχονδρίων, ως </a:t>
            </a:r>
            <a:r>
              <a:rPr lang="el-GR" sz="2200" b="1" dirty="0"/>
              <a:t>αναγωγικά ισοδύναμα </a:t>
            </a:r>
            <a:r>
              <a:rPr lang="el-GR" sz="22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8412287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Κύκλος του </a:t>
            </a:r>
            <a:r>
              <a:rPr lang="en-US" dirty="0">
                <a:solidFill>
                  <a:prstClr val="black"/>
                </a:solidFill>
              </a:rPr>
              <a:t>Krebs</a:t>
            </a:r>
            <a:r>
              <a:rPr lang="el-GR" dirty="0">
                <a:solidFill>
                  <a:prstClr val="black"/>
                </a:solidFill>
              </a:rPr>
              <a:t> </a:t>
            </a:r>
            <a:r>
              <a:rPr lang="el-GR" sz="3000" b="0" dirty="0" smtClean="0">
                <a:solidFill>
                  <a:prstClr val="black"/>
                </a:solidFill>
              </a:rPr>
              <a:t>10/12</a:t>
            </a:r>
            <a:r>
              <a:rPr lang="en-US" dirty="0" smtClean="0">
                <a:solidFill>
                  <a:prstClr val="black"/>
                </a:solidFill>
              </a:rPr>
              <a:t> </a:t>
            </a:r>
            <a:endParaRPr lang="el-GR" dirty="0"/>
          </a:p>
        </p:txBody>
      </p:sp>
      <p:sp>
        <p:nvSpPr>
          <p:cNvPr id="3" name="Θέση περιεχομένου 2"/>
          <p:cNvSpPr>
            <a:spLocks noGrp="1"/>
          </p:cNvSpPr>
          <p:nvPr>
            <p:ph idx="1"/>
          </p:nvPr>
        </p:nvSpPr>
        <p:spPr/>
        <p:txBody>
          <a:bodyPr>
            <a:normAutofit/>
          </a:bodyPr>
          <a:lstStyle/>
          <a:p>
            <a:r>
              <a:rPr lang="el-GR" sz="2200" dirty="0"/>
              <a:t>Τα ένζυμα του κύκλου Krebs και της β-οξείδωσης απαντούν στα μιτοχόνδρια, που μαζί </a:t>
            </a:r>
            <a:r>
              <a:rPr lang="el-GR" sz="2200" dirty="0" smtClean="0"/>
              <a:t>με την </a:t>
            </a:r>
            <a:r>
              <a:rPr lang="el-GR" sz="2200" dirty="0"/>
              <a:t>αναπνευστική αλυσίδα κατευθύνουν τα αναγωγικά ισοδύναμα στην τελική τους αντίδραση με το οξυγόνο, προς σχηματισμό ύδατος.</a:t>
            </a:r>
          </a:p>
          <a:p>
            <a:r>
              <a:rPr lang="el-GR" sz="2200" dirty="0"/>
              <a:t>Πολλά δηλητήρια όπως το κυανίδιο αναστέλλουν την αναπνευστική αλυσίδα, τα ένζυμα της οποίας και της οξειδωτικής φωσφορυλίωσης επηρεάζονται από γενετικές και κληρονομικές διαταραχές (μυοπάθειες, εγκεφαλοπάθειες, μεταβολική νόσος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3068369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Κύκλος του </a:t>
            </a:r>
            <a:r>
              <a:rPr lang="en-US" dirty="0"/>
              <a:t>Krebs</a:t>
            </a:r>
            <a:r>
              <a:rPr lang="el-GR" dirty="0"/>
              <a:t> </a:t>
            </a:r>
            <a:r>
              <a:rPr lang="el-GR" sz="3000" b="0" dirty="0" smtClean="0"/>
              <a:t>11/12</a:t>
            </a:r>
            <a:r>
              <a:rPr lang="en-US" dirty="0" smtClean="0"/>
              <a:t> </a:t>
            </a:r>
            <a:endParaRPr lang="el-GR" dirty="0"/>
          </a:p>
        </p:txBody>
      </p:sp>
      <p:sp>
        <p:nvSpPr>
          <p:cNvPr id="3" name="Θέση περιεχομένου 2"/>
          <p:cNvSpPr>
            <a:spLocks noGrp="1"/>
          </p:cNvSpPr>
          <p:nvPr>
            <p:ph idx="1"/>
          </p:nvPr>
        </p:nvSpPr>
        <p:spPr>
          <a:xfrm>
            <a:off x="6084168" y="1702574"/>
            <a:ext cx="2939492" cy="1682339"/>
          </a:xfrm>
        </p:spPr>
        <p:txBody>
          <a:bodyPr>
            <a:normAutofit/>
          </a:bodyPr>
          <a:lstStyle/>
          <a:p>
            <a:r>
              <a:rPr lang="el-GR" sz="2200" dirty="0"/>
              <a:t>Η </a:t>
            </a:r>
            <a:r>
              <a:rPr lang="el-GR" sz="2200" b="1" dirty="0"/>
              <a:t>σχέση</a:t>
            </a:r>
            <a:r>
              <a:rPr lang="el-GR" sz="2200" dirty="0"/>
              <a:t> του κύκλου Krebs με τη πορεία της </a:t>
            </a:r>
            <a:r>
              <a:rPr lang="el-GR" sz="2200" dirty="0" smtClean="0"/>
              <a:t>γλυκόλυσης</a:t>
            </a:r>
            <a:r>
              <a:rPr lang="el-GR" sz="22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grpSp>
        <p:nvGrpSpPr>
          <p:cNvPr id="14363" name="Ομάδα 14362"/>
          <p:cNvGrpSpPr/>
          <p:nvPr/>
        </p:nvGrpSpPr>
        <p:grpSpPr>
          <a:xfrm>
            <a:off x="465062" y="625356"/>
            <a:ext cx="8678938" cy="6210337"/>
            <a:chOff x="465062" y="625356"/>
            <a:chExt cx="8678938" cy="6210337"/>
          </a:xfrm>
        </p:grpSpPr>
        <p:sp>
          <p:nvSpPr>
            <p:cNvPr id="5" name="TextBox 4"/>
            <p:cNvSpPr txBox="1"/>
            <p:nvPr/>
          </p:nvSpPr>
          <p:spPr>
            <a:xfrm>
              <a:off x="649650" y="625356"/>
              <a:ext cx="1345689" cy="1077218"/>
            </a:xfrm>
            <a:prstGeom prst="rect">
              <a:avLst/>
            </a:prstGeom>
            <a:noFill/>
            <a:ln w="19050">
              <a:solidFill>
                <a:schemeClr val="tx1"/>
              </a:solidFill>
            </a:ln>
          </p:spPr>
          <p:txBody>
            <a:bodyPr wrap="none" rtlCol="0">
              <a:spAutoFit/>
            </a:bodyPr>
            <a:lstStyle/>
            <a:p>
              <a:pPr algn="ctr"/>
              <a:r>
                <a:rPr lang="el-GR" sz="1600" dirty="0" smtClean="0">
                  <a:latin typeface="+mn-lt"/>
                </a:rPr>
                <a:t>ΟΞΕΙΔΩΣΗ</a:t>
              </a:r>
            </a:p>
            <a:p>
              <a:pPr algn="ctr"/>
              <a:r>
                <a:rPr lang="el-GR" sz="1600" dirty="0" smtClean="0">
                  <a:latin typeface="+mn-lt"/>
                </a:rPr>
                <a:t>ΠΡΟΣ</a:t>
              </a:r>
            </a:p>
            <a:p>
              <a:pPr algn="ctr"/>
              <a:r>
                <a:rPr lang="el-GR" sz="1600" dirty="0" smtClean="0">
                  <a:latin typeface="+mn-lt"/>
                </a:rPr>
                <a:t>ΑΚΕΤΥΛΟ-</a:t>
              </a:r>
              <a:r>
                <a:rPr lang="en-US" sz="1600" dirty="0" smtClean="0">
                  <a:latin typeface="+mn-lt"/>
                </a:rPr>
                <a:t>CoA</a:t>
              </a:r>
            </a:p>
            <a:p>
              <a:pPr algn="ctr"/>
              <a:r>
                <a:rPr lang="en-US" sz="1600" dirty="0" smtClean="0">
                  <a:latin typeface="+mn-lt"/>
                </a:rPr>
                <a:t>14 ATP</a:t>
              </a:r>
              <a:endParaRPr lang="el-GR" sz="1600" dirty="0">
                <a:latin typeface="+mn-lt"/>
              </a:endParaRPr>
            </a:p>
          </p:txBody>
        </p:sp>
        <p:sp>
          <p:nvSpPr>
            <p:cNvPr id="7" name="TextBox 6"/>
            <p:cNvSpPr txBox="1"/>
            <p:nvPr/>
          </p:nvSpPr>
          <p:spPr>
            <a:xfrm>
              <a:off x="4125592" y="1337472"/>
              <a:ext cx="1594604" cy="1077218"/>
            </a:xfrm>
            <a:prstGeom prst="rect">
              <a:avLst/>
            </a:prstGeom>
            <a:noFill/>
          </p:spPr>
          <p:txBody>
            <a:bodyPr wrap="none" rtlCol="0">
              <a:spAutoFit/>
            </a:bodyPr>
            <a:lstStyle/>
            <a:p>
              <a:pPr algn="ctr"/>
              <a:r>
                <a:rPr lang="el-GR" sz="1600" dirty="0" smtClean="0">
                  <a:latin typeface="+mn-lt"/>
                </a:rPr>
                <a:t>ΟΞΕΙΔΩΣΗ</a:t>
              </a:r>
            </a:p>
            <a:p>
              <a:pPr algn="ctr"/>
              <a:r>
                <a:rPr lang="el-GR" sz="1600" dirty="0" smtClean="0">
                  <a:latin typeface="+mn-lt"/>
                </a:rPr>
                <a:t>ΠΡΟΣ</a:t>
              </a:r>
            </a:p>
            <a:p>
              <a:pPr algn="ctr"/>
              <a:r>
                <a:rPr lang="el-GR" sz="1600" dirty="0" smtClean="0">
                  <a:latin typeface="+mn-lt"/>
                </a:rPr>
                <a:t>ΠΥΡΟΣΤΑΦΥΛΙΚΟ</a:t>
              </a:r>
              <a:endParaRPr lang="en-US" sz="1600" dirty="0" smtClean="0">
                <a:latin typeface="+mn-lt"/>
              </a:endParaRPr>
            </a:p>
            <a:p>
              <a:pPr algn="ctr"/>
              <a:r>
                <a:rPr lang="el-GR" sz="1600" dirty="0">
                  <a:latin typeface="+mn-lt"/>
                </a:rPr>
                <a:t>8</a:t>
              </a:r>
              <a:r>
                <a:rPr lang="en-US" sz="1600" dirty="0" smtClean="0">
                  <a:latin typeface="+mn-lt"/>
                </a:rPr>
                <a:t> ATP</a:t>
              </a:r>
              <a:endParaRPr lang="el-GR" sz="1600" dirty="0">
                <a:latin typeface="+mn-lt"/>
              </a:endParaRPr>
            </a:p>
          </p:txBody>
        </p:sp>
        <p:grpSp>
          <p:nvGrpSpPr>
            <p:cNvPr id="47" name="Ομάδα 46"/>
            <p:cNvGrpSpPr/>
            <p:nvPr/>
          </p:nvGrpSpPr>
          <p:grpSpPr>
            <a:xfrm>
              <a:off x="746922" y="1533297"/>
              <a:ext cx="4913717" cy="5116279"/>
              <a:chOff x="2408111" y="1625898"/>
              <a:chExt cx="4913717" cy="5116279"/>
            </a:xfrm>
          </p:grpSpPr>
          <p:sp>
            <p:nvSpPr>
              <p:cNvPr id="6" name="TextBox 5"/>
              <p:cNvSpPr txBox="1"/>
              <p:nvPr/>
            </p:nvSpPr>
            <p:spPr>
              <a:xfrm>
                <a:off x="4275737" y="1625898"/>
                <a:ext cx="852606" cy="338554"/>
              </a:xfrm>
              <a:prstGeom prst="rect">
                <a:avLst/>
              </a:prstGeom>
              <a:noFill/>
            </p:spPr>
            <p:txBody>
              <a:bodyPr wrap="none" rtlCol="0">
                <a:spAutoFit/>
              </a:bodyPr>
              <a:lstStyle/>
              <a:p>
                <a:pPr algn="ctr"/>
                <a:r>
                  <a:rPr lang="el-GR" sz="1600" dirty="0" smtClean="0">
                    <a:latin typeface="+mn-lt"/>
                  </a:rPr>
                  <a:t>γλυκόζη</a:t>
                </a:r>
                <a:endParaRPr lang="el-GR" sz="1600" dirty="0">
                  <a:latin typeface="+mn-lt"/>
                </a:endParaRPr>
              </a:p>
            </p:txBody>
          </p:sp>
          <p:sp>
            <p:nvSpPr>
              <p:cNvPr id="9" name="TextBox 8"/>
              <p:cNvSpPr txBox="1"/>
              <p:nvPr/>
            </p:nvSpPr>
            <p:spPr>
              <a:xfrm>
                <a:off x="4133904" y="2037722"/>
                <a:ext cx="1187633" cy="338554"/>
              </a:xfrm>
              <a:prstGeom prst="rect">
                <a:avLst/>
              </a:prstGeom>
              <a:noFill/>
            </p:spPr>
            <p:txBody>
              <a:bodyPr wrap="none" rtlCol="0">
                <a:spAutoFit/>
              </a:bodyPr>
              <a:lstStyle/>
              <a:p>
                <a:pPr algn="ctr"/>
                <a:r>
                  <a:rPr lang="el-GR" sz="1600" dirty="0" smtClean="0">
                    <a:latin typeface="+mn-lt"/>
                  </a:rPr>
                  <a:t>6-</a:t>
                </a:r>
                <a:r>
                  <a:rPr lang="en-US" sz="1600" dirty="0" smtClean="0">
                    <a:latin typeface="+mn-lt"/>
                  </a:rPr>
                  <a:t>P-</a:t>
                </a:r>
                <a:r>
                  <a:rPr lang="el-GR" sz="1600" dirty="0" smtClean="0">
                    <a:latin typeface="+mn-lt"/>
                  </a:rPr>
                  <a:t>γλυκόζη</a:t>
                </a:r>
                <a:endParaRPr lang="el-GR" sz="1600" dirty="0">
                  <a:latin typeface="+mn-lt"/>
                </a:endParaRPr>
              </a:p>
            </p:txBody>
          </p:sp>
          <p:sp>
            <p:nvSpPr>
              <p:cNvPr id="10" name="TextBox 9"/>
              <p:cNvSpPr txBox="1"/>
              <p:nvPr/>
            </p:nvSpPr>
            <p:spPr>
              <a:xfrm>
                <a:off x="3864825" y="2586390"/>
                <a:ext cx="1898277" cy="338554"/>
              </a:xfrm>
              <a:prstGeom prst="rect">
                <a:avLst/>
              </a:prstGeom>
              <a:noFill/>
            </p:spPr>
            <p:txBody>
              <a:bodyPr wrap="none" rtlCol="0">
                <a:spAutoFit/>
              </a:bodyPr>
              <a:lstStyle/>
              <a:p>
                <a:pPr algn="ctr"/>
                <a:r>
                  <a:rPr lang="el-GR" sz="1600" dirty="0" smtClean="0">
                    <a:latin typeface="+mn-lt"/>
                  </a:rPr>
                  <a:t>6-φωσφοφρουκτόζη</a:t>
                </a:r>
                <a:endParaRPr lang="el-GR" sz="1600" dirty="0">
                  <a:latin typeface="+mn-lt"/>
                </a:endParaRPr>
              </a:p>
            </p:txBody>
          </p:sp>
          <p:sp>
            <p:nvSpPr>
              <p:cNvPr id="11" name="TextBox 10"/>
              <p:cNvSpPr txBox="1"/>
              <p:nvPr/>
            </p:nvSpPr>
            <p:spPr>
              <a:xfrm>
                <a:off x="3705326" y="3162454"/>
                <a:ext cx="2217274" cy="338554"/>
              </a:xfrm>
              <a:prstGeom prst="rect">
                <a:avLst/>
              </a:prstGeom>
              <a:noFill/>
            </p:spPr>
            <p:txBody>
              <a:bodyPr wrap="none" rtlCol="0">
                <a:spAutoFit/>
              </a:bodyPr>
              <a:lstStyle/>
              <a:p>
                <a:pPr algn="ctr"/>
                <a:r>
                  <a:rPr lang="el-GR" sz="1600" dirty="0" smtClean="0">
                    <a:latin typeface="+mn-lt"/>
                  </a:rPr>
                  <a:t>1,6-διφωσφοφρουκτόζη</a:t>
                </a:r>
                <a:endParaRPr lang="el-GR" sz="1600" dirty="0">
                  <a:latin typeface="+mn-lt"/>
                </a:endParaRPr>
              </a:p>
            </p:txBody>
          </p:sp>
          <p:sp>
            <p:nvSpPr>
              <p:cNvPr id="12" name="TextBox 11"/>
              <p:cNvSpPr txBox="1"/>
              <p:nvPr/>
            </p:nvSpPr>
            <p:spPr>
              <a:xfrm>
                <a:off x="2408111" y="3753732"/>
                <a:ext cx="4913717" cy="338554"/>
              </a:xfrm>
              <a:prstGeom prst="rect">
                <a:avLst/>
              </a:prstGeom>
              <a:noFill/>
            </p:spPr>
            <p:txBody>
              <a:bodyPr wrap="none" rtlCol="0">
                <a:spAutoFit/>
              </a:bodyPr>
              <a:lstStyle/>
              <a:p>
                <a:pPr algn="ctr"/>
                <a:r>
                  <a:rPr lang="el-GR" sz="1600" dirty="0" smtClean="0">
                    <a:latin typeface="+mn-lt"/>
                  </a:rPr>
                  <a:t>Φωσφοδιυδροξυ-ακετόνη </a:t>
                </a:r>
                <a:r>
                  <a:rPr lang="el-GR" sz="1600" dirty="0" smtClean="0">
                    <a:latin typeface="+mn-lt"/>
                    <a:sym typeface="Wingdings" panose="05000000000000000000" pitchFamily="2" charset="2"/>
                  </a:rPr>
                  <a:t> 3-φωσφογλυκεριναλδεϋδη</a:t>
                </a:r>
                <a:endParaRPr lang="el-GR" sz="1600" dirty="0">
                  <a:latin typeface="+mn-lt"/>
                </a:endParaRPr>
              </a:p>
            </p:txBody>
          </p:sp>
          <p:sp>
            <p:nvSpPr>
              <p:cNvPr id="14" name="TextBox 13"/>
              <p:cNvSpPr txBox="1"/>
              <p:nvPr/>
            </p:nvSpPr>
            <p:spPr>
              <a:xfrm>
                <a:off x="3422266" y="4221088"/>
                <a:ext cx="2610908" cy="338554"/>
              </a:xfrm>
              <a:prstGeom prst="rect">
                <a:avLst/>
              </a:prstGeom>
              <a:noFill/>
            </p:spPr>
            <p:txBody>
              <a:bodyPr wrap="none" rtlCol="0">
                <a:spAutoFit/>
              </a:bodyPr>
              <a:lstStyle/>
              <a:p>
                <a:pPr algn="ctr"/>
                <a:r>
                  <a:rPr lang="el-GR" sz="1600" dirty="0" smtClean="0">
                    <a:latin typeface="+mn-lt"/>
                  </a:rPr>
                  <a:t>1,3-διφωσφογλυκερινικό οξύ</a:t>
                </a:r>
                <a:endParaRPr lang="el-GR" sz="1600" dirty="0">
                  <a:latin typeface="+mn-lt"/>
                </a:endParaRPr>
              </a:p>
            </p:txBody>
          </p:sp>
          <p:sp>
            <p:nvSpPr>
              <p:cNvPr id="15" name="TextBox 14"/>
              <p:cNvSpPr txBox="1"/>
              <p:nvPr/>
            </p:nvSpPr>
            <p:spPr>
              <a:xfrm>
                <a:off x="3581765" y="4653136"/>
                <a:ext cx="2291909" cy="338554"/>
              </a:xfrm>
              <a:prstGeom prst="rect">
                <a:avLst/>
              </a:prstGeom>
              <a:noFill/>
            </p:spPr>
            <p:txBody>
              <a:bodyPr wrap="none" rtlCol="0">
                <a:spAutoFit/>
              </a:bodyPr>
              <a:lstStyle/>
              <a:p>
                <a:pPr algn="ctr"/>
                <a:r>
                  <a:rPr lang="el-GR" sz="1600" dirty="0" smtClean="0">
                    <a:latin typeface="+mn-lt"/>
                  </a:rPr>
                  <a:t>3-φωσφογλυκερινικό οξύ</a:t>
                </a:r>
                <a:endParaRPr lang="el-GR" sz="1600" dirty="0">
                  <a:latin typeface="+mn-lt"/>
                </a:endParaRPr>
              </a:p>
            </p:txBody>
          </p:sp>
          <p:sp>
            <p:nvSpPr>
              <p:cNvPr id="16" name="TextBox 15"/>
              <p:cNvSpPr txBox="1"/>
              <p:nvPr/>
            </p:nvSpPr>
            <p:spPr>
              <a:xfrm>
                <a:off x="3556085" y="5085184"/>
                <a:ext cx="2291909" cy="338554"/>
              </a:xfrm>
              <a:prstGeom prst="rect">
                <a:avLst/>
              </a:prstGeom>
              <a:noFill/>
            </p:spPr>
            <p:txBody>
              <a:bodyPr wrap="none" rtlCol="0">
                <a:spAutoFit/>
              </a:bodyPr>
              <a:lstStyle/>
              <a:p>
                <a:pPr algn="ctr"/>
                <a:r>
                  <a:rPr lang="el-GR" sz="1600" dirty="0">
                    <a:latin typeface="+mn-lt"/>
                  </a:rPr>
                  <a:t>2</a:t>
                </a:r>
                <a:r>
                  <a:rPr lang="el-GR" sz="1600" dirty="0" smtClean="0">
                    <a:latin typeface="+mn-lt"/>
                  </a:rPr>
                  <a:t>-φωσφογλυκερινικό οξύ</a:t>
                </a:r>
                <a:endParaRPr lang="el-GR" sz="1600" dirty="0">
                  <a:latin typeface="+mn-lt"/>
                </a:endParaRPr>
              </a:p>
            </p:txBody>
          </p:sp>
          <p:sp>
            <p:nvSpPr>
              <p:cNvPr id="17" name="TextBox 16"/>
              <p:cNvSpPr txBox="1"/>
              <p:nvPr/>
            </p:nvSpPr>
            <p:spPr>
              <a:xfrm>
                <a:off x="3304992" y="5517232"/>
                <a:ext cx="3119957" cy="338554"/>
              </a:xfrm>
              <a:prstGeom prst="rect">
                <a:avLst/>
              </a:prstGeom>
              <a:noFill/>
            </p:spPr>
            <p:txBody>
              <a:bodyPr wrap="none" rtlCol="0">
                <a:spAutoFit/>
              </a:bodyPr>
              <a:lstStyle/>
              <a:p>
                <a:pPr algn="ctr"/>
                <a:r>
                  <a:rPr lang="el-GR" sz="1600" dirty="0" smtClean="0">
                    <a:latin typeface="+mn-lt"/>
                  </a:rPr>
                  <a:t>Φωσφο-ενολο-πυροσταφυλικό οξύ</a:t>
                </a:r>
                <a:endParaRPr lang="el-GR" sz="1600" dirty="0">
                  <a:latin typeface="+mn-lt"/>
                </a:endParaRPr>
              </a:p>
            </p:txBody>
          </p:sp>
          <p:sp>
            <p:nvSpPr>
              <p:cNvPr id="18" name="TextBox 17"/>
              <p:cNvSpPr txBox="1"/>
              <p:nvPr/>
            </p:nvSpPr>
            <p:spPr>
              <a:xfrm>
                <a:off x="3801536" y="5949280"/>
                <a:ext cx="1852367" cy="338554"/>
              </a:xfrm>
              <a:prstGeom prst="rect">
                <a:avLst/>
              </a:prstGeom>
              <a:noFill/>
            </p:spPr>
            <p:txBody>
              <a:bodyPr wrap="none" rtlCol="0">
                <a:spAutoFit/>
              </a:bodyPr>
              <a:lstStyle/>
              <a:p>
                <a:pPr algn="ctr"/>
                <a:r>
                  <a:rPr lang="el-GR" sz="1600" dirty="0" smtClean="0">
                    <a:latin typeface="+mn-lt"/>
                  </a:rPr>
                  <a:t>πυροσταφυλικό οξύ</a:t>
                </a:r>
                <a:endParaRPr lang="el-GR" sz="1600" dirty="0">
                  <a:latin typeface="+mn-lt"/>
                </a:endParaRPr>
              </a:p>
            </p:txBody>
          </p:sp>
          <p:sp>
            <p:nvSpPr>
              <p:cNvPr id="8" name="Ορθογώνιο 7"/>
              <p:cNvSpPr/>
              <p:nvPr/>
            </p:nvSpPr>
            <p:spPr>
              <a:xfrm>
                <a:off x="4073254" y="6403623"/>
                <a:ext cx="1270541" cy="338554"/>
              </a:xfrm>
              <a:prstGeom prst="rect">
                <a:avLst/>
              </a:prstGeom>
            </p:spPr>
            <p:txBody>
              <a:bodyPr wrap="none">
                <a:spAutoFit/>
              </a:bodyPr>
              <a:lstStyle/>
              <a:p>
                <a:pPr algn="ctr"/>
                <a:r>
                  <a:rPr lang="el-GR" sz="1600" dirty="0" smtClean="0">
                    <a:latin typeface="+mn-lt"/>
                  </a:rPr>
                  <a:t>ακετυλο-</a:t>
                </a:r>
                <a:r>
                  <a:rPr lang="en-US" sz="1600" dirty="0">
                    <a:latin typeface="+mn-lt"/>
                  </a:rPr>
                  <a:t>CoA</a:t>
                </a:r>
              </a:p>
            </p:txBody>
          </p:sp>
          <p:cxnSp>
            <p:nvCxnSpPr>
              <p:cNvPr id="20" name="Ευθύγραμμο βέλος σύνδεσης 19"/>
              <p:cNvCxnSpPr/>
              <p:nvPr/>
            </p:nvCxnSpPr>
            <p:spPr>
              <a:xfrm>
                <a:off x="4572000" y="1916832"/>
                <a:ext cx="0" cy="2425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H="1" flipV="1">
                <a:off x="4794644" y="1916833"/>
                <a:ext cx="4533" cy="2425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708525" y="2348880"/>
                <a:ext cx="0" cy="2880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a:off x="4608184" y="2924944"/>
                <a:ext cx="0" cy="2425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flipH="1" flipV="1">
                <a:off x="4830828" y="2924945"/>
                <a:ext cx="4533" cy="2425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flipV="1">
                <a:off x="4698685" y="3995391"/>
                <a:ext cx="0" cy="2880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flipV="1">
                <a:off x="4708525" y="4489966"/>
                <a:ext cx="0" cy="2880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V="1">
                <a:off x="4716005" y="4902459"/>
                <a:ext cx="0" cy="2880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flipV="1">
                <a:off x="4714496" y="5373216"/>
                <a:ext cx="0" cy="2880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4721255" y="5784604"/>
                <a:ext cx="0" cy="2880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p:cNvCxnSpPr/>
              <p:nvPr/>
            </p:nvCxnSpPr>
            <p:spPr>
              <a:xfrm flipV="1">
                <a:off x="4709906" y="6237312"/>
                <a:ext cx="0" cy="2880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p:cNvCxnSpPr/>
              <p:nvPr/>
            </p:nvCxnSpPr>
            <p:spPr>
              <a:xfrm flipV="1">
                <a:off x="4698684" y="3416369"/>
                <a:ext cx="1" cy="1692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flipH="1">
                <a:off x="3801536" y="3585646"/>
                <a:ext cx="897148" cy="2754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Ευθύγραμμο βέλος σύνδεσης 43"/>
              <p:cNvCxnSpPr/>
              <p:nvPr/>
            </p:nvCxnSpPr>
            <p:spPr>
              <a:xfrm>
                <a:off x="4708524" y="3585646"/>
                <a:ext cx="799580" cy="2754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794644" y="4067199"/>
                <a:ext cx="816249" cy="307777"/>
              </a:xfrm>
              <a:prstGeom prst="rect">
                <a:avLst/>
              </a:prstGeom>
              <a:noFill/>
            </p:spPr>
            <p:txBody>
              <a:bodyPr wrap="none" rtlCol="0">
                <a:spAutoFit/>
              </a:bodyPr>
              <a:lstStyle/>
              <a:p>
                <a:r>
                  <a:rPr lang="en-US" sz="1400" b="1" dirty="0" smtClean="0">
                    <a:solidFill>
                      <a:srgbClr val="C00000"/>
                    </a:solidFill>
                    <a:latin typeface="+mn-lt"/>
                    <a:sym typeface="Wingdings" panose="05000000000000000000" pitchFamily="2" charset="2"/>
                  </a:rPr>
                  <a:t></a:t>
                </a:r>
                <a:r>
                  <a:rPr lang="en-US" sz="1400" b="1" dirty="0" smtClean="0">
                    <a:solidFill>
                      <a:srgbClr val="C00000"/>
                    </a:solidFill>
                    <a:latin typeface="+mn-lt"/>
                  </a:rPr>
                  <a:t>NADH</a:t>
                </a:r>
                <a:endParaRPr lang="el-GR" sz="1400" b="1" dirty="0">
                  <a:solidFill>
                    <a:srgbClr val="C00000"/>
                  </a:solidFill>
                  <a:latin typeface="+mn-lt"/>
                </a:endParaRPr>
              </a:p>
            </p:txBody>
          </p:sp>
          <p:sp>
            <p:nvSpPr>
              <p:cNvPr id="48" name="TextBox 47"/>
              <p:cNvSpPr txBox="1"/>
              <p:nvPr/>
            </p:nvSpPr>
            <p:spPr>
              <a:xfrm>
                <a:off x="4830828" y="4480093"/>
                <a:ext cx="640303" cy="307777"/>
              </a:xfrm>
              <a:prstGeom prst="rect">
                <a:avLst/>
              </a:prstGeom>
              <a:noFill/>
            </p:spPr>
            <p:txBody>
              <a:bodyPr wrap="none" rtlCol="0">
                <a:spAutoFit/>
              </a:bodyPr>
              <a:lstStyle/>
              <a:p>
                <a:r>
                  <a:rPr lang="en-US" sz="1400" b="1" dirty="0" smtClean="0">
                    <a:solidFill>
                      <a:srgbClr val="C00000"/>
                    </a:solidFill>
                    <a:latin typeface="+mn-lt"/>
                    <a:sym typeface="Wingdings" panose="05000000000000000000" pitchFamily="2" charset="2"/>
                  </a:rPr>
                  <a:t></a:t>
                </a:r>
                <a:r>
                  <a:rPr lang="en-US" sz="1400" b="1" dirty="0" smtClean="0">
                    <a:solidFill>
                      <a:srgbClr val="C00000"/>
                    </a:solidFill>
                    <a:latin typeface="+mn-lt"/>
                  </a:rPr>
                  <a:t>ATP</a:t>
                </a:r>
                <a:endParaRPr lang="el-GR" sz="1400" b="1" dirty="0">
                  <a:solidFill>
                    <a:srgbClr val="C00000"/>
                  </a:solidFill>
                  <a:latin typeface="+mn-lt"/>
                </a:endParaRPr>
              </a:p>
            </p:txBody>
          </p:sp>
          <p:sp>
            <p:nvSpPr>
              <p:cNvPr id="50" name="TextBox 49"/>
              <p:cNvSpPr txBox="1"/>
              <p:nvPr/>
            </p:nvSpPr>
            <p:spPr>
              <a:xfrm>
                <a:off x="4864970" y="5774731"/>
                <a:ext cx="816249" cy="307777"/>
              </a:xfrm>
              <a:prstGeom prst="rect">
                <a:avLst/>
              </a:prstGeom>
              <a:noFill/>
            </p:spPr>
            <p:txBody>
              <a:bodyPr wrap="none" rtlCol="0">
                <a:spAutoFit/>
              </a:bodyPr>
              <a:lstStyle/>
              <a:p>
                <a:r>
                  <a:rPr lang="en-US" sz="1400" b="1" dirty="0" smtClean="0">
                    <a:solidFill>
                      <a:srgbClr val="C00000"/>
                    </a:solidFill>
                    <a:latin typeface="+mn-lt"/>
                    <a:sym typeface="Wingdings" panose="05000000000000000000" pitchFamily="2" charset="2"/>
                  </a:rPr>
                  <a:t></a:t>
                </a:r>
                <a:r>
                  <a:rPr lang="en-US" sz="1400" b="1" dirty="0" smtClean="0">
                    <a:solidFill>
                      <a:srgbClr val="C00000"/>
                    </a:solidFill>
                    <a:latin typeface="+mn-lt"/>
                  </a:rPr>
                  <a:t>NADH</a:t>
                </a:r>
                <a:endParaRPr lang="el-GR" sz="1400" b="1" dirty="0">
                  <a:solidFill>
                    <a:srgbClr val="C00000"/>
                  </a:solidFill>
                  <a:latin typeface="+mn-lt"/>
                </a:endParaRPr>
              </a:p>
            </p:txBody>
          </p:sp>
          <p:sp>
            <p:nvSpPr>
              <p:cNvPr id="51" name="TextBox 50"/>
              <p:cNvSpPr txBox="1"/>
              <p:nvPr/>
            </p:nvSpPr>
            <p:spPr>
              <a:xfrm>
                <a:off x="4864970" y="6210678"/>
                <a:ext cx="640303" cy="307777"/>
              </a:xfrm>
              <a:prstGeom prst="rect">
                <a:avLst/>
              </a:prstGeom>
              <a:noFill/>
            </p:spPr>
            <p:txBody>
              <a:bodyPr wrap="none" rtlCol="0">
                <a:spAutoFit/>
              </a:bodyPr>
              <a:lstStyle/>
              <a:p>
                <a:r>
                  <a:rPr lang="en-US" sz="1400" b="1" dirty="0" smtClean="0">
                    <a:solidFill>
                      <a:srgbClr val="C00000"/>
                    </a:solidFill>
                    <a:latin typeface="+mn-lt"/>
                    <a:sym typeface="Wingdings" panose="05000000000000000000" pitchFamily="2" charset="2"/>
                  </a:rPr>
                  <a:t></a:t>
                </a:r>
                <a:r>
                  <a:rPr lang="en-US" sz="1400" b="1" dirty="0" smtClean="0">
                    <a:solidFill>
                      <a:srgbClr val="C00000"/>
                    </a:solidFill>
                    <a:latin typeface="+mn-lt"/>
                  </a:rPr>
                  <a:t>ATP</a:t>
                </a:r>
                <a:endParaRPr lang="el-GR" sz="1400" b="1" dirty="0">
                  <a:solidFill>
                    <a:srgbClr val="C00000"/>
                  </a:solidFill>
                  <a:latin typeface="+mn-lt"/>
                </a:endParaRPr>
              </a:p>
            </p:txBody>
          </p:sp>
        </p:grpSp>
        <p:sp>
          <p:nvSpPr>
            <p:cNvPr id="53" name="TextBox 52"/>
            <p:cNvSpPr txBox="1"/>
            <p:nvPr/>
          </p:nvSpPr>
          <p:spPr>
            <a:xfrm>
              <a:off x="545743" y="1861686"/>
              <a:ext cx="1594604" cy="1077218"/>
            </a:xfrm>
            <a:prstGeom prst="rect">
              <a:avLst/>
            </a:prstGeom>
            <a:noFill/>
            <a:ln>
              <a:solidFill>
                <a:schemeClr val="tx1"/>
              </a:solidFill>
            </a:ln>
          </p:spPr>
          <p:txBody>
            <a:bodyPr wrap="none" rtlCol="0">
              <a:spAutoFit/>
            </a:bodyPr>
            <a:lstStyle/>
            <a:p>
              <a:pPr algn="ctr"/>
              <a:r>
                <a:rPr lang="el-GR" sz="1600" dirty="0" smtClean="0">
                  <a:latin typeface="+mn-lt"/>
                </a:rPr>
                <a:t>ΒΙΟΣΥΝΘΕΣΗ</a:t>
              </a:r>
            </a:p>
            <a:p>
              <a:pPr algn="ctr"/>
              <a:r>
                <a:rPr lang="el-GR" sz="1600" dirty="0" smtClean="0">
                  <a:latin typeface="+mn-lt"/>
                </a:rPr>
                <a:t>ΑΠΌ</a:t>
              </a:r>
            </a:p>
            <a:p>
              <a:pPr algn="ctr"/>
              <a:r>
                <a:rPr lang="el-GR" sz="1600" dirty="0" smtClean="0">
                  <a:latin typeface="+mn-lt"/>
                </a:rPr>
                <a:t>ΠΥΡΟΣΤΑΦΥΛΙΚΟ</a:t>
              </a:r>
              <a:endParaRPr lang="en-US" sz="1600" dirty="0" smtClean="0">
                <a:latin typeface="+mn-lt"/>
              </a:endParaRPr>
            </a:p>
            <a:p>
              <a:pPr algn="ctr"/>
              <a:r>
                <a:rPr lang="en-US" sz="1600" dirty="0" smtClean="0">
                  <a:latin typeface="+mn-lt"/>
                </a:rPr>
                <a:t>1</a:t>
              </a:r>
              <a:r>
                <a:rPr lang="el-GR" sz="1600" dirty="0" smtClean="0">
                  <a:latin typeface="+mn-lt"/>
                </a:rPr>
                <a:t>2</a:t>
              </a:r>
              <a:r>
                <a:rPr lang="en-US" sz="1600" dirty="0" smtClean="0">
                  <a:latin typeface="+mn-lt"/>
                </a:rPr>
                <a:t> ATP</a:t>
              </a:r>
              <a:endParaRPr lang="el-GR" sz="1600" dirty="0">
                <a:latin typeface="+mn-lt"/>
              </a:endParaRPr>
            </a:p>
          </p:txBody>
        </p:sp>
        <p:cxnSp>
          <p:nvCxnSpPr>
            <p:cNvPr id="54" name="Ευθύγραμμο βέλος σύνδεσης 53"/>
            <p:cNvCxnSpPr>
              <a:stCxn id="8" idx="3"/>
            </p:cNvCxnSpPr>
            <p:nvPr/>
          </p:nvCxnSpPr>
          <p:spPr>
            <a:xfrm>
              <a:off x="3682606" y="6480299"/>
              <a:ext cx="246853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Έλλειψη 54"/>
            <p:cNvSpPr/>
            <p:nvPr/>
          </p:nvSpPr>
          <p:spPr>
            <a:xfrm>
              <a:off x="6151145" y="5780003"/>
              <a:ext cx="2069641" cy="105569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Κύκλος </a:t>
              </a:r>
              <a:r>
                <a:rPr lang="en-US" dirty="0" smtClean="0">
                  <a:solidFill>
                    <a:schemeClr val="tx1"/>
                  </a:solidFill>
                </a:rPr>
                <a:t>Krebs 24 ATP</a:t>
              </a:r>
              <a:endParaRPr lang="el-GR" dirty="0">
                <a:solidFill>
                  <a:schemeClr val="tx1"/>
                </a:solidFill>
              </a:endParaRPr>
            </a:p>
          </p:txBody>
        </p:sp>
        <p:sp>
          <p:nvSpPr>
            <p:cNvPr id="57" name="Δεξιό βέλος 56"/>
            <p:cNvSpPr/>
            <p:nvPr/>
          </p:nvSpPr>
          <p:spPr>
            <a:xfrm>
              <a:off x="4019170" y="5927163"/>
              <a:ext cx="2131975" cy="432048"/>
            </a:xfrm>
            <a:prstGeom prst="righ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ATP</a:t>
              </a:r>
              <a:endParaRPr lang="el-GR" sz="1600" dirty="0">
                <a:solidFill>
                  <a:schemeClr val="tx1"/>
                </a:solidFill>
              </a:endParaRPr>
            </a:p>
          </p:txBody>
        </p:sp>
        <p:sp>
          <p:nvSpPr>
            <p:cNvPr id="58" name="Ορθογώνιο 57"/>
            <p:cNvSpPr/>
            <p:nvPr/>
          </p:nvSpPr>
          <p:spPr>
            <a:xfrm>
              <a:off x="5652120" y="5586006"/>
              <a:ext cx="1197827" cy="338554"/>
            </a:xfrm>
            <a:prstGeom prst="rect">
              <a:avLst/>
            </a:prstGeom>
            <a:ln w="19050">
              <a:noFill/>
            </a:ln>
          </p:spPr>
          <p:txBody>
            <a:bodyPr wrap="none">
              <a:spAutoFit/>
            </a:bodyPr>
            <a:lstStyle/>
            <a:p>
              <a:pPr lvl="0" algn="ctr"/>
              <a:r>
                <a:rPr lang="el-GR" sz="1600" dirty="0">
                  <a:solidFill>
                    <a:prstClr val="black"/>
                  </a:solidFill>
                  <a:latin typeface="Calibri"/>
                </a:rPr>
                <a:t>Οξαλικό οξύ</a:t>
              </a:r>
            </a:p>
          </p:txBody>
        </p:sp>
        <p:sp>
          <p:nvSpPr>
            <p:cNvPr id="59" name="Καμπύλο βέλος προς τα επάνω 58"/>
            <p:cNvSpPr/>
            <p:nvPr/>
          </p:nvSpPr>
          <p:spPr>
            <a:xfrm rot="12087877">
              <a:off x="4692389" y="5530074"/>
              <a:ext cx="1032376" cy="283464"/>
            </a:xfrm>
            <a:prstGeom prst="curvedUpArrow">
              <a:avLst>
                <a:gd name="adj1" fmla="val 25000"/>
                <a:gd name="adj2" fmla="val 74659"/>
                <a:gd name="adj3" fmla="val 25000"/>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60" name="TextBox 59"/>
            <p:cNvSpPr txBox="1"/>
            <p:nvPr/>
          </p:nvSpPr>
          <p:spPr>
            <a:xfrm>
              <a:off x="5247334" y="5353449"/>
              <a:ext cx="692818" cy="338554"/>
            </a:xfrm>
            <a:prstGeom prst="rect">
              <a:avLst/>
            </a:prstGeom>
            <a:noFill/>
          </p:spPr>
          <p:txBody>
            <a:bodyPr wrap="none" rtlCol="0">
              <a:spAutoFit/>
            </a:bodyPr>
            <a:lstStyle/>
            <a:p>
              <a:r>
                <a:rPr lang="en-US" sz="1600" dirty="0" smtClean="0">
                  <a:latin typeface="+mn-lt"/>
                  <a:sym typeface="Wingdings" panose="05000000000000000000" pitchFamily="2" charset="2"/>
                </a:rPr>
                <a:t></a:t>
              </a:r>
              <a:r>
                <a:rPr lang="en-US" sz="1600" dirty="0" smtClean="0">
                  <a:latin typeface="+mn-lt"/>
                </a:rPr>
                <a:t>ATP</a:t>
              </a:r>
              <a:endParaRPr lang="el-GR" sz="1600" dirty="0">
                <a:latin typeface="+mn-lt"/>
              </a:endParaRPr>
            </a:p>
          </p:txBody>
        </p:sp>
        <p:cxnSp>
          <p:nvCxnSpPr>
            <p:cNvPr id="63" name="Ευθύγραμμο βέλος σύνδεσης 62"/>
            <p:cNvCxnSpPr>
              <a:stCxn id="55" idx="7"/>
              <a:endCxn id="14336" idx="1"/>
            </p:cNvCxnSpPr>
            <p:nvPr/>
          </p:nvCxnSpPr>
          <p:spPr>
            <a:xfrm flipV="1">
              <a:off x="7917694" y="5652068"/>
              <a:ext cx="285022" cy="28253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336" name="TextBox 14335"/>
            <p:cNvSpPr txBox="1"/>
            <p:nvPr/>
          </p:nvSpPr>
          <p:spPr>
            <a:xfrm>
              <a:off x="8202716" y="5113459"/>
              <a:ext cx="941284" cy="1077218"/>
            </a:xfrm>
            <a:prstGeom prst="rect">
              <a:avLst/>
            </a:prstGeom>
            <a:noFill/>
          </p:spPr>
          <p:txBody>
            <a:bodyPr wrap="none" rtlCol="0">
              <a:spAutoFit/>
            </a:bodyPr>
            <a:lstStyle/>
            <a:p>
              <a:pPr algn="ctr"/>
              <a:r>
                <a:rPr lang="en-US" sz="1600" b="1" dirty="0" smtClean="0">
                  <a:solidFill>
                    <a:srgbClr val="C00000"/>
                  </a:solidFill>
                  <a:latin typeface="+mn-lt"/>
                </a:rPr>
                <a:t>ATP</a:t>
              </a:r>
            </a:p>
            <a:p>
              <a:pPr algn="ctr"/>
              <a:r>
                <a:rPr lang="en-US" sz="1600" b="1" dirty="0" smtClean="0">
                  <a:solidFill>
                    <a:srgbClr val="C00000"/>
                  </a:solidFill>
                  <a:latin typeface="+mn-lt"/>
                </a:rPr>
                <a:t>FADH</a:t>
              </a:r>
              <a:r>
                <a:rPr lang="en-US" sz="1600" b="1" baseline="-25000" dirty="0" smtClean="0">
                  <a:solidFill>
                    <a:srgbClr val="C00000"/>
                  </a:solidFill>
                  <a:latin typeface="+mn-lt"/>
                </a:rPr>
                <a:t>2</a:t>
              </a:r>
            </a:p>
            <a:p>
              <a:pPr algn="ctr"/>
              <a:r>
                <a:rPr lang="en-US" sz="1600" b="1" dirty="0" smtClean="0">
                  <a:solidFill>
                    <a:srgbClr val="C00000"/>
                  </a:solidFill>
                  <a:latin typeface="+mn-lt"/>
                </a:rPr>
                <a:t>2NADH</a:t>
              </a:r>
            </a:p>
            <a:p>
              <a:pPr algn="ctr"/>
              <a:r>
                <a:rPr lang="en-US" sz="1600" b="1" dirty="0" smtClean="0">
                  <a:solidFill>
                    <a:srgbClr val="C00000"/>
                  </a:solidFill>
                  <a:latin typeface="+mn-lt"/>
                </a:rPr>
                <a:t>NAD(P)H</a:t>
              </a:r>
              <a:endParaRPr lang="el-GR" sz="1600" b="1" dirty="0">
                <a:solidFill>
                  <a:srgbClr val="C00000"/>
                </a:solidFill>
                <a:latin typeface="+mn-lt"/>
              </a:endParaRPr>
            </a:p>
          </p:txBody>
        </p:sp>
        <p:sp>
          <p:nvSpPr>
            <p:cNvPr id="14355" name="TextBox 14354"/>
            <p:cNvSpPr txBox="1"/>
            <p:nvPr/>
          </p:nvSpPr>
          <p:spPr>
            <a:xfrm>
              <a:off x="465062" y="5364504"/>
              <a:ext cx="1226618" cy="830997"/>
            </a:xfrm>
            <a:prstGeom prst="rect">
              <a:avLst/>
            </a:prstGeom>
            <a:noFill/>
            <a:ln>
              <a:solidFill>
                <a:schemeClr val="tx1"/>
              </a:solidFill>
            </a:ln>
          </p:spPr>
          <p:txBody>
            <a:bodyPr wrap="none" rtlCol="0">
              <a:spAutoFit/>
            </a:bodyPr>
            <a:lstStyle/>
            <a:p>
              <a:pPr algn="ctr"/>
              <a:r>
                <a:rPr lang="el-GR" sz="1600" dirty="0" smtClean="0">
                  <a:latin typeface="+mn-lt"/>
                </a:rPr>
                <a:t>ΑΝΑΕΡΟΒΙΑ </a:t>
              </a:r>
            </a:p>
            <a:p>
              <a:pPr algn="ctr"/>
              <a:r>
                <a:rPr lang="el-GR" sz="1600" dirty="0" smtClean="0">
                  <a:latin typeface="+mn-lt"/>
                </a:rPr>
                <a:t>ΓΛΥΚΟΛΥΣΗ</a:t>
              </a:r>
              <a:endParaRPr lang="en-US" sz="1600" dirty="0" smtClean="0">
                <a:latin typeface="+mn-lt"/>
              </a:endParaRPr>
            </a:p>
            <a:p>
              <a:pPr algn="ctr"/>
              <a:r>
                <a:rPr lang="el-GR" sz="1600" dirty="0" smtClean="0">
                  <a:latin typeface="+mn-lt"/>
                </a:rPr>
                <a:t>2ΑΤΡ</a:t>
              </a:r>
              <a:endParaRPr lang="el-GR" sz="1600" dirty="0">
                <a:latin typeface="+mn-lt"/>
              </a:endParaRPr>
            </a:p>
          </p:txBody>
        </p:sp>
        <p:sp>
          <p:nvSpPr>
            <p:cNvPr id="14356" name="TextBox 14355"/>
            <p:cNvSpPr txBox="1"/>
            <p:nvPr/>
          </p:nvSpPr>
          <p:spPr>
            <a:xfrm>
              <a:off x="641860" y="6359211"/>
              <a:ext cx="1361270" cy="338554"/>
            </a:xfrm>
            <a:prstGeom prst="rect">
              <a:avLst/>
            </a:prstGeom>
            <a:noFill/>
          </p:spPr>
          <p:txBody>
            <a:bodyPr wrap="none" rtlCol="0">
              <a:spAutoFit/>
            </a:bodyPr>
            <a:lstStyle/>
            <a:p>
              <a:r>
                <a:rPr lang="el-GR" sz="1600" dirty="0" smtClean="0">
                  <a:latin typeface="+mn-lt"/>
                </a:rPr>
                <a:t>Γαλακτικό οξύ</a:t>
              </a:r>
              <a:endParaRPr lang="el-GR" sz="1600" dirty="0">
                <a:latin typeface="+mn-lt"/>
              </a:endParaRPr>
            </a:p>
          </p:txBody>
        </p:sp>
        <p:cxnSp>
          <p:nvCxnSpPr>
            <p:cNvPr id="14358" name="Ευθύγραμμο βέλος σύνδεσης 14357"/>
            <p:cNvCxnSpPr/>
            <p:nvPr/>
          </p:nvCxnSpPr>
          <p:spPr>
            <a:xfrm flipV="1">
              <a:off x="1920576" y="6144712"/>
              <a:ext cx="491489" cy="28803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360" name="TextBox 14359"/>
            <p:cNvSpPr txBox="1"/>
            <p:nvPr/>
          </p:nvSpPr>
          <p:spPr>
            <a:xfrm>
              <a:off x="7832370" y="4266893"/>
              <a:ext cx="1048685" cy="830997"/>
            </a:xfrm>
            <a:prstGeom prst="rect">
              <a:avLst/>
            </a:prstGeom>
            <a:noFill/>
            <a:ln>
              <a:solidFill>
                <a:schemeClr val="tx1"/>
              </a:solidFill>
            </a:ln>
          </p:spPr>
          <p:txBody>
            <a:bodyPr wrap="none" rtlCol="0">
              <a:spAutoFit/>
            </a:bodyPr>
            <a:lstStyle/>
            <a:p>
              <a:pPr algn="ctr"/>
              <a:r>
                <a:rPr lang="el-GR" sz="1600" dirty="0" smtClean="0">
                  <a:latin typeface="+mn-lt"/>
                </a:rPr>
                <a:t>ΠΛΗΡΗΣ</a:t>
              </a:r>
              <a:endParaRPr lang="en-US" sz="1600" dirty="0" smtClean="0">
                <a:latin typeface="+mn-lt"/>
              </a:endParaRPr>
            </a:p>
            <a:p>
              <a:pPr algn="ctr"/>
              <a:r>
                <a:rPr lang="el-GR" sz="1600" dirty="0" smtClean="0">
                  <a:latin typeface="+mn-lt"/>
                </a:rPr>
                <a:t>ΟΞΕΙΔΩΣΗ</a:t>
              </a:r>
            </a:p>
            <a:p>
              <a:pPr algn="ctr"/>
              <a:r>
                <a:rPr lang="el-GR" sz="1600" dirty="0" smtClean="0">
                  <a:latin typeface="+mn-lt"/>
                </a:rPr>
                <a:t>38</a:t>
              </a:r>
              <a:r>
                <a:rPr lang="en-US" sz="1600" dirty="0" smtClean="0">
                  <a:latin typeface="+mn-lt"/>
                </a:rPr>
                <a:t> ATP</a:t>
              </a:r>
              <a:endParaRPr lang="el-GR" sz="1600" dirty="0">
                <a:latin typeface="+mn-lt"/>
              </a:endParaRPr>
            </a:p>
          </p:txBody>
        </p:sp>
      </p:grpSp>
    </p:spTree>
    <p:extLst>
      <p:ext uri="{BB962C8B-B14F-4D97-AF65-F5344CB8AC3E}">
        <p14:creationId xmlns:p14="http://schemas.microsoft.com/office/powerpoint/2010/main" val="24766452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Κύκλος του </a:t>
            </a:r>
            <a:r>
              <a:rPr lang="en-US" dirty="0">
                <a:solidFill>
                  <a:prstClr val="black"/>
                </a:solidFill>
              </a:rPr>
              <a:t>Krebs</a:t>
            </a:r>
            <a:r>
              <a:rPr lang="el-GR" dirty="0">
                <a:solidFill>
                  <a:prstClr val="black"/>
                </a:solidFill>
              </a:rPr>
              <a:t> </a:t>
            </a:r>
            <a:r>
              <a:rPr lang="el-GR" sz="3000" b="0" dirty="0" smtClean="0">
                <a:solidFill>
                  <a:prstClr val="black"/>
                </a:solidFill>
              </a:rPr>
              <a:t>12/12</a:t>
            </a:r>
            <a:r>
              <a:rPr lang="en-US" dirty="0" smtClean="0">
                <a:solidFill>
                  <a:prstClr val="black"/>
                </a:solidFill>
              </a:rPr>
              <a:t> </a:t>
            </a:r>
            <a:endParaRPr lang="el-GR" dirty="0"/>
          </a:p>
        </p:txBody>
      </p:sp>
      <p:sp>
        <p:nvSpPr>
          <p:cNvPr id="3" name="Θέση περιεχομένου 2"/>
          <p:cNvSpPr>
            <a:spLocks noGrp="1"/>
          </p:cNvSpPr>
          <p:nvPr>
            <p:ph idx="1"/>
          </p:nvPr>
        </p:nvSpPr>
        <p:spPr>
          <a:xfrm>
            <a:off x="611560" y="1433675"/>
            <a:ext cx="5144936" cy="4731629"/>
          </a:xfrm>
        </p:spPr>
        <p:txBody>
          <a:bodyPr/>
          <a:lstStyle/>
          <a:p>
            <a:r>
              <a:rPr lang="el-GR" dirty="0"/>
              <a:t>Οι αντιδράσεις και τα στάδια της </a:t>
            </a:r>
            <a:r>
              <a:rPr lang="el-GR" b="1" dirty="0"/>
              <a:t>αναπνευστικής αλυσίδας </a:t>
            </a:r>
            <a:r>
              <a:rPr lang="el-GR" dirty="0"/>
              <a:t>(μεταφορά ηλεκτρονίων, παραγωγή ATP και σχηματισμός ύδατος) που γίνονται μέσα στα μιτοχόνδρια, με τη παρουσία κυτοχρωμάτων, μπορούν να αποδοθούν συνοπτικά </a:t>
            </a:r>
            <a:r>
              <a:rPr lang="el-GR" dirty="0" smtClean="0"/>
              <a:t>ως: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grpSp>
        <p:nvGrpSpPr>
          <p:cNvPr id="29" name="Ομάδα 28"/>
          <p:cNvGrpSpPr/>
          <p:nvPr/>
        </p:nvGrpSpPr>
        <p:grpSpPr>
          <a:xfrm>
            <a:off x="5756496" y="1433675"/>
            <a:ext cx="2882141" cy="4776684"/>
            <a:chOff x="5222720" y="1444714"/>
            <a:chExt cx="2882141" cy="4776684"/>
          </a:xfrm>
        </p:grpSpPr>
        <p:sp>
          <p:nvSpPr>
            <p:cNvPr id="5" name="TextBox 4"/>
            <p:cNvSpPr txBox="1"/>
            <p:nvPr/>
          </p:nvSpPr>
          <p:spPr>
            <a:xfrm>
              <a:off x="5836592" y="1444714"/>
              <a:ext cx="832279" cy="400110"/>
            </a:xfrm>
            <a:prstGeom prst="rect">
              <a:avLst/>
            </a:prstGeom>
            <a:noFill/>
          </p:spPr>
          <p:txBody>
            <a:bodyPr wrap="none" rtlCol="0">
              <a:spAutoFit/>
            </a:bodyPr>
            <a:lstStyle/>
            <a:p>
              <a:r>
                <a:rPr lang="en-US" sz="2000" b="1" dirty="0" smtClean="0">
                  <a:latin typeface="+mn-lt"/>
                </a:rPr>
                <a:t>NADH</a:t>
              </a:r>
              <a:endParaRPr lang="el-GR" sz="2000" b="1" dirty="0">
                <a:latin typeface="+mn-lt"/>
              </a:endParaRPr>
            </a:p>
          </p:txBody>
        </p:sp>
        <p:sp>
          <p:nvSpPr>
            <p:cNvPr id="6" name="TextBox 5"/>
            <p:cNvSpPr txBox="1"/>
            <p:nvPr/>
          </p:nvSpPr>
          <p:spPr>
            <a:xfrm>
              <a:off x="7521881" y="2292343"/>
              <a:ext cx="582980" cy="400110"/>
            </a:xfrm>
            <a:prstGeom prst="rect">
              <a:avLst/>
            </a:prstGeom>
            <a:noFill/>
          </p:spPr>
          <p:txBody>
            <a:bodyPr wrap="none" rtlCol="0">
              <a:spAutoFit/>
            </a:bodyPr>
            <a:lstStyle/>
            <a:p>
              <a:r>
                <a:rPr lang="en-US" sz="2000" b="1" dirty="0" smtClean="0">
                  <a:solidFill>
                    <a:srgbClr val="C00000"/>
                  </a:solidFill>
                  <a:latin typeface="+mn-lt"/>
                </a:rPr>
                <a:t>ATP</a:t>
              </a:r>
              <a:endParaRPr lang="el-GR" sz="2000" b="1" dirty="0">
                <a:solidFill>
                  <a:srgbClr val="C00000"/>
                </a:solidFill>
                <a:latin typeface="+mn-lt"/>
              </a:endParaRPr>
            </a:p>
          </p:txBody>
        </p:sp>
        <p:sp>
          <p:nvSpPr>
            <p:cNvPr id="8" name="TextBox 7"/>
            <p:cNvSpPr txBox="1"/>
            <p:nvPr/>
          </p:nvSpPr>
          <p:spPr>
            <a:xfrm>
              <a:off x="7521881" y="3593970"/>
              <a:ext cx="582980" cy="400110"/>
            </a:xfrm>
            <a:prstGeom prst="rect">
              <a:avLst/>
            </a:prstGeom>
            <a:noFill/>
          </p:spPr>
          <p:txBody>
            <a:bodyPr wrap="none" rtlCol="0">
              <a:spAutoFit/>
            </a:bodyPr>
            <a:lstStyle/>
            <a:p>
              <a:r>
                <a:rPr lang="en-US" sz="2000" b="1" dirty="0" smtClean="0">
                  <a:solidFill>
                    <a:srgbClr val="C00000"/>
                  </a:solidFill>
                  <a:latin typeface="+mn-lt"/>
                </a:rPr>
                <a:t>ATP</a:t>
              </a:r>
              <a:endParaRPr lang="el-GR" sz="2000" b="1" dirty="0">
                <a:solidFill>
                  <a:srgbClr val="C00000"/>
                </a:solidFill>
                <a:latin typeface="+mn-lt"/>
              </a:endParaRPr>
            </a:p>
          </p:txBody>
        </p:sp>
        <p:sp>
          <p:nvSpPr>
            <p:cNvPr id="9" name="TextBox 8"/>
            <p:cNvSpPr txBox="1"/>
            <p:nvPr/>
          </p:nvSpPr>
          <p:spPr>
            <a:xfrm>
              <a:off x="7521881" y="4787340"/>
              <a:ext cx="582980" cy="400110"/>
            </a:xfrm>
            <a:prstGeom prst="rect">
              <a:avLst/>
            </a:prstGeom>
            <a:noFill/>
          </p:spPr>
          <p:txBody>
            <a:bodyPr wrap="none" rtlCol="0">
              <a:spAutoFit/>
            </a:bodyPr>
            <a:lstStyle/>
            <a:p>
              <a:r>
                <a:rPr lang="en-US" sz="2000" b="1" dirty="0" smtClean="0">
                  <a:solidFill>
                    <a:srgbClr val="C00000"/>
                  </a:solidFill>
                  <a:latin typeface="+mn-lt"/>
                </a:rPr>
                <a:t>ATP</a:t>
              </a:r>
              <a:endParaRPr lang="el-GR" sz="2000" b="1" dirty="0">
                <a:solidFill>
                  <a:srgbClr val="C00000"/>
                </a:solidFill>
                <a:latin typeface="+mn-lt"/>
              </a:endParaRPr>
            </a:p>
          </p:txBody>
        </p:sp>
        <p:sp>
          <p:nvSpPr>
            <p:cNvPr id="7" name="TextBox 6"/>
            <p:cNvSpPr txBox="1"/>
            <p:nvPr/>
          </p:nvSpPr>
          <p:spPr>
            <a:xfrm>
              <a:off x="5244217" y="1960295"/>
              <a:ext cx="2017027" cy="400110"/>
            </a:xfrm>
            <a:prstGeom prst="rect">
              <a:avLst/>
            </a:prstGeom>
            <a:noFill/>
          </p:spPr>
          <p:txBody>
            <a:bodyPr wrap="none" rtlCol="0">
              <a:spAutoFit/>
            </a:bodyPr>
            <a:lstStyle/>
            <a:p>
              <a:r>
                <a:rPr lang="el-GR" sz="2000" b="1" dirty="0" smtClean="0">
                  <a:latin typeface="+mn-lt"/>
                </a:rPr>
                <a:t>Φλαβοπρωτεΐνη</a:t>
              </a:r>
              <a:endParaRPr lang="el-GR" sz="2000" b="1" dirty="0">
                <a:latin typeface="+mn-lt"/>
              </a:endParaRPr>
            </a:p>
          </p:txBody>
        </p:sp>
        <p:sp>
          <p:nvSpPr>
            <p:cNvPr id="10" name="TextBox 9"/>
            <p:cNvSpPr txBox="1"/>
            <p:nvPr/>
          </p:nvSpPr>
          <p:spPr>
            <a:xfrm>
              <a:off x="5468862" y="2624391"/>
              <a:ext cx="1567737" cy="400110"/>
            </a:xfrm>
            <a:prstGeom prst="rect">
              <a:avLst/>
            </a:prstGeom>
            <a:noFill/>
          </p:spPr>
          <p:txBody>
            <a:bodyPr wrap="none" rtlCol="0">
              <a:spAutoFit/>
            </a:bodyPr>
            <a:lstStyle/>
            <a:p>
              <a:r>
                <a:rPr lang="el-GR" sz="2000" b="1" dirty="0" smtClean="0">
                  <a:latin typeface="+mn-lt"/>
                </a:rPr>
                <a:t>Συνένζυμο-</a:t>
              </a:r>
              <a:r>
                <a:rPr lang="en-US" sz="2000" b="1" dirty="0" smtClean="0">
                  <a:latin typeface="+mn-lt"/>
                </a:rPr>
                <a:t>Q</a:t>
              </a:r>
              <a:endParaRPr lang="el-GR" sz="2000" b="1" dirty="0">
                <a:latin typeface="+mn-lt"/>
              </a:endParaRPr>
            </a:p>
          </p:txBody>
        </p:sp>
        <p:sp>
          <p:nvSpPr>
            <p:cNvPr id="11" name="TextBox 10"/>
            <p:cNvSpPr txBox="1"/>
            <p:nvPr/>
          </p:nvSpPr>
          <p:spPr>
            <a:xfrm>
              <a:off x="5441700" y="4509120"/>
              <a:ext cx="1599925" cy="400110"/>
            </a:xfrm>
            <a:prstGeom prst="rect">
              <a:avLst/>
            </a:prstGeom>
            <a:noFill/>
          </p:spPr>
          <p:txBody>
            <a:bodyPr wrap="none" rtlCol="0">
              <a:spAutoFit/>
            </a:bodyPr>
            <a:lstStyle/>
            <a:p>
              <a:r>
                <a:rPr lang="el-GR" sz="2000" b="1" dirty="0" smtClean="0">
                  <a:latin typeface="+mn-lt"/>
                </a:rPr>
                <a:t>Κυτόχρωμα </a:t>
              </a:r>
              <a:r>
                <a:rPr lang="en-US" sz="2000" b="1" dirty="0" smtClean="0">
                  <a:latin typeface="+mn-lt"/>
                </a:rPr>
                <a:t>c</a:t>
              </a:r>
              <a:endParaRPr lang="el-GR" sz="2000" b="1" dirty="0">
                <a:latin typeface="+mn-lt"/>
              </a:endParaRPr>
            </a:p>
          </p:txBody>
        </p:sp>
        <p:sp>
          <p:nvSpPr>
            <p:cNvPr id="13" name="TextBox 12"/>
            <p:cNvSpPr txBox="1"/>
            <p:nvPr/>
          </p:nvSpPr>
          <p:spPr>
            <a:xfrm>
              <a:off x="5222720" y="5157192"/>
              <a:ext cx="2011897" cy="400110"/>
            </a:xfrm>
            <a:prstGeom prst="rect">
              <a:avLst/>
            </a:prstGeom>
            <a:noFill/>
          </p:spPr>
          <p:txBody>
            <a:bodyPr wrap="none" rtlCol="0">
              <a:spAutoFit/>
            </a:bodyPr>
            <a:lstStyle/>
            <a:p>
              <a:r>
                <a:rPr lang="el-GR" sz="2000" b="1" dirty="0" smtClean="0">
                  <a:latin typeface="+mn-lt"/>
                </a:rPr>
                <a:t>Κυτόχρωμα α+α</a:t>
              </a:r>
              <a:r>
                <a:rPr lang="el-GR" sz="2000" b="1" baseline="-25000" dirty="0" smtClean="0">
                  <a:latin typeface="+mn-lt"/>
                </a:rPr>
                <a:t>3</a:t>
              </a:r>
              <a:endParaRPr lang="el-GR" sz="2000" b="1" baseline="-25000" dirty="0">
                <a:latin typeface="+mn-lt"/>
              </a:endParaRPr>
            </a:p>
          </p:txBody>
        </p:sp>
        <p:sp>
          <p:nvSpPr>
            <p:cNvPr id="12" name="TextBox 11"/>
            <p:cNvSpPr txBox="1"/>
            <p:nvPr/>
          </p:nvSpPr>
          <p:spPr>
            <a:xfrm>
              <a:off x="5911560" y="5821288"/>
              <a:ext cx="601447" cy="400110"/>
            </a:xfrm>
            <a:prstGeom prst="rect">
              <a:avLst/>
            </a:prstGeom>
            <a:noFill/>
          </p:spPr>
          <p:txBody>
            <a:bodyPr wrap="none" rtlCol="0">
              <a:spAutoFit/>
            </a:bodyPr>
            <a:lstStyle/>
            <a:p>
              <a:r>
                <a:rPr lang="en-US" sz="2000" b="1" dirty="0" smtClean="0">
                  <a:latin typeface="+mn-lt"/>
                </a:rPr>
                <a:t>H</a:t>
              </a:r>
              <a:r>
                <a:rPr lang="en-US" sz="2000" b="1" baseline="-25000" dirty="0" smtClean="0">
                  <a:latin typeface="+mn-lt"/>
                </a:rPr>
                <a:t>2</a:t>
              </a:r>
              <a:r>
                <a:rPr lang="en-US" sz="2000" b="1" dirty="0" smtClean="0">
                  <a:latin typeface="+mn-lt"/>
                </a:rPr>
                <a:t>O</a:t>
              </a:r>
              <a:endParaRPr lang="el-GR" sz="2000" b="1" dirty="0">
                <a:latin typeface="+mn-lt"/>
              </a:endParaRPr>
            </a:p>
          </p:txBody>
        </p:sp>
        <p:sp>
          <p:nvSpPr>
            <p:cNvPr id="15" name="TextBox 14"/>
            <p:cNvSpPr txBox="1"/>
            <p:nvPr/>
          </p:nvSpPr>
          <p:spPr>
            <a:xfrm>
              <a:off x="5436737" y="3244914"/>
              <a:ext cx="1630383" cy="400110"/>
            </a:xfrm>
            <a:prstGeom prst="rect">
              <a:avLst/>
            </a:prstGeom>
            <a:noFill/>
          </p:spPr>
          <p:txBody>
            <a:bodyPr wrap="none" rtlCol="0">
              <a:spAutoFit/>
            </a:bodyPr>
            <a:lstStyle/>
            <a:p>
              <a:r>
                <a:rPr lang="el-GR" sz="2000" b="1" dirty="0" smtClean="0">
                  <a:latin typeface="+mn-lt"/>
                </a:rPr>
                <a:t>Κυτόχρωμα </a:t>
              </a:r>
              <a:r>
                <a:rPr lang="en-US" sz="2000" b="1" dirty="0" smtClean="0">
                  <a:latin typeface="+mn-lt"/>
                </a:rPr>
                <a:t>b</a:t>
              </a:r>
              <a:endParaRPr lang="el-GR" sz="2000" b="1" dirty="0">
                <a:latin typeface="+mn-lt"/>
              </a:endParaRPr>
            </a:p>
          </p:txBody>
        </p:sp>
        <p:sp>
          <p:nvSpPr>
            <p:cNvPr id="16" name="TextBox 15"/>
            <p:cNvSpPr txBox="1"/>
            <p:nvPr/>
          </p:nvSpPr>
          <p:spPr>
            <a:xfrm>
              <a:off x="5376779" y="3861048"/>
              <a:ext cx="1729769" cy="400110"/>
            </a:xfrm>
            <a:prstGeom prst="rect">
              <a:avLst/>
            </a:prstGeom>
            <a:noFill/>
          </p:spPr>
          <p:txBody>
            <a:bodyPr wrap="none" rtlCol="0">
              <a:spAutoFit/>
            </a:bodyPr>
            <a:lstStyle/>
            <a:p>
              <a:r>
                <a:rPr lang="el-GR" sz="2000" b="1" dirty="0" smtClean="0">
                  <a:latin typeface="+mn-lt"/>
                </a:rPr>
                <a:t>Κυτόχρωμα </a:t>
              </a:r>
              <a:r>
                <a:rPr lang="en-US" sz="2000" b="1" dirty="0" smtClean="0">
                  <a:latin typeface="+mn-lt"/>
                </a:rPr>
                <a:t>c</a:t>
              </a:r>
              <a:r>
                <a:rPr lang="el-GR" sz="2000" b="1" baseline="-25000" dirty="0" smtClean="0">
                  <a:latin typeface="+mn-lt"/>
                </a:rPr>
                <a:t>1</a:t>
              </a:r>
              <a:endParaRPr lang="el-GR" sz="2000" b="1" baseline="-25000" dirty="0">
                <a:latin typeface="+mn-lt"/>
              </a:endParaRPr>
            </a:p>
          </p:txBody>
        </p:sp>
        <p:cxnSp>
          <p:nvCxnSpPr>
            <p:cNvPr id="17" name="Ευθύγραμμο βέλος σύνδεσης 16"/>
            <p:cNvCxnSpPr>
              <a:stCxn id="7" idx="2"/>
              <a:endCxn id="10" idx="0"/>
            </p:cNvCxnSpPr>
            <p:nvPr/>
          </p:nvCxnSpPr>
          <p:spPr>
            <a:xfrm>
              <a:off x="6252731" y="2360405"/>
              <a:ext cx="0" cy="2639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6241663" y="3039005"/>
              <a:ext cx="0" cy="2639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a:off x="6252731" y="3645024"/>
              <a:ext cx="0" cy="2639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a:off x="6252731" y="4245134"/>
              <a:ext cx="0" cy="2639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6252731" y="4881303"/>
              <a:ext cx="0" cy="2639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6212284" y="5557302"/>
              <a:ext cx="0" cy="2639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a:off x="6444208" y="2492398"/>
              <a:ext cx="1011321"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6440479" y="3794025"/>
              <a:ext cx="1011321"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a:off x="6440479" y="4987395"/>
              <a:ext cx="1011321"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27904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a:t>
            </a:r>
            <a:r>
              <a:rPr lang="el-GR" dirty="0" smtClean="0"/>
              <a:t>ηχανισμοί </a:t>
            </a:r>
            <a:r>
              <a:rPr lang="el-GR" dirty="0"/>
              <a:t>ομοιόστασης </a:t>
            </a:r>
            <a:r>
              <a:rPr lang="el-GR" dirty="0" smtClean="0"/>
              <a:t>γλυκόζης </a:t>
            </a:r>
            <a:r>
              <a:rPr lang="el-GR" sz="3000" b="0" dirty="0" smtClean="0"/>
              <a:t>1/10</a:t>
            </a:r>
            <a:endParaRPr lang="el-GR" sz="3000" b="0" dirty="0"/>
          </a:p>
        </p:txBody>
      </p:sp>
      <p:sp>
        <p:nvSpPr>
          <p:cNvPr id="3" name="Θέση περιεχομένου 2"/>
          <p:cNvSpPr>
            <a:spLocks noGrp="1"/>
          </p:cNvSpPr>
          <p:nvPr>
            <p:ph idx="1"/>
          </p:nvPr>
        </p:nvSpPr>
        <p:spPr/>
        <p:txBody>
          <a:bodyPr>
            <a:normAutofit/>
          </a:bodyPr>
          <a:lstStyle/>
          <a:p>
            <a:pPr marL="514350" indent="-514350">
              <a:buFont typeface="+mj-lt"/>
              <a:buAutoNum type="romanUcPeriod"/>
            </a:pPr>
            <a:r>
              <a:rPr lang="el-GR" sz="2200" dirty="0" smtClean="0"/>
              <a:t>Μετατροπή </a:t>
            </a:r>
            <a:r>
              <a:rPr lang="el-GR" sz="2200" dirty="0"/>
              <a:t>της γλυκόζης–6–Ρ σε γλυκογόνο (</a:t>
            </a:r>
            <a:r>
              <a:rPr lang="el-GR" sz="2200" b="1" dirty="0"/>
              <a:t>Γλυκογονοσύνθεση</a:t>
            </a:r>
            <a:r>
              <a:rPr lang="el-GR" sz="2200" dirty="0"/>
              <a:t>)</a:t>
            </a:r>
            <a:endParaRPr lang="el-GR" sz="2200" b="1" i="1" dirty="0"/>
          </a:p>
          <a:p>
            <a:pPr marL="627063"/>
            <a:r>
              <a:rPr lang="el-GR" sz="2200" dirty="0"/>
              <a:t>Τούτο συμβαίνει, όταν η γλυκόζη που φτάνει στο ήπαρ, βρίσκεται σε περίσσεια (&gt; 5 </a:t>
            </a:r>
            <a:r>
              <a:rPr lang="en-US" sz="2200" dirty="0"/>
              <a:t>mM</a:t>
            </a:r>
            <a:r>
              <a:rPr lang="el-GR" sz="2200" dirty="0"/>
              <a:t>).</a:t>
            </a:r>
          </a:p>
          <a:p>
            <a:pPr marL="627063"/>
            <a:r>
              <a:rPr lang="el-GR" sz="2200" dirty="0"/>
              <a:t>Η μεταφορά της στο προϋπάρχον γλυκογόνο του ήπατος, γίνεται με τον ενδιάμεσο σχηματισμό </a:t>
            </a:r>
            <a:r>
              <a:rPr lang="en-US" sz="2200" dirty="0"/>
              <a:t>G</a:t>
            </a:r>
            <a:r>
              <a:rPr lang="el-GR" sz="2200" dirty="0"/>
              <a:t>–1–</a:t>
            </a:r>
            <a:r>
              <a:rPr lang="en-US" sz="2200" dirty="0"/>
              <a:t>P</a:t>
            </a:r>
            <a:r>
              <a:rPr lang="el-GR" sz="2200" dirty="0"/>
              <a:t> και </a:t>
            </a:r>
            <a:r>
              <a:rPr lang="el-GR" sz="2200" i="1" dirty="0"/>
              <a:t>ουριδινο-διφωσφορική γλυκόζη</a:t>
            </a:r>
            <a:r>
              <a:rPr lang="el-GR" sz="2200" dirty="0"/>
              <a:t> (</a:t>
            </a:r>
            <a:r>
              <a:rPr lang="en-US" sz="2200" dirty="0"/>
              <a:t>UDP</a:t>
            </a:r>
            <a:r>
              <a:rPr lang="el-GR" sz="2200" dirty="0"/>
              <a:t>).</a:t>
            </a:r>
          </a:p>
          <a:p>
            <a:pPr marL="627063"/>
            <a:r>
              <a:rPr lang="el-GR" sz="2200" dirty="0"/>
              <a:t>Στη διαδικασία αυτή παίρνει μέρος το ένζυμο </a:t>
            </a:r>
            <a:r>
              <a:rPr lang="el-GR" sz="2200" b="1" dirty="0"/>
              <a:t>συνθετάση του γλυκογόνου,</a:t>
            </a:r>
            <a:r>
              <a:rPr lang="el-GR" sz="2200" dirty="0"/>
              <a:t> που καταλύει το σχηματισμό (1 </a:t>
            </a:r>
            <a:r>
              <a:rPr lang="el-GR" sz="2200" dirty="0">
                <a:sym typeface="Symbol"/>
              </a:rPr>
              <a:t></a:t>
            </a:r>
            <a:r>
              <a:rPr lang="el-GR" sz="2200" dirty="0"/>
              <a:t> 14)–α–</a:t>
            </a:r>
            <a:r>
              <a:rPr lang="en-US" sz="2200" dirty="0"/>
              <a:t>D</a:t>
            </a:r>
            <a:r>
              <a:rPr lang="el-GR" sz="2200" dirty="0"/>
              <a:t>-γλυκοζιτικών δεσμών. Έτσι επιμηκύνεται η αλυσίδα του προϋπάρχοντος γλυκογόνου, αλλά και οι διακλαδώσεις 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11874409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Μηχανισμοί </a:t>
            </a:r>
            <a:r>
              <a:rPr lang="el-GR" dirty="0" smtClean="0">
                <a:solidFill>
                  <a:prstClr val="black"/>
                </a:solidFill>
              </a:rPr>
              <a:t>ομοιόστασης </a:t>
            </a:r>
            <a:r>
              <a:rPr lang="el-GR" dirty="0">
                <a:solidFill>
                  <a:prstClr val="black"/>
                </a:solidFill>
              </a:rPr>
              <a:t>γλυκόζης </a:t>
            </a:r>
            <a:r>
              <a:rPr lang="el-GR" sz="3000" b="0" dirty="0" smtClean="0">
                <a:solidFill>
                  <a:prstClr val="black"/>
                </a:solidFill>
              </a:rPr>
              <a:t>2/10</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11560" y="1268760"/>
                <a:ext cx="8496944" cy="5256584"/>
              </a:xfrm>
            </p:spPr>
            <p:txBody>
              <a:bodyPr>
                <a:noAutofit/>
              </a:bodyPr>
              <a:lstStyle/>
              <a:p>
                <a:pPr marL="514350" indent="-514350">
                  <a:buFont typeface="+mj-lt"/>
                  <a:buAutoNum type="romanUcPeriod" startAt="2"/>
                </a:pPr>
                <a:r>
                  <a:rPr lang="el-GR" sz="2200" dirty="0" smtClean="0"/>
                  <a:t>Μετατροπή </a:t>
                </a:r>
                <a:r>
                  <a:rPr lang="el-GR" sz="2200" dirty="0"/>
                  <a:t>του γλυκογόνου σε γλυκόζη–6–Ρ (</a:t>
                </a:r>
                <a:r>
                  <a:rPr lang="el-GR" sz="2200" b="1" dirty="0"/>
                  <a:t>Γλυκογονόλυση</a:t>
                </a:r>
                <a:r>
                  <a:rPr lang="el-GR" sz="2200" dirty="0"/>
                  <a:t>)</a:t>
                </a:r>
                <a:endParaRPr lang="el-GR" sz="2200" b="1" i="1" dirty="0"/>
              </a:p>
              <a:p>
                <a:pPr marL="627063" lvl="0"/>
                <a:r>
                  <a:rPr lang="el-GR" sz="2200" dirty="0"/>
                  <a:t>Τούτο συμβαίνει όταν η γλυκόζη &lt; 5</a:t>
                </a:r>
                <a:r>
                  <a:rPr lang="en-US" sz="2200" dirty="0"/>
                  <a:t>mM</a:t>
                </a:r>
                <a:r>
                  <a:rPr lang="el-GR" sz="2200" dirty="0"/>
                  <a:t>. Στην περίπτωση αυτή διασπώνται οι γλυκοζιτικοί δεσμοί (1 </a:t>
                </a:r>
                <a:r>
                  <a:rPr lang="el-GR" sz="2200" dirty="0">
                    <a:sym typeface="Symbol"/>
                  </a:rPr>
                  <a:t></a:t>
                </a:r>
                <a:r>
                  <a:rPr lang="el-GR" sz="2200" dirty="0"/>
                  <a:t> 4) του γλυκογόνου, από τη </a:t>
                </a:r>
                <a:r>
                  <a:rPr lang="el-GR" sz="2200" i="1" dirty="0"/>
                  <a:t>φωσφορυλάση</a:t>
                </a:r>
                <a:r>
                  <a:rPr lang="el-GR" sz="2200" dirty="0"/>
                  <a:t>.</a:t>
                </a:r>
              </a:p>
              <a:p>
                <a:pPr marL="541338" indent="0">
                  <a:buNone/>
                </a:pPr>
                <a:r>
                  <a:rPr lang="el-GR" sz="2200" dirty="0"/>
                  <a:t>Η πορεία συνοπτικά έχει ως κάτωθι:</a:t>
                </a:r>
              </a:p>
              <a:p>
                <a:pPr marL="284163" indent="0" algn="ctr">
                  <a:buNone/>
                </a:pPr>
                <a:r>
                  <a:rPr lang="el-GR" sz="2200" dirty="0" smtClean="0"/>
                  <a:t>Γλυκογόνο  </a:t>
                </a:r>
                <a14:m>
                  <m:oMath xmlns:m="http://schemas.openxmlformats.org/officeDocument/2006/math">
                    <m:groupChr>
                      <m:groupChrPr>
                        <m:chr m:val="→"/>
                        <m:vertJc m:val="bot"/>
                        <m:ctrlPr>
                          <a:rPr lang="el-GR" sz="2200" i="1" smtClean="0">
                            <a:latin typeface="Cambria Math"/>
                          </a:rPr>
                        </m:ctrlPr>
                      </m:groupChrPr>
                      <m:e>
                        <m:eqArr>
                          <m:eqArrPr>
                            <m:ctrlPr>
                              <a:rPr lang="el-GR" sz="2200" i="1">
                                <a:latin typeface="Cambria Math"/>
                              </a:rPr>
                            </m:ctrlPr>
                          </m:eqArrPr>
                          <m:e>
                            <m:r>
                              <m:rPr>
                                <m:brk m:alnAt="2"/>
                              </m:rPr>
                              <a:rPr lang="el-GR" sz="2200" i="1">
                                <a:latin typeface="Cambria Math"/>
                              </a:rPr>
                              <m:t>𝛷</m:t>
                            </m:r>
                            <m:r>
                              <a:rPr lang="el-GR" sz="2200" i="1">
                                <a:latin typeface="Cambria Math"/>
                              </a:rPr>
                              <m:t>𝜔𝜎𝜑𝜊𝜌𝜐𝜆</m:t>
                            </m:r>
                            <m:r>
                              <a:rPr lang="el-GR" sz="2200" b="0" i="1" smtClean="0">
                                <a:latin typeface="Cambria Math"/>
                              </a:rPr>
                              <m:t>𝛼</m:t>
                            </m:r>
                            <m:r>
                              <a:rPr lang="el-GR" sz="2200" i="1">
                                <a:latin typeface="Cambria Math"/>
                              </a:rPr>
                              <m:t>𝜎𝜂</m:t>
                            </m:r>
                            <m:r>
                              <a:rPr lang="el-GR" sz="2200" i="1">
                                <a:latin typeface="Cambria Math"/>
                              </a:rPr>
                              <m:t> </m:t>
                            </m:r>
                            <m:r>
                              <a:rPr lang="el-GR" sz="2200" i="1">
                                <a:latin typeface="Cambria Math"/>
                              </a:rPr>
                              <m:t>𝛼</m:t>
                            </m:r>
                            <m:r>
                              <a:rPr lang="el-GR" sz="2200" i="1">
                                <a:latin typeface="Cambria Math"/>
                              </a:rPr>
                              <m:t> </m:t>
                            </m:r>
                          </m:e>
                          <m:e>
                            <m:r>
                              <m:rPr>
                                <m:brk m:alnAt="2"/>
                              </m:rPr>
                              <a:rPr lang="el-GR" sz="2200" i="1">
                                <a:latin typeface="Cambria Math"/>
                              </a:rPr>
                              <m:t>𝜏</m:t>
                            </m:r>
                            <m:r>
                              <a:rPr lang="el-GR" sz="2200" i="1">
                                <a:latin typeface="Cambria Math"/>
                              </a:rPr>
                              <m:t>𝜊𝜐</m:t>
                            </m:r>
                            <m:r>
                              <a:rPr lang="el-GR" sz="2200" i="1">
                                <a:latin typeface="Cambria Math"/>
                              </a:rPr>
                              <m:t> </m:t>
                            </m:r>
                            <m:r>
                              <a:rPr lang="el-GR" sz="2200" i="1">
                                <a:latin typeface="Cambria Math"/>
                              </a:rPr>
                              <m:t>𝛾𝜆𝜐𝜅𝜊𝛾𝜊𝜈𝜊𝜐</m:t>
                            </m:r>
                            <m:r>
                              <a:rPr lang="el-GR" sz="2200" i="1">
                                <a:latin typeface="Cambria Math"/>
                              </a:rPr>
                              <m:t> </m:t>
                            </m:r>
                          </m:e>
                        </m:eqArr>
                      </m:e>
                    </m:groupChr>
                  </m:oMath>
                </a14:m>
                <a:r>
                  <a:rPr lang="el-GR" sz="2200" dirty="0" smtClean="0"/>
                  <a:t>Γλυκόζη–1–Ρ </a:t>
                </a:r>
                <a:r>
                  <a:rPr lang="el-GR" sz="2200" dirty="0"/>
                  <a:t>+ Γλυκογόνο </a:t>
                </a:r>
              </a:p>
              <a:p>
                <a:pPr marL="541338" indent="0">
                  <a:buNone/>
                </a:pPr>
                <a:r>
                  <a:rPr lang="el-GR" sz="2200" dirty="0"/>
                  <a:t>(Ανεπάρκεια του ενζύμου σχετίζεται με ασθένεια </a:t>
                </a:r>
                <a:r>
                  <a:rPr lang="en-US" sz="2200" dirty="0"/>
                  <a:t>McArdle</a:t>
                </a:r>
                <a:r>
                  <a:rPr lang="el-GR" sz="2200" dirty="0"/>
                  <a:t>, όπου διαπιστώνεται συσσώρευση γλυκογόνου</a:t>
                </a:r>
                <a:r>
                  <a:rPr lang="el-GR" sz="2200" dirty="0" smtClean="0"/>
                  <a:t>). Στη </a:t>
                </a:r>
                <a:r>
                  <a:rPr lang="el-GR" sz="2200" dirty="0"/>
                  <a:t>συνέχεια</a:t>
                </a:r>
                <a:r>
                  <a:rPr lang="el-GR" sz="2200" dirty="0" smtClean="0"/>
                  <a:t>:</a:t>
                </a:r>
              </a:p>
              <a:p>
                <a:pPr marL="541338" indent="0">
                  <a:buNone/>
                </a:pPr>
                <a:r>
                  <a:rPr lang="el-GR" sz="2200" dirty="0"/>
                  <a:t>Γλυκογόνο </a:t>
                </a:r>
                <a:r>
                  <a:rPr lang="en-US" sz="2200" dirty="0">
                    <a:sym typeface="Symbol"/>
                  </a:rPr>
                  <a:t></a:t>
                </a:r>
                <a:r>
                  <a:rPr lang="en-US" sz="2200" dirty="0"/>
                  <a:t> </a:t>
                </a:r>
                <a:r>
                  <a:rPr lang="en-US" sz="2200" dirty="0">
                    <a:sym typeface="Symbol"/>
                  </a:rPr>
                  <a:t></a:t>
                </a:r>
                <a:r>
                  <a:rPr lang="el-GR" sz="2200" dirty="0"/>
                  <a:t> </a:t>
                </a:r>
                <a:r>
                  <a:rPr lang="el-GR" sz="2200" dirty="0" smtClean="0"/>
                  <a:t>Γλυκόζη–1–Ρ </a:t>
                </a:r>
                <a14:m>
                  <m:oMath xmlns:m="http://schemas.openxmlformats.org/officeDocument/2006/math">
                    <m:groupChr>
                      <m:groupChrPr>
                        <m:chr m:val="→"/>
                        <m:vertJc m:val="bot"/>
                        <m:ctrlPr>
                          <a:rPr lang="el-GR" sz="2200" i="1" smtClean="0">
                            <a:latin typeface="Cambria Math"/>
                          </a:rPr>
                        </m:ctrlPr>
                      </m:groupChrPr>
                      <m:e>
                        <m:r>
                          <m:rPr>
                            <m:brk m:alnAt="2"/>
                          </m:rPr>
                          <a:rPr lang="el-GR" sz="2200" b="0" i="1" smtClean="0">
                            <a:latin typeface="Cambria Math"/>
                          </a:rPr>
                          <m:t>𝜀</m:t>
                        </m:r>
                        <m:r>
                          <a:rPr lang="el-GR" sz="2200" b="0" i="1" smtClean="0">
                            <a:latin typeface="Cambria Math"/>
                          </a:rPr>
                          <m:t>𝜉𝜊𝜅𝜄𝜈𝛼𝜎𝜂</m:t>
                        </m:r>
                      </m:e>
                    </m:groupChr>
                  </m:oMath>
                </a14:m>
                <a:r>
                  <a:rPr lang="el-GR" sz="2200" dirty="0"/>
                  <a:t>Γλυκόζη–6–Ρ</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11560" y="1268760"/>
                <a:ext cx="8496944" cy="5256584"/>
              </a:xfrm>
              <a:blipFill rotWithShape="1">
                <a:blip r:embed="rId2" cstate="print"/>
                <a:stretch>
                  <a:fillRect l="-933" t="-464" r="-100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21092836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Μηχανισμοί </a:t>
            </a:r>
            <a:r>
              <a:rPr lang="el-GR" dirty="0" smtClean="0">
                <a:solidFill>
                  <a:prstClr val="black"/>
                </a:solidFill>
              </a:rPr>
              <a:t>ομοιόστασης </a:t>
            </a:r>
            <a:r>
              <a:rPr lang="el-GR" dirty="0">
                <a:solidFill>
                  <a:prstClr val="black"/>
                </a:solidFill>
              </a:rPr>
              <a:t>γλυκόζης </a:t>
            </a:r>
            <a:r>
              <a:rPr lang="el-GR" sz="3000" b="0" dirty="0" smtClean="0">
                <a:solidFill>
                  <a:prstClr val="black"/>
                </a:solidFill>
              </a:rPr>
              <a:t>3/10</a:t>
            </a:r>
            <a:endParaRPr lang="el-GR" dirty="0"/>
          </a:p>
        </p:txBody>
      </p:sp>
      <p:sp>
        <p:nvSpPr>
          <p:cNvPr id="3" name="Θέση περιεχομένου 2"/>
          <p:cNvSpPr>
            <a:spLocks noGrp="1"/>
          </p:cNvSpPr>
          <p:nvPr>
            <p:ph idx="1"/>
          </p:nvPr>
        </p:nvSpPr>
        <p:spPr/>
        <p:txBody>
          <a:bodyPr>
            <a:normAutofit/>
          </a:bodyPr>
          <a:lstStyle/>
          <a:p>
            <a:pPr marL="514350" indent="-514350">
              <a:buFont typeface="+mj-lt"/>
              <a:buAutoNum type="romanUcPeriod" startAt="3"/>
            </a:pPr>
            <a:r>
              <a:rPr lang="el-GR" sz="2200" dirty="0" smtClean="0"/>
              <a:t>Γλυκογονοσύνθεση </a:t>
            </a:r>
            <a:r>
              <a:rPr lang="el-GR" sz="2200" dirty="0"/>
              <a:t>– Γλυκογονόλυση (Παράγοντες ομοιόστασης γλυκόζης). </a:t>
            </a:r>
            <a:endParaRPr lang="el-GR" sz="2200" b="1" i="1" dirty="0"/>
          </a:p>
          <a:p>
            <a:pPr marL="541338" indent="0">
              <a:buNone/>
            </a:pPr>
            <a:r>
              <a:rPr lang="el-GR" sz="2200" dirty="0"/>
              <a:t>Έτσι, όταν:</a:t>
            </a:r>
            <a:endParaRPr lang="el-GR" sz="2200" b="1" i="1" dirty="0"/>
          </a:p>
          <a:p>
            <a:pPr marL="804863"/>
            <a:r>
              <a:rPr lang="el-GR" sz="2200" dirty="0"/>
              <a:t>Η συγκέντρωση της γλυκόζης &lt; 5 </a:t>
            </a:r>
            <a:r>
              <a:rPr lang="en-US" sz="2200" dirty="0"/>
              <a:t>mM</a:t>
            </a:r>
            <a:r>
              <a:rPr lang="el-GR" sz="2200" dirty="0"/>
              <a:t>, αναστέλλεται η γλυκογονοσυνθετάση,</a:t>
            </a:r>
          </a:p>
          <a:p>
            <a:pPr marL="804863"/>
            <a:r>
              <a:rPr lang="el-GR" sz="2200" dirty="0"/>
              <a:t>Η συγκέντρωση της γλυκόζης &gt; 5 </a:t>
            </a:r>
            <a:r>
              <a:rPr lang="en-US" sz="2200" dirty="0"/>
              <a:t>mM</a:t>
            </a:r>
            <a:r>
              <a:rPr lang="el-GR" sz="2200" dirty="0"/>
              <a:t>, ενεργοποιείται η φωσφορυλάση</a:t>
            </a:r>
          </a:p>
          <a:p>
            <a:pPr marL="804863"/>
            <a:r>
              <a:rPr lang="el-GR" sz="2200" dirty="0" smtClean="0"/>
              <a:t>Ενώ, </a:t>
            </a:r>
            <a:r>
              <a:rPr lang="el-GR" sz="2200" dirty="0"/>
              <a:t>όταν η γλυκόζη &gt; 5 </a:t>
            </a:r>
            <a:r>
              <a:rPr lang="en-US" sz="2200" dirty="0"/>
              <a:t>mM</a:t>
            </a:r>
            <a:r>
              <a:rPr lang="el-GR" sz="2200" dirty="0"/>
              <a:t>, γίνεται ο αντίθετος μηχανισμός.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31324557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Μηχανισμοί </a:t>
            </a:r>
            <a:r>
              <a:rPr lang="el-GR" dirty="0" smtClean="0">
                <a:solidFill>
                  <a:prstClr val="black"/>
                </a:solidFill>
              </a:rPr>
              <a:t>ομοιόστασης </a:t>
            </a:r>
            <a:r>
              <a:rPr lang="el-GR" dirty="0">
                <a:solidFill>
                  <a:prstClr val="black"/>
                </a:solidFill>
              </a:rPr>
              <a:t>γλυκόζης </a:t>
            </a:r>
            <a:r>
              <a:rPr lang="el-GR" sz="3000" b="0" dirty="0" smtClean="0">
                <a:solidFill>
                  <a:prstClr val="black"/>
                </a:solidFill>
              </a:rPr>
              <a:t>4/10</a:t>
            </a:r>
            <a:endParaRPr lang="el-GR" dirty="0"/>
          </a:p>
        </p:txBody>
      </p:sp>
      <p:sp>
        <p:nvSpPr>
          <p:cNvPr id="3" name="Θέση περιεχομένου 2"/>
          <p:cNvSpPr>
            <a:spLocks noGrp="1"/>
          </p:cNvSpPr>
          <p:nvPr>
            <p:ph idx="1"/>
          </p:nvPr>
        </p:nvSpPr>
        <p:spPr/>
        <p:txBody>
          <a:bodyPr/>
          <a:lstStyle/>
          <a:p>
            <a:pPr lvl="0"/>
            <a:r>
              <a:rPr lang="el-GR" dirty="0"/>
              <a:t>Η ενεργοποίηση των ενζύμων εξαρτάται, αν βρίσκονται υπό την φωσφορυλιωμένη ή μη μορφή.</a:t>
            </a:r>
          </a:p>
          <a:p>
            <a:r>
              <a:rPr lang="el-GR" dirty="0"/>
              <a:t>Εξαρτάται ακόμη από τη συγκέντρωση των ορμονών </a:t>
            </a:r>
            <a:r>
              <a:rPr lang="el-GR" b="1" i="1" dirty="0"/>
              <a:t>ινσουλίνης,</a:t>
            </a:r>
            <a:r>
              <a:rPr lang="el-GR" b="1" dirty="0"/>
              <a:t> ή </a:t>
            </a:r>
            <a:r>
              <a:rPr lang="el-GR" b="1" i="1" dirty="0"/>
              <a:t>γλυκαγόνης</a:t>
            </a:r>
            <a:r>
              <a:rPr lang="el-GR" dirty="0"/>
              <a:t> ,που συνθέτει, το πάγκρεας.</a:t>
            </a:r>
          </a:p>
          <a:p>
            <a:pPr lvl="0"/>
            <a:r>
              <a:rPr lang="el-GR" dirty="0"/>
              <a:t>Η σύνθεση του γλυκογόνου στο ήπαρ δεν είναι απεριόριστη και δεν ξεπερνά το 1/10 από το συνολικό βάρος το ήπατος. Αν υπάρχει συγκέντρωση &gt; 5 </a:t>
            </a:r>
            <a:r>
              <a:rPr lang="en-US" dirty="0"/>
              <a:t>mM</a:t>
            </a:r>
            <a:r>
              <a:rPr lang="el-GR" dirty="0"/>
              <a:t> γλυκόζης, τότε μετατρέπεται σε λίπος.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14113545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Μηχανισμοί </a:t>
            </a:r>
            <a:r>
              <a:rPr lang="el-GR" dirty="0" smtClean="0">
                <a:solidFill>
                  <a:prstClr val="black"/>
                </a:solidFill>
              </a:rPr>
              <a:t>ομοιόστασης </a:t>
            </a:r>
            <a:r>
              <a:rPr lang="el-GR" dirty="0">
                <a:solidFill>
                  <a:prstClr val="black"/>
                </a:solidFill>
              </a:rPr>
              <a:t>γλυκόζης </a:t>
            </a:r>
            <a:r>
              <a:rPr lang="el-GR" sz="3000" b="0" dirty="0" smtClean="0">
                <a:solidFill>
                  <a:prstClr val="black"/>
                </a:solidFill>
              </a:rPr>
              <a:t>5/10</a:t>
            </a:r>
            <a:endParaRPr lang="el-GR" dirty="0"/>
          </a:p>
        </p:txBody>
      </p:sp>
      <p:sp>
        <p:nvSpPr>
          <p:cNvPr id="3" name="Θέση περιεχομένου 2"/>
          <p:cNvSpPr>
            <a:spLocks noGrp="1"/>
          </p:cNvSpPr>
          <p:nvPr>
            <p:ph idx="1"/>
          </p:nvPr>
        </p:nvSpPr>
        <p:spPr/>
        <p:txBody>
          <a:bodyPr/>
          <a:lstStyle/>
          <a:p>
            <a:pPr marL="514350" indent="-514350">
              <a:buFont typeface="+mj-lt"/>
              <a:buAutoNum type="romanUcPeriod" startAt="4"/>
            </a:pPr>
            <a:r>
              <a:rPr lang="el-GR" b="1" dirty="0" smtClean="0"/>
              <a:t>Γλυκονεογένεση</a:t>
            </a:r>
            <a:endParaRPr lang="el-GR" b="1" i="1" dirty="0"/>
          </a:p>
          <a:p>
            <a:pPr marL="541338" indent="0">
              <a:buNone/>
            </a:pPr>
            <a:r>
              <a:rPr lang="el-GR" dirty="0"/>
              <a:t>Ένας άλλος τρόπος, που το ήπαρ διατηρεί τα επίπεδα της γλυκόζης σταθερά στο αίμα, είναι η μεταβολική οδός της</a:t>
            </a:r>
            <a:r>
              <a:rPr lang="el-GR" i="1" dirty="0"/>
              <a:t> </a:t>
            </a:r>
            <a:r>
              <a:rPr lang="el-GR" dirty="0"/>
              <a:t>γλυκονεογένεσης, όπου η γλυκόζη σχηματίζεται από πυροσταφυλικό οξύ, που προέρχεται από το μεταβολισμό ορισμένων αμινοξέων.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823650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Μεταβολισμός </a:t>
            </a:r>
            <a:r>
              <a:rPr lang="el-GR" sz="3000" b="0" dirty="0" smtClean="0"/>
              <a:t>6/11</a:t>
            </a:r>
            <a:endParaRPr lang="el-GR" dirty="0"/>
          </a:p>
        </p:txBody>
      </p:sp>
      <p:sp>
        <p:nvSpPr>
          <p:cNvPr id="3" name="Θέση περιεχομένου 2"/>
          <p:cNvSpPr>
            <a:spLocks noGrp="1"/>
          </p:cNvSpPr>
          <p:nvPr>
            <p:ph idx="1"/>
          </p:nvPr>
        </p:nvSpPr>
        <p:spPr/>
        <p:txBody>
          <a:bodyPr/>
          <a:lstStyle/>
          <a:p>
            <a:r>
              <a:rPr lang="en-US" dirty="0"/>
              <a:t>O</a:t>
            </a:r>
            <a:r>
              <a:rPr lang="el-GR" dirty="0"/>
              <a:t>ι ενεργειακές ανάγκες ανέρχονται σε 2400Kcal/gr για τον άνδρα και σε 1800 Kcal/gr για τη γυναίκα.</a:t>
            </a:r>
          </a:p>
          <a:p>
            <a:r>
              <a:rPr lang="el-GR" dirty="0"/>
              <a:t>Η ενέργεια αυτή πρέπει να παρέχεται από τις τροφές σε λογικές αλληλοσχετίσεις. </a:t>
            </a:r>
            <a:r>
              <a:rPr lang="el-GR" dirty="0" smtClean="0"/>
              <a:t>Έτσι </a:t>
            </a:r>
            <a:r>
              <a:rPr lang="el-GR" dirty="0"/>
              <a:t>οι υδατάνθρακες πρέπει να προμηθεύουν τον οργανισμό με το 50-55% της ενέργειας, τα λίπη με το 30% και οι </a:t>
            </a:r>
            <a:r>
              <a:rPr lang="el-GR" dirty="0" smtClean="0"/>
              <a:t>πρωτεΐνες </a:t>
            </a:r>
            <a:r>
              <a:rPr lang="el-GR" dirty="0"/>
              <a:t>με το 10-15% αυτής.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2727392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Μηχανισμοί </a:t>
            </a:r>
            <a:r>
              <a:rPr lang="el-GR" dirty="0" smtClean="0">
                <a:solidFill>
                  <a:prstClr val="black"/>
                </a:solidFill>
              </a:rPr>
              <a:t>ομοιόστασης </a:t>
            </a:r>
            <a:r>
              <a:rPr lang="el-GR" dirty="0">
                <a:solidFill>
                  <a:prstClr val="black"/>
                </a:solidFill>
              </a:rPr>
              <a:t>γλυκόζης </a:t>
            </a:r>
            <a:r>
              <a:rPr lang="el-GR" sz="3000" b="0" dirty="0" smtClean="0">
                <a:solidFill>
                  <a:prstClr val="black"/>
                </a:solidFill>
              </a:rPr>
              <a:t>6/10</a:t>
            </a:r>
            <a:endParaRPr lang="el-GR" dirty="0"/>
          </a:p>
        </p:txBody>
      </p:sp>
      <p:sp>
        <p:nvSpPr>
          <p:cNvPr id="3" name="Θέση περιεχομένου 2"/>
          <p:cNvSpPr>
            <a:spLocks noGrp="1"/>
          </p:cNvSpPr>
          <p:nvPr>
            <p:ph idx="1"/>
          </p:nvPr>
        </p:nvSpPr>
        <p:spPr>
          <a:xfrm>
            <a:off x="3964361" y="1844824"/>
            <a:ext cx="4896544" cy="648072"/>
          </a:xfrm>
        </p:spPr>
        <p:txBody>
          <a:bodyPr/>
          <a:lstStyle/>
          <a:p>
            <a:r>
              <a:rPr lang="el-GR" dirty="0" smtClean="0"/>
              <a:t>Η </a:t>
            </a:r>
            <a:r>
              <a:rPr lang="el-GR" dirty="0"/>
              <a:t>πορεία της </a:t>
            </a:r>
            <a:r>
              <a:rPr lang="el-GR" dirty="0" smtClean="0"/>
              <a:t>γλυκονεογένεσης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pic>
        <p:nvPicPr>
          <p:cNvPr id="16386" name="Picture 2" descr="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025002"/>
            <a:ext cx="2966706" cy="578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4283968" y="4005064"/>
            <a:ext cx="4572000" cy="1776384"/>
          </a:xfrm>
          <a:prstGeom prst="rect">
            <a:avLst/>
          </a:prstGeom>
          <a:ln>
            <a:solidFill>
              <a:schemeClr val="tx1"/>
            </a:solidFill>
            <a:prstDash val="dash"/>
          </a:ln>
        </p:spPr>
        <p:txBody>
          <a:bodyPr>
            <a:spAutoFit/>
          </a:bodyPr>
          <a:lstStyle/>
          <a:p>
            <a:pPr marL="342900" lvl="0" indent="-342900" fontAlgn="auto">
              <a:lnSpc>
                <a:spcPct val="114000"/>
              </a:lnSpc>
              <a:spcBef>
                <a:spcPts val="1200"/>
              </a:spcBef>
              <a:spcAft>
                <a:spcPts val="0"/>
              </a:spcAft>
              <a:buFont typeface="Wingdings" panose="05000000000000000000" pitchFamily="2" charset="2"/>
              <a:buChar char="ü"/>
            </a:pPr>
            <a:r>
              <a:rPr lang="el-GR" sz="2400" b="1" dirty="0">
                <a:solidFill>
                  <a:prstClr val="black"/>
                </a:solidFill>
                <a:latin typeface="Calibri"/>
              </a:rPr>
              <a:t>Παρατήρηση:</a:t>
            </a:r>
            <a:r>
              <a:rPr lang="el-GR" sz="2400" dirty="0">
                <a:solidFill>
                  <a:prstClr val="black"/>
                </a:solidFill>
                <a:latin typeface="Calibri"/>
              </a:rPr>
              <a:t> Είναι η αντίθετη πορεία της γλυκόλυσης, όπου το 90% επιτελείται στο ήπαρ και το 10% στα νεφρά.</a:t>
            </a:r>
          </a:p>
        </p:txBody>
      </p:sp>
    </p:spTree>
    <p:extLst>
      <p:ext uri="{BB962C8B-B14F-4D97-AF65-F5344CB8AC3E}">
        <p14:creationId xmlns:p14="http://schemas.microsoft.com/office/powerpoint/2010/main" val="17985830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Μηχανισμοί </a:t>
            </a:r>
            <a:r>
              <a:rPr lang="el-GR" dirty="0" smtClean="0">
                <a:solidFill>
                  <a:prstClr val="black"/>
                </a:solidFill>
              </a:rPr>
              <a:t>ομοιόστασης </a:t>
            </a:r>
            <a:r>
              <a:rPr lang="el-GR" dirty="0">
                <a:solidFill>
                  <a:prstClr val="black"/>
                </a:solidFill>
              </a:rPr>
              <a:t>γλυκόζης </a:t>
            </a:r>
            <a:r>
              <a:rPr lang="el-GR" sz="3000" b="0" dirty="0" smtClean="0">
                <a:solidFill>
                  <a:prstClr val="black"/>
                </a:solidFill>
              </a:rPr>
              <a:t>7/10</a:t>
            </a:r>
            <a:endParaRPr lang="el-GR" dirty="0"/>
          </a:p>
        </p:txBody>
      </p:sp>
      <p:sp>
        <p:nvSpPr>
          <p:cNvPr id="3" name="Θέση περιεχομένου 2"/>
          <p:cNvSpPr>
            <a:spLocks noGrp="1"/>
          </p:cNvSpPr>
          <p:nvPr>
            <p:ph idx="1"/>
          </p:nvPr>
        </p:nvSpPr>
        <p:spPr/>
        <p:txBody>
          <a:bodyPr>
            <a:normAutofit/>
          </a:bodyPr>
          <a:lstStyle/>
          <a:p>
            <a:r>
              <a:rPr lang="el-GR" sz="2200" b="1" dirty="0"/>
              <a:t>Κύκλος του </a:t>
            </a:r>
            <a:r>
              <a:rPr lang="en-US" sz="2200" b="1" dirty="0"/>
              <a:t>Cori</a:t>
            </a:r>
            <a:r>
              <a:rPr lang="el-GR" sz="2200" dirty="0"/>
              <a:t>. Επειδή στο σκελετικό μυ  ελλείπουν τα ένζυμα της νεογλυκογένεσης, δεν είναι δυνατός ο σχηματισμός γλυκόζης από γαλακτικό. </a:t>
            </a:r>
            <a:r>
              <a:rPr lang="el-GR" sz="2200" dirty="0" smtClean="0"/>
              <a:t>Έτσι </a:t>
            </a:r>
            <a:r>
              <a:rPr lang="el-GR" sz="2200" dirty="0"/>
              <a:t>το γαλακτικό αποδίδεται στη κυκλοφορία και χρησιμοποιείται στο ήπαρ για γλυκονεογένεση.</a:t>
            </a:r>
          </a:p>
          <a:p>
            <a:r>
              <a:rPr lang="el-GR" sz="2200" b="1" dirty="0"/>
              <a:t>Κύκλος της Αλανίνης</a:t>
            </a:r>
            <a:r>
              <a:rPr lang="el-GR" sz="2200" dirty="0"/>
              <a:t>, Οι αμινομάδες των αμινοξέων μεταφέρονται κυρίως στο πυροσταφυλικό, που προέρχεται από τη γλυκόλυση. Η αλανίνη υφίσταται στο ήπαρ τρανσαμίνωση και το άζωτο χρησιμοποιείται για το σχηματισμό ουρίας, ενώ το πυροσταφυλικό χρησιμεύει στη γλυκονεογένεση. Η γλυκόζη μπορεί να φτάσει πάλι στους μυς, οπότε κλείνει ο κύκλος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21148999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Μηχανισμοί </a:t>
            </a:r>
            <a:r>
              <a:rPr lang="el-GR" dirty="0" smtClean="0">
                <a:solidFill>
                  <a:prstClr val="black"/>
                </a:solidFill>
              </a:rPr>
              <a:t>ομοιόστασης </a:t>
            </a:r>
            <a:r>
              <a:rPr lang="el-GR" dirty="0">
                <a:solidFill>
                  <a:prstClr val="black"/>
                </a:solidFill>
              </a:rPr>
              <a:t>γλυκόζης </a:t>
            </a:r>
            <a:r>
              <a:rPr lang="el-GR" sz="3000" b="0" dirty="0" smtClean="0">
                <a:solidFill>
                  <a:prstClr val="black"/>
                </a:solidFill>
              </a:rPr>
              <a:t>8/10</a:t>
            </a:r>
            <a:endParaRPr lang="el-GR" dirty="0"/>
          </a:p>
        </p:txBody>
      </p:sp>
      <p:sp>
        <p:nvSpPr>
          <p:cNvPr id="3" name="Θέση περιεχομένου 2"/>
          <p:cNvSpPr>
            <a:spLocks noGrp="1"/>
          </p:cNvSpPr>
          <p:nvPr>
            <p:ph idx="1"/>
          </p:nvPr>
        </p:nvSpPr>
        <p:spPr/>
        <p:txBody>
          <a:bodyPr/>
          <a:lstStyle/>
          <a:p>
            <a:pPr marL="514350" indent="-514350">
              <a:buFont typeface="+mj-lt"/>
              <a:buAutoNum type="romanUcPeriod" startAt="5"/>
            </a:pPr>
            <a:r>
              <a:rPr lang="el-GR" dirty="0" smtClean="0"/>
              <a:t>Η </a:t>
            </a:r>
            <a:r>
              <a:rPr lang="el-GR" dirty="0"/>
              <a:t>μετατροπή της </a:t>
            </a:r>
            <a:r>
              <a:rPr lang="en-US" dirty="0"/>
              <a:t>G</a:t>
            </a:r>
            <a:r>
              <a:rPr lang="el-GR" dirty="0"/>
              <a:t>–6–</a:t>
            </a:r>
            <a:r>
              <a:rPr lang="en-US" dirty="0"/>
              <a:t>P</a:t>
            </a:r>
            <a:r>
              <a:rPr lang="el-GR" dirty="0"/>
              <a:t> σε Πεντόζες (</a:t>
            </a:r>
            <a:r>
              <a:rPr lang="el-GR" b="1" dirty="0"/>
              <a:t>παρακύκλωμα πεντοζών</a:t>
            </a:r>
            <a:r>
              <a:rPr lang="el-GR" dirty="0"/>
              <a:t>) (</a:t>
            </a:r>
            <a:r>
              <a:rPr lang="en-US" dirty="0"/>
              <a:t>PPP</a:t>
            </a:r>
            <a:r>
              <a:rPr lang="el-GR" dirty="0"/>
              <a:t> = </a:t>
            </a:r>
            <a:r>
              <a:rPr lang="en-US" dirty="0"/>
              <a:t>Pentose Phosphate Pathway</a:t>
            </a:r>
            <a:r>
              <a:rPr lang="el-GR" dirty="0"/>
              <a:t>)</a:t>
            </a:r>
            <a:endParaRPr lang="el-GR" b="1" i="1" dirty="0"/>
          </a:p>
          <a:p>
            <a:pPr marL="541338" indent="0">
              <a:buNone/>
            </a:pPr>
            <a:r>
              <a:rPr lang="el-GR" dirty="0"/>
              <a:t>Μια ακόμη μεταβολική οδός που ακολουθεί η </a:t>
            </a:r>
            <a:r>
              <a:rPr lang="en-US" dirty="0"/>
              <a:t>G</a:t>
            </a:r>
            <a:r>
              <a:rPr lang="el-GR" dirty="0"/>
              <a:t>–6–</a:t>
            </a:r>
            <a:r>
              <a:rPr lang="en-US" dirty="0"/>
              <a:t>P</a:t>
            </a:r>
            <a:r>
              <a:rPr lang="el-GR" dirty="0"/>
              <a:t> στο ήπαρ, είναι η μετατροπή της σε φωσφορικούς εστέρες πεντοζών, που είτε χρησιμοποιούνται ως δομικές μονάδες των νουκλεϊνικών οξέων, είτε καταλήγουν σε φωσφορικούς εστέρες εξοζών, που θα οδηγηθούν στη γλυκόλυση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35002649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Μηχανισμοί </a:t>
            </a:r>
            <a:r>
              <a:rPr lang="el-GR" dirty="0" smtClean="0">
                <a:solidFill>
                  <a:prstClr val="black"/>
                </a:solidFill>
              </a:rPr>
              <a:t>ομοιόστασης </a:t>
            </a:r>
            <a:r>
              <a:rPr lang="el-GR" dirty="0">
                <a:solidFill>
                  <a:prstClr val="black"/>
                </a:solidFill>
              </a:rPr>
              <a:t>γλυκόζης </a:t>
            </a:r>
            <a:r>
              <a:rPr lang="el-GR" sz="3000" b="0" dirty="0" smtClean="0">
                <a:solidFill>
                  <a:prstClr val="black"/>
                </a:solidFill>
              </a:rPr>
              <a:t>9/10</a:t>
            </a:r>
            <a:endParaRPr lang="el-GR" dirty="0"/>
          </a:p>
        </p:txBody>
      </p:sp>
      <p:sp>
        <p:nvSpPr>
          <p:cNvPr id="3" name="Θέση περιεχομένου 2"/>
          <p:cNvSpPr>
            <a:spLocks noGrp="1"/>
          </p:cNvSpPr>
          <p:nvPr>
            <p:ph idx="1"/>
          </p:nvPr>
        </p:nvSpPr>
        <p:spPr/>
        <p:txBody>
          <a:bodyPr/>
          <a:lstStyle/>
          <a:p>
            <a:r>
              <a:rPr lang="el-GR" dirty="0"/>
              <a:t>Η οδός ΡΡΡ επιτελείται σε ιστούς, που συνθέτουν λιπίδια ή στεροειδή. Στους σκελετικούς μυς επιτελείται σε πολύ μικρό βαθμό.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pic>
        <p:nvPicPr>
          <p:cNvPr id="17410" name="Picture 2" descr="1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4641" y="2564904"/>
            <a:ext cx="5649858" cy="349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6896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Μηχανισμοί </a:t>
            </a:r>
            <a:r>
              <a:rPr lang="el-GR" dirty="0" smtClean="0">
                <a:solidFill>
                  <a:prstClr val="black"/>
                </a:solidFill>
              </a:rPr>
              <a:t>ομοιόστασης </a:t>
            </a:r>
            <a:r>
              <a:rPr lang="el-GR" dirty="0">
                <a:solidFill>
                  <a:prstClr val="black"/>
                </a:solidFill>
              </a:rPr>
              <a:t>γλυκόζης </a:t>
            </a:r>
            <a:r>
              <a:rPr lang="el-GR" sz="3000" b="0" dirty="0" smtClean="0">
                <a:solidFill>
                  <a:prstClr val="black"/>
                </a:solidFill>
              </a:rPr>
              <a:t>10/10</a:t>
            </a:r>
            <a:endParaRPr lang="el-GR" dirty="0"/>
          </a:p>
        </p:txBody>
      </p:sp>
      <p:sp>
        <p:nvSpPr>
          <p:cNvPr id="3" name="Θέση περιεχομένου 2"/>
          <p:cNvSpPr>
            <a:spLocks noGrp="1"/>
          </p:cNvSpPr>
          <p:nvPr>
            <p:ph idx="1"/>
          </p:nvPr>
        </p:nvSpPr>
        <p:spPr>
          <a:xfrm>
            <a:off x="611560" y="1268760"/>
            <a:ext cx="8532440" cy="5472608"/>
          </a:xfrm>
        </p:spPr>
        <p:txBody>
          <a:bodyPr>
            <a:noAutofit/>
          </a:bodyPr>
          <a:lstStyle/>
          <a:p>
            <a:pPr marL="0" indent="0">
              <a:lnSpc>
                <a:spcPct val="110000"/>
              </a:lnSpc>
              <a:spcBef>
                <a:spcPts val="800"/>
              </a:spcBef>
              <a:buNone/>
            </a:pPr>
            <a:r>
              <a:rPr lang="el-GR" sz="2200" dirty="0"/>
              <a:t>Συνοψίζοντας</a:t>
            </a:r>
            <a:r>
              <a:rPr lang="el-GR" sz="2200" dirty="0" smtClean="0"/>
              <a:t>:</a:t>
            </a:r>
            <a:endParaRPr lang="el-GR" sz="2200" dirty="0"/>
          </a:p>
          <a:p>
            <a:pPr lvl="0">
              <a:lnSpc>
                <a:spcPct val="110000"/>
              </a:lnSpc>
              <a:spcBef>
                <a:spcPts val="800"/>
              </a:spcBef>
            </a:pPr>
            <a:r>
              <a:rPr lang="el-GR" sz="2200" b="1" dirty="0"/>
              <a:t>Γλυκόλυση:</a:t>
            </a:r>
            <a:r>
              <a:rPr lang="el-GR" sz="2200" dirty="0"/>
              <a:t> επιτελείται σε όλους τους ιστούς.</a:t>
            </a:r>
          </a:p>
          <a:p>
            <a:pPr lvl="0">
              <a:lnSpc>
                <a:spcPct val="110000"/>
              </a:lnSpc>
              <a:spcBef>
                <a:spcPts val="800"/>
              </a:spcBef>
            </a:pPr>
            <a:r>
              <a:rPr lang="el-GR" sz="2200" b="1" dirty="0"/>
              <a:t>Γλυκογονοσύνθεση:</a:t>
            </a:r>
            <a:r>
              <a:rPr lang="el-GR" sz="2200" dirty="0"/>
              <a:t> συμβαίνει κύρια στον σκελετικό μυ (1% του βάρους του).</a:t>
            </a:r>
          </a:p>
          <a:p>
            <a:pPr lvl="0">
              <a:lnSpc>
                <a:spcPct val="110000"/>
              </a:lnSpc>
              <a:spcBef>
                <a:spcPts val="800"/>
              </a:spcBef>
            </a:pPr>
            <a:r>
              <a:rPr lang="el-GR" sz="2200" b="1" dirty="0"/>
              <a:t>Γλυκονεογένεση:</a:t>
            </a:r>
            <a:r>
              <a:rPr lang="el-GR" sz="2200" dirty="0"/>
              <a:t> γίνεται κυρίως στους νεφρούς.</a:t>
            </a:r>
          </a:p>
          <a:p>
            <a:pPr lvl="0">
              <a:lnSpc>
                <a:spcPct val="110000"/>
              </a:lnSpc>
              <a:spcBef>
                <a:spcPts val="800"/>
              </a:spcBef>
            </a:pPr>
            <a:r>
              <a:rPr lang="el-GR" sz="2200" b="1" dirty="0"/>
              <a:t>Παρακύκλωμα Πεντοζών: </a:t>
            </a:r>
            <a:r>
              <a:rPr lang="el-GR" sz="2200" dirty="0"/>
              <a:t>επιτελείται κύρια στο λιπώδη ιστό και τα ερυθρά αιμοσφαίρια.</a:t>
            </a:r>
          </a:p>
          <a:p>
            <a:pPr lvl="0">
              <a:lnSpc>
                <a:spcPct val="110000"/>
              </a:lnSpc>
              <a:spcBef>
                <a:spcPts val="800"/>
              </a:spcBef>
            </a:pPr>
            <a:r>
              <a:rPr lang="el-GR" sz="2200" dirty="0"/>
              <a:t>Στο λιπώδη ιστό παρέχει το απαιτούμενο </a:t>
            </a:r>
            <a:r>
              <a:rPr lang="en-US" sz="2200" dirty="0"/>
              <a:t>NADPH</a:t>
            </a:r>
            <a:r>
              <a:rPr lang="el-GR" sz="2200" dirty="0"/>
              <a:t>, για τη βιοσύνθεση των λιπών.</a:t>
            </a:r>
          </a:p>
          <a:p>
            <a:pPr lvl="0">
              <a:lnSpc>
                <a:spcPct val="110000"/>
              </a:lnSpc>
              <a:spcBef>
                <a:spcPts val="800"/>
              </a:spcBef>
            </a:pPr>
            <a:r>
              <a:rPr lang="el-GR" sz="2200" dirty="0"/>
              <a:t>Το </a:t>
            </a:r>
            <a:r>
              <a:rPr lang="en-US" sz="2200" dirty="0"/>
              <a:t>NADPH</a:t>
            </a:r>
            <a:r>
              <a:rPr lang="el-GR" sz="2200" dirty="0"/>
              <a:t> συμβάλλει στην ακεραιότητα των ερυθρών αιμοσφαιρίων και τη διατήρηση του </a:t>
            </a:r>
            <a:r>
              <a:rPr lang="en-US" sz="2200" dirty="0"/>
              <a:t>Fe</a:t>
            </a:r>
            <a:r>
              <a:rPr lang="el-GR" sz="2200" dirty="0"/>
              <a:t> της αιμοσφαιρίνης στη δισθενή μορφή</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19044873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a:t>Ορμονική ρύθμιση του μεταβολισμού των </a:t>
            </a:r>
            <a:r>
              <a:rPr lang="el-GR" dirty="0" smtClean="0"/>
              <a:t>υδατανθράκων </a:t>
            </a:r>
            <a:r>
              <a:rPr lang="el-GR" sz="3000" b="0" dirty="0" smtClean="0"/>
              <a:t>1/2</a:t>
            </a:r>
            <a:endParaRPr lang="el-GR" sz="3000" b="0" dirty="0"/>
          </a:p>
        </p:txBody>
      </p:sp>
      <p:sp>
        <p:nvSpPr>
          <p:cNvPr id="3" name="Θέση περιεχομένου 2"/>
          <p:cNvSpPr>
            <a:spLocks noGrp="1"/>
          </p:cNvSpPr>
          <p:nvPr>
            <p:ph idx="1"/>
          </p:nvPr>
        </p:nvSpPr>
        <p:spPr>
          <a:xfrm>
            <a:off x="611560" y="1556792"/>
            <a:ext cx="8352928" cy="4680520"/>
          </a:xfrm>
        </p:spPr>
        <p:txBody>
          <a:bodyPr/>
          <a:lstStyle/>
          <a:p>
            <a:r>
              <a:rPr lang="el-GR" dirty="0"/>
              <a:t>Στις ορμόνες, που συμμετέχουν στο μεταβολισμό των υδατανθράκων ανήκουν:</a:t>
            </a:r>
          </a:p>
          <a:p>
            <a:pPr marL="857250" lvl="1" indent="-457200">
              <a:buFont typeface="+mj-lt"/>
              <a:buAutoNum type="arabicPeriod"/>
            </a:pPr>
            <a:r>
              <a:rPr lang="el-GR" dirty="0" smtClean="0"/>
              <a:t>τα πεπτίδια </a:t>
            </a:r>
            <a:r>
              <a:rPr lang="el-GR" b="1" dirty="0"/>
              <a:t>ι</a:t>
            </a:r>
            <a:r>
              <a:rPr lang="el-GR" b="1" dirty="0" smtClean="0"/>
              <a:t>νσουλίνη</a:t>
            </a:r>
            <a:r>
              <a:rPr lang="el-GR" b="1" dirty="0"/>
              <a:t>, </a:t>
            </a:r>
            <a:r>
              <a:rPr lang="el-GR" b="1" dirty="0" smtClean="0"/>
              <a:t>γλυκαγόνη</a:t>
            </a:r>
            <a:r>
              <a:rPr lang="el-GR" b="1" dirty="0"/>
              <a:t>.</a:t>
            </a:r>
          </a:p>
          <a:p>
            <a:pPr marL="857250" lvl="1" indent="-457200">
              <a:buFont typeface="+mj-lt"/>
              <a:buAutoNum type="arabicPeriod"/>
            </a:pPr>
            <a:r>
              <a:rPr lang="el-GR" dirty="0" smtClean="0"/>
              <a:t>το γλυκοκορτικοειδές </a:t>
            </a:r>
            <a:r>
              <a:rPr lang="el-GR" b="1" dirty="0" smtClean="0"/>
              <a:t>κορτιζόλη.</a:t>
            </a:r>
            <a:endParaRPr lang="el-GR" dirty="0"/>
          </a:p>
          <a:p>
            <a:pPr marL="857250" lvl="1" indent="-457200">
              <a:buFont typeface="+mj-lt"/>
              <a:buAutoNum type="arabicPeriod"/>
            </a:pPr>
            <a:r>
              <a:rPr lang="el-GR" dirty="0" smtClean="0"/>
              <a:t>Η κατεχολαμίνη </a:t>
            </a:r>
            <a:r>
              <a:rPr lang="el-GR" b="1" dirty="0" smtClean="0"/>
              <a:t>αδρεναλίνη.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23555152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a:t>Ορμονική ρύθμιση του μεταβολισμού των </a:t>
            </a:r>
            <a:r>
              <a:rPr lang="el-GR" dirty="0" smtClean="0"/>
              <a:t>υδατανθράκων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611560" y="1556792"/>
            <a:ext cx="8352928" cy="4680520"/>
          </a:xfrm>
        </p:spPr>
        <p:txBody>
          <a:bodyPr/>
          <a:lstStyle/>
          <a:p>
            <a:r>
              <a:rPr lang="el-GR" dirty="0"/>
              <a:t>Η ινσουλίνη, επάγει την εκ νέου σύνθεση της </a:t>
            </a:r>
            <a:r>
              <a:rPr lang="el-GR" b="1" dirty="0"/>
              <a:t>συνθετάσης του γλυκογόνου</a:t>
            </a:r>
            <a:r>
              <a:rPr lang="el-GR" dirty="0"/>
              <a:t> καθώς και πολλών ενζύμων της γλυκόλυσης. Εμποδίζει επίσης τη σύνθεση ενζύμων κλειδιών της νεογλυκογένεσης. Η ινσουλίνη επηρεάζει επίσης το μεταβολισμό των λιπιδίων, αλλά και την αποδόμηση των πρωτεϊνών του μυϊκού συστήματος. Η γλυκαγόνη και η κορτιζόλη, έχουν την αντίθετη δράση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4720406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Μεταβολισμός </a:t>
            </a:r>
            <a:r>
              <a:rPr lang="el-GR" dirty="0" smtClean="0"/>
              <a:t>λιπιδίων </a:t>
            </a:r>
            <a:r>
              <a:rPr lang="el-GR" sz="3000" b="0" dirty="0" smtClean="0"/>
              <a:t>1/2</a:t>
            </a:r>
            <a:endParaRPr lang="el-GR" sz="3000" b="0" dirty="0"/>
          </a:p>
        </p:txBody>
      </p:sp>
      <p:sp>
        <p:nvSpPr>
          <p:cNvPr id="3" name="Θέση περιεχομένου 2"/>
          <p:cNvSpPr>
            <a:spLocks noGrp="1"/>
          </p:cNvSpPr>
          <p:nvPr>
            <p:ph idx="1"/>
          </p:nvPr>
        </p:nvSpPr>
        <p:spPr>
          <a:xfrm>
            <a:off x="611560" y="1268760"/>
            <a:ext cx="8136904" cy="4968552"/>
          </a:xfrm>
        </p:spPr>
        <p:txBody>
          <a:bodyPr/>
          <a:lstStyle/>
          <a:p>
            <a:r>
              <a:rPr lang="el-GR" dirty="0"/>
              <a:t>Η ρύθμιση της </a:t>
            </a:r>
            <a:r>
              <a:rPr lang="el-GR" b="1" dirty="0"/>
              <a:t>λιπόλυσης</a:t>
            </a:r>
            <a:r>
              <a:rPr lang="el-GR" dirty="0"/>
              <a:t> γίνεται εν μέρει από τις ορμόνες (αδρεναλίνη, γλυκαγόνη), με ενδιάμεσο το κυκλικό AMP. Η αποικοδόμηση των λιπαρών οξέων για παραγωγή ενέργειας γίνεται με μια σειρά μεταβολικών βημάτων που καλείται </a:t>
            </a:r>
            <a:r>
              <a:rPr lang="el-GR" b="1" dirty="0"/>
              <a:t>β-οξείδωση.</a:t>
            </a:r>
            <a:endParaRPr lang="el-GR" dirty="0"/>
          </a:p>
          <a:p>
            <a:r>
              <a:rPr lang="el-GR" dirty="0"/>
              <a:t>Η β-οξείδωση ξεκινά με την ενεργοποίηση των λιπαρών οξέων προς παράγωγα του CoA, τα οποία αφυδρογονώνονται με την εισαγωγή ενός διπλού δεσμού.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4105904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Μεταβολισμός λιπιδίων </a:t>
            </a:r>
            <a:r>
              <a:rPr lang="el-GR" sz="3000" b="0" dirty="0" smtClean="0"/>
              <a:t>2/2</a:t>
            </a:r>
            <a:endParaRPr lang="el-GR" dirty="0"/>
          </a:p>
        </p:txBody>
      </p:sp>
      <p:sp>
        <p:nvSpPr>
          <p:cNvPr id="3" name="Θέση περιεχομένου 2"/>
          <p:cNvSpPr>
            <a:spLocks noGrp="1"/>
          </p:cNvSpPr>
          <p:nvPr>
            <p:ph idx="1"/>
          </p:nvPr>
        </p:nvSpPr>
        <p:spPr>
          <a:xfrm>
            <a:off x="611560" y="1268760"/>
            <a:ext cx="8064896" cy="4968552"/>
          </a:xfrm>
        </p:spPr>
        <p:txBody>
          <a:bodyPr>
            <a:normAutofit/>
          </a:bodyPr>
          <a:lstStyle/>
          <a:p>
            <a:r>
              <a:rPr lang="el-GR" sz="2200" dirty="0"/>
              <a:t>Σε περίπτωση κινητοποίησης και απόδοσης στη κυκλοφορία υψηλής συγκέντρωσης λιπαρών οξέων από τις </a:t>
            </a:r>
            <a:r>
              <a:rPr lang="el-GR" sz="2200" b="1" dirty="0"/>
              <a:t>λιπαποθήκες</a:t>
            </a:r>
            <a:r>
              <a:rPr lang="el-GR" sz="2200" dirty="0"/>
              <a:t>, τα περιφερικά όργανα και το ήπαρ δεν μπορούν να τα οξειδώσουν, αφού η δυνατότητα β-οξείδωσης είναι περιορισμένη. Τότε σχηματίζονται στο ήπαρ τα </a:t>
            </a:r>
            <a:r>
              <a:rPr lang="el-GR" sz="2200" b="1" dirty="0"/>
              <a:t>κετονοσώματα </a:t>
            </a:r>
            <a:r>
              <a:rPr lang="el-GR" sz="2200" dirty="0"/>
              <a:t>(ακετοξικό, 3-υδροξυβουτυρικό. Τα οξέα αυτά μπορούν να οξειδωθούν, με κέρδος ενέργειας, στους περιφερικούς ιστούς και τον εγκέφαλο</a:t>
            </a:r>
            <a:r>
              <a:rPr lang="el-GR" sz="2200" dirty="0" smtClean="0"/>
              <a:t>.</a:t>
            </a:r>
          </a:p>
          <a:p>
            <a:r>
              <a:rPr lang="el-GR" sz="2200" dirty="0"/>
              <a:t>Αν και ο ανθρώπινος οργανισμός έχει μικρές ανάγκες σε λιπίδια, οι τροφές που καταναλώνει περιέχουν το 20% - 40% των απαραίτητων θερμίδων, από την κατανάλωση λιπιδίων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24995394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Πέψη </a:t>
            </a:r>
            <a:r>
              <a:rPr lang="el-GR" dirty="0" smtClean="0"/>
              <a:t>των </a:t>
            </a:r>
            <a:r>
              <a:rPr lang="el-GR" dirty="0"/>
              <a:t>λ</a:t>
            </a:r>
            <a:r>
              <a:rPr lang="el-GR" dirty="0" smtClean="0"/>
              <a:t>ιπιδίων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7684" y="980728"/>
            <a:ext cx="5688632" cy="571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817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Μεταβολισμός </a:t>
            </a:r>
            <a:r>
              <a:rPr lang="el-GR" sz="3000" b="0" dirty="0" smtClean="0"/>
              <a:t>7/11</a:t>
            </a:r>
            <a:endParaRPr lang="el-GR" dirty="0"/>
          </a:p>
        </p:txBody>
      </p:sp>
      <p:sp>
        <p:nvSpPr>
          <p:cNvPr id="3" name="Θέση περιεχομένου 2"/>
          <p:cNvSpPr>
            <a:spLocks noGrp="1"/>
          </p:cNvSpPr>
          <p:nvPr>
            <p:ph idx="1"/>
          </p:nvPr>
        </p:nvSpPr>
        <p:spPr/>
        <p:txBody>
          <a:bodyPr>
            <a:normAutofit/>
          </a:bodyPr>
          <a:lstStyle/>
          <a:p>
            <a:r>
              <a:rPr lang="el-GR" sz="2200" dirty="0"/>
              <a:t>Η ενέργεια αυτή παράγεται συνοπτικά ως εξής:</a:t>
            </a:r>
          </a:p>
          <a:p>
            <a:r>
              <a:rPr lang="el-GR" sz="2200" dirty="0"/>
              <a:t>Η αερόβια ενεργειακή αξιοποίηση των τροφών ξεκινά με το σχηματισμό των ακετυλομάδων, οι οποίες μέσω του </a:t>
            </a:r>
            <a:r>
              <a:rPr lang="el-GR" sz="2200" b="1" dirty="0"/>
              <a:t>κύκλου Krebs</a:t>
            </a:r>
            <a:r>
              <a:rPr lang="el-GR" sz="2200" dirty="0"/>
              <a:t> ή των τρικαρβοξυλικών οξέων (</a:t>
            </a:r>
            <a:r>
              <a:rPr lang="en-US" sz="2200" dirty="0"/>
              <a:t>Citric acid cycle</a:t>
            </a:r>
            <a:r>
              <a:rPr lang="el-GR" sz="2200" dirty="0"/>
              <a:t>) τις αποικοδομεί σε διοξείδιο του άνθρακος και αναγωγικά δυναμικά με τη συμμετοχή κάποιων συνενζύμων. Αν και το οξυγόνο δεν είναι απαραίτητο για τη μετατροπή της γλυκόζης σε γαλακτικό (γλυκόλυση), είναι απαραίτητο για τον οξειδωτικό μεταβολισμό του πυροσταφυλικού σε διοξείδιο του άνθρακα και ύδωρ, για τη μέγιστη απόδοση ενέργειας από τη γλυκόζη. Η </a:t>
            </a:r>
            <a:r>
              <a:rPr lang="el-GR" sz="2200" dirty="0" smtClean="0"/>
              <a:t>περίσσεια </a:t>
            </a:r>
            <a:r>
              <a:rPr lang="el-GR" sz="2200" dirty="0"/>
              <a:t>οξυγόνου μπορεί να είναι τοξική προκαλώντας οξειδωτικό στρες και διάσπαρτη ιστική βλάβη.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8648944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800" dirty="0"/>
              <a:t>Αποδόμηση λιπαρών </a:t>
            </a:r>
            <a:r>
              <a:rPr lang="el-GR" sz="3800" dirty="0" smtClean="0"/>
              <a:t>οξέων, β–οξείδωση </a:t>
            </a:r>
            <a:r>
              <a:rPr lang="el-GR" sz="3300" b="0" dirty="0" smtClean="0"/>
              <a:t>1/14</a:t>
            </a:r>
            <a:endParaRPr lang="el-GR" sz="3300" b="0" dirty="0"/>
          </a:p>
        </p:txBody>
      </p:sp>
      <p:sp>
        <p:nvSpPr>
          <p:cNvPr id="3" name="Θέση περιεχομένου 2"/>
          <p:cNvSpPr>
            <a:spLocks noGrp="1"/>
          </p:cNvSpPr>
          <p:nvPr>
            <p:ph idx="1"/>
          </p:nvPr>
        </p:nvSpPr>
        <p:spPr/>
        <p:txBody>
          <a:bodyPr/>
          <a:lstStyle/>
          <a:p>
            <a:r>
              <a:rPr lang="el-GR" dirty="0"/>
              <a:t>Με τη διάσπαση των λιπών (λιπόλυση) απελευθερώνονται </a:t>
            </a:r>
            <a:r>
              <a:rPr lang="el-GR" b="1" dirty="0"/>
              <a:t>γλυκερόλη</a:t>
            </a:r>
            <a:r>
              <a:rPr lang="el-GR" dirty="0"/>
              <a:t> και </a:t>
            </a:r>
            <a:r>
              <a:rPr lang="el-GR" b="1" dirty="0"/>
              <a:t>λιπαρά οξέα.</a:t>
            </a:r>
            <a:r>
              <a:rPr lang="el-GR" dirty="0"/>
              <a:t> Η λιπόλυση στο λιπώδη ιστό καταλύεται από μια </a:t>
            </a:r>
            <a:r>
              <a:rPr lang="el-GR" b="1" dirty="0"/>
              <a:t>ορμονοευαίσθητη λιπάση</a:t>
            </a:r>
            <a:r>
              <a:rPr lang="el-GR" dirty="0"/>
              <a:t>, κάτω από ένα πολύπλοκο ορμονικό </a:t>
            </a:r>
            <a:r>
              <a:rPr lang="el-GR" dirty="0" smtClean="0"/>
              <a:t>έλεγχο.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6136" y="3196462"/>
            <a:ext cx="7192907" cy="325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0819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Αποδόμηση λιπαρών οξέων, β–οξείδωση </a:t>
            </a:r>
            <a:r>
              <a:rPr lang="el-GR" sz="3000" b="0" dirty="0" smtClean="0">
                <a:solidFill>
                  <a:prstClr val="black"/>
                </a:solidFill>
              </a:rPr>
              <a:t>2/14</a:t>
            </a:r>
            <a:endParaRPr lang="el-GR" dirty="0"/>
          </a:p>
        </p:txBody>
      </p:sp>
      <p:sp>
        <p:nvSpPr>
          <p:cNvPr id="3" name="Θέση περιεχομένου 2"/>
          <p:cNvSpPr>
            <a:spLocks noGrp="1"/>
          </p:cNvSpPr>
          <p:nvPr>
            <p:ph idx="1"/>
          </p:nvPr>
        </p:nvSpPr>
        <p:spPr/>
        <p:txBody>
          <a:bodyPr>
            <a:normAutofit/>
          </a:bodyPr>
          <a:lstStyle/>
          <a:p>
            <a:r>
              <a:rPr lang="el-GR" sz="2200" dirty="0"/>
              <a:t>Τα λιπαρά οξέα, μεταφέρονται από το λιπώδη ιστό στο πλάσμα μη εστεροποιημένα (</a:t>
            </a:r>
            <a:r>
              <a:rPr lang="el-GR" sz="2200" b="1" dirty="0"/>
              <a:t>ελεύθερα, λιπαρά οξέα, </a:t>
            </a:r>
            <a:r>
              <a:rPr lang="en-US" sz="2200" b="1" dirty="0"/>
              <a:t>FFA</a:t>
            </a:r>
            <a:r>
              <a:rPr lang="el-GR" sz="2200" b="1" dirty="0"/>
              <a:t>). </a:t>
            </a:r>
            <a:r>
              <a:rPr lang="el-GR" sz="2200" dirty="0"/>
              <a:t>Εκείνα με μεγάλες αλυσίδες είναι λιγότερο υδατοδιαλυτά και προσδένονται στην αλβουμίνη, ως </a:t>
            </a:r>
            <a:r>
              <a:rPr lang="el-GR" sz="2200" b="1" dirty="0"/>
              <a:t>λιποπρωτεΐνες</a:t>
            </a:r>
            <a:r>
              <a:rPr lang="el-GR" sz="2200" dirty="0"/>
              <a:t>.</a:t>
            </a:r>
          </a:p>
          <a:p>
            <a:r>
              <a:rPr lang="el-GR" sz="2200" dirty="0"/>
              <a:t>Σε περιπτώσεις υψηλού επιπέδου </a:t>
            </a:r>
            <a:r>
              <a:rPr lang="en-US" sz="2200" dirty="0"/>
              <a:t>FFA</a:t>
            </a:r>
            <a:r>
              <a:rPr lang="el-GR" sz="2200" dirty="0"/>
              <a:t> στο πλάσμα, όπως συμβαίνει σε καταστάσεις πείνας και στον σακχαρώδη διαβήτη, στο ήπαρ παράγονται κυρίως </a:t>
            </a:r>
            <a:r>
              <a:rPr lang="el-GR" sz="2200" b="1" dirty="0"/>
              <a:t>κετονοσώματα.</a:t>
            </a:r>
            <a:endParaRPr lang="el-GR" sz="2200" dirty="0"/>
          </a:p>
          <a:p>
            <a:r>
              <a:rPr lang="el-GR" sz="2200" dirty="0"/>
              <a:t>Τα Ελεύθερα Λιπαρά Οξέα (</a:t>
            </a:r>
            <a:r>
              <a:rPr lang="en-US" sz="2200" dirty="0"/>
              <a:t>FFA</a:t>
            </a:r>
            <a:r>
              <a:rPr lang="el-GR" sz="2200" dirty="0"/>
              <a:t>) είτε:</a:t>
            </a:r>
          </a:p>
          <a:p>
            <a:pPr lvl="1"/>
            <a:r>
              <a:rPr lang="el-GR" sz="2200" dirty="0" smtClean="0"/>
              <a:t>Καταβολίζονται </a:t>
            </a:r>
            <a:r>
              <a:rPr lang="el-GR" sz="2200" dirty="0"/>
              <a:t>σε ακετυλο</a:t>
            </a:r>
            <a:r>
              <a:rPr lang="en-US" sz="2200" dirty="0"/>
              <a:t>Co</a:t>
            </a:r>
            <a:r>
              <a:rPr lang="el-GR" sz="2200" dirty="0"/>
              <a:t>Α</a:t>
            </a:r>
          </a:p>
          <a:p>
            <a:pPr lvl="1"/>
            <a:r>
              <a:rPr lang="el-GR" sz="2200" dirty="0" smtClean="0"/>
              <a:t>Βιοσυνθέτουν </a:t>
            </a:r>
            <a:r>
              <a:rPr lang="el-GR" sz="2200" dirty="0"/>
              <a:t>λιπίδια.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23687560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Αποδόμηση λιπαρών οξέων, β–οξείδωση </a:t>
            </a:r>
            <a:r>
              <a:rPr lang="el-GR" sz="3000" b="0" dirty="0" smtClean="0">
                <a:solidFill>
                  <a:prstClr val="black"/>
                </a:solidFill>
              </a:rPr>
              <a:t>3/14</a:t>
            </a:r>
            <a:endParaRPr lang="el-GR" dirty="0"/>
          </a:p>
        </p:txBody>
      </p:sp>
      <p:sp>
        <p:nvSpPr>
          <p:cNvPr id="3" name="Θέση περιεχομένου 2"/>
          <p:cNvSpPr>
            <a:spLocks noGrp="1"/>
          </p:cNvSpPr>
          <p:nvPr>
            <p:ph idx="1"/>
          </p:nvPr>
        </p:nvSpPr>
        <p:spPr/>
        <p:txBody>
          <a:bodyPr/>
          <a:lstStyle/>
          <a:p>
            <a:r>
              <a:rPr lang="el-GR" dirty="0"/>
              <a:t>Η β-οξείδωση στα μιτοχόνδρια γίνεται με ένα "σύμπλεγμα" διαφόρων ενζύμων που καλείται με το όνομα </a:t>
            </a:r>
            <a:r>
              <a:rPr lang="el-GR" b="1" dirty="0"/>
              <a:t>«λιπαρό οξύ</a:t>
            </a:r>
            <a:r>
              <a:rPr lang="el-GR" dirty="0"/>
              <a:t>: </a:t>
            </a:r>
            <a:r>
              <a:rPr lang="el-GR" b="1" dirty="0"/>
              <a:t>οξειδάση»</a:t>
            </a:r>
            <a:r>
              <a:rPr lang="el-GR" dirty="0"/>
              <a:t> και όλη η διαδικασία αυτή γίνεται σε σύνδεση με την παραγωγή μορίων ΑΤΡ μέσω της ύπαρξης συνενζύμων </a:t>
            </a:r>
            <a:r>
              <a:rPr lang="en-US" dirty="0"/>
              <a:t>F</a:t>
            </a:r>
            <a:r>
              <a:rPr lang="el-GR" dirty="0"/>
              <a:t>ΑD και ΝΑD και των ανηγμένων ισοδυνάμων τους όπως και στον κύκλο των τρικαρβοξυλικών οξέων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8619320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Αποδόμηση λιπαρών οξέων, β–οξείδωση </a:t>
            </a:r>
            <a:r>
              <a:rPr lang="el-GR" sz="3000" b="0" dirty="0">
                <a:solidFill>
                  <a:prstClr val="black"/>
                </a:solidFill>
              </a:rPr>
              <a:t>4</a:t>
            </a:r>
            <a:r>
              <a:rPr lang="el-GR" sz="3000" b="0" dirty="0" smtClean="0">
                <a:solidFill>
                  <a:prstClr val="black"/>
                </a:solidFill>
              </a:rPr>
              <a:t>/14</a:t>
            </a:r>
            <a:endParaRPr lang="el-GR" dirty="0"/>
          </a:p>
        </p:txBody>
      </p:sp>
      <p:sp>
        <p:nvSpPr>
          <p:cNvPr id="3" name="Θέση περιεχομένου 2"/>
          <p:cNvSpPr>
            <a:spLocks noGrp="1"/>
          </p:cNvSpPr>
          <p:nvPr>
            <p:ph idx="1"/>
          </p:nvPr>
        </p:nvSpPr>
        <p:spPr/>
        <p:txBody>
          <a:bodyPr/>
          <a:lstStyle/>
          <a:p>
            <a:r>
              <a:rPr lang="el-GR" dirty="0"/>
              <a:t>Η πορεία αυτή περιλαμβάνει:</a:t>
            </a:r>
          </a:p>
          <a:p>
            <a:pPr marL="355600" indent="0">
              <a:buNone/>
            </a:pPr>
            <a:r>
              <a:rPr lang="el-GR" dirty="0"/>
              <a:t>Ενεργοποίηση των λιπαρών οξέων (στο κυτοσόλιο)</a:t>
            </a:r>
          </a:p>
          <a:p>
            <a:pPr marL="355600" indent="0">
              <a:buNone/>
            </a:pPr>
            <a:r>
              <a:rPr lang="en-US" b="1" dirty="0"/>
              <a:t>RCOOH + CoA + 2 ATP </a:t>
            </a:r>
            <a:r>
              <a:rPr lang="en-US" b="1" dirty="0">
                <a:sym typeface="Symbol"/>
              </a:rPr>
              <a:t></a:t>
            </a:r>
            <a:r>
              <a:rPr lang="en-US" b="1" dirty="0"/>
              <a:t> RCOCoA + PPi + 2 ADP</a:t>
            </a:r>
            <a:endParaRPr lang="el-GR" dirty="0"/>
          </a:p>
          <a:p>
            <a:pPr marL="355600" indent="0">
              <a:buNone/>
            </a:pPr>
            <a:r>
              <a:rPr lang="el-GR" dirty="0"/>
              <a:t>Επειδή το </a:t>
            </a:r>
            <a:r>
              <a:rPr lang="en-US" dirty="0"/>
              <a:t>RCOCoA</a:t>
            </a:r>
            <a:r>
              <a:rPr lang="el-GR" dirty="0"/>
              <a:t> δεν μπορεί να περάσει στο μιτοχόνδριο, το </a:t>
            </a:r>
            <a:r>
              <a:rPr lang="el-GR" b="1" dirty="0"/>
              <a:t>ακύλιο</a:t>
            </a:r>
            <a:r>
              <a:rPr lang="el-GR" dirty="0"/>
              <a:t> μεταφέρεται στην </a:t>
            </a:r>
            <a:r>
              <a:rPr lang="el-GR" b="1" dirty="0"/>
              <a:t>καρνιτίνη</a:t>
            </a:r>
            <a:r>
              <a:rPr lang="el-GR" dirty="0"/>
              <a:t> (ακυλοκαρνιτίνη), η οποία μέσα στο μιτοχόνδριο ξανασχηματίζει το </a:t>
            </a:r>
            <a:r>
              <a:rPr lang="en-US" dirty="0"/>
              <a:t>RCOCoA</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34413093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Αποδόμηση λιπαρών οξέων, β–οξείδωση </a:t>
            </a:r>
            <a:r>
              <a:rPr lang="el-GR" sz="3000" b="0" dirty="0">
                <a:solidFill>
                  <a:prstClr val="black"/>
                </a:solidFill>
              </a:rPr>
              <a:t>5</a:t>
            </a:r>
            <a:r>
              <a:rPr lang="el-GR" sz="3000" b="0" dirty="0" smtClean="0">
                <a:solidFill>
                  <a:prstClr val="black"/>
                </a:solidFill>
              </a:rPr>
              <a:t>/14</a:t>
            </a:r>
            <a:endParaRPr lang="el-GR" dirty="0"/>
          </a:p>
        </p:txBody>
      </p:sp>
      <p:sp>
        <p:nvSpPr>
          <p:cNvPr id="3" name="Θέση περιεχομένου 2"/>
          <p:cNvSpPr>
            <a:spLocks noGrp="1"/>
          </p:cNvSpPr>
          <p:nvPr>
            <p:ph idx="1"/>
          </p:nvPr>
        </p:nvSpPr>
        <p:spPr/>
        <p:txBody>
          <a:bodyPr/>
          <a:lstStyle/>
          <a:p>
            <a:r>
              <a:rPr lang="el-GR" dirty="0"/>
              <a:t>Τα </a:t>
            </a:r>
            <a:r>
              <a:rPr lang="en-US" dirty="0"/>
              <a:t>FFA</a:t>
            </a:r>
            <a:r>
              <a:rPr lang="el-GR" dirty="0"/>
              <a:t> οξειδώνονται μέσω β-οξείδωσης. Η β-οξείδωση λαμβάνει χώρα στον β-</a:t>
            </a:r>
            <a:r>
              <a:rPr lang="en-US" dirty="0"/>
              <a:t>C</a:t>
            </a:r>
            <a:r>
              <a:rPr lang="el-GR" dirty="0"/>
              <a:t>, με απόδοση ενός </a:t>
            </a:r>
            <a:r>
              <a:rPr lang="el-GR" b="1" dirty="0"/>
              <a:t>β-κετο-οξέος</a:t>
            </a:r>
            <a:r>
              <a:rPr lang="el-GR" dirty="0"/>
              <a:t>, το οποίο στη συνέχεια υφίσταται διάσπαση σε </a:t>
            </a:r>
            <a:r>
              <a:rPr lang="el-GR" b="1" dirty="0"/>
              <a:t>οξικό οξύ</a:t>
            </a:r>
            <a:r>
              <a:rPr lang="el-GR" dirty="0"/>
              <a:t> και </a:t>
            </a:r>
            <a:r>
              <a:rPr lang="el-GR" b="1" dirty="0"/>
              <a:t>λιπαρό οξύ</a:t>
            </a:r>
            <a:r>
              <a:rPr lang="el-GR" dirty="0"/>
              <a:t> μικρότερης αλυσίδας, κατά 2 άτομα άνθρακος. </a:t>
            </a:r>
          </a:p>
          <a:p>
            <a:r>
              <a:rPr lang="el-GR" dirty="0"/>
              <a:t>Αρα με τη β-οξείδωση τα λιπαρά οξέα με τη μορφή ακυλ-CoA, μετατρέπονται, στο μιτοχόνδριο, σε ακετυλ-CoA για να εισέλθουν στο κύκλο Krebs</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27468437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Αποδόμηση λιπαρών οξέων, β–οξείδωση </a:t>
            </a:r>
            <a:r>
              <a:rPr lang="el-GR" sz="3000" b="0" dirty="0">
                <a:solidFill>
                  <a:prstClr val="black"/>
                </a:solidFill>
              </a:rPr>
              <a:t>6</a:t>
            </a:r>
            <a:r>
              <a:rPr lang="el-GR" sz="3000" b="0" dirty="0" smtClean="0">
                <a:solidFill>
                  <a:prstClr val="black"/>
                </a:solidFill>
              </a:rPr>
              <a:t>/14</a:t>
            </a:r>
            <a:endParaRPr lang="el-GR" dirty="0"/>
          </a:p>
        </p:txBody>
      </p:sp>
      <p:sp>
        <p:nvSpPr>
          <p:cNvPr id="3" name="Θέση περιεχομένου 2"/>
          <p:cNvSpPr>
            <a:spLocks noGrp="1"/>
          </p:cNvSpPr>
          <p:nvPr>
            <p:ph idx="1"/>
          </p:nvPr>
        </p:nvSpPr>
        <p:spPr>
          <a:xfrm>
            <a:off x="611560" y="1268760"/>
            <a:ext cx="8352928" cy="2603269"/>
          </a:xfrm>
        </p:spPr>
        <p:txBody>
          <a:bodyPr/>
          <a:lstStyle/>
          <a:p>
            <a:r>
              <a:rPr lang="el-GR" dirty="0"/>
              <a:t>Κάθε κύκλος της β-οξείδωσης, απελευθερώνει έτσι 2 μονάδες ακετυλ-CoA. Η διαδικασία αυτή επιτελείται σε 4 στάδια</a:t>
            </a:r>
            <a:r>
              <a:rPr lang="el-GR" dirty="0" smtClean="0"/>
              <a:t>:</a:t>
            </a:r>
            <a:endParaRPr lang="el-GR" dirty="0"/>
          </a:p>
          <a:p>
            <a:pPr marL="457200" indent="-457200">
              <a:buFont typeface="+mj-lt"/>
              <a:buAutoNum type="arabicPeriod"/>
            </a:pPr>
            <a:r>
              <a:rPr lang="el-GR" b="1" dirty="0"/>
              <a:t>Αφυδρογόνωση από FAD</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
        <p:nvSpPr>
          <p:cNvPr id="6" name="Rectangle 11"/>
          <p:cNvSpPr/>
          <p:nvPr/>
        </p:nvSpPr>
        <p:spPr>
          <a:xfrm>
            <a:off x="2375235" y="5021137"/>
            <a:ext cx="4968552"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2"/>
              </a:rPr>
              <a:t>Beta-Oxidation1</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3" tooltip="User:NEUROtiker"/>
              </a:rPr>
              <a:t>NEUROtiker</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pic>
        <p:nvPicPr>
          <p:cNvPr id="20484" name="Picture 4" descr="Beta-Oxidatio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3212976"/>
            <a:ext cx="7343775" cy="14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392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Αποδόμηση λιπαρών οξέων, β–οξείδωση </a:t>
            </a:r>
            <a:r>
              <a:rPr lang="el-GR" sz="3000" b="0" dirty="0">
                <a:solidFill>
                  <a:prstClr val="black"/>
                </a:solidFill>
              </a:rPr>
              <a:t>7</a:t>
            </a:r>
            <a:r>
              <a:rPr lang="el-GR" sz="3000" b="0" dirty="0" smtClean="0">
                <a:solidFill>
                  <a:prstClr val="black"/>
                </a:solidFill>
              </a:rPr>
              <a:t>/14</a:t>
            </a:r>
            <a:endParaRPr lang="el-GR" dirty="0"/>
          </a:p>
        </p:txBody>
      </p:sp>
      <p:sp>
        <p:nvSpPr>
          <p:cNvPr id="3" name="Θέση περιεχομένου 2"/>
          <p:cNvSpPr>
            <a:spLocks noGrp="1"/>
          </p:cNvSpPr>
          <p:nvPr>
            <p:ph idx="1"/>
          </p:nvPr>
        </p:nvSpPr>
        <p:spPr/>
        <p:txBody>
          <a:bodyPr/>
          <a:lstStyle/>
          <a:p>
            <a:pPr marL="457200" indent="-457200">
              <a:spcAft>
                <a:spcPts val="12000"/>
              </a:spcAft>
              <a:buFont typeface="+mj-lt"/>
              <a:buAutoNum type="arabicPeriod" startAt="2"/>
            </a:pPr>
            <a:r>
              <a:rPr lang="el-GR" b="1" dirty="0"/>
              <a:t>Υδρόλυση μεταξύ των ανθράκων στις θέσεις 2 και </a:t>
            </a:r>
            <a:r>
              <a:rPr lang="el-GR" b="1" dirty="0" smtClean="0"/>
              <a:t>3</a:t>
            </a:r>
            <a:endParaRPr lang="el-GR" dirty="0"/>
          </a:p>
          <a:p>
            <a:pPr marL="457200" indent="-457200">
              <a:buFont typeface="+mj-lt"/>
              <a:buAutoNum type="arabicPeriod" startAt="2"/>
            </a:pPr>
            <a:r>
              <a:rPr lang="el-GR" b="1" dirty="0" smtClean="0"/>
              <a:t>Οξείδωση </a:t>
            </a:r>
            <a:r>
              <a:rPr lang="el-GR" b="1" dirty="0"/>
              <a:t>από NAD+</a:t>
            </a:r>
            <a:r>
              <a:rPr lang="el-GR" dirty="0"/>
              <a:t> (μετατροπή υδροξυλίου σε κετονομάδα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
        <p:nvSpPr>
          <p:cNvPr id="5" name="Rectangle 11"/>
          <p:cNvSpPr/>
          <p:nvPr/>
        </p:nvSpPr>
        <p:spPr>
          <a:xfrm>
            <a:off x="1810052" y="6309320"/>
            <a:ext cx="6085197"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2"/>
              </a:rPr>
              <a:t>Beta-Oxidation2</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rPr>
              <a:t>“</a:t>
            </a:r>
            <a:r>
              <a:rPr lang="en-US" sz="1200" dirty="0" smtClean="0">
                <a:latin typeface="+mn-lt"/>
                <a:hlinkClick r:id="rId3"/>
              </a:rPr>
              <a:t>Beta-Oxidation3</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NEUROtiker"/>
              </a:rPr>
              <a:t>NEUROtiker</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pic>
        <p:nvPicPr>
          <p:cNvPr id="21506" name="Picture 2" descr="Beta-Oxidation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1865758"/>
            <a:ext cx="7343775" cy="141922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Beta-Oxidation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608" y="4411562"/>
            <a:ext cx="7343775"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605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Αποδόμηση λιπαρών οξέων, β–οξείδωση </a:t>
            </a:r>
            <a:r>
              <a:rPr lang="el-GR" sz="3000" b="0" dirty="0">
                <a:solidFill>
                  <a:prstClr val="black"/>
                </a:solidFill>
              </a:rPr>
              <a:t>8</a:t>
            </a:r>
            <a:r>
              <a:rPr lang="el-GR" sz="3000" b="0" dirty="0" smtClean="0">
                <a:solidFill>
                  <a:prstClr val="black"/>
                </a:solidFill>
              </a:rPr>
              <a:t>/14</a:t>
            </a:r>
            <a:endParaRPr lang="el-GR" dirty="0"/>
          </a:p>
        </p:txBody>
      </p:sp>
      <p:sp>
        <p:nvSpPr>
          <p:cNvPr id="3" name="Θέση περιεχομένου 2"/>
          <p:cNvSpPr>
            <a:spLocks noGrp="1"/>
          </p:cNvSpPr>
          <p:nvPr>
            <p:ph idx="1"/>
          </p:nvPr>
        </p:nvSpPr>
        <p:spPr/>
        <p:txBody>
          <a:bodyPr/>
          <a:lstStyle/>
          <a:p>
            <a:pPr marL="457200" indent="-457200">
              <a:spcAft>
                <a:spcPts val="12000"/>
              </a:spcAft>
              <a:buFont typeface="+mj-lt"/>
              <a:buAutoNum type="arabicPeriod" startAt="4"/>
            </a:pPr>
            <a:r>
              <a:rPr lang="el-GR" b="1" dirty="0" smtClean="0"/>
              <a:t>Θειόλυση</a:t>
            </a:r>
            <a:r>
              <a:rPr lang="el-GR" dirty="0"/>
              <a:t>,</a:t>
            </a:r>
            <a:r>
              <a:rPr lang="el-GR" dirty="0" smtClean="0"/>
              <a:t> </a:t>
            </a:r>
            <a:r>
              <a:rPr lang="el-GR" dirty="0"/>
              <a:t>δ</a:t>
            </a:r>
            <a:r>
              <a:rPr lang="el-GR" dirty="0" smtClean="0"/>
              <a:t>ιάσπαση </a:t>
            </a:r>
            <a:r>
              <a:rPr lang="el-GR" dirty="0"/>
              <a:t>β-κετοακετυλ CoA από θειόλη άλλου CoA, η </a:t>
            </a:r>
            <a:r>
              <a:rPr lang="el-GR" dirty="0" smtClean="0"/>
              <a:t>οποία </a:t>
            </a:r>
            <a:r>
              <a:rPr lang="el-GR" dirty="0"/>
              <a:t>εισέρχεται μεταξύ των ανθράκων στις θέσεις 2 και </a:t>
            </a:r>
            <a:r>
              <a:rPr lang="el-GR" dirty="0" smtClean="0"/>
              <a:t>3.</a:t>
            </a:r>
            <a:endParaRPr lang="el-GR" b="1" i="1" dirty="0"/>
          </a:p>
          <a:p>
            <a:pPr marL="541338" indent="0">
              <a:buNone/>
            </a:pPr>
            <a:r>
              <a:rPr lang="el-GR" dirty="0"/>
              <a:t>Η ανωτέρω διαδικασία συνεχίζεται μέχρι όλη η αλυσίδα του λιπαρού οξέος μετατραπεί σε μονάδες CoA</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pic>
        <p:nvPicPr>
          <p:cNvPr id="22530" name="Picture 2" descr="Beta-Oxidation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506" y="2741289"/>
            <a:ext cx="7600950" cy="10477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2123728" y="3933056"/>
            <a:ext cx="4968552"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Beta-Oxidation4</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NEUROtiker"/>
              </a:rPr>
              <a:t>NEUROtiker</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spTree>
    <p:extLst>
      <p:ext uri="{BB962C8B-B14F-4D97-AF65-F5344CB8AC3E}">
        <p14:creationId xmlns:p14="http://schemas.microsoft.com/office/powerpoint/2010/main" val="12856204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Αποδόμηση λιπαρών οξέων, β–οξείδωση </a:t>
            </a:r>
            <a:r>
              <a:rPr lang="el-GR" sz="3000" b="0" dirty="0">
                <a:solidFill>
                  <a:prstClr val="black"/>
                </a:solidFill>
              </a:rPr>
              <a:t>9</a:t>
            </a:r>
            <a:r>
              <a:rPr lang="el-GR" sz="3000" b="0" dirty="0" smtClean="0">
                <a:solidFill>
                  <a:prstClr val="black"/>
                </a:solidFill>
              </a:rPr>
              <a:t>/14</a:t>
            </a:r>
            <a:endParaRPr lang="el-GR" dirty="0"/>
          </a:p>
        </p:txBody>
      </p:sp>
      <p:sp>
        <p:nvSpPr>
          <p:cNvPr id="3" name="Θέση περιεχομένου 2"/>
          <p:cNvSpPr>
            <a:spLocks noGrp="1"/>
          </p:cNvSpPr>
          <p:nvPr>
            <p:ph idx="1"/>
          </p:nvPr>
        </p:nvSpPr>
        <p:spPr/>
        <p:txBody>
          <a:bodyPr/>
          <a:lstStyle/>
          <a:p>
            <a:r>
              <a:rPr lang="el-GR" b="1" dirty="0"/>
              <a:t>Υπολογισμός παραγομένης ενέργειας (ATP), από την ολική οξείδωση λιπαρού οξέος</a:t>
            </a:r>
            <a:r>
              <a:rPr lang="el-GR" dirty="0"/>
              <a:t>:</a:t>
            </a:r>
          </a:p>
          <a:p>
            <a:pPr marL="328613" lvl="1" indent="0">
              <a:buNone/>
            </a:pPr>
            <a:r>
              <a:rPr lang="el-GR" dirty="0"/>
              <a:t>Από ένα λιπαρό οξύ που διαθέτει 18 </a:t>
            </a:r>
            <a:r>
              <a:rPr lang="en-US" dirty="0"/>
              <a:t>C</a:t>
            </a:r>
            <a:r>
              <a:rPr lang="el-GR" dirty="0"/>
              <a:t>, θα σχηματισθούν 9 </a:t>
            </a:r>
            <a:r>
              <a:rPr lang="en-US" dirty="0"/>
              <a:t>CH</a:t>
            </a:r>
            <a:r>
              <a:rPr lang="el-GR" baseline="-25000" dirty="0"/>
              <a:t>3</a:t>
            </a:r>
            <a:r>
              <a:rPr lang="en-US" dirty="0"/>
              <a:t>COCoA</a:t>
            </a:r>
            <a:r>
              <a:rPr lang="el-GR" dirty="0"/>
              <a:t>, 8 </a:t>
            </a:r>
            <a:r>
              <a:rPr lang="en-US" dirty="0"/>
              <a:t>FADH</a:t>
            </a:r>
            <a:r>
              <a:rPr lang="el-GR" baseline="-25000" dirty="0"/>
              <a:t>2 </a:t>
            </a:r>
            <a:r>
              <a:rPr lang="el-GR" dirty="0"/>
              <a:t>και 8 </a:t>
            </a:r>
            <a:r>
              <a:rPr lang="en-US" dirty="0"/>
              <a:t>NADH</a:t>
            </a:r>
            <a:r>
              <a:rPr lang="el-GR" dirty="0"/>
              <a:t>, από τη β-οξείδωση.</a:t>
            </a:r>
          </a:p>
          <a:p>
            <a:pPr marL="328613" lvl="1" indent="0">
              <a:buNone/>
            </a:pPr>
            <a:r>
              <a:rPr lang="el-GR" dirty="0"/>
              <a:t>Τα 9 </a:t>
            </a:r>
            <a:r>
              <a:rPr lang="en-US" dirty="0"/>
              <a:t>CH</a:t>
            </a:r>
            <a:r>
              <a:rPr lang="el-GR" baseline="-25000" dirty="0"/>
              <a:t>3</a:t>
            </a:r>
            <a:r>
              <a:rPr lang="en-US" dirty="0"/>
              <a:t>C</a:t>
            </a:r>
            <a:r>
              <a:rPr lang="el-GR" dirty="0"/>
              <a:t>Ο</a:t>
            </a:r>
            <a:r>
              <a:rPr lang="en-US" dirty="0"/>
              <a:t>CoA</a:t>
            </a:r>
            <a:r>
              <a:rPr lang="el-GR" dirty="0"/>
              <a:t> εισερχόμενα στον κύκλο του </a:t>
            </a:r>
            <a:r>
              <a:rPr lang="en-US" dirty="0"/>
              <a:t>Krebs</a:t>
            </a:r>
            <a:r>
              <a:rPr lang="el-GR" dirty="0"/>
              <a:t>, θα παράγουν:</a:t>
            </a:r>
          </a:p>
          <a:p>
            <a:pPr marL="982663" lvl="1" indent="-387350"/>
            <a:r>
              <a:rPr lang="de-DE" dirty="0"/>
              <a:t>3 </a:t>
            </a:r>
            <a:r>
              <a:rPr lang="el-GR" dirty="0"/>
              <a:t>Χ</a:t>
            </a:r>
            <a:r>
              <a:rPr lang="de-DE" dirty="0"/>
              <a:t> 9 = 27 NADH (+8) = 35</a:t>
            </a:r>
            <a:endParaRPr lang="el-GR" dirty="0"/>
          </a:p>
          <a:p>
            <a:pPr marL="982663" lvl="1" indent="-387350"/>
            <a:r>
              <a:rPr lang="de-DE" dirty="0"/>
              <a:t>1 X 9 = 9 FADH</a:t>
            </a:r>
            <a:r>
              <a:rPr lang="de-DE" baseline="-25000" dirty="0"/>
              <a:t>2</a:t>
            </a:r>
            <a:r>
              <a:rPr lang="de-DE" dirty="0"/>
              <a:t> (+8) = </a:t>
            </a:r>
            <a:r>
              <a:rPr lang="de-DE" dirty="0" smtClean="0"/>
              <a:t>17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1783780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Αποδόμηση λιπαρών οξέων, β–οξείδωση </a:t>
            </a:r>
            <a:r>
              <a:rPr lang="el-GR" sz="3000" b="0" dirty="0" smtClean="0">
                <a:solidFill>
                  <a:prstClr val="black"/>
                </a:solidFill>
              </a:rPr>
              <a:t>10/14</a:t>
            </a:r>
            <a:endParaRPr lang="el-GR" dirty="0"/>
          </a:p>
        </p:txBody>
      </p:sp>
      <p:sp>
        <p:nvSpPr>
          <p:cNvPr id="3" name="Θέση περιεχομένου 2"/>
          <p:cNvSpPr>
            <a:spLocks noGrp="1"/>
          </p:cNvSpPr>
          <p:nvPr>
            <p:ph idx="1"/>
          </p:nvPr>
        </p:nvSpPr>
        <p:spPr/>
        <p:txBody>
          <a:bodyPr/>
          <a:lstStyle/>
          <a:p>
            <a:pPr marL="0" indent="0">
              <a:buNone/>
            </a:pPr>
            <a:r>
              <a:rPr lang="el-GR" dirty="0"/>
              <a:t>Στη συνέχεια από την οξειδωτική φωσφορυλίωση, θα έχουμε:</a:t>
            </a:r>
          </a:p>
          <a:p>
            <a:pPr lvl="1" indent="-387350"/>
            <a:r>
              <a:rPr lang="el-GR" dirty="0"/>
              <a:t>3 Χ 35 = 105 ΑΤΡ (από το </a:t>
            </a:r>
            <a:r>
              <a:rPr lang="en-US" dirty="0"/>
              <a:t>NADH</a:t>
            </a:r>
            <a:r>
              <a:rPr lang="el-GR" dirty="0"/>
              <a:t>) και </a:t>
            </a:r>
          </a:p>
          <a:p>
            <a:pPr lvl="1" indent="-387350"/>
            <a:r>
              <a:rPr lang="el-GR" dirty="0"/>
              <a:t>2 Χ 17 = 34 ΑΤΡ (από το </a:t>
            </a:r>
            <a:r>
              <a:rPr lang="en-US" dirty="0"/>
              <a:t>FADH</a:t>
            </a:r>
            <a:r>
              <a:rPr lang="el-GR" baseline="-25000" dirty="0"/>
              <a:t>2</a:t>
            </a:r>
            <a:r>
              <a:rPr lang="el-GR" dirty="0"/>
              <a:t>) </a:t>
            </a:r>
          </a:p>
          <a:p>
            <a:pPr lvl="1" indent="-387350"/>
            <a:r>
              <a:rPr lang="el-GR" dirty="0"/>
              <a:t>1 Χ 9 = 9 ΑΤΡ (από το </a:t>
            </a:r>
            <a:r>
              <a:rPr lang="en-US" dirty="0"/>
              <a:t>GTP</a:t>
            </a:r>
            <a:r>
              <a:rPr lang="el-GR" dirty="0"/>
              <a:t>).</a:t>
            </a:r>
          </a:p>
          <a:p>
            <a:pPr lvl="1" indent="-387350"/>
            <a:r>
              <a:rPr lang="el-GR" dirty="0"/>
              <a:t>Μείον 2 ΑΤΡ, που θα καταναλωθούν για το σχηματισμό του </a:t>
            </a:r>
            <a:r>
              <a:rPr lang="en-US" dirty="0"/>
              <a:t>CH</a:t>
            </a:r>
            <a:r>
              <a:rPr lang="el-GR" baseline="-25000" dirty="0"/>
              <a:t>3</a:t>
            </a:r>
            <a:r>
              <a:rPr lang="en-US" dirty="0"/>
              <a:t>COCoA</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846948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Μεταβολισμός </a:t>
            </a:r>
            <a:r>
              <a:rPr lang="el-GR" sz="3000" b="0" dirty="0" smtClean="0"/>
              <a:t>8/11</a:t>
            </a:r>
            <a:endParaRPr lang="el-GR" dirty="0"/>
          </a:p>
        </p:txBody>
      </p:sp>
      <p:sp>
        <p:nvSpPr>
          <p:cNvPr id="3" name="Θέση περιεχομένου 2"/>
          <p:cNvSpPr>
            <a:spLocks noGrp="1"/>
          </p:cNvSpPr>
          <p:nvPr>
            <p:ph idx="1"/>
          </p:nvPr>
        </p:nvSpPr>
        <p:spPr/>
        <p:txBody>
          <a:bodyPr/>
          <a:lstStyle/>
          <a:p>
            <a:r>
              <a:rPr lang="el-GR" dirty="0"/>
              <a:t>Το </a:t>
            </a:r>
            <a:r>
              <a:rPr lang="el-GR" b="1" dirty="0"/>
              <a:t>πυροσταφυλικό</a:t>
            </a:r>
            <a:r>
              <a:rPr lang="el-GR" dirty="0"/>
              <a:t>, στα κύτταρα που λειτουργούν αερόβια, μετασχηματίζεται σε </a:t>
            </a:r>
            <a:r>
              <a:rPr lang="el-GR" b="1" dirty="0"/>
              <a:t>ακετυλοσυνένζυμο Α</a:t>
            </a:r>
            <a:r>
              <a:rPr lang="el-GR" dirty="0"/>
              <a:t> (ακετυλο-CoA), που είναι κοινό ενδιάμεσο </a:t>
            </a:r>
            <a:r>
              <a:rPr lang="el-GR" dirty="0" smtClean="0"/>
              <a:t>προϊόν </a:t>
            </a:r>
            <a:r>
              <a:rPr lang="el-GR" dirty="0"/>
              <a:t>στο μεταβολισμό ενέργειας υδατανθράκων, λιπιδίων και αμινοξέων. Το ακετυλο-CoA, εισέρχεται στο κύκλο Krebs, στη μιτοχονδριακή μήτρα και το οξειδώνει σε διοξείδιο του άνθρακα, ενώ παράλληλα ανάγει τα σημαντικά συνένζυμα NAD+, FAD</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39105657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Αποδόμηση λιπαρών οξέων, β–οξείδωση </a:t>
            </a:r>
            <a:r>
              <a:rPr lang="el-GR" sz="3000" b="0" dirty="0" smtClean="0">
                <a:solidFill>
                  <a:prstClr val="black"/>
                </a:solidFill>
              </a:rPr>
              <a:t>11/14</a:t>
            </a:r>
            <a:endParaRPr lang="el-GR" dirty="0"/>
          </a:p>
        </p:txBody>
      </p:sp>
      <p:sp>
        <p:nvSpPr>
          <p:cNvPr id="3" name="Θέση περιεχομένου 2"/>
          <p:cNvSpPr>
            <a:spLocks noGrp="1"/>
          </p:cNvSpPr>
          <p:nvPr>
            <p:ph idx="1"/>
          </p:nvPr>
        </p:nvSpPr>
        <p:spPr>
          <a:xfrm>
            <a:off x="611560" y="1268760"/>
            <a:ext cx="8064896" cy="4968552"/>
          </a:xfrm>
        </p:spPr>
        <p:txBody>
          <a:bodyPr>
            <a:normAutofit/>
          </a:bodyPr>
          <a:lstStyle/>
          <a:p>
            <a:r>
              <a:rPr lang="el-GR" sz="2200" dirty="0" smtClean="0"/>
              <a:t>Άρα </a:t>
            </a:r>
            <a:r>
              <a:rPr lang="el-GR" sz="2200" dirty="0"/>
              <a:t>από την </a:t>
            </a:r>
            <a:r>
              <a:rPr lang="el-GR" sz="2200" b="1" dirty="0"/>
              <a:t>οξείδωση 1 μορίου στεατικού οξέος, θα σχηματισθούν 146 μόρια ΑΤΡ</a:t>
            </a:r>
            <a:r>
              <a:rPr lang="el-GR" sz="2200" dirty="0"/>
              <a:t>. Συγκριτικά από την οξείδωση 1 μορίου γλυκόζης (6 άτομα </a:t>
            </a:r>
            <a:r>
              <a:rPr lang="en-US" sz="2200" dirty="0"/>
              <a:t>C</a:t>
            </a:r>
            <a:r>
              <a:rPr lang="el-GR" sz="2200" dirty="0"/>
              <a:t>) σχηματίζονται 38 μόρια ΑΤΡ. </a:t>
            </a:r>
          </a:p>
          <a:p>
            <a:r>
              <a:rPr lang="el-GR" sz="2200" dirty="0"/>
              <a:t>Έτσι εξηγείται, γιατί τα λιπίδια όταν καταβολίζονται δίνουν περισσότερη ενέργεια υπό μορφή ΑΤΡ, έναντι όλων των άλλων θρεπτικών ουσιών. Θερμοδυναμικά, από τη μετατροπή 1 </a:t>
            </a:r>
            <a:r>
              <a:rPr lang="en-US" sz="2200" dirty="0"/>
              <a:t>gr</a:t>
            </a:r>
            <a:r>
              <a:rPr lang="el-GR" sz="2200" dirty="0"/>
              <a:t> λίπους σε </a:t>
            </a:r>
            <a:r>
              <a:rPr lang="en-US" sz="2200" dirty="0"/>
              <a:t>H</a:t>
            </a:r>
            <a:r>
              <a:rPr lang="el-GR" sz="2200" baseline="-25000" dirty="0"/>
              <a:t>2</a:t>
            </a:r>
            <a:r>
              <a:rPr lang="en-US" sz="2200" dirty="0"/>
              <a:t>O</a:t>
            </a:r>
            <a:r>
              <a:rPr lang="el-GR" sz="2200" dirty="0"/>
              <a:t> + </a:t>
            </a:r>
            <a:r>
              <a:rPr lang="en-US" sz="2200" dirty="0"/>
              <a:t>CO</a:t>
            </a:r>
            <a:r>
              <a:rPr lang="el-GR" sz="2200" baseline="-25000" dirty="0"/>
              <a:t>2</a:t>
            </a:r>
            <a:r>
              <a:rPr lang="el-GR" sz="2200" dirty="0"/>
              <a:t>, δύνανται να παραχθούν 9 </a:t>
            </a:r>
            <a:r>
              <a:rPr lang="en-US" sz="2200" dirty="0"/>
              <a:t>Kcal</a:t>
            </a:r>
            <a:r>
              <a:rPr lang="el-GR" sz="2200" dirty="0"/>
              <a:t>. (Για τα σάκχαρα το ποσό αυτό ενέργειας, υπολογίζεται στις 4 </a:t>
            </a:r>
            <a:r>
              <a:rPr lang="en-US" sz="2200" dirty="0"/>
              <a:t>Kcal</a:t>
            </a:r>
            <a:r>
              <a:rPr lang="el-GR" sz="22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31881716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Αποδόμηση λιπαρών οξέων, β–οξείδωση </a:t>
            </a:r>
            <a:r>
              <a:rPr lang="el-GR" sz="3000" b="0" dirty="0" smtClean="0">
                <a:solidFill>
                  <a:prstClr val="black"/>
                </a:solidFill>
              </a:rPr>
              <a:t>12/14</a:t>
            </a:r>
            <a:endParaRPr lang="el-GR" dirty="0"/>
          </a:p>
        </p:txBody>
      </p:sp>
      <p:sp>
        <p:nvSpPr>
          <p:cNvPr id="3" name="Θέση περιεχομένου 2"/>
          <p:cNvSpPr>
            <a:spLocks noGrp="1"/>
          </p:cNvSpPr>
          <p:nvPr>
            <p:ph idx="1"/>
          </p:nvPr>
        </p:nvSpPr>
        <p:spPr/>
        <p:txBody>
          <a:bodyPr>
            <a:normAutofit/>
          </a:bodyPr>
          <a:lstStyle/>
          <a:p>
            <a:r>
              <a:rPr lang="el-GR" sz="2200" dirty="0"/>
              <a:t>Ο μεταβολισμός των λιπαρών οξέων φυσιολογικά γίνεται χωρίς τη συσσώρευση ενδιαμέσων προϊόντων με ομαλή τη "ροή" αντιδρώντων και προϊόντων. Όταν όμως, σε μη φυσιολογικές περιπτώσεις, όπως </a:t>
            </a:r>
            <a:r>
              <a:rPr lang="el-GR" sz="2200" b="1" dirty="0"/>
              <a:t>σακχαρώδους διαβήτη, παρατεταμένης ασιτίας, μυϊκής άσκησης ή μακρόχρονης νηστείας,</a:t>
            </a:r>
            <a:r>
              <a:rPr lang="el-GR" sz="2200" dirty="0"/>
              <a:t> αυξάνονται οι ανάγκες του οργανισμού σε ενέργεια, με συνέπεια τον ταχύ καταβολισμό των λιπαρών οξέων στο ήπαρ, έτσι το ακετυλο-</a:t>
            </a:r>
            <a:r>
              <a:rPr lang="en-US" sz="2200" dirty="0"/>
              <a:t>CoA</a:t>
            </a:r>
            <a:r>
              <a:rPr lang="el-GR" sz="2200" dirty="0"/>
              <a:t> δεν βρίσκει την ανάλογη ποσότητα οξαλοξικού, για να εισέλθει στον κύκλο του </a:t>
            </a:r>
            <a:r>
              <a:rPr lang="en-US" sz="2200" dirty="0"/>
              <a:t>Krebs</a:t>
            </a:r>
            <a:r>
              <a:rPr lang="el-GR" sz="2200" dirty="0"/>
              <a:t>, τότε παράγονται και ανιχνεύονται στο αίμα οι ενώσεις </a:t>
            </a:r>
            <a:r>
              <a:rPr lang="el-GR" sz="2200" b="1" dirty="0"/>
              <a:t>ακετοξεικό οξύ</a:t>
            </a:r>
            <a:r>
              <a:rPr lang="el-GR" sz="2200" dirty="0"/>
              <a:t>, </a:t>
            </a:r>
            <a:r>
              <a:rPr lang="el-GR" sz="2200" b="1" dirty="0"/>
              <a:t>β-υδροξυβουτυρικό οξύ</a:t>
            </a:r>
            <a:r>
              <a:rPr lang="el-GR" sz="2200" dirty="0"/>
              <a:t> και </a:t>
            </a:r>
            <a:r>
              <a:rPr lang="el-GR" sz="2200" b="1" dirty="0"/>
              <a:t>ακετόνη</a:t>
            </a:r>
            <a:r>
              <a:rPr lang="el-GR" sz="2200" dirty="0"/>
              <a:t>, που παραδοσιακά αναφέρονται με το όνομα </a:t>
            </a:r>
            <a:r>
              <a:rPr lang="el-GR" sz="2200" b="1" dirty="0"/>
              <a:t>κετονικά σώματα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38568365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Αποδόμηση λιπαρών οξέων, β–οξείδωση </a:t>
            </a:r>
            <a:r>
              <a:rPr lang="el-GR" sz="3000" b="0" dirty="0" smtClean="0">
                <a:solidFill>
                  <a:prstClr val="black"/>
                </a:solidFill>
              </a:rPr>
              <a:t>13/14</a:t>
            </a:r>
            <a:endParaRPr lang="el-GR" dirty="0"/>
          </a:p>
        </p:txBody>
      </p:sp>
      <p:sp>
        <p:nvSpPr>
          <p:cNvPr id="3" name="Θέση περιεχομένου 2"/>
          <p:cNvSpPr>
            <a:spLocks noGrp="1"/>
          </p:cNvSpPr>
          <p:nvPr>
            <p:ph idx="1"/>
          </p:nvPr>
        </p:nvSpPr>
        <p:spPr>
          <a:xfrm>
            <a:off x="611560" y="1268760"/>
            <a:ext cx="8208912" cy="4968552"/>
          </a:xfrm>
        </p:spPr>
        <p:txBody>
          <a:bodyPr>
            <a:normAutofit/>
          </a:bodyPr>
          <a:lstStyle/>
          <a:p>
            <a:r>
              <a:rPr lang="el-GR" sz="2200" dirty="0" smtClean="0"/>
              <a:t>Όταν </a:t>
            </a:r>
            <a:r>
              <a:rPr lang="el-GR" sz="2200" dirty="0"/>
              <a:t>η συγκέντρωση των κετονικών σωμάτων  στο αίμα είναι υψηλή,  αυτό χαρακτηρίζεται ως </a:t>
            </a:r>
            <a:r>
              <a:rPr lang="el-GR" sz="2200" b="1" dirty="0"/>
              <a:t>κετοναιμία</a:t>
            </a:r>
            <a:r>
              <a:rPr lang="el-GR" sz="2200" dirty="0"/>
              <a:t> και όταν είναι υψηλή και στα ουρά, ως </a:t>
            </a:r>
            <a:r>
              <a:rPr lang="el-GR" sz="2200" b="1" dirty="0"/>
              <a:t>κετονουρία</a:t>
            </a:r>
            <a:r>
              <a:rPr lang="el-GR" sz="2200" dirty="0"/>
              <a:t>. Η  περίπτωση της γενικευμένης αυτής κατάστασης που συνοδεύεται και από οσμή ακετόνης στον εκπνεόμενο αέρα ονομάζεται </a:t>
            </a:r>
            <a:r>
              <a:rPr lang="el-GR" sz="2200" b="1" dirty="0"/>
              <a:t>κέτωση</a:t>
            </a:r>
            <a:r>
              <a:rPr lang="el-GR" sz="2200" dirty="0"/>
              <a:t>. Η κέτωση είναι σοβαρή μεταβολική ανωμαλία που οδηγεί σε ηλεκτρολυτική διαταραχή. Οι ιστοί που μπορούν να χρησιμοποιήσουν τα κετονοσώματα (με εξοικονόμηση γλυκόζης) είναι η καρδιά, οι σκελετικοί μύες και ο εγκέφαλος.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41973871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Αποδόμηση λιπαρών οξέων, β–οξείδωση </a:t>
            </a:r>
            <a:r>
              <a:rPr lang="el-GR" sz="3000" b="0" dirty="0" smtClean="0">
                <a:solidFill>
                  <a:prstClr val="black"/>
                </a:solidFill>
              </a:rPr>
              <a:t>14/14</a:t>
            </a:r>
            <a:endParaRPr lang="el-GR" dirty="0"/>
          </a:p>
        </p:txBody>
      </p:sp>
      <p:sp>
        <p:nvSpPr>
          <p:cNvPr id="3" name="Θέση περιεχομένου 2"/>
          <p:cNvSpPr>
            <a:spLocks noGrp="1"/>
          </p:cNvSpPr>
          <p:nvPr>
            <p:ph idx="1"/>
          </p:nvPr>
        </p:nvSpPr>
        <p:spPr>
          <a:xfrm>
            <a:off x="611560" y="1268760"/>
            <a:ext cx="7992888" cy="4968552"/>
          </a:xfrm>
        </p:spPr>
        <p:txBody>
          <a:bodyPr>
            <a:normAutofit/>
          </a:bodyPr>
          <a:lstStyle/>
          <a:p>
            <a:r>
              <a:rPr lang="el-GR" sz="2200" dirty="0"/>
              <a:t>Εκτός της β-οξείδωσης υπάρχει  η </a:t>
            </a:r>
            <a:r>
              <a:rPr lang="el-GR" sz="2200" b="1" dirty="0"/>
              <a:t>α- και η ω-οξείδωση</a:t>
            </a:r>
            <a:r>
              <a:rPr lang="el-GR" sz="2200" dirty="0"/>
              <a:t>. Στη μεν α- οξείδωση αποκόπτεται ένας άνθρακας κάθε φορά μετά από οξείδωση του α-άνθρακα από το μόριο του λιπαρού οξέος και φεύγει ως διοξείδιο του άνθρακα.</a:t>
            </a:r>
          </a:p>
          <a:p>
            <a:r>
              <a:rPr lang="el-GR" sz="2200" dirty="0"/>
              <a:t>Στην  ω- οξείδωση σχηματίζεται καρβοξυλομάδα και στο άλλο άκρο του γραμμικού μορίου του οξέος, δηλαδή παράγεται ένα δικαρβοξυλικό οξύ με τα καρβοξύλια στα δύο άκρα της μακράς αλυσίδας του μορίου </a:t>
            </a:r>
            <a:r>
              <a:rPr lang="el-GR" sz="2200" dirty="0" smtClean="0"/>
              <a:t>του. </a:t>
            </a:r>
            <a:r>
              <a:rPr lang="el-GR" sz="2200" dirty="0"/>
              <a:t>Στις περιπτώσεις της α- και της ω-οξείδωσης ου είναι σπάνιες, δεν παράγεται ΑcCοΑ.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370625201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Βιοσύνθεση των </a:t>
            </a:r>
            <a:r>
              <a:rPr lang="el-GR" dirty="0" smtClean="0"/>
              <a:t>λιπών </a:t>
            </a:r>
            <a:r>
              <a:rPr lang="el-GR" sz="3000" b="0" dirty="0" smtClean="0"/>
              <a:t>1/2</a:t>
            </a:r>
            <a:endParaRPr lang="el-GR" sz="3000" b="0" dirty="0"/>
          </a:p>
        </p:txBody>
      </p:sp>
      <p:sp>
        <p:nvSpPr>
          <p:cNvPr id="3" name="Θέση περιεχομένου 2"/>
          <p:cNvSpPr>
            <a:spLocks noGrp="1"/>
          </p:cNvSpPr>
          <p:nvPr>
            <p:ph idx="1"/>
          </p:nvPr>
        </p:nvSpPr>
        <p:spPr>
          <a:xfrm>
            <a:off x="611560" y="1268760"/>
            <a:ext cx="8532440" cy="5472608"/>
          </a:xfrm>
        </p:spPr>
        <p:txBody>
          <a:bodyPr>
            <a:noAutofit/>
          </a:bodyPr>
          <a:lstStyle/>
          <a:p>
            <a:pPr marL="0" indent="0">
              <a:lnSpc>
                <a:spcPct val="110000"/>
              </a:lnSpc>
              <a:spcBef>
                <a:spcPts val="800"/>
              </a:spcBef>
              <a:buNone/>
            </a:pPr>
            <a:r>
              <a:rPr lang="el-GR" sz="2200" b="1" dirty="0"/>
              <a:t>Διαφορές Βιοσύνθεσης – Καταβολισμού</a:t>
            </a:r>
            <a:endParaRPr lang="el-GR" sz="2200" b="1" i="1" dirty="0"/>
          </a:p>
          <a:p>
            <a:pPr lvl="0">
              <a:lnSpc>
                <a:spcPct val="110000"/>
              </a:lnSpc>
              <a:spcBef>
                <a:spcPts val="800"/>
              </a:spcBef>
            </a:pPr>
            <a:r>
              <a:rPr lang="el-GR" sz="2200" dirty="0"/>
              <a:t>Η βιοσύνθεση γίνεται στο </a:t>
            </a:r>
            <a:r>
              <a:rPr lang="el-GR" sz="2200" b="1" dirty="0"/>
              <a:t>κυτοσόλιο</a:t>
            </a:r>
            <a:r>
              <a:rPr lang="el-GR" sz="2200" dirty="0"/>
              <a:t>, ενώ ο καταβολισμός στο </a:t>
            </a:r>
            <a:r>
              <a:rPr lang="el-GR" sz="2200" b="1" dirty="0"/>
              <a:t>μιτοχόνδριο</a:t>
            </a:r>
            <a:r>
              <a:rPr lang="el-GR" sz="2200" dirty="0"/>
              <a:t>.</a:t>
            </a:r>
          </a:p>
          <a:p>
            <a:pPr lvl="0">
              <a:lnSpc>
                <a:spcPct val="110000"/>
              </a:lnSpc>
              <a:spcBef>
                <a:spcPts val="800"/>
              </a:spcBef>
            </a:pPr>
            <a:r>
              <a:rPr lang="el-GR" sz="2200" dirty="0"/>
              <a:t>Η βιοσύνθεση καταλύεται από το σύμπλεγμα των ενζύμων </a:t>
            </a:r>
            <a:r>
              <a:rPr lang="el-GR" sz="2200" b="1" dirty="0"/>
              <a:t>συνθετάση</a:t>
            </a:r>
            <a:r>
              <a:rPr lang="el-GR" sz="2200" dirty="0"/>
              <a:t> των λιπαρών οξέων. Αυτό δεν παρατηρείται στον καταβολισμό.</a:t>
            </a:r>
          </a:p>
          <a:p>
            <a:pPr lvl="0">
              <a:lnSpc>
                <a:spcPct val="110000"/>
              </a:lnSpc>
              <a:spcBef>
                <a:spcPts val="800"/>
              </a:spcBef>
            </a:pPr>
            <a:r>
              <a:rPr lang="el-GR" sz="2200" dirty="0"/>
              <a:t>Το συνένζυμο (δότης </a:t>
            </a:r>
            <a:r>
              <a:rPr lang="en-US" sz="2200" dirty="0"/>
              <a:t>e</a:t>
            </a:r>
            <a:r>
              <a:rPr lang="el-GR" sz="2200" baseline="30000" dirty="0"/>
              <a:t>–</a:t>
            </a:r>
            <a:r>
              <a:rPr lang="el-GR" sz="2200" dirty="0"/>
              <a:t>) στη βιοσύνθεση είναι το </a:t>
            </a:r>
            <a:r>
              <a:rPr lang="en-US" sz="2200" dirty="0"/>
              <a:t>NADPH </a:t>
            </a:r>
            <a:r>
              <a:rPr lang="en-US" sz="2200" dirty="0">
                <a:sym typeface="Symbol"/>
              </a:rPr>
              <a:t></a:t>
            </a:r>
            <a:r>
              <a:rPr lang="en-US" sz="2200" dirty="0"/>
              <a:t> NADP</a:t>
            </a:r>
            <a:r>
              <a:rPr lang="el-GR" sz="2200" dirty="0"/>
              <a:t>, στον καταβολισμό (για την οξείδωση) είναι το </a:t>
            </a:r>
            <a:r>
              <a:rPr lang="en-US" sz="2200" dirty="0"/>
              <a:t>NAD </a:t>
            </a:r>
            <a:r>
              <a:rPr lang="en-US" sz="2200" dirty="0">
                <a:sym typeface="Symbol"/>
              </a:rPr>
              <a:t></a:t>
            </a:r>
            <a:r>
              <a:rPr lang="en-US" sz="2200" dirty="0"/>
              <a:t> NADH</a:t>
            </a:r>
            <a:r>
              <a:rPr lang="el-GR" sz="2200" dirty="0"/>
              <a:t> και το </a:t>
            </a:r>
            <a:r>
              <a:rPr lang="en-US" sz="2200" dirty="0"/>
              <a:t>FAD </a:t>
            </a:r>
            <a:r>
              <a:rPr lang="en-US" sz="2200" dirty="0">
                <a:sym typeface="Symbol"/>
              </a:rPr>
              <a:t></a:t>
            </a:r>
            <a:r>
              <a:rPr lang="en-US" sz="2200" dirty="0"/>
              <a:t> FADH</a:t>
            </a:r>
            <a:r>
              <a:rPr lang="el-GR" sz="2200" baseline="-25000" dirty="0"/>
              <a:t>2</a:t>
            </a:r>
            <a:r>
              <a:rPr lang="el-GR" sz="2200" dirty="0"/>
              <a:t>.</a:t>
            </a:r>
          </a:p>
          <a:p>
            <a:pPr lvl="0">
              <a:lnSpc>
                <a:spcPct val="110000"/>
              </a:lnSpc>
              <a:spcBef>
                <a:spcPts val="800"/>
              </a:spcBef>
            </a:pPr>
            <a:r>
              <a:rPr lang="el-GR" sz="2200" dirty="0"/>
              <a:t>Η βιοσύνθεση δεν μπορεί να πραγματοποιηθεί χωρίς </a:t>
            </a:r>
            <a:r>
              <a:rPr lang="en-US" sz="2200" dirty="0"/>
              <a:t>CO</a:t>
            </a:r>
            <a:r>
              <a:rPr lang="el-GR" sz="2200" baseline="-25000" dirty="0"/>
              <a:t>2</a:t>
            </a:r>
            <a:r>
              <a:rPr lang="el-GR" sz="2200" dirty="0"/>
              <a:t> (ως καταλύτη), ενώ η ομάδα που βοηθά στην επιμήκυνση της αλυσίδας είναι το μηλονυλο</a:t>
            </a:r>
            <a:r>
              <a:rPr lang="en-US" sz="2200" dirty="0"/>
              <a:t>CoA</a:t>
            </a:r>
            <a:r>
              <a:rPr lang="el-GR" sz="2200" dirty="0"/>
              <a:t>, που παράγεται ως εξής (από το ακετυλο-</a:t>
            </a:r>
            <a:r>
              <a:rPr lang="en-US" sz="2200" dirty="0"/>
              <a:t>CoA</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21345881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Βιοσύνθεση των λιπών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a:xfrm>
            <a:off x="611560" y="1556792"/>
            <a:ext cx="8352928" cy="4680520"/>
          </a:xfrm>
        </p:spPr>
        <p:txBody>
          <a:bodyPr/>
          <a:lstStyle/>
          <a:p>
            <a:pPr marL="0" indent="0" algn="ctr">
              <a:buNone/>
            </a:pPr>
            <a:r>
              <a:rPr lang="en-US" dirty="0"/>
              <a:t>CH</a:t>
            </a:r>
            <a:r>
              <a:rPr lang="en-US" baseline="-25000" dirty="0"/>
              <a:t>3</a:t>
            </a:r>
            <a:r>
              <a:rPr lang="en-US" dirty="0"/>
              <a:t>COCoA + ATP + CO</a:t>
            </a:r>
            <a:r>
              <a:rPr lang="en-US" baseline="-25000" dirty="0"/>
              <a:t>2</a:t>
            </a:r>
            <a:r>
              <a:rPr lang="en-US" dirty="0"/>
              <a:t>    </a:t>
            </a:r>
            <a:r>
              <a:rPr lang="en-US" sz="4000" dirty="0"/>
              <a:t> </a:t>
            </a:r>
            <a:r>
              <a:rPr lang="en-US" sz="4000" dirty="0" smtClean="0"/>
              <a:t>≡  </a:t>
            </a:r>
            <a:r>
              <a:rPr lang="en-US" dirty="0" smtClean="0"/>
              <a:t>HOOC </a:t>
            </a:r>
            <a:r>
              <a:rPr lang="en-US" dirty="0"/>
              <a:t>– CH</a:t>
            </a:r>
            <a:r>
              <a:rPr lang="en-US" baseline="-25000" dirty="0"/>
              <a:t>2 </a:t>
            </a:r>
            <a:r>
              <a:rPr lang="en-US" dirty="0"/>
              <a:t>– COCoA + ADP + Pi</a:t>
            </a:r>
            <a:endParaRPr lang="el-GR" dirty="0"/>
          </a:p>
          <a:p>
            <a:pPr>
              <a:buFont typeface="Wingdings" panose="05000000000000000000" pitchFamily="2" charset="2"/>
              <a:buChar char="ü"/>
            </a:pPr>
            <a:endParaRPr lang="el-GR" dirty="0" smtClean="0"/>
          </a:p>
          <a:p>
            <a:pPr>
              <a:buFont typeface="Wingdings" panose="05000000000000000000" pitchFamily="2" charset="2"/>
              <a:buChar char="ü"/>
            </a:pPr>
            <a:r>
              <a:rPr lang="el-GR" dirty="0" smtClean="0"/>
              <a:t>Άρα </a:t>
            </a:r>
            <a:r>
              <a:rPr lang="el-GR" b="1" dirty="0"/>
              <a:t>στη βιοσύνθεση έχουμε κατανάλωση ΑΤΡ, ενώ στον καταβολισμό παραγωγή ΑΤΡ</a:t>
            </a:r>
            <a:r>
              <a:rPr lang="el-GR" b="1"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240242393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Σχέση </a:t>
            </a:r>
            <a:r>
              <a:rPr lang="el-GR" dirty="0" smtClean="0"/>
              <a:t>γλυκόζης </a:t>
            </a:r>
            <a:r>
              <a:rPr lang="el-GR" dirty="0"/>
              <a:t>– </a:t>
            </a:r>
            <a:r>
              <a:rPr lang="el-GR" dirty="0" smtClean="0"/>
              <a:t>λίπους</a:t>
            </a:r>
            <a:endParaRPr lang="el-GR" dirty="0"/>
          </a:p>
        </p:txBody>
      </p:sp>
      <p:sp>
        <p:nvSpPr>
          <p:cNvPr id="3" name="Θέση περιεχομένου 2"/>
          <p:cNvSpPr>
            <a:spLocks noGrp="1"/>
          </p:cNvSpPr>
          <p:nvPr>
            <p:ph idx="1"/>
          </p:nvPr>
        </p:nvSpPr>
        <p:spPr>
          <a:xfrm>
            <a:off x="611560" y="1268760"/>
            <a:ext cx="8352928" cy="2664296"/>
          </a:xfrm>
        </p:spPr>
        <p:txBody>
          <a:bodyPr>
            <a:normAutofit/>
          </a:bodyPr>
          <a:lstStyle/>
          <a:p>
            <a:pPr>
              <a:spcBef>
                <a:spcPts val="600"/>
              </a:spcBef>
            </a:pPr>
            <a:r>
              <a:rPr lang="el-GR" sz="2200" dirty="0"/>
              <a:t>Οι λιπάσες όπως και η φωσφορυλάση του γλυκογόνου, απαντούν υπό 2 μορφές:</a:t>
            </a:r>
          </a:p>
          <a:p>
            <a:pPr lvl="1">
              <a:spcBef>
                <a:spcPts val="600"/>
              </a:spcBef>
            </a:pPr>
            <a:r>
              <a:rPr lang="el-GR" sz="2200" dirty="0"/>
              <a:t>Την ανενεργή (δραστηριοποιείται όταν υπάρχει έλλειψη γλυκογόνου</a:t>
            </a:r>
            <a:r>
              <a:rPr lang="el-GR" sz="2200" dirty="0" smtClean="0"/>
              <a:t>).</a:t>
            </a:r>
            <a:endParaRPr lang="el-GR" sz="2200" dirty="0"/>
          </a:p>
          <a:p>
            <a:pPr lvl="1">
              <a:spcBef>
                <a:spcPts val="600"/>
              </a:spcBef>
            </a:pPr>
            <a:r>
              <a:rPr lang="el-GR" sz="2200" dirty="0"/>
              <a:t>Την </a:t>
            </a:r>
            <a:r>
              <a:rPr lang="el-GR" sz="2200" dirty="0" smtClean="0"/>
              <a:t>ενεργή.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2764412"/>
            <a:ext cx="5005686"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611560" y="3501008"/>
            <a:ext cx="3672408" cy="2870851"/>
          </a:xfrm>
          <a:prstGeom prst="rect">
            <a:avLst/>
          </a:prstGeom>
        </p:spPr>
        <p:txBody>
          <a:bodyPr wrap="square">
            <a:spAutoFit/>
          </a:bodyPr>
          <a:lstStyle/>
          <a:p>
            <a:pPr marL="342900" indent="-342900" fontAlgn="auto">
              <a:lnSpc>
                <a:spcPct val="114000"/>
              </a:lnSpc>
              <a:spcBef>
                <a:spcPts val="600"/>
              </a:spcBef>
              <a:spcAft>
                <a:spcPts val="0"/>
              </a:spcAft>
              <a:buFont typeface="Arial" panose="020B0604020202020204" pitchFamily="34" charset="0"/>
              <a:buChar char="•"/>
            </a:pPr>
            <a:r>
              <a:rPr lang="el-GR" sz="2200" dirty="0" smtClean="0">
                <a:solidFill>
                  <a:prstClr val="black"/>
                </a:solidFill>
                <a:latin typeface="Calibri"/>
              </a:rPr>
              <a:t>Όταν διαθέτουμε περίσσεια ενέργειας, ενεργοποιείται η πορεία Α.</a:t>
            </a:r>
          </a:p>
          <a:p>
            <a:pPr marL="342900" indent="-342900" fontAlgn="auto">
              <a:lnSpc>
                <a:spcPct val="114000"/>
              </a:lnSpc>
              <a:spcBef>
                <a:spcPts val="600"/>
              </a:spcBef>
              <a:spcAft>
                <a:spcPts val="0"/>
              </a:spcAft>
              <a:buFont typeface="Arial" panose="020B0604020202020204" pitchFamily="34" charset="0"/>
              <a:buChar char="•"/>
            </a:pPr>
            <a:r>
              <a:rPr lang="el-GR" sz="2200" dirty="0" smtClean="0">
                <a:solidFill>
                  <a:prstClr val="black"/>
                </a:solidFill>
                <a:latin typeface="Calibri"/>
              </a:rPr>
              <a:t>Όταν υπάρχει έλλειψη ενέργειας, ενεργοποιείται η πορεία Β, ενώ η πορεία Α παραμένει ανενεργός.</a:t>
            </a:r>
            <a:endParaRPr lang="el-GR" sz="2200" dirty="0">
              <a:solidFill>
                <a:prstClr val="black"/>
              </a:solidFill>
              <a:latin typeface="Calibri"/>
            </a:endParaRPr>
          </a:p>
        </p:txBody>
      </p:sp>
    </p:spTree>
    <p:extLst>
      <p:ext uri="{BB962C8B-B14F-4D97-AF65-F5344CB8AC3E}">
        <p14:creationId xmlns:p14="http://schemas.microsoft.com/office/powerpoint/2010/main" val="18101714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800" dirty="0"/>
              <a:t>Ανωμαλίες του μεταβολισμού των </a:t>
            </a:r>
            <a:r>
              <a:rPr lang="el-GR" sz="3800" dirty="0" smtClean="0"/>
              <a:t>λιπιδίων </a:t>
            </a:r>
            <a:r>
              <a:rPr lang="el-GR" sz="3300" b="0" dirty="0" smtClean="0"/>
              <a:t>1/7</a:t>
            </a:r>
            <a:endParaRPr lang="el-GR" sz="3300" b="0" dirty="0"/>
          </a:p>
        </p:txBody>
      </p:sp>
      <p:sp>
        <p:nvSpPr>
          <p:cNvPr id="3" name="Θέση περιεχομένου 2"/>
          <p:cNvSpPr>
            <a:spLocks noGrp="1"/>
          </p:cNvSpPr>
          <p:nvPr>
            <p:ph idx="1"/>
          </p:nvPr>
        </p:nvSpPr>
        <p:spPr>
          <a:xfrm>
            <a:off x="611560" y="1268760"/>
            <a:ext cx="8208912" cy="4968552"/>
          </a:xfrm>
        </p:spPr>
        <p:txBody>
          <a:bodyPr>
            <a:normAutofit/>
          </a:bodyPr>
          <a:lstStyle/>
          <a:p>
            <a:r>
              <a:rPr lang="el-GR" sz="2200" dirty="0"/>
              <a:t>Δεν αναφέρονται σε απλά ή καθημερινά προβλήματα υπερλιπαιμιών όπως είναι για παράδειγμα η ύπαρξη υψηλών επιπέδων συγκέντρωσης χοληστερόλης ή τριακυλγλυκερολών στο αίμα που οφείλεται σε διατροφή πλούσια σε ζωικά </a:t>
            </a:r>
            <a:r>
              <a:rPr lang="el-GR" sz="2200" dirty="0" smtClean="0"/>
              <a:t>λιπίδια. </a:t>
            </a:r>
            <a:r>
              <a:rPr lang="el-GR" sz="2200" dirty="0"/>
              <a:t>Αφορούν σε παθολογικές καταστάσεις που είναι επίκτητες ή κληρονομικές, σύνδρομα ή άλλες δυσλειτουργίες και των οποίων θα γίνει μόνον συνοπτική αναφορά.</a:t>
            </a:r>
          </a:p>
          <a:p>
            <a:r>
              <a:rPr lang="el-GR" sz="2200" dirty="0"/>
              <a:t>Γενικά στη φυσιολογική κατάσταση οι περισσότεροι ιστοί του σώματος παράγουν τριακυλγλυκερόλες, αλλά όμως τη μεγαλύτερη λειτουργικότητα την έχουν το ήπαρ και ο λιπώδης </a:t>
            </a:r>
            <a:r>
              <a:rPr lang="el-GR" sz="2200" dirty="0" smtClean="0"/>
              <a:t>ιστός</a:t>
            </a:r>
            <a:r>
              <a:rPr lang="el-GR" sz="22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21420547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Ανωμαλίες του μεταβολισμού των λιπιδίων </a:t>
            </a:r>
            <a:r>
              <a:rPr lang="el-GR" sz="3000" b="0" dirty="0" smtClean="0">
                <a:solidFill>
                  <a:prstClr val="black"/>
                </a:solidFill>
              </a:rPr>
              <a:t>2/7</a:t>
            </a:r>
            <a:endParaRPr lang="el-GR" dirty="0"/>
          </a:p>
        </p:txBody>
      </p:sp>
      <p:sp>
        <p:nvSpPr>
          <p:cNvPr id="3" name="Θέση περιεχομένου 2"/>
          <p:cNvSpPr>
            <a:spLocks noGrp="1"/>
          </p:cNvSpPr>
          <p:nvPr>
            <p:ph idx="1"/>
          </p:nvPr>
        </p:nvSpPr>
        <p:spPr>
          <a:xfrm>
            <a:off x="611560" y="1268760"/>
            <a:ext cx="8208912" cy="4968552"/>
          </a:xfrm>
        </p:spPr>
        <p:txBody>
          <a:bodyPr>
            <a:normAutofit/>
          </a:bodyPr>
          <a:lstStyle/>
          <a:p>
            <a:r>
              <a:rPr lang="el-GR" sz="2200" dirty="0"/>
              <a:t>Ο </a:t>
            </a:r>
            <a:r>
              <a:rPr lang="el-GR" sz="2200" b="1" dirty="0"/>
              <a:t>λιπώδης ιστός</a:t>
            </a:r>
            <a:r>
              <a:rPr lang="el-GR" sz="2200" dirty="0"/>
              <a:t> είναι εξειδικευμένος συνεκτικός ιστός που συνθέτει, αποθηκεύει και υδρολύει τριακυλγλυκερόλες με τον κύριο ρόλο στην εναπόθεση τους, για να υπάρχουν ενεργειακά αποθέματα στον οργανισμό. Ο λιπώδης ιστός είναι κατανεμημένος κάτω από το δέρμα σε όλο το σώμα, αλλά υπάρχει και σε μεγάλα στρώματα γύρω από ευπαθή όργανα όπως είναι οι νεφροί, το ήπαρ, και η καρδιά. Ο ιστός αυτός εξυπηρετεί δυο σκοπούς αφενός την παροχή επί τόπου λιπαρών οξέων για τις ενεργειακές ανάγκες των οργάνων αυτών και αφετέρου, λόγω του όγκου των στρωμάτων του λίπους, είναι προστατευτικός για εξωτερικές κακώσεις και μονωτικός για το ψύχος.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Tree>
    <p:extLst>
      <p:ext uri="{BB962C8B-B14F-4D97-AF65-F5344CB8AC3E}">
        <p14:creationId xmlns:p14="http://schemas.microsoft.com/office/powerpoint/2010/main" val="6731045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black"/>
                </a:solidFill>
              </a:rPr>
              <a:t>Ανωμαλίες του μεταβολισμού των λιπιδίων </a:t>
            </a:r>
            <a:r>
              <a:rPr lang="el-GR" sz="3000" b="0" dirty="0" smtClean="0">
                <a:solidFill>
                  <a:prstClr val="black"/>
                </a:solidFill>
              </a:rPr>
              <a:t>3/7</a:t>
            </a:r>
            <a:endParaRPr lang="el-GR" dirty="0"/>
          </a:p>
        </p:txBody>
      </p:sp>
      <p:sp>
        <p:nvSpPr>
          <p:cNvPr id="3" name="Θέση περιεχομένου 2"/>
          <p:cNvSpPr>
            <a:spLocks noGrp="1"/>
          </p:cNvSpPr>
          <p:nvPr>
            <p:ph idx="1"/>
          </p:nvPr>
        </p:nvSpPr>
        <p:spPr/>
        <p:txBody>
          <a:bodyPr>
            <a:normAutofit/>
          </a:bodyPr>
          <a:lstStyle/>
          <a:p>
            <a:r>
              <a:rPr lang="el-GR" sz="2200" dirty="0"/>
              <a:t>Οι όροι </a:t>
            </a:r>
            <a:r>
              <a:rPr lang="el-GR" sz="2200" b="1" dirty="0"/>
              <a:t>παχυσαρκία, (</a:t>
            </a:r>
            <a:r>
              <a:rPr lang="en-US" sz="2200" b="1" dirty="0"/>
              <a:t>obesity</a:t>
            </a:r>
            <a:r>
              <a:rPr lang="el-GR" sz="2200" b="1" dirty="0"/>
              <a:t>)</a:t>
            </a:r>
            <a:r>
              <a:rPr lang="el-GR" sz="2200" dirty="0"/>
              <a:t> και </a:t>
            </a:r>
            <a:r>
              <a:rPr lang="el-GR" sz="2200" b="1" dirty="0"/>
              <a:t>υπερβάλλον βάρος,  (</a:t>
            </a:r>
            <a:r>
              <a:rPr lang="en-US" sz="2200" b="1" dirty="0"/>
              <a:t>overweight</a:t>
            </a:r>
            <a:r>
              <a:rPr lang="el-GR" sz="2200" b="1" dirty="0"/>
              <a:t>)</a:t>
            </a:r>
            <a:r>
              <a:rPr lang="el-GR" sz="2200" dirty="0"/>
              <a:t>  αναφέρονται σε αυξημένο βάρος του σώματος σε σχέση με το ύψος, πέραν του κανονικού, όπως υπολογίζεται με τις κατάλληλες μετρήσεις. </a:t>
            </a:r>
          </a:p>
          <a:p>
            <a:r>
              <a:rPr lang="el-GR" sz="2200" dirty="0"/>
              <a:t>Η </a:t>
            </a:r>
            <a:r>
              <a:rPr lang="el-GR" sz="2200" b="1" dirty="0"/>
              <a:t> </a:t>
            </a:r>
            <a:r>
              <a:rPr lang="el-GR" sz="2200" dirty="0"/>
              <a:t>παχυσαρκία προκύπτει από την υπερβολική εναπόθεση λίπους σε συνδυασμό με μειωμένη κατανάλωση του, που μπορεί να οφείλεται σε υπερβολική διατροφή ή σε ενδοκρινικούς λόγους όπως π.χ. υποθυρεοειδισμός, υπερινσουλινισμός και άλλοι. Η παχυσαρκία ευνοεί την υπέρταση, το σχηματισμό χολόλιθων, το διαβήτη </a:t>
            </a:r>
            <a:r>
              <a:rPr lang="el-GR" sz="2200" dirty="0" smtClean="0"/>
              <a:t>κλπ.</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Tree>
    <p:extLst>
      <p:ext uri="{BB962C8B-B14F-4D97-AF65-F5344CB8AC3E}">
        <p14:creationId xmlns:p14="http://schemas.microsoft.com/office/powerpoint/2010/main" val="24943027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
  <a:themeElements>
    <a:clrScheme name="Προσαρμοσμένο 1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608</TotalTime>
  <Words>8129</Words>
  <Application>Microsoft Office PowerPoint</Application>
  <PresentationFormat>Προβολή στην οθόνη (4:3)</PresentationFormat>
  <Paragraphs>720</Paragraphs>
  <Slides>117</Slides>
  <Notes>14</Notes>
  <HiddenSlides>0</HiddenSlides>
  <MMClips>0</MMClips>
  <ScaleCrop>false</ScaleCrop>
  <HeadingPairs>
    <vt:vector size="4" baseType="variant">
      <vt:variant>
        <vt:lpstr>Θέμα</vt:lpstr>
      </vt:variant>
      <vt:variant>
        <vt:i4>4</vt:i4>
      </vt:variant>
      <vt:variant>
        <vt:lpstr>Τίτλοι διαφανειών</vt:lpstr>
      </vt:variant>
      <vt:variant>
        <vt:i4>117</vt:i4>
      </vt:variant>
    </vt:vector>
  </HeadingPairs>
  <TitlesOfParts>
    <vt:vector size="121" baseType="lpstr">
      <vt:lpstr>OC_template</vt:lpstr>
      <vt:lpstr>1_OC_template_updated</vt:lpstr>
      <vt:lpstr>2_OC_template_updated</vt:lpstr>
      <vt:lpstr>OC_template_updated</vt:lpstr>
      <vt:lpstr>Βιοχημεία (Θ)</vt:lpstr>
      <vt:lpstr>Μεταβολισμός 1/11</vt:lpstr>
      <vt:lpstr>Μεταβολισμός 2/11</vt:lpstr>
      <vt:lpstr>Μεταβολισμός 3/11</vt:lpstr>
      <vt:lpstr>Μεταβολισμός 4/11</vt:lpstr>
      <vt:lpstr>Μεταβολισμός 5/11</vt:lpstr>
      <vt:lpstr>Μεταβολισμός 6/11</vt:lpstr>
      <vt:lpstr>Μεταβολισμός 7/11</vt:lpstr>
      <vt:lpstr>Μεταβολισμός 8/11</vt:lpstr>
      <vt:lpstr>Μεταβολισμός 9/11</vt:lpstr>
      <vt:lpstr>Μεταβολισμός 10/11</vt:lpstr>
      <vt:lpstr>Μεταβολισμός 11/11</vt:lpstr>
      <vt:lpstr>Στάδια καταβολισμού 1/2</vt:lpstr>
      <vt:lpstr>Στάδια καταβολισμού 2/2</vt:lpstr>
      <vt:lpstr>Αποθήκες των τροφών στον οργανισμό 1/2</vt:lpstr>
      <vt:lpstr>Αποθήκες των τροφών στον οργανισμό 2/2</vt:lpstr>
      <vt:lpstr>Μηχανισμοί ρύθμισης του μεταβολισμού 1/2</vt:lpstr>
      <vt:lpstr>Μηχανισμοί ρύθμισης του μεταβολισμού 2/2</vt:lpstr>
      <vt:lpstr>Αναβολικές πορείες (βιοσύνθεση) 1/2</vt:lpstr>
      <vt:lpstr>Αναβολικές πορείες (βιοσύνθεση) 2/2</vt:lpstr>
      <vt:lpstr>Μεταβολισμός πρωτεϊνών 1/3</vt:lpstr>
      <vt:lpstr>Μεταβολισμός πρωτεϊνών 2/3</vt:lpstr>
      <vt:lpstr>Μεταβολισμός πρωτεϊνών 3/3</vt:lpstr>
      <vt:lpstr>Τρανσαμίνωση</vt:lpstr>
      <vt:lpstr>Απαμίνωση 1/2 </vt:lpstr>
      <vt:lpstr>Απαμίνωση 2/2</vt:lpstr>
      <vt:lpstr>Κύκλος ουρίας (κατάληξη α-αζώτου) 1/3</vt:lpstr>
      <vt:lpstr>Κύκλος ουρίας (κατάληξη α-αζώτου) 2/3</vt:lpstr>
      <vt:lpstr>Κύκλος ουρίας (κατάληξη α-αζώτου) 3/3</vt:lpstr>
      <vt:lpstr>Κατάληξη των ανθράκων των α-αμινοξέων 1/3</vt:lpstr>
      <vt:lpstr>Κατάληξη των ανθράκων των α-αμινοξέων 2/3</vt:lpstr>
      <vt:lpstr>Κατάληξη των ανθράκων των α-αμινοξέων 3/3</vt:lpstr>
      <vt:lpstr>Βιοσύνθεση των μη απαραίτητων α-αμινοξέων 1/2</vt:lpstr>
      <vt:lpstr>Βιοσύνθεση των μη απαραίτητων α-αμινοξέων 2/2</vt:lpstr>
      <vt:lpstr>Μεταβολισμός υδατανθράκων 1/4</vt:lpstr>
      <vt:lpstr>Μεταβολισμός υδατανθράκων 2/4</vt:lpstr>
      <vt:lpstr>Μεταβολισμός υδατανθράκων 3/4</vt:lpstr>
      <vt:lpstr>Μεταβολισμός υδατανθράκων 4/4</vt:lpstr>
      <vt:lpstr>Γλυκόλυση 1/14</vt:lpstr>
      <vt:lpstr>Γλυκόλυση 2/14</vt:lpstr>
      <vt:lpstr>Γλυκόλυση 3/14</vt:lpstr>
      <vt:lpstr>Γλυκόλυση 4/14</vt:lpstr>
      <vt:lpstr>Γλυκόλυση 5/14</vt:lpstr>
      <vt:lpstr>Γλυκόλυση 6/14</vt:lpstr>
      <vt:lpstr>Γλυκόλυση 7/14</vt:lpstr>
      <vt:lpstr>Γλυκόλυση 8/14</vt:lpstr>
      <vt:lpstr>Γλυκόλυση 9/14</vt:lpstr>
      <vt:lpstr>Γλυκόλυση 10/14</vt:lpstr>
      <vt:lpstr>Γλυκόλυση 11/14</vt:lpstr>
      <vt:lpstr>Γλυκόλυση 12/14</vt:lpstr>
      <vt:lpstr>Γλυκόλυση 13/14</vt:lpstr>
      <vt:lpstr>Γλυκόλυση 14/14</vt:lpstr>
      <vt:lpstr>Κύκλος του Krebs 1/12 </vt:lpstr>
      <vt:lpstr>Κύκλος του Krebs 2/12 </vt:lpstr>
      <vt:lpstr>Κύκλος του Krebs 3/12 </vt:lpstr>
      <vt:lpstr>Κύκλος του Krebs 4/12 </vt:lpstr>
      <vt:lpstr>Κύκλος του Krebs 5/12 </vt:lpstr>
      <vt:lpstr>Κύκλος του Krebs 6/12 </vt:lpstr>
      <vt:lpstr>Κύκλος του Krebs 7/12 </vt:lpstr>
      <vt:lpstr>Κύκλος του Krebs 8/12 </vt:lpstr>
      <vt:lpstr>Κύκλος του Krebs 9/12 </vt:lpstr>
      <vt:lpstr>Κύκλος του Krebs 10/12 </vt:lpstr>
      <vt:lpstr>Κύκλος του Krebs 11/12 </vt:lpstr>
      <vt:lpstr>Κύκλος του Krebs 12/12 </vt:lpstr>
      <vt:lpstr>Μηχανισμοί ομοιόστασης γλυκόζης 1/10</vt:lpstr>
      <vt:lpstr>Μηχανισμοί ομοιόστασης γλυκόζης 2/10</vt:lpstr>
      <vt:lpstr>Μηχανισμοί ομοιόστασης γλυκόζης 3/10</vt:lpstr>
      <vt:lpstr>Μηχανισμοί ομοιόστασης γλυκόζης 4/10</vt:lpstr>
      <vt:lpstr>Μηχανισμοί ομοιόστασης γλυκόζης 5/10</vt:lpstr>
      <vt:lpstr>Μηχανισμοί ομοιόστασης γλυκόζης 6/10</vt:lpstr>
      <vt:lpstr>Μηχανισμοί ομοιόστασης γλυκόζης 7/10</vt:lpstr>
      <vt:lpstr>Μηχανισμοί ομοιόστασης γλυκόζης 8/10</vt:lpstr>
      <vt:lpstr>Μηχανισμοί ομοιόστασης γλυκόζης 9/10</vt:lpstr>
      <vt:lpstr>Μηχανισμοί ομοιόστασης γλυκόζης 10/10</vt:lpstr>
      <vt:lpstr>Ορμονική ρύθμιση του μεταβολισμού των υδατανθράκων 1/2</vt:lpstr>
      <vt:lpstr>Ορμονική ρύθμιση του μεταβολισμού των υδατανθράκων 2/2</vt:lpstr>
      <vt:lpstr>Μεταβολισμός λιπιδίων 1/2</vt:lpstr>
      <vt:lpstr>Μεταβολισμός λιπιδίων 2/2</vt:lpstr>
      <vt:lpstr>Πέψη των λιπιδίων </vt:lpstr>
      <vt:lpstr>Αποδόμηση λιπαρών οξέων, β–οξείδωση 1/14</vt:lpstr>
      <vt:lpstr>Αποδόμηση λιπαρών οξέων, β–οξείδωση 2/14</vt:lpstr>
      <vt:lpstr>Αποδόμηση λιπαρών οξέων, β–οξείδωση 3/14</vt:lpstr>
      <vt:lpstr>Αποδόμηση λιπαρών οξέων, β–οξείδωση 4/14</vt:lpstr>
      <vt:lpstr>Αποδόμηση λιπαρών οξέων, β–οξείδωση 5/14</vt:lpstr>
      <vt:lpstr>Αποδόμηση λιπαρών οξέων, β–οξείδωση 6/14</vt:lpstr>
      <vt:lpstr>Αποδόμηση λιπαρών οξέων, β–οξείδωση 7/14</vt:lpstr>
      <vt:lpstr>Αποδόμηση λιπαρών οξέων, β–οξείδωση 8/14</vt:lpstr>
      <vt:lpstr>Αποδόμηση λιπαρών οξέων, β–οξείδωση 9/14</vt:lpstr>
      <vt:lpstr>Αποδόμηση λιπαρών οξέων, β–οξείδωση 10/14</vt:lpstr>
      <vt:lpstr>Αποδόμηση λιπαρών οξέων, β–οξείδωση 11/14</vt:lpstr>
      <vt:lpstr>Αποδόμηση λιπαρών οξέων, β–οξείδωση 12/14</vt:lpstr>
      <vt:lpstr>Αποδόμηση λιπαρών οξέων, β–οξείδωση 13/14</vt:lpstr>
      <vt:lpstr>Αποδόμηση λιπαρών οξέων, β–οξείδωση 14/14</vt:lpstr>
      <vt:lpstr>Βιοσύνθεση των λιπών 1/2</vt:lpstr>
      <vt:lpstr>Βιοσύνθεση των λιπών 2/2</vt:lpstr>
      <vt:lpstr>Σχέση γλυκόζης – λίπους</vt:lpstr>
      <vt:lpstr>Ανωμαλίες του μεταβολισμού των λιπιδίων 1/7</vt:lpstr>
      <vt:lpstr>Ανωμαλίες του μεταβολισμού των λιπιδίων 2/7</vt:lpstr>
      <vt:lpstr>Ανωμαλίες του μεταβολισμού των λιπιδίων 3/7</vt:lpstr>
      <vt:lpstr>Ανωμαλίες του μεταβολισμού των λιπιδίων 4/7</vt:lpstr>
      <vt:lpstr>Ανωμαλίες του μεταβολισμού των λιπιδίων 5/7</vt:lpstr>
      <vt:lpstr>Ανωμαλίες του μεταβολισμού των λιπιδίων 6/7</vt:lpstr>
      <vt:lpstr>Ανωμαλίες του μεταβολισμού των λιπιδίων 7/7</vt:lpstr>
      <vt:lpstr>Συνήθεις διαταραχές στα επίπεδα προϊόντων του μεταβολισμού 1/7 </vt:lpstr>
      <vt:lpstr>Συνήθεις διαταραχές στα επίπεδα προϊόντων του μεταβολισμού 2/7 </vt:lpstr>
      <vt:lpstr>Συνήθεις διαταραχές στα επίπεδα προϊόντων του μεταβολισμού 3/7 </vt:lpstr>
      <vt:lpstr>Συνήθεις διαταραχές στα επίπεδα προϊόντων του μεταβολισμού 4/7 </vt:lpstr>
      <vt:lpstr>Συνήθεις διαταραχές στα επίπεδα προϊόντων του μεταβολισμού 5/7 </vt:lpstr>
      <vt:lpstr>Συνήθεις διαταραχές στα επίπεδα προϊόντων του μεταβολισμού 6/7 </vt:lpstr>
      <vt:lpstr>Συνήθεις διαταραχές στα επίπεδα προϊόντων του μεταβολισμού 7/7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Βιοχημεία</dc:title>
  <dc:creator>opencourses@teiath.gr</dc:creator>
  <cp:lastModifiedBy>natasakar new</cp:lastModifiedBy>
  <cp:revision>67</cp:revision>
  <dcterms:created xsi:type="dcterms:W3CDTF">2014-07-04T06:14:48Z</dcterms:created>
  <dcterms:modified xsi:type="dcterms:W3CDTF">2015-03-13T14:18:11Z</dcterms:modified>
</cp:coreProperties>
</file>