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1" r:id="rId4"/>
  </p:sldMasterIdLst>
  <p:notesMasterIdLst>
    <p:notesMasterId r:id="rId24"/>
  </p:notesMasterIdLst>
  <p:handoutMasterIdLst>
    <p:handoutMasterId r:id="rId25"/>
  </p:handoutMasterIdLst>
  <p:sldIdLst>
    <p:sldId id="281" r:id="rId5"/>
    <p:sldId id="28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9" r:id="rId20"/>
    <p:sldId id="290" r:id="rId21"/>
    <p:sldId id="286" r:id="rId22"/>
    <p:sldId id="287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F74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718" autoAdjust="0"/>
  </p:normalViewPr>
  <p:slideViewPr>
    <p:cSldViewPr>
      <p:cViewPr>
        <p:scale>
          <a:sx n="78" d="100"/>
          <a:sy n="78" d="100"/>
        </p:scale>
        <p:origin x="-2646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5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3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9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2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8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9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52F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0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0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31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0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6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1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2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8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2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2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7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53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2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4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1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1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9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3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3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4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6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2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52F7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7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1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8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Δεοντολογία επαγγέλματος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Διδακτική της Αισθητικής</a:t>
            </a:r>
            <a:endParaRPr lang="en-US" sz="2800" dirty="0" smtClean="0"/>
          </a:p>
          <a:p>
            <a:r>
              <a:rPr lang="el-GR" sz="2400" dirty="0"/>
              <a:t>Ιωάννα Γκρεκ</a:t>
            </a:r>
          </a:p>
          <a:p>
            <a:r>
              <a:rPr lang="el-GR" sz="2400" dirty="0"/>
              <a:t>Τμήμα Αισθητικής και Κοσμητολογίας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66184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6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Πρακτική άσκηση</a:t>
            </a:r>
            <a:r>
              <a:rPr lang="en-US" dirty="0"/>
              <a:t> </a:t>
            </a:r>
            <a:r>
              <a:rPr lang="en-US" sz="3600" b="0" dirty="0"/>
              <a:t>2</a:t>
            </a:r>
            <a:r>
              <a:rPr lang="en-US" sz="3600" b="0" dirty="0" smtClean="0"/>
              <a:t>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Αποσκοπεί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Στην </a:t>
            </a:r>
            <a:r>
              <a:rPr lang="el-GR" dirty="0" smtClean="0"/>
              <a:t>ενημέρωση ασκούμενων για τη διάρθρωση υπηρεσιών, τους παράγοντες που επηρεάζουν συνθήκες εργασίας</a:t>
            </a:r>
            <a:endParaRPr lang="en-US" dirty="0" smtClean="0"/>
          </a:p>
          <a:p>
            <a:r>
              <a:rPr lang="el-GR" dirty="0" smtClean="0"/>
              <a:t>Στο συσχετισμό θεωρητικών και εργαστηριακών γνώσεων που αποκτήθηκαν κατά τη διάρκεια σπουδών</a:t>
            </a:r>
          </a:p>
          <a:p>
            <a:r>
              <a:rPr lang="el-GR" dirty="0" smtClean="0"/>
              <a:t>Στην επαφή σχολών με χώρους παραγωγής και εφαρμοσμένης έρευνας</a:t>
            </a:r>
          </a:p>
          <a:p>
            <a:pPr marL="0" indent="0"/>
            <a:endParaRPr lang="el-GR" dirty="0" smtClean="0"/>
          </a:p>
          <a:p>
            <a:pPr marL="0" indent="0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Αναγκαιότητα ανάπτυξης δεξιοτήτων κατά τη φυσική εξέταση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φυσική εξέταση ασθενών αποτελεί γνωστικό αντικείμενο και διδακτικό πρόβλημα.</a:t>
            </a:r>
          </a:p>
          <a:p>
            <a:r>
              <a:rPr lang="el-GR" dirty="0" smtClean="0"/>
              <a:t>Χρειάζεται προσεκτική μελέτη περιστατικών και άσκηση των φοιτητών για να καμφθούν οι δυσκολίες</a:t>
            </a:r>
          </a:p>
          <a:p>
            <a:r>
              <a:rPr lang="el-GR" dirty="0" smtClean="0"/>
              <a:t>Για την καλύτερη καταγραφή των κλινικών χαρακτηριστικών των προβλημάτων απαιτούνται συγκεκριμένες δεξιότητες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Δεξιότητες κατά τη φυσική εξέταση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Υπόδειξη και κατανόηση σκοπού και στόχου μαθήματος</a:t>
            </a:r>
          </a:p>
          <a:p>
            <a:r>
              <a:rPr lang="el-GR" dirty="0" smtClean="0"/>
              <a:t>Μεθοδική εποπτεία και συστηματική επίβλεψη-καθοδήγηση στην εξάσκηση</a:t>
            </a:r>
          </a:p>
          <a:p>
            <a:r>
              <a:rPr lang="el-GR" dirty="0" smtClean="0"/>
              <a:t>Απόκτηση ικανής εμπειρίας στα κλινικά σημεία</a:t>
            </a:r>
          </a:p>
          <a:p>
            <a:r>
              <a:rPr lang="el-GR" dirty="0" smtClean="0"/>
              <a:t>Επανειλημμένη παρατήρηση περιστατικών με τα ίδια συμπτώματα</a:t>
            </a:r>
          </a:p>
          <a:p>
            <a:r>
              <a:rPr lang="el-GR" dirty="0" smtClean="0"/>
              <a:t>Κοινολόγηση αποτελεσμάτων της κλινικής αισθητικής εργασίας</a:t>
            </a:r>
          </a:p>
          <a:p>
            <a:r>
              <a:rPr lang="el-GR" dirty="0" smtClean="0"/>
              <a:t>Επιμονή σε κάθε λεπτομέρεια εξέτασης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0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22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«Δεοντολογία επαγγέλματος. Ενότητα 6</a:t>
            </a:r>
            <a:r>
              <a:rPr lang="en-US" sz="2000" dirty="0" smtClean="0"/>
              <a:t>:</a:t>
            </a:r>
            <a:r>
              <a:rPr lang="el-GR" sz="2000" dirty="0" smtClean="0"/>
              <a:t> Διδακτική Αισθητικής».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469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3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6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22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Διδακτική της Αισθητικής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10516"/>
            <a:ext cx="3379255" cy="511364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309320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Η αίσθηση της ομορφιάς και η προσωπική της θέαση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0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διδασκαλίας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Να συνειδητοποιήσει ο/η φο</a:t>
            </a:r>
            <a:r>
              <a:rPr lang="el-GR" dirty="0"/>
              <a:t>ι</a:t>
            </a:r>
            <a:r>
              <a:rPr lang="el-GR" dirty="0" smtClean="0"/>
              <a:t>τητής/τρια τη σημασία της πρόληψης και της αποτελεσματικότητας των χειρισμών για τα αισθητικά προβλήματα</a:t>
            </a:r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82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Προϋποθέσεις για λήψη αισθητικού ιστορικού από φοιτητές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Οι φοιτητές οφείλουν να γνωστοποιούν στους ασθενείς την ιδιότητα τους και το σκοπό επίσκεψης</a:t>
            </a:r>
          </a:p>
          <a:p>
            <a:r>
              <a:rPr lang="el-GR" dirty="0" smtClean="0"/>
              <a:t>Ο διδάσκων/σκουσα ιατρός ή αισθητικός θα πρέπει να χρεώνεται την ευθύνη για τον καταμερισμό έργου σε εκπαιδευόμενους</a:t>
            </a:r>
          </a:p>
          <a:p>
            <a:r>
              <a:rPr lang="el-GR" dirty="0" smtClean="0"/>
              <a:t>Η ανάληψη ευθυνών και η πρωτοβουλία σπουδαστών έχει όρια</a:t>
            </a:r>
          </a:p>
          <a:p>
            <a:r>
              <a:rPr lang="el-GR" dirty="0" smtClean="0"/>
              <a:t>Οι φοιτητές θα πρέπει να συνειδητοποιούν ότι ο δάσκαλος είναι μαζί τους για να τους συμπαρασταθεί στα προβλήματα που ανακύπτουν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Αρχές διδασκαλίας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Προκειμένου οι φοιτητές να αναπτύξουν εργασιακό ήθος, πρωτοβουλία και ετοιμότητα στην επίλυση προβλημάτων ο διδάσκων/διδάσκουσα θα πρέπει να</a:t>
            </a:r>
            <a:r>
              <a:rPr lang="en-US" dirty="0" smtClean="0"/>
              <a:t>:</a:t>
            </a:r>
          </a:p>
          <a:p>
            <a:r>
              <a:rPr lang="el-GR" dirty="0" smtClean="0"/>
              <a:t>Καθοδηγεί ορθά</a:t>
            </a:r>
          </a:p>
          <a:p>
            <a:r>
              <a:rPr lang="el-GR" dirty="0" smtClean="0"/>
              <a:t>Να δημιουργεί κλίμα για να μάθουν οι σπουδαστές τα προβλεπόμενα αντικείμενα</a:t>
            </a:r>
          </a:p>
          <a:p>
            <a:r>
              <a:rPr lang="el-GR" dirty="0" smtClean="0"/>
              <a:t>Να κατοχυρώνει τη γνώση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Πρακτική εξάσκηση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 φοιτητής αφομοιώνει καλύτερα όταν ενεργεί και αυτενεργεί παρά όταν είναι θεατής.</a:t>
            </a:r>
          </a:p>
          <a:p>
            <a:pPr marL="0" indent="0">
              <a:buNone/>
            </a:pPr>
            <a:r>
              <a:rPr lang="el-GR" dirty="0" smtClean="0"/>
              <a:t>Ειδικά στην κλινική Αισθητική είναι θεμιτό να αναλαμβάνουν πρακτικές εργασίες στη λήψη του αισθητικού ιστορικού.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Η αξιολόγηση διέπεται από τις παρακάτω αρχές</a:t>
            </a:r>
            <a:r>
              <a:rPr lang="en-US" dirty="0" smtClean="0"/>
              <a:t>:</a:t>
            </a:r>
          </a:p>
          <a:p>
            <a:r>
              <a:rPr lang="el-GR" dirty="0" smtClean="0"/>
              <a:t>Αποτελεί μέρος ευρύτερης εκπαιδευτικής διαδικασίας</a:t>
            </a:r>
          </a:p>
          <a:p>
            <a:r>
              <a:rPr lang="el-GR" dirty="0" smtClean="0"/>
              <a:t>Διασυνδέεται σταθερά με τις φάσεις εκπαίδευσης</a:t>
            </a:r>
          </a:p>
          <a:p>
            <a:r>
              <a:rPr lang="el-GR" dirty="0" smtClean="0"/>
              <a:t>Ακολουθεί συμφωνημένες ηθικές και τεχνικές διαδικασίες</a:t>
            </a:r>
          </a:p>
          <a:p>
            <a:r>
              <a:rPr lang="el-GR" dirty="0" smtClean="0"/>
              <a:t>Υπάρχει συμφωνία σκοπού φάσης εκπαίδευσης με αξιολόγηση</a:t>
            </a:r>
          </a:p>
          <a:p>
            <a:r>
              <a:rPr lang="el-GR" dirty="0" smtClean="0"/>
              <a:t>Είναι ανοιχτή και σαφής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αξιολόγησης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Ασθενής</a:t>
            </a:r>
          </a:p>
          <a:p>
            <a:pPr marL="400050" lvl="1" indent="0">
              <a:buNone/>
            </a:pPr>
            <a:r>
              <a:rPr lang="el-GR" dirty="0" smtClean="0"/>
              <a:t>Συχνά εκφράζουν την άποψη τους για το έργο των φοιτητών</a:t>
            </a:r>
          </a:p>
          <a:p>
            <a:r>
              <a:rPr lang="el-GR" dirty="0" smtClean="0"/>
              <a:t>Ασκούμενοι φοιτητές</a:t>
            </a:r>
          </a:p>
          <a:p>
            <a:pPr marL="400050" lvl="1" indent="0">
              <a:buNone/>
            </a:pPr>
            <a:r>
              <a:rPr lang="el-GR" dirty="0" smtClean="0"/>
              <a:t>Ο ίδιος ο ασκούμενος μπορεί να επισημάνει τα λάθη του ακούγοντας ή βλέποντας το έργο του.</a:t>
            </a:r>
          </a:p>
          <a:p>
            <a:r>
              <a:rPr lang="el-GR" dirty="0" smtClean="0"/>
              <a:t>Διδάσκων</a:t>
            </a:r>
          </a:p>
          <a:p>
            <a:pPr marL="400050" lvl="1" indent="0">
              <a:buNone/>
            </a:pPr>
            <a:r>
              <a:rPr lang="el-GR" dirty="0" smtClean="0"/>
              <a:t>Μέσω της συζήτησης μπορεί να κάμψει τις αδυναμίες φοιτητών και να ενισχύσει τις ικανότητές τους.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Πρακτική άσκηση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φοιτητές/τριες των Τ.Ε.Ι. εκπαιδεύονται μέσω της πρακτικής άσκησης σε πραγματικές συνθήκες εργασίας</a:t>
            </a:r>
          </a:p>
          <a:p>
            <a:r>
              <a:rPr lang="el-GR" dirty="0" smtClean="0"/>
              <a:t>Η άσκηση είναι εξάμηνης διάρκειας και πραγματοποιείται το 8</a:t>
            </a:r>
            <a:r>
              <a:rPr lang="el-GR" baseline="30000" dirty="0" smtClean="0"/>
              <a:t>ο</a:t>
            </a:r>
            <a:r>
              <a:rPr lang="el-GR" dirty="0" smtClean="0"/>
              <a:t> εξάμηνο των σπουδών</a:t>
            </a:r>
          </a:p>
          <a:p>
            <a:r>
              <a:rPr lang="el-GR" dirty="0" smtClean="0"/>
              <a:t>Διεξάγεται εκτός Σχολής σε ιδρύματα, υπηρεσίες και οργανισμούς και βαθμολογείται ως εργαστηριακό μάθημα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5f713cad18d3e9ae992369bb5f7647292016e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1021</Words>
  <Application>Microsoft Office PowerPoint</Application>
  <PresentationFormat>On-screen Show (4:3)</PresentationFormat>
  <Paragraphs>130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OC_template_updated</vt:lpstr>
      <vt:lpstr>1_OC_template_updated</vt:lpstr>
      <vt:lpstr>2_OC_template_updated</vt:lpstr>
      <vt:lpstr>3_OC_template_updated</vt:lpstr>
      <vt:lpstr>Δεοντολογία επαγγέλματος</vt:lpstr>
      <vt:lpstr>Διδακτική της Αισθητικής</vt:lpstr>
      <vt:lpstr>Στόχοι διδασκαλίας</vt:lpstr>
      <vt:lpstr>Προϋποθέσεις για λήψη αισθητικού ιστορικού από φοιτητές</vt:lpstr>
      <vt:lpstr>Αρχές διδασκαλίας</vt:lpstr>
      <vt:lpstr>Πρακτική εξάσκηση</vt:lpstr>
      <vt:lpstr>Αξιολόγηση</vt:lpstr>
      <vt:lpstr>Παράγοντες αξιολόγησης</vt:lpstr>
      <vt:lpstr>Πρακτική άσκηση 1/2</vt:lpstr>
      <vt:lpstr>Πρακτική άσκηση 2/2</vt:lpstr>
      <vt:lpstr>Αναγκαιότητα ανάπτυξης δεξιοτήτων κατά τη φυσική εξέταση</vt:lpstr>
      <vt:lpstr>Δεξιότητες κατά τη φυσική εξέταση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61</cp:revision>
  <dcterms:created xsi:type="dcterms:W3CDTF">2013-03-04T13:35:19Z</dcterms:created>
  <dcterms:modified xsi:type="dcterms:W3CDTF">2015-03-17T12:53:06Z</dcterms:modified>
</cp:coreProperties>
</file>