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1"/>
  </p:notesMasterIdLst>
  <p:handoutMasterIdLst>
    <p:handoutMasterId r:id="rId22"/>
  </p:handoutMasterIdLst>
  <p:sldIdLst>
    <p:sldId id="25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57" r:id="rId15"/>
    <p:sldId id="262" r:id="rId16"/>
    <p:sldId id="264" r:id="rId17"/>
    <p:sldId id="278" r:id="rId18"/>
    <p:sldId id="279" r:id="rId19"/>
    <p:sldId id="266" r:id="rId20"/>
  </p:sldIdLst>
  <p:sldSz cx="9144000" cy="6858000" type="screen4x3"/>
  <p:notesSz cx="7104063" cy="10234613"/>
  <p:custDataLst>
    <p:tags r:id="rId23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35" autoAdjust="0"/>
    <p:restoredTop sz="94660"/>
  </p:normalViewPr>
  <p:slideViewPr>
    <p:cSldViewPr>
      <p:cViewPr varScale="1">
        <p:scale>
          <a:sx n="65" d="100"/>
          <a:sy n="65" d="100"/>
        </p:scale>
        <p:origin x="-69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08/03/2015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08/03/2015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075370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49231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lex\Desktop\light-lines-colors-powerpoint-backgrounds-light-lines-colors-design.jp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5025" y="-11269"/>
            <a:ext cx="9174051" cy="6880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/>
          <p:nvPr userDrawn="1"/>
        </p:nvSpPr>
        <p:spPr>
          <a:xfrm>
            <a:off x="-15024" y="-11269"/>
            <a:ext cx="5508104" cy="6880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9" name="Rounded Rectangle 2"/>
          <p:cNvSpPr/>
          <p:nvPr userDrawn="1"/>
        </p:nvSpPr>
        <p:spPr>
          <a:xfrm>
            <a:off x="236496" y="-11269"/>
            <a:ext cx="8712968" cy="6880538"/>
          </a:xfrm>
          <a:prstGeom prst="roundRect">
            <a:avLst>
              <a:gd name="adj" fmla="val 2428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4A8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8357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93316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alex\Desktop\light-lines-colors-powerpoint-backgrounds-light-lines-colors-design.jp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5025" y="-11269"/>
            <a:ext cx="9174051" cy="6880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3"/>
          <p:cNvSpPr/>
          <p:nvPr userDrawn="1"/>
        </p:nvSpPr>
        <p:spPr>
          <a:xfrm>
            <a:off x="-15024" y="-11269"/>
            <a:ext cx="5508104" cy="6880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10" name="Rounded Rectangle 2"/>
          <p:cNvSpPr/>
          <p:nvPr userDrawn="1"/>
        </p:nvSpPr>
        <p:spPr>
          <a:xfrm>
            <a:off x="236496" y="-11269"/>
            <a:ext cx="8712968" cy="6880538"/>
          </a:xfrm>
          <a:prstGeom prst="roundRect">
            <a:avLst>
              <a:gd name="adj" fmla="val 2428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884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alex\Desktop\light-lines-colors-powerpoint-backgrounds-light-lines-colors-design.jp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5025" y="-11269"/>
            <a:ext cx="9174051" cy="6880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3"/>
          <p:cNvSpPr/>
          <p:nvPr userDrawn="1"/>
        </p:nvSpPr>
        <p:spPr>
          <a:xfrm>
            <a:off x="-15024" y="-11269"/>
            <a:ext cx="5508104" cy="6880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12" name="Rounded Rectangle 2"/>
          <p:cNvSpPr/>
          <p:nvPr userDrawn="1"/>
        </p:nvSpPr>
        <p:spPr>
          <a:xfrm>
            <a:off x="236496" y="-11269"/>
            <a:ext cx="8712968" cy="6880538"/>
          </a:xfrm>
          <a:prstGeom prst="roundRect">
            <a:avLst>
              <a:gd name="adj" fmla="val 2428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6569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lex\Desktop\light-lines-colors-powerpoint-backgrounds-light-lines-colors-design.jp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5025" y="-11269"/>
            <a:ext cx="9174051" cy="6880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/>
          <p:cNvSpPr/>
          <p:nvPr userDrawn="1"/>
        </p:nvSpPr>
        <p:spPr>
          <a:xfrm>
            <a:off x="-15024" y="-11269"/>
            <a:ext cx="5508104" cy="6880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8" name="Rounded Rectangle 2"/>
          <p:cNvSpPr/>
          <p:nvPr userDrawn="1"/>
        </p:nvSpPr>
        <p:spPr>
          <a:xfrm>
            <a:off x="236496" y="-11269"/>
            <a:ext cx="8712968" cy="6880538"/>
          </a:xfrm>
          <a:prstGeom prst="roundRect">
            <a:avLst>
              <a:gd name="adj" fmla="val 2428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rgbClr val="004A8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37572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3330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8664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lex\Desktop\light-lines-colors-powerpoint-backgrounds-light-lines-colors-design.jp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5025" y="-11269"/>
            <a:ext cx="9174051" cy="6880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/>
          <p:nvPr userDrawn="1"/>
        </p:nvSpPr>
        <p:spPr>
          <a:xfrm>
            <a:off x="-15024" y="-11269"/>
            <a:ext cx="5508104" cy="6880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9" name="Rounded Rectangle 2"/>
          <p:cNvSpPr/>
          <p:nvPr userDrawn="1"/>
        </p:nvSpPr>
        <p:spPr>
          <a:xfrm>
            <a:off x="236496" y="-11269"/>
            <a:ext cx="8712968" cy="6880538"/>
          </a:xfrm>
          <a:prstGeom prst="roundRect">
            <a:avLst>
              <a:gd name="adj" fmla="val 2428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4A8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49915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15585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Τίτλος και 4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1F812-7933-40FA-8B0A-CFE76E271C5C}" type="slidenum">
              <a:rPr lang="el-GR" altLang="el-GR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alt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7649124"/>
      </p:ext>
    </p:extLst>
  </p:cSld>
  <p:clrMapOvr>
    <a:masterClrMapping/>
  </p:clrMapOvr>
  <p:transition advClick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ίνακα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l-GR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6FB4A-A39F-4B28-84E3-C40E8D94A06E}" type="slidenum">
              <a:rPr lang="el-GR" altLang="el-GR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alt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1405380"/>
      </p:ext>
    </p:extLst>
  </p:cSld>
  <p:clrMapOvr>
    <a:masterClrMapping/>
  </p:clrMapOvr>
  <p:transition advClick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Τίτλος και 2 Αντικείμενα επάνω από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half" idx="3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28FFD-DCC7-4982-A2EB-875012D3202D}" type="slidenum">
              <a:rPr lang="el-GR" altLang="el-GR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alt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3288113"/>
      </p:ext>
    </p:extLst>
  </p:cSld>
  <p:clrMapOvr>
    <a:masterClrMapping/>
  </p:clrMapOvr>
  <p:transition advClick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69DBC-FE0E-4B36-B944-A77BCC3EA75E}" type="slidenum">
              <a:rPr lang="el-GR" altLang="el-GR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alt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3525216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5449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rgbClr val="004A8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kumimoji="0" lang="el-GR" sz="4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Αρχές Γενικής Λογιστικής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3096543"/>
            <a:ext cx="9144000" cy="17526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800" b="1" dirty="0" smtClean="0"/>
              <a:t>Ενότητα 7</a:t>
            </a:r>
            <a:r>
              <a:rPr lang="el-GR" sz="2800" dirty="0" smtClean="0"/>
              <a:t>:</a:t>
            </a:r>
            <a:r>
              <a:rPr lang="en-US" sz="2800" dirty="0" smtClean="0"/>
              <a:t> </a:t>
            </a:r>
            <a:r>
              <a:rPr lang="el-GR" sz="2800" dirty="0"/>
              <a:t>Παράδειγμα για το Ημερολόγιο – Καθολικό - Ισοζύγιο</a:t>
            </a:r>
            <a:endParaRPr lang="el-GR" sz="2800" dirty="0" smtClean="0"/>
          </a:p>
          <a:p>
            <a:r>
              <a:rPr lang="el-GR" sz="2400" dirty="0"/>
              <a:t>Κωνσταντίνος Πολίτης, Οικονομολόγος</a:t>
            </a:r>
            <a:r>
              <a:rPr lang="en-US" sz="2400" dirty="0"/>
              <a:t>, MEd, MBA</a:t>
            </a:r>
            <a:r>
              <a:rPr lang="el-GR" sz="2400" dirty="0"/>
              <a:t> </a:t>
            </a:r>
            <a:endParaRPr lang="en-US" sz="2400" dirty="0"/>
          </a:p>
          <a:p>
            <a:r>
              <a:rPr lang="el-GR" sz="2400" dirty="0" smtClean="0"/>
              <a:t>Καθηγητής</a:t>
            </a:r>
            <a:r>
              <a:rPr lang="en-US" sz="2400" dirty="0" smtClean="0"/>
              <a:t> </a:t>
            </a:r>
            <a:r>
              <a:rPr lang="el-GR" sz="2400" dirty="0" smtClean="0"/>
              <a:t> </a:t>
            </a:r>
            <a:r>
              <a:rPr lang="el-GR" sz="2400" dirty="0"/>
              <a:t>Εφαρμογών</a:t>
            </a:r>
          </a:p>
          <a:p>
            <a:r>
              <a:rPr lang="el-GR" sz="2400" dirty="0"/>
              <a:t>Τμήμα Διοίκησης Τουριστικών Επιχειρήσεων</a:t>
            </a:r>
            <a:r>
              <a:rPr lang="el-GR" sz="2400" b="1" dirty="0"/>
              <a:t> </a:t>
            </a:r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Γενικό </a:t>
            </a:r>
            <a:r>
              <a:rPr lang="el-GR" altLang="el-GR" dirty="0" smtClean="0"/>
              <a:t>καθολικό </a:t>
            </a:r>
            <a:r>
              <a:rPr lang="el-GR" altLang="el-GR" sz="3200" b="0" dirty="0" smtClean="0"/>
              <a:t>(1 από 3)</a:t>
            </a:r>
          </a:p>
        </p:txBody>
      </p:sp>
      <p:graphicFrame>
        <p:nvGraphicFramePr>
          <p:cNvPr id="23" name="Πίνακας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32755367"/>
              </p:ext>
            </p:extLst>
          </p:nvPr>
        </p:nvGraphicFramePr>
        <p:xfrm>
          <a:off x="853652" y="1798748"/>
          <a:ext cx="3322304" cy="2377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0576"/>
                <a:gridCol w="830576"/>
                <a:gridCol w="830576"/>
                <a:gridCol w="830576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ΑΚΙΝΗΤΑ</a:t>
                      </a:r>
                      <a:endParaRPr lang="el-GR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l-GR" sz="2000" b="1" dirty="0" smtClean="0"/>
                        <a:t>ΧΡ</a:t>
                      </a:r>
                      <a:endParaRPr lang="el-GR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l-GR" sz="2000" b="1" dirty="0" smtClean="0"/>
                        <a:t>ΠΙ</a:t>
                      </a:r>
                      <a:endParaRPr lang="el-GR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(Α.Ι)</a:t>
                      </a:r>
                      <a:endParaRPr lang="el-GR" sz="20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000" dirty="0" smtClean="0"/>
                        <a:t>500</a:t>
                      </a:r>
                      <a:endParaRPr lang="el-GR" sz="2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(Τ.Ι)</a:t>
                      </a:r>
                      <a:endParaRPr lang="el-G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000" dirty="0" smtClean="0"/>
                        <a:t>500</a:t>
                      </a:r>
                      <a:endParaRPr lang="el-GR" sz="2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85420">
                <a:tc gridSpan="2">
                  <a:txBody>
                    <a:bodyPr/>
                    <a:lstStyle/>
                    <a:p>
                      <a:endParaRPr lang="el-GR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l-G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endParaRPr lang="el-GR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l-G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endParaRPr lang="el-GR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l-G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4" name="Πίνακας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06534962"/>
              </p:ext>
            </p:extLst>
          </p:nvPr>
        </p:nvGraphicFramePr>
        <p:xfrm>
          <a:off x="4454052" y="1798748"/>
          <a:ext cx="3322304" cy="2377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0576"/>
                <a:gridCol w="830576"/>
                <a:gridCol w="830576"/>
                <a:gridCol w="830576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ΤΑΜΕΙΟ</a:t>
                      </a:r>
                      <a:endParaRPr lang="el-GR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l-GR" sz="2000" b="1" dirty="0" smtClean="0"/>
                        <a:t>ΧΡ</a:t>
                      </a:r>
                      <a:endParaRPr lang="el-GR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l-GR" sz="2000" b="1" dirty="0" smtClean="0"/>
                        <a:t>ΠΙ</a:t>
                      </a:r>
                      <a:endParaRPr lang="el-GR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(Α.Ι)</a:t>
                      </a:r>
                      <a:endParaRPr lang="el-GR" sz="20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000" dirty="0" smtClean="0"/>
                        <a:t>200</a:t>
                      </a:r>
                      <a:endParaRPr lang="el-GR" sz="2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(1)</a:t>
                      </a:r>
                      <a:endParaRPr lang="el-G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000" dirty="0" smtClean="0"/>
                        <a:t>25</a:t>
                      </a:r>
                      <a:endParaRPr lang="el-GR" sz="2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(2)</a:t>
                      </a:r>
                      <a:endParaRPr lang="el-GR" sz="20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000" dirty="0" smtClean="0"/>
                        <a:t>40</a:t>
                      </a:r>
                      <a:endParaRPr lang="el-GR" sz="2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(3)</a:t>
                      </a:r>
                      <a:endParaRPr lang="el-G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000" dirty="0" smtClean="0"/>
                        <a:t>20</a:t>
                      </a:r>
                      <a:endParaRPr lang="el-GR" sz="20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endParaRPr lang="el-GR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(Τ.Ι)</a:t>
                      </a:r>
                      <a:endParaRPr lang="el-G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000" dirty="0" smtClean="0"/>
                        <a:t>195</a:t>
                      </a:r>
                      <a:endParaRPr lang="el-GR" sz="20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endParaRPr lang="el-GR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l-G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5" name="Πίνακας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72024587"/>
              </p:ext>
            </p:extLst>
          </p:nvPr>
        </p:nvGraphicFramePr>
        <p:xfrm>
          <a:off x="1810856" y="4319028"/>
          <a:ext cx="4834472" cy="1981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8618"/>
                <a:gridCol w="1208618"/>
                <a:gridCol w="1208618"/>
                <a:gridCol w="1208618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ΚΕΦΑΛΑΙΟ</a:t>
                      </a:r>
                      <a:endParaRPr lang="el-GR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l-GR" sz="2000" b="1" dirty="0" smtClean="0"/>
                        <a:t>ΧΡ</a:t>
                      </a:r>
                      <a:endParaRPr lang="el-GR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l-GR" sz="2000" b="1" dirty="0" smtClean="0"/>
                        <a:t>ΠΙ</a:t>
                      </a:r>
                      <a:endParaRPr lang="el-GR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(Τ.Ι)</a:t>
                      </a:r>
                      <a:endParaRPr lang="el-GR" sz="20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000" dirty="0" smtClean="0"/>
                        <a:t>720</a:t>
                      </a:r>
                      <a:endParaRPr lang="el-GR" sz="2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(Α.Ι)</a:t>
                      </a:r>
                      <a:endParaRPr lang="el-G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000" dirty="0" smtClean="0"/>
                        <a:t>700</a:t>
                      </a:r>
                      <a:endParaRPr lang="el-GR" sz="2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endParaRPr lang="el-GR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(ΚΧ)</a:t>
                      </a:r>
                      <a:endParaRPr lang="el-G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000" dirty="0" smtClean="0"/>
                        <a:t>20</a:t>
                      </a:r>
                      <a:endParaRPr lang="el-GR" sz="20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endParaRPr lang="el-GR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l-G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Ευθεία γραμμή σύνδεσης 4"/>
          <p:cNvCxnSpPr/>
          <p:nvPr/>
        </p:nvCxnSpPr>
        <p:spPr>
          <a:xfrm>
            <a:off x="1635804" y="3284984"/>
            <a:ext cx="172819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Ευθεία γραμμή σύνδεσης 27"/>
          <p:cNvCxnSpPr/>
          <p:nvPr/>
        </p:nvCxnSpPr>
        <p:spPr>
          <a:xfrm>
            <a:off x="1635804" y="3437384"/>
            <a:ext cx="172819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Ευθεία γραμμή σύνδεσης 28"/>
          <p:cNvCxnSpPr/>
          <p:nvPr/>
        </p:nvCxnSpPr>
        <p:spPr>
          <a:xfrm>
            <a:off x="5236204" y="3878596"/>
            <a:ext cx="172819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Ευθεία γραμμή σύνδεσης 29"/>
          <p:cNvCxnSpPr/>
          <p:nvPr/>
        </p:nvCxnSpPr>
        <p:spPr>
          <a:xfrm>
            <a:off x="5236204" y="4030996"/>
            <a:ext cx="172819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Ευθεία γραμμή σύνδεσης 30"/>
          <p:cNvCxnSpPr/>
          <p:nvPr/>
        </p:nvCxnSpPr>
        <p:spPr>
          <a:xfrm>
            <a:off x="3363996" y="5975212"/>
            <a:ext cx="172819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Ευθεία γραμμή σύνδεσης 31"/>
          <p:cNvCxnSpPr/>
          <p:nvPr/>
        </p:nvCxnSpPr>
        <p:spPr>
          <a:xfrm>
            <a:off x="3363996" y="6127612"/>
            <a:ext cx="172819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393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Γενικό </a:t>
            </a:r>
            <a:r>
              <a:rPr lang="el-GR" altLang="el-GR" dirty="0" smtClean="0"/>
              <a:t>καθολικό </a:t>
            </a:r>
            <a:r>
              <a:rPr lang="el-GR" altLang="el-GR" sz="3200" b="0" dirty="0" smtClean="0"/>
              <a:t>(2 </a:t>
            </a:r>
            <a:r>
              <a:rPr lang="el-GR" altLang="el-GR" sz="3200" b="0" dirty="0"/>
              <a:t>από 3)</a:t>
            </a:r>
            <a:endParaRPr lang="el-GR" altLang="el-GR" dirty="0" smtClean="0"/>
          </a:p>
        </p:txBody>
      </p:sp>
      <p:graphicFrame>
        <p:nvGraphicFramePr>
          <p:cNvPr id="23" name="Πίνακας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5972560"/>
              </p:ext>
            </p:extLst>
          </p:nvPr>
        </p:nvGraphicFramePr>
        <p:xfrm>
          <a:off x="853652" y="1693059"/>
          <a:ext cx="3322304" cy="2377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0576"/>
                <a:gridCol w="830576"/>
                <a:gridCol w="830576"/>
                <a:gridCol w="830576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ΤΡΟΦΙΜΑ</a:t>
                      </a:r>
                      <a:endParaRPr lang="el-GR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l-GR" sz="2000" b="1" dirty="0" smtClean="0"/>
                        <a:t>ΧΡ</a:t>
                      </a:r>
                      <a:endParaRPr lang="el-GR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l-GR" sz="2000" b="1" dirty="0" smtClean="0"/>
                        <a:t>ΠΙ</a:t>
                      </a:r>
                      <a:endParaRPr lang="el-GR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(1)</a:t>
                      </a:r>
                      <a:endParaRPr lang="el-GR" sz="20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000" dirty="0" smtClean="0"/>
                        <a:t>50</a:t>
                      </a:r>
                      <a:endParaRPr lang="el-GR" sz="2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(Τ.Ι)</a:t>
                      </a:r>
                      <a:endParaRPr lang="el-G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000" dirty="0" smtClean="0"/>
                        <a:t>50</a:t>
                      </a:r>
                      <a:endParaRPr lang="el-GR" sz="2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85420">
                <a:tc gridSpan="2">
                  <a:txBody>
                    <a:bodyPr/>
                    <a:lstStyle/>
                    <a:p>
                      <a:endParaRPr lang="el-GR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l-G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endParaRPr lang="el-GR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l-G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endParaRPr lang="el-GR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l-G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4" name="Πίνακας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40659777"/>
              </p:ext>
            </p:extLst>
          </p:nvPr>
        </p:nvGraphicFramePr>
        <p:xfrm>
          <a:off x="4454052" y="1693059"/>
          <a:ext cx="3322304" cy="2377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0576"/>
                <a:gridCol w="830576"/>
                <a:gridCol w="830576"/>
                <a:gridCol w="830576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ΠΡΟΜΗΘΕΥΤΕΣ</a:t>
                      </a:r>
                      <a:endParaRPr lang="el-GR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l-GR" sz="2000" b="1" dirty="0" smtClean="0"/>
                        <a:t>ΧΡ</a:t>
                      </a:r>
                      <a:endParaRPr lang="el-GR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l-GR" sz="2000" b="1" dirty="0" smtClean="0"/>
                        <a:t>ΠΙ</a:t>
                      </a:r>
                      <a:endParaRPr lang="el-GR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(Τ.Ι)</a:t>
                      </a:r>
                      <a:endParaRPr lang="el-GR" sz="20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000" dirty="0" smtClean="0"/>
                        <a:t>25</a:t>
                      </a:r>
                      <a:endParaRPr lang="el-GR" sz="2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(1)</a:t>
                      </a:r>
                      <a:endParaRPr lang="el-G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000" dirty="0" smtClean="0"/>
                        <a:t>25</a:t>
                      </a:r>
                      <a:endParaRPr lang="el-GR" sz="2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85420"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l-GR" sz="2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l-GR" sz="20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endParaRPr lang="el-GR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l-GR" sz="20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endParaRPr lang="el-GR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l-G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5" name="Πίνακας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377658"/>
              </p:ext>
            </p:extLst>
          </p:nvPr>
        </p:nvGraphicFramePr>
        <p:xfrm>
          <a:off x="1810856" y="4213339"/>
          <a:ext cx="4834472" cy="1981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8618"/>
                <a:gridCol w="1208618"/>
                <a:gridCol w="1208618"/>
                <a:gridCol w="1208618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ΕΣΟΔΑ  ΔΙΑΝΥΚΤΕΡΕΥΣΕΩΝ</a:t>
                      </a:r>
                      <a:endParaRPr lang="el-GR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l-GR" sz="2000" b="1" dirty="0" smtClean="0"/>
                        <a:t>ΧΡ</a:t>
                      </a:r>
                      <a:endParaRPr lang="el-GR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l-GR" sz="2000" b="1" dirty="0" smtClean="0"/>
                        <a:t>ΠΙ</a:t>
                      </a:r>
                      <a:endParaRPr lang="el-GR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(Α.Χ)</a:t>
                      </a:r>
                      <a:endParaRPr lang="el-GR" sz="20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000" dirty="0" smtClean="0"/>
                        <a:t>40</a:t>
                      </a:r>
                      <a:endParaRPr lang="el-GR" sz="2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(2)</a:t>
                      </a:r>
                      <a:endParaRPr lang="el-G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000" dirty="0" smtClean="0"/>
                        <a:t>40</a:t>
                      </a:r>
                      <a:endParaRPr lang="el-GR" sz="2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endParaRPr lang="el-GR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Π.Υ.=40</a:t>
                      </a:r>
                      <a:endParaRPr lang="el-G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l-GR" sz="20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endParaRPr lang="el-GR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l-G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6" name="Ευθεία γραμμή σύνδεσης 25"/>
          <p:cNvCxnSpPr/>
          <p:nvPr/>
        </p:nvCxnSpPr>
        <p:spPr>
          <a:xfrm>
            <a:off x="1635804" y="3140968"/>
            <a:ext cx="172819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Ευθεία γραμμή σύνδεσης 26"/>
          <p:cNvCxnSpPr/>
          <p:nvPr/>
        </p:nvCxnSpPr>
        <p:spPr>
          <a:xfrm>
            <a:off x="1635804" y="3293368"/>
            <a:ext cx="172819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Ευθεία γραμμή σύνδεσης 27"/>
          <p:cNvCxnSpPr/>
          <p:nvPr/>
        </p:nvCxnSpPr>
        <p:spPr>
          <a:xfrm>
            <a:off x="5236204" y="3140968"/>
            <a:ext cx="172819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Ευθεία γραμμή σύνδεσης 28"/>
          <p:cNvCxnSpPr/>
          <p:nvPr/>
        </p:nvCxnSpPr>
        <p:spPr>
          <a:xfrm>
            <a:off x="5236204" y="3293368"/>
            <a:ext cx="172819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Ευθεία γραμμή σύνδεσης 29"/>
          <p:cNvCxnSpPr/>
          <p:nvPr/>
        </p:nvCxnSpPr>
        <p:spPr>
          <a:xfrm>
            <a:off x="3363996" y="5869523"/>
            <a:ext cx="172819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Ευθεία γραμμή σύνδεσης 30"/>
          <p:cNvCxnSpPr/>
          <p:nvPr/>
        </p:nvCxnSpPr>
        <p:spPr>
          <a:xfrm>
            <a:off x="3363996" y="6021923"/>
            <a:ext cx="172819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2015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Γενικό </a:t>
            </a:r>
            <a:r>
              <a:rPr lang="el-GR" altLang="el-GR" dirty="0" smtClean="0"/>
              <a:t>καθολικό </a:t>
            </a:r>
            <a:r>
              <a:rPr lang="el-GR" altLang="el-GR" sz="3200" b="0" dirty="0" smtClean="0"/>
              <a:t>(3 </a:t>
            </a:r>
            <a:r>
              <a:rPr lang="el-GR" altLang="el-GR" sz="3200" b="0" dirty="0"/>
              <a:t>από 3)</a:t>
            </a:r>
            <a:endParaRPr lang="el-GR" altLang="el-GR" dirty="0" smtClean="0"/>
          </a:p>
        </p:txBody>
      </p:sp>
      <p:graphicFrame>
        <p:nvGraphicFramePr>
          <p:cNvPr id="23" name="Πίνακας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94216871"/>
              </p:ext>
            </p:extLst>
          </p:nvPr>
        </p:nvGraphicFramePr>
        <p:xfrm>
          <a:off x="853652" y="1798748"/>
          <a:ext cx="3322304" cy="2377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0576"/>
                <a:gridCol w="830576"/>
                <a:gridCol w="830576"/>
                <a:gridCol w="830576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ΓΕΝΙΚΑ ΕΞΟΔΑ</a:t>
                      </a:r>
                      <a:endParaRPr lang="el-GR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l-GR" sz="2000" b="1" dirty="0" smtClean="0"/>
                        <a:t>ΧΡ</a:t>
                      </a:r>
                      <a:endParaRPr lang="el-GR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l-GR" sz="2000" b="1" dirty="0" smtClean="0"/>
                        <a:t>ΠΙ</a:t>
                      </a:r>
                      <a:endParaRPr lang="el-GR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(3)</a:t>
                      </a:r>
                      <a:endParaRPr lang="el-GR" sz="20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000" dirty="0" smtClean="0"/>
                        <a:t>20</a:t>
                      </a:r>
                      <a:endParaRPr lang="el-GR" sz="2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(ΑΧ)</a:t>
                      </a:r>
                      <a:endParaRPr lang="el-G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000" dirty="0" smtClean="0"/>
                        <a:t>20</a:t>
                      </a:r>
                      <a:endParaRPr lang="el-GR" sz="2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85420">
                <a:tc gridSpan="2">
                  <a:txBody>
                    <a:bodyPr/>
                    <a:lstStyle/>
                    <a:p>
                      <a:endParaRPr lang="el-GR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l-G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el-GR" sz="2000" dirty="0" smtClean="0"/>
                        <a:t>Χ.Υ=20</a:t>
                      </a:r>
                      <a:endParaRPr lang="el-GR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l-G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endParaRPr lang="el-GR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l-G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4" name="Πίνακας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93166400"/>
              </p:ext>
            </p:extLst>
          </p:nvPr>
        </p:nvGraphicFramePr>
        <p:xfrm>
          <a:off x="4454052" y="1798748"/>
          <a:ext cx="3502324" cy="26383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5581"/>
                <a:gridCol w="875581"/>
                <a:gridCol w="875581"/>
                <a:gridCol w="875581"/>
              </a:tblGrid>
              <a:tr h="439727">
                <a:tc gridSpan="4"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ΑΠΟΤΕΛΕΣΜΑΤΑ ΧΡΗΣΗΣ</a:t>
                      </a:r>
                      <a:endParaRPr lang="el-GR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439727">
                <a:tc gridSpan="2">
                  <a:txBody>
                    <a:bodyPr/>
                    <a:lstStyle/>
                    <a:p>
                      <a:r>
                        <a:rPr lang="el-GR" sz="2000" b="1" dirty="0" smtClean="0"/>
                        <a:t>ΧΡ</a:t>
                      </a:r>
                      <a:endParaRPr lang="el-GR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l-GR" sz="2000" b="1" dirty="0" smtClean="0"/>
                        <a:t>ΠΙ</a:t>
                      </a:r>
                      <a:endParaRPr lang="el-GR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439727"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(ΕΞ)</a:t>
                      </a:r>
                      <a:endParaRPr lang="el-GR" sz="20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000" dirty="0" smtClean="0"/>
                        <a:t>20</a:t>
                      </a:r>
                      <a:endParaRPr lang="el-GR" sz="2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(ΕΣ)</a:t>
                      </a:r>
                      <a:endParaRPr lang="el-G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000" dirty="0" smtClean="0"/>
                        <a:t>40</a:t>
                      </a:r>
                      <a:endParaRPr lang="el-GR" sz="2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39727"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(ΚΧ)</a:t>
                      </a:r>
                      <a:endParaRPr lang="el-GR" sz="20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000" dirty="0" smtClean="0"/>
                        <a:t>20</a:t>
                      </a:r>
                      <a:endParaRPr lang="el-GR" sz="2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l-GR" sz="2000" dirty="0" smtClean="0"/>
                        <a:t>ΠΥ=20</a:t>
                      </a:r>
                      <a:endParaRPr lang="el-G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l-GR" sz="2000" dirty="0"/>
                    </a:p>
                  </a:txBody>
                  <a:tcPr/>
                </a:tc>
              </a:tr>
              <a:tr h="439727">
                <a:tc gridSpan="2">
                  <a:txBody>
                    <a:bodyPr/>
                    <a:lstStyle/>
                    <a:p>
                      <a:r>
                        <a:rPr lang="el-GR" sz="2000" dirty="0" smtClean="0"/>
                        <a:t>Χ&lt;Π=ΚΕΡΔΟΣ</a:t>
                      </a:r>
                      <a:endParaRPr lang="el-GR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l-GR" sz="2000" dirty="0"/>
                    </a:p>
                  </a:txBody>
                  <a:tcPr/>
                </a:tc>
              </a:tr>
              <a:tr h="439727">
                <a:tc gridSpan="2">
                  <a:txBody>
                    <a:bodyPr/>
                    <a:lstStyle/>
                    <a:p>
                      <a:r>
                        <a:rPr lang="el-GR" sz="2000" dirty="0" smtClean="0"/>
                        <a:t>20</a:t>
                      </a:r>
                      <a:endParaRPr lang="el-GR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l-G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5" name="Πίνακας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26592119"/>
              </p:ext>
            </p:extLst>
          </p:nvPr>
        </p:nvGraphicFramePr>
        <p:xfrm>
          <a:off x="1810856" y="4581128"/>
          <a:ext cx="4834472" cy="1981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8618"/>
                <a:gridCol w="1208618"/>
                <a:gridCol w="1208618"/>
                <a:gridCol w="1208618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ΚΕΡΔΗ ΧΡΗΣΗΣ</a:t>
                      </a:r>
                      <a:endParaRPr lang="el-GR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l-GR" sz="2000" b="1" dirty="0" smtClean="0"/>
                        <a:t>ΧΡ</a:t>
                      </a:r>
                      <a:endParaRPr lang="el-GR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l-GR" sz="2000" b="1" dirty="0" smtClean="0"/>
                        <a:t>ΠΙ</a:t>
                      </a:r>
                      <a:endParaRPr lang="el-GR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(ΚΕΦ)</a:t>
                      </a:r>
                      <a:endParaRPr lang="el-GR" sz="20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000" dirty="0" smtClean="0"/>
                        <a:t>20</a:t>
                      </a:r>
                      <a:endParaRPr lang="el-GR" sz="2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(ΑΧ)</a:t>
                      </a:r>
                      <a:endParaRPr lang="el-G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000" dirty="0" smtClean="0"/>
                        <a:t>20</a:t>
                      </a:r>
                      <a:endParaRPr lang="el-GR" sz="2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endParaRPr lang="el-GR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l-GR" sz="20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endParaRPr lang="el-GR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l-G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6" name="Ευθεία γραμμή σύνδεσης 25"/>
          <p:cNvCxnSpPr/>
          <p:nvPr/>
        </p:nvCxnSpPr>
        <p:spPr>
          <a:xfrm>
            <a:off x="1547664" y="3845949"/>
            <a:ext cx="172819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Ευθεία γραμμή σύνδεσης 26"/>
          <p:cNvCxnSpPr/>
          <p:nvPr/>
        </p:nvCxnSpPr>
        <p:spPr>
          <a:xfrm>
            <a:off x="1547664" y="3998349"/>
            <a:ext cx="172819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Ευθεία γραμμή σύνδεσης 27"/>
          <p:cNvCxnSpPr/>
          <p:nvPr/>
        </p:nvCxnSpPr>
        <p:spPr>
          <a:xfrm>
            <a:off x="5236204" y="4221088"/>
            <a:ext cx="172819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Ευθεία γραμμή σύνδεσης 28"/>
          <p:cNvCxnSpPr/>
          <p:nvPr/>
        </p:nvCxnSpPr>
        <p:spPr>
          <a:xfrm>
            <a:off x="5236204" y="4365104"/>
            <a:ext cx="172819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Ευθεία γραμμή σύνδεσης 29"/>
          <p:cNvCxnSpPr/>
          <p:nvPr/>
        </p:nvCxnSpPr>
        <p:spPr>
          <a:xfrm>
            <a:off x="3363996" y="5975212"/>
            <a:ext cx="172819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Ευθεία γραμμή σύνδεσης 30"/>
          <p:cNvCxnSpPr/>
          <p:nvPr/>
        </p:nvCxnSpPr>
        <p:spPr>
          <a:xfrm>
            <a:off x="3363996" y="6127612"/>
            <a:ext cx="172819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6926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Σας ευχαριστώ πολύ</a:t>
            </a:r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Κωνσταντίνος Πολίτης 2014. Κωνσταντίνος Πολίτης. «Αρχές Γενικής Λογιστικής. Ενότητα </a:t>
            </a:r>
            <a:r>
              <a:rPr lang="el-GR" sz="2000" dirty="0"/>
              <a:t>7</a:t>
            </a:r>
            <a:r>
              <a:rPr lang="en-US" sz="2000" dirty="0" smtClean="0"/>
              <a:t>:</a:t>
            </a:r>
            <a:r>
              <a:rPr lang="el-GR" sz="2000" dirty="0"/>
              <a:t> Παράδειγμα για το Ημερολόγιο – Καθολικό - Ισοζύγιο». 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xmlns="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latin typeface="+mn-lt"/>
              </a:rPr>
              <a:t>[1] http://creativecommons.org/licenses/by-nc-sa/4.0/ </a:t>
            </a:r>
            <a:endParaRPr lang="en-US" dirty="0" smtClean="0">
              <a:latin typeface="+mn-lt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latin typeface="+mn-lt"/>
              </a:rPr>
              <a:t>Ως </a:t>
            </a:r>
            <a:r>
              <a:rPr lang="el-GR" b="1" dirty="0">
                <a:latin typeface="+mn-lt"/>
              </a:rPr>
              <a:t>Μη Εμπορική</a:t>
            </a:r>
            <a:r>
              <a:rPr lang="el-GR" dirty="0">
                <a:latin typeface="+mn-lt"/>
              </a:rPr>
              <a:t> ορίζεται η χρήση:</a:t>
            </a:r>
          </a:p>
          <a:p>
            <a:pPr marL="342900" lvl="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lvl="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δεν προσπορίζει στο διανομέα του έργου και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αδειοδόχο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latin typeface="+mn-lt"/>
              </a:rPr>
              <a:t>τόπο</a:t>
            </a:r>
            <a:endParaRPr lang="en-US" dirty="0" smtClean="0">
              <a:latin typeface="+mn-lt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latin typeface="+mn-lt"/>
              </a:rPr>
              <a:t>Ο </a:t>
            </a:r>
            <a:r>
              <a:rPr lang="el-GR" dirty="0">
                <a:latin typeface="+mn-lt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latin typeface="+mn-lt"/>
              </a:rPr>
              <a:t>.</a:t>
            </a:r>
            <a:endParaRPr lang="el-G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021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16</a:t>
            </a:fld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παρά μόνο εάν ζητηθεί εκ νέου άδεια από το δημιουργό.</a:t>
            </a:r>
            <a:endParaRPr lang="el-GR" sz="3200" dirty="0"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©</a:t>
            </a:r>
            <a:endParaRPr lang="el-GR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CC-BY-SA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</a:t>
            </a:r>
            <a:r>
              <a:rPr lang="el-G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-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NC-SA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</a:t>
            </a:r>
            <a:r>
              <a:rPr lang="el-G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-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NC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latin typeface="+mn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latin typeface="+mn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endParaRPr lang="el-GR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Δεν επιτρέπεται η εμπορική χρήση του έργου.</a:t>
            </a:r>
            <a:endParaRPr lang="el-GR" sz="3200" dirty="0">
              <a:latin typeface="+mn-l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με αναφορά του δημιουργού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και διάθεση του έργου ή του παράγωγου αυτού με την ίδια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άδεια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</a:t>
            </a:r>
            <a:endParaRPr lang="el-GR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Δεν επιτρέπεται η εμπορική χρήση του έργου.</a:t>
            </a:r>
            <a:endParaRPr lang="el-GR" sz="3200" dirty="0">
              <a:latin typeface="+mn-lt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CC-BY-ND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δημιουργού. </a:t>
            </a:r>
          </a:p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Δεν </a:t>
            </a:r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δημιουργία παραγώγων του έργου.</a:t>
            </a:r>
            <a:endParaRPr lang="el-GR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</a:t>
            </a:r>
            <a:r>
              <a:rPr lang="el-G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-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NC-ND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</a:t>
            </a:r>
          </a:p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και η δημιουργία παραγώγων του.</a:t>
            </a:r>
            <a:endParaRPr lang="el-GR" sz="3200" dirty="0">
              <a:latin typeface="+mn-l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άδεια </a:t>
            </a:r>
          </a:p>
          <a:p>
            <a:pPr algn="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CC0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Public Domain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ως κοινό κτήμα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χωρίς σήμανση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7548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xmlns="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Παράδειγμα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291264" cy="5400600"/>
          </a:xfrm>
        </p:spPr>
        <p:txBody>
          <a:bodyPr>
            <a:normAutofit/>
          </a:bodyPr>
          <a:lstStyle/>
          <a:p>
            <a:pPr marL="0" indent="0" eaLnBrk="1" hangingPunct="1">
              <a:spcBef>
                <a:spcPts val="600"/>
              </a:spcBef>
              <a:buFontTx/>
              <a:buNone/>
            </a:pPr>
            <a:r>
              <a:rPr lang="el-GR" altLang="el-GR" sz="2200" dirty="0" smtClean="0"/>
              <a:t>Για την ίδρυση ξενοδοχειακής ατομικής επιχείρησης ο Α.Β. (1/1/2011) διαθέτει τα εξής περιουσιακά στοιχεία : Ακίνητο αξίας 500 και μετρητά 200. </a:t>
            </a:r>
          </a:p>
          <a:p>
            <a:pPr marL="0" indent="0" eaLnBrk="1" hangingPunct="1">
              <a:spcBef>
                <a:spcPts val="600"/>
              </a:spcBef>
              <a:buFontTx/>
              <a:buNone/>
            </a:pPr>
            <a:r>
              <a:rPr lang="el-GR" altLang="el-GR" sz="2200" dirty="0" smtClean="0"/>
              <a:t>Στη συνέχεια  και κατά τη λειτουργία της διεξάγονται τα παρακάτω λογιστικά γεγονότα : </a:t>
            </a:r>
            <a:endParaRPr lang="en-US" altLang="el-GR" sz="2200" dirty="0" smtClean="0"/>
          </a:p>
          <a:p>
            <a:pPr marL="533400" indent="-533400" eaLnBrk="1" hangingPunct="1">
              <a:spcBef>
                <a:spcPts val="600"/>
              </a:spcBef>
              <a:buFontTx/>
              <a:buAutoNum type="arabicPeriod"/>
            </a:pPr>
            <a:r>
              <a:rPr lang="el-GR" altLang="el-GR" sz="2200" dirty="0" smtClean="0"/>
              <a:t>Αγοράζονται τρόφιμα αξίας 50 το μισό με μετρητά και το μισό με πίστωση.</a:t>
            </a:r>
            <a:endParaRPr lang="en-US" altLang="el-GR" sz="2200" dirty="0" smtClean="0"/>
          </a:p>
          <a:p>
            <a:pPr marL="533400" indent="-533400" eaLnBrk="1" hangingPunct="1">
              <a:spcBef>
                <a:spcPts val="600"/>
              </a:spcBef>
              <a:buFontTx/>
              <a:buAutoNum type="arabicPeriod"/>
            </a:pPr>
            <a:r>
              <a:rPr lang="el-GR" altLang="el-GR" sz="2200" dirty="0" smtClean="0"/>
              <a:t>Από διανυκτερεύσεις πελατών εισπράττονται 40.</a:t>
            </a:r>
            <a:endParaRPr lang="en-US" altLang="el-GR" sz="2200" dirty="0" smtClean="0"/>
          </a:p>
          <a:p>
            <a:pPr marL="533400" indent="-533400" eaLnBrk="1" hangingPunct="1">
              <a:spcBef>
                <a:spcPts val="600"/>
              </a:spcBef>
              <a:buFontTx/>
              <a:buAutoNum type="arabicPeriod" startAt="3"/>
            </a:pPr>
            <a:r>
              <a:rPr lang="el-GR" altLang="el-GR" sz="2200" dirty="0" smtClean="0"/>
              <a:t>Πληρώνονται Γενικά έξοδα 20. </a:t>
            </a:r>
          </a:p>
          <a:p>
            <a:pPr marL="533400" indent="-533400" eaLnBrk="1" hangingPunct="1">
              <a:spcBef>
                <a:spcPts val="600"/>
              </a:spcBef>
              <a:buFontTx/>
              <a:buNone/>
            </a:pPr>
            <a:r>
              <a:rPr lang="el-GR" altLang="el-GR" sz="2200" b="1" dirty="0" smtClean="0"/>
              <a:t>Ζητείται : Α</a:t>
            </a:r>
            <a:r>
              <a:rPr lang="el-GR" altLang="el-GR" sz="2200" b="1" dirty="0"/>
              <a:t>)</a:t>
            </a:r>
            <a:r>
              <a:rPr lang="el-GR" altLang="el-GR" sz="2200" b="1" dirty="0" smtClean="0"/>
              <a:t> </a:t>
            </a:r>
            <a:r>
              <a:rPr lang="el-GR" altLang="el-GR" sz="2200" dirty="0" smtClean="0"/>
              <a:t>Ο αρχικός ισολογισμός. </a:t>
            </a:r>
            <a:r>
              <a:rPr lang="el-GR" altLang="el-GR" sz="2200" b="1" dirty="0" smtClean="0"/>
              <a:t>Β) </a:t>
            </a:r>
            <a:r>
              <a:rPr lang="el-GR" altLang="el-GR" sz="2200" dirty="0" smtClean="0"/>
              <a:t>Η  παρακολούθηση των μεταβολών της περιουσίας με τη χρήση Ημερολογιακών εγγραφών</a:t>
            </a:r>
            <a:r>
              <a:rPr lang="en-US" altLang="el-GR" sz="2200" dirty="0" smtClean="0"/>
              <a:t> </a:t>
            </a:r>
            <a:r>
              <a:rPr lang="el-GR" altLang="el-GR" sz="2200" dirty="0" smtClean="0"/>
              <a:t>.</a:t>
            </a:r>
            <a:r>
              <a:rPr lang="el-GR" altLang="el-GR" sz="2200" b="1" dirty="0" smtClean="0"/>
              <a:t> Γ) </a:t>
            </a:r>
            <a:r>
              <a:rPr lang="el-GR" altLang="el-GR" sz="2200" dirty="0" smtClean="0"/>
              <a:t>Το αποτέλεσμα της χρήσης. </a:t>
            </a:r>
            <a:r>
              <a:rPr lang="el-GR" altLang="el-GR" sz="2200" b="1" dirty="0" smtClean="0"/>
              <a:t>Δ) </a:t>
            </a:r>
            <a:r>
              <a:rPr lang="el-GR" altLang="el-GR" sz="2200" dirty="0" smtClean="0"/>
              <a:t>Ο τελικός Ισολογισμός.</a:t>
            </a:r>
            <a:endParaRPr lang="el-GR" altLang="el-GR" sz="2200" b="1" u="sng" dirty="0" smtClean="0"/>
          </a:p>
          <a:p>
            <a:pPr eaLnBrk="1" hangingPunct="1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altLang="el-GR" sz="2200" b="1" dirty="0" smtClean="0"/>
              <a:t>Σημείωση:</a:t>
            </a:r>
            <a:r>
              <a:rPr lang="el-GR" altLang="el-GR" sz="2200" dirty="0" smtClean="0"/>
              <a:t> Οι αριθμοί εκφράζουν χιλιάδες Ευρώ</a:t>
            </a:r>
            <a:r>
              <a:rPr lang="el-GR" altLang="el-GR" sz="2200" dirty="0"/>
              <a:t>.</a:t>
            </a:r>
            <a:endParaRPr lang="en-US" altLang="el-GR" sz="2200" dirty="0" smtClean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9348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altLang="el-GR" sz="4000" dirty="0" smtClean="0">
                <a:latin typeface="+mn-lt"/>
              </a:rPr>
              <a:t>Παράδειγμα </a:t>
            </a:r>
            <a:r>
              <a:rPr lang="el-GR" altLang="el-GR" sz="3200" b="0" dirty="0" smtClean="0">
                <a:latin typeface="+mn-lt"/>
              </a:rPr>
              <a:t>(Λύση)</a:t>
            </a:r>
          </a:p>
        </p:txBody>
      </p:sp>
      <p:graphicFrame>
        <p:nvGraphicFramePr>
          <p:cNvPr id="191656" name="Group 1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8811801"/>
              </p:ext>
            </p:extLst>
          </p:nvPr>
        </p:nvGraphicFramePr>
        <p:xfrm>
          <a:off x="323528" y="1628800"/>
          <a:ext cx="8393114" cy="4069522"/>
        </p:xfrm>
        <a:graphic>
          <a:graphicData uri="http://schemas.openxmlformats.org/drawingml/2006/table">
            <a:tbl>
              <a:tblPr/>
              <a:tblGrid>
                <a:gridCol w="2882900"/>
                <a:gridCol w="1290638"/>
                <a:gridCol w="2986088"/>
                <a:gridCol w="1233488"/>
              </a:tblGrid>
              <a:tr h="734184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2600" b="1" dirty="0" smtClean="0"/>
                        <a:t>Ξενοδοχειακή επιχείρηση ΑΛΦΑ Αρχικός Ισολογισμός</a:t>
                      </a:r>
                      <a:endParaRPr lang="el-GR" sz="2600" b="1" dirty="0" smtClean="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5181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ΕΝΕΡΓΗΤΙΚΟ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ΠΑΘΗΤΙΚΟ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ΠΑΓΙΟ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ΚΑΘ.ΠΕΡΙΟΥΣΙΑ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Ακίνητα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Κεφάλαιο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ΔΙΑΘΕΣΙΜΟ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Ταμείο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4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3390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z="4000" dirty="0" smtClean="0">
                <a:latin typeface="+mn-lt"/>
              </a:rPr>
              <a:t>Ημερολόγιο </a:t>
            </a:r>
            <a:endParaRPr lang="el-GR" altLang="el-GR" sz="3600" dirty="0" smtClean="0">
              <a:latin typeface="+mn-lt"/>
            </a:endParaRPr>
          </a:p>
        </p:txBody>
      </p:sp>
      <p:graphicFrame>
        <p:nvGraphicFramePr>
          <p:cNvPr id="11" name="Group 13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95930041"/>
              </p:ext>
            </p:extLst>
          </p:nvPr>
        </p:nvGraphicFramePr>
        <p:xfrm>
          <a:off x="179512" y="1266160"/>
          <a:ext cx="8351261" cy="5494741"/>
        </p:xfrm>
        <a:graphic>
          <a:graphicData uri="http://schemas.openxmlformats.org/drawingml/2006/table">
            <a:tbl>
              <a:tblPr/>
              <a:tblGrid>
                <a:gridCol w="360009"/>
                <a:gridCol w="524832"/>
                <a:gridCol w="393263"/>
                <a:gridCol w="393263"/>
                <a:gridCol w="4288298"/>
                <a:gridCol w="1151888"/>
                <a:gridCol w="1239708"/>
              </a:tblGrid>
              <a:tr h="364820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Α/Α</a:t>
                      </a:r>
                    </a:p>
                  </a:txBody>
                  <a:tcPr marL="83279" marR="83279" marT="45725" marB="45725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Ημερ</a:t>
                      </a:r>
                    </a:p>
                  </a:txBody>
                  <a:tcPr marL="83279" marR="83279" marT="45725" marB="45725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Γ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Κ</a:t>
                      </a:r>
                    </a:p>
                  </a:txBody>
                  <a:tcPr marL="83279" marR="83279" marT="45725" marB="45725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Κ</a:t>
                      </a:r>
                    </a:p>
                  </a:txBody>
                  <a:tcPr marL="83279" marR="83279" marT="45725" marB="45725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ΛΟΓΑΡΙΑΣΜΟΙ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Χρεούμενοι - Πιστούμενοι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279" marR="83279" marT="45725" marB="45725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ΠΟΣΑ</a:t>
                      </a:r>
                    </a:p>
                  </a:txBody>
                  <a:tcPr marL="83279" marR="83279" marT="45725" marB="45725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673496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Χρέωσης</a:t>
                      </a:r>
                    </a:p>
                  </a:txBody>
                  <a:tcPr marL="83279" marR="83279" marT="45725" marB="45725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Πίστωσης</a:t>
                      </a:r>
                    </a:p>
                  </a:txBody>
                  <a:tcPr marL="83279" marR="83279" marT="45725" marB="45725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64820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83279" marR="83279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Ακίνητα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Ταμείο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Κεφάλαιο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Ως αρχικός Ισολογισμός</a:t>
                      </a: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500</a:t>
                      </a: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82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200</a:t>
                      </a: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842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700</a:t>
                      </a: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82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42158">
                <a:tc row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83279" marR="83279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r>
                        <a:rPr lang="el-GR" sz="2000" dirty="0" smtClean="0"/>
                        <a:t>Τρόφιμα</a:t>
                      </a:r>
                    </a:p>
                    <a:p>
                      <a:pPr algn="ctr"/>
                      <a:r>
                        <a:rPr lang="el-GR" sz="2000" dirty="0" smtClean="0"/>
                        <a:t>Ταμείο</a:t>
                      </a:r>
                      <a:r>
                        <a:rPr lang="el-GR" sz="2000" baseline="0" dirty="0" smtClean="0"/>
                        <a:t> 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sz="2000" baseline="0" dirty="0" smtClean="0"/>
                        <a:t>Προμηθευτές </a:t>
                      </a:r>
                    </a:p>
                    <a:p>
                      <a:pPr algn="l"/>
                      <a:r>
                        <a:rPr lang="el-GR" sz="2000" baseline="0" dirty="0" smtClean="0"/>
                        <a:t>Αγορά τροφίμων ως τιμ.87</a:t>
                      </a:r>
                      <a:endParaRPr lang="el-GR" sz="2000" dirty="0"/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432048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2921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5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943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2665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lang="el-GR" sz="2000" dirty="0" smtClean="0"/>
                        <a:t>Σε Μεταφορά</a:t>
                      </a:r>
                      <a:endParaRPr lang="el-GR" sz="2000" dirty="0"/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750</a:t>
                      </a: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750</a:t>
                      </a: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82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6482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>
          <a:xfrm>
            <a:off x="6732240" y="6237312"/>
            <a:ext cx="2133600" cy="365125"/>
          </a:xfr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2273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6632"/>
            <a:ext cx="8208912" cy="908720"/>
          </a:xfrm>
        </p:spPr>
        <p:txBody>
          <a:bodyPr>
            <a:noAutofit/>
          </a:bodyPr>
          <a:lstStyle/>
          <a:p>
            <a:r>
              <a:rPr lang="el-GR" altLang="el-GR" sz="3600" dirty="0"/>
              <a:t>Ημερολόγιο και </a:t>
            </a:r>
            <a:r>
              <a:rPr lang="el-GR" altLang="el-GR" sz="3600" dirty="0" smtClean="0"/>
              <a:t>η</a:t>
            </a:r>
            <a:r>
              <a:rPr lang="el-GR" altLang="el-GR" sz="3600" dirty="0" smtClean="0"/>
              <a:t>μερολογιακές </a:t>
            </a:r>
            <a:r>
              <a:rPr lang="el-GR" altLang="el-GR" sz="3600" dirty="0"/>
              <a:t>ε</a:t>
            </a:r>
            <a:r>
              <a:rPr lang="el-GR" altLang="el-GR" sz="3600" dirty="0" smtClean="0"/>
              <a:t>γγραφές </a:t>
            </a:r>
            <a:r>
              <a:rPr lang="el-GR" altLang="el-GR" sz="3200" b="0" dirty="0"/>
              <a:t>(1 από 4)</a:t>
            </a:r>
            <a:endParaRPr lang="el-GR" altLang="el-GR" sz="3200" b="0" dirty="0" smtClean="0"/>
          </a:p>
        </p:txBody>
      </p:sp>
      <p:graphicFrame>
        <p:nvGraphicFramePr>
          <p:cNvPr id="12" name="Group 4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64003712"/>
              </p:ext>
            </p:extLst>
          </p:nvPr>
        </p:nvGraphicFramePr>
        <p:xfrm>
          <a:off x="251907" y="1540088"/>
          <a:ext cx="8351261" cy="4721311"/>
        </p:xfrm>
        <a:graphic>
          <a:graphicData uri="http://schemas.openxmlformats.org/drawingml/2006/table">
            <a:tbl>
              <a:tblPr/>
              <a:tblGrid>
                <a:gridCol w="360009"/>
                <a:gridCol w="524832"/>
                <a:gridCol w="393263"/>
                <a:gridCol w="393263"/>
                <a:gridCol w="4288298"/>
                <a:gridCol w="1151888"/>
                <a:gridCol w="1239708"/>
              </a:tblGrid>
              <a:tr h="420301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Α/Α</a:t>
                      </a:r>
                    </a:p>
                  </a:txBody>
                  <a:tcPr marL="83279" marR="83279" marT="45725" marB="45725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Ημερ</a:t>
                      </a:r>
                    </a:p>
                  </a:txBody>
                  <a:tcPr marL="83279" marR="83279" marT="45725" marB="45725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Γ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Κ</a:t>
                      </a:r>
                    </a:p>
                  </a:txBody>
                  <a:tcPr marL="83279" marR="83279" marT="45725" marB="45725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Κ</a:t>
                      </a:r>
                    </a:p>
                  </a:txBody>
                  <a:tcPr marL="83279" marR="83279" marT="45725" marB="45725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ΛΟΓΑΡΙΑΣΜΟΙ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Χρεούμενοι - Πιστούμενοι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279" marR="83279" marT="45725" marB="45725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ΠΟΣΑ</a:t>
                      </a:r>
                    </a:p>
                  </a:txBody>
                  <a:tcPr marL="83279" marR="83279" marT="45725" marB="45725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57234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Χρέωσης</a:t>
                      </a:r>
                    </a:p>
                  </a:txBody>
                  <a:tcPr marL="83279" marR="83279" marT="45725" marB="45725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Πίστωσης</a:t>
                      </a:r>
                    </a:p>
                  </a:txBody>
                  <a:tcPr marL="83279" marR="83279" marT="45725" marB="45725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5118"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4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83279" marR="83279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Από Μεταφορά</a:t>
                      </a:r>
                      <a:endParaRPr kumimoji="0" lang="en-US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750</a:t>
                      </a: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750</a:t>
                      </a: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48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Ταμείο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Έσοδα Διανυκτερεύσεων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Εισπράξεις Πελατών ως αποδ…</a:t>
                      </a: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40</a:t>
                      </a:r>
                      <a:endParaRPr lang="el-GR" sz="2000" dirty="0"/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dirty="0"/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85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40</a:t>
                      </a:r>
                      <a:endParaRPr lang="el-GR" sz="2000" dirty="0"/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068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3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83279" marR="83279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42221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Γεν. Έξοδα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Ταμείο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Πληρωμή Γεν Εξόδων ως τιμ…</a:t>
                      </a: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20</a:t>
                      </a:r>
                      <a:endParaRPr lang="el-GR" sz="2000" dirty="0"/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923981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20</a:t>
                      </a:r>
                      <a:endParaRPr lang="el-GR" sz="2000" dirty="0"/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747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Σε Μεταφορά </a:t>
                      </a:r>
                      <a:endParaRPr lang="el-GR" sz="2000" dirty="0"/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810</a:t>
                      </a:r>
                      <a:endParaRPr lang="el-GR" sz="2000" dirty="0"/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810</a:t>
                      </a:r>
                      <a:endParaRPr lang="el-GR" sz="2000" dirty="0"/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5098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Ημερολόγιο και </a:t>
            </a:r>
            <a:r>
              <a:rPr lang="el-GR" altLang="el-GR" dirty="0" smtClean="0"/>
              <a:t>ημερολογιακές </a:t>
            </a:r>
            <a:r>
              <a:rPr lang="el-GR" altLang="el-GR" dirty="0"/>
              <a:t>ε</a:t>
            </a:r>
            <a:r>
              <a:rPr lang="el-GR" altLang="el-GR" dirty="0" smtClean="0"/>
              <a:t>γγραφές </a:t>
            </a:r>
            <a:r>
              <a:rPr lang="el-GR" altLang="el-GR" sz="3600" b="0" dirty="0" smtClean="0"/>
              <a:t>(2 </a:t>
            </a:r>
            <a:r>
              <a:rPr lang="el-GR" altLang="el-GR" sz="3600" b="0" dirty="0"/>
              <a:t>από 4)</a:t>
            </a:r>
            <a:endParaRPr lang="el-GR" altLang="el-GR" sz="3600" dirty="0" smtClean="0">
              <a:latin typeface="Tahoma" pitchFamily="34" charset="0"/>
            </a:endParaRPr>
          </a:p>
        </p:txBody>
      </p:sp>
      <p:graphicFrame>
        <p:nvGraphicFramePr>
          <p:cNvPr id="12" name="Group 4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99339786"/>
              </p:ext>
            </p:extLst>
          </p:nvPr>
        </p:nvGraphicFramePr>
        <p:xfrm>
          <a:off x="251907" y="1540088"/>
          <a:ext cx="8351261" cy="4721311"/>
        </p:xfrm>
        <a:graphic>
          <a:graphicData uri="http://schemas.openxmlformats.org/drawingml/2006/table">
            <a:tbl>
              <a:tblPr/>
              <a:tblGrid>
                <a:gridCol w="360009"/>
                <a:gridCol w="524832"/>
                <a:gridCol w="393263"/>
                <a:gridCol w="393263"/>
                <a:gridCol w="4288298"/>
                <a:gridCol w="1151888"/>
                <a:gridCol w="1239708"/>
              </a:tblGrid>
              <a:tr h="420301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Α/Α</a:t>
                      </a:r>
                    </a:p>
                  </a:txBody>
                  <a:tcPr marL="83279" marR="83279" marT="45725" marB="45725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Ημερ</a:t>
                      </a:r>
                    </a:p>
                  </a:txBody>
                  <a:tcPr marL="83279" marR="83279" marT="45725" marB="45725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Γ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Κ</a:t>
                      </a:r>
                    </a:p>
                  </a:txBody>
                  <a:tcPr marL="83279" marR="83279" marT="45725" marB="45725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Κ</a:t>
                      </a:r>
                    </a:p>
                  </a:txBody>
                  <a:tcPr marL="83279" marR="83279" marT="45725" marB="45725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ΛΟΓΑΡΙΑΣΜΟΙ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Χρεούμενοι - Πιστούμενοι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279" marR="83279" marT="45725" marB="45725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ΠΟΣΑ</a:t>
                      </a:r>
                    </a:p>
                  </a:txBody>
                  <a:tcPr marL="83279" marR="83279" marT="45725" marB="45725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57234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Χρέωσης</a:t>
                      </a:r>
                    </a:p>
                  </a:txBody>
                  <a:tcPr marL="83279" marR="83279" marT="45725" marB="45725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Πίστωσης</a:t>
                      </a:r>
                    </a:p>
                  </a:txBody>
                  <a:tcPr marL="83279" marR="83279" marT="45725" marB="45725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5118"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4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83279" marR="83279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Από Μεταφορά</a:t>
                      </a:r>
                      <a:endParaRPr kumimoji="0" lang="en-US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810</a:t>
                      </a: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810</a:t>
                      </a: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48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Αποτελέσματα Χρήσης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Γενικά Έξοδα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Μεταφορά εξόδων στον Α.Χ</a:t>
                      </a: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20</a:t>
                      </a:r>
                      <a:endParaRPr lang="el-GR" sz="2000" dirty="0"/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dirty="0"/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85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20</a:t>
                      </a:r>
                      <a:endParaRPr lang="el-GR" sz="2000" dirty="0"/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068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3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83279" marR="83279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42221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Έσοδα Διανυκτερεύσεων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Αποτελέσματα Χρήσης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Μεταφορά εσόδων στον Α.Χ</a:t>
                      </a: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40</a:t>
                      </a:r>
                      <a:endParaRPr lang="el-GR" sz="2000" dirty="0"/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923981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40</a:t>
                      </a:r>
                      <a:endParaRPr lang="el-GR" sz="2000" dirty="0"/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747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Σε Μεταφορά </a:t>
                      </a:r>
                      <a:endParaRPr lang="el-GR" sz="2000" dirty="0"/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870</a:t>
                      </a:r>
                      <a:endParaRPr lang="el-GR" sz="2000" dirty="0"/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870</a:t>
                      </a:r>
                      <a:endParaRPr lang="el-GR" sz="2000" dirty="0"/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48009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Ημερολόγιο και </a:t>
            </a:r>
            <a:r>
              <a:rPr lang="el-GR" altLang="el-GR" dirty="0" smtClean="0"/>
              <a:t>ημερολογιακές </a:t>
            </a:r>
            <a:r>
              <a:rPr lang="el-GR" altLang="el-GR" dirty="0"/>
              <a:t>ε</a:t>
            </a:r>
            <a:r>
              <a:rPr lang="el-GR" altLang="el-GR" dirty="0" smtClean="0"/>
              <a:t>γγραφές </a:t>
            </a:r>
            <a:r>
              <a:rPr lang="el-GR" altLang="el-GR" sz="3600" b="0" dirty="0" smtClean="0"/>
              <a:t>(3 </a:t>
            </a:r>
            <a:r>
              <a:rPr lang="el-GR" altLang="el-GR" sz="3600" b="0" dirty="0"/>
              <a:t>από 4)</a:t>
            </a:r>
            <a:endParaRPr lang="el-GR" altLang="el-GR" sz="3600" dirty="0" smtClean="0">
              <a:latin typeface="Tahoma" pitchFamily="34" charset="0"/>
            </a:endParaRPr>
          </a:p>
        </p:txBody>
      </p:sp>
      <p:graphicFrame>
        <p:nvGraphicFramePr>
          <p:cNvPr id="12" name="Group 4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28157535"/>
              </p:ext>
            </p:extLst>
          </p:nvPr>
        </p:nvGraphicFramePr>
        <p:xfrm>
          <a:off x="107504" y="1556792"/>
          <a:ext cx="8467575" cy="4721311"/>
        </p:xfrm>
        <a:graphic>
          <a:graphicData uri="http://schemas.openxmlformats.org/drawingml/2006/table">
            <a:tbl>
              <a:tblPr/>
              <a:tblGrid>
                <a:gridCol w="360009"/>
                <a:gridCol w="524832"/>
                <a:gridCol w="393263"/>
                <a:gridCol w="393263"/>
                <a:gridCol w="4404612"/>
                <a:gridCol w="1151888"/>
                <a:gridCol w="1239708"/>
              </a:tblGrid>
              <a:tr h="420301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Α/Α</a:t>
                      </a:r>
                    </a:p>
                  </a:txBody>
                  <a:tcPr marL="83279" marR="83279" marT="45725" marB="45725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Ημερ</a:t>
                      </a:r>
                    </a:p>
                  </a:txBody>
                  <a:tcPr marL="83279" marR="83279" marT="45725" marB="45725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Γ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Κ</a:t>
                      </a:r>
                    </a:p>
                  </a:txBody>
                  <a:tcPr marL="83279" marR="83279" marT="45725" marB="45725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Κ</a:t>
                      </a:r>
                    </a:p>
                  </a:txBody>
                  <a:tcPr marL="83279" marR="83279" marT="45725" marB="45725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ΛΟΓΑΡΙΑΣΜΟΙ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Χρεούμενοι - Πιστούμενοι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279" marR="83279" marT="45725" marB="45725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ΠΟΣΑ</a:t>
                      </a:r>
                    </a:p>
                  </a:txBody>
                  <a:tcPr marL="83279" marR="83279" marT="45725" marB="45725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57234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Χρέωσης</a:t>
                      </a:r>
                    </a:p>
                  </a:txBody>
                  <a:tcPr marL="83279" marR="83279" marT="45725" marB="45725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Πίστωσης</a:t>
                      </a:r>
                    </a:p>
                  </a:txBody>
                  <a:tcPr marL="83279" marR="83279" marT="45725" marB="45725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5118"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4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83279" marR="83279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Από Μεταφορά</a:t>
                      </a:r>
                      <a:endParaRPr kumimoji="0" lang="en-US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870</a:t>
                      </a: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870</a:t>
                      </a: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48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Αποτελέσματα Χρήσης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Κέρδη Χρήσης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Προσδιορισμός Αποτελέσματος</a:t>
                      </a: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20</a:t>
                      </a:r>
                      <a:endParaRPr lang="el-GR" sz="2000" dirty="0"/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dirty="0"/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85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20</a:t>
                      </a:r>
                      <a:endParaRPr lang="el-GR" sz="2000" dirty="0"/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068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3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83279" marR="83279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42221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Κέρδη Χρήσης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Κεφάλαιο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Μεταφορά αποτελέσματος σε κεφάλαιο</a:t>
                      </a: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20</a:t>
                      </a:r>
                      <a:endParaRPr lang="el-GR" sz="2000" dirty="0"/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923981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20</a:t>
                      </a:r>
                      <a:endParaRPr lang="el-GR" sz="2000" dirty="0"/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747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Σε Μεταφορά </a:t>
                      </a:r>
                      <a:endParaRPr lang="el-GR" sz="2000" dirty="0"/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910</a:t>
                      </a:r>
                      <a:endParaRPr lang="el-GR" sz="2000" dirty="0"/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910</a:t>
                      </a:r>
                      <a:endParaRPr lang="el-GR" sz="2000" dirty="0"/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3905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Ημερολόγιο και </a:t>
            </a:r>
            <a:r>
              <a:rPr lang="el-GR" altLang="el-GR" dirty="0" smtClean="0"/>
              <a:t>ημερολογιακές </a:t>
            </a:r>
            <a:r>
              <a:rPr lang="el-GR" altLang="el-GR" dirty="0"/>
              <a:t>ε</a:t>
            </a:r>
            <a:r>
              <a:rPr lang="el-GR" altLang="el-GR" dirty="0" smtClean="0"/>
              <a:t>γγραφές </a:t>
            </a:r>
            <a:r>
              <a:rPr lang="el-GR" altLang="el-GR" sz="3600" b="0" dirty="0" smtClean="0"/>
              <a:t>(4 </a:t>
            </a:r>
            <a:r>
              <a:rPr lang="el-GR" altLang="el-GR" sz="3600" b="0" dirty="0"/>
              <a:t>από 4)</a:t>
            </a:r>
            <a:endParaRPr lang="el-GR" altLang="el-GR" sz="3600" dirty="0" smtClean="0">
              <a:latin typeface="Tahoma" pitchFamily="34" charset="0"/>
            </a:endParaRPr>
          </a:p>
        </p:txBody>
      </p:sp>
      <p:graphicFrame>
        <p:nvGraphicFramePr>
          <p:cNvPr id="10" name="Group 13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84981994"/>
              </p:ext>
            </p:extLst>
          </p:nvPr>
        </p:nvGraphicFramePr>
        <p:xfrm>
          <a:off x="323528" y="1484784"/>
          <a:ext cx="8351261" cy="4709479"/>
        </p:xfrm>
        <a:graphic>
          <a:graphicData uri="http://schemas.openxmlformats.org/drawingml/2006/table">
            <a:tbl>
              <a:tblPr/>
              <a:tblGrid>
                <a:gridCol w="360009"/>
                <a:gridCol w="524832"/>
                <a:gridCol w="393263"/>
                <a:gridCol w="393263"/>
                <a:gridCol w="4288298"/>
                <a:gridCol w="1151888"/>
                <a:gridCol w="1239708"/>
              </a:tblGrid>
              <a:tr h="38005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Α/Α</a:t>
                      </a:r>
                    </a:p>
                  </a:txBody>
                  <a:tcPr marL="83279" marR="83279" marT="45725" marB="45725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Ημερ</a:t>
                      </a:r>
                    </a:p>
                  </a:txBody>
                  <a:tcPr marL="83279" marR="83279" marT="45725" marB="45725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Γ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Κ</a:t>
                      </a:r>
                    </a:p>
                  </a:txBody>
                  <a:tcPr marL="83279" marR="83279" marT="45725" marB="45725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Κ</a:t>
                      </a:r>
                    </a:p>
                  </a:txBody>
                  <a:tcPr marL="83279" marR="83279" marT="45725" marB="45725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ΛΟΓΑΡΙΑΣΜΟΙ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Χρεούμενοι - Πιστούμενοι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279" marR="83279" marT="45725" marB="45725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ΠΟΣΑ</a:t>
                      </a:r>
                    </a:p>
                  </a:txBody>
                  <a:tcPr marL="83279" marR="83279" marT="45725" marB="45725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701622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Χρέωσης</a:t>
                      </a:r>
                    </a:p>
                  </a:txBody>
                  <a:tcPr marL="83279" marR="83279" marT="45725" marB="45725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Πίστωσης</a:t>
                      </a:r>
                    </a:p>
                  </a:txBody>
                  <a:tcPr marL="83279" marR="83279" marT="45725" marB="45725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80055">
                <a:tc rowSpan="7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6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83279" marR="83279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Από Μεταφορά</a:t>
                      </a: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910</a:t>
                      </a: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910</a:t>
                      </a: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05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r>
                        <a:rPr lang="el-GR" sz="2000" dirty="0" smtClean="0"/>
                        <a:t>Κεφάλαιο </a:t>
                      </a:r>
                    </a:p>
                    <a:p>
                      <a:pPr algn="l"/>
                      <a:r>
                        <a:rPr lang="el-GR" sz="2000" dirty="0" smtClean="0"/>
                        <a:t>Προμηθευτές </a:t>
                      </a:r>
                      <a:endParaRPr lang="el-GR" sz="2000" baseline="0" dirty="0" smtClean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sz="2000" baseline="0" dirty="0" smtClean="0"/>
                        <a:t>Ακίνητα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sz="2000" baseline="0" dirty="0" smtClean="0"/>
                        <a:t>Τρόφιμα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sz="2000" baseline="0" dirty="0" smtClean="0"/>
                        <a:t>Ταμείο </a:t>
                      </a:r>
                    </a:p>
                    <a:p>
                      <a:pPr algn="l"/>
                      <a:r>
                        <a:rPr lang="el-GR" sz="2000" baseline="0" dirty="0" smtClean="0"/>
                        <a:t>Κλείσιμο Βιβλίων</a:t>
                      </a:r>
                      <a:endParaRPr lang="el-GR" sz="2000" dirty="0"/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720</a:t>
                      </a: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906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42071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500</a:t>
                      </a:r>
                      <a:endParaRPr lang="el-GR" sz="2000" dirty="0"/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212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1822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355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2000" dirty="0" smtClean="0"/>
                        <a:t>Σε Μεταφορά</a:t>
                      </a:r>
                      <a:endParaRPr lang="el-GR" sz="2000" dirty="0"/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279" marR="83279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02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6632"/>
            <a:ext cx="8229600" cy="1152128"/>
          </a:xfrm>
        </p:spPr>
        <p:txBody>
          <a:bodyPr>
            <a:noAutofit/>
          </a:bodyPr>
          <a:lstStyle/>
          <a:p>
            <a:pPr eaLnBrk="1" hangingPunct="1"/>
            <a:r>
              <a:rPr lang="el-GR" altLang="el-GR" dirty="0" smtClean="0"/>
              <a:t>Ξενοδοχειακή επιχείρηση ΑΛΦΑ</a:t>
            </a:r>
            <a:br>
              <a:rPr lang="el-GR" altLang="el-GR" dirty="0" smtClean="0"/>
            </a:br>
            <a:r>
              <a:rPr lang="el-GR" altLang="el-GR" dirty="0" smtClean="0"/>
              <a:t>Τελικός Ισολογισμός</a:t>
            </a:r>
          </a:p>
        </p:txBody>
      </p:sp>
      <p:graphicFrame>
        <p:nvGraphicFramePr>
          <p:cNvPr id="199741" name="Group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58245267"/>
              </p:ext>
            </p:extLst>
          </p:nvPr>
        </p:nvGraphicFramePr>
        <p:xfrm>
          <a:off x="395288" y="1916113"/>
          <a:ext cx="8393112" cy="4371978"/>
        </p:xfrm>
        <a:graphic>
          <a:graphicData uri="http://schemas.openxmlformats.org/drawingml/2006/table">
            <a:tbl>
              <a:tblPr/>
              <a:tblGrid>
                <a:gridCol w="2882900"/>
                <a:gridCol w="1290637"/>
                <a:gridCol w="2986088"/>
                <a:gridCol w="1233487"/>
              </a:tblGrid>
              <a:tr h="5181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ΕΝΕΡΓΗΤΙΚΟ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ΠΑΘΗΤΙΚΟ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ΠΑΓΙΟ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ΚΑΘ.ΠΕΡΙΟΥΣΙΑ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Ακίνητα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Κεφάλαιο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720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ΚΥΚΛΟΦΟΡΟΥΝ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ΒΡΑΧ. Υποχρεώσ.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Τρόφιμα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50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Προμηθευτές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25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ΔΙΑΘΕΣΙΜΟ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Ταμείο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45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745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745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3761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Αρχές Γενικής Λογιστικής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Αρχές Γενικής Λογιστικής</Template>
  <TotalTime>3</TotalTime>
  <Words>1105</Words>
  <Application>Microsoft Office PowerPoint</Application>
  <PresentationFormat>Προβολή στην οθόνη (4:3)</PresentationFormat>
  <Paragraphs>357</Paragraphs>
  <Slides>18</Slides>
  <Notes>6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18</vt:i4>
      </vt:variant>
    </vt:vector>
  </HeadingPairs>
  <TitlesOfParts>
    <vt:vector size="20" baseType="lpstr">
      <vt:lpstr>Αρχές Γενικής Λογιστικής</vt:lpstr>
      <vt:lpstr>template</vt:lpstr>
      <vt:lpstr>Αρχές Γενικής Λογιστικής</vt:lpstr>
      <vt:lpstr>Παράδειγμα </vt:lpstr>
      <vt:lpstr>Παράδειγμα (Λύση)</vt:lpstr>
      <vt:lpstr>Ημερολόγιο </vt:lpstr>
      <vt:lpstr>Ημερολόγιο και ημερολογιακές εγγραφές (1 από 4)</vt:lpstr>
      <vt:lpstr>Ημερολόγιο και ημερολογιακές εγγραφές (2 από 4)</vt:lpstr>
      <vt:lpstr>Ημερολόγιο και ημερολογιακές εγγραφές (3 από 4)</vt:lpstr>
      <vt:lpstr>Ημερολόγιο και ημερολογιακές εγγραφές (4 από 4)</vt:lpstr>
      <vt:lpstr>Ξενοδοχειακή επιχείρηση ΑΛΦΑ Τελικός Ισολογισμός</vt:lpstr>
      <vt:lpstr>Γενικό καθολικό (1 από 3)</vt:lpstr>
      <vt:lpstr>Γενικό καθολικό (2 από 3)</vt:lpstr>
      <vt:lpstr>Γενικό καθολικό (3 από 3)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Αρχές Γενικής Λογιστικής</dc:title>
  <dc:creator>opencourses@teiath.gr</dc:creator>
  <cp:lastModifiedBy>OWNER</cp:lastModifiedBy>
  <cp:revision>5</cp:revision>
  <dcterms:created xsi:type="dcterms:W3CDTF">2014-10-06T11:53:46Z</dcterms:created>
  <dcterms:modified xsi:type="dcterms:W3CDTF">2015-03-08T16:48:40Z</dcterms:modified>
</cp:coreProperties>
</file>