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57" r:id="rId15"/>
    <p:sldId id="262" r:id="rId16"/>
    <p:sldId id="264" r:id="rId17"/>
    <p:sldId id="278" r:id="rId18"/>
    <p:sldId id="279" r:id="rId19"/>
    <p:sldId id="266" r:id="rId20"/>
  </p:sldIdLst>
  <p:sldSz cx="9144000" cy="6858000" type="screen4x3"/>
  <p:notesSz cx="7104063" cy="10234613"/>
  <p:custDataLst>
    <p:tags r:id="rId2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65" d="100"/>
          <a:sy n="65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08/03/2015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08/03/2015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92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9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35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331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8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2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56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757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33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66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5" y="-11269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/>
          <p:nvPr userDrawn="1"/>
        </p:nvSpPr>
        <p:spPr>
          <a:xfrm>
            <a:off x="-15024" y="-11269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9" name="Rounded Rectangle 2"/>
          <p:cNvSpPr/>
          <p:nvPr userDrawn="1"/>
        </p:nvSpPr>
        <p:spPr>
          <a:xfrm>
            <a:off x="236496" y="-11269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A8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99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558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1F812-7933-40FA-8B0A-CFE76E271C5C}" type="slidenum">
              <a:rPr lang="el-GR" alt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alt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649124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FB4A-A39F-4B28-84E3-C40E8D94A06E}" type="slidenum">
              <a:rPr lang="el-GR" alt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alt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405380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Τίτλος και 2 Αντικείμενα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8FFD-DCC7-4982-A2EB-875012D3202D}" type="slidenum">
              <a:rPr lang="el-GR" alt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alt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288113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69DBC-FE0E-4B36-B944-A77BCC3EA75E}" type="slidenum">
              <a:rPr lang="el-GR" alt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alt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52521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4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A8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Αρχές Γενικής Λογιστικής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096543"/>
            <a:ext cx="9144000" cy="175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7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/>
              <a:t>Παράδειγμα για το Ημερολόγιο – Καθολικό - Ισοζύγιο</a:t>
            </a:r>
            <a:endParaRPr lang="el-GR" sz="2800" dirty="0" smtClean="0"/>
          </a:p>
          <a:p>
            <a:r>
              <a:rPr lang="el-GR" sz="2400" dirty="0"/>
              <a:t>Κωνσταντίνος Πολίτης, Οικονομολόγος</a:t>
            </a:r>
            <a:r>
              <a:rPr lang="en-US" sz="2400" dirty="0"/>
              <a:t>, MEd, MBA</a:t>
            </a:r>
            <a:r>
              <a:rPr lang="el-GR" sz="2400" dirty="0"/>
              <a:t> </a:t>
            </a:r>
            <a:endParaRPr lang="en-US" sz="2400" dirty="0"/>
          </a:p>
          <a:p>
            <a:r>
              <a:rPr lang="el-GR" sz="2400" dirty="0" smtClean="0"/>
              <a:t>Καθηγητής</a:t>
            </a: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l-GR" sz="2400" dirty="0"/>
              <a:t>Εφαρμογών</a:t>
            </a:r>
          </a:p>
          <a:p>
            <a:r>
              <a:rPr lang="el-GR" sz="2400" dirty="0"/>
              <a:t>Τμήμα Διοίκησης Τουριστικών Επιχειρήσεων</a:t>
            </a:r>
            <a:r>
              <a:rPr lang="el-GR" sz="2400" b="1" dirty="0"/>
              <a:t> </a:t>
            </a:r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Γενικό </a:t>
            </a:r>
            <a:r>
              <a:rPr lang="el-GR" altLang="el-GR" dirty="0" smtClean="0"/>
              <a:t>καθολικό </a:t>
            </a:r>
            <a:r>
              <a:rPr lang="el-GR" altLang="el-GR" sz="3200" b="0" dirty="0" smtClean="0"/>
              <a:t>(1 από 3)</a:t>
            </a:r>
          </a:p>
        </p:txBody>
      </p:sp>
      <p:graphicFrame>
        <p:nvGraphicFramePr>
          <p:cNvPr id="23" name="Πίνακας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2755367"/>
              </p:ext>
            </p:extLst>
          </p:nvPr>
        </p:nvGraphicFramePr>
        <p:xfrm>
          <a:off x="853652" y="1798748"/>
          <a:ext cx="3322304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76"/>
                <a:gridCol w="830576"/>
                <a:gridCol w="830576"/>
                <a:gridCol w="83057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ΑΚΙΝΗΤΑ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(Α.Ι)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500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(Τ.Ι)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500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Πίνακας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6534962"/>
              </p:ext>
            </p:extLst>
          </p:nvPr>
        </p:nvGraphicFramePr>
        <p:xfrm>
          <a:off x="4454052" y="1798748"/>
          <a:ext cx="3322304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76"/>
                <a:gridCol w="830576"/>
                <a:gridCol w="830576"/>
                <a:gridCol w="83057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ΤΑΜΕΙΟ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(Α.Ι)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(1)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25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(2)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(3)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(Τ.Ι)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195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Πίνακας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2024587"/>
              </p:ext>
            </p:extLst>
          </p:nvPr>
        </p:nvGraphicFramePr>
        <p:xfrm>
          <a:off x="1810856" y="4319028"/>
          <a:ext cx="483447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8618"/>
                <a:gridCol w="1208618"/>
                <a:gridCol w="1208618"/>
                <a:gridCol w="12086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ΚΕΦΑΛΑΙΟ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(Τ.Ι)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720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(Α.Ι)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700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(ΚΧ)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Ευθεία γραμμή σύνδεσης 4"/>
          <p:cNvCxnSpPr/>
          <p:nvPr/>
        </p:nvCxnSpPr>
        <p:spPr>
          <a:xfrm>
            <a:off x="1635804" y="3284984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1635804" y="3437384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>
            <a:off x="5236204" y="3878596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5236204" y="4030996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3363996" y="5975212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>
            <a:off x="3363996" y="6127612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93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Γενικό </a:t>
            </a:r>
            <a:r>
              <a:rPr lang="el-GR" altLang="el-GR" dirty="0" smtClean="0"/>
              <a:t>καθολικό </a:t>
            </a:r>
            <a:r>
              <a:rPr lang="el-GR" altLang="el-GR" sz="3200" b="0" dirty="0" smtClean="0"/>
              <a:t>(2 </a:t>
            </a:r>
            <a:r>
              <a:rPr lang="el-GR" altLang="el-GR" sz="3200" b="0" dirty="0"/>
              <a:t>από 3)</a:t>
            </a:r>
            <a:endParaRPr lang="el-GR" altLang="el-GR" dirty="0" smtClean="0"/>
          </a:p>
        </p:txBody>
      </p:sp>
      <p:graphicFrame>
        <p:nvGraphicFramePr>
          <p:cNvPr id="23" name="Πίνακας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972560"/>
              </p:ext>
            </p:extLst>
          </p:nvPr>
        </p:nvGraphicFramePr>
        <p:xfrm>
          <a:off x="853652" y="1693059"/>
          <a:ext cx="3322304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76"/>
                <a:gridCol w="830576"/>
                <a:gridCol w="830576"/>
                <a:gridCol w="83057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ΤΡΟΦΙΜΑ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(1)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50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(Τ.Ι)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50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Πίνακας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0659777"/>
              </p:ext>
            </p:extLst>
          </p:nvPr>
        </p:nvGraphicFramePr>
        <p:xfrm>
          <a:off x="4454052" y="1693059"/>
          <a:ext cx="3322304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76"/>
                <a:gridCol w="830576"/>
                <a:gridCol w="830576"/>
                <a:gridCol w="83057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ΠΡΟΜΗΘΕΥΤΕΣ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(Τ.Ι)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25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(1)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25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Πίνακας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77658"/>
              </p:ext>
            </p:extLst>
          </p:nvPr>
        </p:nvGraphicFramePr>
        <p:xfrm>
          <a:off x="1810856" y="4213339"/>
          <a:ext cx="483447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8618"/>
                <a:gridCol w="1208618"/>
                <a:gridCol w="1208618"/>
                <a:gridCol w="12086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ΕΣΟΔΑ  ΔΙΑΝΥΚΤΕΡΕΥΣΕΩΝ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(Α.Χ)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(2)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Π.Υ.=40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Ευθεία γραμμή σύνδεσης 25"/>
          <p:cNvCxnSpPr/>
          <p:nvPr/>
        </p:nvCxnSpPr>
        <p:spPr>
          <a:xfrm>
            <a:off x="1635804" y="3140968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>
            <a:off x="1635804" y="3293368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5236204" y="3140968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>
            <a:off x="5236204" y="3293368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3363996" y="5869523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3363996" y="6021923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0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Γενικό </a:t>
            </a:r>
            <a:r>
              <a:rPr lang="el-GR" altLang="el-GR" dirty="0" smtClean="0"/>
              <a:t>καθολικό </a:t>
            </a:r>
            <a:r>
              <a:rPr lang="el-GR" altLang="el-GR" sz="3200" b="0" dirty="0" smtClean="0"/>
              <a:t>(3 </a:t>
            </a:r>
            <a:r>
              <a:rPr lang="el-GR" altLang="el-GR" sz="3200" b="0" dirty="0"/>
              <a:t>από 3)</a:t>
            </a:r>
            <a:endParaRPr lang="el-GR" altLang="el-GR" dirty="0" smtClean="0"/>
          </a:p>
        </p:txBody>
      </p:sp>
      <p:graphicFrame>
        <p:nvGraphicFramePr>
          <p:cNvPr id="23" name="Πίνακας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4216871"/>
              </p:ext>
            </p:extLst>
          </p:nvPr>
        </p:nvGraphicFramePr>
        <p:xfrm>
          <a:off x="853652" y="1798748"/>
          <a:ext cx="3322304" cy="2377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0576"/>
                <a:gridCol w="830576"/>
                <a:gridCol w="830576"/>
                <a:gridCol w="83057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ΓΕΝΙΚΑ ΕΞΟΔΑ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(3)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(ΑΧ)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42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Χ.Υ=20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Πίνακας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3166400"/>
              </p:ext>
            </p:extLst>
          </p:nvPr>
        </p:nvGraphicFramePr>
        <p:xfrm>
          <a:off x="4454052" y="1798748"/>
          <a:ext cx="3502324" cy="2638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5581"/>
                <a:gridCol w="875581"/>
                <a:gridCol w="875581"/>
                <a:gridCol w="875581"/>
              </a:tblGrid>
              <a:tr h="439727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ΑΠΟΤΕΛΕΣΜΑΤΑ ΧΡΗΣΗΣ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39727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39727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(ΕΞ)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(ΕΣ)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9727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(ΚΧ)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ΠΥ=20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/>
                </a:tc>
              </a:tr>
              <a:tr h="439727">
                <a:tc gridSpan="2">
                  <a:txBody>
                    <a:bodyPr/>
                    <a:lstStyle/>
                    <a:p>
                      <a:r>
                        <a:rPr lang="el-GR" sz="2000" dirty="0" smtClean="0"/>
                        <a:t>Χ&lt;Π=ΚΕΡΔΟΣ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/>
                </a:tc>
              </a:tr>
              <a:tr h="439727">
                <a:tc gridSpan="2">
                  <a:txBody>
                    <a:bodyPr/>
                    <a:lstStyle/>
                    <a:p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Πίνακας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6592119"/>
              </p:ext>
            </p:extLst>
          </p:nvPr>
        </p:nvGraphicFramePr>
        <p:xfrm>
          <a:off x="1810856" y="4581128"/>
          <a:ext cx="483447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8618"/>
                <a:gridCol w="1208618"/>
                <a:gridCol w="1208618"/>
                <a:gridCol w="120861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ΚΕΡΔΗ ΧΡΗΣΗΣ</a:t>
                      </a:r>
                      <a:endParaRPr lang="el-G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2000" b="1" dirty="0" smtClean="0"/>
                        <a:t>ΧΡ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l-GR" sz="2000" b="1" dirty="0" smtClean="0"/>
                        <a:t>ΠΙ</a:t>
                      </a:r>
                      <a:endParaRPr lang="el-GR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(ΚΕΦ)</a:t>
                      </a:r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(ΑΧ)</a:t>
                      </a:r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Ευθεία γραμμή σύνδεσης 25"/>
          <p:cNvCxnSpPr/>
          <p:nvPr/>
        </p:nvCxnSpPr>
        <p:spPr>
          <a:xfrm>
            <a:off x="1547664" y="3845949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>
            <a:off x="1547664" y="3998349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5236204" y="4221088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>
            <a:off x="5236204" y="4365104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3363996" y="5975212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/>
          <p:cNvCxnSpPr/>
          <p:nvPr/>
        </p:nvCxnSpPr>
        <p:spPr>
          <a:xfrm>
            <a:off x="3363996" y="6127612"/>
            <a:ext cx="17281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92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Σας ευχαριστώ πολύ</a:t>
            </a:r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Κωνσταντίνος Πολίτης 2014. Κωνσταντίνος Πολίτης. «Αρχές Γενικής Λογιστικής. Ενότητα </a:t>
            </a:r>
            <a:r>
              <a:rPr lang="el-GR" sz="2000" dirty="0"/>
              <a:t>7</a:t>
            </a:r>
            <a:r>
              <a:rPr lang="en-US" sz="2000" dirty="0" smtClean="0"/>
              <a:t>:</a:t>
            </a:r>
            <a:r>
              <a:rPr lang="el-GR" sz="2000" dirty="0"/>
              <a:t> Παράδειγμα για το Ημερολόγιο – Καθολικό - Ισοζύγιο».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2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54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Παράδειγμα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91264" cy="54006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l-GR" altLang="el-GR" sz="2200" dirty="0" smtClean="0"/>
              <a:t>Για την ίδρυση ξενοδοχειακής ατομικής επιχείρησης ο Α.Β. (1/1/2011) διαθέτει τα εξής περιουσιακά στοιχεία : Ακίνητο αξίας 500 και μετρητά 200. 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l-GR" altLang="el-GR" sz="2200" dirty="0" smtClean="0"/>
              <a:t>Στη συνέχεια  και κατά τη λειτουργία της διεξάγονται τα παρακάτω λογιστικά γεγονότα : </a:t>
            </a:r>
            <a:endParaRPr lang="en-US" altLang="el-GR" sz="2200" dirty="0" smtClean="0"/>
          </a:p>
          <a:p>
            <a:pPr marL="533400" indent="-533400" eaLnBrk="1" hangingPunct="1">
              <a:spcBef>
                <a:spcPts val="600"/>
              </a:spcBef>
              <a:buFontTx/>
              <a:buAutoNum type="arabicPeriod"/>
            </a:pPr>
            <a:r>
              <a:rPr lang="el-GR" altLang="el-GR" sz="2200" dirty="0" smtClean="0"/>
              <a:t>Αγοράζονται τρόφιμα αξίας 50 το μισό με μετρητά και το μισό με πίστωση.</a:t>
            </a:r>
            <a:endParaRPr lang="en-US" altLang="el-GR" sz="2200" dirty="0" smtClean="0"/>
          </a:p>
          <a:p>
            <a:pPr marL="533400" indent="-533400" eaLnBrk="1" hangingPunct="1">
              <a:spcBef>
                <a:spcPts val="600"/>
              </a:spcBef>
              <a:buFontTx/>
              <a:buAutoNum type="arabicPeriod"/>
            </a:pPr>
            <a:r>
              <a:rPr lang="el-GR" altLang="el-GR" sz="2200" dirty="0" smtClean="0"/>
              <a:t>Από διανυκτερεύσεις πελατών εισπράττονται 40.</a:t>
            </a:r>
            <a:endParaRPr lang="en-US" altLang="el-GR" sz="2200" dirty="0" smtClean="0"/>
          </a:p>
          <a:p>
            <a:pPr marL="533400" indent="-533400" eaLnBrk="1" hangingPunct="1">
              <a:spcBef>
                <a:spcPts val="600"/>
              </a:spcBef>
              <a:buFontTx/>
              <a:buAutoNum type="arabicPeriod" startAt="3"/>
            </a:pPr>
            <a:r>
              <a:rPr lang="el-GR" altLang="el-GR" sz="2200" dirty="0" smtClean="0"/>
              <a:t>Πληρώνονται Γενικά έξοδα 20. </a:t>
            </a:r>
          </a:p>
          <a:p>
            <a:pPr marL="533400" indent="-533400" eaLnBrk="1" hangingPunct="1">
              <a:spcBef>
                <a:spcPts val="600"/>
              </a:spcBef>
              <a:buFontTx/>
              <a:buNone/>
            </a:pPr>
            <a:r>
              <a:rPr lang="el-GR" altLang="el-GR" sz="2200" b="1" dirty="0" smtClean="0"/>
              <a:t>Ζητείται : Α</a:t>
            </a:r>
            <a:r>
              <a:rPr lang="el-GR" altLang="el-GR" sz="2200" b="1" dirty="0"/>
              <a:t>)</a:t>
            </a:r>
            <a:r>
              <a:rPr lang="el-GR" altLang="el-GR" sz="2200" b="1" dirty="0" smtClean="0"/>
              <a:t> </a:t>
            </a:r>
            <a:r>
              <a:rPr lang="el-GR" altLang="el-GR" sz="2200" dirty="0" smtClean="0"/>
              <a:t>Ο αρχικός ισολογισμός. </a:t>
            </a:r>
            <a:r>
              <a:rPr lang="el-GR" altLang="el-GR" sz="2200" b="1" dirty="0" smtClean="0"/>
              <a:t>Β) </a:t>
            </a:r>
            <a:r>
              <a:rPr lang="el-GR" altLang="el-GR" sz="2200" dirty="0" smtClean="0"/>
              <a:t>Η  παρακολούθηση των μεταβολών της περιουσίας με τη χρήση Ημερολογιακών εγγραφών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.</a:t>
            </a:r>
            <a:r>
              <a:rPr lang="el-GR" altLang="el-GR" sz="2200" b="1" dirty="0" smtClean="0"/>
              <a:t> Γ) </a:t>
            </a:r>
            <a:r>
              <a:rPr lang="el-GR" altLang="el-GR" sz="2200" dirty="0" smtClean="0"/>
              <a:t>Το αποτέλεσμα της χρήσης. </a:t>
            </a:r>
            <a:r>
              <a:rPr lang="el-GR" altLang="el-GR" sz="2200" b="1" dirty="0" smtClean="0"/>
              <a:t>Δ) </a:t>
            </a:r>
            <a:r>
              <a:rPr lang="el-GR" altLang="el-GR" sz="2200" dirty="0" smtClean="0"/>
              <a:t>Ο τελικός Ισολογισμός.</a:t>
            </a:r>
            <a:endParaRPr lang="el-GR" altLang="el-GR" sz="2200" b="1" u="sng" dirty="0" smtClean="0"/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l-GR" altLang="el-GR" sz="2200" b="1" dirty="0" smtClean="0"/>
              <a:t>Σημείωση:</a:t>
            </a:r>
            <a:r>
              <a:rPr lang="el-GR" altLang="el-GR" sz="2200" dirty="0" smtClean="0"/>
              <a:t> Οι αριθμοί εκφράζουν χιλιάδες Ευρώ</a:t>
            </a:r>
            <a:r>
              <a:rPr lang="el-GR" altLang="el-GR" sz="2200" dirty="0"/>
              <a:t>.</a:t>
            </a:r>
            <a:endParaRPr lang="en-US" altLang="el-GR" sz="2200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34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4000" dirty="0" smtClean="0">
                <a:latin typeface="+mn-lt"/>
              </a:rPr>
              <a:t>Παράδειγμα </a:t>
            </a:r>
            <a:r>
              <a:rPr lang="el-GR" altLang="el-GR" sz="3200" b="0" dirty="0" smtClean="0">
                <a:latin typeface="+mn-lt"/>
              </a:rPr>
              <a:t>(Λύση)</a:t>
            </a:r>
          </a:p>
        </p:txBody>
      </p:sp>
      <p:graphicFrame>
        <p:nvGraphicFramePr>
          <p:cNvPr id="191656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811801"/>
              </p:ext>
            </p:extLst>
          </p:nvPr>
        </p:nvGraphicFramePr>
        <p:xfrm>
          <a:off x="323528" y="1628800"/>
          <a:ext cx="8393114" cy="4069522"/>
        </p:xfrm>
        <a:graphic>
          <a:graphicData uri="http://schemas.openxmlformats.org/drawingml/2006/table">
            <a:tbl>
              <a:tblPr/>
              <a:tblGrid>
                <a:gridCol w="2882900"/>
                <a:gridCol w="1290638"/>
                <a:gridCol w="2986088"/>
                <a:gridCol w="1233488"/>
              </a:tblGrid>
              <a:tr h="7341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600" b="1" dirty="0" smtClean="0"/>
                        <a:t>Ξενοδοχειακή επιχείρηση ΑΛΦΑ Αρχικός Ισολογισμός</a:t>
                      </a:r>
                      <a:endParaRPr lang="el-GR" sz="260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ΕΝΕΡΓΗΤΙΚΟ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ΠΑΘΗΤΙΚΟ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ΠΑΓΙΟ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ΚΑΘ.ΠΕΡΙΟΥΣΙΑ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Ακίνητα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Κεφάλαιο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ΔΙΑΘΕΣΙΜΟ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Ταμείο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39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4000" dirty="0" smtClean="0">
                <a:latin typeface="+mn-lt"/>
              </a:rPr>
              <a:t>Ημερολόγιο </a:t>
            </a:r>
            <a:endParaRPr lang="el-GR" altLang="el-GR" sz="3600" dirty="0" smtClean="0">
              <a:latin typeface="+mn-lt"/>
            </a:endParaRPr>
          </a:p>
        </p:txBody>
      </p:sp>
      <p:graphicFrame>
        <p:nvGraphicFramePr>
          <p:cNvPr id="11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5930041"/>
              </p:ext>
            </p:extLst>
          </p:nvPr>
        </p:nvGraphicFramePr>
        <p:xfrm>
          <a:off x="179512" y="1266160"/>
          <a:ext cx="8351261" cy="5494741"/>
        </p:xfrm>
        <a:graphic>
          <a:graphicData uri="http://schemas.openxmlformats.org/drawingml/2006/table">
            <a:tbl>
              <a:tblPr/>
              <a:tblGrid>
                <a:gridCol w="360009"/>
                <a:gridCol w="524832"/>
                <a:gridCol w="393263"/>
                <a:gridCol w="393263"/>
                <a:gridCol w="4288298"/>
                <a:gridCol w="1151888"/>
                <a:gridCol w="1239708"/>
              </a:tblGrid>
              <a:tr h="36482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Α/Α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Ημερ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Χρεούμενοι - Πιστούμενοι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7349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Χρέωσης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Πίστωσης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820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Ακίνητα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Ταμείο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Κεφάλαιο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Ως αρχικός Ισολογισμός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8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84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8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42158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l-GR" sz="2000" dirty="0" smtClean="0"/>
                        <a:t>Τρόφιμα</a:t>
                      </a:r>
                    </a:p>
                    <a:p>
                      <a:pPr algn="ctr"/>
                      <a:r>
                        <a:rPr lang="el-GR" sz="2000" dirty="0" smtClean="0"/>
                        <a:t>Ταμείο</a:t>
                      </a:r>
                      <a:r>
                        <a:rPr lang="el-GR" sz="2000" baseline="0" dirty="0" smtClean="0"/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baseline="0" dirty="0" smtClean="0"/>
                        <a:t>Προμηθευτές </a:t>
                      </a:r>
                    </a:p>
                    <a:p>
                      <a:pPr algn="l"/>
                      <a:r>
                        <a:rPr lang="el-GR" sz="2000" baseline="0" dirty="0" smtClean="0"/>
                        <a:t>Αγορά τροφίμων ως τιμ.87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9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43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2665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l-GR" sz="2000" dirty="0" smtClean="0"/>
                        <a:t>Σε Μεταφορά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8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648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xfrm>
            <a:off x="6732240" y="6237312"/>
            <a:ext cx="2133600" cy="365125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27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08912" cy="908720"/>
          </a:xfrm>
        </p:spPr>
        <p:txBody>
          <a:bodyPr>
            <a:noAutofit/>
          </a:bodyPr>
          <a:lstStyle/>
          <a:p>
            <a:r>
              <a:rPr lang="el-GR" altLang="el-GR" sz="3600" dirty="0"/>
              <a:t>Ημερολόγιο και </a:t>
            </a:r>
            <a:r>
              <a:rPr lang="el-GR" altLang="el-GR" sz="3600" dirty="0" smtClean="0"/>
              <a:t>η</a:t>
            </a:r>
            <a:r>
              <a:rPr lang="el-GR" altLang="el-GR" sz="3600" dirty="0" smtClean="0"/>
              <a:t>μερολογιακές </a:t>
            </a:r>
            <a:r>
              <a:rPr lang="el-GR" altLang="el-GR" sz="3600" dirty="0"/>
              <a:t>ε</a:t>
            </a:r>
            <a:r>
              <a:rPr lang="el-GR" altLang="el-GR" sz="3600" dirty="0" smtClean="0"/>
              <a:t>γγραφές </a:t>
            </a:r>
            <a:r>
              <a:rPr lang="el-GR" altLang="el-GR" sz="3200" b="0" dirty="0"/>
              <a:t>(1 από 4)</a:t>
            </a:r>
            <a:endParaRPr lang="el-GR" altLang="el-GR" sz="3200" b="0" dirty="0" smtClean="0"/>
          </a:p>
        </p:txBody>
      </p:sp>
      <p:graphicFrame>
        <p:nvGraphicFramePr>
          <p:cNvPr id="1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4003712"/>
              </p:ext>
            </p:extLst>
          </p:nvPr>
        </p:nvGraphicFramePr>
        <p:xfrm>
          <a:off x="251907" y="1540088"/>
          <a:ext cx="8351261" cy="4721311"/>
        </p:xfrm>
        <a:graphic>
          <a:graphicData uri="http://schemas.openxmlformats.org/drawingml/2006/table">
            <a:tbl>
              <a:tblPr/>
              <a:tblGrid>
                <a:gridCol w="360009"/>
                <a:gridCol w="524832"/>
                <a:gridCol w="393263"/>
                <a:gridCol w="393263"/>
                <a:gridCol w="4288298"/>
                <a:gridCol w="1151888"/>
                <a:gridCol w="1239708"/>
              </a:tblGrid>
              <a:tr h="4203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Α/Α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Ημερ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Χρεούμενοι - Πιστούμενοι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723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Χρέωσης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Πίστωσης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511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4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Από Μεταφορά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Ταμείο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Έσοδα Διανυκτερεύσεων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Εισπράξεις Πελατών ως αποδ…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8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6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422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Γεν. Έξοδα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Ταμείο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Πληρωμή Γεν Εξόδων ως τιμ…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239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74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Σε Μεταφορά 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810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810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09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Ημερολόγιο και </a:t>
            </a:r>
            <a:r>
              <a:rPr lang="el-GR" altLang="el-GR" dirty="0" smtClean="0"/>
              <a:t>ημερολογιακές </a:t>
            </a:r>
            <a:r>
              <a:rPr lang="el-GR" altLang="el-GR" dirty="0"/>
              <a:t>ε</a:t>
            </a:r>
            <a:r>
              <a:rPr lang="el-GR" altLang="el-GR" dirty="0" smtClean="0"/>
              <a:t>γγραφές </a:t>
            </a:r>
            <a:r>
              <a:rPr lang="el-GR" altLang="el-GR" sz="3600" b="0" dirty="0" smtClean="0"/>
              <a:t>(2 </a:t>
            </a:r>
            <a:r>
              <a:rPr lang="el-GR" altLang="el-GR" sz="3600" b="0" dirty="0"/>
              <a:t>από 4)</a:t>
            </a:r>
            <a:endParaRPr lang="el-GR" altLang="el-GR" sz="3600" dirty="0" smtClean="0">
              <a:latin typeface="Tahoma" pitchFamily="34" charset="0"/>
            </a:endParaRPr>
          </a:p>
        </p:txBody>
      </p:sp>
      <p:graphicFrame>
        <p:nvGraphicFramePr>
          <p:cNvPr id="1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9339786"/>
              </p:ext>
            </p:extLst>
          </p:nvPr>
        </p:nvGraphicFramePr>
        <p:xfrm>
          <a:off x="251907" y="1540088"/>
          <a:ext cx="8351261" cy="4721311"/>
        </p:xfrm>
        <a:graphic>
          <a:graphicData uri="http://schemas.openxmlformats.org/drawingml/2006/table">
            <a:tbl>
              <a:tblPr/>
              <a:tblGrid>
                <a:gridCol w="360009"/>
                <a:gridCol w="524832"/>
                <a:gridCol w="393263"/>
                <a:gridCol w="393263"/>
                <a:gridCol w="4288298"/>
                <a:gridCol w="1151888"/>
                <a:gridCol w="1239708"/>
              </a:tblGrid>
              <a:tr h="4203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Α/Α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Ημερ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Χρεούμενοι - Πιστούμενοι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723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Χρέωσης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Πίστωσης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511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4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Από Μεταφορά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Αποτελέσματα Χρήσης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Γενικά Έξοδα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Μεταφορά εξόδων στον Α.Χ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8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6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422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Έσοδα Διανυκτερεύσεων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Αποτελέσματα Χρήσης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Μεταφορά εσόδων στον Α.Χ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239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40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74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Σε Μεταφορά 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870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870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80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Ημερολόγιο και </a:t>
            </a:r>
            <a:r>
              <a:rPr lang="el-GR" altLang="el-GR" dirty="0" smtClean="0"/>
              <a:t>ημερολογιακές </a:t>
            </a:r>
            <a:r>
              <a:rPr lang="el-GR" altLang="el-GR" dirty="0"/>
              <a:t>ε</a:t>
            </a:r>
            <a:r>
              <a:rPr lang="el-GR" altLang="el-GR" dirty="0" smtClean="0"/>
              <a:t>γγραφές </a:t>
            </a:r>
            <a:r>
              <a:rPr lang="el-GR" altLang="el-GR" sz="3600" b="0" dirty="0" smtClean="0"/>
              <a:t>(3 </a:t>
            </a:r>
            <a:r>
              <a:rPr lang="el-GR" altLang="el-GR" sz="3600" b="0" dirty="0"/>
              <a:t>από 4)</a:t>
            </a:r>
            <a:endParaRPr lang="el-GR" altLang="el-GR" sz="3600" dirty="0" smtClean="0">
              <a:latin typeface="Tahoma" pitchFamily="34" charset="0"/>
            </a:endParaRPr>
          </a:p>
        </p:txBody>
      </p:sp>
      <p:graphicFrame>
        <p:nvGraphicFramePr>
          <p:cNvPr id="12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8157535"/>
              </p:ext>
            </p:extLst>
          </p:nvPr>
        </p:nvGraphicFramePr>
        <p:xfrm>
          <a:off x="107504" y="1556792"/>
          <a:ext cx="8467575" cy="4721311"/>
        </p:xfrm>
        <a:graphic>
          <a:graphicData uri="http://schemas.openxmlformats.org/drawingml/2006/table">
            <a:tbl>
              <a:tblPr/>
              <a:tblGrid>
                <a:gridCol w="360009"/>
                <a:gridCol w="524832"/>
                <a:gridCol w="393263"/>
                <a:gridCol w="393263"/>
                <a:gridCol w="4404612"/>
                <a:gridCol w="1151888"/>
                <a:gridCol w="1239708"/>
              </a:tblGrid>
              <a:tr h="4203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Α/Α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Ημερ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Χρεούμενοι - Πιστούμενοι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723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Χρέωσης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Πίστωσης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511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4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Από Μεταφορά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Αποτελέσματα Χρήσης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Κέρδη Χρήσης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Προσδιορισμός Αποτελέσματος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8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6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3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4222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Κέρδη Χρήσης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Κεφάλαιο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Μεταφορά αποτελέσματος σε κεφάλαιο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239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20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74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Σε Μεταφορά 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910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910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90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Ημερολόγιο και </a:t>
            </a:r>
            <a:r>
              <a:rPr lang="el-GR" altLang="el-GR" dirty="0" smtClean="0"/>
              <a:t>ημερολογιακές </a:t>
            </a:r>
            <a:r>
              <a:rPr lang="el-GR" altLang="el-GR" dirty="0"/>
              <a:t>ε</a:t>
            </a:r>
            <a:r>
              <a:rPr lang="el-GR" altLang="el-GR" dirty="0" smtClean="0"/>
              <a:t>γγραφές </a:t>
            </a:r>
            <a:r>
              <a:rPr lang="el-GR" altLang="el-GR" sz="3600" b="0" dirty="0" smtClean="0"/>
              <a:t>(4 </a:t>
            </a:r>
            <a:r>
              <a:rPr lang="el-GR" altLang="el-GR" sz="3600" b="0" dirty="0"/>
              <a:t>από 4)</a:t>
            </a:r>
            <a:endParaRPr lang="el-GR" altLang="el-GR" sz="3600" dirty="0" smtClean="0">
              <a:latin typeface="Tahoma" pitchFamily="34" charset="0"/>
            </a:endParaRPr>
          </a:p>
        </p:txBody>
      </p:sp>
      <p:graphicFrame>
        <p:nvGraphicFramePr>
          <p:cNvPr id="10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4981994"/>
              </p:ext>
            </p:extLst>
          </p:nvPr>
        </p:nvGraphicFramePr>
        <p:xfrm>
          <a:off x="323528" y="1484784"/>
          <a:ext cx="8351261" cy="4709479"/>
        </p:xfrm>
        <a:graphic>
          <a:graphicData uri="http://schemas.openxmlformats.org/drawingml/2006/table">
            <a:tbl>
              <a:tblPr/>
              <a:tblGrid>
                <a:gridCol w="360009"/>
                <a:gridCol w="524832"/>
                <a:gridCol w="393263"/>
                <a:gridCol w="393263"/>
                <a:gridCol w="4288298"/>
                <a:gridCol w="1151888"/>
                <a:gridCol w="1239708"/>
              </a:tblGrid>
              <a:tr h="38005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Α/Α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Ημερ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ΛΟΓΑΡΙΑΣΜΟΙ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Χρεούμενοι - Πιστούμενοι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ΠΟΣΑ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0162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Χρέωσης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Πίστωσης</a:t>
                      </a:r>
                    </a:p>
                  </a:txBody>
                  <a:tcPr marL="83279" marR="83279" marT="45725" marB="45725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0055"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6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3279" marR="8327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Από Μεταφορά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05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l-GR" sz="2000" dirty="0" smtClean="0"/>
                        <a:t>Κεφάλαιο </a:t>
                      </a:r>
                    </a:p>
                    <a:p>
                      <a:pPr algn="l"/>
                      <a:r>
                        <a:rPr lang="el-GR" sz="2000" dirty="0" smtClean="0"/>
                        <a:t>Προμηθευτές </a:t>
                      </a:r>
                      <a:endParaRPr lang="el-GR" sz="2000" baseline="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baseline="0" dirty="0" smtClean="0"/>
                        <a:t>Ακίνητα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baseline="0" dirty="0" smtClean="0"/>
                        <a:t>Τρόφιμα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baseline="0" dirty="0" smtClean="0"/>
                        <a:t>Ταμείο </a:t>
                      </a:r>
                    </a:p>
                    <a:p>
                      <a:pPr algn="l"/>
                      <a:r>
                        <a:rPr lang="el-GR" sz="2000" baseline="0" dirty="0" smtClean="0"/>
                        <a:t>Κλείσιμο Βιβλίων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90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2071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500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1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82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5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000" dirty="0" smtClean="0"/>
                        <a:t>Σε Μεταφορά</a:t>
                      </a:r>
                      <a:endParaRPr lang="el-GR" sz="2000" dirty="0"/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279" marR="8327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dirty="0" smtClean="0"/>
              <a:t>Ξενοδοχειακή επιχείρηση ΑΛΦΑ</a:t>
            </a:r>
            <a:br>
              <a:rPr lang="el-GR" altLang="el-GR" dirty="0" smtClean="0"/>
            </a:br>
            <a:r>
              <a:rPr lang="el-GR" altLang="el-GR" dirty="0" smtClean="0"/>
              <a:t>Τελικός Ισολογισμός</a:t>
            </a:r>
          </a:p>
        </p:txBody>
      </p:sp>
      <p:graphicFrame>
        <p:nvGraphicFramePr>
          <p:cNvPr id="19974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8245267"/>
              </p:ext>
            </p:extLst>
          </p:nvPr>
        </p:nvGraphicFramePr>
        <p:xfrm>
          <a:off x="395288" y="1916113"/>
          <a:ext cx="8393112" cy="4371978"/>
        </p:xfrm>
        <a:graphic>
          <a:graphicData uri="http://schemas.openxmlformats.org/drawingml/2006/table">
            <a:tbl>
              <a:tblPr/>
              <a:tblGrid>
                <a:gridCol w="2882900"/>
                <a:gridCol w="1290637"/>
                <a:gridCol w="2986088"/>
                <a:gridCol w="1233487"/>
              </a:tblGrid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ΕΝΕΡΓΗΤΙΚΟ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ΠΑΘΗΤΙΚΟ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ΠΑΓΙΟ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ΚΑΘ.ΠΕΡΙΟΥΣΙΑ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Ακίνητα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Κεφάλαιο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ΚΥΚΛΟΦΟΡΟΥΝ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ΒΡΑΧ. Υποχρεώσ.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Τρόφιμα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Προμηθευτές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ΔΙΑΘΕΣΙΜΟ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Ταμείο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76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Αρχές Γενικής Λογιστικής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Αρχές Γενικής Λογιστικής</Template>
  <TotalTime>3</TotalTime>
  <Words>1105</Words>
  <Application>Microsoft Office PowerPoint</Application>
  <PresentationFormat>Προβολή στην οθόνη (4:3)</PresentationFormat>
  <Paragraphs>357</Paragraphs>
  <Slides>18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18</vt:i4>
      </vt:variant>
    </vt:vector>
  </HeadingPairs>
  <TitlesOfParts>
    <vt:vector size="20" baseType="lpstr">
      <vt:lpstr>Αρχές Γενικής Λογιστικής</vt:lpstr>
      <vt:lpstr>template</vt:lpstr>
      <vt:lpstr>Αρχές Γενικής Λογιστικής</vt:lpstr>
      <vt:lpstr>Παράδειγμα </vt:lpstr>
      <vt:lpstr>Παράδειγμα (Λύση)</vt:lpstr>
      <vt:lpstr>Ημερολόγιο </vt:lpstr>
      <vt:lpstr>Ημερολόγιο και ημερολογιακές εγγραφές (1 από 4)</vt:lpstr>
      <vt:lpstr>Ημερολόγιο και ημερολογιακές εγγραφές (2 από 4)</vt:lpstr>
      <vt:lpstr>Ημερολόγιο και ημερολογιακές εγγραφές (3 από 4)</vt:lpstr>
      <vt:lpstr>Ημερολόγιο και ημερολογιακές εγγραφές (4 από 4)</vt:lpstr>
      <vt:lpstr>Ξενοδοχειακή επιχείρηση ΑΛΦΑ Τελικός Ισολογισμός</vt:lpstr>
      <vt:lpstr>Γενικό καθολικό (1 από 3)</vt:lpstr>
      <vt:lpstr>Γενικό καθολικό (2 από 3)</vt:lpstr>
      <vt:lpstr>Γενικό καθολικό (3 από 3)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Αρχές Γενικής Λογιστικής</dc:title>
  <dc:creator>opencourses@teiath.gr</dc:creator>
  <cp:lastModifiedBy>OWNER</cp:lastModifiedBy>
  <cp:revision>5</cp:revision>
  <dcterms:created xsi:type="dcterms:W3CDTF">2014-10-06T11:53:46Z</dcterms:created>
  <dcterms:modified xsi:type="dcterms:W3CDTF">2015-03-08T16:48:40Z</dcterms:modified>
</cp:coreProperties>
</file>