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tags/tag2.xml" ContentType="application/vnd.openxmlformats-officedocument.presentationml.tags+xml"/>
  <Override PartName="/ppt/notesSlides/notesSlide6.xml" ContentType="application/vnd.openxmlformats-officedocument.presentationml.notesSlide+xml"/>
  <Override PartName="/ppt/activeX/activeX2.xml" ContentType="application/vnd.ms-office.activeX+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3.xml" ContentType="application/vnd.ms-office.activeX+xml"/>
  <Override PartName="/ppt/tags/tag4.xml" ContentType="application/vnd.openxmlformats-officedocument.presentationml.tags+xml"/>
  <Override PartName="/ppt/notesSlides/notesSlide22.xml" ContentType="application/vnd.openxmlformats-officedocument.presentationml.notesSlide+xml"/>
  <Override PartName="/ppt/activeX/activeX4.xml" ContentType="application/vnd.ms-office.activeX+xml"/>
  <Override PartName="/ppt/tags/tag5.xml" ContentType="application/vnd.openxmlformats-officedocument.presentationml.tags+xml"/>
  <Override PartName="/ppt/notesSlides/notesSlide23.xml" ContentType="application/vnd.openxmlformats-officedocument.presentationml.notesSlide+xml"/>
  <Override PartName="/ppt/activeX/activeX5.xml" ContentType="application/vnd.ms-office.activeX+xml"/>
  <Override PartName="/ppt/tags/tag6.xml" ContentType="application/vnd.openxmlformats-officedocument.presentationml.tags+xml"/>
  <Override PartName="/ppt/notesSlides/notesSlide24.xml" ContentType="application/vnd.openxmlformats-officedocument.presentationml.notesSlide+xml"/>
  <Override PartName="/ppt/activeX/activeX6.xml" ContentType="application/vnd.ms-office.activeX+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720" r:id="rId2"/>
    <p:sldMasterId id="2147483708" r:id="rId3"/>
    <p:sldMasterId id="2147483696" r:id="rId4"/>
  </p:sldMasterIdLst>
  <p:notesMasterIdLst>
    <p:notesMasterId r:id="rId54"/>
  </p:notesMasterIdLst>
  <p:handoutMasterIdLst>
    <p:handoutMasterId r:id="rId55"/>
  </p:handoutMasterIdLst>
  <p:sldIdLst>
    <p:sldId id="256" r:id="rId5"/>
    <p:sldId id="267" r:id="rId6"/>
    <p:sldId id="268" r:id="rId7"/>
    <p:sldId id="269" r:id="rId8"/>
    <p:sldId id="270" r:id="rId9"/>
    <p:sldId id="271" r:id="rId10"/>
    <p:sldId id="272" r:id="rId11"/>
    <p:sldId id="273" r:id="rId12"/>
    <p:sldId id="330" r:id="rId13"/>
    <p:sldId id="335" r:id="rId14"/>
    <p:sldId id="336" r:id="rId15"/>
    <p:sldId id="331" r:id="rId16"/>
    <p:sldId id="332" r:id="rId17"/>
    <p:sldId id="338" r:id="rId18"/>
    <p:sldId id="333" r:id="rId19"/>
    <p:sldId id="337" r:id="rId20"/>
    <p:sldId id="360" r:id="rId21"/>
    <p:sldId id="334" r:id="rId22"/>
    <p:sldId id="351" r:id="rId23"/>
    <p:sldId id="301" r:id="rId24"/>
    <p:sldId id="302" r:id="rId25"/>
    <p:sldId id="303" r:id="rId26"/>
    <p:sldId id="353" r:id="rId27"/>
    <p:sldId id="345" r:id="rId28"/>
    <p:sldId id="354" r:id="rId29"/>
    <p:sldId id="344" r:id="rId30"/>
    <p:sldId id="355" r:id="rId31"/>
    <p:sldId id="340" r:id="rId32"/>
    <p:sldId id="341" r:id="rId33"/>
    <p:sldId id="339" r:id="rId34"/>
    <p:sldId id="342" r:id="rId35"/>
    <p:sldId id="343" r:id="rId36"/>
    <p:sldId id="347" r:id="rId37"/>
    <p:sldId id="346" r:id="rId38"/>
    <p:sldId id="357" r:id="rId39"/>
    <p:sldId id="356" r:id="rId40"/>
    <p:sldId id="358" r:id="rId41"/>
    <p:sldId id="359" r:id="rId42"/>
    <p:sldId id="326" r:id="rId43"/>
    <p:sldId id="327" r:id="rId44"/>
    <p:sldId id="328" r:id="rId45"/>
    <p:sldId id="329" r:id="rId46"/>
    <p:sldId id="257" r:id="rId47"/>
    <p:sldId id="262" r:id="rId48"/>
    <p:sldId id="264" r:id="rId49"/>
    <p:sldId id="361" r:id="rId50"/>
    <p:sldId id="362" r:id="rId51"/>
    <p:sldId id="266" r:id="rId52"/>
    <p:sldId id="261" r:id="rId53"/>
  </p:sldIdLst>
  <p:sldSz cx="9144000" cy="6858000" type="screen4x3"/>
  <p:notesSz cx="7104063" cy="10234613"/>
  <p:custDataLst>
    <p:tags r:id="rId56"/>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2520" autoAdjust="0"/>
  </p:normalViewPr>
  <p:slideViewPr>
    <p:cSldViewPr>
      <p:cViewPr varScale="1">
        <p:scale>
          <a:sx n="108" d="100"/>
          <a:sy n="108" d="100"/>
        </p:scale>
        <p:origin x="-187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25/2/2015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25/2/2015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22</a:t>
            </a:fld>
            <a:endParaRPr lang="el-GR" dirty="0"/>
          </a:p>
        </p:txBody>
      </p:sp>
    </p:spTree>
    <p:extLst>
      <p:ext uri="{BB962C8B-B14F-4D97-AF65-F5344CB8AC3E}">
        <p14:creationId xmlns:p14="http://schemas.microsoft.com/office/powerpoint/2010/main" val="2056810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23</a:t>
            </a:fld>
            <a:endParaRPr lang="el-GR" dirty="0"/>
          </a:p>
        </p:txBody>
      </p:sp>
    </p:spTree>
    <p:extLst>
      <p:ext uri="{BB962C8B-B14F-4D97-AF65-F5344CB8AC3E}">
        <p14:creationId xmlns:p14="http://schemas.microsoft.com/office/powerpoint/2010/main" val="3875322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24</a:t>
            </a:fld>
            <a:endParaRPr lang="el-GR" dirty="0"/>
          </a:p>
        </p:txBody>
      </p:sp>
    </p:spTree>
    <p:extLst>
      <p:ext uri="{BB962C8B-B14F-4D97-AF65-F5344CB8AC3E}">
        <p14:creationId xmlns:p14="http://schemas.microsoft.com/office/powerpoint/2010/main" val="1147615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25</a:t>
            </a:fld>
            <a:endParaRPr lang="el-GR" dirty="0"/>
          </a:p>
        </p:txBody>
      </p:sp>
    </p:spTree>
    <p:extLst>
      <p:ext uri="{BB962C8B-B14F-4D97-AF65-F5344CB8AC3E}">
        <p14:creationId xmlns:p14="http://schemas.microsoft.com/office/powerpoint/2010/main" val="244406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26</a:t>
            </a:fld>
            <a:endParaRPr lang="el-GR" dirty="0"/>
          </a:p>
        </p:txBody>
      </p:sp>
    </p:spTree>
    <p:extLst>
      <p:ext uri="{BB962C8B-B14F-4D97-AF65-F5344CB8AC3E}">
        <p14:creationId xmlns:p14="http://schemas.microsoft.com/office/powerpoint/2010/main" val="3131292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27</a:t>
            </a:fld>
            <a:endParaRPr lang="el-GR" dirty="0"/>
          </a:p>
        </p:txBody>
      </p:sp>
    </p:spTree>
    <p:extLst>
      <p:ext uri="{BB962C8B-B14F-4D97-AF65-F5344CB8AC3E}">
        <p14:creationId xmlns:p14="http://schemas.microsoft.com/office/powerpoint/2010/main" val="4126753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28</a:t>
            </a:fld>
            <a:endParaRPr lang="el-GR" dirty="0"/>
          </a:p>
        </p:txBody>
      </p:sp>
    </p:spTree>
    <p:extLst>
      <p:ext uri="{BB962C8B-B14F-4D97-AF65-F5344CB8AC3E}">
        <p14:creationId xmlns:p14="http://schemas.microsoft.com/office/powerpoint/2010/main" val="1267608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29</a:t>
            </a:fld>
            <a:endParaRPr lang="el-GR" dirty="0"/>
          </a:p>
        </p:txBody>
      </p:sp>
    </p:spTree>
    <p:extLst>
      <p:ext uri="{BB962C8B-B14F-4D97-AF65-F5344CB8AC3E}">
        <p14:creationId xmlns:p14="http://schemas.microsoft.com/office/powerpoint/2010/main" val="3225363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30</a:t>
            </a:fld>
            <a:endParaRPr lang="el-GR" dirty="0"/>
          </a:p>
        </p:txBody>
      </p:sp>
    </p:spTree>
    <p:extLst>
      <p:ext uri="{BB962C8B-B14F-4D97-AF65-F5344CB8AC3E}">
        <p14:creationId xmlns:p14="http://schemas.microsoft.com/office/powerpoint/2010/main" val="1300067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31</a:t>
            </a:fld>
            <a:endParaRPr lang="el-GR" dirty="0"/>
          </a:p>
        </p:txBody>
      </p:sp>
    </p:spTree>
    <p:extLst>
      <p:ext uri="{BB962C8B-B14F-4D97-AF65-F5344CB8AC3E}">
        <p14:creationId xmlns:p14="http://schemas.microsoft.com/office/powerpoint/2010/main" val="203559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9</a:t>
            </a:fld>
            <a:endParaRPr lang="el-GR" dirty="0"/>
          </a:p>
        </p:txBody>
      </p:sp>
    </p:spTree>
    <p:extLst>
      <p:ext uri="{BB962C8B-B14F-4D97-AF65-F5344CB8AC3E}">
        <p14:creationId xmlns:p14="http://schemas.microsoft.com/office/powerpoint/2010/main" val="1769535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32</a:t>
            </a:fld>
            <a:endParaRPr lang="el-GR" dirty="0"/>
          </a:p>
        </p:txBody>
      </p:sp>
    </p:spTree>
    <p:extLst>
      <p:ext uri="{BB962C8B-B14F-4D97-AF65-F5344CB8AC3E}">
        <p14:creationId xmlns:p14="http://schemas.microsoft.com/office/powerpoint/2010/main" val="2272199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33</a:t>
            </a:fld>
            <a:endParaRPr lang="el-GR" dirty="0"/>
          </a:p>
        </p:txBody>
      </p:sp>
    </p:spTree>
    <p:extLst>
      <p:ext uri="{BB962C8B-B14F-4D97-AF65-F5344CB8AC3E}">
        <p14:creationId xmlns:p14="http://schemas.microsoft.com/office/powerpoint/2010/main" val="3897347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34</a:t>
            </a:fld>
            <a:endParaRPr lang="el-GR" dirty="0"/>
          </a:p>
        </p:txBody>
      </p:sp>
    </p:spTree>
    <p:extLst>
      <p:ext uri="{BB962C8B-B14F-4D97-AF65-F5344CB8AC3E}">
        <p14:creationId xmlns:p14="http://schemas.microsoft.com/office/powerpoint/2010/main" val="3049919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35</a:t>
            </a:fld>
            <a:endParaRPr lang="el-GR" dirty="0"/>
          </a:p>
        </p:txBody>
      </p:sp>
    </p:spTree>
    <p:extLst>
      <p:ext uri="{BB962C8B-B14F-4D97-AF65-F5344CB8AC3E}">
        <p14:creationId xmlns:p14="http://schemas.microsoft.com/office/powerpoint/2010/main" val="3028298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36</a:t>
            </a:fld>
            <a:endParaRPr lang="el-GR" dirty="0"/>
          </a:p>
        </p:txBody>
      </p:sp>
    </p:spTree>
    <p:extLst>
      <p:ext uri="{BB962C8B-B14F-4D97-AF65-F5344CB8AC3E}">
        <p14:creationId xmlns:p14="http://schemas.microsoft.com/office/powerpoint/2010/main" val="1429948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37</a:t>
            </a:fld>
            <a:endParaRPr lang="el-GR" dirty="0"/>
          </a:p>
        </p:txBody>
      </p:sp>
    </p:spTree>
    <p:extLst>
      <p:ext uri="{BB962C8B-B14F-4D97-AF65-F5344CB8AC3E}">
        <p14:creationId xmlns:p14="http://schemas.microsoft.com/office/powerpoint/2010/main" val="384008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42</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43</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44</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45</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12</a:t>
            </a:fld>
            <a:endParaRPr lang="el-GR" dirty="0"/>
          </a:p>
        </p:txBody>
      </p:sp>
    </p:spTree>
    <p:extLst>
      <p:ext uri="{BB962C8B-B14F-4D97-AF65-F5344CB8AC3E}">
        <p14:creationId xmlns:p14="http://schemas.microsoft.com/office/powerpoint/2010/main" val="1711212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47</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48</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13</a:t>
            </a:fld>
            <a:endParaRPr lang="el-GR" dirty="0"/>
          </a:p>
        </p:txBody>
      </p:sp>
    </p:spTree>
    <p:extLst>
      <p:ext uri="{BB962C8B-B14F-4D97-AF65-F5344CB8AC3E}">
        <p14:creationId xmlns:p14="http://schemas.microsoft.com/office/powerpoint/2010/main" val="1749829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14</a:t>
            </a:fld>
            <a:endParaRPr lang="el-GR" dirty="0"/>
          </a:p>
        </p:txBody>
      </p:sp>
    </p:spTree>
    <p:extLst>
      <p:ext uri="{BB962C8B-B14F-4D97-AF65-F5344CB8AC3E}">
        <p14:creationId xmlns:p14="http://schemas.microsoft.com/office/powerpoint/2010/main" val="366546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15</a:t>
            </a:fld>
            <a:endParaRPr lang="el-GR" dirty="0"/>
          </a:p>
        </p:txBody>
      </p:sp>
    </p:spTree>
    <p:extLst>
      <p:ext uri="{BB962C8B-B14F-4D97-AF65-F5344CB8AC3E}">
        <p14:creationId xmlns:p14="http://schemas.microsoft.com/office/powerpoint/2010/main" val="3934409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16</a:t>
            </a:fld>
            <a:endParaRPr lang="el-GR" dirty="0"/>
          </a:p>
        </p:txBody>
      </p:sp>
    </p:spTree>
    <p:extLst>
      <p:ext uri="{BB962C8B-B14F-4D97-AF65-F5344CB8AC3E}">
        <p14:creationId xmlns:p14="http://schemas.microsoft.com/office/powerpoint/2010/main" val="3934409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17</a:t>
            </a:fld>
            <a:endParaRPr lang="el-GR" dirty="0"/>
          </a:p>
        </p:txBody>
      </p:sp>
    </p:spTree>
    <p:extLst>
      <p:ext uri="{BB962C8B-B14F-4D97-AF65-F5344CB8AC3E}">
        <p14:creationId xmlns:p14="http://schemas.microsoft.com/office/powerpoint/2010/main" val="403803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18</a:t>
            </a:fld>
            <a:endParaRPr lang="el-GR" dirty="0"/>
          </a:p>
        </p:txBody>
      </p:sp>
    </p:spTree>
    <p:extLst>
      <p:ext uri="{BB962C8B-B14F-4D97-AF65-F5344CB8AC3E}">
        <p14:creationId xmlns:p14="http://schemas.microsoft.com/office/powerpoint/2010/main" val="490506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5" name="Θέση υποσέλιδου 4"/>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4272665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5" name="Θέση υποσέλιδου 4"/>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1782031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5" name="Θέση υποσέλιδου 4"/>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3605123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628650" y="1825625"/>
            <a:ext cx="38671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825625"/>
            <a:ext cx="38671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6" name="Θέση υποσέλιδου 5"/>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2393912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8" name="Θέση υποσέλιδου 7"/>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2405752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4" name="Θέση υποσέλιδου 3"/>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3686539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3" name="Θέση υποσέλιδου 2"/>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315526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6" name="Θέση υποσέλιδου 5"/>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51231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bg>
      <p:bgPr>
        <a:solidFill>
          <a:srgbClr val="1F497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lstStyle>
            <a:lvl1pPr>
              <a:defRPr>
                <a:solidFill>
                  <a:schemeClr val="bg1"/>
                </a:solidFill>
              </a:defRPr>
            </a:lvl1pPr>
          </a:lstStyle>
          <a:p>
            <a:r>
              <a:rPr lang="el-GR" smtClean="0"/>
              <a:t>Στυλ κύριου τίτλου</a:t>
            </a:r>
            <a:endParaRPr lang="el-GR" dirty="0"/>
          </a:p>
        </p:txBody>
      </p:sp>
      <p:sp>
        <p:nvSpPr>
          <p:cNvPr id="3" name="Content Placeholder 2"/>
          <p:cNvSpPr>
            <a:spLocks noGrp="1"/>
          </p:cNvSpPr>
          <p:nvPr>
            <p:ph idx="1"/>
          </p:nvPr>
        </p:nvSpPr>
        <p:spPr>
          <a:xfrm>
            <a:off x="457200" y="1340768"/>
            <a:ext cx="8229600" cy="4896544"/>
          </a:xfrm>
        </p:spPr>
        <p:txBody>
          <a:bodyPr>
            <a:normAutofit/>
          </a:bodyPr>
          <a:lstStyle>
            <a:lvl1pPr>
              <a:lnSpc>
                <a:spcPct val="110000"/>
              </a:lnSpc>
              <a:spcBef>
                <a:spcPts val="1200"/>
              </a:spcBef>
              <a:defRPr sz="2400">
                <a:solidFill>
                  <a:schemeClr val="bg1"/>
                </a:solidFill>
              </a:defRPr>
            </a:lvl1pPr>
            <a:lvl2pPr marL="742950" indent="-285750">
              <a:lnSpc>
                <a:spcPct val="110000"/>
              </a:lnSpc>
              <a:spcBef>
                <a:spcPts val="1200"/>
              </a:spcBef>
              <a:buFont typeface="Courier New" panose="02070309020205020404" pitchFamily="49" charset="0"/>
              <a:buChar char="o"/>
              <a:defRPr sz="2400">
                <a:solidFill>
                  <a:schemeClr val="bg1"/>
                </a:solidFill>
              </a:defRPr>
            </a:lvl2pPr>
            <a:lvl3pPr>
              <a:lnSpc>
                <a:spcPct val="110000"/>
              </a:lnSpc>
              <a:spcBef>
                <a:spcPts val="1200"/>
              </a:spcBef>
              <a:defRPr sz="2400">
                <a:solidFill>
                  <a:schemeClr val="bg1"/>
                </a:solidFill>
              </a:defRPr>
            </a:lvl3pPr>
            <a:lvl4pPr>
              <a:lnSpc>
                <a:spcPct val="110000"/>
              </a:lnSpc>
              <a:spcBef>
                <a:spcPts val="1200"/>
              </a:spcBef>
              <a:defRPr sz="2400">
                <a:solidFill>
                  <a:schemeClr val="bg1"/>
                </a:solidFill>
              </a:defRPr>
            </a:lvl4pPr>
            <a:lvl5pPr>
              <a:lnSpc>
                <a:spcPct val="110000"/>
              </a:lnSpc>
              <a:spcBef>
                <a:spcPts val="1200"/>
              </a:spcBef>
              <a:defRPr sz="2400">
                <a:solidFill>
                  <a:schemeClr val="bg1"/>
                </a:solidFill>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6" name="Θέση υποσέλιδου 5"/>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3476620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5" name="Θέση υποσέλιδου 4"/>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518250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628650" y="365125"/>
            <a:ext cx="5762625"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a:xfrm>
            <a:off x="628650" y="6356350"/>
            <a:ext cx="2057400" cy="365125"/>
          </a:xfrm>
          <a:prstGeom prst="rect">
            <a:avLst/>
          </a:prstGeom>
        </p:spPr>
        <p:txBody>
          <a:bodyPr/>
          <a:lstStyle/>
          <a:p>
            <a:fld id="{4480EE90-F7E6-4BC7-9D77-0AF083B190AA}" type="datetimeFigureOut">
              <a:rPr lang="el-GR" smtClean="0"/>
              <a:t>25/2/2015</a:t>
            </a:fld>
            <a:endParaRPr lang="el-GR" dirty="0"/>
          </a:p>
        </p:txBody>
      </p:sp>
      <p:sp>
        <p:nvSpPr>
          <p:cNvPr id="5" name="Θέση υποσέλιδου 4"/>
          <p:cNvSpPr>
            <a:spLocks noGrp="1"/>
          </p:cNvSpPr>
          <p:nvPr>
            <p:ph type="ftr" sz="quarter" idx="11"/>
          </p:nvPr>
        </p:nvSpPr>
        <p:spPr>
          <a:xfrm>
            <a:off x="3028950" y="6356350"/>
            <a:ext cx="3086100" cy="365125"/>
          </a:xfrm>
          <a:prstGeom prst="rect">
            <a:avLst/>
          </a:prstGeom>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D17A898F-D456-4E9C-880E-6767FBB0DBFC}" type="slidenum">
              <a:rPr lang="el-GR" smtClean="0"/>
              <a:t>‹#›</a:t>
            </a:fld>
            <a:endParaRPr lang="el-GR" dirty="0"/>
          </a:p>
        </p:txBody>
      </p:sp>
    </p:spTree>
    <p:extLst>
      <p:ext uri="{BB962C8B-B14F-4D97-AF65-F5344CB8AC3E}">
        <p14:creationId xmlns:p14="http://schemas.microsoft.com/office/powerpoint/2010/main" val="2316433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3668463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577161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895147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628650" y="1825625"/>
            <a:ext cx="38671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825625"/>
            <a:ext cx="38671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3689841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295425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2181935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3" name="Θέση υποσέλιδου 2"/>
          <p:cNvSpPr>
            <a:spLocks noGrp="1"/>
          </p:cNvSpPr>
          <p:nvPr>
            <p:ph type="ftr" sz="quarter" idx="11"/>
          </p:nvPr>
        </p:nvSpPr>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153046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lstStyle>
            <a:lvl1pPr>
              <a:defRPr>
                <a:solidFill>
                  <a:schemeClr val="tx1"/>
                </a:solidFill>
                <a:latin typeface="+mn-lt"/>
              </a:defRPr>
            </a:lvl1pPr>
          </a:lstStyle>
          <a:p>
            <a:r>
              <a:rPr lang="el-GR" dirty="0" smtClean="0"/>
              <a:t>Στυλ κύριου τίτλου</a:t>
            </a:r>
            <a:endParaRPr lang="el-GR" dirty="0"/>
          </a:p>
        </p:txBody>
      </p:sp>
      <p:sp>
        <p:nvSpPr>
          <p:cNvPr id="3" name="Content Placeholder 2"/>
          <p:cNvSpPr>
            <a:spLocks noGrp="1"/>
          </p:cNvSpPr>
          <p:nvPr>
            <p:ph idx="1"/>
          </p:nvPr>
        </p:nvSpPr>
        <p:spPr>
          <a:xfrm>
            <a:off x="457200" y="1340768"/>
            <a:ext cx="8229600" cy="4896544"/>
          </a:xfrm>
        </p:spPr>
        <p:txBody>
          <a:bodyPr>
            <a:normAutofit/>
          </a:bodyPr>
          <a:lstStyle>
            <a:lvl1pPr>
              <a:lnSpc>
                <a:spcPct val="110000"/>
              </a:lnSpc>
              <a:spcBef>
                <a:spcPts val="1200"/>
              </a:spcBef>
              <a:defRPr sz="2400">
                <a:solidFill>
                  <a:schemeClr val="tx1"/>
                </a:solidFill>
                <a:latin typeface="+mn-lt"/>
              </a:defRPr>
            </a:lvl1pPr>
            <a:lvl2pPr marL="742950" indent="-285750">
              <a:lnSpc>
                <a:spcPct val="110000"/>
              </a:lnSpc>
              <a:spcBef>
                <a:spcPts val="1200"/>
              </a:spcBef>
              <a:buFont typeface="Courier New" panose="02070309020205020404" pitchFamily="49" charset="0"/>
              <a:buChar char="o"/>
              <a:defRPr sz="2400">
                <a:solidFill>
                  <a:schemeClr val="tx1"/>
                </a:solidFill>
                <a:latin typeface="+mn-lt"/>
              </a:defRPr>
            </a:lvl2pPr>
            <a:lvl3pPr>
              <a:lnSpc>
                <a:spcPct val="110000"/>
              </a:lnSpc>
              <a:spcBef>
                <a:spcPts val="1200"/>
              </a:spcBef>
              <a:defRPr sz="2400">
                <a:solidFill>
                  <a:schemeClr val="tx1"/>
                </a:solidFill>
                <a:latin typeface="+mn-lt"/>
              </a:defRPr>
            </a:lvl3pPr>
            <a:lvl4pPr>
              <a:lnSpc>
                <a:spcPct val="110000"/>
              </a:lnSpc>
              <a:spcBef>
                <a:spcPts val="1200"/>
              </a:spcBef>
              <a:defRPr sz="2400">
                <a:solidFill>
                  <a:schemeClr val="tx1"/>
                </a:solidFill>
                <a:latin typeface="+mn-lt"/>
              </a:defRPr>
            </a:lvl4pPr>
            <a:lvl5pPr>
              <a:lnSpc>
                <a:spcPct val="110000"/>
              </a:lnSpc>
              <a:spcBef>
                <a:spcPts val="1200"/>
              </a:spcBef>
              <a:defRPr sz="2400">
                <a:solidFill>
                  <a:schemeClr val="tx1"/>
                </a:solidFill>
                <a:latin typeface="+mn-lt"/>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7377739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1261823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115211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761684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628650" y="365125"/>
            <a:ext cx="5762625"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337B184-44D3-4461-9F2C-4487FA109C90}" type="datetimeFigureOut">
              <a:rPr lang="el-GR" smtClean="0"/>
              <a:t>25/2/2015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E2231670-7C52-4DE4-A4CF-0838BE9EDB5A}" type="slidenum">
              <a:rPr lang="el-GR" smtClean="0"/>
              <a:t>‹#›</a:t>
            </a:fld>
            <a:endParaRPr lang="el-GR" dirty="0"/>
          </a:p>
        </p:txBody>
      </p:sp>
    </p:spTree>
    <p:extLst>
      <p:ext uri="{BB962C8B-B14F-4D97-AF65-F5344CB8AC3E}">
        <p14:creationId xmlns:p14="http://schemas.microsoft.com/office/powerpoint/2010/main" val="3943123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3454407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2172617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1855429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628650" y="1825625"/>
            <a:ext cx="38671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825625"/>
            <a:ext cx="38671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2874272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3646301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2707593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3" name="Θέση υποσέλιδου 2"/>
          <p:cNvSpPr>
            <a:spLocks noGrp="1"/>
          </p:cNvSpPr>
          <p:nvPr>
            <p:ph type="ftr" sz="quarter" idx="11"/>
          </p:nvPr>
        </p:nvSpPr>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2966141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254530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444939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3279440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628650" y="365125"/>
            <a:ext cx="5762625"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2FBF798-A3D7-48AC-8EFA-7AE527CD51A8}" type="datetimeFigureOut">
              <a:rPr lang="el-GR" smtClean="0"/>
              <a:t>25/2/2015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D4DF23D7-4840-4EDF-B6E4-8340DCCAAD55}" type="slidenum">
              <a:rPr lang="el-GR" smtClean="0"/>
              <a:t>‹#›</a:t>
            </a:fld>
            <a:endParaRPr lang="el-GR" dirty="0"/>
          </a:p>
        </p:txBody>
      </p:sp>
    </p:spTree>
    <p:extLst>
      <p:ext uri="{BB962C8B-B14F-4D97-AF65-F5344CB8AC3E}">
        <p14:creationId xmlns:p14="http://schemas.microsoft.com/office/powerpoint/2010/main" val="588551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32" r:id="rId3"/>
    <p:sldLayoutId id="2147483687" r:id="rId4"/>
    <p:sldLayoutId id="2147483688" r:id="rId5"/>
    <p:sldLayoutId id="2147483689" r:id="rId6"/>
    <p:sldLayoutId id="2147483690"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6" name="Θέση αριθμού διαφάνειας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A898F-D456-4E9C-880E-6767FBB0DBFC}" type="slidenum">
              <a:rPr lang="el-GR" smtClean="0"/>
              <a:t>‹#›</a:t>
            </a:fld>
            <a:endParaRPr lang="el-GR" dirty="0"/>
          </a:p>
        </p:txBody>
      </p:sp>
    </p:spTree>
    <p:extLst>
      <p:ext uri="{BB962C8B-B14F-4D97-AF65-F5344CB8AC3E}">
        <p14:creationId xmlns:p14="http://schemas.microsoft.com/office/powerpoint/2010/main" val="11922961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7B184-44D3-4461-9F2C-4487FA109C90}" type="datetimeFigureOut">
              <a:rPr lang="el-GR" smtClean="0"/>
              <a:t>25/2/2015</a:t>
            </a:fld>
            <a:endParaRPr lang="el-GR" dirty="0"/>
          </a:p>
        </p:txBody>
      </p:sp>
      <p:sp>
        <p:nvSpPr>
          <p:cNvPr id="5" name="Θέση υποσέλιδου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31670-7C52-4DE4-A4CF-0838BE9EDB5A}" type="slidenum">
              <a:rPr lang="el-GR" smtClean="0"/>
              <a:t>‹#›</a:t>
            </a:fld>
            <a:endParaRPr lang="el-GR" dirty="0"/>
          </a:p>
        </p:txBody>
      </p:sp>
    </p:spTree>
    <p:extLst>
      <p:ext uri="{BB962C8B-B14F-4D97-AF65-F5344CB8AC3E}">
        <p14:creationId xmlns:p14="http://schemas.microsoft.com/office/powerpoint/2010/main" val="37080517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90000"/>
        </a:lnSpc>
        <a:spcBef>
          <a:spcPct val="0"/>
        </a:spcBef>
        <a:buNone/>
        <a:defRPr sz="40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BF798-A3D7-48AC-8EFA-7AE527CD51A8}" type="datetimeFigureOut">
              <a:rPr lang="el-GR" smtClean="0"/>
              <a:t>25/2/2015</a:t>
            </a:fld>
            <a:endParaRPr lang="el-GR" dirty="0"/>
          </a:p>
        </p:txBody>
      </p:sp>
      <p:sp>
        <p:nvSpPr>
          <p:cNvPr id="5" name="Θέση υποσέλιδου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F23D7-4840-4EDF-B6E4-8340DCCAAD55}" type="slidenum">
              <a:rPr lang="el-GR" smtClean="0"/>
              <a:t>‹#›</a:t>
            </a:fld>
            <a:endParaRPr lang="el-GR" dirty="0"/>
          </a:p>
        </p:txBody>
      </p:sp>
    </p:spTree>
    <p:extLst>
      <p:ext uri="{BB962C8B-B14F-4D97-AF65-F5344CB8AC3E}">
        <p14:creationId xmlns:p14="http://schemas.microsoft.com/office/powerpoint/2010/main" val="10394690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Anpol42&amp;action=edit&amp;redlink=1" TargetMode="External"/><Relationship Id="rId4" Type="http://schemas.openxmlformats.org/officeDocument/2006/relationships/hyperlink" Target="http://commons.wikimedia.org/wiki/File:Instruments_for_laparoscopic_Hernia_Operation.jp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openi.nlm.nih.gov/detailedresult.php?img=3535802_jls0031228850002&amp;req=4"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creativecommons.org/licenses/by-nc-nd/3.0/u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teachengineering.org/view_activity.php?url=collection/cub_/activities/cub_surg/cub_surg_lesson01_activity1.xml"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BruceBlaus" TargetMode="External"/><Relationship Id="rId4" Type="http://schemas.openxmlformats.org/officeDocument/2006/relationships/hyperlink" Target="http://commons.wikimedia.org/wiki/File:Blausen_0602_Laparoscopy_02.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openi.nlm.nih.gov/detailedresult.php?img=2860557_464_2009_721_Fig2_HTML&amp;query=laparoscopic&amp;req=4&amp;npos=5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effectivehealthcare.ahrq.gov/index.cfm/search-for-guides-reviews-and-reports/?productid=1589&amp;pageaction=displayproduct" TargetMode="External"/></Relationships>
</file>

<file path=ppt/slides/_rels/slide16.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s://www.youtube.com/watch?v=ZxwLptw9ExM&amp;list=PLrJCrqpAqRUXhhkmc6nTQ01RtOWULhN6e&amp;index=3" TargetMode="Externa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6.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hyperlink" Target="https://www.youtube.com/watch?v=fbi4RCETM-A" TargetMode="Externa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commons.wikimedia.org/wiki/User:BruceBlaus" TargetMode="External"/><Relationship Id="rId5" Type="http://schemas.openxmlformats.org/officeDocument/2006/relationships/hyperlink" Target="http://commons.wikimedia.org/w/index.php?title=User:Nankai&amp;action=edit&amp;redlink=1" TargetMode="External"/><Relationship Id="rId4" Type="http://schemas.openxmlformats.org/officeDocument/2006/relationships/hyperlink" Target="http://commons.wikimedia.org/wiki/File:Male_abdo_post_lap_chole.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Pschemp" TargetMode="External"/><Relationship Id="rId4" Type="http://schemas.openxmlformats.org/officeDocument/2006/relationships/hyperlink" Target="http://commons.wikimedia.org/wiki/File:Gallbladderop.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creativecommons.org/licenses/by/2.0/" TargetMode="External"/><Relationship Id="rId4" Type="http://schemas.openxmlformats.org/officeDocument/2006/relationships/hyperlink" Target="http://openi.nlm.nih.gov/detailedresult.php?img=3352298_1471-230X-12-29-4&amp;query=laparoscopic&amp;req=4&amp;npos=3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commons.wikimedia.org/wiki/User:File_Upload_Bot_(Magnus_Manske)" TargetMode="External"/><Relationship Id="rId4" Type="http://schemas.openxmlformats.org/officeDocument/2006/relationships/hyperlink" Target="http://commons.wikimedia.org/wiki/File:Appendix-Entfernung.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openi.nlm.nih.gov/detailedresult.php?img=3532722_464_2012_2433_Fig4_HTML&amp;query=laparoscopic&amp;req=4&amp;npos=4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creativecommons.org/licenses/by-nc/3.0/" TargetMode="External"/><Relationship Id="rId5" Type="http://schemas.openxmlformats.org/officeDocument/2006/relationships/hyperlink" Target="http://openi.nlm.nih.gov/detailedresult.php?img=3627805_jgc-13-34-g003&amp;query=laparoscopic&amp;req=4&amp;npos=25"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openi.nlm.nih.gov/detailedresult.php?img=3350014_CRIM.SURGERY2011-491802.002&amp;query=laparoscopic&amp;req=4&amp;npos=4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openi.nlm.nih.gov/detailedresult.php?img=3282955_ymj-53-442-g004&amp;query=laparoscopy&amp;req=4&amp;npos=2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creativecommons.org/licenses/by-nc-nd/3.0/us/" TargetMode="External"/><Relationship Id="rId4" Type="http://schemas.openxmlformats.org/officeDocument/2006/relationships/hyperlink" Target="http://openi.nlm.nih.gov/detailedresult.php?img=3015599_jsls-9-3-262-g03&amp;query=laparoscopy&amp;req=4&amp;npos=1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creativecommons.org/licenses/by-nc/3.0/" TargetMode="External"/><Relationship Id="rId4" Type="http://schemas.openxmlformats.org/officeDocument/2006/relationships/hyperlink" Target="http://openi.nlm.nih.gov/detailedresult.php?img=3204493_jgc-10-188-g003&amp;query=laparoscopy&amp;req=4&amp;npos=1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creativecommons.org/licenses/by-nc-nd/3.0/us/" TargetMode="External"/><Relationship Id="rId4" Type="http://schemas.openxmlformats.org/officeDocument/2006/relationships/hyperlink" Target="http://openi.nlm.nih.gov/detailedresult.php?img=3015929_jsls-13-2-217-g01&amp;query=laparoscopy&amp;req=4&amp;npos=9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creativecommons.org/licenses/by-nc-nd/3.0/us/" TargetMode="External"/><Relationship Id="rId4" Type="http://schemas.openxmlformats.org/officeDocument/2006/relationships/hyperlink" Target="http://openi.nlm.nih.gov/detailedresult.php?img=3015699_jsls-10-3-310-g01&amp;query=laparoscopic&amp;req=4&amp;npos=2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creativecommons.org/licenses/by-nc-sa/3.0/" TargetMode="External"/><Relationship Id="rId4" Type="http://schemas.openxmlformats.org/officeDocument/2006/relationships/hyperlink" Target="http://openi.nlm.nih.gov/detailedresult.php?img=3353616_JMAS-8-59-g003&amp;query=laparoscopic&amp;req=4&amp;npos=4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openi.nlm.nih.gov/detailedresult.php?img=3582074_MIS2013-823506.001&amp;query=laparoscopic&amp;req=4&amp;npos=35" TargetMode="External"/></Relationships>
</file>

<file path=ppt/slides/_rels/slide3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4.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hyperlink" Target="https://www.youtube.com/watch?v=9RgaY8g9ejE" TargetMode="Externa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36.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hyperlink" Target="https://www.youtube.com/watch?v=qQ0Y2q9Xfxg" TargetMode="Externa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8.png"/><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hyperlink" Target="https://www.youtube.com/watch?v=aBQxVSVG4sQ" TargetMode="Externa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40.png"/><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hyperlink" Target="https://www.youtube.com/watch?v=NLOOxj9Bku8" TargetMode="Externa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teachengineering.org/view_activity.php?url=collection/cub_/activities/cub_surg/cub_surg_lesson01_activity1.xml"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en.wikipedia.org/wiki/File:Laparoscopic_Hand_Instruments_001_JPN.jpg" TargetMode="Externa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4000" b="1" dirty="0" smtClean="0">
                <a:solidFill>
                  <a:schemeClr val="tx1"/>
                </a:solidFill>
                <a:latin typeface="+mn-lt"/>
              </a:rPr>
              <a:t>Ειδικές Ιατρικές </a:t>
            </a:r>
            <a:r>
              <a:rPr lang="el-GR" sz="4000" b="1" dirty="0">
                <a:solidFill>
                  <a:schemeClr val="tx1"/>
                </a:solidFill>
                <a:latin typeface="+mn-lt"/>
              </a:rPr>
              <a:t>Ε</a:t>
            </a:r>
            <a:r>
              <a:rPr lang="el-GR" sz="4000" b="1" dirty="0" smtClean="0">
                <a:solidFill>
                  <a:schemeClr val="tx1"/>
                </a:solidFill>
                <a:latin typeface="+mn-lt"/>
              </a:rPr>
              <a:t>φαρμογές</a:t>
            </a:r>
            <a:endParaRPr lang="el-GR" sz="4000" b="1" dirty="0">
              <a:solidFill>
                <a:schemeClr val="tx1"/>
              </a:solidFill>
              <a:latin typeface="+mn-lt"/>
            </a:endParaRPr>
          </a:p>
        </p:txBody>
      </p:sp>
      <p:sp>
        <p:nvSpPr>
          <p:cNvPr id="3" name="Υπότιτλος 2"/>
          <p:cNvSpPr>
            <a:spLocks noGrp="1"/>
          </p:cNvSpPr>
          <p:nvPr>
            <p:ph type="subTitle" idx="1"/>
          </p:nvPr>
        </p:nvSpPr>
        <p:spPr>
          <a:xfrm>
            <a:off x="0" y="3096542"/>
            <a:ext cx="9144000" cy="2204666"/>
          </a:xfrm>
        </p:spPr>
        <p:txBody>
          <a:bodyPr>
            <a:normAutofit/>
          </a:bodyPr>
          <a:lstStyle/>
          <a:p>
            <a:pPr>
              <a:spcBef>
                <a:spcPts val="0"/>
              </a:spcBef>
              <a:spcAft>
                <a:spcPts val="1200"/>
              </a:spcAft>
            </a:pPr>
            <a:r>
              <a:rPr lang="el-GR" sz="2600" b="1" dirty="0" smtClean="0"/>
              <a:t>Ενότητα 4</a:t>
            </a:r>
            <a:r>
              <a:rPr lang="el-GR" sz="2600" dirty="0" smtClean="0"/>
              <a:t>:</a:t>
            </a:r>
            <a:r>
              <a:rPr lang="en-US" sz="2600" dirty="0" smtClean="0"/>
              <a:t> </a:t>
            </a:r>
            <a:r>
              <a:rPr lang="el-GR" sz="2600" dirty="0" smtClean="0"/>
              <a:t>Λαπαροσκόπηση – Λαπαροσκοπική χειρουργική</a:t>
            </a:r>
          </a:p>
          <a:p>
            <a:pPr>
              <a:spcBef>
                <a:spcPts val="0"/>
              </a:spcBef>
              <a:spcAft>
                <a:spcPts val="1200"/>
              </a:spcAft>
            </a:pPr>
            <a:r>
              <a:rPr lang="el-GR" sz="2200" dirty="0" smtClean="0"/>
              <a:t>Δρ</a:t>
            </a:r>
            <a:r>
              <a:rPr lang="el-GR" sz="2200" dirty="0"/>
              <a:t>. Νικόλαος Δ. Θαλασσινός, Επίκουρος Καθηγητής</a:t>
            </a:r>
          </a:p>
          <a:p>
            <a:pPr>
              <a:spcBef>
                <a:spcPts val="0"/>
              </a:spcBef>
              <a:spcAft>
                <a:spcPts val="1200"/>
              </a:spcAft>
            </a:pPr>
            <a:r>
              <a:rPr lang="el-GR" sz="2200" dirty="0"/>
              <a:t>Χειρουργός Θώρακος</a:t>
            </a:r>
          </a:p>
          <a:p>
            <a:pPr>
              <a:spcBef>
                <a:spcPts val="0"/>
              </a:spcBef>
              <a:spcAft>
                <a:spcPts val="1200"/>
              </a:spcAft>
            </a:pPr>
            <a:r>
              <a:rPr lang="el-GR" sz="2200" dirty="0"/>
              <a:t>Τμήμα Ραδιολογίας - Ακτινολογίας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Λαπαροσκοπικά εργαλεία </a:t>
            </a:r>
            <a:r>
              <a:rPr lang="el-GR" sz="3000" b="0" dirty="0" smtClean="0"/>
              <a:t>2/5</a:t>
            </a:r>
            <a:endParaRPr lang="el-GR" sz="30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pic>
        <p:nvPicPr>
          <p:cNvPr id="5122" name="Picture 2" descr="File:Instruments for laparoscopic Hernia Oper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268760"/>
            <a:ext cx="6179840" cy="40786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2473914" y="5347455"/>
            <a:ext cx="4216860" cy="430887"/>
          </a:xfrm>
          <a:prstGeom prst="rect">
            <a:avLst/>
          </a:prstGeom>
        </p:spPr>
        <p:txBody>
          <a:bodyPr wrap="none">
            <a:spAutoFit/>
          </a:bodyPr>
          <a:lstStyle/>
          <a:p>
            <a:r>
              <a:rPr lang="el-GR" sz="2200" dirty="0">
                <a:solidFill>
                  <a:schemeClr val="bg1"/>
                </a:solidFill>
                <a:latin typeface="+mn-lt"/>
              </a:rPr>
              <a:t>Λαπαροσκοπικά εργαλεία για κήλη</a:t>
            </a:r>
          </a:p>
        </p:txBody>
      </p:sp>
      <p:sp>
        <p:nvSpPr>
          <p:cNvPr id="6" name="Rectangle 7"/>
          <p:cNvSpPr/>
          <p:nvPr/>
        </p:nvSpPr>
        <p:spPr>
          <a:xfrm>
            <a:off x="2914074" y="5768763"/>
            <a:ext cx="3447020" cy="461665"/>
          </a:xfrm>
          <a:prstGeom prst="rect">
            <a:avLst/>
          </a:prstGeom>
        </p:spPr>
        <p:txBody>
          <a:bodyPr wrap="square">
            <a:spAutoFit/>
          </a:bodyPr>
          <a:lstStyle/>
          <a:p>
            <a:pPr algn="ctr"/>
            <a:r>
              <a:rPr lang="en-US" sz="1200" dirty="0">
                <a:solidFill>
                  <a:schemeClr val="bg1"/>
                </a:solidFill>
                <a:latin typeface="Calibri"/>
              </a:rPr>
              <a:t>“</a:t>
            </a:r>
            <a:r>
              <a:rPr lang="en-US" sz="1200" dirty="0">
                <a:solidFill>
                  <a:schemeClr val="bg1"/>
                </a:solidFill>
                <a:latin typeface="Calibri"/>
                <a:hlinkClick r:id="rId4"/>
              </a:rPr>
              <a:t>Instruments for laparoscopic Hernia Operation</a:t>
            </a:r>
            <a:r>
              <a:rPr lang="en-US" sz="1200" dirty="0">
                <a:solidFill>
                  <a:schemeClr val="bg1"/>
                </a:solidFill>
                <a:latin typeface="Calibri"/>
              </a:rPr>
              <a:t>”, </a:t>
            </a:r>
            <a:r>
              <a:rPr lang="el-GR" sz="1200" dirty="0" smtClean="0">
                <a:solidFill>
                  <a:schemeClr val="bg1"/>
                </a:solidFill>
                <a:latin typeface="Calibri"/>
              </a:rPr>
              <a:t>από</a:t>
            </a:r>
            <a:r>
              <a:rPr lang="en-US" sz="1200" dirty="0" smtClean="0">
                <a:solidFill>
                  <a:schemeClr val="bg1"/>
                </a:solidFill>
                <a:latin typeface="Calibri"/>
              </a:rPr>
              <a:t> </a:t>
            </a:r>
            <a:r>
              <a:rPr lang="en-US" sz="1200" dirty="0">
                <a:solidFill>
                  <a:schemeClr val="bg1"/>
                </a:solidFill>
                <a:latin typeface="Calibri"/>
                <a:hlinkClick r:id="rId5"/>
              </a:rPr>
              <a:t>Anpol42</a:t>
            </a:r>
            <a:r>
              <a:rPr lang="el-GR" sz="1200" dirty="0" smtClean="0">
                <a:solidFill>
                  <a:schemeClr val="bg1"/>
                </a:solidFill>
                <a:latin typeface="Calibri"/>
              </a:rPr>
              <a:t> διαθέσιμο με άδεια </a:t>
            </a:r>
            <a:r>
              <a:rPr lang="en-US" sz="1200" dirty="0">
                <a:solidFill>
                  <a:schemeClr val="bg1"/>
                </a:solidFill>
                <a:latin typeface="+mn-lt"/>
                <a:hlinkClick r:id="rId6"/>
              </a:rPr>
              <a:t>CC BY-SA 3.0</a:t>
            </a:r>
            <a:endParaRPr lang="en-US" sz="1200" dirty="0">
              <a:solidFill>
                <a:schemeClr val="bg1"/>
              </a:solidFill>
              <a:latin typeface="Calibri"/>
            </a:endParaRPr>
          </a:p>
        </p:txBody>
      </p:sp>
    </p:spTree>
    <p:extLst>
      <p:ext uri="{BB962C8B-B14F-4D97-AF65-F5344CB8AC3E}">
        <p14:creationId xmlns:p14="http://schemas.microsoft.com/office/powerpoint/2010/main" val="2629548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Λαπαροσκοπικά εργαλεία </a:t>
            </a:r>
            <a:r>
              <a:rPr lang="el-GR" sz="3000" b="0" dirty="0" smtClean="0"/>
              <a:t>3/5</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pic>
        <p:nvPicPr>
          <p:cNvPr id="6146" name="Picture 2" descr="Equipment used for single-incision laparoscopic cholecystectomy using a commercially available port and in most cases a disposable instrument for fixation of the gallblad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700" y="1374941"/>
            <a:ext cx="5524872" cy="3118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015716" y="4653136"/>
            <a:ext cx="5236840" cy="646331"/>
          </a:xfrm>
          <a:prstGeom prst="rect">
            <a:avLst/>
          </a:prstGeom>
        </p:spPr>
        <p:txBody>
          <a:bodyPr wrap="square">
            <a:spAutoFit/>
          </a:bodyPr>
          <a:lstStyle/>
          <a:p>
            <a:pPr algn="ctr"/>
            <a:r>
              <a:rPr lang="en-US" sz="1200" dirty="0">
                <a:solidFill>
                  <a:schemeClr val="bg1"/>
                </a:solidFill>
                <a:latin typeface="+mn-lt"/>
                <a:hlinkClick r:id="rId3"/>
              </a:rPr>
              <a:t>Equipment used for single-incision laparoscopic cholecystectomy using a commercially available port and in most cases a disposable instrument for fixation of the </a:t>
            </a:r>
            <a:r>
              <a:rPr lang="en-US" sz="1200" dirty="0" smtClean="0">
                <a:solidFill>
                  <a:schemeClr val="bg1"/>
                </a:solidFill>
                <a:latin typeface="+mn-lt"/>
                <a:hlinkClick r:id="rId3"/>
              </a:rPr>
              <a:t>gallbladder</a:t>
            </a:r>
            <a:r>
              <a:rPr lang="el-GR" sz="1200" dirty="0" smtClean="0">
                <a:solidFill>
                  <a:schemeClr val="bg1"/>
                </a:solidFill>
                <a:latin typeface="+mn-lt"/>
                <a:hlinkClick r:id="rId3"/>
              </a:rPr>
              <a:t> </a:t>
            </a:r>
            <a:r>
              <a:rPr lang="el-GR" sz="1200" dirty="0">
                <a:solidFill>
                  <a:schemeClr val="bg1"/>
                </a:solidFill>
                <a:latin typeface="+mn-lt"/>
              </a:rPr>
              <a:t>δ</a:t>
            </a:r>
            <a:r>
              <a:rPr lang="el-GR" sz="1200" dirty="0" smtClean="0">
                <a:solidFill>
                  <a:schemeClr val="bg1"/>
                </a:solidFill>
                <a:latin typeface="+mn-lt"/>
              </a:rPr>
              <a:t>ιαθέσιμο με άδεια </a:t>
            </a:r>
            <a:r>
              <a:rPr lang="en-US" sz="1200" dirty="0">
                <a:solidFill>
                  <a:schemeClr val="bg1"/>
                </a:solidFill>
                <a:latin typeface="+mn-lt"/>
                <a:hlinkClick r:id="rId4"/>
              </a:rPr>
              <a:t>CC BY-NC-ND 3.0 US</a:t>
            </a:r>
            <a:endParaRPr lang="el-GR" sz="1200" dirty="0">
              <a:solidFill>
                <a:schemeClr val="bg1"/>
              </a:solidFill>
              <a:latin typeface="+mn-lt"/>
            </a:endParaRPr>
          </a:p>
        </p:txBody>
      </p:sp>
    </p:spTree>
    <p:extLst>
      <p:ext uri="{BB962C8B-B14F-4D97-AF65-F5344CB8AC3E}">
        <p14:creationId xmlns:p14="http://schemas.microsoft.com/office/powerpoint/2010/main" val="2212529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Εκπαίδευση στη λαπαροσκόπηση</a:t>
            </a:r>
            <a:r>
              <a:rPr lang="en-US" dirty="0" smtClean="0"/>
              <a:t> </a:t>
            </a:r>
            <a:r>
              <a:rPr lang="en-US" sz="3000" b="0" dirty="0" smtClean="0"/>
              <a:t>1/2</a:t>
            </a:r>
            <a:endParaRPr lang="el-GR" sz="30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pic>
        <p:nvPicPr>
          <p:cNvPr id="2050" name="Picture 2" descr="Two images: (left) Drawing shows a wooden frame around a latex rubber sheet with curved aluminum strips as support legs.(right) Photo shows two pairs of hands holding laparoscopic tools and a small digital camera, all inserted through slits in the framed rubber sh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16832"/>
            <a:ext cx="5835048" cy="28083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852715" y="5155735"/>
            <a:ext cx="1512978" cy="276999"/>
          </a:xfrm>
          <a:prstGeom prst="rect">
            <a:avLst/>
          </a:prstGeom>
        </p:spPr>
        <p:txBody>
          <a:bodyPr wrap="none">
            <a:spAutoFit/>
          </a:bodyPr>
          <a:lstStyle/>
          <a:p>
            <a:r>
              <a:rPr lang="en-US" sz="1200" dirty="0">
                <a:latin typeface="+mn-lt"/>
                <a:hlinkClick r:id="rId3"/>
              </a:rPr>
              <a:t>teachengineering.org</a:t>
            </a:r>
            <a:endParaRPr lang="el-GR" sz="1200" dirty="0">
              <a:latin typeface="+mn-lt"/>
            </a:endParaRPr>
          </a:p>
        </p:txBody>
      </p:sp>
    </p:spTree>
    <p:extLst>
      <p:ext uri="{BB962C8B-B14F-4D97-AF65-F5344CB8AC3E}">
        <p14:creationId xmlns:p14="http://schemas.microsoft.com/office/powerpoint/2010/main" val="1254472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Εμφύσηση αερίου (</a:t>
            </a:r>
            <a:r>
              <a:rPr lang="en-US" dirty="0" smtClean="0"/>
              <a:t>CO</a:t>
            </a:r>
            <a:r>
              <a:rPr lang="en-US" baseline="-25000" dirty="0" smtClean="0"/>
              <a:t>2</a:t>
            </a:r>
            <a:r>
              <a:rPr lang="en-US" dirty="0" smtClean="0"/>
              <a:t>) </a:t>
            </a:r>
            <a:r>
              <a:rPr lang="el-GR" dirty="0" smtClean="0"/>
              <a:t>στην περιτοναϊκή κοιλότητα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pic>
        <p:nvPicPr>
          <p:cNvPr id="3074" name="Picture 2" descr="File:Blausen 0602 Laparoscopy 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740" y="1308262"/>
            <a:ext cx="4680520" cy="4680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7"/>
          <p:cNvSpPr/>
          <p:nvPr/>
        </p:nvSpPr>
        <p:spPr>
          <a:xfrm>
            <a:off x="2923996" y="6093296"/>
            <a:ext cx="3447020" cy="461665"/>
          </a:xfrm>
          <a:prstGeom prst="rect">
            <a:avLst/>
          </a:prstGeom>
        </p:spPr>
        <p:txBody>
          <a:bodyPr wrap="square">
            <a:spAutoFit/>
          </a:bodyPr>
          <a:lstStyle/>
          <a:p>
            <a:pPr algn="ctr"/>
            <a:r>
              <a:rPr lang="en-US" sz="1200" dirty="0">
                <a:solidFill>
                  <a:schemeClr val="bg1"/>
                </a:solidFill>
                <a:latin typeface="Calibri"/>
              </a:rPr>
              <a:t>“</a:t>
            </a:r>
            <a:r>
              <a:rPr lang="en-US" sz="1200" dirty="0">
                <a:solidFill>
                  <a:schemeClr val="bg1"/>
                </a:solidFill>
                <a:latin typeface="Calibri"/>
                <a:hlinkClick r:id="rId4"/>
              </a:rPr>
              <a:t>Blausen 0602 Laparoscopy 02</a:t>
            </a:r>
            <a:r>
              <a:rPr lang="en-US" sz="1200" dirty="0">
                <a:solidFill>
                  <a:schemeClr val="bg1"/>
                </a:solidFill>
                <a:latin typeface="Calibri"/>
              </a:rPr>
              <a:t>”, </a:t>
            </a:r>
            <a:r>
              <a:rPr lang="el-GR" sz="1200" dirty="0" smtClean="0">
                <a:solidFill>
                  <a:schemeClr val="bg1"/>
                </a:solidFill>
                <a:latin typeface="Calibri"/>
              </a:rPr>
              <a:t>από</a:t>
            </a:r>
            <a:r>
              <a:rPr lang="en-US" sz="1200" dirty="0" smtClean="0">
                <a:solidFill>
                  <a:schemeClr val="bg1"/>
                </a:solidFill>
                <a:latin typeface="Calibri"/>
              </a:rPr>
              <a:t> </a:t>
            </a:r>
            <a:r>
              <a:rPr lang="en-US" sz="1200" dirty="0" smtClean="0">
                <a:solidFill>
                  <a:schemeClr val="bg1"/>
                </a:solidFill>
                <a:latin typeface="Calibri"/>
                <a:hlinkClick r:id="rId5"/>
              </a:rPr>
              <a:t>BruceBlaus</a:t>
            </a:r>
            <a:r>
              <a:rPr lang="el-GR" sz="1200" dirty="0" smtClean="0">
                <a:solidFill>
                  <a:schemeClr val="bg1"/>
                </a:solidFill>
                <a:latin typeface="Calibri"/>
                <a:hlinkClick r:id="rId5"/>
              </a:rPr>
              <a:t> </a:t>
            </a:r>
            <a:r>
              <a:rPr lang="el-GR" sz="1200" dirty="0" smtClean="0">
                <a:solidFill>
                  <a:schemeClr val="bg1"/>
                </a:solidFill>
                <a:latin typeface="Calibri"/>
              </a:rPr>
              <a:t>διαθέσιμο με άδεια </a:t>
            </a:r>
            <a:r>
              <a:rPr lang="en-US" sz="1200" dirty="0">
                <a:solidFill>
                  <a:schemeClr val="bg1"/>
                </a:solidFill>
                <a:latin typeface="+mn-lt"/>
                <a:hlinkClick r:id="rId6"/>
              </a:rPr>
              <a:t>CC BY 3.0</a:t>
            </a:r>
            <a:endParaRPr lang="en-US" sz="1200" dirty="0">
              <a:solidFill>
                <a:schemeClr val="bg1"/>
              </a:solidFill>
              <a:latin typeface="Calibri"/>
            </a:endParaRPr>
          </a:p>
        </p:txBody>
      </p:sp>
    </p:spTree>
    <p:extLst>
      <p:ext uri="{BB962C8B-B14F-4D97-AF65-F5344CB8AC3E}">
        <p14:creationId xmlns:p14="http://schemas.microsoft.com/office/powerpoint/2010/main" val="2357797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Εκπαίδευση στη λαπαροσκόπηση </a:t>
            </a:r>
            <a:r>
              <a:rPr lang="en-US" sz="3000" b="0" dirty="0" smtClean="0"/>
              <a:t>2</a:t>
            </a:r>
            <a:r>
              <a:rPr lang="el-GR" sz="3000" b="0" dirty="0" smtClean="0"/>
              <a:t>/2</a:t>
            </a:r>
            <a:endParaRPr lang="el-GR" sz="30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pic>
        <p:nvPicPr>
          <p:cNvPr id="8194" name="Picture 2" descr="The TrEndo tracking system for guiding and measuring real laparoscopic instruments in training setups. A A schematic drawing of the TrEndo tracking system. The TrEndo allows measurement and manipulation of the laparoscopic instrument in four degrees of freedom (DOFs): translation (first DOF) and rotation (second DOF) of the instrument around its axis, and left–right (third DOF) and forward–backward (fourth DOF) rotations of the instrument around the incision point. B A box trainer with a built-in TrEndo tracking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70" y="1595045"/>
            <a:ext cx="7752861" cy="36341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261615" y="5517232"/>
            <a:ext cx="641458" cy="276999"/>
          </a:xfrm>
          <a:prstGeom prst="rect">
            <a:avLst/>
          </a:prstGeom>
        </p:spPr>
        <p:txBody>
          <a:bodyPr wrap="none">
            <a:spAutoFit/>
          </a:bodyPr>
          <a:lstStyle/>
          <a:p>
            <a:r>
              <a:rPr lang="en-US" sz="1200" dirty="0">
                <a:latin typeface="+mn-lt"/>
                <a:hlinkClick r:id="rId4"/>
              </a:rPr>
              <a:t>nih.gov</a:t>
            </a:r>
            <a:endParaRPr lang="el-GR" sz="1200" dirty="0">
              <a:latin typeface="+mn-lt"/>
            </a:endParaRPr>
          </a:p>
        </p:txBody>
      </p:sp>
    </p:spTree>
    <p:extLst>
      <p:ext uri="{BB962C8B-B14F-4D97-AF65-F5344CB8AC3E}">
        <p14:creationId xmlns:p14="http://schemas.microsoft.com/office/powerpoint/2010/main" val="114852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Τρόπος εισόδου λαπαροσκοπικών εργαλείων στην κοιλιά</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pic>
        <p:nvPicPr>
          <p:cNvPr id="4098" name="Picture 2" descr="Image of a laparoscope and the small cuts made to insert the tools for the surg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49" y="1700808"/>
            <a:ext cx="8442503" cy="3672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587211" y="5590946"/>
            <a:ext cx="1969578" cy="276999"/>
          </a:xfrm>
          <a:prstGeom prst="rect">
            <a:avLst/>
          </a:prstGeom>
        </p:spPr>
        <p:txBody>
          <a:bodyPr wrap="none">
            <a:spAutoFit/>
          </a:bodyPr>
          <a:lstStyle/>
          <a:p>
            <a:r>
              <a:rPr lang="en-US" sz="1200" dirty="0" smtClean="0">
                <a:latin typeface="+mn-lt"/>
                <a:hlinkClick r:id="rId4"/>
              </a:rPr>
              <a:t>effectivehealthcare.ahrq.gov</a:t>
            </a:r>
            <a:endParaRPr lang="el-GR" sz="1200" dirty="0">
              <a:latin typeface="+mn-lt"/>
            </a:endParaRPr>
          </a:p>
        </p:txBody>
      </p:sp>
    </p:spTree>
    <p:extLst>
      <p:ext uri="{BB962C8B-B14F-4D97-AF65-F5344CB8AC3E}">
        <p14:creationId xmlns:p14="http://schemas.microsoft.com/office/powerpoint/2010/main" val="2924631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Λαπαροσκοπικά εργαλεία </a:t>
            </a:r>
            <a:r>
              <a:rPr lang="el-GR" sz="3000" b="0" dirty="0" smtClean="0"/>
              <a:t>4</a:t>
            </a:r>
            <a:r>
              <a:rPr lang="en-US" sz="3000" b="0" dirty="0" smtClean="0"/>
              <a:t>/</a:t>
            </a:r>
            <a:r>
              <a:rPr lang="el-GR" sz="3000" b="0" dirty="0" smtClean="0"/>
              <a:t>5</a:t>
            </a:r>
            <a:endParaRPr lang="el-GR" sz="30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
        <p:nvSpPr>
          <p:cNvPr id="8" name="Ορθογώνιο 7"/>
          <p:cNvSpPr/>
          <p:nvPr/>
        </p:nvSpPr>
        <p:spPr>
          <a:xfrm>
            <a:off x="2807804" y="5577716"/>
            <a:ext cx="3528392" cy="461665"/>
          </a:xfrm>
          <a:prstGeom prst="rect">
            <a:avLst/>
          </a:prstGeom>
        </p:spPr>
        <p:txBody>
          <a:bodyPr wrap="square">
            <a:spAutoFit/>
          </a:bodyPr>
          <a:lstStyle/>
          <a:p>
            <a:pPr algn="ctr"/>
            <a:r>
              <a:rPr lang="pt-BR" sz="1200" dirty="0">
                <a:latin typeface="+mn-lt"/>
                <a:hlinkClick r:id="rId6"/>
              </a:rPr>
              <a:t>Aesculap Reusable Trocar System (10 mm &amp; 12 mm) Assembly &amp; Disassembly </a:t>
            </a:r>
            <a:endParaRPr lang="el-GR" sz="1200" dirty="0">
              <a:latin typeface="+mn-lt"/>
            </a:endParaRPr>
          </a:p>
        </p:txBody>
      </p:sp>
    </p:spTree>
    <p:controls>
      <mc:AlternateContent xmlns:mc="http://schemas.openxmlformats.org/markup-compatibility/2006">
        <mc:Choice xmlns:v="urn:schemas-microsoft-com:vml" Requires="v">
          <p:control spid="1037" name="ShockwaveFlash1" r:id="rId2" imgW="6857143" imgH="3847619"/>
        </mc:Choice>
        <mc:Fallback>
          <p:control name="ShockwaveFlash1" r:id="rId2" imgW="6857143" imgH="3847619">
            <p:pic>
              <p:nvPicPr>
                <p:cNvPr id="0" name="ShockwaveFlash1"/>
                <p:cNvPicPr preferRelativeResize="0">
                  <a:picLocks noChangeArrowheads="1" noChangeShapeType="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143000" y="1504950"/>
                  <a:ext cx="6858000" cy="3848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17178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Λαπαροσκοπικά εργαλεία </a:t>
            </a:r>
            <a:r>
              <a:rPr lang="el-GR" sz="3000" b="0" dirty="0"/>
              <a:t>5</a:t>
            </a:r>
            <a:r>
              <a:rPr lang="en-US" sz="3000" b="0" dirty="0" smtClean="0"/>
              <a:t>/</a:t>
            </a:r>
            <a:r>
              <a:rPr lang="el-GR" sz="3000" b="0" dirty="0" smtClean="0"/>
              <a:t>5</a:t>
            </a:r>
            <a:endParaRPr lang="el-GR" sz="30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sp>
        <p:nvSpPr>
          <p:cNvPr id="10" name="Ορθογώνιο 9"/>
          <p:cNvSpPr/>
          <p:nvPr/>
        </p:nvSpPr>
        <p:spPr>
          <a:xfrm>
            <a:off x="2807804" y="5577720"/>
            <a:ext cx="3528392" cy="461665"/>
          </a:xfrm>
          <a:prstGeom prst="rect">
            <a:avLst/>
          </a:prstGeom>
        </p:spPr>
        <p:txBody>
          <a:bodyPr wrap="square">
            <a:spAutoFit/>
          </a:bodyPr>
          <a:lstStyle/>
          <a:p>
            <a:pPr algn="ctr"/>
            <a:r>
              <a:rPr lang="en-US" sz="1200" dirty="0">
                <a:latin typeface="+mn-lt"/>
                <a:hlinkClick r:id="rId6"/>
              </a:rPr>
              <a:t>Single Site Laparoscopic Cholecystectomy - Introduction and Instruments </a:t>
            </a:r>
            <a:endParaRPr lang="el-GR" sz="1200" dirty="0">
              <a:latin typeface="+mn-lt"/>
            </a:endParaRPr>
          </a:p>
        </p:txBody>
      </p:sp>
    </p:spTree>
    <p:controls>
      <mc:AlternateContent xmlns:mc="http://schemas.openxmlformats.org/markup-compatibility/2006">
        <mc:Choice xmlns:v="urn:schemas-microsoft-com:vml" Requires="v">
          <p:control spid="2060" name="ShockwaveFlash1" r:id="rId2" imgW="6857143" imgH="3847619"/>
        </mc:Choice>
        <mc:Fallback>
          <p:control name="ShockwaveFlash1" r:id="rId2" imgW="6857143" imgH="3847619">
            <p:pic>
              <p:nvPicPr>
                <p:cNvPr id="0" name="ShockwaveFlash1"/>
                <p:cNvPicPr preferRelativeResize="0">
                  <a:picLocks noChangeArrowheads="1" noChangeShapeType="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143000" y="1504950"/>
                  <a:ext cx="6858000" cy="3848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388914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Λαπαροσκοπικός πύργος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pic>
        <p:nvPicPr>
          <p:cNvPr id="7170" name="Picture 2" descr="\\gus\opencourses\Α_ΜΑΘΗΜΑΤΑ\ΥΛΙΚΟ\ΣΕΥΠ\ΘΑΛΑΣΣΙΝΟΣ ΝΙΚΟΣ\ΕΙΔΙΚΕΣ ΙΑΤΡΙΚΕΣ ΕΦΑΡΜΟΓΕΣ\ΕΚΠΑΙΔΕΥΤΙΚΟ ΥΛΙΚΟ\ΕΠΕΞ\photo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896" r="17280" b="4623"/>
          <a:stretch/>
        </p:blipFill>
        <p:spPr bwMode="auto">
          <a:xfrm>
            <a:off x="1171076" y="1412776"/>
            <a:ext cx="2945464" cy="45469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1" name="Picture 3" descr="\\gus\opencourses\Α_ΜΑΘΗΜΑΤΑ\ΥΛΙΚΟ\ΣΕΥΠ\ΘΑΛΑΣΣΙΝΟΣ ΝΙΚΟΣ\ΕΙΔΙΚΕΣ ΙΑΤΡΙΚΕΣ ΕΦΑΡΜΟΓΕΣ\ΕΚΠΑΙΔΕΥΤΙΚΟ ΥΛΙΚΟ\ΕΠΕΞ\photo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237"/>
          <a:stretch/>
        </p:blipFill>
        <p:spPr bwMode="auto">
          <a:xfrm rot="16200000">
            <a:off x="4934992" y="2059651"/>
            <a:ext cx="3535363" cy="3253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5608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008112"/>
          </a:xfrm>
        </p:spPr>
        <p:txBody>
          <a:bodyPr>
            <a:noAutofit/>
          </a:bodyPr>
          <a:lstStyle/>
          <a:p>
            <a:r>
              <a:rPr lang="el-GR" sz="3200" dirty="0" smtClean="0"/>
              <a:t>Σημεία διάνοιξης οπών στο κοιλιακό τοίχωμα για εκτέλεση λαπαροσκοπικής χολοκυστεκτομής</a:t>
            </a:r>
            <a:endParaRPr lang="el-GR" sz="3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grpSp>
        <p:nvGrpSpPr>
          <p:cNvPr id="8" name="Ομάδα 7"/>
          <p:cNvGrpSpPr/>
          <p:nvPr/>
        </p:nvGrpSpPr>
        <p:grpSpPr>
          <a:xfrm>
            <a:off x="1691680" y="1628800"/>
            <a:ext cx="5760640" cy="4248472"/>
            <a:chOff x="1403648" y="1772816"/>
            <a:chExt cx="6096000" cy="4572000"/>
          </a:xfrm>
        </p:grpSpPr>
        <p:pic>
          <p:nvPicPr>
            <p:cNvPr id="20482" name="Picture 2" descr="File:Male abdo post lap ch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772816"/>
              <a:ext cx="6096000"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Έλλειψη 4"/>
            <p:cNvSpPr/>
            <p:nvPr/>
          </p:nvSpPr>
          <p:spPr>
            <a:xfrm>
              <a:off x="4335770" y="2132856"/>
              <a:ext cx="936104" cy="9361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Έλλειψη 5"/>
            <p:cNvSpPr/>
            <p:nvPr/>
          </p:nvSpPr>
          <p:spPr>
            <a:xfrm>
              <a:off x="4451648" y="3284984"/>
              <a:ext cx="1080120" cy="9361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Έλλειψη 6"/>
            <p:cNvSpPr/>
            <p:nvPr/>
          </p:nvSpPr>
          <p:spPr>
            <a:xfrm>
              <a:off x="1979712" y="2600908"/>
              <a:ext cx="1008112" cy="9361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9" name="Rectangle 7"/>
          <p:cNvSpPr/>
          <p:nvPr/>
        </p:nvSpPr>
        <p:spPr>
          <a:xfrm>
            <a:off x="2848490" y="6093295"/>
            <a:ext cx="3447020" cy="461665"/>
          </a:xfrm>
          <a:prstGeom prst="rect">
            <a:avLst/>
          </a:prstGeom>
        </p:spPr>
        <p:txBody>
          <a:bodyPr wrap="square">
            <a:spAutoFit/>
          </a:bodyPr>
          <a:lstStyle/>
          <a:p>
            <a:pPr algn="ctr"/>
            <a:r>
              <a:rPr lang="en-US" sz="1200" dirty="0">
                <a:solidFill>
                  <a:schemeClr val="bg1"/>
                </a:solidFill>
                <a:latin typeface="Calibri"/>
              </a:rPr>
              <a:t>“</a:t>
            </a:r>
            <a:r>
              <a:rPr lang="en-US" sz="1200" dirty="0">
                <a:solidFill>
                  <a:schemeClr val="bg1"/>
                </a:solidFill>
                <a:latin typeface="Calibri"/>
                <a:hlinkClick r:id="rId4"/>
              </a:rPr>
              <a:t>Male abdo post lap chole</a:t>
            </a:r>
            <a:r>
              <a:rPr lang="en-US" sz="1200" dirty="0">
                <a:solidFill>
                  <a:schemeClr val="bg1"/>
                </a:solidFill>
                <a:latin typeface="Calibri"/>
              </a:rPr>
              <a:t>”, </a:t>
            </a:r>
            <a:r>
              <a:rPr lang="el-GR" sz="1200" dirty="0" smtClean="0">
                <a:solidFill>
                  <a:schemeClr val="bg1"/>
                </a:solidFill>
                <a:latin typeface="Calibri"/>
              </a:rPr>
              <a:t>από</a:t>
            </a:r>
            <a:r>
              <a:rPr lang="en-US" sz="1200" dirty="0" smtClean="0">
                <a:solidFill>
                  <a:schemeClr val="bg1"/>
                </a:solidFill>
                <a:latin typeface="Calibri"/>
              </a:rPr>
              <a:t> </a:t>
            </a:r>
            <a:r>
              <a:rPr lang="en-US" sz="1200" dirty="0">
                <a:solidFill>
                  <a:schemeClr val="bg1"/>
                </a:solidFill>
                <a:latin typeface="Calibri"/>
                <a:hlinkClick r:id="rId5"/>
              </a:rPr>
              <a:t>Nankai</a:t>
            </a:r>
            <a:r>
              <a:rPr lang="el-GR" sz="1200" dirty="0" smtClean="0">
                <a:solidFill>
                  <a:schemeClr val="bg1"/>
                </a:solidFill>
                <a:latin typeface="Calibri"/>
                <a:hlinkClick r:id="rId6"/>
              </a:rPr>
              <a:t> </a:t>
            </a:r>
            <a:r>
              <a:rPr lang="el-GR" sz="1200" dirty="0" smtClean="0">
                <a:solidFill>
                  <a:schemeClr val="bg1"/>
                </a:solidFill>
                <a:latin typeface="Calibri"/>
              </a:rPr>
              <a:t>διαθέσιμο με άδεια </a:t>
            </a:r>
            <a:r>
              <a:rPr lang="en-US" sz="1200" dirty="0">
                <a:solidFill>
                  <a:schemeClr val="bg1"/>
                </a:solidFill>
                <a:latin typeface="+mn-lt"/>
                <a:hlinkClick r:id="rId7"/>
              </a:rPr>
              <a:t>CC BY-SA 3.0</a:t>
            </a:r>
            <a:endParaRPr lang="en-US" sz="1200" dirty="0">
              <a:solidFill>
                <a:schemeClr val="bg1"/>
              </a:solidFill>
              <a:latin typeface="Calibri"/>
            </a:endParaRPr>
          </a:p>
        </p:txBody>
      </p:sp>
    </p:spTree>
    <p:extLst>
      <p:ext uri="{BB962C8B-B14F-4D97-AF65-F5344CB8AC3E}">
        <p14:creationId xmlns:p14="http://schemas.microsoft.com/office/powerpoint/2010/main" val="3938426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 Τίτλος"/>
          <p:cNvSpPr>
            <a:spLocks noGrp="1"/>
          </p:cNvSpPr>
          <p:nvPr>
            <p:ph type="title"/>
          </p:nvPr>
        </p:nvSpPr>
        <p:spPr/>
        <p:txBody>
          <a:bodyPr/>
          <a:lstStyle/>
          <a:p>
            <a:pPr eaLnBrk="1" hangingPunct="1"/>
            <a:r>
              <a:rPr lang="el-GR" altLang="el-GR" b="1" dirty="0" smtClean="0"/>
              <a:t>Λαπαροσκόπηση</a:t>
            </a:r>
          </a:p>
        </p:txBody>
      </p:sp>
      <p:sp>
        <p:nvSpPr>
          <p:cNvPr id="3075" name="2 - Θέση περιεχομένου"/>
          <p:cNvSpPr>
            <a:spLocks noGrp="1"/>
          </p:cNvSpPr>
          <p:nvPr>
            <p:ph idx="1"/>
          </p:nvPr>
        </p:nvSpPr>
        <p:spPr/>
        <p:txBody>
          <a:bodyPr/>
          <a:lstStyle/>
          <a:p>
            <a:pPr eaLnBrk="1" hangingPunct="1"/>
            <a:r>
              <a:rPr lang="el-GR" altLang="el-GR" dirty="0" smtClean="0"/>
              <a:t>Είναι η εξέταση του κύτους της κοιλίας και των ενδοκοιλιακών οργάνων,</a:t>
            </a:r>
            <a:r>
              <a:rPr lang="en-US" altLang="el-GR" dirty="0" smtClean="0"/>
              <a:t> </a:t>
            </a:r>
            <a:r>
              <a:rPr lang="el-GR" altLang="el-GR" dirty="0" smtClean="0"/>
              <a:t>με την είσοδο,</a:t>
            </a:r>
            <a:r>
              <a:rPr lang="en-US" altLang="el-GR" dirty="0" smtClean="0"/>
              <a:t> </a:t>
            </a:r>
            <a:r>
              <a:rPr lang="el-GR" altLang="el-GR" dirty="0" smtClean="0"/>
              <a:t>μέσω οπής στο κοιλιακό τοίχωμα, του λαπαροσκοπίου.</a:t>
            </a:r>
          </a:p>
          <a:p>
            <a:pPr eaLnBrk="1" hangingPunct="1"/>
            <a:r>
              <a:rPr lang="el-GR" altLang="el-GR" dirty="0" smtClean="0"/>
              <a:t>Με τον τρόπο αυτό εξετάζονται κυρίως: η κάτω επιφάνεια του ήπατος, τα χοληφόρα, ο σπλήνας, μέρος του διαφράγματος ,το λεπτό έντερο και τα όργανα της ελάσσονος πυέλου.</a:t>
            </a:r>
          </a:p>
          <a:p>
            <a:pPr eaLnBrk="1" hangingPunct="1"/>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Tree>
    <p:extLst>
      <p:ext uri="{BB962C8B-B14F-4D97-AF65-F5344CB8AC3E}">
        <p14:creationId xmlns:p14="http://schemas.microsoft.com/office/powerpoint/2010/main" val="30641262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Τίτλος"/>
          <p:cNvSpPr>
            <a:spLocks noGrp="1"/>
          </p:cNvSpPr>
          <p:nvPr>
            <p:ph type="title"/>
          </p:nvPr>
        </p:nvSpPr>
        <p:spPr/>
        <p:txBody>
          <a:bodyPr>
            <a:normAutofit fontScale="90000"/>
          </a:bodyPr>
          <a:lstStyle/>
          <a:p>
            <a:pPr eaLnBrk="1" hangingPunct="1"/>
            <a:r>
              <a:rPr lang="el-GR" altLang="el-GR" b="1" dirty="0" smtClean="0"/>
              <a:t>Επεμβάσεις που εκτελούνται λαπαροσκοπικά </a:t>
            </a:r>
            <a:r>
              <a:rPr lang="el-GR" altLang="el-GR" sz="3300" b="0" dirty="0" smtClean="0"/>
              <a:t>1/3</a:t>
            </a:r>
          </a:p>
        </p:txBody>
      </p:sp>
      <p:sp>
        <p:nvSpPr>
          <p:cNvPr id="37891" name="2 - Θέση περιεχομένου"/>
          <p:cNvSpPr>
            <a:spLocks noGrp="1"/>
          </p:cNvSpPr>
          <p:nvPr>
            <p:ph idx="1"/>
          </p:nvPr>
        </p:nvSpPr>
        <p:spPr/>
        <p:txBody>
          <a:bodyPr/>
          <a:lstStyle/>
          <a:p>
            <a:pPr marL="457200" indent="-457200" eaLnBrk="1" hangingPunct="1">
              <a:buFont typeface="+mj-lt"/>
              <a:buAutoNum type="arabicPeriod"/>
            </a:pPr>
            <a:r>
              <a:rPr lang="el-GR" altLang="el-GR" dirty="0" smtClean="0"/>
              <a:t>Λαπαροσκοπική χολοκυστεκτομή.</a:t>
            </a:r>
          </a:p>
          <a:p>
            <a:pPr marL="457200" indent="-457200" eaLnBrk="1" hangingPunct="1">
              <a:buFont typeface="+mj-lt"/>
              <a:buAutoNum type="arabicPeriod"/>
            </a:pPr>
            <a:r>
              <a:rPr lang="el-GR" altLang="el-GR" dirty="0" smtClean="0"/>
              <a:t>Αντιμετώπιση παθήσεων του οισοφάγου.</a:t>
            </a:r>
          </a:p>
          <a:p>
            <a:pPr marL="457200" indent="-457200" eaLnBrk="1" hangingPunct="1">
              <a:buFont typeface="+mj-lt"/>
              <a:buAutoNum type="arabicPeriod"/>
            </a:pPr>
            <a:r>
              <a:rPr lang="el-GR" altLang="el-GR" dirty="0" smtClean="0"/>
              <a:t>Αντιμετώπιση του δωδεκαδακτυλικού έλκους και των επιπλοκών του.</a:t>
            </a:r>
          </a:p>
          <a:p>
            <a:pPr marL="457200" indent="-457200" eaLnBrk="1" hangingPunct="1">
              <a:buFont typeface="+mj-lt"/>
              <a:buAutoNum type="arabicPeriod"/>
            </a:pPr>
            <a:r>
              <a:rPr lang="el-GR" altLang="el-GR" dirty="0" smtClean="0"/>
              <a:t>Αντιμετώπιση παθήσεων του ήπατος, παγκρέατος και σπληνός. Βιοψίες, αφαίρεση βλαβών και εκτομές.</a:t>
            </a:r>
          </a:p>
          <a:p>
            <a:pPr eaLnBrk="1" hangingPunct="1">
              <a:buFont typeface="Arial" charset="0"/>
              <a:buNone/>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Tree>
    <p:extLst>
      <p:ext uri="{BB962C8B-B14F-4D97-AF65-F5344CB8AC3E}">
        <p14:creationId xmlns:p14="http://schemas.microsoft.com/office/powerpoint/2010/main" val="4213029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p:cNvSpPr>
            <a:spLocks noGrp="1"/>
          </p:cNvSpPr>
          <p:nvPr>
            <p:ph type="title"/>
          </p:nvPr>
        </p:nvSpPr>
        <p:spPr/>
        <p:txBody>
          <a:bodyPr>
            <a:normAutofit fontScale="90000"/>
          </a:bodyPr>
          <a:lstStyle/>
          <a:p>
            <a:r>
              <a:rPr lang="el-GR" altLang="el-GR" dirty="0">
                <a:solidFill>
                  <a:prstClr val="white"/>
                </a:solidFill>
              </a:rPr>
              <a:t>Επεμβάσεις που εκτελούνται λαπαροσκοπικά </a:t>
            </a:r>
            <a:r>
              <a:rPr lang="el-GR" altLang="el-GR" sz="3300" b="0" dirty="0" smtClean="0">
                <a:solidFill>
                  <a:prstClr val="white"/>
                </a:solidFill>
              </a:rPr>
              <a:t>2/3</a:t>
            </a:r>
            <a:endParaRPr lang="el-GR" altLang="el-GR" b="1" dirty="0" smtClean="0"/>
          </a:p>
        </p:txBody>
      </p:sp>
      <p:sp>
        <p:nvSpPr>
          <p:cNvPr id="38915" name="2 - Θέση περιεχομένου"/>
          <p:cNvSpPr>
            <a:spLocks noGrp="1"/>
          </p:cNvSpPr>
          <p:nvPr>
            <p:ph idx="1"/>
          </p:nvPr>
        </p:nvSpPr>
        <p:spPr/>
        <p:txBody>
          <a:bodyPr/>
          <a:lstStyle/>
          <a:p>
            <a:pPr marL="514350" indent="-514350" eaLnBrk="1" hangingPunct="1">
              <a:buFont typeface="+mj-lt"/>
              <a:buAutoNum type="arabicPeriod" startAt="5"/>
            </a:pPr>
            <a:r>
              <a:rPr lang="el-GR" altLang="el-GR" dirty="0" smtClean="0"/>
              <a:t>Αντιμετώπιση παθήσεων του λεπτού εντέρου (αποφρακτικός ειλεός, φλεγμονώδεις νόσοι, εντεροστομίες).</a:t>
            </a:r>
          </a:p>
          <a:p>
            <a:pPr marL="514350" indent="-514350" eaLnBrk="1" hangingPunct="1">
              <a:buFont typeface="+mj-lt"/>
              <a:buAutoNum type="arabicPeriod" startAt="5"/>
            </a:pPr>
            <a:r>
              <a:rPr lang="el-GR" altLang="el-GR" dirty="0" smtClean="0"/>
              <a:t>Αντιμετώπιση παθήσεων του παχέος εντέρου (σκωληκοειδεκτομή, κολεκτομή, κολοστομία).</a:t>
            </a:r>
          </a:p>
          <a:p>
            <a:pPr marL="514350" indent="-514350" eaLnBrk="1" hangingPunct="1">
              <a:buFont typeface="+mj-lt"/>
              <a:buAutoNum type="arabicPeriod" startAt="5"/>
            </a:pPr>
            <a:r>
              <a:rPr lang="el-GR" altLang="el-GR" dirty="0" smtClean="0"/>
              <a:t>Επινεφριδεκτομή.</a:t>
            </a:r>
          </a:p>
          <a:p>
            <a:pPr marL="514350" indent="-514350" eaLnBrk="1" hangingPunct="1">
              <a:buFont typeface="+mj-lt"/>
              <a:buAutoNum type="arabicPeriod" startAt="5"/>
            </a:pPr>
            <a:r>
              <a:rPr lang="el-GR" altLang="el-GR" dirty="0" smtClean="0"/>
              <a:t>Λαπαροσκοπική διόρθωση κηλών.</a:t>
            </a:r>
          </a:p>
          <a:p>
            <a:pPr eaLnBrk="1" hangingPunct="1">
              <a:buFont typeface="Arial" charset="0"/>
              <a:buNone/>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Tree>
    <p:extLst>
      <p:ext uri="{BB962C8B-B14F-4D97-AF65-F5344CB8AC3E}">
        <p14:creationId xmlns:p14="http://schemas.microsoft.com/office/powerpoint/2010/main" val="41199209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p:nvPr>
        </p:nvSpPr>
        <p:spPr/>
        <p:txBody>
          <a:bodyPr>
            <a:normAutofit fontScale="90000"/>
          </a:bodyPr>
          <a:lstStyle/>
          <a:p>
            <a:r>
              <a:rPr lang="el-GR" altLang="el-GR" dirty="0">
                <a:solidFill>
                  <a:prstClr val="white"/>
                </a:solidFill>
              </a:rPr>
              <a:t>Επεμβάσεις που εκτελούνται λαπαροσκοπικά </a:t>
            </a:r>
            <a:r>
              <a:rPr lang="el-GR" altLang="el-GR" sz="3300" b="0" dirty="0" smtClean="0">
                <a:solidFill>
                  <a:prstClr val="white"/>
                </a:solidFill>
              </a:rPr>
              <a:t>3/3</a:t>
            </a:r>
            <a:endParaRPr lang="el-GR" altLang="el-GR" b="1" dirty="0" smtClean="0"/>
          </a:p>
        </p:txBody>
      </p:sp>
      <p:sp>
        <p:nvSpPr>
          <p:cNvPr id="39939" name="2 - Θέση περιεχομένου"/>
          <p:cNvSpPr>
            <a:spLocks noGrp="1"/>
          </p:cNvSpPr>
          <p:nvPr>
            <p:ph idx="1"/>
          </p:nvPr>
        </p:nvSpPr>
        <p:spPr/>
        <p:txBody>
          <a:bodyPr/>
          <a:lstStyle/>
          <a:p>
            <a:pPr marL="457200" indent="-457200" eaLnBrk="1" hangingPunct="1">
              <a:buFont typeface="+mj-lt"/>
              <a:buAutoNum type="arabicPeriod" startAt="9"/>
            </a:pPr>
            <a:r>
              <a:rPr lang="el-GR" altLang="el-GR" dirty="0" smtClean="0"/>
              <a:t>Σταδιοποίηση ενδοκοιλιακών νεοπλασμάτων.</a:t>
            </a:r>
          </a:p>
          <a:p>
            <a:pPr marL="457200" indent="-457200" eaLnBrk="1" hangingPunct="1">
              <a:buFont typeface="+mj-lt"/>
              <a:buAutoNum type="arabicPeriod" startAt="9"/>
            </a:pPr>
            <a:r>
              <a:rPr lang="el-GR" altLang="el-GR" dirty="0" smtClean="0"/>
              <a:t>Αντιμετώπιση οξείας κοιλίας.</a:t>
            </a:r>
          </a:p>
          <a:p>
            <a:pPr marL="457200" indent="-457200" eaLnBrk="1" hangingPunct="1">
              <a:buFont typeface="+mj-lt"/>
              <a:buAutoNum type="arabicPeriod" startAt="9"/>
            </a:pPr>
            <a:r>
              <a:rPr lang="el-GR" altLang="el-GR" dirty="0" smtClean="0"/>
              <a:t>Αντιμετώπιση τραυματικών κακώσεων.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spTree>
    <p:extLst>
      <p:ext uri="{BB962C8B-B14F-4D97-AF65-F5344CB8AC3E}">
        <p14:creationId xmlns:p14="http://schemas.microsoft.com/office/powerpoint/2010/main" val="133512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Χολοκυστεκτομή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pic>
        <p:nvPicPr>
          <p:cNvPr id="19458" name="Picture 2" descr="File:Gallbladde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132" y="1196752"/>
            <a:ext cx="4737140" cy="43924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3106180" y="6020127"/>
            <a:ext cx="3447020" cy="461665"/>
          </a:xfrm>
          <a:prstGeom prst="rect">
            <a:avLst/>
          </a:prstGeom>
        </p:spPr>
        <p:txBody>
          <a:bodyPr wrap="square">
            <a:spAutoFit/>
          </a:bodyPr>
          <a:lstStyle/>
          <a:p>
            <a:pPr algn="ctr"/>
            <a:r>
              <a:rPr lang="en-US" sz="1200" dirty="0">
                <a:solidFill>
                  <a:schemeClr val="bg1"/>
                </a:solidFill>
                <a:latin typeface="Calibri"/>
              </a:rPr>
              <a:t>“</a:t>
            </a:r>
            <a:r>
              <a:rPr lang="en-US" sz="1200" dirty="0">
                <a:solidFill>
                  <a:schemeClr val="bg1"/>
                </a:solidFill>
                <a:latin typeface="Calibri"/>
                <a:hlinkClick r:id="rId4"/>
              </a:rPr>
              <a:t>Gallbladderop</a:t>
            </a:r>
            <a:r>
              <a:rPr lang="en-US" sz="1200" dirty="0">
                <a:solidFill>
                  <a:schemeClr val="bg1"/>
                </a:solidFill>
                <a:latin typeface="Calibri"/>
              </a:rPr>
              <a:t>”, </a:t>
            </a:r>
            <a:r>
              <a:rPr lang="el-GR" sz="1200" dirty="0" smtClean="0">
                <a:solidFill>
                  <a:schemeClr val="bg1"/>
                </a:solidFill>
                <a:latin typeface="Calibri"/>
              </a:rPr>
              <a:t>από</a:t>
            </a:r>
            <a:r>
              <a:rPr lang="en-US" sz="1200" dirty="0" smtClean="0">
                <a:solidFill>
                  <a:schemeClr val="bg1"/>
                </a:solidFill>
                <a:latin typeface="Calibri"/>
              </a:rPr>
              <a:t> </a:t>
            </a:r>
            <a:r>
              <a:rPr lang="en-US" sz="1200" dirty="0" smtClean="0">
                <a:solidFill>
                  <a:schemeClr val="bg1"/>
                </a:solidFill>
                <a:latin typeface="Calibri"/>
                <a:hlinkClick r:id="rId5"/>
              </a:rPr>
              <a:t>Pschemp</a:t>
            </a:r>
            <a:r>
              <a:rPr lang="el-GR" sz="1200" dirty="0" smtClean="0">
                <a:solidFill>
                  <a:schemeClr val="bg1"/>
                </a:solidFill>
                <a:latin typeface="Calibri"/>
              </a:rPr>
              <a:t> διαθέσιμο με άδεια </a:t>
            </a:r>
            <a:r>
              <a:rPr lang="en-US" sz="1200" dirty="0">
                <a:solidFill>
                  <a:schemeClr val="bg1"/>
                </a:solidFill>
                <a:latin typeface="+mn-lt"/>
                <a:hlinkClick r:id="rId6"/>
              </a:rPr>
              <a:t>CC BY-SA 3.0</a:t>
            </a:r>
            <a:endParaRPr lang="en-US" sz="1200" dirty="0">
              <a:solidFill>
                <a:schemeClr val="bg1"/>
              </a:solidFill>
              <a:latin typeface="Calibri"/>
            </a:endParaRPr>
          </a:p>
        </p:txBody>
      </p:sp>
    </p:spTree>
    <p:extLst>
      <p:ext uri="{BB962C8B-B14F-4D97-AF65-F5344CB8AC3E}">
        <p14:creationId xmlns:p14="http://schemas.microsoft.com/office/powerpoint/2010/main" val="2584378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Αφαίρεση συγγενούς κύστης χοληδόχου πόρου</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pic>
        <p:nvPicPr>
          <p:cNvPr id="15362" name="Picture 2" descr="These laparoscopic images show the bile duct cyst specimen. (A) The image of cyst before operation (arrow), (B) The image of laparoscopic resection (arrow indicates cy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779" y="1844824"/>
            <a:ext cx="7483125" cy="29523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381942" y="4982831"/>
            <a:ext cx="6400801" cy="461665"/>
          </a:xfrm>
          <a:prstGeom prst="rect">
            <a:avLst/>
          </a:prstGeom>
        </p:spPr>
        <p:txBody>
          <a:bodyPr wrap="square">
            <a:spAutoFit/>
          </a:bodyPr>
          <a:lstStyle/>
          <a:p>
            <a:pPr algn="ctr"/>
            <a:r>
              <a:rPr lang="en-US" sz="1200" dirty="0">
                <a:latin typeface="+mn-lt"/>
                <a:hlinkClick r:id="rId4"/>
              </a:rPr>
              <a:t>These laparoscopic images show the bile duct cyst specimen. (A) The image of cyst before operation (arrow), (B) The image of laparoscopic resection (arrow indicates cyst</a:t>
            </a:r>
            <a:r>
              <a:rPr lang="en-US" sz="1200" dirty="0" smtClean="0">
                <a:latin typeface="+mn-lt"/>
                <a:hlinkClick r:id="rId4"/>
              </a:rPr>
              <a:t>)</a:t>
            </a:r>
            <a:r>
              <a:rPr lang="el-GR" sz="1200" dirty="0" smtClean="0">
                <a:latin typeface="+mn-lt"/>
              </a:rPr>
              <a:t> </a:t>
            </a:r>
            <a:r>
              <a:rPr lang="el-GR" sz="1200" dirty="0" smtClean="0">
                <a:solidFill>
                  <a:schemeClr val="bg1"/>
                </a:solidFill>
                <a:latin typeface="+mn-lt"/>
              </a:rPr>
              <a:t>διαθέσιμο με άδεια </a:t>
            </a:r>
            <a:r>
              <a:rPr lang="en-US" sz="1200" dirty="0">
                <a:solidFill>
                  <a:schemeClr val="bg1"/>
                </a:solidFill>
                <a:latin typeface="+mn-lt"/>
                <a:hlinkClick r:id="rId5"/>
              </a:rPr>
              <a:t>CC BY 2.0</a:t>
            </a:r>
            <a:endParaRPr lang="el-GR" sz="1200" dirty="0">
              <a:latin typeface="+mn-lt"/>
            </a:endParaRPr>
          </a:p>
        </p:txBody>
      </p:sp>
    </p:spTree>
    <p:extLst>
      <p:ext uri="{BB962C8B-B14F-4D97-AF65-F5344CB8AC3E}">
        <p14:creationId xmlns:p14="http://schemas.microsoft.com/office/powerpoint/2010/main" val="1926467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Λαπαροσκοπική σκωληκοειδεκτομή</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pic>
        <p:nvPicPr>
          <p:cNvPr id="21506" name="Picture 2" descr="File:Appendix-Entfern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484784"/>
            <a:ext cx="5544616" cy="40679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2884494" y="5796059"/>
            <a:ext cx="3447020" cy="461665"/>
          </a:xfrm>
          <a:prstGeom prst="rect">
            <a:avLst/>
          </a:prstGeom>
        </p:spPr>
        <p:txBody>
          <a:bodyPr wrap="square">
            <a:spAutoFit/>
          </a:bodyPr>
          <a:lstStyle/>
          <a:p>
            <a:pPr algn="ctr"/>
            <a:r>
              <a:rPr lang="en-US" sz="1200" dirty="0">
                <a:solidFill>
                  <a:schemeClr val="bg1"/>
                </a:solidFill>
                <a:latin typeface="Calibri"/>
              </a:rPr>
              <a:t>“</a:t>
            </a:r>
            <a:r>
              <a:rPr lang="en-US" sz="1200" dirty="0">
                <a:solidFill>
                  <a:schemeClr val="bg1"/>
                </a:solidFill>
                <a:latin typeface="Calibri"/>
                <a:hlinkClick r:id="rId4"/>
              </a:rPr>
              <a:t>Appendix-Entfernung</a:t>
            </a:r>
            <a:r>
              <a:rPr lang="en-US" sz="1200" dirty="0">
                <a:solidFill>
                  <a:schemeClr val="bg1"/>
                </a:solidFill>
                <a:latin typeface="Calibri"/>
              </a:rPr>
              <a:t>”, </a:t>
            </a:r>
            <a:r>
              <a:rPr lang="el-GR" sz="1200" dirty="0" smtClean="0">
                <a:solidFill>
                  <a:schemeClr val="bg1"/>
                </a:solidFill>
                <a:latin typeface="Calibri"/>
              </a:rPr>
              <a:t>από</a:t>
            </a:r>
            <a:r>
              <a:rPr lang="en-US" sz="1200" dirty="0" smtClean="0">
                <a:solidFill>
                  <a:schemeClr val="bg1"/>
                </a:solidFill>
                <a:latin typeface="Calibri"/>
              </a:rPr>
              <a:t> </a:t>
            </a:r>
            <a:r>
              <a:rPr lang="en-US" sz="1200" dirty="0">
                <a:solidFill>
                  <a:schemeClr val="bg1"/>
                </a:solidFill>
                <a:latin typeface="Calibri"/>
                <a:hlinkClick r:id="rId5"/>
              </a:rPr>
              <a:t>File Upload Bot (Magnus Manske)</a:t>
            </a:r>
            <a:r>
              <a:rPr lang="el-GR" sz="1200" dirty="0" smtClean="0">
                <a:solidFill>
                  <a:schemeClr val="bg1"/>
                </a:solidFill>
                <a:latin typeface="Calibri"/>
                <a:hlinkClick r:id="rId5"/>
              </a:rPr>
              <a:t> </a:t>
            </a:r>
            <a:r>
              <a:rPr lang="el-GR" sz="1200" dirty="0" smtClean="0">
                <a:solidFill>
                  <a:schemeClr val="bg1"/>
                </a:solidFill>
                <a:latin typeface="Calibri"/>
              </a:rPr>
              <a:t>διαθέσιμο ως κοινό κτήμα</a:t>
            </a:r>
            <a:endParaRPr lang="en-US" sz="1200" dirty="0">
              <a:solidFill>
                <a:schemeClr val="bg1"/>
              </a:solidFill>
              <a:latin typeface="Calibri"/>
            </a:endParaRPr>
          </a:p>
        </p:txBody>
      </p:sp>
    </p:spTree>
    <p:extLst>
      <p:ext uri="{BB962C8B-B14F-4D97-AF65-F5344CB8AC3E}">
        <p14:creationId xmlns:p14="http://schemas.microsoft.com/office/powerpoint/2010/main" val="2746876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Λαπαροσκοπική γαστρεκτομή</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pic>
        <p:nvPicPr>
          <p:cNvPr id="14338" name="Picture 2" descr="Intracoporeal BI anastomosis (A, B, C), intracoporeal BII anastomosis (D, E, F), intracoporeal Roux en Y anastomosis (G, H, I). (A) Cut of duodenum upper edge. (B) Closure of endo GIA entry hole. (C) Laparoscopic view of the gastroduodenostomy. (D) Anastomosis with endo GIA. (E) Closure of endo GIA entry hole. (F) Laparoscopic view of the gastrojejunostomy. (G) Jejunojejunostomy with endo GIA. (H) Gastrojejunostomy with endo GIA. (I) Laparoscopic view of Roux en Y anastom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47375"/>
            <a:ext cx="4417035" cy="38562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40" name="Picture 4" descr="A Laparoscopic view of the completed anastomosis with i-DST. B Laparoscopic view of the completed anastomosis with BB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984" y="1844824"/>
            <a:ext cx="3486064" cy="3880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281014" y="5874253"/>
            <a:ext cx="2808312" cy="276999"/>
          </a:xfrm>
          <a:prstGeom prst="rect">
            <a:avLst/>
          </a:prstGeom>
        </p:spPr>
        <p:txBody>
          <a:bodyPr wrap="square">
            <a:spAutoFit/>
          </a:bodyPr>
          <a:lstStyle/>
          <a:p>
            <a:r>
              <a:rPr lang="en-US" sz="1200" dirty="0" smtClean="0">
                <a:latin typeface="+mn-lt"/>
                <a:hlinkClick r:id="rId5"/>
              </a:rPr>
              <a:t>nih.gov</a:t>
            </a:r>
            <a:r>
              <a:rPr lang="el-GR" sz="1200" dirty="0" smtClean="0">
                <a:latin typeface="+mn-lt"/>
              </a:rPr>
              <a:t> </a:t>
            </a:r>
            <a:r>
              <a:rPr lang="el-GR" sz="1200" dirty="0" smtClean="0">
                <a:solidFill>
                  <a:schemeClr val="bg1"/>
                </a:solidFill>
                <a:latin typeface="+mn-lt"/>
              </a:rPr>
              <a:t>διαθέσιμο με άδεια </a:t>
            </a:r>
            <a:r>
              <a:rPr lang="en-US" sz="1200" dirty="0" smtClean="0">
                <a:solidFill>
                  <a:schemeClr val="bg1"/>
                </a:solidFill>
                <a:latin typeface="+mn-lt"/>
                <a:hlinkClick r:id="rId6"/>
              </a:rPr>
              <a:t>CC </a:t>
            </a:r>
            <a:r>
              <a:rPr lang="en-US" sz="1200" dirty="0">
                <a:solidFill>
                  <a:schemeClr val="bg1"/>
                </a:solidFill>
                <a:latin typeface="+mn-lt"/>
                <a:hlinkClick r:id="rId6"/>
              </a:rPr>
              <a:t>BY-NC 3.0</a:t>
            </a:r>
            <a:r>
              <a:rPr lang="el-GR" sz="1200" dirty="0" smtClean="0">
                <a:solidFill>
                  <a:schemeClr val="bg1"/>
                </a:solidFill>
                <a:latin typeface="+mn-lt"/>
                <a:hlinkClick r:id="rId6"/>
              </a:rPr>
              <a:t> </a:t>
            </a:r>
            <a:endParaRPr lang="el-GR" sz="1200" dirty="0">
              <a:solidFill>
                <a:schemeClr val="bg1"/>
              </a:solidFill>
              <a:latin typeface="+mn-lt"/>
            </a:endParaRPr>
          </a:p>
        </p:txBody>
      </p:sp>
      <p:sp>
        <p:nvSpPr>
          <p:cNvPr id="6" name="Ορθογώνιο 5"/>
          <p:cNvSpPr/>
          <p:nvPr/>
        </p:nvSpPr>
        <p:spPr>
          <a:xfrm>
            <a:off x="6261460" y="5867741"/>
            <a:ext cx="1311513" cy="276999"/>
          </a:xfrm>
          <a:prstGeom prst="rect">
            <a:avLst/>
          </a:prstGeom>
        </p:spPr>
        <p:txBody>
          <a:bodyPr wrap="none">
            <a:spAutoFit/>
          </a:bodyPr>
          <a:lstStyle/>
          <a:p>
            <a:r>
              <a:rPr lang="en-US" sz="1200" dirty="0" smtClean="0">
                <a:latin typeface="+mn-lt"/>
                <a:hlinkClick r:id="rId7"/>
              </a:rPr>
              <a:t>openi.nlm.nih.gov</a:t>
            </a:r>
            <a:endParaRPr lang="el-GR" sz="1200" dirty="0">
              <a:latin typeface="+mn-lt"/>
            </a:endParaRPr>
          </a:p>
        </p:txBody>
      </p:sp>
    </p:spTree>
    <p:extLst>
      <p:ext uri="{BB962C8B-B14F-4D97-AF65-F5344CB8AC3E}">
        <p14:creationId xmlns:p14="http://schemas.microsoft.com/office/powerpoint/2010/main" val="3282476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Διόρθωση κήλης </a:t>
            </a:r>
            <a:r>
              <a:rPr lang="en-US" dirty="0" smtClean="0"/>
              <a:t>Spiegel</a:t>
            </a:r>
            <a:endParaRPr lang="en-US"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26</a:t>
            </a:fld>
            <a:endParaRPr lang="el-GR" dirty="0"/>
          </a:p>
        </p:txBody>
      </p:sp>
      <p:pic>
        <p:nvPicPr>
          <p:cNvPr id="18434" name="Picture 2" descr="(a) The laparoscopic grasper tool demonstrating the slit like “Spigelian defect”. (b) The hernia sac (arrow) after laparoscopic reduction of the incarcerated bow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124744"/>
            <a:ext cx="2445883" cy="48965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003002" y="6253965"/>
            <a:ext cx="1311513" cy="276999"/>
          </a:xfrm>
          <a:prstGeom prst="rect">
            <a:avLst/>
          </a:prstGeom>
        </p:spPr>
        <p:txBody>
          <a:bodyPr wrap="none">
            <a:spAutoFit/>
          </a:bodyPr>
          <a:lstStyle/>
          <a:p>
            <a:r>
              <a:rPr lang="en-US" sz="1200" dirty="0" smtClean="0">
                <a:latin typeface="+mn-lt"/>
                <a:hlinkClick r:id="rId4"/>
              </a:rPr>
              <a:t>openi.nlm.nih.gov</a:t>
            </a:r>
            <a:endParaRPr lang="el-GR" sz="1200" dirty="0">
              <a:latin typeface="+mn-lt"/>
            </a:endParaRPr>
          </a:p>
        </p:txBody>
      </p:sp>
    </p:spTree>
    <p:extLst>
      <p:ext uri="{BB962C8B-B14F-4D97-AF65-F5344CB8AC3E}">
        <p14:creationId xmlns:p14="http://schemas.microsoft.com/office/powerpoint/2010/main" val="27478453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Επινεφριδεκτομή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27</a:t>
            </a:fld>
            <a:endParaRPr lang="el-GR" dirty="0"/>
          </a:p>
        </p:txBody>
      </p:sp>
      <p:pic>
        <p:nvPicPr>
          <p:cNvPr id="10242" name="Picture 2" descr="Operative findings of case 2. (A) The white line of Toldt was dissected using an articulating laparoscopic hook coagulator with an aid of the laparoscopic grasper. (B) The lienorenal ligament was incised, and the dissection was deepened through the plane between the colonic mesentery and Gerota's fascia retracting the pancreas and spleen medially with the laparoscopic grasper. (C) The left adrenal vein (arrow) was identified and isolated. (D) The tissues around the adrenal gland were completely dissected using the harmonic scalpel. Sp, spleen; Panc, pancreas; RV, renal v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409" y="1556791"/>
            <a:ext cx="5843011" cy="39143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829157" y="5733256"/>
            <a:ext cx="1311513" cy="276999"/>
          </a:xfrm>
          <a:prstGeom prst="rect">
            <a:avLst/>
          </a:prstGeom>
        </p:spPr>
        <p:txBody>
          <a:bodyPr wrap="none">
            <a:spAutoFit/>
          </a:bodyPr>
          <a:lstStyle/>
          <a:p>
            <a:r>
              <a:rPr lang="en-US" sz="1200" dirty="0" smtClean="0">
                <a:latin typeface="+mn-lt"/>
                <a:hlinkClick r:id="rId4"/>
              </a:rPr>
              <a:t>openi.nlm.nih.gov</a:t>
            </a:r>
            <a:endParaRPr lang="el-GR" sz="1200" dirty="0">
              <a:latin typeface="+mn-lt"/>
            </a:endParaRPr>
          </a:p>
        </p:txBody>
      </p:sp>
    </p:spTree>
    <p:extLst>
      <p:ext uri="{BB962C8B-B14F-4D97-AF65-F5344CB8AC3E}">
        <p14:creationId xmlns:p14="http://schemas.microsoft.com/office/powerpoint/2010/main" val="2960395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Νεφρεκτομή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28</a:t>
            </a:fld>
            <a:endParaRPr lang="el-GR" dirty="0"/>
          </a:p>
        </p:txBody>
      </p:sp>
      <p:pic>
        <p:nvPicPr>
          <p:cNvPr id="11266" name="Picture 2" descr="(A) Operative setup during laparoscopic nephrectomy. (B) Use of hand-port during laparoscopic nephrectomy. (C) Adult polycystic kidney removed via hand-port assisted laparos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936" y="1299799"/>
            <a:ext cx="6224129" cy="44334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515916" y="5877272"/>
            <a:ext cx="2304256" cy="461665"/>
          </a:xfrm>
          <a:prstGeom prst="rect">
            <a:avLst/>
          </a:prstGeom>
        </p:spPr>
        <p:txBody>
          <a:bodyPr wrap="square">
            <a:spAutoFit/>
          </a:bodyPr>
          <a:lstStyle/>
          <a:p>
            <a:pPr algn="ctr"/>
            <a:r>
              <a:rPr lang="en-US" sz="1200" dirty="0" smtClean="0">
                <a:latin typeface="+mn-lt"/>
                <a:hlinkClick r:id="rId4"/>
              </a:rPr>
              <a:t>openi.nlm.nih.gov</a:t>
            </a:r>
            <a:r>
              <a:rPr lang="el-GR" sz="1200" dirty="0" smtClean="0">
                <a:latin typeface="+mn-lt"/>
              </a:rPr>
              <a:t> </a:t>
            </a:r>
            <a:r>
              <a:rPr lang="el-GR" sz="1200" dirty="0" smtClean="0">
                <a:solidFill>
                  <a:schemeClr val="bg1"/>
                </a:solidFill>
                <a:latin typeface="+mn-lt"/>
              </a:rPr>
              <a:t>διαθέσιμο με άδεια</a:t>
            </a:r>
            <a:r>
              <a:rPr lang="el-GR" sz="1200" dirty="0" smtClean="0">
                <a:latin typeface="+mn-lt"/>
              </a:rPr>
              <a:t> </a:t>
            </a:r>
            <a:r>
              <a:rPr lang="en-US" sz="1200" dirty="0">
                <a:latin typeface="+mn-lt"/>
                <a:hlinkClick r:id="rId5"/>
              </a:rPr>
              <a:t>CC BY-NC-ND 3.0</a:t>
            </a:r>
            <a:endParaRPr lang="el-GR" sz="1200" dirty="0">
              <a:latin typeface="+mn-lt"/>
            </a:endParaRPr>
          </a:p>
        </p:txBody>
      </p:sp>
    </p:spTree>
    <p:extLst>
      <p:ext uri="{BB962C8B-B14F-4D97-AF65-F5344CB8AC3E}">
        <p14:creationId xmlns:p14="http://schemas.microsoft.com/office/powerpoint/2010/main" val="2264493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p:txBody>
          <a:bodyPr/>
          <a:lstStyle/>
          <a:p>
            <a:pPr eaLnBrk="1" hangingPunct="1"/>
            <a:r>
              <a:rPr lang="el-GR" altLang="el-GR" b="1" dirty="0" smtClean="0"/>
              <a:t>Λαπαροσκοπική χειρουργική</a:t>
            </a:r>
          </a:p>
        </p:txBody>
      </p:sp>
      <p:sp>
        <p:nvSpPr>
          <p:cNvPr id="4099" name="2 - Θέση περιεχομένου"/>
          <p:cNvSpPr>
            <a:spLocks noGrp="1"/>
          </p:cNvSpPr>
          <p:nvPr>
            <p:ph idx="1"/>
          </p:nvPr>
        </p:nvSpPr>
        <p:spPr/>
        <p:txBody>
          <a:bodyPr/>
          <a:lstStyle/>
          <a:p>
            <a:pPr marL="0" indent="0" eaLnBrk="1" hangingPunct="1">
              <a:buFont typeface="Arial" charset="0"/>
              <a:buNone/>
            </a:pPr>
            <a:r>
              <a:rPr lang="el-GR" altLang="el-GR" dirty="0" smtClean="0"/>
              <a:t>Είναι η εκτέλεση χειρουργικών επεμβάσεων στην κοιλιά με τη βοήθεια λαπαροσκοπίου και κατάλληλων χειρουργικών εργαλείων, τα οποία εισάγονται από μικρά χειρουργικά στόμια, που δημιουργούνται στο κοιλιακό τοίχωμα, από τον χειρουργό. Διαφορετικά ονομάζεται </a:t>
            </a:r>
            <a:r>
              <a:rPr lang="en-US" altLang="el-GR" dirty="0" smtClean="0"/>
              <a:t>minimal invasive surgery</a:t>
            </a:r>
            <a:r>
              <a:rPr lang="el-GR" altLang="el-GR" dirty="0" smtClean="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spTree>
    <p:extLst>
      <p:ext uri="{BB962C8B-B14F-4D97-AF65-F5344CB8AC3E}">
        <p14:creationId xmlns:p14="http://schemas.microsoft.com/office/powerpoint/2010/main" val="26788930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Αφαίρεση υποβλεννογόνιου όγκου</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pic>
        <p:nvPicPr>
          <p:cNvPr id="9218" name="Picture 2" descr="Use of laparoscopic ultrasound for laparoscopic localization. (A) CT imaging demonstrated a 1.5-cm intraluminal lesion without exophytic component in gastric fundus (arrow). (B) The lesion was not detected by laparoscope. LUS probe were searching for the lesion. (C) It was easily detected by laparoscopic ultrasound (arrow). (D) Gastrotomy was performed with a dissector at the site localized by laparoscopic ultrasound. The gastrotomy site accurately coincided with the lesion (arrow). The lesion was easily resected. CT = computer tomography; LUS = laparoscopic ultras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804" y="1340768"/>
            <a:ext cx="6114392"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816066" y="6165304"/>
            <a:ext cx="3511867" cy="276999"/>
          </a:xfrm>
          <a:prstGeom prst="rect">
            <a:avLst/>
          </a:prstGeom>
        </p:spPr>
        <p:txBody>
          <a:bodyPr wrap="square">
            <a:spAutoFit/>
          </a:bodyPr>
          <a:lstStyle/>
          <a:p>
            <a:r>
              <a:rPr lang="en-US" sz="1200" dirty="0" smtClean="0">
                <a:latin typeface="+mn-lt"/>
                <a:hlinkClick r:id="rId4"/>
              </a:rPr>
              <a:t>openi.nlm.nih.gov</a:t>
            </a:r>
            <a:r>
              <a:rPr lang="el-GR" sz="1200" dirty="0" smtClean="0">
                <a:latin typeface="+mn-lt"/>
              </a:rPr>
              <a:t> </a:t>
            </a:r>
            <a:r>
              <a:rPr lang="el-GR" sz="1200" dirty="0" smtClean="0">
                <a:solidFill>
                  <a:schemeClr val="bg1"/>
                </a:solidFill>
                <a:latin typeface="+mn-lt"/>
              </a:rPr>
              <a:t>διαθέσιμο με άδεια </a:t>
            </a:r>
            <a:r>
              <a:rPr lang="en-US" sz="1200" dirty="0" smtClean="0">
                <a:solidFill>
                  <a:schemeClr val="bg1"/>
                </a:solidFill>
                <a:latin typeface="+mn-lt"/>
                <a:hlinkClick r:id="rId5"/>
              </a:rPr>
              <a:t>CC BY-NC 3.0</a:t>
            </a:r>
            <a:r>
              <a:rPr lang="el-GR" sz="1200" dirty="0" smtClean="0">
                <a:solidFill>
                  <a:schemeClr val="bg1"/>
                </a:solidFill>
                <a:latin typeface="+mn-lt"/>
              </a:rPr>
              <a:t>  </a:t>
            </a:r>
            <a:endParaRPr lang="el-GR" sz="1200" dirty="0">
              <a:solidFill>
                <a:schemeClr val="bg1"/>
              </a:solidFill>
              <a:latin typeface="+mn-lt"/>
            </a:endParaRPr>
          </a:p>
        </p:txBody>
      </p:sp>
    </p:spTree>
    <p:extLst>
      <p:ext uri="{BB962C8B-B14F-4D97-AF65-F5344CB8AC3E}">
        <p14:creationId xmlns:p14="http://schemas.microsoft.com/office/powerpoint/2010/main" val="26908290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Λαπαροσκοπικη εκτομή ορθού διακολπικά</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30</a:t>
            </a:fld>
            <a:endParaRPr lang="el-GR" dirty="0"/>
          </a:p>
        </p:txBody>
      </p:sp>
      <p:pic>
        <p:nvPicPr>
          <p:cNvPr id="12290" name="Picture 2" descr="(A) Laparoscopic view of vaginal working port. (B) Transection of rectum with laparoscopic stapler through vaginal working 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525" y="1560790"/>
            <a:ext cx="6248827" cy="4320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707726" y="5960313"/>
            <a:ext cx="3816424" cy="276999"/>
          </a:xfrm>
          <a:prstGeom prst="rect">
            <a:avLst/>
          </a:prstGeom>
        </p:spPr>
        <p:txBody>
          <a:bodyPr wrap="square">
            <a:spAutoFit/>
          </a:bodyPr>
          <a:lstStyle/>
          <a:p>
            <a:r>
              <a:rPr lang="en-US" sz="1200" dirty="0" smtClean="0">
                <a:latin typeface="+mn-lt"/>
                <a:hlinkClick r:id="rId4"/>
              </a:rPr>
              <a:t>openi.nlm.nih.gov</a:t>
            </a:r>
            <a:r>
              <a:rPr lang="el-GR" sz="1200" dirty="0" smtClean="0">
                <a:latin typeface="+mn-lt"/>
              </a:rPr>
              <a:t> </a:t>
            </a:r>
            <a:r>
              <a:rPr lang="el-GR" sz="1200" dirty="0" smtClean="0">
                <a:solidFill>
                  <a:schemeClr val="bg1"/>
                </a:solidFill>
                <a:latin typeface="+mn-lt"/>
              </a:rPr>
              <a:t>διαθέσιμο με άδεια </a:t>
            </a:r>
            <a:r>
              <a:rPr lang="en-US" sz="1200" dirty="0">
                <a:solidFill>
                  <a:schemeClr val="bg1"/>
                </a:solidFill>
                <a:latin typeface="+mn-lt"/>
                <a:hlinkClick r:id="rId5"/>
              </a:rPr>
              <a:t>CC BY-NC-ND 3.0</a:t>
            </a:r>
            <a:endParaRPr lang="el-GR" sz="1200" dirty="0">
              <a:solidFill>
                <a:schemeClr val="bg1"/>
              </a:solidFill>
              <a:latin typeface="+mn-lt"/>
            </a:endParaRPr>
          </a:p>
        </p:txBody>
      </p:sp>
    </p:spTree>
    <p:extLst>
      <p:ext uri="{BB962C8B-B14F-4D97-AF65-F5344CB8AC3E}">
        <p14:creationId xmlns:p14="http://schemas.microsoft.com/office/powerpoint/2010/main" val="3906717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Εκτομή εκκολπώματος Meckel σε παιδιά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31</a:t>
            </a:fld>
            <a:endParaRPr lang="el-GR" dirty="0"/>
          </a:p>
        </p:txBody>
      </p:sp>
      <p:pic>
        <p:nvPicPr>
          <p:cNvPr id="13314" name="Picture 2" descr="Stepwise depiction of laparoscopic-assisted transumbilical Meckel's diverticulectomy; A: laparoscopic view of incidental Meckel's diverticulum with acute appendicitis, B: Meckel's diverticulum brought out of umbilical incision, C: completed end-to-end anastomosis after resection of Meckel's diverticulum, D: Appearance of umbilical incision after laparoscopic-assisted transumbilical Meckel's diverticulec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473" y="1412776"/>
            <a:ext cx="5677737" cy="4064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746712" y="5693401"/>
            <a:ext cx="3671261" cy="276999"/>
          </a:xfrm>
          <a:prstGeom prst="rect">
            <a:avLst/>
          </a:prstGeom>
        </p:spPr>
        <p:txBody>
          <a:bodyPr wrap="none">
            <a:spAutoFit/>
          </a:bodyPr>
          <a:lstStyle/>
          <a:p>
            <a:r>
              <a:rPr lang="en-US" sz="1200" dirty="0" smtClean="0">
                <a:solidFill>
                  <a:schemeClr val="bg1"/>
                </a:solidFill>
                <a:latin typeface="+mn-lt"/>
                <a:hlinkClick r:id="rId4"/>
              </a:rPr>
              <a:t>openi.nlm.nih.gov</a:t>
            </a:r>
            <a:r>
              <a:rPr lang="el-GR" sz="1200" dirty="0" smtClean="0">
                <a:solidFill>
                  <a:schemeClr val="bg1"/>
                </a:solidFill>
                <a:latin typeface="+mn-lt"/>
              </a:rPr>
              <a:t> διαθέσιμο με άδεια </a:t>
            </a:r>
            <a:r>
              <a:rPr lang="en-US" sz="1200" dirty="0" smtClean="0">
                <a:solidFill>
                  <a:schemeClr val="bg1"/>
                </a:solidFill>
                <a:latin typeface="+mn-lt"/>
                <a:hlinkClick r:id="rId5"/>
              </a:rPr>
              <a:t>CC </a:t>
            </a:r>
            <a:r>
              <a:rPr lang="en-US" sz="1200" dirty="0">
                <a:solidFill>
                  <a:schemeClr val="bg1"/>
                </a:solidFill>
                <a:latin typeface="+mn-lt"/>
                <a:hlinkClick r:id="rId5"/>
              </a:rPr>
              <a:t>BY-NC-ND 3.0</a:t>
            </a:r>
            <a:r>
              <a:rPr lang="el-GR" sz="1200" dirty="0" smtClean="0">
                <a:solidFill>
                  <a:schemeClr val="bg1"/>
                </a:solidFill>
                <a:latin typeface="+mn-lt"/>
                <a:hlinkClick r:id="rId5"/>
              </a:rPr>
              <a:t> </a:t>
            </a:r>
            <a:endParaRPr lang="el-GR" sz="1200" dirty="0">
              <a:solidFill>
                <a:schemeClr val="bg1"/>
              </a:solidFill>
              <a:latin typeface="+mn-lt"/>
            </a:endParaRPr>
          </a:p>
        </p:txBody>
      </p:sp>
    </p:spTree>
    <p:extLst>
      <p:ext uri="{BB962C8B-B14F-4D97-AF65-F5344CB8AC3E}">
        <p14:creationId xmlns:p14="http://schemas.microsoft.com/office/powerpoint/2010/main" val="38242091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Λαπαροσκοπική αφαίρεση αιμαγγειώματος ήπατος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pic>
        <p:nvPicPr>
          <p:cNvPr id="17410" name="Picture 2" descr="(a) Laparoscopic view of the giant hemangioma, (b) Laparoscopic image showing the bulldog clamp across the anterior branch of the right hepatic artery, (c) Line of demarcation on the liver after clamping the anterior branch of the right hepatic artery, (d) Laparoscopic view of the enucleation pl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789" y="1556792"/>
            <a:ext cx="5561108" cy="3888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746713" y="5732095"/>
            <a:ext cx="3671261" cy="276999"/>
          </a:xfrm>
          <a:prstGeom prst="rect">
            <a:avLst/>
          </a:prstGeom>
        </p:spPr>
        <p:txBody>
          <a:bodyPr wrap="none">
            <a:spAutoFit/>
          </a:bodyPr>
          <a:lstStyle/>
          <a:p>
            <a:r>
              <a:rPr lang="en-US" sz="1200" dirty="0" smtClean="0">
                <a:solidFill>
                  <a:schemeClr val="bg1"/>
                </a:solidFill>
                <a:latin typeface="+mn-lt"/>
                <a:hlinkClick r:id="rId4"/>
              </a:rPr>
              <a:t>openi.nlm.nih.gov</a:t>
            </a:r>
            <a:r>
              <a:rPr lang="el-GR" sz="1200" dirty="0" smtClean="0">
                <a:solidFill>
                  <a:schemeClr val="bg1"/>
                </a:solidFill>
                <a:latin typeface="+mn-lt"/>
              </a:rPr>
              <a:t> διαθέσιμο με άδεια </a:t>
            </a:r>
            <a:r>
              <a:rPr lang="en-US" sz="1200" dirty="0">
                <a:solidFill>
                  <a:schemeClr val="bg1"/>
                </a:solidFill>
                <a:latin typeface="+mn-lt"/>
                <a:hlinkClick r:id="rId5"/>
              </a:rPr>
              <a:t>CC BY-NC-SA 3.0</a:t>
            </a:r>
            <a:endParaRPr lang="el-GR" sz="1200" dirty="0">
              <a:solidFill>
                <a:schemeClr val="bg1"/>
              </a:solidFill>
              <a:latin typeface="+mn-lt"/>
            </a:endParaRPr>
          </a:p>
        </p:txBody>
      </p:sp>
    </p:spTree>
    <p:extLst>
      <p:ext uri="{BB962C8B-B14F-4D97-AF65-F5344CB8AC3E}">
        <p14:creationId xmlns:p14="http://schemas.microsoft.com/office/powerpoint/2010/main" val="2483285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Συρραφή κόλου μετά από ιατρογενή τραυματισμό κατά την κολονοσκόπηση</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pic>
        <p:nvPicPr>
          <p:cNvPr id="16386" name="Picture 2" descr="(a) Intraoperative image showing the colonic perforation (arrows) during laparoscopic exploration. (b) Intraoperative image showing the successful laparoscopic primary repair of the colonic perforation (arr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536" y="1412776"/>
            <a:ext cx="3148757" cy="48030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4060741" y="6314836"/>
            <a:ext cx="1311513" cy="276999"/>
          </a:xfrm>
          <a:prstGeom prst="rect">
            <a:avLst/>
          </a:prstGeom>
        </p:spPr>
        <p:txBody>
          <a:bodyPr wrap="none">
            <a:spAutoFit/>
          </a:bodyPr>
          <a:lstStyle/>
          <a:p>
            <a:r>
              <a:rPr lang="en-US" sz="1200" dirty="0" smtClean="0">
                <a:solidFill>
                  <a:schemeClr val="bg1"/>
                </a:solidFill>
                <a:latin typeface="+mn-lt"/>
                <a:hlinkClick r:id="rId4"/>
              </a:rPr>
              <a:t>openi.nlm.nih.gov</a:t>
            </a:r>
            <a:endParaRPr lang="el-GR" sz="1200" dirty="0">
              <a:solidFill>
                <a:schemeClr val="bg1"/>
              </a:solidFill>
              <a:latin typeface="+mn-lt"/>
            </a:endParaRPr>
          </a:p>
        </p:txBody>
      </p:sp>
    </p:spTree>
    <p:extLst>
      <p:ext uri="{BB962C8B-B14F-4D97-AF65-F5344CB8AC3E}">
        <p14:creationId xmlns:p14="http://schemas.microsoft.com/office/powerpoint/2010/main" val="3911931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Ριζική </a:t>
            </a:r>
            <a:r>
              <a:rPr lang="el-GR" dirty="0" err="1"/>
              <a:t>λ</a:t>
            </a:r>
            <a:r>
              <a:rPr lang="el-GR" dirty="0" err="1" smtClean="0"/>
              <a:t>απαροσκοπική</a:t>
            </a:r>
            <a:r>
              <a:rPr lang="el-GR" dirty="0" smtClean="0"/>
              <a:t> </a:t>
            </a:r>
            <a:r>
              <a:rPr lang="el-GR" dirty="0"/>
              <a:t>χ</a:t>
            </a:r>
            <a:r>
              <a:rPr lang="el-GR" dirty="0" smtClean="0"/>
              <a:t>ολοκυστεκτομή</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34</a:t>
            </a:fld>
            <a:endParaRPr lang="el-GR" dirty="0"/>
          </a:p>
        </p:txBody>
      </p:sp>
      <p:sp>
        <p:nvSpPr>
          <p:cNvPr id="7" name="Ορθογώνιο 6"/>
          <p:cNvSpPr/>
          <p:nvPr/>
        </p:nvSpPr>
        <p:spPr>
          <a:xfrm>
            <a:off x="1484784" y="5805264"/>
            <a:ext cx="6174432" cy="276999"/>
          </a:xfrm>
          <a:prstGeom prst="rect">
            <a:avLst/>
          </a:prstGeom>
        </p:spPr>
        <p:txBody>
          <a:bodyPr wrap="square">
            <a:spAutoFit/>
          </a:bodyPr>
          <a:lstStyle/>
          <a:p>
            <a:pPr algn="ctr"/>
            <a:r>
              <a:rPr lang="pt-BR" sz="1200" dirty="0">
                <a:latin typeface="+mn-lt"/>
                <a:hlinkClick r:id="rId6"/>
              </a:rPr>
              <a:t>LAPROSCOPIC COMPLETION RADICAL CHOLECYSTECTOMY: Shailesh Puntambekar, MS</a:t>
            </a:r>
            <a:endParaRPr lang="el-GR" sz="1200" dirty="0">
              <a:latin typeface="+mn-lt"/>
            </a:endParaRPr>
          </a:p>
        </p:txBody>
      </p:sp>
    </p:spTree>
    <p:controls>
      <mc:AlternateContent xmlns:mc="http://schemas.openxmlformats.org/markup-compatibility/2006">
        <mc:Choice xmlns:v="urn:schemas-microsoft-com:vml" Requires="v">
          <p:control spid="3083" name="ShockwaveFlash1" r:id="rId2" imgW="6857143" imgH="3847619"/>
        </mc:Choice>
        <mc:Fallback>
          <p:control name="ShockwaveFlash1" r:id="rId2" imgW="6857143" imgH="3847619">
            <p:pic>
              <p:nvPicPr>
                <p:cNvPr id="0" name="ShockwaveFlash1"/>
                <p:cNvPicPr preferRelativeResize="0">
                  <a:picLocks noChangeArrowheads="1" noChangeShapeType="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143000" y="1504950"/>
                  <a:ext cx="6858000" cy="3848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9225303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008112"/>
          </a:xfrm>
        </p:spPr>
        <p:txBody>
          <a:bodyPr>
            <a:normAutofit fontScale="90000"/>
          </a:bodyPr>
          <a:lstStyle/>
          <a:p>
            <a:r>
              <a:rPr lang="el-GR" dirty="0" smtClean="0"/>
              <a:t>Λαπαροσκοπική χολοκυστεκτομή</a:t>
            </a:r>
            <a:r>
              <a:rPr lang="el-GR" dirty="0"/>
              <a:t> </a:t>
            </a:r>
            <a:r>
              <a:rPr lang="el-GR" dirty="0" smtClean="0"/>
              <a:t>από μια </a:t>
            </a:r>
            <a:r>
              <a:rPr lang="el-GR" dirty="0"/>
              <a:t>ο</a:t>
            </a:r>
            <a:r>
              <a:rPr lang="el-GR" dirty="0" smtClean="0"/>
              <a:t>πή</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sp>
        <p:nvSpPr>
          <p:cNvPr id="7" name="Ορθογώνιο 6"/>
          <p:cNvSpPr/>
          <p:nvPr/>
        </p:nvSpPr>
        <p:spPr>
          <a:xfrm>
            <a:off x="1007604" y="5949279"/>
            <a:ext cx="7128792" cy="276999"/>
          </a:xfrm>
          <a:prstGeom prst="rect">
            <a:avLst/>
          </a:prstGeom>
        </p:spPr>
        <p:txBody>
          <a:bodyPr wrap="square">
            <a:spAutoFit/>
          </a:bodyPr>
          <a:lstStyle/>
          <a:p>
            <a:pPr algn="ctr"/>
            <a:r>
              <a:rPr lang="en-US" sz="1200" dirty="0">
                <a:latin typeface="+mn-lt"/>
                <a:hlinkClick r:id="rId6"/>
              </a:rPr>
              <a:t>Laparo-Endoscopic Single Site (LESS) Cholecystectomy </a:t>
            </a:r>
            <a:endParaRPr lang="el-GR" sz="1200" dirty="0">
              <a:latin typeface="+mn-lt"/>
            </a:endParaRPr>
          </a:p>
        </p:txBody>
      </p:sp>
    </p:spTree>
    <p:controls>
      <mc:AlternateContent xmlns:mc="http://schemas.openxmlformats.org/markup-compatibility/2006">
        <mc:Choice xmlns:v="urn:schemas-microsoft-com:vml" Requires="v">
          <p:control spid="4107" name="ShockwaveFlash1" r:id="rId2" imgW="6095238" imgH="4571429"/>
        </mc:Choice>
        <mc:Fallback>
          <p:control name="ShockwaveFlash1" r:id="rId2" imgW="6095238" imgH="4571429">
            <p:pic>
              <p:nvPicPr>
                <p:cNvPr id="0" name="ShockwaveFlash1"/>
                <p:cNvPicPr preferRelativeResize="0">
                  <a:picLocks noChangeArrowheads="1" noChangeShapeType="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4085941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Λαπαροσκοπική διόρθωση εσωτερικής </a:t>
            </a:r>
            <a:r>
              <a:rPr lang="el-GR" dirty="0"/>
              <a:t>κ</a:t>
            </a:r>
            <a:r>
              <a:rPr lang="el-GR" dirty="0" smtClean="0"/>
              <a:t>ήλης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36</a:t>
            </a:fld>
            <a:endParaRPr lang="el-GR" dirty="0"/>
          </a:p>
        </p:txBody>
      </p:sp>
      <p:sp>
        <p:nvSpPr>
          <p:cNvPr id="7" name="Ορθογώνιο 6"/>
          <p:cNvSpPr/>
          <p:nvPr/>
        </p:nvSpPr>
        <p:spPr>
          <a:xfrm>
            <a:off x="1229226" y="6093296"/>
            <a:ext cx="7128792" cy="276999"/>
          </a:xfrm>
          <a:prstGeom prst="rect">
            <a:avLst/>
          </a:prstGeom>
        </p:spPr>
        <p:txBody>
          <a:bodyPr wrap="square">
            <a:spAutoFit/>
          </a:bodyPr>
          <a:lstStyle/>
          <a:p>
            <a:pPr algn="ctr"/>
            <a:r>
              <a:rPr lang="en-US" sz="1200" dirty="0">
                <a:latin typeface="+mn-lt"/>
                <a:hlinkClick r:id="rId6"/>
              </a:rPr>
              <a:t>Advanced Ventral Hernia Repair Session: Laparoscopic Repair of Parastomal Hernias </a:t>
            </a:r>
            <a:endParaRPr lang="el-GR" sz="1200" dirty="0">
              <a:latin typeface="+mn-lt"/>
            </a:endParaRPr>
          </a:p>
        </p:txBody>
      </p:sp>
    </p:spTree>
    <p:controls>
      <mc:AlternateContent xmlns:mc="http://schemas.openxmlformats.org/markup-compatibility/2006">
        <mc:Choice xmlns:v="urn:schemas-microsoft-com:vml" Requires="v">
          <p:control spid="5131" name="ShockwaveFlash1" r:id="rId2" imgW="6857143" imgH="3847619"/>
        </mc:Choice>
        <mc:Fallback>
          <p:control name="ShockwaveFlash1" r:id="rId2" imgW="6857143" imgH="3847619">
            <p:pic>
              <p:nvPicPr>
                <p:cNvPr id="0" name="ShockwaveFlash1"/>
                <p:cNvPicPr preferRelativeResize="0">
                  <a:picLocks noChangeArrowheads="1" noChangeShapeType="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143000" y="1504950"/>
                  <a:ext cx="6858000" cy="3848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7430548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Λαπαροσκοπική διόρθωση διαφραγματοκήλης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37</a:t>
            </a:fld>
            <a:endParaRPr lang="el-GR" dirty="0"/>
          </a:p>
        </p:txBody>
      </p:sp>
      <p:sp>
        <p:nvSpPr>
          <p:cNvPr id="7" name="Ορθογώνιο 6"/>
          <p:cNvSpPr/>
          <p:nvPr/>
        </p:nvSpPr>
        <p:spPr>
          <a:xfrm>
            <a:off x="1007604" y="5779884"/>
            <a:ext cx="7128792" cy="276999"/>
          </a:xfrm>
          <a:prstGeom prst="rect">
            <a:avLst/>
          </a:prstGeom>
        </p:spPr>
        <p:txBody>
          <a:bodyPr wrap="square">
            <a:spAutoFit/>
          </a:bodyPr>
          <a:lstStyle/>
          <a:p>
            <a:pPr algn="ctr"/>
            <a:r>
              <a:rPr lang="en-US" sz="1200" dirty="0">
                <a:latin typeface="+mn-lt"/>
                <a:hlinkClick r:id="rId6"/>
              </a:rPr>
              <a:t>Laparoscopic Hiatal Hernia Repair (Frantzides &amp; Carlson) </a:t>
            </a:r>
            <a:endParaRPr lang="el-GR" sz="1200" dirty="0">
              <a:latin typeface="+mn-lt"/>
            </a:endParaRPr>
          </a:p>
        </p:txBody>
      </p:sp>
    </p:spTree>
    <p:controls>
      <mc:AlternateContent xmlns:mc="http://schemas.openxmlformats.org/markup-compatibility/2006">
        <mc:Choice xmlns:v="urn:schemas-microsoft-com:vml" Requires="v">
          <p:control spid="6155" name="ShockwaveFlash1" r:id="rId2" imgW="6857143" imgH="3847619"/>
        </mc:Choice>
        <mc:Fallback>
          <p:control name="ShockwaveFlash1" r:id="rId2" imgW="6857143" imgH="3847619">
            <p:pic>
              <p:nvPicPr>
                <p:cNvPr id="0" name="ShockwaveFlash1"/>
                <p:cNvPicPr preferRelativeResize="0">
                  <a:picLocks noChangeArrowheads="1" noChangeShapeType="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169988" y="1597025"/>
                  <a:ext cx="6858000" cy="3848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8348227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 Τίτλος"/>
          <p:cNvSpPr>
            <a:spLocks noGrp="1"/>
          </p:cNvSpPr>
          <p:nvPr>
            <p:ph type="title"/>
          </p:nvPr>
        </p:nvSpPr>
        <p:spPr/>
        <p:txBody>
          <a:bodyPr>
            <a:normAutofit fontScale="90000"/>
          </a:bodyPr>
          <a:lstStyle/>
          <a:p>
            <a:pPr eaLnBrk="1" hangingPunct="1"/>
            <a:r>
              <a:rPr lang="el-GR" altLang="el-GR" sz="3600" b="1" dirty="0" smtClean="0"/>
              <a:t>Πλεονεκτήματα της λαπαροενδοσκοπικής χειρουργικής</a:t>
            </a:r>
          </a:p>
        </p:txBody>
      </p:sp>
      <p:sp>
        <p:nvSpPr>
          <p:cNvPr id="63491" name="2 - Θέση περιεχομένου"/>
          <p:cNvSpPr>
            <a:spLocks noGrp="1"/>
          </p:cNvSpPr>
          <p:nvPr>
            <p:ph idx="1"/>
          </p:nvPr>
        </p:nvSpPr>
        <p:spPr/>
        <p:txBody>
          <a:bodyPr/>
          <a:lstStyle/>
          <a:p>
            <a:pPr eaLnBrk="1" hangingPunct="1">
              <a:buFont typeface="Arial" charset="0"/>
              <a:buNone/>
            </a:pPr>
            <a:r>
              <a:rPr lang="el-GR" altLang="el-GR" dirty="0" smtClean="0"/>
              <a:t>1.Μικρές τομές (λειτουργικό και αισθητικό πλεονέκτημα).</a:t>
            </a:r>
          </a:p>
          <a:p>
            <a:pPr eaLnBrk="1" hangingPunct="1">
              <a:buFont typeface="Arial" charset="0"/>
              <a:buNone/>
            </a:pPr>
            <a:r>
              <a:rPr lang="el-GR" altLang="el-GR" dirty="0" smtClean="0"/>
              <a:t>2.Μείωση μετεγχειρητικού πόνου.</a:t>
            </a:r>
          </a:p>
          <a:p>
            <a:pPr eaLnBrk="1" hangingPunct="1">
              <a:buFont typeface="Arial" charset="0"/>
              <a:buNone/>
            </a:pPr>
            <a:r>
              <a:rPr lang="el-GR" altLang="el-GR" dirty="0" smtClean="0"/>
              <a:t>3.Μείωση διάρκειας μετεγχειρητικής νοσηλείας.</a:t>
            </a:r>
          </a:p>
          <a:p>
            <a:pPr eaLnBrk="1" hangingPunct="1">
              <a:buFont typeface="Arial" charset="0"/>
              <a:buNone/>
            </a:pPr>
            <a:r>
              <a:rPr lang="el-GR" altLang="el-GR" dirty="0" smtClean="0"/>
              <a:t>4.Ταχύτερη επιστροφή στην καθημερινή δραστηριότητα.</a:t>
            </a:r>
          </a:p>
          <a:p>
            <a:pPr eaLnBrk="1" hangingPunct="1">
              <a:buFont typeface="Arial" charset="0"/>
              <a:buNone/>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38</a:t>
            </a:fld>
            <a:endParaRPr lang="el-GR" dirty="0"/>
          </a:p>
        </p:txBody>
      </p:sp>
    </p:spTree>
    <p:extLst>
      <p:ext uri="{BB962C8B-B14F-4D97-AF65-F5344CB8AC3E}">
        <p14:creationId xmlns:p14="http://schemas.microsoft.com/office/powerpoint/2010/main" val="1156073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p:cNvSpPr>
            <a:spLocks noGrp="1"/>
          </p:cNvSpPr>
          <p:nvPr>
            <p:ph type="title"/>
          </p:nvPr>
        </p:nvSpPr>
        <p:spPr/>
        <p:txBody>
          <a:bodyPr>
            <a:noAutofit/>
          </a:bodyPr>
          <a:lstStyle/>
          <a:p>
            <a:pPr eaLnBrk="1" hangingPunct="1"/>
            <a:r>
              <a:rPr lang="el-GR" altLang="el-GR" sz="3600" b="1" dirty="0" smtClean="0"/>
              <a:t>Εξοπλισμός για την εκτέλεση λαπαροσκοπικών επεμβάσεων </a:t>
            </a:r>
            <a:r>
              <a:rPr lang="el-GR" altLang="el-GR" sz="3000" b="0" dirty="0" smtClean="0"/>
              <a:t>1/5</a:t>
            </a:r>
          </a:p>
        </p:txBody>
      </p:sp>
      <p:sp>
        <p:nvSpPr>
          <p:cNvPr id="5123" name="2 - Θέση περιεχομένου"/>
          <p:cNvSpPr>
            <a:spLocks noGrp="1"/>
          </p:cNvSpPr>
          <p:nvPr>
            <p:ph idx="1"/>
          </p:nvPr>
        </p:nvSpPr>
        <p:spPr/>
        <p:txBody>
          <a:bodyPr/>
          <a:lstStyle/>
          <a:p>
            <a:pPr marL="457200" indent="-457200" eaLnBrk="1" hangingPunct="1">
              <a:buFont typeface="+mj-lt"/>
              <a:buAutoNum type="alphaUcPeriod"/>
            </a:pPr>
            <a:r>
              <a:rPr lang="el-GR" altLang="el-GR" b="1" dirty="0" smtClean="0"/>
              <a:t>Οπτικά συστήματα</a:t>
            </a:r>
            <a:r>
              <a:rPr lang="en-US" altLang="el-GR" b="1" dirty="0" smtClean="0"/>
              <a:t>:</a:t>
            </a:r>
            <a:endParaRPr lang="el-GR" altLang="el-GR" b="1" dirty="0" smtClean="0"/>
          </a:p>
          <a:p>
            <a:pPr marL="457200" indent="-457200" eaLnBrk="1" hangingPunct="1">
              <a:buFont typeface="+mj-lt"/>
              <a:buAutoNum type="arabicPeriod"/>
            </a:pPr>
            <a:r>
              <a:rPr lang="el-GR" altLang="el-GR" dirty="0" smtClean="0"/>
              <a:t>Το ενδοσκόπιο.</a:t>
            </a:r>
          </a:p>
          <a:p>
            <a:pPr marL="457200" indent="-457200" eaLnBrk="1" hangingPunct="1">
              <a:buFont typeface="+mj-lt"/>
              <a:buAutoNum type="arabicPeriod"/>
            </a:pPr>
            <a:r>
              <a:rPr lang="el-GR" altLang="el-GR" dirty="0" smtClean="0"/>
              <a:t>Η φωτεινή πηγή.</a:t>
            </a:r>
          </a:p>
          <a:p>
            <a:pPr marL="457200" indent="-457200" eaLnBrk="1" hangingPunct="1">
              <a:buFont typeface="+mj-lt"/>
              <a:buAutoNum type="arabicPeriod"/>
            </a:pPr>
            <a:r>
              <a:rPr lang="el-GR" altLang="el-GR" dirty="0" smtClean="0"/>
              <a:t>Η ενδοσκοπική κάμερα.</a:t>
            </a:r>
          </a:p>
          <a:p>
            <a:pPr eaLnBrk="1" hangingPunct="1">
              <a:buFont typeface="Arial" charset="0"/>
              <a:buNone/>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Tree>
    <p:extLst>
      <p:ext uri="{BB962C8B-B14F-4D97-AF65-F5344CB8AC3E}">
        <p14:creationId xmlns:p14="http://schemas.microsoft.com/office/powerpoint/2010/main" val="41871386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Τίτλος"/>
          <p:cNvSpPr>
            <a:spLocks noGrp="1"/>
          </p:cNvSpPr>
          <p:nvPr>
            <p:ph type="title"/>
          </p:nvPr>
        </p:nvSpPr>
        <p:spPr/>
        <p:txBody>
          <a:bodyPr>
            <a:normAutofit fontScale="90000"/>
          </a:bodyPr>
          <a:lstStyle/>
          <a:p>
            <a:pPr eaLnBrk="1" hangingPunct="1"/>
            <a:r>
              <a:rPr lang="el-GR" altLang="el-GR" b="1" dirty="0" smtClean="0"/>
              <a:t>Αίτια</a:t>
            </a:r>
            <a:r>
              <a:rPr lang="en-US" altLang="el-GR" b="1" dirty="0" smtClean="0"/>
              <a:t> </a:t>
            </a:r>
            <a:r>
              <a:rPr lang="el-GR" altLang="el-GR" dirty="0" smtClean="0"/>
              <a:t>επιπλοκών</a:t>
            </a:r>
            <a:r>
              <a:rPr lang="el-GR" altLang="el-GR" b="1" dirty="0" smtClean="0"/>
              <a:t> λαπαροσκοπικής χειρουργικής</a:t>
            </a:r>
          </a:p>
        </p:txBody>
      </p:sp>
      <p:sp>
        <p:nvSpPr>
          <p:cNvPr id="3" name="2 - Θέση περιεχομένου"/>
          <p:cNvSpPr>
            <a:spLocks noGrp="1"/>
          </p:cNvSpPr>
          <p:nvPr>
            <p:ph idx="1"/>
          </p:nvPr>
        </p:nvSpPr>
        <p:spPr/>
        <p:txBody>
          <a:bodyPr rtlCol="0">
            <a:normAutofit/>
          </a:bodyPr>
          <a:lstStyle/>
          <a:p>
            <a:pPr>
              <a:defRPr/>
            </a:pPr>
            <a:r>
              <a:rPr lang="el-GR" dirty="0" smtClean="0"/>
              <a:t>Κακή προετοιμασία ασθενών.</a:t>
            </a:r>
          </a:p>
          <a:p>
            <a:pPr>
              <a:defRPr/>
            </a:pPr>
            <a:r>
              <a:rPr lang="el-GR" dirty="0" smtClean="0"/>
              <a:t>Ανεπαρκής εξοπλισμός.</a:t>
            </a:r>
          </a:p>
          <a:p>
            <a:pPr>
              <a:defRPr/>
            </a:pPr>
            <a:r>
              <a:rPr lang="el-GR" dirty="0" smtClean="0"/>
              <a:t>Από τη βελόνη</a:t>
            </a:r>
            <a:r>
              <a:rPr lang="en-US" dirty="0" smtClean="0"/>
              <a:t> Veress</a:t>
            </a:r>
            <a:r>
              <a:rPr lang="el-GR" dirty="0" smtClean="0"/>
              <a:t>.</a:t>
            </a:r>
          </a:p>
          <a:p>
            <a:pPr>
              <a:defRPr/>
            </a:pPr>
            <a:r>
              <a:rPr lang="en-US" dirty="0" smtClean="0"/>
              <a:t>A</a:t>
            </a:r>
            <a:r>
              <a:rPr lang="el-GR" dirty="0" smtClean="0"/>
              <a:t>πό</a:t>
            </a:r>
            <a:r>
              <a:rPr lang="el-GR" dirty="0" smtClean="0"/>
              <a:t> το </a:t>
            </a:r>
            <a:r>
              <a:rPr lang="en-US" dirty="0" smtClean="0"/>
              <a:t>CO</a:t>
            </a:r>
            <a:r>
              <a:rPr lang="el-GR" dirty="0" smtClean="0"/>
              <a:t>2(υποδόριο εμφύσημα, εμβολή).</a:t>
            </a:r>
          </a:p>
          <a:p>
            <a:pPr>
              <a:defRPr/>
            </a:pPr>
            <a:r>
              <a:rPr lang="el-GR" dirty="0" smtClean="0"/>
              <a:t>Εργαλεία (Λαβίδες, διαθερμίες, trocar).</a:t>
            </a:r>
          </a:p>
          <a:p>
            <a:pPr>
              <a:defRPr/>
            </a:pPr>
            <a:r>
              <a:rPr lang="el-GR" dirty="0" smtClean="0"/>
              <a:t>Φάρμακα.</a:t>
            </a:r>
          </a:p>
          <a:p>
            <a:pPr>
              <a:defRPr/>
            </a:pPr>
            <a:r>
              <a:rPr lang="el-GR" dirty="0" smtClean="0"/>
              <a:t>Ράμματα,</a:t>
            </a:r>
            <a:r>
              <a:rPr lang="en-US" dirty="0" smtClean="0"/>
              <a:t> clips</a:t>
            </a:r>
            <a:r>
              <a:rPr lang="el-GR" dirty="0" smtClean="0"/>
              <a:t>.</a:t>
            </a:r>
          </a:p>
          <a:p>
            <a:pPr>
              <a:defRPr/>
            </a:pPr>
            <a:r>
              <a:rPr lang="el-GR" dirty="0" smtClean="0"/>
              <a:t>Παρατεταμένος χρόνος επέμβασης (εμβολές,</a:t>
            </a:r>
            <a:r>
              <a:rPr lang="en-US" dirty="0" smtClean="0"/>
              <a:t> </a:t>
            </a:r>
            <a:r>
              <a:rPr lang="el-GR" dirty="0" smtClean="0"/>
              <a:t>συμφύσεις).</a:t>
            </a:r>
          </a:p>
          <a:p>
            <a:pPr>
              <a:defRPr/>
            </a:pP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39</a:t>
            </a:fld>
            <a:endParaRPr lang="el-GR" dirty="0"/>
          </a:p>
        </p:txBody>
      </p:sp>
    </p:spTree>
    <p:extLst>
      <p:ext uri="{BB962C8B-B14F-4D97-AF65-F5344CB8AC3E}">
        <p14:creationId xmlns:p14="http://schemas.microsoft.com/office/powerpoint/2010/main" val="24969209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 Τίτλος"/>
          <p:cNvSpPr>
            <a:spLocks noGrp="1"/>
          </p:cNvSpPr>
          <p:nvPr>
            <p:ph type="title"/>
          </p:nvPr>
        </p:nvSpPr>
        <p:spPr/>
        <p:txBody>
          <a:bodyPr>
            <a:normAutofit fontScale="90000"/>
          </a:bodyPr>
          <a:lstStyle/>
          <a:p>
            <a:pPr eaLnBrk="1" hangingPunct="1"/>
            <a:r>
              <a:rPr lang="el-GR" altLang="el-GR" b="1" dirty="0" smtClean="0"/>
              <a:t>Επιπλοκές λαπαροσκοπικής χειρουργικής </a:t>
            </a:r>
            <a:r>
              <a:rPr lang="el-GR" altLang="el-GR" sz="3300" b="0" dirty="0" smtClean="0"/>
              <a:t>1/2</a:t>
            </a:r>
          </a:p>
        </p:txBody>
      </p:sp>
      <p:sp>
        <p:nvSpPr>
          <p:cNvPr id="3" name="2 - Θέση περιεχομένου"/>
          <p:cNvSpPr>
            <a:spLocks noGrp="1"/>
          </p:cNvSpPr>
          <p:nvPr>
            <p:ph idx="1"/>
          </p:nvPr>
        </p:nvSpPr>
        <p:spPr/>
        <p:txBody>
          <a:bodyPr rtlCol="0">
            <a:normAutofit/>
          </a:bodyPr>
          <a:lstStyle/>
          <a:p>
            <a:pPr eaLnBrk="1" fontAlgn="auto" hangingPunct="1">
              <a:spcAft>
                <a:spcPts val="0"/>
              </a:spcAft>
              <a:buFont typeface="Arial" charset="0"/>
              <a:buNone/>
              <a:defRPr/>
            </a:pPr>
            <a:r>
              <a:rPr lang="el-GR" b="1" dirty="0" smtClean="0"/>
              <a:t>ΑΜΕΣΕΣ:</a:t>
            </a:r>
          </a:p>
          <a:p>
            <a:pPr eaLnBrk="1" fontAlgn="auto" hangingPunct="1">
              <a:spcAft>
                <a:spcPts val="0"/>
              </a:spcAft>
              <a:buFont typeface="Arial" charset="0"/>
              <a:buNone/>
              <a:defRPr/>
            </a:pPr>
            <a:r>
              <a:rPr lang="el-GR" b="1" dirty="0" smtClean="0"/>
              <a:t>α)Διεγχειρητικές </a:t>
            </a:r>
          </a:p>
          <a:p>
            <a:pPr marL="1206500" lvl="1">
              <a:defRPr/>
            </a:pPr>
            <a:r>
              <a:rPr lang="el-GR" dirty="0" smtClean="0"/>
              <a:t>Υποδόριο εμφύσημα.</a:t>
            </a:r>
          </a:p>
          <a:p>
            <a:pPr marL="1206500" lvl="1">
              <a:defRPr/>
            </a:pPr>
            <a:r>
              <a:rPr lang="el-GR" dirty="0" smtClean="0"/>
              <a:t>Τραυματισμός αγγείων-χοληφόρων.</a:t>
            </a:r>
          </a:p>
          <a:p>
            <a:pPr marL="1206500" lvl="1">
              <a:defRPr/>
            </a:pPr>
            <a:r>
              <a:rPr lang="el-GR" dirty="0" smtClean="0"/>
              <a:t>Τραυματισμός εντέρου.</a:t>
            </a:r>
          </a:p>
          <a:p>
            <a:pPr marL="1206500" lvl="1">
              <a:defRPr/>
            </a:pPr>
            <a:r>
              <a:rPr lang="el-GR" dirty="0" smtClean="0"/>
              <a:t>Κακώσεις ουροποιητικού.</a:t>
            </a:r>
          </a:p>
          <a:p>
            <a:pPr marL="1206500" lvl="1">
              <a:defRPr/>
            </a:pPr>
            <a:r>
              <a:rPr lang="el-GR" dirty="0" smtClean="0"/>
              <a:t>Εμβολές (διαταραχές πηκτικότητας, </a:t>
            </a:r>
            <a:r>
              <a:rPr lang="en-US" dirty="0" smtClean="0"/>
              <a:t>CO</a:t>
            </a:r>
            <a:r>
              <a:rPr lang="en-US" baseline="-25000" dirty="0" smtClean="0"/>
              <a:t>2</a:t>
            </a:r>
            <a:r>
              <a:rPr lang="en-US" dirty="0" smtClean="0"/>
              <a:t>)</a:t>
            </a:r>
            <a:r>
              <a:rPr lang="el-GR" dirty="0" smtClean="0"/>
              <a:t>.</a:t>
            </a:r>
          </a:p>
          <a:p>
            <a:pPr eaLnBrk="1" fontAlgn="auto" hangingPunct="1">
              <a:spcAft>
                <a:spcPts val="0"/>
              </a:spcAft>
              <a:buFont typeface="Arial" charset="0"/>
              <a:buNone/>
              <a:defRPr/>
            </a:pP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40</a:t>
            </a:fld>
            <a:endParaRPr lang="el-GR" dirty="0"/>
          </a:p>
        </p:txBody>
      </p:sp>
    </p:spTree>
    <p:extLst>
      <p:ext uri="{BB962C8B-B14F-4D97-AF65-F5344CB8AC3E}">
        <p14:creationId xmlns:p14="http://schemas.microsoft.com/office/powerpoint/2010/main" val="27427335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 Τίτλος"/>
          <p:cNvSpPr>
            <a:spLocks noGrp="1"/>
          </p:cNvSpPr>
          <p:nvPr>
            <p:ph type="title"/>
          </p:nvPr>
        </p:nvSpPr>
        <p:spPr/>
        <p:txBody>
          <a:bodyPr>
            <a:normAutofit fontScale="90000"/>
          </a:bodyPr>
          <a:lstStyle/>
          <a:p>
            <a:r>
              <a:rPr lang="el-GR" altLang="el-GR" dirty="0"/>
              <a:t>Επιπλοκές λαπαροσκοπικής χειρουργικής </a:t>
            </a:r>
            <a:r>
              <a:rPr lang="el-GR" altLang="el-GR" sz="3300" b="0" dirty="0" smtClean="0"/>
              <a:t>2/2</a:t>
            </a:r>
            <a:endParaRPr lang="el-GR" altLang="el-GR" b="1" dirty="0" smtClean="0"/>
          </a:p>
        </p:txBody>
      </p:sp>
      <p:sp>
        <p:nvSpPr>
          <p:cNvPr id="66563" name="2 - Θέση περιεχομένου"/>
          <p:cNvSpPr>
            <a:spLocks noGrp="1"/>
          </p:cNvSpPr>
          <p:nvPr>
            <p:ph idx="1"/>
          </p:nvPr>
        </p:nvSpPr>
        <p:spPr/>
        <p:txBody>
          <a:bodyPr/>
          <a:lstStyle/>
          <a:p>
            <a:pPr eaLnBrk="1" hangingPunct="1">
              <a:buFont typeface="Arial" charset="0"/>
              <a:buNone/>
            </a:pPr>
            <a:r>
              <a:rPr lang="el-GR" altLang="el-GR" b="1" dirty="0" smtClean="0"/>
              <a:t>Β)Μετεγχειρητικές</a:t>
            </a:r>
          </a:p>
          <a:p>
            <a:pPr lvl="1"/>
            <a:r>
              <a:rPr lang="el-GR" altLang="el-GR" dirty="0" smtClean="0"/>
              <a:t>Ναυτία</a:t>
            </a:r>
            <a:r>
              <a:rPr lang="en-US" altLang="el-GR" dirty="0" smtClean="0"/>
              <a:t> </a:t>
            </a:r>
            <a:r>
              <a:rPr lang="el-GR" altLang="el-GR" dirty="0" smtClean="0"/>
              <a:t>-</a:t>
            </a:r>
            <a:r>
              <a:rPr lang="en-US" altLang="el-GR" dirty="0" smtClean="0"/>
              <a:t> </a:t>
            </a:r>
            <a:r>
              <a:rPr lang="el-GR" altLang="el-GR" dirty="0" smtClean="0"/>
              <a:t>Έμετος.</a:t>
            </a:r>
          </a:p>
          <a:p>
            <a:pPr lvl="1"/>
            <a:r>
              <a:rPr lang="el-GR" altLang="el-GR" dirty="0" smtClean="0"/>
              <a:t>Πόνος δεξιού ώμου.</a:t>
            </a:r>
          </a:p>
          <a:p>
            <a:pPr lvl="1"/>
            <a:r>
              <a:rPr lang="el-GR" altLang="el-GR" dirty="0" smtClean="0"/>
              <a:t>Φλεγμονές.</a:t>
            </a:r>
          </a:p>
          <a:p>
            <a:pPr eaLnBrk="1" hangingPunct="1">
              <a:buFont typeface="Arial" charset="0"/>
              <a:buNone/>
            </a:pPr>
            <a:r>
              <a:rPr lang="el-GR" altLang="el-GR" b="1" dirty="0" smtClean="0"/>
              <a:t>ΑΠΩΤΕΡΕΣ:</a:t>
            </a:r>
          </a:p>
          <a:p>
            <a:pPr lvl="1"/>
            <a:r>
              <a:rPr lang="el-GR" altLang="el-GR" dirty="0" smtClean="0"/>
              <a:t>Συρίγγια.</a:t>
            </a:r>
          </a:p>
          <a:p>
            <a:pPr lvl="1"/>
            <a:r>
              <a:rPr lang="el-GR" altLang="el-GR" dirty="0" smtClean="0"/>
              <a:t>Συμφύσεις.</a:t>
            </a:r>
          </a:p>
          <a:p>
            <a:pPr lvl="1"/>
            <a:r>
              <a:rPr lang="el-GR" altLang="el-GR" dirty="0" smtClean="0"/>
              <a:t>Κήλες.</a:t>
            </a:r>
          </a:p>
          <a:p>
            <a:pPr eaLnBrk="1" hangingPunct="1">
              <a:buFont typeface="Arial" charset="0"/>
              <a:buNone/>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41</a:t>
            </a:fld>
            <a:endParaRPr lang="el-GR" dirty="0"/>
          </a:p>
        </p:txBody>
      </p:sp>
    </p:spTree>
    <p:extLst>
      <p:ext uri="{BB962C8B-B14F-4D97-AF65-F5344CB8AC3E}">
        <p14:creationId xmlns:p14="http://schemas.microsoft.com/office/powerpoint/2010/main" val="2785670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Νικόλαος Θαλασσινός 2014. Νικόλαος Θαλασσινός. </a:t>
            </a:r>
            <a:r>
              <a:rPr lang="el-GR" sz="2000" dirty="0"/>
              <a:t>«Ειδικές Ιατρικές Εφαρμογές. </a:t>
            </a:r>
            <a:r>
              <a:rPr lang="el-GR" sz="2000" dirty="0" smtClean="0"/>
              <a:t>Ενότητα 4</a:t>
            </a:r>
            <a:r>
              <a:rPr lang="en-US" sz="2000" dirty="0" smtClean="0"/>
              <a:t>:</a:t>
            </a:r>
            <a:r>
              <a:rPr lang="el-GR" sz="2000" dirty="0"/>
              <a:t> Λαπαροσκόπηση – Λαπαροσκοπική χειρουργική».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44</a:t>
            </a:fld>
            <a:endParaRPr lang="el-GR"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903635"/>
          </a:xfrm>
        </p:spPr>
        <p:txBody>
          <a:bodyPr>
            <a:normAutofit/>
          </a:bodyPr>
          <a:lstStyle/>
          <a:p>
            <a:r>
              <a:rPr lang="el-GR" dirty="0">
                <a:solidFill>
                  <a:schemeClr val="tx1"/>
                </a:solidFill>
                <a:latin typeface="+mn-lt"/>
              </a:rPr>
              <a:t>Σημείωμα </a:t>
            </a:r>
            <a:r>
              <a:rPr lang="el-GR" dirty="0" smtClean="0">
                <a:solidFill>
                  <a:schemeClr val="tx1"/>
                </a:solidFill>
                <a:latin typeface="+mn-lt"/>
              </a:rPr>
              <a:t>Αδειοδότησης</a:t>
            </a:r>
            <a:endParaRPr lang="el-GR" dirty="0">
              <a:solidFill>
                <a:schemeClr val="tx1"/>
              </a:solidFill>
              <a:latin typeface="+mn-lt"/>
            </a:endParaRPr>
          </a:p>
        </p:txBody>
      </p:sp>
      <p:sp>
        <p:nvSpPr>
          <p:cNvPr id="3" name="Content Placeholder 2"/>
          <p:cNvSpPr>
            <a:spLocks noGrp="1"/>
          </p:cNvSpPr>
          <p:nvPr>
            <p:ph idx="1"/>
          </p:nvPr>
        </p:nvSpPr>
        <p:spPr>
          <a:xfrm>
            <a:off x="238412" y="1109315"/>
            <a:ext cx="8712968" cy="2021757"/>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a:t>
            </a:r>
            <a:r>
              <a:rPr lang="el-GR" dirty="0" smtClean="0">
                <a:latin typeface="+mn-lt"/>
              </a:rPr>
              <a:t>creativecommons.org/licenses/by-nc-sa/4.0</a:t>
            </a:r>
            <a:r>
              <a:rPr lang="el-GR" dirty="0">
                <a:latin typeface="+mn-lt"/>
              </a:rPr>
              <a:t>/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35442525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299" y="160591"/>
            <a:ext cx="7886700" cy="662782"/>
          </a:xfrm>
          <a:noFill/>
        </p:spPr>
        <p:txBody>
          <a:bodyPr>
            <a:normAutofit/>
          </a:bodyPr>
          <a:lstStyle/>
          <a:p>
            <a:r>
              <a:rPr lang="el-GR" sz="3600" dirty="0" smtClean="0">
                <a:solidFill>
                  <a:schemeClr val="tx1"/>
                </a:solidFill>
                <a:latin typeface="+mn-lt"/>
              </a:rPr>
              <a:t>Επεξήγηση όρων χρήσης έργων τρίτων</a:t>
            </a:r>
            <a:endParaRPr lang="el-GR" sz="3600" dirty="0">
              <a:solidFill>
                <a:schemeClr val="tx1"/>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46</a:t>
            </a:fld>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385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47</a:t>
            </a:fld>
            <a:endParaRPr lang="el-GR"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48</a:t>
            </a:fld>
            <a:endParaRPr lang="el-GR" dirty="0"/>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p:txBody>
          <a:bodyPr>
            <a:normAutofit fontScale="90000"/>
          </a:bodyPr>
          <a:lstStyle/>
          <a:p>
            <a:r>
              <a:rPr lang="el-GR" altLang="el-GR" dirty="0">
                <a:solidFill>
                  <a:prstClr val="white"/>
                </a:solidFill>
              </a:rPr>
              <a:t>Εξοπλισμός για την εκτέλεση λαπαροσκοπικών επεμβάσεων </a:t>
            </a:r>
            <a:r>
              <a:rPr lang="el-GR" altLang="el-GR" sz="3300" b="0" dirty="0" smtClean="0">
                <a:solidFill>
                  <a:prstClr val="white"/>
                </a:solidFill>
              </a:rPr>
              <a:t>2/5</a:t>
            </a:r>
            <a:endParaRPr lang="el-GR" altLang="el-GR" sz="3300" b="1" dirty="0" smtClean="0"/>
          </a:p>
        </p:txBody>
      </p:sp>
      <p:sp>
        <p:nvSpPr>
          <p:cNvPr id="6147" name="2 - Θέση περιεχομένου"/>
          <p:cNvSpPr>
            <a:spLocks noGrp="1"/>
          </p:cNvSpPr>
          <p:nvPr>
            <p:ph idx="1"/>
          </p:nvPr>
        </p:nvSpPr>
        <p:spPr/>
        <p:txBody>
          <a:bodyPr>
            <a:normAutofit/>
          </a:bodyPr>
          <a:lstStyle/>
          <a:p>
            <a:pPr marL="457200" indent="-457200" eaLnBrk="1" hangingPunct="1">
              <a:buFont typeface="+mj-lt"/>
              <a:buAutoNum type="alphaUcPeriod" startAt="2"/>
            </a:pPr>
            <a:r>
              <a:rPr lang="el-GR" altLang="el-GR" b="1" dirty="0" smtClean="0"/>
              <a:t>Εργαλεία για τη δημιουργία πνευμοπεριτοναίου και τη διατήρησή του</a:t>
            </a:r>
            <a:r>
              <a:rPr lang="en-US" altLang="el-GR" b="1" dirty="0" smtClean="0"/>
              <a:t>:</a:t>
            </a:r>
            <a:endParaRPr lang="el-GR" altLang="el-GR" b="1" dirty="0" smtClean="0"/>
          </a:p>
          <a:p>
            <a:pPr marL="457200" indent="-457200" eaLnBrk="1" hangingPunct="1">
              <a:buFont typeface="+mj-lt"/>
              <a:buAutoNum type="arabicPeriod"/>
            </a:pPr>
            <a:r>
              <a:rPr lang="el-GR" altLang="el-GR" dirty="0" smtClean="0"/>
              <a:t>Βελόνη </a:t>
            </a:r>
            <a:r>
              <a:rPr lang="en-US" altLang="el-GR" dirty="0" smtClean="0"/>
              <a:t>Veress</a:t>
            </a:r>
            <a:r>
              <a:rPr lang="el-GR" altLang="el-GR" dirty="0" smtClean="0"/>
              <a:t>.</a:t>
            </a:r>
          </a:p>
          <a:p>
            <a:pPr marL="457200" indent="-457200" eaLnBrk="1" hangingPunct="1">
              <a:buFont typeface="+mj-lt"/>
              <a:buAutoNum type="arabicPeriod"/>
            </a:pPr>
            <a:r>
              <a:rPr lang="el-GR" altLang="el-GR" dirty="0" smtClean="0"/>
              <a:t>Συσκευή εμφύσησης </a:t>
            </a:r>
            <a:r>
              <a:rPr lang="en-US" altLang="el-GR" dirty="0" smtClean="0"/>
              <a:t>CO</a:t>
            </a:r>
            <a:r>
              <a:rPr lang="el-GR" altLang="el-GR" baseline="-25000" dirty="0" smtClean="0"/>
              <a:t>2</a:t>
            </a:r>
            <a:r>
              <a:rPr lang="el-GR" altLang="el-GR" dirty="0" smtClean="0"/>
              <a:t>.</a:t>
            </a:r>
          </a:p>
          <a:p>
            <a:pPr marL="457200" indent="-457200" eaLnBrk="1" hangingPunct="1">
              <a:buFont typeface="+mj-lt"/>
              <a:buAutoNum type="arabicPeriod"/>
            </a:pPr>
            <a:r>
              <a:rPr lang="en-US" altLang="el-GR" dirty="0" smtClean="0"/>
              <a:t>Trocar</a:t>
            </a:r>
            <a:r>
              <a:rPr lang="el-GR" altLang="el-GR" dirty="0" smtClean="0"/>
              <a:t>.</a:t>
            </a:r>
          </a:p>
          <a:p>
            <a:pPr eaLnBrk="1" hangingPunct="1">
              <a:buFont typeface="Arial" charset="0"/>
              <a:buNone/>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spTree>
    <p:extLst>
      <p:ext uri="{BB962C8B-B14F-4D97-AF65-F5344CB8AC3E}">
        <p14:creationId xmlns:p14="http://schemas.microsoft.com/office/powerpoint/2010/main" val="3175114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p:nvPr>
        </p:nvSpPr>
        <p:spPr/>
        <p:txBody>
          <a:bodyPr>
            <a:normAutofit fontScale="90000"/>
          </a:bodyPr>
          <a:lstStyle/>
          <a:p>
            <a:r>
              <a:rPr lang="el-GR" altLang="el-GR" dirty="0">
                <a:solidFill>
                  <a:prstClr val="white"/>
                </a:solidFill>
              </a:rPr>
              <a:t>Εξοπλισμός για την εκτέλεση λαπαροσκοπικών επεμβάσεων </a:t>
            </a:r>
            <a:r>
              <a:rPr lang="el-GR" altLang="el-GR" sz="3300" b="0" dirty="0" smtClean="0">
                <a:solidFill>
                  <a:prstClr val="white"/>
                </a:solidFill>
              </a:rPr>
              <a:t>3/5</a:t>
            </a:r>
            <a:endParaRPr lang="el-GR" altLang="el-GR" sz="3200" b="1" dirty="0" smtClean="0"/>
          </a:p>
        </p:txBody>
      </p:sp>
      <p:sp>
        <p:nvSpPr>
          <p:cNvPr id="7171" name="2 - Θέση περιεχομένου"/>
          <p:cNvSpPr>
            <a:spLocks noGrp="1"/>
          </p:cNvSpPr>
          <p:nvPr>
            <p:ph idx="1"/>
          </p:nvPr>
        </p:nvSpPr>
        <p:spPr/>
        <p:txBody>
          <a:bodyPr/>
          <a:lstStyle/>
          <a:p>
            <a:pPr marL="457200" indent="-457200" eaLnBrk="1" hangingPunct="1">
              <a:buFont typeface="+mj-lt"/>
              <a:buAutoNum type="alphaUcPeriod" startAt="3"/>
            </a:pPr>
            <a:r>
              <a:rPr lang="el-GR" altLang="el-GR" b="1" dirty="0" smtClean="0"/>
              <a:t>Λαπαροενδοσκοπικ</a:t>
            </a:r>
            <a:r>
              <a:rPr lang="el-GR" altLang="el-GR" b="1" dirty="0"/>
              <a:t>ά</a:t>
            </a:r>
            <a:r>
              <a:rPr lang="el-GR" altLang="el-GR" b="1" dirty="0" smtClean="0"/>
              <a:t> εργαλεία</a:t>
            </a:r>
            <a:r>
              <a:rPr lang="en-US" altLang="el-GR" b="1" dirty="0" smtClean="0"/>
              <a:t>:</a:t>
            </a:r>
            <a:endParaRPr lang="el-GR" altLang="el-GR" b="1" dirty="0" smtClean="0"/>
          </a:p>
          <a:p>
            <a:pPr marL="457200" indent="-457200" eaLnBrk="1" hangingPunct="1">
              <a:buFont typeface="+mj-lt"/>
              <a:buAutoNum type="arabicPeriod"/>
            </a:pPr>
            <a:r>
              <a:rPr lang="el-GR" altLang="el-GR" dirty="0" smtClean="0"/>
              <a:t>Λαπαροσκοπικά </a:t>
            </a:r>
            <a:r>
              <a:rPr lang="el-GR" altLang="el-GR" dirty="0" smtClean="0"/>
              <a:t>ψαλίδια</a:t>
            </a:r>
            <a:r>
              <a:rPr lang="el-GR" altLang="el-GR" dirty="0" smtClean="0"/>
              <a:t>.</a:t>
            </a:r>
          </a:p>
          <a:p>
            <a:pPr marL="457200" indent="-457200" eaLnBrk="1" hangingPunct="1">
              <a:buFont typeface="+mj-lt"/>
              <a:buAutoNum type="arabicPeriod"/>
            </a:pPr>
            <a:r>
              <a:rPr lang="el-GR" altLang="el-GR" dirty="0" smtClean="0"/>
              <a:t>Λαπαροσκοπικές λαβίδες.</a:t>
            </a:r>
          </a:p>
          <a:p>
            <a:pPr marL="457200" indent="-457200" eaLnBrk="1" hangingPunct="1">
              <a:buFont typeface="+mj-lt"/>
              <a:buAutoNum type="arabicPeriod"/>
            </a:pPr>
            <a:r>
              <a:rPr lang="el-GR" altLang="el-GR" dirty="0" smtClean="0"/>
              <a:t>Αγκτήρες(κλιπ) και εφαρμογείς αγκτήρων.</a:t>
            </a:r>
          </a:p>
          <a:p>
            <a:pPr marL="457200" indent="-457200" eaLnBrk="1" hangingPunct="1">
              <a:buFont typeface="+mj-lt"/>
              <a:buAutoNum type="arabicPeriod"/>
            </a:pPr>
            <a:r>
              <a:rPr lang="el-GR" altLang="el-GR" dirty="0" smtClean="0"/>
              <a:t>Λαπαροενδοσκοπικά εργαλεία συρραφής.</a:t>
            </a:r>
          </a:p>
          <a:p>
            <a:pPr marL="457200" indent="-457200" eaLnBrk="1" hangingPunct="1">
              <a:buFont typeface="+mj-lt"/>
              <a:buAutoNum type="arabicPeriod"/>
            </a:pPr>
            <a:r>
              <a:rPr lang="el-GR" altLang="el-GR" dirty="0" smtClean="0"/>
              <a:t>Συσκευές πλύσης και αναρρόφησης.</a:t>
            </a:r>
          </a:p>
          <a:p>
            <a:pPr marL="457200" indent="-457200" eaLnBrk="1" hangingPunct="1">
              <a:buFont typeface="+mj-lt"/>
              <a:buAutoNum type="arabicPeriod"/>
            </a:pPr>
            <a:r>
              <a:rPr lang="el-GR" altLang="el-GR" dirty="0" smtClean="0"/>
              <a:t>Ενδοσκοπικοί σάκοι συλλογής.</a:t>
            </a:r>
          </a:p>
          <a:p>
            <a:pPr eaLnBrk="1" hangingPunct="1">
              <a:buFont typeface="Arial" charset="0"/>
              <a:buNone/>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spTree>
    <p:extLst>
      <p:ext uri="{BB962C8B-B14F-4D97-AF65-F5344CB8AC3E}">
        <p14:creationId xmlns:p14="http://schemas.microsoft.com/office/powerpoint/2010/main" val="391946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p:txBody>
          <a:bodyPr>
            <a:normAutofit fontScale="90000"/>
          </a:bodyPr>
          <a:lstStyle/>
          <a:p>
            <a:r>
              <a:rPr lang="el-GR" altLang="el-GR" dirty="0">
                <a:solidFill>
                  <a:prstClr val="white"/>
                </a:solidFill>
              </a:rPr>
              <a:t>Εξοπλισμός για την εκτέλεση λαπαροσκοπικών επεμβάσεων </a:t>
            </a:r>
            <a:r>
              <a:rPr lang="el-GR" altLang="el-GR" sz="3300" b="0" dirty="0" smtClean="0">
                <a:solidFill>
                  <a:prstClr val="white"/>
                </a:solidFill>
              </a:rPr>
              <a:t>4/5</a:t>
            </a:r>
            <a:endParaRPr lang="el-GR" altLang="el-GR" sz="3200" b="1" dirty="0" smtClean="0"/>
          </a:p>
        </p:txBody>
      </p:sp>
      <p:sp>
        <p:nvSpPr>
          <p:cNvPr id="8195" name="2 - Θέση περιεχομένου"/>
          <p:cNvSpPr>
            <a:spLocks noGrp="1"/>
          </p:cNvSpPr>
          <p:nvPr>
            <p:ph idx="1"/>
          </p:nvPr>
        </p:nvSpPr>
        <p:spPr/>
        <p:txBody>
          <a:bodyPr/>
          <a:lstStyle/>
          <a:p>
            <a:pPr marL="457200" indent="-457200" eaLnBrk="1" hangingPunct="1">
              <a:buFont typeface="+mj-lt"/>
              <a:buAutoNum type="alphaUcPeriod" startAt="4"/>
            </a:pPr>
            <a:r>
              <a:rPr lang="el-GR" altLang="el-GR" b="1" dirty="0" smtClean="0"/>
              <a:t>Άγκιστρα και μηχανικοί βραχίονες</a:t>
            </a:r>
            <a:r>
              <a:rPr lang="en-US" altLang="el-GR" b="1" dirty="0" smtClean="0"/>
              <a:t>:</a:t>
            </a:r>
            <a:endParaRPr lang="el-GR" altLang="el-GR" b="1" dirty="0" smtClean="0"/>
          </a:p>
          <a:p>
            <a:pPr marL="457200" indent="-457200" eaLnBrk="1" hangingPunct="1">
              <a:buFont typeface="+mj-lt"/>
              <a:buAutoNum type="arabicPeriod"/>
            </a:pPr>
            <a:r>
              <a:rPr lang="el-GR" altLang="el-GR" dirty="0" smtClean="0"/>
              <a:t>Λαπαροενδοσκοπικά άγκιστρα.</a:t>
            </a:r>
          </a:p>
          <a:p>
            <a:pPr marL="457200" indent="-457200" eaLnBrk="1" hangingPunct="1">
              <a:buFont typeface="+mj-lt"/>
              <a:buAutoNum type="arabicPeriod"/>
            </a:pPr>
            <a:r>
              <a:rPr lang="el-GR" altLang="el-GR" dirty="0" smtClean="0"/>
              <a:t>Λαπαροενδοσκοπικοί μηχανικοί βραχίονες.</a:t>
            </a:r>
          </a:p>
          <a:p>
            <a:pPr eaLnBrk="1" hangingPunct="1">
              <a:buFont typeface="Arial" charset="0"/>
              <a:buNone/>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Tree>
    <p:extLst>
      <p:ext uri="{BB962C8B-B14F-4D97-AF65-F5344CB8AC3E}">
        <p14:creationId xmlns:p14="http://schemas.microsoft.com/office/powerpoint/2010/main" val="80193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normAutofit fontScale="90000"/>
          </a:bodyPr>
          <a:lstStyle/>
          <a:p>
            <a:r>
              <a:rPr lang="el-GR" altLang="el-GR" dirty="0">
                <a:solidFill>
                  <a:prstClr val="white"/>
                </a:solidFill>
              </a:rPr>
              <a:t>Εξοπλισμός για την εκτέλεση λαπαροσκοπικών επεμβάσεων </a:t>
            </a:r>
            <a:r>
              <a:rPr lang="el-GR" altLang="el-GR" sz="3300" b="0" dirty="0" smtClean="0">
                <a:solidFill>
                  <a:prstClr val="white"/>
                </a:solidFill>
              </a:rPr>
              <a:t>5/5</a:t>
            </a:r>
            <a:endParaRPr lang="el-GR" altLang="el-GR" sz="3200" b="1" dirty="0" smtClean="0"/>
          </a:p>
        </p:txBody>
      </p:sp>
      <p:sp>
        <p:nvSpPr>
          <p:cNvPr id="9219" name="2 - Θέση περιεχομένου"/>
          <p:cNvSpPr>
            <a:spLocks noGrp="1"/>
          </p:cNvSpPr>
          <p:nvPr>
            <p:ph idx="1"/>
          </p:nvPr>
        </p:nvSpPr>
        <p:spPr/>
        <p:txBody>
          <a:bodyPr/>
          <a:lstStyle/>
          <a:p>
            <a:pPr marL="457200" indent="-457200" eaLnBrk="1" hangingPunct="1">
              <a:buFont typeface="+mj-lt"/>
              <a:buAutoNum type="alphaUcPeriod" startAt="5"/>
            </a:pPr>
            <a:r>
              <a:rPr lang="el-GR" altLang="el-GR" b="1" dirty="0" smtClean="0"/>
              <a:t>Ενεργειακά συστήματα στη λαπαροενδοσκοπική χειρουργική</a:t>
            </a:r>
            <a:r>
              <a:rPr lang="en-US" altLang="el-GR" b="1" dirty="0" smtClean="0"/>
              <a:t>:</a:t>
            </a:r>
            <a:endParaRPr lang="el-GR" altLang="el-GR" b="1" dirty="0" smtClean="0"/>
          </a:p>
          <a:p>
            <a:pPr marL="457200" indent="-457200" eaLnBrk="1" hangingPunct="1">
              <a:buFont typeface="+mj-lt"/>
              <a:buAutoNum type="arabicPeriod"/>
            </a:pPr>
            <a:r>
              <a:rPr lang="el-GR" altLang="el-GR" dirty="0" smtClean="0"/>
              <a:t>Μονοπολική και διπολική διαθερμία.</a:t>
            </a:r>
          </a:p>
          <a:p>
            <a:pPr marL="457200" indent="-457200" eaLnBrk="1" hangingPunct="1">
              <a:buFont typeface="+mj-lt"/>
              <a:buAutoNum type="arabicPeriod"/>
            </a:pPr>
            <a:r>
              <a:rPr lang="el-GR" altLang="el-GR" dirty="0" smtClean="0"/>
              <a:t>Συστήματα υπερήχων.</a:t>
            </a:r>
          </a:p>
          <a:p>
            <a:pPr marL="457200" indent="-457200" eaLnBrk="1" hangingPunct="1">
              <a:buFont typeface="+mj-lt"/>
              <a:buAutoNum type="arabicPeriod"/>
            </a:pPr>
            <a:r>
              <a:rPr lang="en-US" altLang="el-GR" dirty="0" smtClean="0"/>
              <a:t>LASER</a:t>
            </a:r>
            <a:r>
              <a:rPr lang="el-GR" altLang="el-GR" dirty="0" smtClean="0"/>
              <a:t>.</a:t>
            </a:r>
          </a:p>
          <a:p>
            <a:pPr eaLnBrk="1" hangingPunct="1">
              <a:buFont typeface="Arial" charset="0"/>
              <a:buNone/>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Tree>
    <p:extLst>
      <p:ext uri="{BB962C8B-B14F-4D97-AF65-F5344CB8AC3E}">
        <p14:creationId xmlns:p14="http://schemas.microsoft.com/office/powerpoint/2010/main" val="3366261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Λαπαροσκοπικά εργαλεία </a:t>
            </a:r>
            <a:r>
              <a:rPr lang="el-GR" sz="3000" b="0" dirty="0" smtClean="0"/>
              <a:t>1/5</a:t>
            </a:r>
            <a:endParaRPr lang="el-GR" sz="30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
        <p:nvSpPr>
          <p:cNvPr id="5" name="AutoShape 2" descr="Two photos: (left) Two instruments. Both have long, slender rods attached to wide ends. The trocar has one pointed end and narrower rod. (right) Three instruments. All have scissors-like handles attached to long rods with small grasping or cutting tools at the en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1028" name="Picture 4" descr="Two photos: (left) Two instruments. Both have long, slender rods attached to wide ends. The trocar has one pointed end and narrower rod. (right) Three instruments. All have scissors-like handles attached to long rods with small grasping or cutting tools at the ends."/>
          <p:cNvPicPr>
            <a:picLocks noChangeAspect="1" noChangeArrowheads="1"/>
          </p:cNvPicPr>
          <p:nvPr/>
        </p:nvPicPr>
        <p:blipFill rotWithShape="1">
          <a:blip r:embed="rId2">
            <a:extLst>
              <a:ext uri="{28A0092B-C50C-407E-A947-70E740481C1C}">
                <a14:useLocalDpi xmlns:a14="http://schemas.microsoft.com/office/drawing/2010/main" val="0"/>
              </a:ext>
            </a:extLst>
          </a:blip>
          <a:srcRect r="53018"/>
          <a:stretch/>
        </p:blipFill>
        <p:spPr bwMode="auto">
          <a:xfrm>
            <a:off x="307975" y="1772816"/>
            <a:ext cx="3793987" cy="28377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197279" y="4900518"/>
            <a:ext cx="2015377" cy="276999"/>
          </a:xfrm>
          <a:prstGeom prst="rect">
            <a:avLst/>
          </a:prstGeom>
        </p:spPr>
        <p:txBody>
          <a:bodyPr wrap="square">
            <a:spAutoFit/>
          </a:bodyPr>
          <a:lstStyle/>
          <a:p>
            <a:pPr algn="ctr"/>
            <a:r>
              <a:rPr lang="en-US" sz="1200" dirty="0">
                <a:solidFill>
                  <a:schemeClr val="bg1"/>
                </a:solidFill>
                <a:latin typeface="+mn-lt"/>
                <a:hlinkClick r:id="rId3"/>
              </a:rPr>
              <a:t>teachengineering.org</a:t>
            </a:r>
            <a:endParaRPr lang="el-GR" sz="1200" dirty="0">
              <a:solidFill>
                <a:schemeClr val="bg1"/>
              </a:solidFill>
              <a:latin typeface="+mn-lt"/>
            </a:endParaRPr>
          </a:p>
        </p:txBody>
      </p:sp>
      <p:pic>
        <p:nvPicPr>
          <p:cNvPr id="1030" name="Picture 6" descr="File:Laparoscopic Hand Instruments 001 JP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72817"/>
            <a:ext cx="4259334" cy="28377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7"/>
          <p:cNvSpPr/>
          <p:nvPr/>
        </p:nvSpPr>
        <p:spPr>
          <a:xfrm>
            <a:off x="5225503" y="4808184"/>
            <a:ext cx="2952328" cy="461665"/>
          </a:xfrm>
          <a:prstGeom prst="rect">
            <a:avLst/>
          </a:prstGeom>
        </p:spPr>
        <p:txBody>
          <a:bodyPr wrap="square">
            <a:spAutoFit/>
          </a:bodyPr>
          <a:lstStyle/>
          <a:p>
            <a:pPr algn="ctr"/>
            <a:r>
              <a:rPr lang="en-US" sz="1200" dirty="0">
                <a:solidFill>
                  <a:schemeClr val="bg1"/>
                </a:solidFill>
                <a:latin typeface="Calibri"/>
              </a:rPr>
              <a:t>“</a:t>
            </a:r>
            <a:r>
              <a:rPr lang="en-US" sz="1200" dirty="0">
                <a:solidFill>
                  <a:schemeClr val="bg1"/>
                </a:solidFill>
                <a:latin typeface="Calibri"/>
                <a:hlinkClick r:id="rId5"/>
              </a:rPr>
              <a:t>Laparoscopic Hand Instruments 001 JPN</a:t>
            </a:r>
            <a:r>
              <a:rPr lang="en-US" sz="1200" dirty="0">
                <a:solidFill>
                  <a:schemeClr val="bg1"/>
                </a:solidFill>
                <a:latin typeface="Calibri"/>
              </a:rPr>
              <a:t>”, </a:t>
            </a:r>
            <a:r>
              <a:rPr lang="el-GR" sz="1200" dirty="0" smtClean="0">
                <a:solidFill>
                  <a:schemeClr val="bg1"/>
                </a:solidFill>
                <a:latin typeface="Calibri"/>
              </a:rPr>
              <a:t>από</a:t>
            </a:r>
            <a:r>
              <a:rPr lang="en-US" sz="1200" dirty="0" smtClean="0">
                <a:solidFill>
                  <a:schemeClr val="bg1"/>
                </a:solidFill>
                <a:latin typeface="Calibri"/>
              </a:rPr>
              <a:t> </a:t>
            </a:r>
            <a:r>
              <a:rPr lang="en-US" sz="1200" dirty="0">
                <a:solidFill>
                  <a:schemeClr val="bg1"/>
                </a:solidFill>
                <a:latin typeface="Calibri"/>
              </a:rPr>
              <a:t>Ignis</a:t>
            </a:r>
            <a:r>
              <a:rPr lang="el-GR" sz="1200" dirty="0" smtClean="0">
                <a:solidFill>
                  <a:schemeClr val="bg1"/>
                </a:solidFill>
                <a:latin typeface="Calibri"/>
              </a:rPr>
              <a:t> διαθέσιμο με άδεια </a:t>
            </a:r>
            <a:r>
              <a:rPr lang="en-US" sz="1200" dirty="0">
                <a:solidFill>
                  <a:schemeClr val="bg1"/>
                </a:solidFill>
                <a:latin typeface="+mn-lt"/>
                <a:hlinkClick r:id="rId6"/>
              </a:rPr>
              <a:t>CC BY-SA 3.0</a:t>
            </a:r>
            <a:endParaRPr lang="en-US" sz="1200" dirty="0">
              <a:solidFill>
                <a:schemeClr val="bg1"/>
              </a:solidFill>
              <a:latin typeface="Calibri"/>
            </a:endParaRPr>
          </a:p>
        </p:txBody>
      </p:sp>
    </p:spTree>
    <p:extLst>
      <p:ext uri="{BB962C8B-B14F-4D97-AF65-F5344CB8AC3E}">
        <p14:creationId xmlns:p14="http://schemas.microsoft.com/office/powerpoint/2010/main" val="28613518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3e3d1132ed98e83a953831a4a83d917cc23e2e1"/>
</p:tagLst>
</file>

<file path=ppt/tags/tag2.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v/aj33fJ03ehQ?list=PLrJCrqpAqRUXhhkmc6nTQ01RtOWULhN6e&amp;index=4"/>
</p:tagLst>
</file>

<file path=ppt/tags/tag3.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v/fbi4RCETM-A"/>
</p:tagLst>
</file>

<file path=ppt/tags/tag4.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v/9RgaY8g9ejE"/>
</p:tagLst>
</file>

<file path=ppt/tags/tag5.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v/qQ0Y2q9Xfxg"/>
</p:tagLst>
</file>

<file path=ppt/tags/tag6.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v/aBQxVSVG4sQ"/>
</p:tagLst>
</file>

<file path=ppt/tags/tag7.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v/NLOOxj9Bku8"/>
</p:tagLst>
</file>

<file path=ppt/theme/theme1.xml><?xml version="1.0" encoding="utf-8"?>
<a:theme xmlns:a="http://schemas.openxmlformats.org/drawingml/2006/main" name="template new">
  <a:themeElements>
    <a:clrScheme name="Προσαρμοσμένο 1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5A5A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new</Template>
  <TotalTime>400</TotalTime>
  <Words>1487</Words>
  <Application>Microsoft Office PowerPoint</Application>
  <PresentationFormat>Προβολή στην οθόνη (4:3)</PresentationFormat>
  <Paragraphs>268</Paragraphs>
  <Slides>49</Slides>
  <Notes>31</Notes>
  <HiddenSlides>0</HiddenSlides>
  <MMClips>0</MMClips>
  <ScaleCrop>false</ScaleCrop>
  <HeadingPairs>
    <vt:vector size="4" baseType="variant">
      <vt:variant>
        <vt:lpstr>Θέμα</vt:lpstr>
      </vt:variant>
      <vt:variant>
        <vt:i4>4</vt:i4>
      </vt:variant>
      <vt:variant>
        <vt:lpstr>Τίτλοι διαφανειών</vt:lpstr>
      </vt:variant>
      <vt:variant>
        <vt:i4>49</vt:i4>
      </vt:variant>
    </vt:vector>
  </HeadingPairs>
  <TitlesOfParts>
    <vt:vector size="53" baseType="lpstr">
      <vt:lpstr>template new</vt:lpstr>
      <vt:lpstr>2_Προσαρμοσμένη σχεδίαση</vt:lpstr>
      <vt:lpstr>1_Προσαρμοσμένη σχεδίαση</vt:lpstr>
      <vt:lpstr>Προσαρμοσμένη σχεδίαση</vt:lpstr>
      <vt:lpstr>Ειδικές Ιατρικές Εφαρμογές</vt:lpstr>
      <vt:lpstr>Λαπαροσκόπηση</vt:lpstr>
      <vt:lpstr>Λαπαροσκοπική χειρουργική</vt:lpstr>
      <vt:lpstr>Εξοπλισμός για την εκτέλεση λαπαροσκοπικών επεμβάσεων 1/5</vt:lpstr>
      <vt:lpstr>Εξοπλισμός για την εκτέλεση λαπαροσκοπικών επεμβάσεων 2/5</vt:lpstr>
      <vt:lpstr>Εξοπλισμός για την εκτέλεση λαπαροσκοπικών επεμβάσεων 3/5</vt:lpstr>
      <vt:lpstr>Εξοπλισμός για την εκτέλεση λαπαροσκοπικών επεμβάσεων 4/5</vt:lpstr>
      <vt:lpstr>Εξοπλισμός για την εκτέλεση λαπαροσκοπικών επεμβάσεων 5/5</vt:lpstr>
      <vt:lpstr>Λαπαροσκοπικά εργαλεία 1/5</vt:lpstr>
      <vt:lpstr>Λαπαροσκοπικά εργαλεία 2/5</vt:lpstr>
      <vt:lpstr>Λαπαροσκοπικά εργαλεία 3/5</vt:lpstr>
      <vt:lpstr>Εκπαίδευση στη λαπαροσκόπηση 1/2</vt:lpstr>
      <vt:lpstr>Εμφύσηση αερίου (CO2) στην περιτοναϊκή κοιλότητα</vt:lpstr>
      <vt:lpstr>Εκπαίδευση στη λαπαροσκόπηση 2/2</vt:lpstr>
      <vt:lpstr>Τρόπος εισόδου λαπαροσκοπικών εργαλείων στην κοιλιά</vt:lpstr>
      <vt:lpstr>Λαπαροσκοπικά εργαλεία 4/5</vt:lpstr>
      <vt:lpstr>Λαπαροσκοπικά εργαλεία 5/5</vt:lpstr>
      <vt:lpstr>Λαπαροσκοπικός πύργος</vt:lpstr>
      <vt:lpstr>Σημεία διάνοιξης οπών στο κοιλιακό τοίχωμα για εκτέλεση λαπαροσκοπικής χολοκυστεκτομής</vt:lpstr>
      <vt:lpstr>Επεμβάσεις που εκτελούνται λαπαροσκοπικά 1/3</vt:lpstr>
      <vt:lpstr>Επεμβάσεις που εκτελούνται λαπαροσκοπικά 2/3</vt:lpstr>
      <vt:lpstr>Επεμβάσεις που εκτελούνται λαπαροσκοπικά 3/3</vt:lpstr>
      <vt:lpstr>Χολοκυστεκτομή </vt:lpstr>
      <vt:lpstr>Αφαίρεση συγγενούς κύστης χοληδόχου πόρου</vt:lpstr>
      <vt:lpstr>Λαπαροσκοπική σκωληκοειδεκτομή</vt:lpstr>
      <vt:lpstr>Λαπαροσκοπική γαστρεκτομή</vt:lpstr>
      <vt:lpstr>Διόρθωση κήλης Spiegel</vt:lpstr>
      <vt:lpstr>Επινεφριδεκτομή </vt:lpstr>
      <vt:lpstr>Νεφρεκτομή </vt:lpstr>
      <vt:lpstr>Αφαίρεση υποβλεννογόνιου όγκου</vt:lpstr>
      <vt:lpstr>Λαπαροσκοπικη εκτομή ορθού διακολπικά</vt:lpstr>
      <vt:lpstr>Εκτομή εκκολπώματος Meckel σε παιδιά </vt:lpstr>
      <vt:lpstr>Λαπαροσκοπική αφαίρεση αιμαγγειώματος ήπατος</vt:lpstr>
      <vt:lpstr>Συρραφή κόλου μετά από ιατρογενή τραυματισμό κατά την κολονοσκόπηση</vt:lpstr>
      <vt:lpstr>Ριζική λαπαροσκοπική χολοκυστεκτομή</vt:lpstr>
      <vt:lpstr>Λαπαροσκοπική χολοκυστεκτομή από μια οπή</vt:lpstr>
      <vt:lpstr>Λαπαροσκοπική διόρθωση εσωτερικής κήλης</vt:lpstr>
      <vt:lpstr>Λαπαροσκοπική διόρθωση διαφραγματοκήλης</vt:lpstr>
      <vt:lpstr>Πλεονεκτήματα της λαπαροενδοσκοπικής χειρουργικής</vt:lpstr>
      <vt:lpstr>Αίτια επιπλοκών λαπαροσκοπικής χειρουργικής</vt:lpstr>
      <vt:lpstr>Επιπλοκές λαπαροσκοπικής χειρουργικής 1/2</vt:lpstr>
      <vt:lpstr>Επιπλοκές λαπαροσκοπικής χειρουργικής 2/2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ΕΙΔΙΚΕΣ ΙΑΤΡΙΚΕΣ ΕΦΑΡΜΟΓΕΣ</dc:title>
  <dc:creator>opencourses@teiath.gr</dc:creator>
  <cp:lastModifiedBy>natasakar new</cp:lastModifiedBy>
  <cp:revision>56</cp:revision>
  <dcterms:created xsi:type="dcterms:W3CDTF">2014-09-01T12:17:32Z</dcterms:created>
  <dcterms:modified xsi:type="dcterms:W3CDTF">2015-02-25T11:53:48Z</dcterms:modified>
</cp:coreProperties>
</file>