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Lst>
  <p:notesMasterIdLst>
    <p:notesMasterId r:id="rId38"/>
  </p:notesMasterIdLst>
  <p:handoutMasterIdLst>
    <p:handoutMasterId r:id="rId39"/>
  </p:handoutMasterIdLst>
  <p:sldIdLst>
    <p:sldId id="256" r:id="rId12"/>
    <p:sldId id="267" r:id="rId13"/>
    <p:sldId id="276" r:id="rId14"/>
    <p:sldId id="268" r:id="rId15"/>
    <p:sldId id="281" r:id="rId16"/>
    <p:sldId id="277" r:id="rId17"/>
    <p:sldId id="279" r:id="rId18"/>
    <p:sldId id="280" r:id="rId19"/>
    <p:sldId id="269" r:id="rId20"/>
    <p:sldId id="282" r:id="rId21"/>
    <p:sldId id="283" r:id="rId22"/>
    <p:sldId id="270" r:id="rId23"/>
    <p:sldId id="271" r:id="rId24"/>
    <p:sldId id="284" r:id="rId25"/>
    <p:sldId id="278" r:id="rId26"/>
    <p:sldId id="272" r:id="rId27"/>
    <p:sldId id="285" r:id="rId28"/>
    <p:sldId id="286" r:id="rId29"/>
    <p:sldId id="287" r:id="rId30"/>
    <p:sldId id="288" r:id="rId31"/>
    <p:sldId id="257" r:id="rId32"/>
    <p:sldId id="262" r:id="rId33"/>
    <p:sldId id="264" r:id="rId34"/>
    <p:sldId id="265" r:id="rId35"/>
    <p:sldId id="266" r:id="rId36"/>
    <p:sldId id="261"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5D6"/>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Kλικ για επεξεργασία του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7733198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858909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446200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5528751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689353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570717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951647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1647482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0718756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17624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2426009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942069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0609966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686621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181049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287231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0263827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7964100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938540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72856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131418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2379980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5354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51116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520132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68478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716734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3353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301056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6338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Kλικ για επεξεργασία του τίτλου</a:t>
            </a:r>
            <a:endParaRPr lang="el-GR" dirty="0"/>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045210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190790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771120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5754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759836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775922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89027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009253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41488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27979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523510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689729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30917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26147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42855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199703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66682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94423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709816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0562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0995630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799065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190160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703553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842772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1216562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615868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679510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288702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15858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38722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864806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66398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02686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593474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803454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34120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63717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6691685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00022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Kλικ για επεξεργασία του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700083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272379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886122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9427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9706297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2195374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964452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0592219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7123469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1163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7022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9578634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001638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7882413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337126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1885965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7752356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387805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801724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6691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618039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649600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127366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2901604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7065595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2337363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969355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7976514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62744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23899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0656160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9083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0343061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94914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595830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2015757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0841592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323208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2339702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75105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1196997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59896130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26747105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20940470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36930569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8810491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29616166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32647846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25144221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35878066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fontScale="90000"/>
          </a:bodyPr>
          <a:lstStyle/>
          <a:p>
            <a:pPr lvl="1" algn="ctr"/>
            <a:r>
              <a:rPr lang="el-GR" sz="4400" b="1" dirty="0" smtClean="0">
                <a:solidFill>
                  <a:schemeClr val="tx1"/>
                </a:solidFill>
                <a:latin typeface="+mn-lt"/>
              </a:rPr>
              <a:t>Αρχιτεκτονική εσωτερικών χώρων</a:t>
            </a:r>
            <a:br>
              <a:rPr lang="el-GR" sz="4400" b="1" dirty="0" smtClean="0">
                <a:solidFill>
                  <a:schemeClr val="tx1"/>
                </a:solidFill>
                <a:latin typeface="+mn-lt"/>
              </a:rPr>
            </a:br>
            <a:r>
              <a:rPr lang="el-GR" sz="4400" b="1" dirty="0" smtClean="0">
                <a:solidFill>
                  <a:schemeClr val="tx1"/>
                </a:solidFill>
                <a:latin typeface="+mn-lt"/>
              </a:rPr>
              <a:t>Χώροι αναψυχής</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6</a:t>
            </a:r>
            <a:r>
              <a:rPr lang="el-GR" sz="2600" dirty="0" smtClean="0"/>
              <a:t>:</a:t>
            </a:r>
            <a:r>
              <a:rPr lang="en-US" sz="2600" dirty="0" smtClean="0"/>
              <a:t> </a:t>
            </a:r>
            <a:r>
              <a:rPr lang="el-GR" sz="2600" dirty="0" smtClean="0"/>
              <a:t>Εξατομικευμένες υπηρεσίες διαμονής</a:t>
            </a:r>
            <a:endParaRPr lang="el-GR" sz="2200" dirty="0" smtClean="0"/>
          </a:p>
          <a:p>
            <a:pPr>
              <a:spcBef>
                <a:spcPts val="0"/>
              </a:spcBef>
            </a:pPr>
            <a:r>
              <a:rPr lang="el-GR" sz="2200" dirty="0" smtClean="0"/>
              <a:t>Διονυσία Φράγκου</a:t>
            </a:r>
          </a:p>
          <a:p>
            <a:pPr>
              <a:spcBef>
                <a:spcPts val="0"/>
              </a:spcBef>
            </a:pPr>
            <a:r>
              <a:rPr lang="el-GR" sz="2200" dirty="0" smtClean="0"/>
              <a:t>Τμήμα ΕΑΔΣΑ</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Συνέδριο Τουρισμός_Παρουσίαση\aristi\942832122aristi1_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210"/>
          <a:stretch/>
        </p:blipFill>
        <p:spPr bwMode="auto">
          <a:xfrm>
            <a:off x="468536" y="404664"/>
            <a:ext cx="8280920" cy="56309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84576" y="6035615"/>
            <a:ext cx="7395744" cy="400110"/>
          </a:xfrm>
          <a:prstGeom prst="rect">
            <a:avLst/>
          </a:prstGeom>
          <a:noFill/>
        </p:spPr>
        <p:txBody>
          <a:bodyPr wrap="square" rtlCol="0">
            <a:spAutoFit/>
          </a:bodyPr>
          <a:lstStyle/>
          <a:p>
            <a:pPr algn="ctr" fontAlgn="auto">
              <a:spcBef>
                <a:spcPts val="0"/>
              </a:spcBef>
              <a:spcAft>
                <a:spcPts val="0"/>
              </a:spcAft>
            </a:pPr>
            <a:r>
              <a:rPr lang="el-GR" sz="2000" dirty="0" smtClean="0">
                <a:solidFill>
                  <a:prstClr val="black"/>
                </a:solidFill>
                <a:latin typeface="+mn-lt"/>
              </a:rPr>
              <a:t>Ήπειρος Ζαγοροχώρια, Αρχοντικό Αρίστης, </a:t>
            </a:r>
            <a:r>
              <a:rPr lang="el-GR" sz="2000" dirty="0">
                <a:solidFill>
                  <a:prstClr val="black"/>
                </a:solidFill>
                <a:latin typeface="+mn-lt"/>
              </a:rPr>
              <a:t>Παραδοσιακό Ξενοδοχείο </a:t>
            </a:r>
          </a:p>
        </p:txBody>
      </p:sp>
    </p:spTree>
    <p:extLst>
      <p:ext uri="{BB962C8B-B14F-4D97-AF65-F5344CB8AC3E}">
        <p14:creationId xmlns:p14="http://schemas.microsoft.com/office/powerpoint/2010/main" val="371345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Users\User\Desktop\Συνέδριο Τουρισμός_Παρουσίαση\aristi\aristi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46" r="7343"/>
          <a:stretch/>
        </p:blipFill>
        <p:spPr bwMode="auto">
          <a:xfrm>
            <a:off x="467544" y="3536143"/>
            <a:ext cx="3810000" cy="290700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er\Desktop\Συνέδριο Τουρισμός_Παρουσίαση\aristi\Το Αρχοντικό της Αρίστης.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2173" y="332657"/>
            <a:ext cx="4346291" cy="299733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User\Desktop\Συνέδριο Τουρισμός_Παρουσίαση\aristi\arist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2174" y="3536143"/>
            <a:ext cx="4346290" cy="28975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3368" y="2622101"/>
            <a:ext cx="3991833" cy="707886"/>
          </a:xfrm>
          <a:prstGeom prst="rect">
            <a:avLst/>
          </a:prstGeom>
          <a:noFill/>
        </p:spPr>
        <p:txBody>
          <a:bodyPr wrap="square" rtlCol="0">
            <a:spAutoFit/>
          </a:bodyPr>
          <a:lstStyle/>
          <a:p>
            <a:pPr algn="ctr" fontAlgn="auto">
              <a:spcBef>
                <a:spcPts val="0"/>
              </a:spcBef>
              <a:spcAft>
                <a:spcPts val="0"/>
              </a:spcAft>
            </a:pPr>
            <a:r>
              <a:rPr lang="el-GR" sz="2000" dirty="0">
                <a:solidFill>
                  <a:prstClr val="black"/>
                </a:solidFill>
                <a:latin typeface="+mn-lt"/>
              </a:rPr>
              <a:t>Αρχοντικό </a:t>
            </a:r>
            <a:r>
              <a:rPr lang="el-GR" sz="2000" dirty="0" smtClean="0">
                <a:solidFill>
                  <a:prstClr val="black"/>
                </a:solidFill>
                <a:latin typeface="+mn-lt"/>
              </a:rPr>
              <a:t>Αρίστης,</a:t>
            </a:r>
            <a:endParaRPr lang="el-GR" sz="2000" dirty="0">
              <a:solidFill>
                <a:prstClr val="black"/>
              </a:solidFill>
              <a:latin typeface="+mn-lt"/>
            </a:endParaRPr>
          </a:p>
          <a:p>
            <a:pPr algn="ctr" fontAlgn="auto">
              <a:spcBef>
                <a:spcPts val="0"/>
              </a:spcBef>
              <a:spcAft>
                <a:spcPts val="0"/>
              </a:spcAft>
            </a:pPr>
            <a:r>
              <a:rPr lang="el-GR" sz="2000" dirty="0" smtClean="0">
                <a:solidFill>
                  <a:prstClr val="black"/>
                </a:solidFill>
                <a:latin typeface="+mn-lt"/>
              </a:rPr>
              <a:t>Εσωτερικοί χώροι</a:t>
            </a:r>
            <a:endParaRPr lang="el-GR" sz="2000" dirty="0">
              <a:solidFill>
                <a:prstClr val="black"/>
              </a:solidFill>
              <a:latin typeface="+mn-lt"/>
            </a:endParaRPr>
          </a:p>
        </p:txBody>
      </p:sp>
    </p:spTree>
    <p:extLst>
      <p:ext uri="{BB962C8B-B14F-4D97-AF65-F5344CB8AC3E}">
        <p14:creationId xmlns:p14="http://schemas.microsoft.com/office/powerpoint/2010/main" val="1092652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Διαφοροποίηση τουριστών</a:t>
            </a:r>
            <a:endParaRPr lang="el-GR" dirty="0"/>
          </a:p>
        </p:txBody>
      </p:sp>
      <p:sp>
        <p:nvSpPr>
          <p:cNvPr id="3" name="Θέση περιεχομένου 2"/>
          <p:cNvSpPr>
            <a:spLocks noGrp="1"/>
          </p:cNvSpPr>
          <p:nvPr>
            <p:ph idx="1"/>
          </p:nvPr>
        </p:nvSpPr>
        <p:spPr/>
        <p:txBody>
          <a:bodyPr/>
          <a:lstStyle/>
          <a:p>
            <a:r>
              <a:rPr lang="el-GR" dirty="0"/>
              <a:t>Ένα μεγάλο μέρος των δυνητικών τουριστών ανά τον κόσμο εμφανίζεται ότι προτιμάει να διαφοροποιηθεί, επιλέγοντας να ξεφύγει από την καθημερινότητα και να απολαύσει αυθεντικές εμπειρίες σε αργούς ρυθμούς και μακριά από τις ορδές των τουριστών.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267736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Slow travel </a:t>
            </a:r>
            <a:r>
              <a:rPr lang="en-US" sz="3200" b="0" dirty="0" smtClean="0"/>
              <a:t>1/2</a:t>
            </a:r>
            <a:endParaRPr lang="el-GR" sz="3200" b="0" dirty="0"/>
          </a:p>
        </p:txBody>
      </p:sp>
      <p:sp>
        <p:nvSpPr>
          <p:cNvPr id="3" name="Θέση περιεχομένου 2"/>
          <p:cNvSpPr>
            <a:spLocks noGrp="1"/>
          </p:cNvSpPr>
          <p:nvPr>
            <p:ph idx="1"/>
          </p:nvPr>
        </p:nvSpPr>
        <p:spPr/>
        <p:txBody>
          <a:bodyPr>
            <a:normAutofit/>
          </a:bodyPr>
          <a:lstStyle/>
          <a:p>
            <a:r>
              <a:rPr lang="el-GR" dirty="0"/>
              <a:t>Οι διακοπές «slow travel»  και η κατακόρυφη άνοδος του αγροτουρισμού αποτελούν δύο ενδεικτικά παραδείγματα. Οι διακοπές αυτές διευκολύνουν την ανάπτυξη μικρών μονάδων που δίνουν τη δυνατότητα στους ταξιδιώτες να γευθούν την καθημερινότητα ή/και την φύση στα μέρη που επισκέπτονται</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923311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eikones santorini\11--57-thum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44391"/>
            <a:ext cx="8281121" cy="5169217"/>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3660321" y="6041776"/>
            <a:ext cx="2728760" cy="369332"/>
          </a:xfrm>
          <a:prstGeom prst="rect">
            <a:avLst/>
          </a:prstGeom>
        </p:spPr>
        <p:txBody>
          <a:bodyPr wrap="none">
            <a:spAutoFit/>
          </a:bodyPr>
          <a:lstStyle/>
          <a:p>
            <a:pPr fontAlgn="auto">
              <a:spcBef>
                <a:spcPts val="0"/>
              </a:spcBef>
              <a:spcAft>
                <a:spcPts val="0"/>
              </a:spcAft>
            </a:pPr>
            <a:r>
              <a:rPr lang="el-GR" dirty="0">
                <a:solidFill>
                  <a:prstClr val="black"/>
                </a:solidFill>
                <a:latin typeface="Arial Narrow" panose="020B0606020202030204" pitchFamily="34" charset="0"/>
              </a:rPr>
              <a:t> </a:t>
            </a:r>
            <a:r>
              <a:rPr lang="el-GR" dirty="0" smtClean="0">
                <a:solidFill>
                  <a:prstClr val="black"/>
                </a:solidFill>
                <a:latin typeface="Arial Narrow" panose="020B0606020202030204" pitchFamily="34" charset="0"/>
              </a:rPr>
              <a:t> </a:t>
            </a:r>
            <a:r>
              <a:rPr lang="el-GR" dirty="0" smtClean="0">
                <a:solidFill>
                  <a:prstClr val="black"/>
                </a:solidFill>
                <a:latin typeface="+mn-lt"/>
              </a:rPr>
              <a:t>Κυκλάδες, Χώρα  </a:t>
            </a:r>
            <a:r>
              <a:rPr lang="el-GR" dirty="0">
                <a:solidFill>
                  <a:prstClr val="black"/>
                </a:solidFill>
                <a:latin typeface="+mn-lt"/>
              </a:rPr>
              <a:t>Σερίφου</a:t>
            </a:r>
          </a:p>
        </p:txBody>
      </p:sp>
      <p:pic>
        <p:nvPicPr>
          <p:cNvPr id="5" name="Picture 2" descr="C:\Users\User\Desktop\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1" y="1099992"/>
            <a:ext cx="8280919" cy="465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041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Slow travel </a:t>
            </a:r>
            <a:r>
              <a:rPr lang="en-US" sz="3200" b="0" dirty="0" smtClean="0"/>
              <a:t>2/2</a:t>
            </a:r>
            <a:endParaRPr lang="el-GR" sz="3200" b="0" dirty="0"/>
          </a:p>
        </p:txBody>
      </p:sp>
      <p:sp>
        <p:nvSpPr>
          <p:cNvPr id="3" name="Θέση περιεχομένου 2"/>
          <p:cNvSpPr>
            <a:spLocks noGrp="1"/>
          </p:cNvSpPr>
          <p:nvPr>
            <p:ph idx="1"/>
          </p:nvPr>
        </p:nvSpPr>
        <p:spPr/>
        <p:txBody>
          <a:bodyPr/>
          <a:lstStyle/>
          <a:p>
            <a:r>
              <a:rPr lang="el-GR" dirty="0"/>
              <a:t>Αυτή η κατηγορία διακοπών μπορεί να καλυφθεί από ξενοδοχεία που χαρακτηρίζονται από  το μικρό αριθμό δωματίων, την ιδιαίτερη αρχιτεκτονική και διακόσμηση, την παροχή προσωπικών υπηρεσιών και φαγητού υψηλού επιπέδου, καθώς και τις παροχές νέων τεχνολογιών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654800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Εναλλακτικός τουρισμός</a:t>
            </a:r>
            <a:endParaRPr lang="el-GR" dirty="0"/>
          </a:p>
        </p:txBody>
      </p:sp>
      <p:sp>
        <p:nvSpPr>
          <p:cNvPr id="3" name="Θέση περιεχομένου 2"/>
          <p:cNvSpPr>
            <a:spLocks noGrp="1"/>
          </p:cNvSpPr>
          <p:nvPr>
            <p:ph idx="1"/>
          </p:nvPr>
        </p:nvSpPr>
        <p:spPr/>
        <p:txBody>
          <a:bodyPr>
            <a:normAutofit lnSpcReduction="10000"/>
          </a:bodyPr>
          <a:lstStyle/>
          <a:p>
            <a:r>
              <a:rPr lang="el-GR" smtClean="0"/>
              <a:t>Με βάση τις αρχές του εναλλακτικού τουρισμού,  της επανάχρησης - επανασχεδιασμού υπαρχόντων κτηρίων και συνόλων και τη χρήση τους ως μονάδων φιλοξενίας, καθώς και με τη συμμετοχή σε δράσεις που είναι έξω από την  απλή θέαση και περιέχουν  τη βιωματική συμμετοχή στα τοπικά δρώμενα και το τοπίο, και δίνουν την   δυνατότητα της αυθεντικής εμπειρίας του να  ζει κανείς σε κτήρια και περιβάλλοντα με τοπικό χαρακτήρα.</a:t>
            </a:r>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15</a:t>
            </a:fld>
            <a:endParaRPr lang="el-GR" dirty="0"/>
          </a:p>
        </p:txBody>
      </p:sp>
    </p:spTree>
    <p:extLst>
      <p:ext uri="{BB962C8B-B14F-4D97-AF65-F5344CB8AC3E}">
        <p14:creationId xmlns:p14="http://schemas.microsoft.com/office/powerpoint/2010/main" val="87811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http://www.thetoc.gr/images/articles/2/article_73689/upl557c2b59c0ead.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13" y="798556"/>
            <a:ext cx="8280151" cy="5256436"/>
          </a:xfrm>
          <a:prstGeom prst="rect">
            <a:avLst/>
          </a:prstGeom>
          <a:noFill/>
          <a:ln>
            <a:noFill/>
          </a:ln>
        </p:spPr>
      </p:pic>
      <p:sp>
        <p:nvSpPr>
          <p:cNvPr id="6" name="Ορθογώνιο 5"/>
          <p:cNvSpPr/>
          <p:nvPr/>
        </p:nvSpPr>
        <p:spPr>
          <a:xfrm>
            <a:off x="2287136" y="6072225"/>
            <a:ext cx="5171008" cy="400110"/>
          </a:xfrm>
          <a:prstGeom prst="rect">
            <a:avLst/>
          </a:prstGeom>
        </p:spPr>
        <p:txBody>
          <a:bodyPr wrap="square">
            <a:spAutoFit/>
          </a:bodyPr>
          <a:lstStyle/>
          <a:p>
            <a:pPr algn="ctr" fontAlgn="auto">
              <a:spcBef>
                <a:spcPts val="0"/>
              </a:spcBef>
              <a:spcAft>
                <a:spcPts val="0"/>
              </a:spcAft>
            </a:pPr>
            <a:r>
              <a:rPr lang="el-GR" sz="2000" dirty="0" smtClean="0">
                <a:solidFill>
                  <a:prstClr val="black"/>
                </a:solidFill>
                <a:latin typeface="+mn-lt"/>
              </a:rPr>
              <a:t>Κρήτη Ιεράπετρα, Άσπρος Ποταμός</a:t>
            </a:r>
            <a:r>
              <a:rPr lang="el-GR" sz="2000" dirty="0">
                <a:solidFill>
                  <a:prstClr val="black"/>
                </a:solidFill>
                <a:latin typeface="Arial Narrow" panose="020B0606020202030204" pitchFamily="34" charset="0"/>
              </a:rPr>
              <a:t> </a:t>
            </a:r>
          </a:p>
        </p:txBody>
      </p:sp>
    </p:spTree>
    <p:extLst>
      <p:ext uri="{BB962C8B-B14F-4D97-AF65-F5344CB8AC3E}">
        <p14:creationId xmlns:p14="http://schemas.microsoft.com/office/powerpoint/2010/main" val="276669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http://www.thetoc.gr/images/articles/2/article_73689/upl557c2b69ad63d.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13" y="841113"/>
            <a:ext cx="8280151" cy="5231112"/>
          </a:xfrm>
          <a:prstGeom prst="rect">
            <a:avLst/>
          </a:prstGeom>
          <a:noFill/>
          <a:ln>
            <a:noFill/>
          </a:ln>
        </p:spPr>
      </p:pic>
      <p:sp>
        <p:nvSpPr>
          <p:cNvPr id="6" name="Ορθογώνιο 5"/>
          <p:cNvSpPr/>
          <p:nvPr/>
        </p:nvSpPr>
        <p:spPr>
          <a:xfrm>
            <a:off x="2287136" y="6072225"/>
            <a:ext cx="5171008" cy="400110"/>
          </a:xfrm>
          <a:prstGeom prst="rect">
            <a:avLst/>
          </a:prstGeom>
        </p:spPr>
        <p:txBody>
          <a:bodyPr wrap="square">
            <a:spAutoFit/>
          </a:bodyPr>
          <a:lstStyle/>
          <a:p>
            <a:pPr algn="ctr" fontAlgn="auto">
              <a:spcBef>
                <a:spcPts val="0"/>
              </a:spcBef>
              <a:spcAft>
                <a:spcPts val="0"/>
              </a:spcAft>
            </a:pPr>
            <a:r>
              <a:rPr lang="el-GR" sz="2000" dirty="0" smtClean="0">
                <a:solidFill>
                  <a:prstClr val="black"/>
                </a:solidFill>
                <a:latin typeface="+mn-lt"/>
              </a:rPr>
              <a:t>Κρήτη Ιεράπετρα, Άσπρος Ποταμός</a:t>
            </a:r>
            <a:r>
              <a:rPr lang="el-GR" sz="2000" dirty="0">
                <a:solidFill>
                  <a:prstClr val="black"/>
                </a:solidFill>
                <a:latin typeface="+mn-lt"/>
              </a:rPr>
              <a:t> </a:t>
            </a:r>
          </a:p>
        </p:txBody>
      </p:sp>
    </p:spTree>
    <p:extLst>
      <p:ext uri="{BB962C8B-B14F-4D97-AF65-F5344CB8AC3E}">
        <p14:creationId xmlns:p14="http://schemas.microsoft.com/office/powerpoint/2010/main" val="3214519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http://www.thetoc.gr/images/articles/2/article_73689/upl557c2be35f42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1360" y="638814"/>
            <a:ext cx="4477104" cy="5419268"/>
          </a:xfrm>
          <a:prstGeom prst="rect">
            <a:avLst/>
          </a:prstGeom>
          <a:noFill/>
          <a:ln>
            <a:noFill/>
          </a:ln>
        </p:spPr>
      </p:pic>
      <p:pic>
        <p:nvPicPr>
          <p:cNvPr id="5" name="Θέση περιεχομένου 3" descr="http://www.thetoc.gr/images/articles/2/article_73689/upl557c2b774a12f.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53396" y="652957"/>
            <a:ext cx="3577452" cy="5419268"/>
          </a:xfrm>
          <a:prstGeom prst="rect">
            <a:avLst/>
          </a:prstGeom>
          <a:noFill/>
          <a:ln>
            <a:noFill/>
          </a:ln>
        </p:spPr>
      </p:pic>
      <p:sp>
        <p:nvSpPr>
          <p:cNvPr id="7" name="Ορθογώνιο 6"/>
          <p:cNvSpPr/>
          <p:nvPr/>
        </p:nvSpPr>
        <p:spPr>
          <a:xfrm>
            <a:off x="2287136" y="6072225"/>
            <a:ext cx="5171008" cy="400110"/>
          </a:xfrm>
          <a:prstGeom prst="rect">
            <a:avLst/>
          </a:prstGeom>
        </p:spPr>
        <p:txBody>
          <a:bodyPr wrap="square">
            <a:spAutoFit/>
          </a:bodyPr>
          <a:lstStyle/>
          <a:p>
            <a:pPr algn="ctr" fontAlgn="auto">
              <a:spcBef>
                <a:spcPts val="0"/>
              </a:spcBef>
              <a:spcAft>
                <a:spcPts val="0"/>
              </a:spcAft>
            </a:pPr>
            <a:r>
              <a:rPr lang="el-GR" sz="2000" dirty="0" smtClean="0">
                <a:solidFill>
                  <a:prstClr val="black"/>
                </a:solidFill>
                <a:latin typeface="+mn-lt"/>
              </a:rPr>
              <a:t>Κρήτη Ιεράπετρα, Άσπρος Ποταμός</a:t>
            </a:r>
            <a:r>
              <a:rPr lang="el-GR" sz="2000" dirty="0">
                <a:solidFill>
                  <a:prstClr val="black"/>
                </a:solidFill>
                <a:latin typeface="+mn-lt"/>
              </a:rPr>
              <a:t> </a:t>
            </a:r>
          </a:p>
        </p:txBody>
      </p:sp>
    </p:spTree>
    <p:extLst>
      <p:ext uri="{BB962C8B-B14F-4D97-AF65-F5344CB8AC3E}">
        <p14:creationId xmlns:p14="http://schemas.microsoft.com/office/powerpoint/2010/main" val="184841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Ευαισθητοποίηση για περιβαλλοντικά ζητήματα</a:t>
            </a:r>
            <a:endParaRPr lang="el-GR" dirty="0"/>
          </a:p>
        </p:txBody>
      </p:sp>
      <p:sp>
        <p:nvSpPr>
          <p:cNvPr id="3" name="Θέση περιεχομένου 2"/>
          <p:cNvSpPr>
            <a:spLocks noGrp="1"/>
          </p:cNvSpPr>
          <p:nvPr>
            <p:ph idx="1"/>
          </p:nvPr>
        </p:nvSpPr>
        <p:spPr/>
        <p:txBody>
          <a:bodyPr/>
          <a:lstStyle/>
          <a:p>
            <a:r>
              <a:rPr lang="el-GR" dirty="0" smtClean="0"/>
              <a:t>Στις μέρες μας οι πολίτες-καταναλωτές ανά τον κόσμο ενημερώνονται περισσότερο και επιδεικνύουν όλο και μεγαλύτερη ευαισθητοποίηση για περιβαλλοντικά ζητήματα. </a:t>
            </a:r>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1</a:t>
            </a:fld>
            <a:endParaRPr lang="el-GR" dirty="0"/>
          </a:p>
        </p:txBody>
      </p:sp>
    </p:spTree>
    <p:extLst>
      <p:ext uri="{BB962C8B-B14F-4D97-AF65-F5344CB8AC3E}">
        <p14:creationId xmlns:p14="http://schemas.microsoft.com/office/powerpoint/2010/main" val="1321188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http://www.thetoc.gr/images/articles/2/article_73689/upl557c2bf3d2ce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084009"/>
            <a:ext cx="3933282" cy="5369180"/>
          </a:xfrm>
          <a:prstGeom prst="rect">
            <a:avLst/>
          </a:prstGeom>
          <a:noFill/>
          <a:ln>
            <a:noFill/>
          </a:ln>
        </p:spPr>
      </p:pic>
      <p:pic>
        <p:nvPicPr>
          <p:cNvPr id="6" name="Θέση περιεχομένου 3" descr="http://www.thetoc.gr/images/articles/2/article_73689/upl557c2c0083797.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657298" y="3729640"/>
            <a:ext cx="4091166" cy="2723548"/>
          </a:xfrm>
          <a:prstGeom prst="rect">
            <a:avLst/>
          </a:prstGeom>
          <a:noFill/>
          <a:ln>
            <a:noFill/>
          </a:ln>
        </p:spPr>
      </p:pic>
      <p:sp>
        <p:nvSpPr>
          <p:cNvPr id="7" name="Ορθογώνιο 6"/>
          <p:cNvSpPr/>
          <p:nvPr/>
        </p:nvSpPr>
        <p:spPr>
          <a:xfrm>
            <a:off x="4649240" y="3068232"/>
            <a:ext cx="4099224" cy="400110"/>
          </a:xfrm>
          <a:prstGeom prst="rect">
            <a:avLst/>
          </a:prstGeom>
        </p:spPr>
        <p:txBody>
          <a:bodyPr wrap="square">
            <a:spAutoFit/>
          </a:bodyPr>
          <a:lstStyle/>
          <a:p>
            <a:pPr algn="ctr" fontAlgn="auto">
              <a:spcBef>
                <a:spcPts val="0"/>
              </a:spcBef>
              <a:spcAft>
                <a:spcPts val="0"/>
              </a:spcAft>
            </a:pPr>
            <a:r>
              <a:rPr lang="el-GR" sz="2000" dirty="0" smtClean="0">
                <a:solidFill>
                  <a:prstClr val="black"/>
                </a:solidFill>
                <a:latin typeface="+mn-lt"/>
              </a:rPr>
              <a:t>Κρήτη Ιεράπετρα, Άσπρος Ποταμός</a:t>
            </a:r>
            <a:r>
              <a:rPr lang="el-GR" sz="2000" dirty="0">
                <a:solidFill>
                  <a:prstClr val="black"/>
                </a:solidFill>
                <a:latin typeface="Arial Narrow" panose="020B0606020202030204" pitchFamily="34" charset="0"/>
              </a:rPr>
              <a:t> </a:t>
            </a:r>
          </a:p>
        </p:txBody>
      </p:sp>
    </p:spTree>
    <p:extLst>
      <p:ext uri="{BB962C8B-B14F-4D97-AF65-F5344CB8AC3E}">
        <p14:creationId xmlns:p14="http://schemas.microsoft.com/office/powerpoint/2010/main" val="4064404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a:t>
            </a:r>
            <a:r>
              <a:rPr lang="el-GR" sz="2000" dirty="0" smtClean="0"/>
              <a:t> Διονυσία Φράγκου</a:t>
            </a:r>
            <a:r>
              <a:rPr lang="en-US" sz="2000" dirty="0" smtClean="0"/>
              <a:t> </a:t>
            </a:r>
            <a:r>
              <a:rPr lang="el-GR" sz="2000" dirty="0" smtClean="0"/>
              <a:t>2014. Διονυσία Φράγκου. «Αρχιτεκτονική εσωτερικών χώρων</a:t>
            </a:r>
            <a:br>
              <a:rPr lang="el-GR" sz="2000" dirty="0" smtClean="0"/>
            </a:br>
            <a:r>
              <a:rPr lang="el-GR" sz="2000" dirty="0" smtClean="0"/>
              <a:t>Χώροι αναψυχής. Ενότητα </a:t>
            </a:r>
            <a:r>
              <a:rPr lang="el-GR" sz="2000" dirty="0"/>
              <a:t>6: Εξατομικευμένες υπηρεσίες διαμονής».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Ενεργειακό αποτύπωμα</a:t>
            </a:r>
            <a:endParaRPr lang="el-GR" dirty="0"/>
          </a:p>
        </p:txBody>
      </p:sp>
      <p:sp>
        <p:nvSpPr>
          <p:cNvPr id="3" name="Θέση περιεχομένου 2"/>
          <p:cNvSpPr>
            <a:spLocks noGrp="1"/>
          </p:cNvSpPr>
          <p:nvPr>
            <p:ph idx="1"/>
          </p:nvPr>
        </p:nvSpPr>
        <p:spPr/>
        <p:txBody>
          <a:bodyPr/>
          <a:lstStyle/>
          <a:p>
            <a:r>
              <a:rPr lang="el-GR" dirty="0" smtClean="0"/>
              <a:t>Πολλοί τουρίστες υπολογίζουν ήδη το «ενεργειακό αποτύπωμα» («ecological footprint»)  που αφήνει το ταξίδι τους στον προορισμό και δεν είναι μακριά η εποχή που το αποτύπωμα αυτό θα καθορίζει την επιλογή προορισμού, μέσου μεταφοράς και καταλύματος.</a:t>
            </a:r>
          </a:p>
          <a:p>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2</a:t>
            </a:fld>
            <a:endParaRPr lang="el-GR" dirty="0"/>
          </a:p>
        </p:txBody>
      </p:sp>
    </p:spTree>
    <p:extLst>
      <p:ext uri="{BB962C8B-B14F-4D97-AF65-F5344CB8AC3E}">
        <p14:creationId xmlns:p14="http://schemas.microsoft.com/office/powerpoint/2010/main" val="2239539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Ξενοδοχειακές επιχειρήσεις </a:t>
            </a:r>
            <a:endParaRPr lang="el-GR" dirty="0"/>
          </a:p>
        </p:txBody>
      </p:sp>
      <p:sp>
        <p:nvSpPr>
          <p:cNvPr id="3" name="Θέση περιεχομένου 2"/>
          <p:cNvSpPr>
            <a:spLocks noGrp="1"/>
          </p:cNvSpPr>
          <p:nvPr>
            <p:ph idx="1"/>
          </p:nvPr>
        </p:nvSpPr>
        <p:spPr/>
        <p:txBody>
          <a:bodyPr/>
          <a:lstStyle/>
          <a:p>
            <a:endParaRPr lang="el-GR" dirty="0" smtClean="0"/>
          </a:p>
          <a:p>
            <a:r>
              <a:rPr lang="el-GR" dirty="0" smtClean="0"/>
              <a:t>Ένας διαρκώς αυξανόμενος αριθμός ξενοδοχειακών επιχειρήσεων προωθούν πολιτικές και λύσεις φιλικές προς το περιβάλλον και προβάλλουν την φιλική προς το περιβάλλον νοοτροπία τους.</a:t>
            </a:r>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3</a:t>
            </a:fld>
            <a:endParaRPr lang="el-GR" dirty="0"/>
          </a:p>
        </p:txBody>
      </p:sp>
    </p:spTree>
    <p:extLst>
      <p:ext uri="{BB962C8B-B14F-4D97-AF65-F5344CB8AC3E}">
        <p14:creationId xmlns:p14="http://schemas.microsoft.com/office/powerpoint/2010/main" val="2847763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eikones santorini\cocomat serifos\389110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464" y="3485360"/>
            <a:ext cx="5400000" cy="29577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eikones santorini\cocomat serifos\381782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464" y="317008"/>
            <a:ext cx="5400000" cy="29577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608" y="6030837"/>
            <a:ext cx="2880001" cy="400110"/>
          </a:xfrm>
          <a:prstGeom prst="rect">
            <a:avLst/>
          </a:prstGeom>
          <a:noFill/>
        </p:spPr>
        <p:txBody>
          <a:bodyPr wrap="square" rtlCol="0">
            <a:spAutoFit/>
          </a:bodyPr>
          <a:lstStyle/>
          <a:p>
            <a:pPr algn="ctr" fontAlgn="auto">
              <a:spcBef>
                <a:spcPts val="0"/>
              </a:spcBef>
              <a:spcAft>
                <a:spcPts val="0"/>
              </a:spcAft>
            </a:pPr>
            <a:r>
              <a:rPr lang="en-US" sz="2000" dirty="0">
                <a:solidFill>
                  <a:prstClr val="black"/>
                </a:solidFill>
                <a:latin typeface="+mn-lt"/>
              </a:rPr>
              <a:t>Coco-mat Serifos | Hotel</a:t>
            </a:r>
            <a:endParaRPr lang="el-GR" sz="2000" dirty="0">
              <a:solidFill>
                <a:prstClr val="black"/>
              </a:solidFill>
              <a:latin typeface="+mn-lt"/>
            </a:endParaRPr>
          </a:p>
        </p:txBody>
      </p:sp>
    </p:spTree>
    <p:extLst>
      <p:ext uri="{BB962C8B-B14F-4D97-AF65-F5344CB8AC3E}">
        <p14:creationId xmlns:p14="http://schemas.microsoft.com/office/powerpoint/2010/main" val="3326369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Αυτοεκπλήρωση, εμπειρία και «ευ ζην»</a:t>
            </a:r>
            <a:endParaRPr lang="el-GR" dirty="0"/>
          </a:p>
        </p:txBody>
      </p:sp>
      <p:sp>
        <p:nvSpPr>
          <p:cNvPr id="3" name="Θέση περιεχομένου 2"/>
          <p:cNvSpPr>
            <a:spLocks noGrp="1"/>
          </p:cNvSpPr>
          <p:nvPr>
            <p:ph idx="1"/>
          </p:nvPr>
        </p:nvSpPr>
        <p:spPr/>
        <p:txBody>
          <a:bodyPr/>
          <a:lstStyle/>
          <a:p>
            <a:r>
              <a:rPr lang="el-GR" dirty="0" smtClean="0"/>
              <a:t> Ο ταξιδιώτης προσεγγίζει πλέον τις διακοπές με την έννοια της αυτοεκπλήρωσης, της εμπειρίας και του «ευ ζην». Γι’ αυτούς τους καταναλωτές η απόκτηση εμπειριών και οι «αποκλειστικές» και προσωποποιημένες υπηρεσίες έχουν μεγαλύτερη βαρύτητα   απ’ οτιδήποτε άλλο. </a:t>
            </a:r>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5</a:t>
            </a:fld>
            <a:endParaRPr lang="el-GR" dirty="0"/>
          </a:p>
        </p:txBody>
      </p:sp>
    </p:spTree>
    <p:extLst>
      <p:ext uri="{BB962C8B-B14F-4D97-AF65-F5344CB8AC3E}">
        <p14:creationId xmlns:p14="http://schemas.microsoft.com/office/powerpoint/2010/main" val="3967361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User\Desktop\eikones santorini\938153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13" y="1324520"/>
            <a:ext cx="8291264" cy="45404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62816" y="6050431"/>
            <a:ext cx="7275488" cy="400110"/>
          </a:xfrm>
          <a:prstGeom prst="rect">
            <a:avLst/>
          </a:prstGeom>
          <a:noFill/>
        </p:spPr>
        <p:txBody>
          <a:bodyPr wrap="square" rtlCol="0">
            <a:spAutoFit/>
          </a:bodyPr>
          <a:lstStyle/>
          <a:p>
            <a:pPr algn="ctr" fontAlgn="auto">
              <a:spcBef>
                <a:spcPts val="0"/>
              </a:spcBef>
              <a:spcAft>
                <a:spcPts val="0"/>
              </a:spcAft>
            </a:pPr>
            <a:r>
              <a:rPr lang="el-GR" sz="2000" dirty="0" smtClean="0">
                <a:solidFill>
                  <a:prstClr val="black"/>
                </a:solidFill>
                <a:latin typeface="+mn-lt"/>
              </a:rPr>
              <a:t>Καβάλα, ξενοδοχείο Ιμαρέτ</a:t>
            </a:r>
            <a:endParaRPr lang="el-GR" sz="2000" dirty="0">
              <a:solidFill>
                <a:prstClr val="black"/>
              </a:solidFill>
              <a:latin typeface="+mn-lt"/>
            </a:endParaRPr>
          </a:p>
        </p:txBody>
      </p:sp>
    </p:spTree>
    <p:extLst>
      <p:ext uri="{BB962C8B-B14F-4D97-AF65-F5344CB8AC3E}">
        <p14:creationId xmlns:p14="http://schemas.microsoft.com/office/powerpoint/2010/main" val="1129796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eikones santorini\315078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314" y="3478848"/>
            <a:ext cx="5400000" cy="2956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eikones santorini\93815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314" y="382504"/>
            <a:ext cx="5400000" cy="29571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6805" y="2585594"/>
            <a:ext cx="2880001" cy="707886"/>
          </a:xfrm>
          <a:prstGeom prst="rect">
            <a:avLst/>
          </a:prstGeom>
          <a:noFill/>
        </p:spPr>
        <p:txBody>
          <a:bodyPr wrap="square" rtlCol="0">
            <a:spAutoFit/>
          </a:bodyPr>
          <a:lstStyle/>
          <a:p>
            <a:pPr algn="ctr" fontAlgn="auto">
              <a:spcBef>
                <a:spcPts val="0"/>
              </a:spcBef>
              <a:spcAft>
                <a:spcPts val="0"/>
              </a:spcAft>
            </a:pPr>
            <a:r>
              <a:rPr lang="el-GR" sz="2000" dirty="0" smtClean="0">
                <a:solidFill>
                  <a:prstClr val="black"/>
                </a:solidFill>
                <a:latin typeface="+mn-lt"/>
              </a:rPr>
              <a:t>Ξενοδοχείο Ιμαρέτ</a:t>
            </a:r>
          </a:p>
          <a:p>
            <a:pPr algn="ctr" fontAlgn="auto">
              <a:spcBef>
                <a:spcPts val="0"/>
              </a:spcBef>
              <a:spcAft>
                <a:spcPts val="0"/>
              </a:spcAft>
            </a:pPr>
            <a:r>
              <a:rPr lang="el-GR" sz="2000" dirty="0" smtClean="0">
                <a:solidFill>
                  <a:prstClr val="black"/>
                </a:solidFill>
                <a:latin typeface="+mn-lt"/>
              </a:rPr>
              <a:t> καθιστικό</a:t>
            </a:r>
            <a:endParaRPr lang="el-GR" sz="2000" dirty="0">
              <a:solidFill>
                <a:prstClr val="black"/>
              </a:solidFill>
              <a:latin typeface="+mn-lt"/>
            </a:endParaRPr>
          </a:p>
        </p:txBody>
      </p:sp>
      <p:sp>
        <p:nvSpPr>
          <p:cNvPr id="13" name="TextBox 12"/>
          <p:cNvSpPr txBox="1"/>
          <p:nvPr/>
        </p:nvSpPr>
        <p:spPr>
          <a:xfrm>
            <a:off x="455171" y="5738399"/>
            <a:ext cx="2880001" cy="707886"/>
          </a:xfrm>
          <a:prstGeom prst="rect">
            <a:avLst/>
          </a:prstGeom>
          <a:noFill/>
        </p:spPr>
        <p:txBody>
          <a:bodyPr wrap="square" rtlCol="0">
            <a:spAutoFit/>
          </a:bodyPr>
          <a:lstStyle/>
          <a:p>
            <a:pPr algn="ctr" fontAlgn="auto">
              <a:spcBef>
                <a:spcPts val="0"/>
              </a:spcBef>
              <a:spcAft>
                <a:spcPts val="0"/>
              </a:spcAft>
            </a:pPr>
            <a:r>
              <a:rPr lang="el-GR" sz="2000" dirty="0" smtClean="0">
                <a:solidFill>
                  <a:prstClr val="black"/>
                </a:solidFill>
                <a:latin typeface="+mn-lt"/>
              </a:rPr>
              <a:t>Ξενοδοχείο Ιμαρέτ</a:t>
            </a:r>
          </a:p>
          <a:p>
            <a:pPr algn="ctr" fontAlgn="auto">
              <a:spcBef>
                <a:spcPts val="0"/>
              </a:spcBef>
              <a:spcAft>
                <a:spcPts val="0"/>
              </a:spcAft>
            </a:pPr>
            <a:r>
              <a:rPr lang="el-GR" sz="2000" dirty="0" smtClean="0">
                <a:solidFill>
                  <a:prstClr val="black"/>
                </a:solidFill>
                <a:latin typeface="+mn-lt"/>
              </a:rPr>
              <a:t>εσωτερική αυλή</a:t>
            </a:r>
            <a:endParaRPr lang="el-GR" sz="2000" dirty="0">
              <a:solidFill>
                <a:prstClr val="black"/>
              </a:solidFill>
              <a:latin typeface="+mn-lt"/>
            </a:endParaRPr>
          </a:p>
        </p:txBody>
      </p:sp>
    </p:spTree>
    <p:extLst>
      <p:ext uri="{BB962C8B-B14F-4D97-AF65-F5344CB8AC3E}">
        <p14:creationId xmlns:p14="http://schemas.microsoft.com/office/powerpoint/2010/main" val="320842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Μοντέλου αειφόρου ανάπτυξης </a:t>
            </a:r>
            <a:endParaRPr lang="el-GR" dirty="0"/>
          </a:p>
        </p:txBody>
      </p:sp>
      <p:sp>
        <p:nvSpPr>
          <p:cNvPr id="3" name="Θέση περιεχομένου 2"/>
          <p:cNvSpPr>
            <a:spLocks noGrp="1"/>
          </p:cNvSpPr>
          <p:nvPr>
            <p:ph idx="1"/>
          </p:nvPr>
        </p:nvSpPr>
        <p:spPr/>
        <p:txBody>
          <a:bodyPr>
            <a:normAutofit/>
          </a:bodyPr>
          <a:lstStyle/>
          <a:p>
            <a:r>
              <a:rPr lang="el-GR" sz="2800" dirty="0" smtClean="0"/>
              <a:t>Αποτελεί λοιπόν μονόδρομο η υιοθέτηση ενός μοντέλου αειφόρου ανάπτυξης σε όλα τα θέματα που σχετίζονται με τον τουρισμό. Εξάλλου οι κοινωνικοοικονομικές αλλαγές που συντελούνται με ραγδαίο ρυθμό τα τελευταία χρόνια, συντελούν στη διαφοροποίηση της καταναλωτικής συμπεριφοράς των τουριστών σε παγκόσμιο επίπεδο  με συνέπεια ο περιορισμένος χρόνος για διακοπές να αντικαθίσταται με ουσιαστικές διακοπές, που σημαίνει εξατομικευμένες, αυθεντικές, με σεβασμό στην τοπική κουλτούρα  και το περιβάλλον. </a:t>
            </a:r>
            <a:endParaRPr lang="el-GR" sz="2800"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8</a:t>
            </a:fld>
            <a:endParaRPr lang="el-GR" dirty="0"/>
          </a:p>
        </p:txBody>
      </p:sp>
    </p:spTree>
    <p:extLst>
      <p:ext uri="{BB962C8B-B14F-4D97-AF65-F5344CB8AC3E}">
        <p14:creationId xmlns:p14="http://schemas.microsoft.com/office/powerpoint/2010/main" val="10905999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Λιθογραφία - Offset</Template>
  <TotalTime>137</TotalTime>
  <Words>783</Words>
  <Application>Microsoft Office PowerPoint</Application>
  <PresentationFormat>Προβολή στην οθόνη (4:3)</PresentationFormat>
  <Paragraphs>81</Paragraphs>
  <Slides>26</Slides>
  <Notes>7</Notes>
  <HiddenSlides>0</HiddenSlides>
  <MMClips>0</MMClips>
  <ScaleCrop>false</ScaleCrop>
  <HeadingPairs>
    <vt:vector size="4" baseType="variant">
      <vt:variant>
        <vt:lpstr>Θέμα</vt:lpstr>
      </vt:variant>
      <vt:variant>
        <vt:i4>11</vt:i4>
      </vt:variant>
      <vt:variant>
        <vt:lpstr>Τίτλοι διαφανειών</vt:lpstr>
      </vt:variant>
      <vt:variant>
        <vt:i4>26</vt:i4>
      </vt:variant>
    </vt:vector>
  </HeadingPairs>
  <TitlesOfParts>
    <vt:vector size="37" baseType="lpstr">
      <vt:lpstr>Λιθογραφία - Offset</vt:lpstr>
      <vt:lpstr>Θέμα του Office</vt:lpstr>
      <vt:lpstr>1_Θέμα του Office</vt:lpstr>
      <vt:lpstr>2_Θέμα του Office</vt:lpstr>
      <vt:lpstr>3_Θέμα του Office</vt:lpstr>
      <vt:lpstr>4_Θέμα του Office</vt:lpstr>
      <vt:lpstr>5_Θέμα του Office</vt:lpstr>
      <vt:lpstr>6_Θέμα του Office</vt:lpstr>
      <vt:lpstr>7_Θέμα του Office</vt:lpstr>
      <vt:lpstr>8_Θέμα του Office</vt:lpstr>
      <vt:lpstr>9_Θέμα του Office</vt:lpstr>
      <vt:lpstr>Αρχιτεκτονική εσωτερικών χώρων Χώροι αναψυχής</vt:lpstr>
      <vt:lpstr>Ευαισθητοποίηση για περιβαλλοντικά ζητήματα</vt:lpstr>
      <vt:lpstr>Ενεργειακό αποτύπωμα</vt:lpstr>
      <vt:lpstr>Ξενοδοχειακές επιχειρήσεις </vt:lpstr>
      <vt:lpstr>Παρουσίαση του PowerPoint</vt:lpstr>
      <vt:lpstr>Αυτοεκπλήρωση, εμπειρία και «ευ ζην»</vt:lpstr>
      <vt:lpstr>Παρουσίαση του PowerPoint</vt:lpstr>
      <vt:lpstr>Παρουσίαση του PowerPoint</vt:lpstr>
      <vt:lpstr>Μοντέλου αειφόρου ανάπτυξης </vt:lpstr>
      <vt:lpstr>Παρουσίαση του PowerPoint</vt:lpstr>
      <vt:lpstr>Παρουσίαση του PowerPoint</vt:lpstr>
      <vt:lpstr>Διαφοροποίηση τουριστών</vt:lpstr>
      <vt:lpstr>Slow travel 1/2</vt:lpstr>
      <vt:lpstr>Παρουσίαση του PowerPoint</vt:lpstr>
      <vt:lpstr>Slow travel 2/2</vt:lpstr>
      <vt:lpstr>Εναλλακτικός τουρισμός</vt:lpstr>
      <vt:lpstr>Παρουσίαση του PowerPoint</vt:lpstr>
      <vt:lpstr>Παρουσίαση του PowerPoint</vt:lpstr>
      <vt:lpstr>Παρουσίαση του PowerPoint</vt:lpstr>
      <vt:lpstr>Παρουσίαση του PowerPoint</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Λιθογραφία - Offset</dc:title>
  <dc:creator>OWNER</dc:creator>
  <cp:lastModifiedBy>natasakar new</cp:lastModifiedBy>
  <cp:revision>22</cp:revision>
  <dcterms:created xsi:type="dcterms:W3CDTF">2014-11-09T10:17:43Z</dcterms:created>
  <dcterms:modified xsi:type="dcterms:W3CDTF">2015-12-28T07:37:44Z</dcterms:modified>
</cp:coreProperties>
</file>