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4"/>
  </p:notesMasterIdLst>
  <p:handoutMasterIdLst>
    <p:handoutMasterId r:id="rId25"/>
  </p:handoutMasterIdLst>
  <p:sldIdLst>
    <p:sldId id="269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8" r:id="rId14"/>
    <p:sldId id="265" r:id="rId15"/>
    <p:sldId id="276" r:id="rId16"/>
    <p:sldId id="270" r:id="rId17"/>
    <p:sldId id="271" r:id="rId18"/>
    <p:sldId id="272" r:id="rId19"/>
    <p:sldId id="277" r:id="rId20"/>
    <p:sldId id="278" r:id="rId21"/>
    <p:sldId id="274" r:id="rId22"/>
    <p:sldId id="275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3" autoAdjust="0"/>
    <p:restoredTop sz="90846" autoAdjust="0"/>
  </p:normalViewPr>
  <p:slideViewPr>
    <p:cSldViewPr>
      <p:cViewPr varScale="1">
        <p:scale>
          <a:sx n="106" d="100"/>
          <a:sy n="106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48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2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2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6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0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1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7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5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Robertolyra" TargetMode="External"/><Relationship Id="rId4" Type="http://schemas.openxmlformats.org/officeDocument/2006/relationships/hyperlink" Target="http://commons.wikimedia.org/wiki/File:Thoracic_drain_dressing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Φροντίδα ασθενή με κλειστή παροχέτευση θώρακα</a:t>
            </a:r>
            <a:endParaRPr lang="en-US" sz="2800" dirty="0" smtClean="0"/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2000" dirty="0" smtClean="0">
              <a:solidFill>
                <a:prstClr val="black"/>
              </a:solidFill>
            </a:endParaRPr>
          </a:p>
          <a:p>
            <a:r>
              <a:rPr lang="el-GR" sz="2400" dirty="0" smtClean="0"/>
              <a:t>Μ. Μπουζίκα, Σ. Παρισσόπουλος, Θ. Κατσούλας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Βασικό πλάνο φροντίδας – Παροχέτευση θώρακα </a:t>
            </a:r>
            <a:r>
              <a:rPr lang="el-GR" dirty="0" smtClean="0">
                <a:latin typeface="Calibri" panose="020F0502020204030204" pitchFamily="34" charset="0"/>
              </a:rPr>
              <a:t>¹ </a:t>
            </a:r>
            <a:r>
              <a:rPr lang="el-GR" b="0" dirty="0" smtClean="0">
                <a:latin typeface="Calibri" panose="020F0502020204030204" pitchFamily="34" charset="0"/>
              </a:rPr>
              <a:t>(1 από 2)</a:t>
            </a:r>
            <a:endParaRPr lang="el-GR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219500"/>
              </p:ext>
            </p:extLst>
          </p:nvPr>
        </p:nvGraphicFramePr>
        <p:xfrm>
          <a:off x="251520" y="1124744"/>
          <a:ext cx="885698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513384"/>
                <a:gridCol w="36004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l-GR" sz="1200" dirty="0" smtClean="0"/>
                        <a:t>Ονοματεπώνυμο</a:t>
                      </a:r>
                      <a:r>
                        <a:rPr lang="el-GR" sz="1200" baseline="0" dirty="0" smtClean="0"/>
                        <a:t> Ασθενούς</a:t>
                      </a:r>
                      <a:r>
                        <a:rPr lang="en-US" sz="1200" baseline="0" dirty="0" smtClean="0"/>
                        <a:t>: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Καταγραφή προβλήματος</a:t>
                      </a:r>
                      <a:r>
                        <a:rPr lang="en-US" sz="1200" dirty="0" smtClean="0"/>
                        <a:t>:</a:t>
                      </a:r>
                      <a:endParaRPr lang="el-G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1200" dirty="0" smtClean="0"/>
                        <a:t>Ο ασθενής φέρει παροχέτευση</a:t>
                      </a:r>
                      <a:r>
                        <a:rPr lang="el-GR" sz="1200" baseline="0" dirty="0" smtClean="0"/>
                        <a:t> θώρακα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Προτεινόμενος Σκοπός</a:t>
                      </a:r>
                      <a:r>
                        <a:rPr lang="en-US" sz="1200" dirty="0" smtClean="0"/>
                        <a:t>:</a:t>
                      </a:r>
                      <a:endParaRPr lang="el-G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1200" dirty="0" smtClean="0"/>
                        <a:t>Για τον ασθενή</a:t>
                      </a:r>
                      <a:r>
                        <a:rPr lang="el-GR" sz="1200" baseline="0" dirty="0" smtClean="0"/>
                        <a:t> να νιώθει άνετα και για την παροχέτευση να λειτουργεί αποτελεσματικά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1200" b="1" dirty="0" smtClean="0"/>
                        <a:t>Νοσηλευτική Παρέμβαση</a:t>
                      </a:r>
                      <a:endParaRPr lang="el-G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Σημειώστε ποια παρέμβαση εφαρμόζεται</a:t>
                      </a:r>
                      <a:endParaRPr lang="el-G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53259"/>
              </p:ext>
            </p:extLst>
          </p:nvPr>
        </p:nvGraphicFramePr>
        <p:xfrm>
          <a:off x="251520" y="2636912"/>
          <a:ext cx="8136904" cy="3571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6840760"/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Καταγράψτε θερμοκρασία, σφύξεις, ΑΠ, κάθε __</a:t>
                      </a:r>
                      <a:r>
                        <a:rPr lang="el-GR" sz="1200" baseline="0" dirty="0" smtClean="0"/>
                        <a:t> ώρες.</a:t>
                      </a:r>
                    </a:p>
                    <a:p>
                      <a:r>
                        <a:rPr lang="el-GR" sz="1200" baseline="0" dirty="0" smtClean="0"/>
                        <a:t>Καταγράψτε τη συχνότητα αναπνοών, χαρα/κα αναπνοής, συμμετρία της θωρακικής κίνησης (έκπτυξης) και κορεσμό Οξυγόνου κάθε __ ώρες. (διευκρινίστε συχνότητες)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2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Παρατηρείστε το σύστημα</a:t>
                      </a:r>
                      <a:r>
                        <a:rPr lang="el-GR" sz="1200" baseline="0" dirty="0" smtClean="0"/>
                        <a:t> παροχέτευσης ανά ώρα</a:t>
                      </a:r>
                      <a:r>
                        <a:rPr lang="en-US" sz="1200" baseline="0" dirty="0" smtClean="0"/>
                        <a:t>: </a:t>
                      </a:r>
                      <a:endParaRPr lang="el-GR" sz="120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200" baseline="0" dirty="0" smtClean="0"/>
                        <a:t>Ελέγξτε ότι ο σωλήνας δεν αναδιπλώνει,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200" baseline="0" dirty="0" smtClean="0"/>
                        <a:t>Ελέγξτε το περιεχόμενο του σωλήνα για «ταλάντευση» (</a:t>
                      </a:r>
                      <a:r>
                        <a:rPr lang="en-US" sz="1200" baseline="0" dirty="0" smtClean="0"/>
                        <a:t>swinging) </a:t>
                      </a:r>
                      <a:r>
                        <a:rPr lang="el-GR" sz="1200" baseline="0" dirty="0" smtClean="0"/>
                        <a:t>κατά την εκπνοή (σημείο βαρύτητας σωλήνα)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l-GR" sz="1200" baseline="0" dirty="0" smtClean="0"/>
                        <a:t>Ελέγξτε το σωλήνα για φυσαλίδες στο δοχείο (δείχνει διαρροή αέρα)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3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Το σύστημα παροχέτευσης τοποθετείται</a:t>
                      </a:r>
                      <a:r>
                        <a:rPr lang="el-GR" sz="1200" baseline="0" dirty="0" smtClean="0"/>
                        <a:t> πάντα σε επίπεδο χαμηλότερο από αυτόν του διαφράγματος. Φροντίστε ο ασθενής να το γνωρίζει.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4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Ο παροχετευμένος όγκος υγρών να μην ξεπερνά τα 500 </a:t>
                      </a:r>
                      <a:r>
                        <a:rPr lang="en-US" sz="1200" dirty="0" smtClean="0"/>
                        <a:t>ml</a:t>
                      </a:r>
                      <a:r>
                        <a:rPr lang="el-GR" sz="1200" dirty="0" smtClean="0"/>
                        <a:t>.</a:t>
                      </a:r>
                      <a:r>
                        <a:rPr lang="el-GR" sz="1200" baseline="0" dirty="0" smtClean="0"/>
                        <a:t> Όταν φτάσει αυτό το επίπεδο αλλάξτε δοχείο χρησιμοποιώντας άσηπτη τεχνική. Καταγράψτε τον παροχετευμένο όγκο.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5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Κλείστε το σωλήνα με λαβίδες μόνο όταν αλλάξει το δοχείο συλλογής υγρών.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6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Ελέγξτε καθημερινά το επίθεμα στο σημείο εισαγωγής του σωλήνα παροχέτευσης στο θωρακικό τοίχωμα.</a:t>
                      </a:r>
                      <a:r>
                        <a:rPr lang="el-GR" sz="1200" baseline="0" dirty="0" smtClean="0"/>
                        <a:t> Εφαρμόστε αυτοκόλλητο επίθεμα χρησιμοποιώντας άσηπτη τεχνική. Αλλάξτε το επίθεμα μόνο όταν λερωθεί ή σε υποψία μόλυνσης.</a:t>
                      </a:r>
                      <a:endParaRPr lang="el-G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6308079"/>
            <a:ext cx="82089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¹ Το παρόν κείμενο προορίζεται μόνο για χρήση στα πλαίσια της εκπαιδευτικής διαδικασίας στο Εργαστηριακό μέρος του μαθήματος ΠΑΘΟΛΟΓΙΚΗ / ΧΕΙΡΟΥΡΓΙΚΗ ΝΟΣΗΛΕΥΤΙΚΗ Ι, από τους φοιτητές του Τμήματος Νοσηλευτικής Β’, ΣΕΥΠ, ΤΕΙ Αθήνας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79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Βασικό πλάνο φροντίδας – Παροχέτευση θώρακα ¹ </a:t>
            </a:r>
            <a:r>
              <a:rPr lang="el-GR" b="0" dirty="0" smtClean="0"/>
              <a:t>(2 </a:t>
            </a:r>
            <a:r>
              <a:rPr lang="el-GR" b="0" dirty="0"/>
              <a:t>από 2)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18958"/>
              </p:ext>
            </p:extLst>
          </p:nvPr>
        </p:nvGraphicFramePr>
        <p:xfrm>
          <a:off x="457200" y="1700808"/>
          <a:ext cx="8229600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432"/>
                <a:gridCol w="720080"/>
                <a:gridCol w="5040560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7</a:t>
                      </a:r>
                      <a:endParaRPr lang="el-G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1200" dirty="0" smtClean="0"/>
                        <a:t>Χορηγείστε παυσίπονα και αξιολογείστε την επίδρασή</a:t>
                      </a:r>
                      <a:r>
                        <a:rPr lang="el-GR" sz="1200" baseline="0" dirty="0" smtClean="0"/>
                        <a:t> τους. Επικοινωνήστε με την ιατρική ομάδα εάν ο πόνος δεν ελέγχεται.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8</a:t>
                      </a:r>
                      <a:endParaRPr lang="el-GR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1200" dirty="0" smtClean="0"/>
                        <a:t>Σε περίπτωση συνεχούς αναρρόφησης (σύμφωνα</a:t>
                      </a:r>
                      <a:r>
                        <a:rPr lang="el-GR" sz="1200" baseline="0" dirty="0" smtClean="0"/>
                        <a:t> με τις οδηγίες). Φροντίστε να χρησιμοποιείται συσκευή χαμηλής αναρρόφησης. Διασφαλίστε ότι το υγρό δεν μπαίνει στον σωλήνα.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l-GR" sz="1200" dirty="0" smtClean="0"/>
                        <a:t>Τεκμήριο</a:t>
                      </a:r>
                      <a:r>
                        <a:rPr lang="en-US" sz="1200" baseline="0" dirty="0" smtClean="0"/>
                        <a:t>: Allibone L (2003) Nursing management of cheat drains Nursing Standard 17:22. </a:t>
                      </a:r>
                    </a:p>
                    <a:p>
                      <a:r>
                        <a:rPr lang="en-US" sz="1200" baseline="0" dirty="0" smtClean="0"/>
                        <a:t>Tooley C (2002) The management and care of chest  drains. Nursing Time 98:26.</a:t>
                      </a:r>
                    </a:p>
                    <a:p>
                      <a:r>
                        <a:rPr lang="en-US" sz="1200" baseline="0" dirty="0" smtClean="0"/>
                        <a:t>Marden Manual (2004) chapter 20</a:t>
                      </a:r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1200" b="1" dirty="0" smtClean="0"/>
                        <a:t>Ημερομηνία</a:t>
                      </a:r>
                      <a:r>
                        <a:rPr lang="en-US" sz="1200" b="1" dirty="0" smtClean="0"/>
                        <a:t>: </a:t>
                      </a:r>
                      <a:endParaRPr lang="el-G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1" dirty="0" smtClean="0"/>
                        <a:t>Ημερομηνία επανελέγχου</a:t>
                      </a:r>
                      <a:r>
                        <a:rPr lang="en-US" sz="1200" b="1" dirty="0" smtClean="0"/>
                        <a:t>:</a:t>
                      </a:r>
                      <a:r>
                        <a:rPr lang="en-US" sz="1200" b="1" baseline="0" dirty="0" smtClean="0"/>
                        <a:t> </a:t>
                      </a:r>
                      <a:endParaRPr lang="el-G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1" dirty="0" smtClean="0"/>
                        <a:t>Υπογραφή</a:t>
                      </a:r>
                      <a:r>
                        <a:rPr lang="en-US" sz="1200" b="1" dirty="0" smtClean="0"/>
                        <a:t>: </a:t>
                      </a:r>
                      <a:endParaRPr lang="el-GR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4149080"/>
            <a:ext cx="82089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¹ Το παρόν κείμενο προορίζεται μόνο για χρήση στα πλαίσια της εκπαιδευτικής διαδικασίας στο Εργαστηριακό μέρος του μαθήματος ΠΑΘΟΛΟΓΙΚΗ / ΧΕΙΡΟΥΡΓΙΚΗ ΝΟΣΗΛΕΥΤΙΚΗ Ι, από τους φοιτητές του Τμήματος Νοσηλευτικής Β’, ΣΕΥΠ, ΤΕΙ Αθήνας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9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l-GR" dirty="0" smtClean="0"/>
              <a:t>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Παθολογική-Χειρουργική Νοσηλευτική, </a:t>
            </a:r>
            <a:r>
              <a:rPr lang="en-US" dirty="0"/>
              <a:t>Donna D</a:t>
            </a:r>
            <a:r>
              <a:rPr lang="el-GR" dirty="0"/>
              <a:t>. </a:t>
            </a:r>
            <a:r>
              <a:rPr lang="en-US" dirty="0"/>
              <a:t>Ignatavicius</a:t>
            </a:r>
            <a:r>
              <a:rPr lang="el-GR" dirty="0"/>
              <a:t>, </a:t>
            </a:r>
            <a:r>
              <a:rPr lang="en-US" dirty="0"/>
              <a:t>M</a:t>
            </a:r>
            <a:r>
              <a:rPr lang="el-GR" dirty="0"/>
              <a:t>. </a:t>
            </a:r>
            <a:r>
              <a:rPr lang="en-US" dirty="0"/>
              <a:t>Linda Workman</a:t>
            </a:r>
            <a:r>
              <a:rPr lang="el-GR" dirty="0"/>
              <a:t> - Επιμέλεια: Ασπασία Βασιλειάδου </a:t>
            </a:r>
          </a:p>
          <a:p>
            <a:pPr lvl="0"/>
            <a:r>
              <a:rPr lang="el-GR" dirty="0"/>
              <a:t>Παθολογική-</a:t>
            </a:r>
            <a:r>
              <a:rPr lang="en-US" dirty="0"/>
              <a:t>X</a:t>
            </a:r>
            <a:r>
              <a:rPr lang="el-GR" dirty="0"/>
              <a:t>ειρουργική </a:t>
            </a:r>
            <a:r>
              <a:rPr lang="en-US" dirty="0"/>
              <a:t>N</a:t>
            </a:r>
            <a:r>
              <a:rPr lang="el-GR" dirty="0"/>
              <a:t>οσηλευτική, Dewit Susan C.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8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err="1" smtClean="0"/>
              <a:t>Μπόυζικα</a:t>
            </a:r>
            <a:r>
              <a:rPr lang="en-US" sz="2000" smtClean="0"/>
              <a:t> </a:t>
            </a:r>
            <a:r>
              <a:rPr lang="el-GR" sz="2000" smtClean="0"/>
              <a:t>2014</a:t>
            </a:r>
            <a:r>
              <a:rPr lang="el-GR" sz="2000" dirty="0" smtClean="0"/>
              <a:t>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Φροντίδα ασθενή με κλειστή παροχέτευση θώρακα».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4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Χειρουργική Νοσηλευτική </a:t>
            </a:r>
            <a:r>
              <a:rPr lang="el-GR" dirty="0" smtClean="0"/>
              <a:t>Ι (Ε)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 smtClean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400" dirty="0" smtClean="0"/>
              <a:t>Τμήμα Νοσηλευτικής, ΤΕΙ Αθήνας 2013</a:t>
            </a:r>
            <a:br>
              <a:rPr lang="el-GR" sz="2400" dirty="0" smtClean="0"/>
            </a:br>
            <a:r>
              <a:rPr lang="el-GR" sz="2400" dirty="0" smtClean="0"/>
              <a:t>Το Εργαστήριο Διδάσκεται Σε Ομάδες 20 Ατόμων Από Τους εξής Καθηγητές:</a:t>
            </a:r>
          </a:p>
          <a:p>
            <a:pPr marL="0" indent="0" algn="ctr">
              <a:spcBef>
                <a:spcPts val="6000"/>
              </a:spcBef>
              <a:buNone/>
            </a:pPr>
            <a:r>
              <a:rPr lang="el-GR" sz="2400" dirty="0" smtClean="0"/>
              <a:t>Μ. Μπο</a:t>
            </a:r>
            <a:r>
              <a:rPr lang="el-GR" sz="2400" dirty="0"/>
              <a:t>ύ</a:t>
            </a:r>
            <a:r>
              <a:rPr lang="el-GR" sz="2400" dirty="0" smtClean="0"/>
              <a:t>ζικα., Χ. Τσίου, Β. Κουτσοπούλου, Ο. Γκοβίνα,  Σ.Παρισσόπουλος, Θ. Στρουμπούκη, Γ. Τουλιά, Θ. Κατσούλας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8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Κλειστή παροχέτευση θώρακα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6" y="1700808"/>
            <a:ext cx="6740975" cy="3468026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2758187" y="5364145"/>
            <a:ext cx="3648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Thoracic drain </a:t>
            </a:r>
            <a:r>
              <a:rPr lang="en-US" sz="1200" dirty="0" smtClean="0">
                <a:latin typeface="+mn-lt"/>
                <a:hlinkClick r:id="rId4"/>
              </a:rPr>
              <a:t>dressing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Robertolyra</a:t>
            </a:r>
            <a:endParaRPr lang="en-US" sz="1200" dirty="0"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Φροντίδα ασθενή με κλειστή παροχέτευση θώρακα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b="1" dirty="0"/>
              <a:t>Ασθενής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επιστροφή από το χειρουργείο με εγκατεστημένο σύστημα </a:t>
            </a:r>
            <a:r>
              <a:rPr lang="el-GR" sz="2400" dirty="0" smtClean="0"/>
              <a:t>παροχέτευσης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/>
              <a:t>Εισαγωγή παροχέτευσης στο τμήμα – χρήση υπέρηχου για μείωση κινδύνου </a:t>
            </a:r>
            <a:r>
              <a:rPr lang="el-GR" sz="2400" dirty="0" smtClean="0"/>
              <a:t>επιπλοκών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b="1" dirty="0"/>
              <a:t>Σωλήνας</a:t>
            </a:r>
            <a:r>
              <a:rPr lang="el-GR" sz="2600" dirty="0"/>
              <a:t> παροχέτευσης κλειστός σε ΔΥΟ σημεία με λαβίδες (διπλή ασφάλεια</a:t>
            </a:r>
            <a:r>
              <a:rPr lang="el-GR" sz="2600" dirty="0" smtClean="0"/>
              <a:t>)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b="1" dirty="0"/>
              <a:t>Συνδέουμε το σωλήνα </a:t>
            </a:r>
            <a:r>
              <a:rPr lang="el-GR" sz="2600" dirty="0"/>
              <a:t>παροχέτευσης με το σύστημα 1 ή 2 ή 3 </a:t>
            </a:r>
            <a:r>
              <a:rPr lang="el-GR" sz="2600" dirty="0" smtClean="0"/>
              <a:t>φιαλών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b="1" dirty="0"/>
              <a:t>Συνδέουμε το σύστημα </a:t>
            </a:r>
            <a:r>
              <a:rPr lang="el-GR" sz="2600" dirty="0"/>
              <a:t>με αναρρόφηση (εάν υπάρχουν οδηγίες</a:t>
            </a:r>
            <a:r>
              <a:rPr lang="el-GR" sz="2600" dirty="0" smtClean="0"/>
              <a:t>)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b="1" dirty="0"/>
              <a:t>ωριαία παρακολούθηση </a:t>
            </a:r>
            <a:r>
              <a:rPr lang="el-GR" sz="2600" dirty="0"/>
              <a:t>της στάθμης του υγρού στη </a:t>
            </a:r>
            <a:r>
              <a:rPr lang="el-GR" sz="2600" dirty="0" smtClean="0"/>
              <a:t>φιάλη</a:t>
            </a:r>
            <a:r>
              <a:rPr lang="en-US" sz="2600" dirty="0" smtClean="0"/>
              <a:t>.</a:t>
            </a:r>
            <a:endParaRPr lang="el-GR" sz="26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9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Σύνδεση σωλήνα παροχέτευσης με το αποστειρωμένο σύστημα φιαλών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/>
              <a:t>Αναλγησία,</a:t>
            </a:r>
            <a:endParaRPr lang="el-GR" sz="2400" b="1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Συνδέουμε το σωλήνα παροχέτευσης με το σωλήνα του αποστειρωμένου </a:t>
            </a:r>
            <a:r>
              <a:rPr lang="el-GR" sz="2400" b="1" dirty="0"/>
              <a:t>Bulau,</a:t>
            </a:r>
            <a:r>
              <a:rPr lang="el-GR" sz="2400" dirty="0"/>
              <a:t> που είναι βυθισμένο στο νερό ως την ένδειξη 2,5 της φιάλης, το νερό είναι αποστειρωμένο, χρησιμοποιείται </a:t>
            </a:r>
            <a:r>
              <a:rPr lang="el-GR" sz="2400" b="1" dirty="0"/>
              <a:t>Water for injection </a:t>
            </a:r>
            <a:r>
              <a:rPr lang="el-GR" sz="2400" dirty="0"/>
              <a:t>(υδάτινη βαλβίδα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/>
              <a:t>Ασφάλεια.</a:t>
            </a:r>
            <a:endParaRPr lang="el-GR" sz="2400" b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Στερεώνουμε  με λευκοπλάστη όλες τις συνδέσεις για μεγαλύτερη ασφάλεια ως προς διαφυγή </a:t>
            </a:r>
            <a:r>
              <a:rPr lang="el-GR" sz="2200" dirty="0" smtClean="0"/>
              <a:t>αέρα,</a:t>
            </a:r>
            <a:endParaRPr lang="el-GR" sz="22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Αφαιρούμε τις λαβίδες και τις αφήνουμε κοντά στον ασθενή σε περίπτωση που </a:t>
            </a:r>
            <a:r>
              <a:rPr lang="el-GR" sz="2200" dirty="0" smtClean="0"/>
              <a:t>χρειαστούν.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συστήματος </a:t>
            </a:r>
            <a:r>
              <a:rPr lang="en-US" dirty="0"/>
              <a:t>BULAU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600" dirty="0"/>
              <a:t>Θέση σωλήνα –φιαλών</a:t>
            </a:r>
          </a:p>
          <a:p>
            <a:pPr>
              <a:spcBef>
                <a:spcPts val="1800"/>
              </a:spcBef>
            </a:pPr>
            <a:r>
              <a:rPr lang="el-GR" sz="2600" b="1" dirty="0"/>
              <a:t>Σωλήνας</a:t>
            </a:r>
            <a:r>
              <a:rPr lang="el-GR" sz="2600" dirty="0"/>
              <a:t> να μην αναδιπλώνεται – παρακολούθηση για απότομη διακοπή παροχέτευσης </a:t>
            </a:r>
            <a:r>
              <a:rPr lang="el-GR" sz="2600" dirty="0" smtClean="0"/>
              <a:t>υγρού,</a:t>
            </a:r>
            <a:endParaRPr lang="el-GR" sz="26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Παρατηρούμε για παλινδρόμηση του </a:t>
            </a:r>
            <a:r>
              <a:rPr lang="el-GR" sz="2400" dirty="0" smtClean="0"/>
              <a:t>υγρού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600" b="1" dirty="0"/>
              <a:t>Οι φιάλες </a:t>
            </a:r>
            <a:r>
              <a:rPr lang="el-GR" sz="2600" dirty="0"/>
              <a:t>να είναι στο δάπεδο, κ</a:t>
            </a:r>
            <a:r>
              <a:rPr lang="el-GR" sz="2600" dirty="0" smtClean="0"/>
              <a:t>άτω </a:t>
            </a:r>
            <a:r>
              <a:rPr lang="el-GR" sz="2600" dirty="0"/>
              <a:t>από το επίπεδο του θώρακα, εάν γυάλινες σε ειδική θήκη για πρόληψη </a:t>
            </a:r>
            <a:r>
              <a:rPr lang="el-GR" sz="2600" dirty="0" smtClean="0"/>
              <a:t>πνευμοθώρακα,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b="1" dirty="0"/>
              <a:t>Τοποθέτηση λαβίδων στο σωλήνα </a:t>
            </a:r>
            <a:r>
              <a:rPr lang="el-GR" sz="2600" dirty="0"/>
              <a:t>εάν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Υπάρχει διαρροή στο </a:t>
            </a:r>
            <a:r>
              <a:rPr lang="el-GR" sz="2400" dirty="0" smtClean="0"/>
              <a:t>σύστημα,</a:t>
            </a:r>
            <a:endParaRPr lang="el-GR" sz="24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Σπάσουν οι φιάλες, εάν είναι </a:t>
            </a:r>
            <a:r>
              <a:rPr lang="el-GR" sz="2400" dirty="0" smtClean="0"/>
              <a:t>γυάλινες,</a:t>
            </a:r>
            <a:endParaRPr lang="el-GR" sz="24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Όταν αλλάζετε τις φιάλες, &amp; επανατοποθετείτε το </a:t>
            </a:r>
            <a:r>
              <a:rPr lang="el-GR" sz="2400" dirty="0" smtClean="0"/>
              <a:t>λευκοπλάστη,</a:t>
            </a:r>
            <a:endParaRPr lang="el-GR" sz="24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Αποσύνδεση συστήματος </a:t>
            </a:r>
            <a:r>
              <a:rPr lang="el-GR" sz="2400" dirty="0" smtClean="0"/>
              <a:t>σωλήνα.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27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Παροχέτευση </a:t>
            </a:r>
            <a:r>
              <a:rPr lang="en-US" dirty="0"/>
              <a:t>BULAU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4200"/>
              </a:spcBef>
              <a:buNone/>
            </a:pPr>
            <a:r>
              <a:rPr lang="el-GR" sz="2400" b="1" dirty="0"/>
              <a:t>Μηχανισμός λειτουργίας </a:t>
            </a:r>
          </a:p>
          <a:p>
            <a:pPr>
              <a:spcBef>
                <a:spcPts val="4200"/>
              </a:spcBef>
            </a:pPr>
            <a:r>
              <a:rPr lang="el-GR" sz="2400" dirty="0"/>
              <a:t>Παροχέτευση συμβαίνει κατά την εκπνοή όταν η θωρακική πίεση είναι </a:t>
            </a:r>
            <a:r>
              <a:rPr lang="el-GR" sz="2400" dirty="0" smtClean="0"/>
              <a:t>θετική,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Το υγρό ή ο αέρας της θωρακικής κοιλότητας παροχετεύεται στο υγρό της υδάτινης βαλβίδας (φιάλης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Το μήκος του σωλήνα κάτω της επιφάνειας του υγρού είναι σημαντικός παράγοντας (εάν μεγαλύτερο των 2-3cm αυξάνει την αντίσταση στην παροχέτευση του αέρα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7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Φροντίδα </a:t>
            </a:r>
            <a:r>
              <a:rPr lang="el-GR" sz="4400" dirty="0" smtClean="0"/>
              <a:t>ασθενή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59228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Τοποθετείται σε </a:t>
            </a:r>
            <a:r>
              <a:rPr lang="el-GR" sz="2400" dirty="0" smtClean="0"/>
              <a:t>ημικαθιστή θέση,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Ενθαρρύνεται για αναπνευστικές ασκήσεις και </a:t>
            </a:r>
            <a:r>
              <a:rPr lang="el-GR" sz="2400" dirty="0" smtClean="0"/>
              <a:t>βήχα,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χορηγούνται παυσίπονα σύμφωνα με τις ιατρικές οδηγίες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74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Φροντίδα ασθενή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Αφαίρεση </a:t>
            </a:r>
            <a:r>
              <a:rPr lang="el-GR" sz="2400" b="1" dirty="0" smtClean="0"/>
              <a:t>σωλήνων,</a:t>
            </a:r>
            <a:endParaRPr lang="el-GR" sz="2400" b="1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κοπή ράμματος,</a:t>
            </a:r>
            <a:endParaRPr lang="el-GR" sz="2200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βαθιά εισπνοή και κράτημα (Δοκιμασία Valsava) και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αφαίρεση σωλήνα και τοποθέτηση βαζελινούχου γάζας (αεροστεγής &amp; υδατοστεγής) &amp; γάζα αποστειρωμένη απλή + κάλυψη με </a:t>
            </a:r>
            <a:r>
              <a:rPr lang="el-GR" sz="2200" dirty="0" smtClean="0"/>
              <a:t>λευκοπλάστη.</a:t>
            </a:r>
            <a:endParaRPr lang="el-GR" sz="2200" dirty="0"/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Τοποθέτηση ασθενή </a:t>
            </a:r>
            <a:r>
              <a:rPr lang="el-GR" sz="2400" dirty="0"/>
              <a:t>στην αντίθετη πλευρά για την έκπτυξη του πάσχοντος </a:t>
            </a:r>
            <a:r>
              <a:rPr lang="el-GR" sz="2400" dirty="0" smtClean="0"/>
              <a:t>ημιθωρακίου.</a:t>
            </a:r>
            <a:endParaRPr lang="el-GR" sz="2400" dirty="0"/>
          </a:p>
          <a:p>
            <a:pPr>
              <a:spcBef>
                <a:spcPts val="4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6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03dc559ed9a4ed8777e0527294b8a75f187873"/>
</p:tagLst>
</file>

<file path=ppt/theme/theme1.xml><?xml version="1.0" encoding="utf-8"?>
<a:theme xmlns:a="http://schemas.openxmlformats.org/drawingml/2006/main" name="OC_template_updated">
  <a:themeElements>
    <a:clrScheme name="Προσαρμοσμένο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51</TotalTime>
  <Words>1428</Words>
  <Application>Microsoft Office PowerPoint</Application>
  <PresentationFormat>Προβολή στην οθόνη (4:3)</PresentationFormat>
  <Paragraphs>163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3_OC_template_updated</vt:lpstr>
      <vt:lpstr>Χειρουργική Νοσηλευτική Ι (Ε)</vt:lpstr>
      <vt:lpstr>Χειρουργική Νοσηλευτική Ι (Ε)</vt:lpstr>
      <vt:lpstr>Κλειστή παροχέτευση θώρακα</vt:lpstr>
      <vt:lpstr>Φροντίδα ασθενή με κλειστή παροχέτευση θώρακα</vt:lpstr>
      <vt:lpstr>Σύνδεση σωλήνα παροχέτευσης με το αποστειρωμένο σύστημα φιαλών</vt:lpstr>
      <vt:lpstr>Λειτουργία συστήματος BULAU</vt:lpstr>
      <vt:lpstr>Παροχέτευση BULAU</vt:lpstr>
      <vt:lpstr>Φροντίδα ασθενή (1 από 2)</vt:lpstr>
      <vt:lpstr>Φροντίδα ασθενή (2 από 2)</vt:lpstr>
      <vt:lpstr>Βασικό πλάνο φροντίδας – Παροχέτευση θώρακα ¹ (1 από 2)</vt:lpstr>
      <vt:lpstr>Βασικό πλάνο φροντίδας – Παροχέτευση θώρακα ¹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21</cp:revision>
  <dcterms:created xsi:type="dcterms:W3CDTF">2013-10-17T11:43:35Z</dcterms:created>
  <dcterms:modified xsi:type="dcterms:W3CDTF">2015-03-13T11:28:28Z</dcterms:modified>
</cp:coreProperties>
</file>