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54"/>
  </p:notesMasterIdLst>
  <p:handoutMasterIdLst>
    <p:handoutMasterId r:id="rId55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257" r:id="rId47"/>
    <p:sldId id="262" r:id="rId48"/>
    <p:sldId id="264" r:id="rId49"/>
    <p:sldId id="309" r:id="rId50"/>
    <p:sldId id="310" r:id="rId51"/>
    <p:sldId id="311" r:id="rId52"/>
    <p:sldId id="312" r:id="rId53"/>
  </p:sldIdLst>
  <p:sldSz cx="9144000" cy="6858000" type="screen4x3"/>
  <p:notesSz cx="7104063" cy="10234613"/>
  <p:custDataLst>
    <p:tags r:id="rId5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2096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7/4/2015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7/4/2015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31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9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4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8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4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9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7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1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9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5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2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7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95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19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6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6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6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3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2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2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5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5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nandabooks.blogspot.gr/2013/03/anxiety-ncp-for-pulmonary-edema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1152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12</a:t>
            </a:r>
            <a:r>
              <a:rPr lang="el-GR" sz="2600" dirty="0" smtClean="0"/>
              <a:t>: </a:t>
            </a:r>
            <a:r>
              <a:rPr lang="el-GR" sz="2600" dirty="0"/>
              <a:t>Καρδιογενές Οξύ Πνευμονικό Οίδημα και Νοσηλευτική </a:t>
            </a:r>
            <a:r>
              <a:rPr lang="el-GR" sz="2600" dirty="0" smtClean="0"/>
              <a:t>Φροντίδα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Υπότιτλος 2"/>
          <p:cNvSpPr txBox="1">
            <a:spLocks/>
          </p:cNvSpPr>
          <p:nvPr/>
        </p:nvSpPr>
        <p:spPr>
          <a:xfrm>
            <a:off x="611560" y="3861048"/>
            <a:ext cx="4248472" cy="12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Χρυσούλα Τσίου,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Αναπληρώτρια Καθηγήτρια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sp>
        <p:nvSpPr>
          <p:cNvPr id="14" name="Υπότιτλος 2"/>
          <p:cNvSpPr txBox="1">
            <a:spLocks/>
          </p:cNvSpPr>
          <p:nvPr/>
        </p:nvSpPr>
        <p:spPr>
          <a:xfrm>
            <a:off x="4860032" y="3861048"/>
            <a:ext cx="3528392" cy="12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Ουρανία Γκοβίνα,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Επίκουρη Καθηγήτρια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Κλινικές εκδηλώσεις πνευμονικού οιδήματος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304327"/>
              </p:ext>
            </p:extLst>
          </p:nvPr>
        </p:nvGraphicFramePr>
        <p:xfrm>
          <a:off x="899592" y="1025352"/>
          <a:ext cx="7440488" cy="5242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/>
                <a:gridCol w="2183904"/>
                <a:gridCol w="24482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l-GR" sz="2200" b="1" dirty="0" smtClean="0"/>
                        <a:t>Αναπνευστικές</a:t>
                      </a:r>
                    </a:p>
                  </a:txBody>
                  <a:tcPr marL="91451" marR="91451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l-GR" sz="2200" b="1" dirty="0" smtClean="0"/>
                        <a:t>Καρδιαγγειακές</a:t>
                      </a:r>
                    </a:p>
                  </a:txBody>
                  <a:tcPr marL="91451" marR="91451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l-GR" sz="2200" b="1" dirty="0" smtClean="0"/>
                        <a:t>Νευρολογικές</a:t>
                      </a:r>
                    </a:p>
                  </a:txBody>
                  <a:tcPr marL="91451" marR="91451" marT="45716" marB="45716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l-GR" sz="2200" i="0" dirty="0" smtClean="0"/>
                        <a:t>Επιπόλαιες αναπνοές,</a:t>
                      </a:r>
                      <a:r>
                        <a:rPr lang="el-GR" sz="2200" i="0" baseline="0" dirty="0" smtClean="0"/>
                        <a:t> </a:t>
                      </a:r>
                      <a:r>
                        <a:rPr lang="el-GR" sz="2200" i="0" dirty="0" smtClean="0"/>
                        <a:t>ταχύπνοια, εργώδης αναπνοή</a:t>
                      </a:r>
                    </a:p>
                  </a:txBody>
                  <a:tcPr marL="91451" marR="91451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l-GR" sz="2200" i="0" dirty="0" smtClean="0"/>
                        <a:t>Ταχυκαρδία, </a:t>
                      </a:r>
                      <a:r>
                        <a:rPr lang="el-GR" sz="2200" b="0" i="0" dirty="0" smtClean="0"/>
                        <a:t>Κοιλιακός καλπασμός</a:t>
                      </a:r>
                      <a:endParaRPr lang="el-GR" sz="2200" i="0" dirty="0" smtClean="0"/>
                    </a:p>
                  </a:txBody>
                  <a:tcPr marL="91451" marR="91451" marT="45716" marB="45716"/>
                </a:tc>
                <a:tc>
                  <a:txBody>
                    <a:bodyPr/>
                    <a:lstStyle/>
                    <a:p>
                      <a:pPr marL="0" indent="0" eaLnBrk="1" fontAlgn="auto" hangingPunct="1"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el-GR" sz="2200" i="0" dirty="0" smtClean="0"/>
                        <a:t>Ανησυχία, άγχος, φόβος</a:t>
                      </a:r>
                    </a:p>
                  </a:txBody>
                  <a:tcPr marL="91451" marR="91451" marT="45716" marB="45716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l-GR" sz="2200" i="0" dirty="0" smtClean="0"/>
                        <a:t> Ορθόπνοια </a:t>
                      </a:r>
                    </a:p>
                  </a:txBody>
                  <a:tcPr marL="91451" marR="91451" marT="45716" marB="45716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200" i="0" dirty="0" smtClean="0"/>
                        <a:t>Υπόταση</a:t>
                      </a:r>
                      <a:endParaRPr lang="el-GR" sz="2200" i="0" dirty="0"/>
                    </a:p>
                  </a:txBody>
                  <a:tcPr marL="91451" marR="91451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l-GR" sz="2200" i="0" dirty="0" smtClean="0"/>
                        <a:t>Αίσθημα επικείμενου ολέθρου</a:t>
                      </a:r>
                    </a:p>
                  </a:txBody>
                  <a:tcPr marL="91451" marR="91451" marT="45716" marB="45716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l-GR" sz="2200" i="0" dirty="0" smtClean="0"/>
                        <a:t>Παροξυσμική νυχτερινή δύσπνοια</a:t>
                      </a:r>
                    </a:p>
                  </a:txBody>
                  <a:tcPr marL="91451" marR="91451" marT="45716" marB="45716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200" i="0" dirty="0" smtClean="0"/>
                        <a:t>Κυάνωση</a:t>
                      </a:r>
                      <a:endParaRPr lang="el-GR" sz="2200" i="0" dirty="0"/>
                    </a:p>
                  </a:txBody>
                  <a:tcPr marL="91451" marR="91451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l-GR" sz="2200" i="0" dirty="0" smtClean="0"/>
                        <a:t>Διανοητική σύγχυση </a:t>
                      </a:r>
                    </a:p>
                  </a:txBody>
                  <a:tcPr marL="91451" marR="91451" marT="45716" marB="45716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l-GR" sz="2200" i="0" dirty="0" smtClean="0"/>
                        <a:t>Παραγωγικός βήχας με</a:t>
                      </a:r>
                      <a:r>
                        <a:rPr lang="el-GR" sz="2200" i="0" baseline="0" dirty="0" smtClean="0"/>
                        <a:t> ρ</a:t>
                      </a:r>
                      <a:r>
                        <a:rPr lang="el-GR" sz="2200" i="0" dirty="0" smtClean="0"/>
                        <a:t>οδόχροα αφρώδη</a:t>
                      </a:r>
                      <a:r>
                        <a:rPr lang="el-GR" sz="2200" i="0" baseline="0" dirty="0" smtClean="0"/>
                        <a:t> πτύελα </a:t>
                      </a:r>
                      <a:endParaRPr lang="el-GR" sz="2200" i="0" dirty="0" smtClean="0"/>
                    </a:p>
                  </a:txBody>
                  <a:tcPr marL="91451" marR="91451" marT="45716" marB="45716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200" i="0" dirty="0" smtClean="0"/>
                        <a:t>Ψυχρό,</a:t>
                      </a:r>
                      <a:r>
                        <a:rPr lang="el-GR" sz="2200" i="0" baseline="0" dirty="0" smtClean="0"/>
                        <a:t> κολλώδες δέρμα</a:t>
                      </a:r>
                      <a:endParaRPr lang="el-GR" sz="2200" i="0" dirty="0"/>
                    </a:p>
                  </a:txBody>
                  <a:tcPr marL="91451" marR="91451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l-GR" sz="2200" i="0" dirty="0" smtClean="0"/>
                    </a:p>
                  </a:txBody>
                  <a:tcPr marL="91451" marR="91451" marT="45716" marB="45716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200" i="0" dirty="0" smtClean="0"/>
                        <a:t>Τρίζοντες</a:t>
                      </a:r>
                      <a:r>
                        <a:rPr lang="el-GR" sz="2200" i="0" baseline="0" dirty="0" smtClean="0"/>
                        <a:t> και συρίττοντες ρόγχοι</a:t>
                      </a:r>
                      <a:endParaRPr lang="el-GR" sz="2200" i="0" dirty="0"/>
                    </a:p>
                  </a:txBody>
                  <a:tcPr marL="91451" marR="91451" marT="45716" marB="45716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200" i="0" dirty="0" smtClean="0"/>
                        <a:t>Υποξαιμία</a:t>
                      </a:r>
                      <a:endParaRPr lang="el-GR" sz="2200" i="0" dirty="0"/>
                    </a:p>
                  </a:txBody>
                  <a:tcPr marL="91451" marR="91451" marT="45716" marB="45716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l-GR" sz="2200" i="0" dirty="0"/>
                    </a:p>
                  </a:txBody>
                  <a:tcPr marL="91451" marR="91451" marT="45716" marB="457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4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Κλινικές </a:t>
            </a:r>
            <a:r>
              <a:rPr lang="el-GR" dirty="0" smtClean="0"/>
              <a:t>εκδηλώσεις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3.bp.blogspot.com/-_wBdAo9L50I/US-eEFrY6wI/AAAAAAAAAas/WMXnbp_ciKU/s320/Anxiety+-+NCP+for+Pulmonary+Edem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3834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195736" y="57332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+mn-lt"/>
                <a:hlinkClick r:id="rId4"/>
              </a:rPr>
              <a:t>nandabooks.blogspot.gr</a:t>
            </a:r>
            <a:endParaRPr lang="el-GR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87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– Αντιμετώπιση Κ.Π.Ο.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66409" y="3114787"/>
            <a:ext cx="1522512" cy="5760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600" b="1" dirty="0"/>
              <a:t>Θεραπεία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Δεξιό βέλος 4"/>
          <p:cNvSpPr/>
          <p:nvPr/>
        </p:nvSpPr>
        <p:spPr>
          <a:xfrm>
            <a:off x="1947827" y="3347179"/>
            <a:ext cx="493712" cy="111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771800" y="2420888"/>
            <a:ext cx="4644605" cy="461665"/>
          </a:xfrm>
          <a:prstGeom prst="rect">
            <a:avLst/>
          </a:prstGeom>
          <a:ln w="25400">
            <a:solidFill>
              <a:srgbClr val="820000"/>
            </a:solidFill>
          </a:ln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Περιορισμός ισχαιμίας μυοκαρδίου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759351" y="3086888"/>
            <a:ext cx="5190845" cy="461665"/>
          </a:xfrm>
          <a:prstGeom prst="rect">
            <a:avLst/>
          </a:prstGeom>
          <a:ln w="25400">
            <a:solidFill>
              <a:srgbClr val="820000"/>
            </a:solidFill>
          </a:ln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Μείωση αυξημένων πιέσεων πλήρωσης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2771800" y="3690851"/>
            <a:ext cx="5190845" cy="461665"/>
          </a:xfrm>
          <a:prstGeom prst="rect">
            <a:avLst/>
          </a:prstGeom>
          <a:ln w="25400">
            <a:solidFill>
              <a:srgbClr val="820000"/>
            </a:solidFill>
          </a:ln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Διατήρηση παροχής στα τελικά όργανα</a:t>
            </a:r>
          </a:p>
        </p:txBody>
      </p:sp>
    </p:spTree>
    <p:extLst>
      <p:ext uri="{BB962C8B-B14F-4D97-AF65-F5344CB8AC3E}">
        <p14:creationId xmlns:p14="http://schemas.microsoft.com/office/powerpoint/2010/main" val="22458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Πρόγνωση Κ.Π.Ο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Ευρωπαϊκή έρευνα </a:t>
            </a:r>
            <a:r>
              <a:rPr lang="el-GR" dirty="0" smtClean="0"/>
              <a:t>2006, </a:t>
            </a:r>
            <a:endParaRPr lang="el-GR" dirty="0"/>
          </a:p>
          <a:p>
            <a:r>
              <a:rPr lang="el-GR" dirty="0"/>
              <a:t>Θνητότητα σε σχέση με Κ.Α. </a:t>
            </a:r>
          </a:p>
          <a:p>
            <a:pPr lvl="1"/>
            <a:r>
              <a:rPr lang="el-GR" sz="2400" dirty="0"/>
              <a:t>Στάδιο Ι: 6</a:t>
            </a:r>
            <a:r>
              <a:rPr lang="el-GR" sz="2400" dirty="0" smtClean="0"/>
              <a:t>%,</a:t>
            </a:r>
            <a:endParaRPr lang="el-GR" sz="2400" dirty="0"/>
          </a:p>
          <a:p>
            <a:pPr lvl="1"/>
            <a:r>
              <a:rPr lang="el-GR" sz="2400" dirty="0"/>
              <a:t>Στάδιο ΙΙ: 30</a:t>
            </a:r>
            <a:r>
              <a:rPr lang="el-GR" sz="2400" dirty="0" smtClean="0"/>
              <a:t>%,</a:t>
            </a:r>
            <a:endParaRPr lang="el-GR" sz="2400" dirty="0"/>
          </a:p>
          <a:p>
            <a:pPr lvl="1"/>
            <a:r>
              <a:rPr lang="el-GR" sz="2400" dirty="0"/>
              <a:t>Στάδιο ΙΙΙ: 40</a:t>
            </a:r>
            <a:r>
              <a:rPr lang="el-GR" sz="2400" dirty="0" smtClean="0"/>
              <a:t>%,</a:t>
            </a:r>
            <a:endParaRPr lang="el-GR" sz="2400" dirty="0"/>
          </a:p>
          <a:p>
            <a:pPr lvl="1"/>
            <a:r>
              <a:rPr lang="el-GR" sz="2400" dirty="0"/>
              <a:t>Στάδιο ΙV: 80 – 90</a:t>
            </a:r>
            <a:r>
              <a:rPr lang="el-GR" sz="2400" dirty="0" smtClean="0"/>
              <a:t>%.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Νοσηλευτικές διαγνώσεις σε πνευμονικ</a:t>
            </a:r>
            <a:r>
              <a:rPr lang="el-GR" dirty="0"/>
              <a:t>ό</a:t>
            </a:r>
            <a:r>
              <a:rPr lang="el-GR" dirty="0" smtClean="0"/>
              <a:t> οίδημα </a:t>
            </a: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/>
              <a:t>Προβλήματα </a:t>
            </a:r>
            <a:r>
              <a:rPr lang="el-GR" dirty="0" smtClean="0"/>
              <a:t>ABC,</a:t>
            </a:r>
            <a:endParaRPr lang="el-GR" dirty="0"/>
          </a:p>
          <a:p>
            <a:r>
              <a:rPr lang="el-GR" dirty="0"/>
              <a:t>Διαταραχή της ανταλλαγής των </a:t>
            </a:r>
            <a:r>
              <a:rPr lang="el-GR" dirty="0" smtClean="0"/>
              <a:t>αερίων,</a:t>
            </a:r>
            <a:endParaRPr lang="el-GR" dirty="0"/>
          </a:p>
          <a:p>
            <a:r>
              <a:rPr lang="el-GR" dirty="0"/>
              <a:t>Μειωμένη καρδιακή </a:t>
            </a:r>
            <a:r>
              <a:rPr lang="el-GR" dirty="0" smtClean="0"/>
              <a:t>παροχή,</a:t>
            </a:r>
            <a:endParaRPr lang="el-GR" dirty="0"/>
          </a:p>
          <a:p>
            <a:r>
              <a:rPr lang="el-GR" dirty="0" smtClean="0"/>
              <a:t>Φόβος.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Νοσηλευτικές διαγνώσεις σε πνευμονικό οίδημα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r>
              <a:rPr lang="el-GR" b="1" dirty="0" smtClean="0"/>
              <a:t>Εξασφάλιση ABC</a:t>
            </a:r>
            <a:r>
              <a:rPr lang="el-GR" dirty="0" smtClean="0"/>
              <a:t> </a:t>
            </a:r>
            <a:r>
              <a:rPr lang="el-GR" dirty="0"/>
              <a:t>και υποστήριξης για τυχόν </a:t>
            </a:r>
            <a:r>
              <a:rPr lang="el-GR" dirty="0" smtClean="0"/>
              <a:t>ανακοπή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 smtClean="0"/>
              <a:t>Θέση ημι-fowler </a:t>
            </a:r>
            <a:r>
              <a:rPr lang="el-GR" dirty="0" smtClean="0"/>
              <a:t>με </a:t>
            </a:r>
            <a:r>
              <a:rPr lang="el-GR" dirty="0"/>
              <a:t>πόδια </a:t>
            </a:r>
            <a:r>
              <a:rPr lang="el-GR" dirty="0" smtClean="0"/>
              <a:t>κρεμασμένα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 smtClean="0"/>
              <a:t>Oξυγονοθεραπεία</a:t>
            </a:r>
            <a:r>
              <a:rPr lang="en-US" b="1" dirty="0" smtClean="0"/>
              <a:t>.</a:t>
            </a:r>
            <a:endParaRPr lang="el-GR" b="1" dirty="0" smtClean="0"/>
          </a:p>
          <a:p>
            <a:r>
              <a:rPr lang="el-GR" dirty="0" smtClean="0"/>
              <a:t>Ενθάρρυνση </a:t>
            </a:r>
            <a:r>
              <a:rPr lang="el-GR" b="1" dirty="0" smtClean="0"/>
              <a:t>Απόχρεμψης</a:t>
            </a:r>
            <a:r>
              <a:rPr lang="el-GR" dirty="0" smtClean="0"/>
              <a:t> </a:t>
            </a:r>
            <a:r>
              <a:rPr lang="el-GR" dirty="0"/>
              <a:t>(με ή χωρίς αναρρόφηση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Παρακολούθηση Ζ.Σ. &amp; καρδιακού </a:t>
            </a:r>
            <a:r>
              <a:rPr lang="el-GR" dirty="0" smtClean="0"/>
              <a:t>ρυθμού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Λήψη </a:t>
            </a:r>
            <a:r>
              <a:rPr lang="el-GR" b="1" dirty="0" smtClean="0"/>
              <a:t>ΗΚΓτος</a:t>
            </a:r>
            <a:r>
              <a:rPr lang="en-US" b="1" dirty="0" smtClean="0"/>
              <a:t>.</a:t>
            </a:r>
            <a:endParaRPr lang="el-GR" b="1" dirty="0"/>
          </a:p>
          <a:p>
            <a:r>
              <a:rPr lang="el-GR" b="1" dirty="0" smtClean="0"/>
              <a:t>Ενδοφλέβια γραμμή </a:t>
            </a:r>
            <a:r>
              <a:rPr lang="el-GR" dirty="0" smtClean="0"/>
              <a:t>για </a:t>
            </a:r>
            <a:r>
              <a:rPr lang="el-GR" dirty="0"/>
              <a:t>χορήγηση φαρμάκων (μορφίνη, διουρητικά, αγγειοδιασταλτικά, βρογχοδιασταλτικά, θετικά ινότροπα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Νοσηλευτικές διαγνώσεις σε πνευμονικό οίδημα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b="1" dirty="0" smtClean="0"/>
              <a:t>Εφαρμογή foley </a:t>
            </a:r>
            <a:r>
              <a:rPr lang="el-GR" dirty="0" smtClean="0"/>
              <a:t>για </a:t>
            </a:r>
            <a:r>
              <a:rPr lang="el-GR" dirty="0"/>
              <a:t>ωριαία παρακολούθηση ούρων. Σε περίπτωση ολιγουρίας  (λιγότερα ούρα των 30ml/ώρα):</a:t>
            </a:r>
          </a:p>
          <a:p>
            <a:pPr lvl="1">
              <a:spcBef>
                <a:spcPts val="1200"/>
              </a:spcBef>
            </a:pPr>
            <a:r>
              <a:rPr lang="el-GR" sz="2400" b="1" dirty="0" smtClean="0"/>
              <a:t>Ισοζύγιο υγρών </a:t>
            </a:r>
            <a:r>
              <a:rPr lang="el-GR" sz="2400" dirty="0" smtClean="0"/>
              <a:t>με </a:t>
            </a:r>
            <a:r>
              <a:rPr lang="el-GR" sz="2400" dirty="0"/>
              <a:t>αυστηρή </a:t>
            </a:r>
            <a:r>
              <a:rPr lang="el-GR" sz="2400" dirty="0" smtClean="0"/>
              <a:t>καταγραφή,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b="1" dirty="0" smtClean="0"/>
              <a:t>Ψυλογογική στήριξη,</a:t>
            </a:r>
          </a:p>
          <a:p>
            <a:pPr lvl="1">
              <a:spcBef>
                <a:spcPts val="1200"/>
              </a:spcBef>
            </a:pPr>
            <a:r>
              <a:rPr lang="el-GR" sz="2400" b="1" dirty="0" smtClean="0"/>
              <a:t>Πληροφόρηση.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Νοσηλευτική δ</a:t>
            </a:r>
            <a:r>
              <a:rPr lang="el-GR" dirty="0" smtClean="0"/>
              <a:t>ιάγνωση </a:t>
            </a:r>
            <a:r>
              <a:rPr lang="el-GR" sz="3200" b="0" dirty="0"/>
              <a:t>(1 από </a:t>
            </a:r>
            <a:r>
              <a:rPr lang="el-GR" sz="3200" b="0" dirty="0" smtClean="0"/>
              <a:t>8)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/>
              <a:t>Μειωμένη καρδιακή παροχή που οφείλεται </a:t>
            </a:r>
            <a:r>
              <a:rPr lang="el-GR" sz="2200" dirty="0"/>
              <a:t>είτε σε οξεία έκπτωση της μυοκαρδιακής συσταλτικότητας είτε σε απότομη αύξηση του φορτίου του καρδιακού έργου. </a:t>
            </a:r>
          </a:p>
          <a:p>
            <a:pPr marL="0" indent="0">
              <a:buNone/>
            </a:pPr>
            <a:r>
              <a:rPr lang="el-GR" sz="2200" b="1" dirty="0"/>
              <a:t>Στόχος:</a:t>
            </a:r>
          </a:p>
          <a:p>
            <a:pPr marL="0" indent="0">
              <a:buNone/>
            </a:pPr>
            <a:r>
              <a:rPr lang="el-GR" sz="2200" dirty="0" smtClean="0"/>
              <a:t>Ο </a:t>
            </a:r>
            <a:r>
              <a:rPr lang="el-GR" sz="2200" dirty="0"/>
              <a:t>ασθενής εμφανίζει βελτίωση καρδιακής παροχής όπως φαίνεται από:</a:t>
            </a:r>
          </a:p>
          <a:p>
            <a:r>
              <a:rPr lang="el-GR" sz="2200" dirty="0"/>
              <a:t>Φυσιολογική για τον ασθενή Α.Π</a:t>
            </a:r>
            <a:r>
              <a:rPr lang="el-GR" sz="2200" dirty="0" smtClean="0"/>
              <a:t>.,</a:t>
            </a:r>
            <a:endParaRPr lang="el-GR" sz="2200" dirty="0"/>
          </a:p>
          <a:p>
            <a:r>
              <a:rPr lang="el-GR" sz="2200" dirty="0"/>
              <a:t>Την παραδοχή αίσθησης μικρότερης </a:t>
            </a:r>
            <a:r>
              <a:rPr lang="el-GR" sz="2200" dirty="0" smtClean="0"/>
              <a:t>εξάντλησης,</a:t>
            </a:r>
            <a:endParaRPr lang="el-GR" sz="2200" dirty="0"/>
          </a:p>
          <a:p>
            <a:r>
              <a:rPr lang="el-GR" sz="2200" dirty="0"/>
              <a:t>Τις ήρεμες </a:t>
            </a:r>
            <a:r>
              <a:rPr lang="el-GR" sz="2200" dirty="0" smtClean="0"/>
              <a:t>αναπνοές,</a:t>
            </a:r>
            <a:endParaRPr lang="el-GR" sz="2200" dirty="0"/>
          </a:p>
          <a:p>
            <a:r>
              <a:rPr lang="el-GR" sz="2200" dirty="0"/>
              <a:t>Τη βελτίωση αναπνευστικών </a:t>
            </a:r>
            <a:r>
              <a:rPr lang="el-GR" sz="2200" dirty="0" smtClean="0"/>
              <a:t>ήχων,</a:t>
            </a:r>
            <a:endParaRPr lang="el-GR" sz="2200" dirty="0"/>
          </a:p>
          <a:p>
            <a:r>
              <a:rPr lang="el-GR" sz="2200" dirty="0"/>
              <a:t>Τις αιμοδυναμικές </a:t>
            </a:r>
            <a:r>
              <a:rPr lang="el-GR" sz="2200" dirty="0" smtClean="0"/>
              <a:t>μετρήσεις, </a:t>
            </a:r>
            <a:endParaRPr lang="el-GR" sz="2200" dirty="0"/>
          </a:p>
          <a:p>
            <a:r>
              <a:rPr lang="el-GR" sz="2200" dirty="0"/>
              <a:t>Τη συνήθη διανοητική </a:t>
            </a:r>
            <a:r>
              <a:rPr lang="el-GR" sz="2200" dirty="0" smtClean="0"/>
              <a:t>κατάσταση.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Νοσηλευτικές π</a:t>
            </a:r>
            <a:r>
              <a:rPr lang="el-GR" dirty="0" smtClean="0"/>
              <a:t>αρεμβάσεις </a:t>
            </a:r>
            <a:r>
              <a:rPr lang="el-GR" sz="3200" b="0" dirty="0" smtClean="0"/>
              <a:t>(1 από </a:t>
            </a:r>
            <a:r>
              <a:rPr lang="el-GR" sz="3200" b="0" dirty="0"/>
              <a:t>12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/>
          </a:bodyPr>
          <a:lstStyle/>
          <a:p>
            <a:r>
              <a:rPr lang="el-GR" sz="2200" dirty="0"/>
              <a:t>Παρακολούθηση Ζ.Σ</a:t>
            </a:r>
            <a:r>
              <a:rPr lang="el-GR" sz="2200" dirty="0" smtClean="0"/>
              <a:t>.,</a:t>
            </a:r>
            <a:endParaRPr lang="el-GR" sz="2200" dirty="0"/>
          </a:p>
          <a:p>
            <a:r>
              <a:rPr lang="el-GR" sz="2200" dirty="0"/>
              <a:t>Αξιολόγηση σημείων και συμπτωμάτων ανεπάρκειας και χαμηλής </a:t>
            </a:r>
            <a:r>
              <a:rPr lang="el-GR" sz="2200" dirty="0" smtClean="0"/>
              <a:t>παροχής,</a:t>
            </a:r>
            <a:endParaRPr lang="el-GR" sz="2200" dirty="0"/>
          </a:p>
          <a:p>
            <a:r>
              <a:rPr lang="el-GR" sz="2200" dirty="0"/>
              <a:t>Παρακολούθηση αιμοδυναμικών μεταβολών, καρδιακών τόνων, ΗΚΓ, ακτινογραφιών </a:t>
            </a:r>
            <a:r>
              <a:rPr lang="el-GR" sz="2200" dirty="0" smtClean="0"/>
              <a:t>θώρακος,</a:t>
            </a:r>
            <a:endParaRPr lang="el-GR" sz="2200" dirty="0"/>
          </a:p>
          <a:p>
            <a:r>
              <a:rPr lang="el-GR" sz="2200" dirty="0"/>
              <a:t>Τοποθέτηση ασθενή σε ημι – ή υψηλή θέση </a:t>
            </a:r>
            <a:r>
              <a:rPr lang="el-GR" sz="2200" dirty="0" smtClean="0"/>
              <a:t>Fowler,</a:t>
            </a:r>
            <a:endParaRPr lang="el-GR" sz="2200" dirty="0"/>
          </a:p>
          <a:p>
            <a:r>
              <a:rPr lang="el-GR" sz="2200" dirty="0"/>
              <a:t>Διατήρηση περιορισμού </a:t>
            </a:r>
            <a:r>
              <a:rPr lang="el-GR" sz="2200" dirty="0" smtClean="0"/>
              <a:t>κινήσεων,</a:t>
            </a:r>
            <a:endParaRPr lang="el-GR" sz="2200" dirty="0"/>
          </a:p>
          <a:p>
            <a:r>
              <a:rPr lang="el-GR" sz="2200" dirty="0"/>
              <a:t>Εφαρμογή μέτρων για ψυχική </a:t>
            </a:r>
            <a:r>
              <a:rPr lang="el-GR" sz="2200" dirty="0" smtClean="0"/>
              <a:t>ηρεμία,</a:t>
            </a:r>
            <a:endParaRPr lang="el-GR" sz="2200" dirty="0"/>
          </a:p>
          <a:p>
            <a:r>
              <a:rPr lang="el-GR" sz="2200" dirty="0"/>
              <a:t>Εφαρμογή μέτρων για βελτίωση </a:t>
            </a:r>
            <a:r>
              <a:rPr lang="el-GR" sz="2200" dirty="0" smtClean="0"/>
              <a:t>αναπνοής,</a:t>
            </a:r>
            <a:endParaRPr lang="el-GR" sz="2200" dirty="0"/>
          </a:p>
          <a:p>
            <a:r>
              <a:rPr lang="el-GR" sz="2200" dirty="0"/>
              <a:t>Χορήγηση μικρών </a:t>
            </a:r>
            <a:r>
              <a:rPr lang="el-GR" sz="2200" dirty="0" smtClean="0"/>
              <a:t>γευμάτων,</a:t>
            </a:r>
            <a:endParaRPr lang="el-GR" sz="2200" dirty="0"/>
          </a:p>
          <a:p>
            <a:r>
              <a:rPr lang="el-GR" sz="2200" dirty="0"/>
              <a:t>Χορήγηση μορφίνης, διουρητικών, αγγειοδιασταλτικών, βρογχοδιασταλτικών, θετικών </a:t>
            </a:r>
            <a:r>
              <a:rPr lang="el-GR" sz="2200" dirty="0" smtClean="0"/>
              <a:t>ινοτρόπων.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Νοσηλευτική δ</a:t>
            </a:r>
            <a:r>
              <a:rPr lang="el-GR" dirty="0" smtClean="0"/>
              <a:t>ιάγνωση </a:t>
            </a:r>
            <a:r>
              <a:rPr lang="el-GR" sz="3200" b="0" dirty="0" smtClean="0"/>
              <a:t>(2 από 8)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Διαταραχή της ανταλλαγής αερίων. </a:t>
            </a:r>
            <a:r>
              <a:rPr lang="el-GR" dirty="0"/>
              <a:t>Το υγρό που συσσωρεύεται μέσα στις κυψελίδες εμποδίζει τον αερισμό και την ανταλλαγή των </a:t>
            </a:r>
            <a:r>
              <a:rPr lang="el-GR" dirty="0" smtClean="0"/>
              <a:t>αερίων.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Στόχος: </a:t>
            </a:r>
          </a:p>
          <a:p>
            <a:pPr marL="0" indent="0">
              <a:buNone/>
            </a:pPr>
            <a:r>
              <a:rPr lang="el-GR" dirty="0" smtClean="0"/>
              <a:t>Εξασφάλιση </a:t>
            </a:r>
            <a:r>
              <a:rPr lang="el-GR" dirty="0"/>
              <a:t>βατότητας των αεροφόρων οδών όπως φαίνεται από:</a:t>
            </a:r>
          </a:p>
          <a:p>
            <a:r>
              <a:rPr lang="el-GR" dirty="0"/>
              <a:t>Το φυσιολογικό ρυθμό, τη συχνότητα και το βάθος </a:t>
            </a:r>
            <a:r>
              <a:rPr lang="el-GR" dirty="0" smtClean="0"/>
              <a:t>αναπνοών,</a:t>
            </a:r>
            <a:endParaRPr lang="el-GR" dirty="0"/>
          </a:p>
          <a:p>
            <a:r>
              <a:rPr lang="el-GR" dirty="0"/>
              <a:t>Τη μείωση της </a:t>
            </a:r>
            <a:r>
              <a:rPr lang="el-GR" dirty="0" smtClean="0"/>
              <a:t>δύσπνοιας,</a:t>
            </a:r>
            <a:endParaRPr lang="el-GR" dirty="0"/>
          </a:p>
          <a:p>
            <a:r>
              <a:rPr lang="el-GR" dirty="0"/>
              <a:t>Τους συνήθεις αναπνευστικούς </a:t>
            </a:r>
            <a:r>
              <a:rPr lang="el-GR" dirty="0" smtClean="0"/>
              <a:t>ήχους,</a:t>
            </a:r>
            <a:endParaRPr lang="el-GR" dirty="0"/>
          </a:p>
          <a:p>
            <a:r>
              <a:rPr lang="el-GR" dirty="0"/>
              <a:t>Τη συνήθη διανοητική </a:t>
            </a:r>
            <a:r>
              <a:rPr lang="el-GR" dirty="0" smtClean="0"/>
              <a:t>κατάσταση,</a:t>
            </a:r>
            <a:endParaRPr lang="el-GR" dirty="0"/>
          </a:p>
          <a:p>
            <a:r>
              <a:rPr lang="el-GR" dirty="0"/>
              <a:t>Τα φυσιολογικά επίπεδα αερίων </a:t>
            </a:r>
            <a:r>
              <a:rPr lang="el-GR" dirty="0" smtClean="0"/>
              <a:t>αίματος.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Πνευμονικό οίδημα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l-GR" b="1" dirty="0" smtClean="0"/>
              <a:t>Πνευμονικό οίδημα </a:t>
            </a:r>
            <a:r>
              <a:rPr lang="el-GR" dirty="0" smtClean="0"/>
              <a:t>ονομάζεται </a:t>
            </a:r>
            <a:r>
              <a:rPr lang="el-GR" dirty="0"/>
              <a:t>η παθολογική συσσώρευση υγρού στο διάμεσο πνευμονικό ιστό και τις πνευμονικές </a:t>
            </a:r>
            <a:r>
              <a:rPr lang="el-GR" dirty="0" smtClean="0"/>
              <a:t>κυψελίδες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b="1" dirty="0" smtClean="0"/>
              <a:t>Αίτια</a:t>
            </a:r>
            <a:r>
              <a:rPr lang="el-GR" dirty="0" smtClean="0"/>
              <a:t> </a:t>
            </a:r>
            <a:r>
              <a:rPr lang="el-GR" dirty="0"/>
              <a:t>καρδιακά &amp; </a:t>
            </a:r>
            <a:r>
              <a:rPr lang="el-GR" dirty="0" smtClean="0"/>
              <a:t>εξωκαρδιακά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b="1" dirty="0" smtClean="0"/>
              <a:t>Το καρδιογενές πνευμονικό οίδημα </a:t>
            </a:r>
            <a:r>
              <a:rPr lang="el-GR" dirty="0" smtClean="0"/>
              <a:t>είναι </a:t>
            </a:r>
            <a:r>
              <a:rPr lang="el-GR" dirty="0"/>
              <a:t>ένδειξη σοβαρής καρδιακής </a:t>
            </a:r>
            <a:r>
              <a:rPr lang="el-GR" dirty="0" smtClean="0"/>
              <a:t>λειτουργίας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b="1" dirty="0" smtClean="0"/>
              <a:t>Αποτελεί επείγουσα κατάσταση </a:t>
            </a:r>
            <a:r>
              <a:rPr lang="el-GR" dirty="0" smtClean="0"/>
              <a:t>καθώς </a:t>
            </a:r>
            <a:r>
              <a:rPr lang="el-GR" dirty="0"/>
              <a:t>ο ασθενής πνίγεται από τα υγρά που κατακλύζουν τις </a:t>
            </a:r>
            <a:r>
              <a:rPr lang="el-GR" dirty="0" smtClean="0"/>
              <a:t>κυψελίδες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Νοσηλευτικές </a:t>
            </a:r>
            <a:r>
              <a:rPr lang="el-GR" dirty="0" smtClean="0"/>
              <a:t>παρεμβάσεις </a:t>
            </a:r>
            <a:r>
              <a:rPr lang="el-GR" sz="3200" b="0" dirty="0" smtClean="0"/>
              <a:t>(2 </a:t>
            </a:r>
            <a:r>
              <a:rPr lang="el-GR" sz="3200" b="0" dirty="0"/>
              <a:t>από 12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Αξιολόγηση σημείων και συμπτωμάτων </a:t>
            </a:r>
            <a:r>
              <a:rPr lang="el-GR" dirty="0" smtClean="0"/>
              <a:t>διαταραχής,</a:t>
            </a:r>
            <a:endParaRPr lang="el-GR" dirty="0"/>
          </a:p>
          <a:p>
            <a:r>
              <a:rPr lang="el-GR" dirty="0"/>
              <a:t>Παρακολούθηση παθολογικών αερίων αίματος, μεταβολών στην </a:t>
            </a:r>
            <a:r>
              <a:rPr lang="el-GR" dirty="0" smtClean="0"/>
              <a:t>οξυμετρία</a:t>
            </a:r>
            <a:r>
              <a:rPr lang="el-GR" dirty="0"/>
              <a:t>, ακτινογραφίας </a:t>
            </a:r>
            <a:r>
              <a:rPr lang="el-GR" dirty="0" smtClean="0"/>
              <a:t>θώρακος,</a:t>
            </a:r>
          </a:p>
          <a:p>
            <a:r>
              <a:rPr lang="el-GR" dirty="0"/>
              <a:t>Εφαρμογή μέτρων βελτίωσης αναπνοής:</a:t>
            </a:r>
          </a:p>
          <a:p>
            <a:pPr lvl="1"/>
            <a:r>
              <a:rPr lang="el-GR" dirty="0"/>
              <a:t>Χορήγηση </a:t>
            </a:r>
            <a:r>
              <a:rPr lang="el-GR" dirty="0" smtClean="0"/>
              <a:t>οξυγόνου,</a:t>
            </a:r>
            <a:endParaRPr lang="el-GR" dirty="0"/>
          </a:p>
          <a:p>
            <a:pPr lvl="1"/>
            <a:r>
              <a:rPr lang="el-GR" dirty="0"/>
              <a:t>Ενέργειες βελτίωσης καρδιακής </a:t>
            </a:r>
            <a:r>
              <a:rPr lang="el-GR" dirty="0" smtClean="0"/>
              <a:t>παροχής,</a:t>
            </a:r>
            <a:endParaRPr lang="el-GR" dirty="0"/>
          </a:p>
          <a:p>
            <a:pPr lvl="1"/>
            <a:r>
              <a:rPr lang="el-GR" dirty="0"/>
              <a:t>Ενέργειες μείωσης άγχους και </a:t>
            </a:r>
            <a:r>
              <a:rPr lang="el-GR" dirty="0" smtClean="0"/>
              <a:t>φόβου,</a:t>
            </a:r>
            <a:endParaRPr lang="el-GR" dirty="0"/>
          </a:p>
          <a:p>
            <a:pPr lvl="1"/>
            <a:r>
              <a:rPr lang="el-GR" dirty="0"/>
              <a:t>Τοποθέτηση σε θέση ημι – ή υψηλή </a:t>
            </a:r>
            <a:r>
              <a:rPr lang="el-GR" dirty="0" smtClean="0"/>
              <a:t>Fowler,</a:t>
            </a:r>
            <a:endParaRPr lang="el-GR" dirty="0"/>
          </a:p>
          <a:p>
            <a:pPr lvl="1"/>
            <a:r>
              <a:rPr lang="el-GR" dirty="0"/>
              <a:t>Συμβουλές για βαθιές </a:t>
            </a:r>
            <a:r>
              <a:rPr lang="el-GR" dirty="0" smtClean="0"/>
              <a:t>αναπνοές,</a:t>
            </a:r>
            <a:endParaRPr lang="el-GR" dirty="0"/>
          </a:p>
          <a:p>
            <a:pPr lvl="1"/>
            <a:r>
              <a:rPr lang="el-GR" dirty="0"/>
              <a:t>Ενέργειες για απομάκρυνση εκκριμάτων – ενθάρρυνση για βήχα, μέτρα για ρευστοποίηση εκκριμάτων, βοήθεια για αλλαγή </a:t>
            </a:r>
            <a:r>
              <a:rPr lang="el-GR" dirty="0" smtClean="0"/>
              <a:t>θέσης, </a:t>
            </a:r>
            <a:endParaRPr lang="el-GR" dirty="0"/>
          </a:p>
          <a:p>
            <a:pPr lvl="1"/>
            <a:r>
              <a:rPr lang="el-GR" dirty="0"/>
              <a:t>Προστασία από ερεθιστικούς </a:t>
            </a:r>
            <a:r>
              <a:rPr lang="el-GR" dirty="0" smtClean="0"/>
              <a:t>παράγοντες,</a:t>
            </a:r>
            <a:endParaRPr lang="el-GR" dirty="0"/>
          </a:p>
          <a:p>
            <a:pPr lvl="1"/>
            <a:r>
              <a:rPr lang="el-GR" dirty="0"/>
              <a:t>Διατήρηση περιορισμού </a:t>
            </a:r>
            <a:r>
              <a:rPr lang="el-GR" dirty="0" smtClean="0"/>
              <a:t>δραστηριοτήτων.</a:t>
            </a:r>
            <a:endParaRPr lang="el-GR" dirty="0"/>
          </a:p>
          <a:p>
            <a:pPr lvl="1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Νοσηλευτική </a:t>
            </a:r>
            <a:r>
              <a:rPr lang="el-GR" dirty="0" smtClean="0"/>
              <a:t>διάγνωση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Διαταραχές θρέψης </a:t>
            </a:r>
            <a:r>
              <a:rPr lang="el-GR" dirty="0"/>
              <a:t>λόγω:</a:t>
            </a:r>
          </a:p>
          <a:p>
            <a:r>
              <a:rPr lang="el-GR" dirty="0"/>
              <a:t>Αυξημένων μεταβολικών </a:t>
            </a:r>
            <a:r>
              <a:rPr lang="el-GR" dirty="0" smtClean="0"/>
              <a:t>αναγκών, </a:t>
            </a:r>
            <a:endParaRPr lang="el-GR" dirty="0"/>
          </a:p>
          <a:p>
            <a:r>
              <a:rPr lang="el-GR" dirty="0"/>
              <a:t>Μειωμένης ικανότητας πρόσληψης τροφής λόγω </a:t>
            </a:r>
            <a:r>
              <a:rPr lang="el-GR" dirty="0" smtClean="0"/>
              <a:t>δύσπνοιας.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Στόχος: </a:t>
            </a:r>
          </a:p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dirty="0"/>
              <a:t>ασθενής διατηρεί καλή θρέψη όπως φαίνεται από:</a:t>
            </a:r>
          </a:p>
          <a:p>
            <a:r>
              <a:rPr lang="el-GR" dirty="0"/>
              <a:t>Τη μείωση των μεταβολικών </a:t>
            </a:r>
            <a:r>
              <a:rPr lang="el-GR" dirty="0" smtClean="0"/>
              <a:t>απαιτήσεων, </a:t>
            </a:r>
            <a:endParaRPr lang="el-GR" dirty="0"/>
          </a:p>
          <a:p>
            <a:r>
              <a:rPr lang="el-GR" dirty="0"/>
              <a:t>Τη βελτίωση της γενικής κατάστασης του </a:t>
            </a:r>
            <a:r>
              <a:rPr lang="el-GR" dirty="0" smtClean="0"/>
              <a:t>ασθενούς,</a:t>
            </a:r>
            <a:endParaRPr lang="el-GR" dirty="0"/>
          </a:p>
          <a:p>
            <a:r>
              <a:rPr lang="el-GR" dirty="0"/>
              <a:t>Τα φυσιολογικά εργαστηριακά </a:t>
            </a:r>
            <a:r>
              <a:rPr lang="el-GR" dirty="0" smtClean="0"/>
              <a:t>αποτελέσματα,</a:t>
            </a:r>
            <a:endParaRPr lang="el-GR" dirty="0"/>
          </a:p>
          <a:p>
            <a:r>
              <a:rPr lang="el-GR" dirty="0"/>
              <a:t>Το φυσιολογικό για τον ασθενή </a:t>
            </a:r>
            <a:r>
              <a:rPr lang="el-GR" dirty="0" smtClean="0"/>
              <a:t>βάρος.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Νοσηλευτικές </a:t>
            </a:r>
            <a:r>
              <a:rPr lang="el-GR" dirty="0" smtClean="0"/>
              <a:t>παρεμβάσεις </a:t>
            </a:r>
            <a:r>
              <a:rPr lang="el-GR" sz="3200" b="0" dirty="0" smtClean="0"/>
              <a:t>(3 </a:t>
            </a:r>
            <a:r>
              <a:rPr lang="el-GR" sz="3200" b="0" dirty="0"/>
              <a:t>από 12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Αξιολόγηση σημείων και συμπτωμάτων </a:t>
            </a:r>
            <a:r>
              <a:rPr lang="el-GR" dirty="0" smtClean="0"/>
              <a:t>υποθρεψίας,</a:t>
            </a:r>
            <a:endParaRPr lang="el-GR" dirty="0"/>
          </a:p>
          <a:p>
            <a:r>
              <a:rPr lang="el-GR" dirty="0"/>
              <a:t>Αύξηση ποσότητας θερμίδων επί 1,5 – 2,0 φορές των φυσιολογικά απαιτούμενων για τη σωματομετρική διάπλαση </a:t>
            </a:r>
            <a:r>
              <a:rPr lang="el-GR" dirty="0" smtClean="0"/>
              <a:t>ασθενούς,</a:t>
            </a:r>
            <a:endParaRPr lang="el-GR" dirty="0"/>
          </a:p>
          <a:p>
            <a:r>
              <a:rPr lang="el-GR" dirty="0"/>
              <a:t>Χορήγηση μικρών και συχνών </a:t>
            </a:r>
            <a:r>
              <a:rPr lang="el-GR" dirty="0" smtClean="0"/>
              <a:t>γευμάτων,</a:t>
            </a:r>
            <a:endParaRPr lang="el-GR" dirty="0"/>
          </a:p>
          <a:p>
            <a:r>
              <a:rPr lang="el-GR" dirty="0"/>
              <a:t>Συμβουλή για ανάπαυση ασθενούς πριν τα γεύματα για ελαχιστοποίηση </a:t>
            </a:r>
            <a:r>
              <a:rPr lang="el-GR" dirty="0" smtClean="0"/>
              <a:t>εξάντλησης, </a:t>
            </a:r>
            <a:endParaRPr lang="el-GR" dirty="0"/>
          </a:p>
          <a:p>
            <a:r>
              <a:rPr lang="el-GR" dirty="0"/>
              <a:t>Διατήρηση καθαρού και ήρεμου </a:t>
            </a:r>
            <a:r>
              <a:rPr lang="el-GR" dirty="0" smtClean="0"/>
              <a:t>περιβάλλοντος,</a:t>
            </a:r>
            <a:endParaRPr lang="el-GR" dirty="0"/>
          </a:p>
          <a:p>
            <a:r>
              <a:rPr lang="el-GR" dirty="0"/>
              <a:t>Τοποθέτηση ασθενούς σε υψηλή θέση Fowler για λήψη </a:t>
            </a:r>
            <a:r>
              <a:rPr lang="el-GR" dirty="0" smtClean="0"/>
              <a:t>τροφής,</a:t>
            </a:r>
            <a:endParaRPr lang="el-GR" dirty="0"/>
          </a:p>
          <a:p>
            <a:r>
              <a:rPr lang="el-GR" dirty="0"/>
              <a:t>Χορήγηση επιπλέον οξυγόνου κατά το γεύμα για καταπολέμηση δύσπνοιας. 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Νοσηλευτική </a:t>
            </a:r>
            <a:r>
              <a:rPr lang="el-GR" dirty="0" smtClean="0"/>
              <a:t>διάγνωση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Δυσανεξία στην κόπωση  </a:t>
            </a:r>
            <a:r>
              <a:rPr lang="el-GR" dirty="0"/>
              <a:t>λόγω:</a:t>
            </a:r>
          </a:p>
          <a:p>
            <a:r>
              <a:rPr lang="el-GR" dirty="0"/>
              <a:t>Διαταραχής της ανταλλαγής αερίων και μειωμένης καρδιακής </a:t>
            </a:r>
            <a:r>
              <a:rPr lang="el-GR" dirty="0" smtClean="0"/>
              <a:t>παροχής, </a:t>
            </a:r>
            <a:endParaRPr lang="el-GR" dirty="0"/>
          </a:p>
          <a:p>
            <a:r>
              <a:rPr lang="el-GR" dirty="0" smtClean="0"/>
              <a:t>Υποθρεψίας, </a:t>
            </a:r>
            <a:endParaRPr lang="el-GR" dirty="0"/>
          </a:p>
          <a:p>
            <a:r>
              <a:rPr lang="el-GR" dirty="0"/>
              <a:t>Δυσκολίας στον ύπνο και την ανάπαυση λόγω δύσπνοιας, φόβου και </a:t>
            </a:r>
            <a:r>
              <a:rPr lang="el-GR" dirty="0" smtClean="0"/>
              <a:t>άγχους. 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Στόχος:</a:t>
            </a:r>
          </a:p>
          <a:p>
            <a:r>
              <a:rPr lang="el-GR" dirty="0" smtClean="0"/>
              <a:t>Ο </a:t>
            </a:r>
            <a:r>
              <a:rPr lang="el-GR" dirty="0"/>
              <a:t>ασθενής δείχνει αυξημένη ανοχή στην κόπωση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Νοσηλευτικές </a:t>
            </a:r>
            <a:r>
              <a:rPr lang="el-GR" dirty="0" smtClean="0"/>
              <a:t>παρεμβάσεις </a:t>
            </a:r>
            <a:r>
              <a:rPr lang="el-GR" sz="3200" b="0" dirty="0" smtClean="0"/>
              <a:t>(4 </a:t>
            </a:r>
            <a:r>
              <a:rPr lang="el-GR" sz="3200" b="0" dirty="0"/>
              <a:t>από 12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Ενέργειες για βελτίωση της </a:t>
            </a:r>
            <a:r>
              <a:rPr lang="el-GR" dirty="0" smtClean="0"/>
              <a:t>αναπνοής,</a:t>
            </a:r>
            <a:endParaRPr lang="el-GR" dirty="0"/>
          </a:p>
          <a:p>
            <a:r>
              <a:rPr lang="el-GR" dirty="0"/>
              <a:t>Ενέργειες για βελτίωση της καρδιακής </a:t>
            </a:r>
            <a:r>
              <a:rPr lang="el-GR" dirty="0" smtClean="0"/>
              <a:t>παροχής,</a:t>
            </a:r>
            <a:endParaRPr lang="el-GR" dirty="0"/>
          </a:p>
          <a:p>
            <a:r>
              <a:rPr lang="el-GR" dirty="0"/>
              <a:t>Διατήρηση επαρκούς </a:t>
            </a:r>
            <a:r>
              <a:rPr lang="el-GR" dirty="0" smtClean="0"/>
              <a:t>θρέψης,</a:t>
            </a:r>
            <a:endParaRPr lang="el-GR" dirty="0"/>
          </a:p>
          <a:p>
            <a:r>
              <a:rPr lang="el-GR" dirty="0"/>
              <a:t>Μείωση φόβου και </a:t>
            </a:r>
            <a:r>
              <a:rPr lang="el-GR" dirty="0" smtClean="0"/>
              <a:t>άγχους,</a:t>
            </a:r>
            <a:endParaRPr lang="el-GR" dirty="0"/>
          </a:p>
          <a:p>
            <a:r>
              <a:rPr lang="el-GR" dirty="0"/>
              <a:t>Διατήρηση περιορισμού </a:t>
            </a:r>
            <a:r>
              <a:rPr lang="el-GR" dirty="0" smtClean="0"/>
              <a:t>κινήσεων, </a:t>
            </a:r>
            <a:endParaRPr lang="el-GR" dirty="0"/>
          </a:p>
          <a:p>
            <a:r>
              <a:rPr lang="el-GR" dirty="0"/>
              <a:t>Ενέργειες για διευκόλυνση του </a:t>
            </a:r>
            <a:r>
              <a:rPr lang="el-GR" dirty="0" smtClean="0"/>
              <a:t>ύπνου,</a:t>
            </a:r>
            <a:endParaRPr lang="el-GR" dirty="0"/>
          </a:p>
          <a:p>
            <a:r>
              <a:rPr lang="el-GR" dirty="0"/>
              <a:t>Σταδιακή αύξηση της δραστηριότητας του ασθενούς για αποφυγή αιφνίδιας αύξησης καρδιακού </a:t>
            </a:r>
            <a:r>
              <a:rPr lang="el-GR" dirty="0" smtClean="0"/>
              <a:t>έργου.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Νοσηλευτική </a:t>
            </a:r>
            <a:r>
              <a:rPr lang="el-GR" dirty="0" smtClean="0"/>
              <a:t>διάγνωση </a:t>
            </a:r>
            <a:r>
              <a:rPr lang="el-GR" sz="3200" b="0" dirty="0" smtClean="0"/>
              <a:t>(5 </a:t>
            </a:r>
            <a:r>
              <a:rPr lang="el-GR" sz="3200" b="0" dirty="0"/>
              <a:t>από </a:t>
            </a:r>
            <a:r>
              <a:rPr lang="el-GR" sz="3200" b="0" dirty="0" smtClean="0"/>
              <a:t>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Αδυναμία αυτοεξυπηρέτησης</a:t>
            </a:r>
            <a:r>
              <a:rPr lang="el-GR" dirty="0"/>
              <a:t> λόγω δύσπνοιας, διανοητικής σύγχυσης ή περιορισμού της </a:t>
            </a:r>
            <a:r>
              <a:rPr lang="el-GR" dirty="0" smtClean="0"/>
              <a:t>κινητικότητας</a:t>
            </a:r>
            <a:r>
              <a:rPr lang="en-US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Στόχος:</a:t>
            </a:r>
          </a:p>
          <a:p>
            <a:r>
              <a:rPr lang="el-GR" dirty="0" smtClean="0"/>
              <a:t>Ο </a:t>
            </a:r>
            <a:r>
              <a:rPr lang="el-GR" dirty="0"/>
              <a:t>ασθενής αυτοεξυπηρετείται μέσα στα όρια των περιορισμών της </a:t>
            </a:r>
            <a:r>
              <a:rPr lang="el-GR" dirty="0" smtClean="0"/>
              <a:t>κινητικότητας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Νοσηλευτικές </a:t>
            </a:r>
            <a:r>
              <a:rPr lang="el-GR" dirty="0" smtClean="0"/>
              <a:t>παρεμβάσεις </a:t>
            </a:r>
            <a:r>
              <a:rPr lang="el-GR" sz="3200" b="0" dirty="0" smtClean="0"/>
              <a:t>(5 </a:t>
            </a:r>
            <a:r>
              <a:rPr lang="el-GR" sz="3200" b="0" dirty="0"/>
              <a:t>από 12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Σχεδιασμός μαζί με τον ασθενή ρεαλιστικού σχεδίου για κάλυψη καθημερινών φυσικών </a:t>
            </a:r>
            <a:r>
              <a:rPr lang="el-GR" sz="2200" dirty="0" smtClean="0"/>
              <a:t>αναγκών,</a:t>
            </a:r>
            <a:endParaRPr lang="el-GR" sz="2200" dirty="0"/>
          </a:p>
          <a:p>
            <a:r>
              <a:rPr lang="el-GR" sz="2200" dirty="0"/>
              <a:t>Εξασφάλιση εύκολης πρόσβασης ασθενούς σε προσωπικά του </a:t>
            </a:r>
            <a:r>
              <a:rPr lang="el-GR" sz="2200" dirty="0" smtClean="0"/>
              <a:t>αντικείμενα, </a:t>
            </a:r>
            <a:endParaRPr lang="el-GR" sz="2200" dirty="0"/>
          </a:p>
          <a:p>
            <a:r>
              <a:rPr lang="el-GR" sz="2200" dirty="0"/>
              <a:t>Διάθεση επαρκούς χρόνου για ολοκλήρωση δραστηριοτήτων </a:t>
            </a:r>
            <a:r>
              <a:rPr lang="el-GR" sz="2200" dirty="0" smtClean="0"/>
              <a:t>αυτοεξυπηρέτησης,</a:t>
            </a:r>
            <a:endParaRPr lang="el-GR" sz="2200" dirty="0"/>
          </a:p>
          <a:p>
            <a:r>
              <a:rPr lang="el-GR" sz="2200" dirty="0"/>
              <a:t>Ενέργειες για την αύξηση μυϊκής δύναμης και ανοχής στην </a:t>
            </a:r>
            <a:r>
              <a:rPr lang="el-GR" sz="2200" dirty="0" smtClean="0"/>
              <a:t>κόπωση,</a:t>
            </a:r>
            <a:endParaRPr lang="el-GR" sz="2200" dirty="0"/>
          </a:p>
          <a:p>
            <a:r>
              <a:rPr lang="el-GR" sz="2200" dirty="0"/>
              <a:t>Εφαρμογή μέτρων βελτίωσης αναπνοής και ύφεσης της </a:t>
            </a:r>
            <a:r>
              <a:rPr lang="el-GR" sz="2200" dirty="0" smtClean="0"/>
              <a:t>δύσπνοιας,</a:t>
            </a:r>
            <a:endParaRPr lang="el-GR" sz="2200" dirty="0"/>
          </a:p>
          <a:p>
            <a:r>
              <a:rPr lang="el-GR" sz="2200" dirty="0"/>
              <a:t>Εφαρμογή μέτρων βελτίωσης καρδιακής </a:t>
            </a:r>
            <a:r>
              <a:rPr lang="el-GR" sz="2200" dirty="0" smtClean="0"/>
              <a:t>παροχής</a:t>
            </a:r>
            <a:r>
              <a:rPr lang="en-US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Νοσηλευτική </a:t>
            </a:r>
            <a:r>
              <a:rPr lang="el-GR" dirty="0" smtClean="0"/>
              <a:t>διάγνωση </a:t>
            </a:r>
            <a:r>
              <a:rPr lang="el-GR" sz="3200" b="0" dirty="0" smtClean="0"/>
              <a:t>(6 </a:t>
            </a:r>
            <a:r>
              <a:rPr lang="el-GR" sz="3200" b="0" dirty="0"/>
              <a:t>από </a:t>
            </a:r>
            <a:r>
              <a:rPr lang="el-GR" sz="3200" b="0" dirty="0" smtClean="0"/>
              <a:t>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Διαταραχές ύπνου </a:t>
            </a:r>
            <a:r>
              <a:rPr lang="el-GR" dirty="0"/>
              <a:t>που οφείλονται στην ορθόπνοια, τη μειωμένη κινητικότητα, το φόβο και το </a:t>
            </a:r>
            <a:r>
              <a:rPr lang="el-GR" dirty="0" smtClean="0"/>
              <a:t>άγχος</a:t>
            </a:r>
            <a:r>
              <a:rPr lang="en-US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Στόχος: </a:t>
            </a:r>
          </a:p>
          <a:p>
            <a:r>
              <a:rPr lang="el-GR" dirty="0" smtClean="0"/>
              <a:t>Ο </a:t>
            </a:r>
            <a:r>
              <a:rPr lang="el-GR" dirty="0"/>
              <a:t>ασθενής κοιμάται επαρκώς εντός πλαισίων θεραπευτικής </a:t>
            </a:r>
            <a:r>
              <a:rPr lang="el-GR" dirty="0" smtClean="0"/>
              <a:t>αγωγής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9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Νοσηλευτικές </a:t>
            </a:r>
            <a:r>
              <a:rPr lang="el-GR" dirty="0" smtClean="0"/>
              <a:t>παρεμβάσεις </a:t>
            </a:r>
            <a:r>
              <a:rPr lang="el-GR" sz="3200" b="0" dirty="0" smtClean="0"/>
              <a:t>(6 </a:t>
            </a:r>
            <a:r>
              <a:rPr lang="el-GR" sz="3200" b="0" dirty="0"/>
              <a:t>από 12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0104" y="1047728"/>
            <a:ext cx="8229600" cy="5524723"/>
          </a:xfrm>
        </p:spPr>
        <p:txBody>
          <a:bodyPr>
            <a:normAutofit/>
          </a:bodyPr>
          <a:lstStyle/>
          <a:p>
            <a:r>
              <a:rPr lang="el-GR" dirty="0"/>
              <a:t>Εκτίμηση σημείων και συμπτωμάτων των διαταραχών </a:t>
            </a:r>
            <a:r>
              <a:rPr lang="el-GR" dirty="0" smtClean="0"/>
              <a:t>ύπνου,</a:t>
            </a:r>
            <a:endParaRPr lang="el-GR" dirty="0"/>
          </a:p>
          <a:p>
            <a:r>
              <a:rPr lang="el-GR" dirty="0"/>
              <a:t>Καθορισμός συνηθειών ύπνου </a:t>
            </a:r>
            <a:r>
              <a:rPr lang="el-GR" dirty="0" smtClean="0"/>
              <a:t>ασθενούς,</a:t>
            </a:r>
            <a:endParaRPr lang="el-GR" dirty="0"/>
          </a:p>
          <a:p>
            <a:r>
              <a:rPr lang="el-GR" dirty="0"/>
              <a:t>Λήψη μέτρων για βελτίωση </a:t>
            </a:r>
            <a:r>
              <a:rPr lang="el-GR" dirty="0" smtClean="0"/>
              <a:t>αναπνοής,</a:t>
            </a:r>
            <a:endParaRPr lang="el-GR" dirty="0"/>
          </a:p>
          <a:p>
            <a:r>
              <a:rPr lang="el-GR" dirty="0"/>
              <a:t>Επί </a:t>
            </a:r>
            <a:r>
              <a:rPr lang="el-GR" b="1" dirty="0"/>
              <a:t>ορθόπνοιας: </a:t>
            </a:r>
            <a:r>
              <a:rPr lang="el-GR" dirty="0"/>
              <a:t>βοήθεια ασθενούς για θέση υποβοηθητική της </a:t>
            </a:r>
            <a:r>
              <a:rPr lang="el-GR" dirty="0" smtClean="0"/>
              <a:t>αναπνοής,</a:t>
            </a:r>
            <a:endParaRPr lang="el-GR" dirty="0"/>
          </a:p>
          <a:p>
            <a:r>
              <a:rPr lang="el-GR" dirty="0"/>
              <a:t>Διατήρηση χορήγησης οξυγόνου κατά τον </a:t>
            </a:r>
            <a:r>
              <a:rPr lang="el-GR" dirty="0" smtClean="0"/>
              <a:t>ύπνο,</a:t>
            </a:r>
            <a:endParaRPr lang="el-GR" dirty="0"/>
          </a:p>
          <a:p>
            <a:r>
              <a:rPr lang="el-GR" dirty="0"/>
              <a:t>Μείωση φόβου και </a:t>
            </a:r>
            <a:r>
              <a:rPr lang="el-GR" dirty="0" smtClean="0"/>
              <a:t>άγχους,</a:t>
            </a:r>
            <a:endParaRPr lang="el-GR" dirty="0"/>
          </a:p>
          <a:p>
            <a:r>
              <a:rPr lang="el-GR" dirty="0"/>
              <a:t>Βοήθεια ασθενούς να συνεχίσει συνήθειες του ύπνου </a:t>
            </a:r>
            <a:r>
              <a:rPr lang="el-GR" dirty="0" smtClean="0"/>
              <a:t>του,</a:t>
            </a:r>
            <a:endParaRPr lang="el-GR" dirty="0"/>
          </a:p>
          <a:p>
            <a:r>
              <a:rPr lang="el-GR" dirty="0"/>
              <a:t>Ικανοποίηση βασικών αναγκών πριν τον </a:t>
            </a:r>
            <a:r>
              <a:rPr lang="el-GR" dirty="0" smtClean="0"/>
              <a:t>ύπνο,</a:t>
            </a:r>
            <a:endParaRPr lang="el-GR" dirty="0"/>
          </a:p>
          <a:p>
            <a:r>
              <a:rPr lang="el-GR" dirty="0"/>
              <a:t>Διατήρηση ήσυχης και ξεκούραστης </a:t>
            </a:r>
            <a:r>
              <a:rPr lang="el-GR" dirty="0" smtClean="0"/>
              <a:t>ατμόσφαιρας,</a:t>
            </a:r>
            <a:endParaRPr lang="el-GR" dirty="0"/>
          </a:p>
          <a:p>
            <a:r>
              <a:rPr lang="el-GR" dirty="0"/>
              <a:t>Χρησιμοποίηση τεχνικών </a:t>
            </a:r>
            <a:r>
              <a:rPr lang="el-GR" dirty="0" smtClean="0"/>
              <a:t>χαλάρωσης.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Πιθανή </a:t>
            </a:r>
            <a:r>
              <a:rPr lang="el-GR" dirty="0" smtClean="0"/>
              <a:t>συνοδός διάγνωση </a:t>
            </a:r>
            <a:r>
              <a:rPr lang="el-GR" sz="3200" b="0" dirty="0" smtClean="0"/>
              <a:t>(1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Νεφρική ανεπάρκεια </a:t>
            </a:r>
            <a:r>
              <a:rPr lang="el-GR" dirty="0"/>
              <a:t>λόγω έκπτωσης της νεφρικής ροής αίματος, που οφείλεται σε χαμηλή καρδιακή παροχή, υπογκαιμία και φλεβική </a:t>
            </a:r>
            <a:r>
              <a:rPr lang="el-GR" dirty="0" smtClean="0"/>
              <a:t>συμφόρηση</a:t>
            </a:r>
            <a:r>
              <a:rPr lang="en-US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Στόχος:</a:t>
            </a:r>
          </a:p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dirty="0"/>
              <a:t>ασθενής έχει επαρκή νεφρική λειτουργία όπως φαίνεται από:</a:t>
            </a:r>
          </a:p>
          <a:p>
            <a:r>
              <a:rPr lang="el-GR" dirty="0"/>
              <a:t>Την παροχή </a:t>
            </a:r>
            <a:r>
              <a:rPr lang="el-GR" dirty="0" smtClean="0"/>
              <a:t>ούρων,</a:t>
            </a:r>
            <a:endParaRPr lang="el-GR" dirty="0"/>
          </a:p>
          <a:p>
            <a:r>
              <a:rPr lang="el-GR" dirty="0"/>
              <a:t>Τις ουρολογικές </a:t>
            </a:r>
            <a:r>
              <a:rPr lang="el-GR" dirty="0" smtClean="0"/>
              <a:t>εξετάσεις.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Tι είναι το </a:t>
            </a:r>
            <a:r>
              <a:rPr lang="el-GR" dirty="0" smtClean="0"/>
              <a:t>οξύ </a:t>
            </a:r>
            <a:r>
              <a:rPr lang="el-GR" dirty="0"/>
              <a:t>π</a:t>
            </a:r>
            <a:r>
              <a:rPr lang="el-GR" dirty="0" smtClean="0"/>
              <a:t>νευμονικό </a:t>
            </a:r>
            <a:r>
              <a:rPr lang="el-GR" dirty="0"/>
              <a:t>ο</a:t>
            </a:r>
            <a:r>
              <a:rPr lang="el-GR" dirty="0" smtClean="0"/>
              <a:t>ίδημα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Παθολογική κατάσταση που χαρακτηρίζεται από αύξηση, πέραν του φυσιολογικού, της ποσότητας του εξωαγγειακού υγρού των πνευμόνων, άλλοτε προοδευτικά και άλλοτε αιφνίδια, στο διάμεσο διαμέρισμα ή/και στους αεροχώρους των πνευμόνων.</a:t>
            </a:r>
          </a:p>
          <a:p>
            <a:r>
              <a:rPr lang="el-GR" b="1" dirty="0" smtClean="0"/>
              <a:t>Δεν </a:t>
            </a:r>
            <a:r>
              <a:rPr lang="el-GR" b="1" dirty="0"/>
              <a:t>αποτελεί νόσο </a:t>
            </a:r>
            <a:r>
              <a:rPr lang="el-GR" dirty="0"/>
              <a:t>αλλά είναι το αποτέλεσμα ενδογενών διαταραχών των πνευμόνων ή ποικίλων δυσλειτουργιών εξωπνευμονικών οργάνων, οι οποίες ακολουθούνται από σοβαρές διαταραχές της πνευμονικής </a:t>
            </a:r>
            <a:r>
              <a:rPr lang="el-GR" dirty="0" smtClean="0"/>
              <a:t>λειτουργίας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Νοσηλευτικές </a:t>
            </a:r>
            <a:r>
              <a:rPr lang="el-GR" dirty="0" smtClean="0"/>
              <a:t>παρεμβάσεις </a:t>
            </a:r>
            <a:r>
              <a:rPr lang="el-GR" sz="3200" b="0" dirty="0" smtClean="0"/>
              <a:t>(7 </a:t>
            </a:r>
            <a:r>
              <a:rPr lang="el-GR" sz="3200" b="0" dirty="0"/>
              <a:t>από 12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Έλεγχος για σημεία νεφρικής </a:t>
            </a:r>
            <a:r>
              <a:rPr lang="el-GR" dirty="0" smtClean="0"/>
              <a:t>δυσλειτουργίας, </a:t>
            </a:r>
            <a:endParaRPr lang="el-GR" dirty="0"/>
          </a:p>
          <a:p>
            <a:r>
              <a:rPr lang="el-GR" dirty="0"/>
              <a:t>Συλλογή ούρων 24ώρου. Αναφορά για παθολογικές τιμές κάθαρσης </a:t>
            </a:r>
            <a:r>
              <a:rPr lang="el-GR" dirty="0" smtClean="0"/>
              <a:t>κρεατινίνης,</a:t>
            </a:r>
            <a:endParaRPr lang="el-GR" dirty="0"/>
          </a:p>
          <a:p>
            <a:r>
              <a:rPr lang="el-GR" dirty="0"/>
              <a:t>Μέτρα βελτίωσης καρδιακής </a:t>
            </a:r>
            <a:r>
              <a:rPr lang="el-GR" dirty="0" smtClean="0"/>
              <a:t>παροχής,</a:t>
            </a:r>
            <a:endParaRPr lang="el-GR" dirty="0"/>
          </a:p>
          <a:p>
            <a:r>
              <a:rPr lang="el-GR" dirty="0"/>
              <a:t>Χορήγηση επιτρεπόμενης ποσότητας </a:t>
            </a:r>
            <a:r>
              <a:rPr lang="el-GR" dirty="0" smtClean="0"/>
              <a:t>υγρών.</a:t>
            </a:r>
            <a:endParaRPr lang="el-GR" dirty="0"/>
          </a:p>
          <a:p>
            <a:r>
              <a:rPr lang="el-GR" dirty="0"/>
              <a:t>Σε σημεία </a:t>
            </a:r>
            <a:r>
              <a:rPr lang="el-GR" b="1" dirty="0"/>
              <a:t>νεφρικής δυσλειτουργίας: </a:t>
            </a:r>
          </a:p>
          <a:p>
            <a:pPr lvl="1"/>
            <a:r>
              <a:rPr lang="el-GR" dirty="0"/>
              <a:t>Αξιολόγησή </a:t>
            </a:r>
            <a:r>
              <a:rPr lang="el-GR" dirty="0" smtClean="0"/>
              <a:t>τους,</a:t>
            </a:r>
            <a:endParaRPr lang="el-GR" dirty="0"/>
          </a:p>
          <a:p>
            <a:pPr lvl="1"/>
            <a:r>
              <a:rPr lang="el-GR" dirty="0"/>
              <a:t>Προετοιμασία ασθενή για αιμοκάθαρση (αν ενδείκνυται</a:t>
            </a:r>
            <a:r>
              <a:rPr lang="el-GR" dirty="0" smtClean="0"/>
              <a:t>).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Πιθανή </a:t>
            </a:r>
            <a:r>
              <a:rPr lang="el-GR" dirty="0" smtClean="0"/>
              <a:t>συνοδός </a:t>
            </a:r>
            <a:r>
              <a:rPr lang="el-GR" dirty="0"/>
              <a:t>δ</a:t>
            </a:r>
            <a:r>
              <a:rPr lang="el-GR" dirty="0" smtClean="0"/>
              <a:t>ιάγνωση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Καρδιακές αρρυθμίες </a:t>
            </a:r>
            <a:r>
              <a:rPr lang="el-GR" dirty="0"/>
              <a:t>λόγω μυοκαρδιακής  υποξίας και υψηλών τιμών </a:t>
            </a:r>
            <a:r>
              <a:rPr lang="el-GR" dirty="0" smtClean="0"/>
              <a:t>κατεχολαμινών.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Στόχος:</a:t>
            </a:r>
          </a:p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dirty="0"/>
              <a:t>ασθενής δεν παρουσιάζει </a:t>
            </a:r>
            <a:r>
              <a:rPr lang="el-GR" dirty="0" smtClean="0"/>
              <a:t>αρρυθμίες. 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Νοσηλευτικές </a:t>
            </a:r>
            <a:r>
              <a:rPr lang="el-GR" dirty="0" smtClean="0"/>
              <a:t>παρεμβάσεις </a:t>
            </a:r>
            <a:r>
              <a:rPr lang="el-GR" sz="3200" b="0" dirty="0" smtClean="0"/>
              <a:t>(8 </a:t>
            </a:r>
            <a:r>
              <a:rPr lang="el-GR" sz="3200" b="0" dirty="0"/>
              <a:t>από 12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Αξιολόγηση και αναφορά σημείων καρδιακής </a:t>
            </a:r>
            <a:r>
              <a:rPr lang="el-GR" dirty="0" smtClean="0"/>
              <a:t>αρρυθμίας,</a:t>
            </a:r>
            <a:endParaRPr lang="el-GR" dirty="0"/>
          </a:p>
          <a:p>
            <a:r>
              <a:rPr lang="el-GR" dirty="0"/>
              <a:t>Μέτρα βελτίωσης </a:t>
            </a:r>
            <a:r>
              <a:rPr lang="el-GR" dirty="0" smtClean="0"/>
              <a:t>αναπνοής,</a:t>
            </a:r>
            <a:endParaRPr lang="el-GR" dirty="0"/>
          </a:p>
          <a:p>
            <a:r>
              <a:rPr lang="el-GR" dirty="0"/>
              <a:t>Σε </a:t>
            </a:r>
            <a:r>
              <a:rPr lang="el-GR" b="1" dirty="0"/>
              <a:t>αρρυθμίες: </a:t>
            </a:r>
          </a:p>
          <a:p>
            <a:pPr lvl="1">
              <a:spcBef>
                <a:spcPts val="1200"/>
              </a:spcBef>
            </a:pPr>
            <a:r>
              <a:rPr lang="el-GR" dirty="0"/>
              <a:t>Συνεχή καταγραφή Η.Κ.Γ</a:t>
            </a:r>
            <a:r>
              <a:rPr lang="el-GR" dirty="0" smtClean="0"/>
              <a:t>.,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/>
              <a:t>Χορήγηση αντιαρρυθμικών κατηγορίας Ι, </a:t>
            </a:r>
            <a:r>
              <a:rPr lang="el-GR" dirty="0" smtClean="0"/>
              <a:t>ΙΙΙ,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/>
              <a:t>Περιορισμός κινητικότητας </a:t>
            </a:r>
            <a:r>
              <a:rPr lang="el-GR" dirty="0" smtClean="0"/>
              <a:t>ασθενούς,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/>
              <a:t>Διατήρηση χορήγησης </a:t>
            </a:r>
            <a:r>
              <a:rPr lang="el-GR" dirty="0" smtClean="0"/>
              <a:t>οξυγόνου,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/>
              <a:t>Άμεση διαθεσιμότητα εξοπλισμού για απινίδωση ή </a:t>
            </a:r>
            <a:r>
              <a:rPr lang="el-GR" dirty="0" smtClean="0"/>
              <a:t>ανάνηψη.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Πιθανή </a:t>
            </a:r>
            <a:r>
              <a:rPr lang="el-GR" dirty="0" smtClean="0"/>
              <a:t>συνοδός </a:t>
            </a:r>
            <a:r>
              <a:rPr lang="el-GR" dirty="0"/>
              <a:t>δ</a:t>
            </a:r>
            <a:r>
              <a:rPr lang="el-GR" dirty="0" smtClean="0"/>
              <a:t>ιάγνωση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Θρομβοεμβολή</a:t>
            </a:r>
            <a:r>
              <a:rPr lang="el-GR" dirty="0"/>
              <a:t> λόγω:</a:t>
            </a:r>
          </a:p>
          <a:p>
            <a:r>
              <a:rPr lang="el-GR" dirty="0"/>
              <a:t>Φλεβικής στάσης στην περιφέρεια λόγω ατελούς κένωσης των </a:t>
            </a:r>
            <a:r>
              <a:rPr lang="el-GR" dirty="0" smtClean="0"/>
              <a:t>κοιλιών,</a:t>
            </a:r>
            <a:endParaRPr lang="el-GR" dirty="0"/>
          </a:p>
          <a:p>
            <a:r>
              <a:rPr lang="el-GR" dirty="0"/>
              <a:t>Στάση αίματος στην καρδιά που συνδυάζεται με μειωμένη κένωση </a:t>
            </a:r>
            <a:r>
              <a:rPr lang="el-GR" dirty="0" smtClean="0"/>
              <a:t>κοιλιών.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Στόχος:</a:t>
            </a:r>
          </a:p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dirty="0"/>
              <a:t>ασθενής δεν εμφανίζει θρομβοεμβολές όπως φαίνεται από:</a:t>
            </a:r>
          </a:p>
          <a:p>
            <a:r>
              <a:rPr lang="el-GR" dirty="0"/>
              <a:t>Έλλειψη πόνου, οιδήματος ή αιμωδίας στα </a:t>
            </a:r>
            <a:r>
              <a:rPr lang="el-GR" dirty="0" smtClean="0"/>
              <a:t>άκρα,</a:t>
            </a:r>
            <a:endParaRPr lang="el-GR" dirty="0"/>
          </a:p>
          <a:p>
            <a:r>
              <a:rPr lang="el-GR" dirty="0"/>
              <a:t>Συνήθη θερμοκρασία και χρώμα των </a:t>
            </a:r>
            <a:r>
              <a:rPr lang="el-GR" dirty="0" smtClean="0"/>
              <a:t>άκρων,</a:t>
            </a:r>
            <a:endParaRPr lang="el-GR" dirty="0"/>
          </a:p>
          <a:p>
            <a:r>
              <a:rPr lang="el-GR" dirty="0"/>
              <a:t>Συνήθη διανοητική </a:t>
            </a:r>
            <a:r>
              <a:rPr lang="el-GR" dirty="0" smtClean="0"/>
              <a:t>κατάσταση,</a:t>
            </a:r>
            <a:endParaRPr lang="el-GR" dirty="0"/>
          </a:p>
          <a:p>
            <a:r>
              <a:rPr lang="el-GR" dirty="0"/>
              <a:t>Έλλειψη αιφνίδιου θωρακικού </a:t>
            </a:r>
            <a:r>
              <a:rPr lang="el-GR" dirty="0" smtClean="0"/>
              <a:t>πόνου.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Νοσηλευτικές </a:t>
            </a:r>
            <a:r>
              <a:rPr lang="el-GR" dirty="0" smtClean="0"/>
              <a:t>παρεμβάσεις </a:t>
            </a:r>
            <a:r>
              <a:rPr lang="el-GR" sz="3200" b="0" dirty="0" smtClean="0"/>
              <a:t>(9 από 12)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Έλεγχος σημείων:</a:t>
            </a:r>
          </a:p>
          <a:p>
            <a:pPr lvl="1"/>
            <a:r>
              <a:rPr lang="el-GR" dirty="0"/>
              <a:t>Θρομβώσεως των εν τω βάθει </a:t>
            </a:r>
            <a:r>
              <a:rPr lang="el-GR" dirty="0" smtClean="0"/>
              <a:t>φλεβών,</a:t>
            </a:r>
            <a:endParaRPr lang="el-GR" dirty="0"/>
          </a:p>
          <a:p>
            <a:pPr lvl="1"/>
            <a:r>
              <a:rPr lang="el-GR" dirty="0"/>
              <a:t>Αρτηριακής </a:t>
            </a:r>
            <a:r>
              <a:rPr lang="el-GR" dirty="0" smtClean="0"/>
              <a:t>εμβολής,</a:t>
            </a:r>
            <a:endParaRPr lang="el-GR" dirty="0"/>
          </a:p>
          <a:p>
            <a:pPr lvl="1"/>
            <a:r>
              <a:rPr lang="el-GR" dirty="0"/>
              <a:t>Εγκεφαλικής </a:t>
            </a:r>
            <a:r>
              <a:rPr lang="el-GR" dirty="0" smtClean="0"/>
              <a:t>ισχαιμίας,</a:t>
            </a:r>
            <a:endParaRPr lang="el-GR" dirty="0"/>
          </a:p>
          <a:p>
            <a:pPr lvl="1"/>
            <a:r>
              <a:rPr lang="el-GR" dirty="0"/>
              <a:t>Πνευμονικής </a:t>
            </a:r>
            <a:r>
              <a:rPr lang="el-GR" dirty="0" smtClean="0"/>
              <a:t>εμβολής.</a:t>
            </a:r>
            <a:endParaRPr lang="el-GR" dirty="0"/>
          </a:p>
          <a:p>
            <a:r>
              <a:rPr lang="el-GR" dirty="0"/>
              <a:t>Εφαρμογή μέτρων βελτίωσης καρδιακής </a:t>
            </a:r>
            <a:r>
              <a:rPr lang="el-GR" dirty="0" smtClean="0"/>
              <a:t>παροχής,</a:t>
            </a:r>
            <a:endParaRPr lang="el-GR" dirty="0"/>
          </a:p>
          <a:p>
            <a:r>
              <a:rPr lang="el-GR" dirty="0"/>
              <a:t>Εφαρμογή μέτρων αντιμετώπισης </a:t>
            </a:r>
            <a:r>
              <a:rPr lang="el-GR" dirty="0" smtClean="0"/>
              <a:t>αρρυθμιών,</a:t>
            </a:r>
            <a:endParaRPr lang="el-GR" dirty="0"/>
          </a:p>
          <a:p>
            <a:r>
              <a:rPr lang="el-GR" dirty="0"/>
              <a:t>Χορήγηση </a:t>
            </a:r>
            <a:r>
              <a:rPr lang="el-GR" dirty="0" smtClean="0"/>
              <a:t>αντιπηκτικών.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Πιθανή </a:t>
            </a:r>
            <a:r>
              <a:rPr lang="el-GR" dirty="0" smtClean="0"/>
              <a:t>συνοδός </a:t>
            </a:r>
            <a:r>
              <a:rPr lang="el-GR" dirty="0"/>
              <a:t>δ</a:t>
            </a:r>
            <a:r>
              <a:rPr lang="el-GR" dirty="0" smtClean="0"/>
              <a:t>ιάγνωση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Καρδιογενές Shock </a:t>
            </a:r>
            <a:r>
              <a:rPr lang="el-GR" dirty="0"/>
              <a:t>λόγω καρδιακής ανεπάρκειας και ενδογενών αντιρροπιστικών </a:t>
            </a:r>
            <a:r>
              <a:rPr lang="el-GR" dirty="0" smtClean="0"/>
              <a:t>μηχανισμών</a:t>
            </a:r>
            <a:r>
              <a:rPr lang="en-US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Στόχος:</a:t>
            </a:r>
          </a:p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dirty="0"/>
              <a:t>ασθενής δεν εμφανίζει καρδιογενές Shock όπως φαίνεται από:</a:t>
            </a:r>
          </a:p>
          <a:p>
            <a:r>
              <a:rPr lang="el-GR" dirty="0"/>
              <a:t>Σταθερή ή βελτιωμένη διανοητική </a:t>
            </a:r>
            <a:r>
              <a:rPr lang="el-GR" dirty="0" smtClean="0"/>
              <a:t>κατάσταση,</a:t>
            </a:r>
            <a:endParaRPr lang="el-GR" dirty="0"/>
          </a:p>
          <a:p>
            <a:r>
              <a:rPr lang="el-GR" dirty="0"/>
              <a:t>Σταθερά Ζ.Σ</a:t>
            </a:r>
            <a:r>
              <a:rPr lang="el-GR" dirty="0" smtClean="0"/>
              <a:t>.,</a:t>
            </a:r>
            <a:endParaRPr lang="el-GR" dirty="0"/>
          </a:p>
          <a:p>
            <a:r>
              <a:rPr lang="el-GR" dirty="0"/>
              <a:t>Πίεση ενσφηνώσεως στα φυσιολογικά </a:t>
            </a:r>
            <a:r>
              <a:rPr lang="el-GR" dirty="0" smtClean="0"/>
              <a:t>όρια.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Νοσηλευτικές </a:t>
            </a:r>
            <a:r>
              <a:rPr lang="el-GR" dirty="0" smtClean="0"/>
              <a:t>παρεμβάσεις </a:t>
            </a:r>
            <a:r>
              <a:rPr lang="el-GR" sz="3200" b="0" dirty="0" smtClean="0"/>
              <a:t>(10 </a:t>
            </a:r>
            <a:r>
              <a:rPr lang="el-GR" sz="3200" b="0" dirty="0"/>
              <a:t>από </a:t>
            </a:r>
            <a:r>
              <a:rPr lang="el-GR" sz="3200" b="0" dirty="0" smtClean="0"/>
              <a:t>12)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Αξιολόγηση και αναφορά σημείων καρδιογενούς </a:t>
            </a:r>
            <a:r>
              <a:rPr lang="el-GR" dirty="0" smtClean="0"/>
              <a:t>shock,</a:t>
            </a:r>
            <a:endParaRPr lang="el-GR" dirty="0"/>
          </a:p>
          <a:p>
            <a:r>
              <a:rPr lang="el-GR" dirty="0"/>
              <a:t>Μέτρα βελτίωσης καρδιακής </a:t>
            </a:r>
            <a:r>
              <a:rPr lang="el-GR" dirty="0" smtClean="0"/>
              <a:t>παροχής,</a:t>
            </a:r>
            <a:endParaRPr lang="el-GR" dirty="0"/>
          </a:p>
          <a:p>
            <a:r>
              <a:rPr lang="el-GR" dirty="0"/>
              <a:t>Μέτρα κατά των </a:t>
            </a:r>
            <a:r>
              <a:rPr lang="el-GR" dirty="0" smtClean="0"/>
              <a:t>αρρυθμιών,</a:t>
            </a:r>
            <a:endParaRPr lang="el-GR" dirty="0"/>
          </a:p>
          <a:p>
            <a:r>
              <a:rPr lang="el-GR" dirty="0"/>
              <a:t>Σε παρουσία σημείων καρδιογενούς shock:</a:t>
            </a:r>
          </a:p>
          <a:p>
            <a:pPr lvl="1"/>
            <a:r>
              <a:rPr lang="el-GR" dirty="0"/>
              <a:t>Διατήρηση ασθενούς επί </a:t>
            </a:r>
            <a:r>
              <a:rPr lang="el-GR" dirty="0" smtClean="0"/>
              <a:t>κλίνης,</a:t>
            </a:r>
            <a:endParaRPr lang="el-GR" dirty="0"/>
          </a:p>
          <a:p>
            <a:pPr lvl="1"/>
            <a:r>
              <a:rPr lang="el-GR" dirty="0"/>
              <a:t>Διατήρηση χορήγησης </a:t>
            </a:r>
            <a:r>
              <a:rPr lang="el-GR" dirty="0" smtClean="0"/>
              <a:t>οξυγόνου,</a:t>
            </a:r>
            <a:endParaRPr lang="el-GR" dirty="0"/>
          </a:p>
          <a:p>
            <a:pPr lvl="1"/>
            <a:r>
              <a:rPr lang="el-GR" dirty="0"/>
              <a:t>Προετοιμασία ασθενούς για διαγνωστικές </a:t>
            </a:r>
            <a:r>
              <a:rPr lang="el-GR" dirty="0" smtClean="0"/>
              <a:t>εξετάσεις,</a:t>
            </a:r>
            <a:endParaRPr lang="el-GR" dirty="0"/>
          </a:p>
          <a:p>
            <a:pPr lvl="1"/>
            <a:r>
              <a:rPr lang="el-GR" dirty="0"/>
              <a:t>Χορήγηση: </a:t>
            </a:r>
          </a:p>
          <a:p>
            <a:pPr lvl="2"/>
            <a:r>
              <a:rPr lang="el-GR" sz="2200" dirty="0" smtClean="0"/>
              <a:t>Συμπαθομιμητικών,</a:t>
            </a:r>
            <a:endParaRPr lang="el-GR" sz="2200" dirty="0"/>
          </a:p>
          <a:p>
            <a:pPr lvl="2"/>
            <a:r>
              <a:rPr lang="el-GR" sz="2200" dirty="0" smtClean="0"/>
              <a:t>Διπυριδινών,</a:t>
            </a:r>
            <a:endParaRPr lang="el-GR" sz="2200" dirty="0"/>
          </a:p>
          <a:p>
            <a:pPr lvl="2"/>
            <a:r>
              <a:rPr lang="el-GR" sz="2200" dirty="0" smtClean="0"/>
              <a:t>Αγγειοδιασταλτικών,</a:t>
            </a:r>
            <a:endParaRPr lang="el-GR" sz="2200" dirty="0"/>
          </a:p>
          <a:p>
            <a:pPr lvl="2"/>
            <a:r>
              <a:rPr lang="el-GR" sz="2200" dirty="0"/>
              <a:t>Ψυχολογικής </a:t>
            </a:r>
            <a:r>
              <a:rPr lang="el-GR" sz="2200" dirty="0" smtClean="0"/>
              <a:t>υποστήριξης.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Νοσηλευτική </a:t>
            </a:r>
            <a:r>
              <a:rPr lang="el-GR" dirty="0" smtClean="0"/>
              <a:t>διάγνωση </a:t>
            </a:r>
            <a:r>
              <a:rPr lang="el-GR" sz="3200" b="0" dirty="0" smtClean="0"/>
              <a:t>(7 </a:t>
            </a:r>
            <a:r>
              <a:rPr lang="el-GR" sz="3200" b="0" dirty="0"/>
              <a:t>από </a:t>
            </a:r>
            <a:r>
              <a:rPr lang="el-GR" sz="3200" b="0" dirty="0" smtClean="0"/>
              <a:t>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Άγχος</a:t>
            </a:r>
            <a:r>
              <a:rPr lang="el-GR" dirty="0"/>
              <a:t> λόγω ξένου περιβάλλοντος, δύσπνοιας, μη κατανόησης διαγνωστικών δοκιμασιών, διάγνωσης, αγωγής και πρόγνωσης</a:t>
            </a:r>
          </a:p>
          <a:p>
            <a:pPr marL="0" indent="0">
              <a:buNone/>
            </a:pPr>
            <a:r>
              <a:rPr lang="el-GR" b="1" dirty="0"/>
              <a:t>Στόχος:</a:t>
            </a:r>
          </a:p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dirty="0"/>
              <a:t>ασθενής εμφανίζει μείωση του άγχους όπως φαίνεται:</a:t>
            </a:r>
          </a:p>
          <a:p>
            <a:r>
              <a:rPr lang="el-GR" dirty="0"/>
              <a:t>Τα λεγόμενά </a:t>
            </a:r>
            <a:r>
              <a:rPr lang="el-GR" dirty="0" smtClean="0"/>
              <a:t>του,</a:t>
            </a:r>
            <a:endParaRPr lang="el-GR" dirty="0"/>
          </a:p>
          <a:p>
            <a:r>
              <a:rPr lang="el-GR" dirty="0"/>
              <a:t>Την αποκατάσταση του </a:t>
            </a:r>
            <a:r>
              <a:rPr lang="el-GR" dirty="0" smtClean="0"/>
              <a:t>ύπνου,</a:t>
            </a:r>
            <a:endParaRPr lang="el-GR" dirty="0"/>
          </a:p>
          <a:p>
            <a:r>
              <a:rPr lang="el-GR" dirty="0"/>
              <a:t>Το ήρεμο </a:t>
            </a:r>
            <a:r>
              <a:rPr lang="el-GR" dirty="0" smtClean="0"/>
              <a:t>προσωπείο,</a:t>
            </a:r>
            <a:endParaRPr lang="el-GR" dirty="0"/>
          </a:p>
          <a:p>
            <a:r>
              <a:rPr lang="el-GR" dirty="0"/>
              <a:t>Τα σταθερά Σ.Ζ</a:t>
            </a:r>
            <a:r>
              <a:rPr lang="el-GR" dirty="0" smtClean="0"/>
              <a:t>.,</a:t>
            </a:r>
            <a:endParaRPr lang="el-GR" dirty="0"/>
          </a:p>
          <a:p>
            <a:r>
              <a:rPr lang="el-GR" dirty="0"/>
              <a:t>Τη συνήθη ικανότητα αντίληψης και </a:t>
            </a:r>
            <a:r>
              <a:rPr lang="el-GR" dirty="0" smtClean="0"/>
              <a:t>επικοινωνίας.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Νοσηλευτικές </a:t>
            </a:r>
            <a:r>
              <a:rPr lang="el-GR" dirty="0" smtClean="0"/>
              <a:t>παρεμβάσεις </a:t>
            </a:r>
            <a:r>
              <a:rPr lang="el-GR" sz="3200" b="0" dirty="0"/>
              <a:t>(</a:t>
            </a:r>
            <a:r>
              <a:rPr lang="el-GR" sz="3200" b="0" dirty="0" smtClean="0"/>
              <a:t>11 </a:t>
            </a:r>
            <a:r>
              <a:rPr lang="el-GR" sz="3200" b="0" dirty="0"/>
              <a:t>από </a:t>
            </a:r>
            <a:r>
              <a:rPr lang="el-GR" sz="3200" b="0" dirty="0" smtClean="0"/>
              <a:t>12)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Αξιολόγηση σημείων </a:t>
            </a:r>
            <a:r>
              <a:rPr lang="el-GR" dirty="0" smtClean="0"/>
              <a:t>άγχους,</a:t>
            </a:r>
            <a:endParaRPr lang="el-GR" dirty="0"/>
          </a:p>
          <a:p>
            <a:r>
              <a:rPr lang="el-GR" dirty="0"/>
              <a:t>Διατήρηση ήρεμου και υποστηρικτικού τρόπου </a:t>
            </a:r>
            <a:r>
              <a:rPr lang="el-GR" dirty="0" smtClean="0"/>
              <a:t>συμπεριφοράς,</a:t>
            </a:r>
            <a:endParaRPr lang="el-GR" dirty="0"/>
          </a:p>
          <a:p>
            <a:r>
              <a:rPr lang="el-GR" dirty="0"/>
              <a:t>Εφαρμογή μέτρων βελτίωσης </a:t>
            </a:r>
            <a:r>
              <a:rPr lang="el-GR" dirty="0" smtClean="0"/>
              <a:t>αναπνοής,</a:t>
            </a:r>
            <a:endParaRPr lang="el-GR" dirty="0"/>
          </a:p>
          <a:p>
            <a:r>
              <a:rPr lang="el-GR" dirty="0"/>
              <a:t>Συμβουλή οικείων να δείχνουν ενδιαφέρον χωρίς </a:t>
            </a:r>
            <a:r>
              <a:rPr lang="el-GR" dirty="0" smtClean="0"/>
              <a:t>άγχος,</a:t>
            </a:r>
            <a:endParaRPr lang="el-GR" dirty="0"/>
          </a:p>
          <a:p>
            <a:r>
              <a:rPr lang="el-GR" dirty="0"/>
              <a:t>Προσανατολισμός ασθενή στο </a:t>
            </a:r>
            <a:r>
              <a:rPr lang="el-GR" dirty="0" smtClean="0"/>
              <a:t>περιβάλλον,</a:t>
            </a:r>
            <a:endParaRPr lang="el-GR" dirty="0"/>
          </a:p>
          <a:p>
            <a:r>
              <a:rPr lang="el-GR" dirty="0"/>
              <a:t>Βεβαίωση ότι το προσωπικό βρίσκεται κοντά στον </a:t>
            </a:r>
            <a:r>
              <a:rPr lang="el-GR" dirty="0" smtClean="0"/>
              <a:t>ασθενή,</a:t>
            </a:r>
            <a:endParaRPr lang="el-GR" dirty="0"/>
          </a:p>
          <a:p>
            <a:r>
              <a:rPr lang="el-GR" dirty="0"/>
              <a:t>Εξασφάλιση ήσυχου και ξεκούραστου </a:t>
            </a:r>
            <a:r>
              <a:rPr lang="el-GR" dirty="0" smtClean="0"/>
              <a:t>περιβάλλοντος,</a:t>
            </a:r>
            <a:endParaRPr lang="el-GR" dirty="0"/>
          </a:p>
          <a:p>
            <a:r>
              <a:rPr lang="el-GR" dirty="0"/>
              <a:t>Ενθάρρυνση ασθενή να </a:t>
            </a:r>
            <a:r>
              <a:rPr lang="el-GR" dirty="0" smtClean="0"/>
              <a:t>εκφράζεται,</a:t>
            </a:r>
            <a:endParaRPr lang="el-GR" dirty="0"/>
          </a:p>
          <a:p>
            <a:r>
              <a:rPr lang="el-GR" dirty="0"/>
              <a:t>Επεξήγηση των διαγνωστικών </a:t>
            </a:r>
            <a:r>
              <a:rPr lang="el-GR" dirty="0" smtClean="0"/>
              <a:t>εξετάσεων,</a:t>
            </a:r>
            <a:endParaRPr lang="el-GR" dirty="0"/>
          </a:p>
          <a:p>
            <a:r>
              <a:rPr lang="el-GR" dirty="0"/>
              <a:t>Διδαχή τεχνικών </a:t>
            </a:r>
            <a:r>
              <a:rPr lang="el-GR" dirty="0" smtClean="0"/>
              <a:t>χαλάρωσης.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Νοσηλευτική </a:t>
            </a:r>
            <a:r>
              <a:rPr lang="el-GR" dirty="0" smtClean="0"/>
              <a:t>διάγνωση </a:t>
            </a:r>
            <a:r>
              <a:rPr lang="el-GR" sz="3200" b="0" dirty="0" smtClean="0"/>
              <a:t>(8 </a:t>
            </a:r>
            <a:r>
              <a:rPr lang="el-GR" sz="3200" b="0" dirty="0"/>
              <a:t>από </a:t>
            </a:r>
            <a:r>
              <a:rPr lang="el-GR" sz="3200" b="0" dirty="0" smtClean="0"/>
              <a:t>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Μη τήρηση της θεραπευτικής αγωγής </a:t>
            </a:r>
            <a:r>
              <a:rPr lang="el-GR" dirty="0"/>
              <a:t>λόγω:</a:t>
            </a:r>
          </a:p>
          <a:p>
            <a:r>
              <a:rPr lang="el-GR" dirty="0"/>
              <a:t>Μη κατανόησης των συνεπειών της μη τήρησης της αγωγής</a:t>
            </a:r>
          </a:p>
          <a:p>
            <a:r>
              <a:rPr lang="el-GR" dirty="0"/>
              <a:t>Δυσχέρειας στην αλλαγή προσωπικών συνηθειών</a:t>
            </a:r>
          </a:p>
          <a:p>
            <a:r>
              <a:rPr lang="el-GR" dirty="0"/>
              <a:t>Δυσάρεστων παρενεργειών</a:t>
            </a:r>
          </a:p>
          <a:p>
            <a:pPr marL="0" indent="0">
              <a:buNone/>
            </a:pPr>
            <a:r>
              <a:rPr lang="el-GR" b="1" dirty="0"/>
              <a:t>Στόχος:</a:t>
            </a:r>
          </a:p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dirty="0"/>
              <a:t>ασθενής δείχνει ικανότητα τήρησης της θεραπευτικής αγωγής όπως φαίνεται από το ότι:</a:t>
            </a:r>
          </a:p>
          <a:p>
            <a:r>
              <a:rPr lang="el-GR" dirty="0"/>
              <a:t>Επιθυμεί να μάθει και να συμμετάσχει στην αγωγή</a:t>
            </a:r>
          </a:p>
          <a:p>
            <a:r>
              <a:rPr lang="el-GR" dirty="0"/>
              <a:t>Εκδηλώνει διάθεση για τη μεταβολή προσωπικών συνηθειών</a:t>
            </a:r>
          </a:p>
          <a:p>
            <a:r>
              <a:rPr lang="el-GR" dirty="0"/>
              <a:t>Κατανοεί συνέπειες της μη τήρησης της αγωγής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κατηγορίες </a:t>
            </a:r>
            <a:r>
              <a:rPr lang="el-GR" dirty="0" smtClean="0"/>
              <a:t>πνευμονικού </a:t>
            </a:r>
            <a:r>
              <a:rPr lang="el-GR" dirty="0"/>
              <a:t>ο</a:t>
            </a:r>
            <a:r>
              <a:rPr lang="el-GR" dirty="0" smtClean="0"/>
              <a:t>ιδήματος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Καρδιογενές Πνευμονικό Οίδημα</a:t>
            </a:r>
          </a:p>
          <a:p>
            <a:pPr lvl="1"/>
            <a:r>
              <a:rPr lang="el-GR" sz="2400" dirty="0"/>
              <a:t>Λόγω αυξημένης διατοιχωματικής </a:t>
            </a:r>
            <a:r>
              <a:rPr lang="el-GR" sz="2400" dirty="0" smtClean="0"/>
              <a:t>πίεσης,</a:t>
            </a:r>
            <a:endParaRPr lang="el-GR" sz="2400" dirty="0"/>
          </a:p>
          <a:p>
            <a:pPr lvl="1"/>
            <a:r>
              <a:rPr lang="el-GR" sz="2400" dirty="0"/>
              <a:t>Αποτέλεσμα μηχανικών </a:t>
            </a:r>
            <a:r>
              <a:rPr lang="el-GR" sz="2400" dirty="0" smtClean="0"/>
              <a:t>διαδικασιών.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dirty="0"/>
              <a:t>Μη Καρδιογενές Πνευμονικό Οίδημα </a:t>
            </a:r>
          </a:p>
          <a:p>
            <a:pPr lvl="1"/>
            <a:r>
              <a:rPr lang="el-GR" sz="2400" dirty="0"/>
              <a:t>Λόγω αυξημένης </a:t>
            </a:r>
            <a:r>
              <a:rPr lang="el-GR" sz="2400" dirty="0" smtClean="0"/>
              <a:t>διαπερατότητας,</a:t>
            </a:r>
            <a:endParaRPr lang="el-GR" sz="2400" dirty="0"/>
          </a:p>
          <a:p>
            <a:pPr lvl="1"/>
            <a:r>
              <a:rPr lang="el-GR" sz="2400" dirty="0"/>
              <a:t>Αποτέλεσμα </a:t>
            </a:r>
            <a:r>
              <a:rPr lang="el-GR" sz="2400" dirty="0" smtClean="0"/>
              <a:t>φλεγμονής.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Νοσηλευτικές π</a:t>
            </a:r>
            <a:r>
              <a:rPr lang="el-GR" dirty="0" smtClean="0"/>
              <a:t>αρεμβάσεις </a:t>
            </a:r>
            <a:r>
              <a:rPr lang="el-GR" sz="3200" b="0" dirty="0"/>
              <a:t>(</a:t>
            </a:r>
            <a:r>
              <a:rPr lang="el-GR" sz="3200" b="0" dirty="0" smtClean="0"/>
              <a:t>12 </a:t>
            </a:r>
            <a:r>
              <a:rPr lang="el-GR" sz="3200" b="0" dirty="0"/>
              <a:t>από </a:t>
            </a:r>
            <a:r>
              <a:rPr lang="el-GR" sz="3200" b="0" dirty="0" smtClean="0"/>
              <a:t>12)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Αξιολόγηση ενδείξεων για το ότι ο ασθενής δε μπορεί να τηρήσει την </a:t>
            </a:r>
            <a:r>
              <a:rPr lang="el-GR" dirty="0" smtClean="0"/>
              <a:t>αγωγή,</a:t>
            </a:r>
            <a:endParaRPr lang="el-GR" dirty="0"/>
          </a:p>
          <a:p>
            <a:r>
              <a:rPr lang="el-GR" dirty="0"/>
              <a:t>Ενημέρωση σχετικά με το Κ.Π.Ο και το υποκείμενο </a:t>
            </a:r>
            <a:r>
              <a:rPr lang="el-GR" dirty="0" smtClean="0"/>
              <a:t>αίτιο,</a:t>
            </a:r>
            <a:endParaRPr lang="el-GR" dirty="0"/>
          </a:p>
          <a:p>
            <a:r>
              <a:rPr lang="el-GR" dirty="0"/>
              <a:t>Ενθάρρυνση για ερωτήσεις και </a:t>
            </a:r>
            <a:r>
              <a:rPr lang="el-GR" dirty="0" smtClean="0"/>
              <a:t>επίλυση</a:t>
            </a:r>
            <a:r>
              <a:rPr lang="en-US" dirty="0" smtClean="0"/>
              <a:t> </a:t>
            </a:r>
            <a:r>
              <a:rPr lang="el-GR" dirty="0" smtClean="0"/>
              <a:t>αποριών,</a:t>
            </a:r>
            <a:endParaRPr lang="el-GR" dirty="0"/>
          </a:p>
          <a:p>
            <a:r>
              <a:rPr lang="el-GR" dirty="0"/>
              <a:t>Παρότρυνση για συμμετοχή στο πρόγραμμα </a:t>
            </a:r>
            <a:r>
              <a:rPr lang="el-GR" dirty="0" smtClean="0"/>
              <a:t>αγωγής,</a:t>
            </a:r>
            <a:endParaRPr lang="el-GR" dirty="0"/>
          </a:p>
          <a:p>
            <a:r>
              <a:rPr lang="el-GR" dirty="0"/>
              <a:t>Εκπαίδευση ασθενούς στη μέτρηση προσλαμβανόμενων υγρών, στη ζύγιση, στη μέτρηση σφυγμού κ.ά</a:t>
            </a:r>
            <a:r>
              <a:rPr lang="el-GR" dirty="0" smtClean="0"/>
              <a:t>.,</a:t>
            </a:r>
            <a:endParaRPr lang="el-GR" dirty="0"/>
          </a:p>
          <a:p>
            <a:r>
              <a:rPr lang="el-GR" dirty="0"/>
              <a:t>Χορήγηση γραπτών </a:t>
            </a:r>
            <a:r>
              <a:rPr lang="el-GR" dirty="0" smtClean="0"/>
              <a:t>οδηγιών,</a:t>
            </a:r>
            <a:endParaRPr lang="el-GR" dirty="0"/>
          </a:p>
          <a:p>
            <a:r>
              <a:rPr lang="el-GR" dirty="0"/>
              <a:t>Βοήθεια στην ενσωμάτωση της αγωγής στην καθημερινή </a:t>
            </a:r>
            <a:r>
              <a:rPr lang="el-GR" dirty="0" smtClean="0"/>
              <a:t>ζωή,</a:t>
            </a:r>
            <a:endParaRPr lang="el-GR" dirty="0"/>
          </a:p>
          <a:p>
            <a:r>
              <a:rPr lang="el-GR" dirty="0"/>
              <a:t>Πληροφορίες και παρότρυνση για χρησιμοποίηση αρμόδιων </a:t>
            </a:r>
            <a:r>
              <a:rPr lang="el-GR" dirty="0" smtClean="0"/>
              <a:t>υπηρεσιών.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Προγράμματα </a:t>
            </a:r>
            <a:r>
              <a:rPr lang="el-GR" dirty="0" smtClean="0"/>
              <a:t>αγωγής </a:t>
            </a:r>
            <a:r>
              <a:rPr lang="el-GR" dirty="0"/>
              <a:t>υ</a:t>
            </a:r>
            <a:r>
              <a:rPr lang="el-GR" dirty="0" smtClean="0"/>
              <a:t>γείας </a:t>
            </a:r>
            <a:r>
              <a:rPr lang="el-GR" dirty="0"/>
              <a:t>και </a:t>
            </a:r>
            <a:r>
              <a:rPr lang="el-GR" dirty="0" smtClean="0"/>
              <a:t>προαγωγής </a:t>
            </a:r>
            <a:r>
              <a:rPr lang="el-GR" dirty="0"/>
              <a:t>υ</a:t>
            </a:r>
            <a:r>
              <a:rPr lang="el-GR" dirty="0" smtClean="0"/>
              <a:t>γείας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Στόχος:</a:t>
            </a:r>
            <a:r>
              <a:rPr lang="el-GR" dirty="0"/>
              <a:t> Ενημέρωση </a:t>
            </a:r>
            <a:r>
              <a:rPr lang="el-GR" dirty="0" smtClean="0"/>
              <a:t>– Εκπαίδευση</a:t>
            </a:r>
            <a:endParaRPr lang="en-US" dirty="0" smtClean="0"/>
          </a:p>
          <a:p>
            <a:pPr marL="0" indent="0">
              <a:buNone/>
            </a:pPr>
            <a:r>
              <a:rPr lang="el-GR" b="1" dirty="0"/>
              <a:t>Πρόληψη Καρδιαγγειακών Παθήσεων</a:t>
            </a:r>
          </a:p>
          <a:p>
            <a:r>
              <a:rPr lang="el-GR" dirty="0"/>
              <a:t>Μείωση κινδύνου καρδιακών προβλημάτων:</a:t>
            </a:r>
          </a:p>
          <a:p>
            <a:pPr lvl="1" indent="-342900"/>
            <a:r>
              <a:rPr lang="el-GR" dirty="0"/>
              <a:t>Έλεγχος Α.Π</a:t>
            </a:r>
            <a:r>
              <a:rPr lang="el-GR" dirty="0" smtClean="0"/>
              <a:t>.</a:t>
            </a:r>
            <a:r>
              <a:rPr lang="en-US" dirty="0" smtClean="0"/>
              <a:t>,</a:t>
            </a:r>
            <a:endParaRPr lang="el-GR" dirty="0"/>
          </a:p>
          <a:p>
            <a:pPr lvl="1" indent="-342900"/>
            <a:r>
              <a:rPr lang="el-GR" dirty="0"/>
              <a:t>Έλεγχος </a:t>
            </a:r>
            <a:r>
              <a:rPr lang="el-GR" dirty="0" smtClean="0"/>
              <a:t>χοληστερίνης</a:t>
            </a:r>
            <a:r>
              <a:rPr lang="en-US" dirty="0" smtClean="0"/>
              <a:t>,</a:t>
            </a:r>
            <a:endParaRPr lang="el-GR" dirty="0"/>
          </a:p>
          <a:p>
            <a:pPr lvl="1" indent="-342900"/>
            <a:r>
              <a:rPr lang="el-GR" dirty="0"/>
              <a:t>Αποφυγή </a:t>
            </a:r>
            <a:r>
              <a:rPr lang="el-GR" dirty="0" smtClean="0"/>
              <a:t>καπνίσματος</a:t>
            </a:r>
            <a:r>
              <a:rPr lang="en-US" dirty="0" smtClean="0"/>
              <a:t>,</a:t>
            </a:r>
            <a:endParaRPr lang="el-GR" dirty="0"/>
          </a:p>
          <a:p>
            <a:pPr lvl="1" indent="-342900"/>
            <a:r>
              <a:rPr lang="el-GR" dirty="0"/>
              <a:t>Υγιεινή </a:t>
            </a:r>
            <a:r>
              <a:rPr lang="el-GR" dirty="0" smtClean="0"/>
              <a:t>διατροφή</a:t>
            </a:r>
            <a:r>
              <a:rPr lang="en-US" dirty="0" smtClean="0"/>
              <a:t>,</a:t>
            </a:r>
            <a:endParaRPr lang="el-GR" dirty="0"/>
          </a:p>
          <a:p>
            <a:pPr lvl="1" indent="-342900"/>
            <a:r>
              <a:rPr lang="el-GR" dirty="0"/>
              <a:t>Περιορισμός κατανάλωσης </a:t>
            </a:r>
            <a:r>
              <a:rPr lang="el-GR" dirty="0" smtClean="0"/>
              <a:t>αλατιού</a:t>
            </a:r>
            <a:r>
              <a:rPr lang="en-US" dirty="0" smtClean="0"/>
              <a:t>,</a:t>
            </a:r>
            <a:endParaRPr lang="el-GR" dirty="0"/>
          </a:p>
          <a:p>
            <a:pPr lvl="1" indent="-342900"/>
            <a:r>
              <a:rPr lang="el-GR" dirty="0"/>
              <a:t>Διατήρηση σωστού </a:t>
            </a:r>
            <a:r>
              <a:rPr lang="el-GR" dirty="0" smtClean="0"/>
              <a:t>βάρους</a:t>
            </a:r>
            <a:r>
              <a:rPr lang="en-US" dirty="0" smtClean="0"/>
              <a:t>,</a:t>
            </a:r>
            <a:endParaRPr lang="el-GR" dirty="0"/>
          </a:p>
          <a:p>
            <a:pPr lvl="1" indent="-342900"/>
            <a:r>
              <a:rPr lang="el-GR" dirty="0"/>
              <a:t>Έλεγχος </a:t>
            </a:r>
            <a:r>
              <a:rPr lang="el-GR" dirty="0" smtClean="0"/>
              <a:t>stress</a:t>
            </a:r>
            <a:r>
              <a:rPr lang="en-US" dirty="0" smtClean="0"/>
              <a:t>,</a:t>
            </a:r>
            <a:endParaRPr lang="el-GR" dirty="0"/>
          </a:p>
          <a:p>
            <a:pPr lvl="1" indent="-342900"/>
            <a:r>
              <a:rPr lang="el-GR" dirty="0"/>
              <a:t>Τακτική </a:t>
            </a:r>
            <a:r>
              <a:rPr lang="el-GR" dirty="0" smtClean="0"/>
              <a:t>άσκηση</a:t>
            </a:r>
            <a:r>
              <a:rPr lang="en-US" dirty="0" smtClean="0"/>
              <a:t>,</a:t>
            </a:r>
            <a:endParaRPr lang="el-GR" dirty="0"/>
          </a:p>
          <a:p>
            <a:pPr lvl="1" indent="-342900"/>
            <a:r>
              <a:rPr lang="el-GR" dirty="0"/>
              <a:t>Λήψη </a:t>
            </a:r>
            <a:r>
              <a:rPr lang="el-GR" dirty="0" smtClean="0"/>
              <a:t>ασπιρίνης</a:t>
            </a:r>
            <a:r>
              <a:rPr lang="en-US" dirty="0" smtClean="0"/>
              <a:t>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Κατ’ οίκον φ</a:t>
            </a:r>
            <a:r>
              <a:rPr lang="el-GR" dirty="0" smtClean="0"/>
              <a:t>ροντίδα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Στόχος: </a:t>
            </a:r>
            <a:r>
              <a:rPr lang="el-GR" dirty="0"/>
              <a:t>Υποστήριξη – Ενημέρωση ασθενούς και </a:t>
            </a:r>
            <a:r>
              <a:rPr lang="el-GR" dirty="0" smtClean="0"/>
              <a:t>οικείων</a:t>
            </a:r>
          </a:p>
          <a:p>
            <a:r>
              <a:rPr lang="el-GR" dirty="0"/>
              <a:t>Παροχή πληροφοριών σχετικά με το Κ.Π.Ο και την υποκείμενη </a:t>
            </a:r>
            <a:r>
              <a:rPr lang="el-GR" dirty="0" smtClean="0"/>
              <a:t>νόσο,</a:t>
            </a:r>
            <a:endParaRPr lang="el-GR" dirty="0"/>
          </a:p>
          <a:p>
            <a:r>
              <a:rPr lang="el-GR" dirty="0"/>
              <a:t>Ενημέρωση για χρόνο αποκατάστασης αναπνευστικής λειτουργίας και ενδεχόμενης υπολειπόμενης </a:t>
            </a:r>
            <a:r>
              <a:rPr lang="el-GR" dirty="0" smtClean="0"/>
              <a:t>διαταραχής, </a:t>
            </a:r>
            <a:endParaRPr lang="el-GR" dirty="0"/>
          </a:p>
          <a:p>
            <a:r>
              <a:rPr lang="el-GR" dirty="0"/>
              <a:t>Συμβουλή για διακοπή </a:t>
            </a:r>
            <a:r>
              <a:rPr lang="el-GR" dirty="0" smtClean="0"/>
              <a:t>καπνίσματος,</a:t>
            </a:r>
            <a:endParaRPr lang="el-GR" dirty="0"/>
          </a:p>
          <a:p>
            <a:r>
              <a:rPr lang="el-GR" dirty="0"/>
              <a:t>Συμβουλή για αποφυγή κατανάλωσης </a:t>
            </a:r>
            <a:r>
              <a:rPr lang="el-GR" dirty="0" smtClean="0"/>
              <a:t>αλκοόλ,</a:t>
            </a:r>
            <a:endParaRPr lang="el-GR" dirty="0"/>
          </a:p>
          <a:p>
            <a:r>
              <a:rPr lang="el-GR" dirty="0"/>
              <a:t>Ενημέρωση για πλεονεκτήματα ετήσιου αντιγριπικού εμβολιασμού και παρότρυνση για </a:t>
            </a:r>
            <a:r>
              <a:rPr lang="el-GR" dirty="0" smtClean="0"/>
              <a:t>εμβολιασμό,</a:t>
            </a:r>
            <a:endParaRPr lang="el-GR" dirty="0"/>
          </a:p>
          <a:p>
            <a:r>
              <a:rPr lang="el-GR" dirty="0"/>
              <a:t>Παραπομπή ασθενούς σε κατ’ οίκον υπηρεσίες υγείας και καρδιοαναπνευστικής </a:t>
            </a:r>
            <a:r>
              <a:rPr lang="el-GR" dirty="0" smtClean="0"/>
              <a:t>φροντίδας.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Princilla  Lemone, Karen Burke,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τομ. 3, Ιατρ. Εκδ. Δ. Λαγός,  Αθήνα </a:t>
            </a:r>
            <a:r>
              <a:rPr lang="el-GR" dirty="0" smtClean="0"/>
              <a:t>2004,</a:t>
            </a:r>
            <a:endParaRPr lang="el-GR" dirty="0"/>
          </a:p>
          <a:p>
            <a:r>
              <a:rPr lang="en-US" dirty="0"/>
              <a:t>Susan C. Dewit.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τ.1,  Ιατρ. Εκδ. Π.Χ.Πασχαλίδης,  Αθήνα </a:t>
            </a:r>
            <a:r>
              <a:rPr lang="el-GR" dirty="0" smtClean="0"/>
              <a:t>2009,</a:t>
            </a:r>
            <a:endParaRPr lang="el-GR" dirty="0"/>
          </a:p>
          <a:p>
            <a:r>
              <a:rPr lang="el-GR" dirty="0"/>
              <a:t>Ά.Σαχίνη-Καρδάση, Μ.Πάνου,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τ.2, Ιατρ. Εκδ. Βήτα,  Αθήνα </a:t>
            </a:r>
            <a:r>
              <a:rPr lang="el-GR" dirty="0" smtClean="0"/>
              <a:t>2002,</a:t>
            </a:r>
            <a:endParaRPr lang="el-GR" dirty="0"/>
          </a:p>
          <a:p>
            <a:r>
              <a:rPr lang="en-US" dirty="0"/>
              <a:t>S.B.Ulrich, S.W.Canale, S.A.Wendell,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Σχεδιασμός Νοσηλευτικής Φροντίδας, 3η </a:t>
            </a:r>
            <a:r>
              <a:rPr lang="el-GR" dirty="0" smtClean="0"/>
              <a:t>έκδοση, </a:t>
            </a:r>
            <a:r>
              <a:rPr lang="el-GR" dirty="0"/>
              <a:t>Εκδ. Δ. Λαγός,  Αθήνα </a:t>
            </a:r>
            <a:r>
              <a:rPr lang="el-GR" dirty="0" smtClean="0"/>
              <a:t>1997.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Χρυσούλα Τσίου, Ουρανία Γκοβίνα 2014. </a:t>
            </a:r>
            <a:r>
              <a:rPr lang="el-GR" sz="2000" dirty="0"/>
              <a:t>Χρυσούλα Τσίου, Ουρανία Γκοβίνα. </a:t>
            </a:r>
            <a:r>
              <a:rPr lang="el-GR" sz="2000" dirty="0" smtClean="0"/>
              <a:t>«Παθολογική </a:t>
            </a:r>
            <a:r>
              <a:rPr lang="el-GR" sz="2000" smtClean="0"/>
              <a:t>Νοσηλευτική </a:t>
            </a:r>
            <a:r>
              <a:rPr lang="el-GR" sz="2000" smtClean="0"/>
              <a:t>ΙΙ (Θ). </a:t>
            </a:r>
            <a:r>
              <a:rPr lang="el-GR" sz="2000" dirty="0" smtClean="0"/>
              <a:t>Ενότητα 12</a:t>
            </a:r>
            <a:r>
              <a:rPr lang="en-US" sz="2000" dirty="0" smtClean="0"/>
              <a:t>:</a:t>
            </a:r>
            <a:r>
              <a:rPr lang="el-GR" sz="2000" dirty="0" smtClean="0"/>
              <a:t> Καρδιογενές </a:t>
            </a:r>
            <a:r>
              <a:rPr lang="el-GR" sz="2000" dirty="0"/>
              <a:t>Οξύ Πνευμονικό Οίδημα και Νοσηλευτική Φροντίδα».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35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0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021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Βασικά στοιχεία παθοφυσιολογίας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Ύπαρξη ποσότητας ύδατος που </a:t>
            </a:r>
            <a:r>
              <a:rPr lang="el-GR" dirty="0" smtClean="0"/>
              <a:t>λιμνάζει,</a:t>
            </a:r>
            <a:endParaRPr lang="el-GR" dirty="0"/>
          </a:p>
          <a:p>
            <a:r>
              <a:rPr lang="el-GR" dirty="0"/>
              <a:t>Αρχικά υπερπληρώνεται ο διάμεσος χώρος και εν συνεχεία οι </a:t>
            </a:r>
            <a:r>
              <a:rPr lang="el-GR" dirty="0" smtClean="0"/>
              <a:t>κυψελίδες,</a:t>
            </a:r>
            <a:endParaRPr lang="el-GR" dirty="0"/>
          </a:p>
          <a:p>
            <a:r>
              <a:rPr lang="el-GR" dirty="0"/>
              <a:t>Οι κυψελίδες πληρώνονται είτε με αέρα, είτε με υγρό – δεν συνυπάρχουν και τα </a:t>
            </a:r>
            <a:r>
              <a:rPr lang="el-GR" dirty="0" smtClean="0"/>
              <a:t>δύο,</a:t>
            </a:r>
            <a:endParaRPr lang="el-GR" dirty="0"/>
          </a:p>
          <a:p>
            <a:r>
              <a:rPr lang="el-GR" dirty="0"/>
              <a:t>Αφθώδη πτύελα: ανάμειξη αέρα και υγρού στους </a:t>
            </a:r>
            <a:r>
              <a:rPr lang="el-GR" dirty="0" smtClean="0"/>
              <a:t>αεραγωγούς,</a:t>
            </a:r>
            <a:endParaRPr lang="el-GR" dirty="0"/>
          </a:p>
          <a:p>
            <a:r>
              <a:rPr lang="el-GR" dirty="0"/>
              <a:t>Ύπαρξη υγρού με αίμα: ρήξη τριχοειδών αγγείων λόγω αυξημένης υδροστατικής </a:t>
            </a:r>
            <a:r>
              <a:rPr lang="el-GR" dirty="0" smtClean="0"/>
              <a:t>πίεσης.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Καρδιογενές Πνευμονικό Οίδημα (Κ.Π.Ο.)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Οίδημα με αυξημένη πίεση στα πνευμονικά τριχοειδή – αυξημένη πίεση ενσφηνώσεως (αντιπροσωπεύει δηλαδή την τελοδιαστολική πίεση αριστερής κοιλίας) ως αποτέλεσμα καρδιακής </a:t>
            </a:r>
            <a:r>
              <a:rPr lang="el-GR" dirty="0" smtClean="0"/>
              <a:t>νόσου.</a:t>
            </a:r>
            <a:endParaRPr lang="el-GR" dirty="0"/>
          </a:p>
          <a:p>
            <a:r>
              <a:rPr lang="el-GR" dirty="0"/>
              <a:t>Η πίεση αυξάνει όταν:</a:t>
            </a:r>
          </a:p>
          <a:p>
            <a:pPr lvl="1"/>
            <a:r>
              <a:rPr lang="el-GR" sz="2400" dirty="0"/>
              <a:t>Η τελοδιαστολική πίεση της αριστερής κοιλίας </a:t>
            </a:r>
            <a:r>
              <a:rPr lang="el-GR" sz="2400" dirty="0" smtClean="0"/>
              <a:t>αυξάνει,</a:t>
            </a:r>
            <a:endParaRPr lang="el-GR" sz="2400" dirty="0"/>
          </a:p>
          <a:p>
            <a:pPr lvl="1"/>
            <a:r>
              <a:rPr lang="el-GR" sz="2400" dirty="0"/>
              <a:t>Η πίεση στον αριστερό κόλπο </a:t>
            </a:r>
            <a:r>
              <a:rPr lang="el-GR" sz="2400" dirty="0" smtClean="0"/>
              <a:t>αυξάνει,</a:t>
            </a:r>
            <a:endParaRPr lang="el-GR" sz="2400" dirty="0"/>
          </a:p>
          <a:p>
            <a:pPr lvl="1"/>
            <a:r>
              <a:rPr lang="el-GR" sz="2400" dirty="0"/>
              <a:t>Η πίεση στις πνευμονικές φλέβες </a:t>
            </a:r>
            <a:r>
              <a:rPr lang="el-GR" sz="2400" dirty="0" smtClean="0"/>
              <a:t>αυξάνει.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Καρδιογενές πνευμονικό </a:t>
            </a:r>
            <a:r>
              <a:rPr lang="el-GR" dirty="0" smtClean="0"/>
              <a:t>οίδημα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/>
          </a:bodyPr>
          <a:lstStyle/>
          <a:p>
            <a:r>
              <a:rPr lang="el-GR" dirty="0"/>
              <a:t>Αριστερή καρδιακή ανεπάρκεια σαν συνέπεια:</a:t>
            </a:r>
          </a:p>
          <a:p>
            <a:pPr lvl="1" fontAlgn="t">
              <a:spcBef>
                <a:spcPts val="1200"/>
              </a:spcBef>
            </a:pPr>
            <a:r>
              <a:rPr lang="el-GR" dirty="0"/>
              <a:t>Στεφανιαίας </a:t>
            </a:r>
            <a:r>
              <a:rPr lang="el-GR" dirty="0" smtClean="0"/>
              <a:t>νόσου</a:t>
            </a:r>
            <a:r>
              <a:rPr lang="en-US" dirty="0" smtClean="0"/>
              <a:t>,</a:t>
            </a:r>
            <a:endParaRPr lang="el-GR" dirty="0"/>
          </a:p>
          <a:p>
            <a:pPr lvl="1" fontAlgn="t">
              <a:spcBef>
                <a:spcPts val="1200"/>
              </a:spcBef>
            </a:pPr>
            <a:r>
              <a:rPr lang="el-GR" dirty="0"/>
              <a:t>Παθήσεων αορτικής </a:t>
            </a:r>
            <a:r>
              <a:rPr lang="el-GR" dirty="0" smtClean="0"/>
              <a:t>βαλβίδας</a:t>
            </a:r>
            <a:r>
              <a:rPr lang="en-US" dirty="0" smtClean="0"/>
              <a:t>,</a:t>
            </a:r>
            <a:endParaRPr lang="el-GR" dirty="0"/>
          </a:p>
          <a:p>
            <a:pPr lvl="1" fontAlgn="t">
              <a:spcBef>
                <a:spcPts val="1200"/>
              </a:spcBef>
            </a:pPr>
            <a:r>
              <a:rPr lang="el-GR" dirty="0"/>
              <a:t>Αρτηριακής </a:t>
            </a:r>
            <a:r>
              <a:rPr lang="el-GR" dirty="0" smtClean="0"/>
              <a:t>υπέρτασης</a:t>
            </a:r>
            <a:r>
              <a:rPr lang="en-US" dirty="0" smtClean="0"/>
              <a:t>,</a:t>
            </a:r>
            <a:endParaRPr lang="el-GR" dirty="0"/>
          </a:p>
          <a:p>
            <a:pPr lvl="1" fontAlgn="t">
              <a:spcBef>
                <a:spcPts val="1200"/>
              </a:spcBef>
            </a:pPr>
            <a:r>
              <a:rPr lang="el-GR" dirty="0"/>
              <a:t>Ανεπάρκειας </a:t>
            </a:r>
            <a:r>
              <a:rPr lang="el-GR" dirty="0" smtClean="0"/>
              <a:t>μιτροειδούς</a:t>
            </a:r>
            <a:r>
              <a:rPr lang="en-US" dirty="0" smtClean="0"/>
              <a:t>,</a:t>
            </a:r>
            <a:endParaRPr lang="el-GR" dirty="0"/>
          </a:p>
          <a:p>
            <a:pPr lvl="1" fontAlgn="t">
              <a:spcBef>
                <a:spcPts val="1200"/>
              </a:spcBef>
            </a:pPr>
            <a:r>
              <a:rPr lang="el-GR" dirty="0" smtClean="0"/>
              <a:t>Μυοκαρδιοπάθειας</a:t>
            </a:r>
            <a:r>
              <a:rPr lang="en-US" dirty="0" smtClean="0"/>
              <a:t>,</a:t>
            </a:r>
            <a:endParaRPr lang="el-GR" dirty="0"/>
          </a:p>
          <a:p>
            <a:pPr lvl="1" fontAlgn="t">
              <a:spcBef>
                <a:spcPts val="1200"/>
              </a:spcBef>
            </a:pPr>
            <a:r>
              <a:rPr lang="el-GR" dirty="0" smtClean="0"/>
              <a:t>Θυρεοτοξίκωσης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endParaRPr lang="el-GR" dirty="0"/>
          </a:p>
          <a:p>
            <a:pPr lvl="1" fontAlgn="t">
              <a:spcBef>
                <a:spcPts val="1200"/>
              </a:spcBef>
            </a:pPr>
            <a:r>
              <a:rPr lang="el-GR" dirty="0" smtClean="0"/>
              <a:t>Μεγαλακρίας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endParaRPr lang="el-GR" dirty="0"/>
          </a:p>
          <a:p>
            <a:pPr lvl="1" fontAlgn="t">
              <a:spcBef>
                <a:spcPts val="1200"/>
              </a:spcBef>
            </a:pPr>
            <a:r>
              <a:rPr lang="el-GR" dirty="0"/>
              <a:t>Στένωσης του ισθμού της </a:t>
            </a:r>
            <a:r>
              <a:rPr lang="el-GR" dirty="0" smtClean="0"/>
              <a:t>αορτής</a:t>
            </a:r>
            <a:r>
              <a:rPr lang="en-US" dirty="0" smtClean="0"/>
              <a:t>,</a:t>
            </a:r>
            <a:endParaRPr lang="el-GR" dirty="0"/>
          </a:p>
          <a:p>
            <a:pPr lvl="1" fontAlgn="t">
              <a:spcBef>
                <a:spcPts val="1200"/>
              </a:spcBef>
            </a:pPr>
            <a:r>
              <a:rPr lang="el-GR" dirty="0"/>
              <a:t>Ανοικτού αρτηριακού </a:t>
            </a:r>
            <a:r>
              <a:rPr lang="el-GR" dirty="0" smtClean="0"/>
              <a:t>πόρου</a:t>
            </a:r>
            <a:r>
              <a:rPr lang="en-US" dirty="0" smtClean="0"/>
              <a:t>,</a:t>
            </a:r>
            <a:endParaRPr lang="el-GR" dirty="0"/>
          </a:p>
          <a:p>
            <a:pPr lvl="1" fontAlgn="t">
              <a:spcBef>
                <a:spcPts val="1200"/>
              </a:spcBef>
            </a:pPr>
            <a:r>
              <a:rPr lang="el-GR" dirty="0"/>
              <a:t>Μεσοκοιλιακής </a:t>
            </a:r>
            <a:r>
              <a:rPr lang="el-GR" dirty="0" smtClean="0"/>
              <a:t>επικοινωνίας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Καρδιογενές πνευμονικό οίδημα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pPr fontAlgn="t"/>
            <a:r>
              <a:rPr lang="el-GR" dirty="0"/>
              <a:t>Υπερκοιλιακή και κοιλιακή </a:t>
            </a:r>
            <a:r>
              <a:rPr lang="el-GR" dirty="0" smtClean="0"/>
              <a:t>ταχυκαρδίας,</a:t>
            </a:r>
            <a:endParaRPr lang="el-GR" dirty="0"/>
          </a:p>
          <a:p>
            <a:pPr fontAlgn="t"/>
            <a:r>
              <a:rPr lang="el-GR" dirty="0"/>
              <a:t>Πνευμονική φλεβική υπέρταση σαν συνέπεια:</a:t>
            </a:r>
          </a:p>
          <a:p>
            <a:pPr lvl="1" fontAlgn="t">
              <a:spcBef>
                <a:spcPts val="1200"/>
              </a:spcBef>
            </a:pPr>
            <a:r>
              <a:rPr lang="el-GR" dirty="0"/>
              <a:t>Στένωσης </a:t>
            </a:r>
            <a:r>
              <a:rPr lang="el-GR" dirty="0" smtClean="0"/>
              <a:t>μιτροειδούς, </a:t>
            </a:r>
            <a:endParaRPr lang="el-GR" dirty="0"/>
          </a:p>
          <a:p>
            <a:pPr lvl="1" fontAlgn="t">
              <a:spcBef>
                <a:spcPts val="1200"/>
              </a:spcBef>
            </a:pPr>
            <a:r>
              <a:rPr lang="el-GR" dirty="0"/>
              <a:t>Μυξώματος αριστερού </a:t>
            </a:r>
            <a:r>
              <a:rPr lang="el-GR" dirty="0" smtClean="0"/>
              <a:t>κόλπου, </a:t>
            </a:r>
            <a:endParaRPr lang="el-GR" dirty="0"/>
          </a:p>
          <a:p>
            <a:pPr lvl="1" fontAlgn="t">
              <a:spcBef>
                <a:spcPts val="1200"/>
              </a:spcBef>
            </a:pPr>
            <a:r>
              <a:rPr lang="el-GR" dirty="0"/>
              <a:t>Καρδιάς τριών </a:t>
            </a:r>
            <a:r>
              <a:rPr lang="el-GR" dirty="0" smtClean="0"/>
              <a:t>κόλπων, </a:t>
            </a:r>
            <a:endParaRPr lang="el-GR" dirty="0"/>
          </a:p>
          <a:p>
            <a:pPr lvl="1" fontAlgn="t">
              <a:spcBef>
                <a:spcPts val="1200"/>
              </a:spcBef>
            </a:pPr>
            <a:r>
              <a:rPr lang="el-GR" dirty="0"/>
              <a:t>Φλεβοαποφρακτικής </a:t>
            </a:r>
            <a:r>
              <a:rPr lang="el-GR" dirty="0" smtClean="0"/>
              <a:t>νόσου. </a:t>
            </a:r>
            <a:endParaRPr lang="el-GR" dirty="0"/>
          </a:p>
          <a:p>
            <a:pPr fontAlgn="t"/>
            <a:r>
              <a:rPr lang="el-GR" dirty="0"/>
              <a:t>Συμπιεστική </a:t>
            </a:r>
            <a:r>
              <a:rPr lang="el-GR" dirty="0" smtClean="0"/>
              <a:t>περικαρδίτιδα,</a:t>
            </a:r>
            <a:endParaRPr lang="el-GR" dirty="0"/>
          </a:p>
          <a:p>
            <a:pPr fontAlgn="t"/>
            <a:r>
              <a:rPr lang="el-GR" dirty="0"/>
              <a:t>Βαριά </a:t>
            </a:r>
            <a:r>
              <a:rPr lang="el-GR" dirty="0" smtClean="0"/>
              <a:t>αναιμία, </a:t>
            </a:r>
            <a:endParaRPr lang="el-GR" dirty="0"/>
          </a:p>
          <a:p>
            <a:pPr fontAlgn="t"/>
            <a:r>
              <a:rPr lang="el-GR" dirty="0"/>
              <a:t>Υπερφόρτωσης με </a:t>
            </a:r>
            <a:r>
              <a:rPr lang="el-GR" dirty="0" smtClean="0"/>
              <a:t>υγρά,</a:t>
            </a:r>
            <a:endParaRPr lang="el-GR" dirty="0"/>
          </a:p>
          <a:p>
            <a:pPr fontAlgn="t"/>
            <a:r>
              <a:rPr lang="el-GR" dirty="0"/>
              <a:t>Εγκεφαλική </a:t>
            </a:r>
            <a:r>
              <a:rPr lang="el-GR" dirty="0" smtClean="0"/>
              <a:t>βλάβη,</a:t>
            </a:r>
            <a:endParaRPr lang="el-GR" dirty="0"/>
          </a:p>
          <a:p>
            <a:pPr fontAlgn="t"/>
            <a:r>
              <a:rPr lang="el-GR" dirty="0"/>
              <a:t>Νεφρική </a:t>
            </a:r>
            <a:r>
              <a:rPr lang="el-GR" dirty="0" smtClean="0"/>
              <a:t>ανεπάρκεια.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Σταδιοποίηση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Στάδιο Ι:</a:t>
            </a:r>
            <a:r>
              <a:rPr lang="el-GR" dirty="0"/>
              <a:t> μη ύπαρξη πνευμονικού </a:t>
            </a:r>
            <a:r>
              <a:rPr lang="el-GR" dirty="0" smtClean="0"/>
              <a:t>οιδήματος,</a:t>
            </a:r>
            <a:endParaRPr lang="el-GR" dirty="0"/>
          </a:p>
          <a:p>
            <a:r>
              <a:rPr lang="el-GR" b="1" dirty="0"/>
              <a:t>Στάδιο ΙΙ:</a:t>
            </a:r>
            <a:r>
              <a:rPr lang="el-GR" dirty="0"/>
              <a:t> ήπια πνευμονική </a:t>
            </a:r>
            <a:r>
              <a:rPr lang="el-GR" dirty="0" smtClean="0"/>
              <a:t>συμφόρηση, </a:t>
            </a:r>
            <a:endParaRPr lang="el-GR" dirty="0"/>
          </a:p>
          <a:p>
            <a:r>
              <a:rPr lang="el-GR" b="1" dirty="0"/>
              <a:t>Στάδιο ΙΙΙ: </a:t>
            </a:r>
            <a:r>
              <a:rPr lang="el-GR" dirty="0"/>
              <a:t>σοβαρή ύπαρξη πνευμονικού </a:t>
            </a:r>
            <a:r>
              <a:rPr lang="el-GR" dirty="0" smtClean="0"/>
              <a:t>οιδήματος,</a:t>
            </a:r>
            <a:endParaRPr lang="el-GR" dirty="0"/>
          </a:p>
          <a:p>
            <a:r>
              <a:rPr lang="el-GR" b="1" dirty="0"/>
              <a:t>Στάδιο IV: </a:t>
            </a:r>
            <a:r>
              <a:rPr lang="el-GR" dirty="0"/>
              <a:t>κατά κύριο λόγο ύπαρξη πνευμονικού </a:t>
            </a:r>
            <a:r>
              <a:rPr lang="el-GR" dirty="0" smtClean="0"/>
              <a:t>οιδήματος.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23</TotalTime>
  <Words>2873</Words>
  <Application>Microsoft Office PowerPoint</Application>
  <PresentationFormat>Προβολή στην οθόνη (4:3)</PresentationFormat>
  <Paragraphs>450</Paragraphs>
  <Slides>50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50</vt:i4>
      </vt:variant>
    </vt:vector>
  </HeadingPairs>
  <TitlesOfParts>
    <vt:vector size="53" baseType="lpstr">
      <vt:lpstr>template</vt:lpstr>
      <vt:lpstr>OC_template_updated</vt:lpstr>
      <vt:lpstr>1_OC_template_updated</vt:lpstr>
      <vt:lpstr>Παθολογική Νοσηλευτική ΙΙ (Θ)</vt:lpstr>
      <vt:lpstr>Πνευμονικό οίδημα</vt:lpstr>
      <vt:lpstr>Tι είναι το οξύ πνευμονικό οίδημα</vt:lpstr>
      <vt:lpstr>Βασικές κατηγορίες πνευμονικού οιδήματος</vt:lpstr>
      <vt:lpstr>Βασικά στοιχεία παθοφυσιολογίας</vt:lpstr>
      <vt:lpstr>Καρδιογενές Πνευμονικό Οίδημα (Κ.Π.Ο.)</vt:lpstr>
      <vt:lpstr>Καρδιογενές πνευμονικό οίδημα (1 από 2)</vt:lpstr>
      <vt:lpstr>Καρδιογενές πνευμονικό οίδημα (2 από 2)</vt:lpstr>
      <vt:lpstr>Σταδιοποίηση</vt:lpstr>
      <vt:lpstr>Κλινικές εκδηλώσεις πνευμονικού οιδήματος</vt:lpstr>
      <vt:lpstr>Κλινικές εκδηλώσεις</vt:lpstr>
      <vt:lpstr>Θεραπεία – Αντιμετώπιση Κ.Π.Ο.</vt:lpstr>
      <vt:lpstr>Πρόγνωση Κ.Π.Ο</vt:lpstr>
      <vt:lpstr>Νοσηλευτικές διαγνώσεις σε πνευμονικό οίδημα (1 από 3)</vt:lpstr>
      <vt:lpstr>Νοσηλευτικές διαγνώσεις σε πνευμονικό οίδημα (2 από 3)</vt:lpstr>
      <vt:lpstr>Νοσηλευτικές διαγνώσεις σε πνευμονικό οίδημα (3 από 3)</vt:lpstr>
      <vt:lpstr>Νοσηλευτική διάγνωση (1 από 8)</vt:lpstr>
      <vt:lpstr>Νοσηλευτικές παρεμβάσεις (1 από 12)</vt:lpstr>
      <vt:lpstr>Νοσηλευτική διάγνωση (2 από 8)</vt:lpstr>
      <vt:lpstr>Νοσηλευτικές παρεμβάσεις (2 από 12)</vt:lpstr>
      <vt:lpstr>Νοσηλευτική διάγνωση (3 από 8)</vt:lpstr>
      <vt:lpstr>Νοσηλευτικές παρεμβάσεις (3 από 12)</vt:lpstr>
      <vt:lpstr>Νοσηλευτική διάγνωση (4 από 8)</vt:lpstr>
      <vt:lpstr>Νοσηλευτικές παρεμβάσεις (4 από 12)</vt:lpstr>
      <vt:lpstr>Νοσηλευτική διάγνωση (5 από 8)</vt:lpstr>
      <vt:lpstr>Νοσηλευτικές παρεμβάσεις (5 από 12)</vt:lpstr>
      <vt:lpstr>Νοσηλευτική διάγνωση (6 από 8)</vt:lpstr>
      <vt:lpstr>Νοσηλευτικές παρεμβάσεις (6 από 12)</vt:lpstr>
      <vt:lpstr>Πιθανή συνοδός διάγνωση (1 από 4)</vt:lpstr>
      <vt:lpstr>Νοσηλευτικές παρεμβάσεις (7 από 12)</vt:lpstr>
      <vt:lpstr>Πιθανή συνοδός διάγνωση (2 από 4)</vt:lpstr>
      <vt:lpstr>Νοσηλευτικές παρεμβάσεις (8 από 12)</vt:lpstr>
      <vt:lpstr>Πιθανή συνοδός διάγνωση (3 από 4)</vt:lpstr>
      <vt:lpstr>Νοσηλευτικές παρεμβάσεις (9 από 12)</vt:lpstr>
      <vt:lpstr>Πιθανή συνοδός διάγνωση (4 από 4)</vt:lpstr>
      <vt:lpstr>Νοσηλευτικές παρεμβάσεις (10 από 12)</vt:lpstr>
      <vt:lpstr>Νοσηλευτική διάγνωση (7 από 8)</vt:lpstr>
      <vt:lpstr>Νοσηλευτικές παρεμβάσεις (11 από 12)</vt:lpstr>
      <vt:lpstr>Νοσηλευτική διάγνωση (8 από 8)</vt:lpstr>
      <vt:lpstr>Νοσηλευτικές παρεμβάσεις (12 από 12)</vt:lpstr>
      <vt:lpstr>Προγράμματα αγωγής υγείας και προαγωγής υγείας</vt:lpstr>
      <vt:lpstr>Κατ’ οίκον φροντίδα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Παθολογική Νοσηλευτική ΙΙ</dc:title>
  <dc:creator>opencourses@teiath.gr</dc:creator>
  <cp:lastModifiedBy>natasakar new</cp:lastModifiedBy>
  <cp:revision>9</cp:revision>
  <dcterms:created xsi:type="dcterms:W3CDTF">2014-10-20T11:18:54Z</dcterms:created>
  <dcterms:modified xsi:type="dcterms:W3CDTF">2015-04-07T12:55:12Z</dcterms:modified>
</cp:coreProperties>
</file>