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Θέση σημειώσεων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1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921EA7-FE1E-4B5F-9B9E-743FD30A7B3A}" type="slidenum">
              <a:rPr lang="el-GR" altLang="el-GR" sz="1200"/>
              <a:pPr/>
              <a:t>1</a:t>
            </a:fld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2428391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17</a:t>
            </a:r>
            <a:r>
              <a:rPr lang="el-GR" sz="2600" dirty="0" smtClean="0"/>
              <a:t>: </a:t>
            </a:r>
            <a:r>
              <a:rPr lang="el-GR" sz="2600" dirty="0"/>
              <a:t>Ακμή (acne </a:t>
            </a:r>
            <a:r>
              <a:rPr lang="el-GR" sz="2600" dirty="0" smtClean="0"/>
              <a:t>vulgaris) και </a:t>
            </a:r>
            <a:r>
              <a:rPr lang="el-GR" sz="2600" dirty="0"/>
              <a:t>Διατροφή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Βιταμίνες</a:t>
            </a:r>
          </a:p>
        </p:txBody>
      </p:sp>
      <p:sp>
        <p:nvSpPr>
          <p:cNvPr id="1331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Ενώ η βιταμίνη Α χρησιμοποιείται ως καλλυντικό/φάρμακο στη θεραπεία της ακμής, δε φαίνεται να επηρεάζει η πρόσληψη βιτ Α από τις τροφές την ακμή</a:t>
            </a:r>
          </a:p>
          <a:p>
            <a:pPr eaLnBrk="1" hangingPunct="1"/>
            <a:r>
              <a:rPr lang="el-GR" altLang="en-US" dirty="0" smtClean="0"/>
              <a:t>Η βιταμίνη </a:t>
            </a:r>
            <a:r>
              <a:rPr lang="en-US" altLang="en-US" dirty="0" smtClean="0"/>
              <a:t>D </a:t>
            </a:r>
            <a:r>
              <a:rPr lang="el-GR" altLang="en-US" dirty="0" smtClean="0"/>
              <a:t>βελτιώνει την ακμή. Την παράγει τη δέρμα μας με την ηλιοφάνεια</a:t>
            </a:r>
          </a:p>
          <a:p>
            <a:pPr eaLnBrk="1" hangingPunct="1"/>
            <a:r>
              <a:rPr lang="el-GR" altLang="en-US" dirty="0" smtClean="0"/>
              <a:t>Βοηθά η Βιταμίνη Β6 (πχ σε πουλερικά, μπανάνες και δημητριακά</a:t>
            </a:r>
          </a:p>
        </p:txBody>
      </p:sp>
      <p:sp>
        <p:nvSpPr>
          <p:cNvPr id="13317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3B9A1A-C0D2-47EE-9D0A-C272D92E132C}" type="slidenum">
              <a:rPr lang="el-GR" altLang="el-GR" sz="1400"/>
              <a:pPr/>
              <a:t>9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151686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Σωματικό βάρος </a:t>
            </a:r>
          </a:p>
        </p:txBody>
      </p:sp>
      <p:sp>
        <p:nvSpPr>
          <p:cNvPr id="1433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Επιδεινώνει την ακμή η παχυσαρκία, συνεπώς συμπεριλαμβάνεται στη θεραπεία η απώλεια περισσού βάρους</a:t>
            </a:r>
          </a:p>
          <a:p>
            <a:pPr eaLnBrk="1" hangingPunct="1"/>
            <a:r>
              <a:rPr lang="el-GR" altLang="en-US" dirty="0" smtClean="0"/>
              <a:t>Στις διατροφικές διαταραχές (νευρική ανορεξία και βουλιμία) εμφανίζεται ακμή συχνά</a:t>
            </a:r>
          </a:p>
        </p:txBody>
      </p:sp>
      <p:sp>
        <p:nvSpPr>
          <p:cNvPr id="14341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7CB5BA-0B8D-46BB-8E1F-E9686E2FCCA6}" type="slidenum">
              <a:rPr lang="el-GR" altLang="el-GR" sz="1400"/>
              <a:pPr/>
              <a:t>10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330793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Παλαιότερες απόψεις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827088" y="1619250"/>
            <a:ext cx="7772400" cy="462915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l-GR" sz="2800" dirty="0" smtClean="0"/>
              <a:t>Δεν επιβεβαιώνεται παλαιότερη άποψη ότι επιδεινώνουν γενικά την ακμή, (πάρα μόνο μεμονωμένα περιστατικά) τα</a:t>
            </a:r>
          </a:p>
          <a:p>
            <a:pPr eaLnBrk="1" hangingPunct="1">
              <a:defRPr/>
            </a:pPr>
            <a:r>
              <a:rPr lang="el-GR" sz="2800" dirty="0" smtClean="0"/>
              <a:t>η σοκολάτα </a:t>
            </a:r>
          </a:p>
          <a:p>
            <a:pPr eaLnBrk="1" hangingPunct="1">
              <a:defRPr/>
            </a:pPr>
            <a:r>
              <a:rPr lang="el-GR" sz="2800" dirty="0" smtClean="0"/>
              <a:t>το αβγό </a:t>
            </a:r>
          </a:p>
          <a:p>
            <a:pPr eaLnBrk="1" hangingPunct="1">
              <a:defRPr/>
            </a:pPr>
            <a:r>
              <a:rPr lang="el-GR" sz="2800" dirty="0" smtClean="0"/>
              <a:t>οι ξηροί καρποί </a:t>
            </a:r>
          </a:p>
          <a:p>
            <a:pPr eaLnBrk="1" hangingPunct="1">
              <a:defRPr/>
            </a:pPr>
            <a:r>
              <a:rPr lang="el-GR" sz="2800" dirty="0" smtClean="0"/>
              <a:t>το χοιρινό λίπος</a:t>
            </a:r>
          </a:p>
          <a:p>
            <a:pPr eaLnBrk="1" hangingPunct="1">
              <a:defRPr/>
            </a:pPr>
            <a:r>
              <a:rPr lang="el-GR" sz="2800" dirty="0" smtClean="0"/>
              <a:t>οι λιπαρές τροφές</a:t>
            </a:r>
          </a:p>
          <a:p>
            <a:pPr eaLnBrk="1" hangingPunct="1">
              <a:defRPr/>
            </a:pPr>
            <a:r>
              <a:rPr lang="el-GR" sz="2800" dirty="0" smtClean="0"/>
              <a:t>τα ανθρακούχα αναψυκτικά</a:t>
            </a:r>
          </a:p>
        </p:txBody>
      </p:sp>
      <p:sp>
        <p:nvSpPr>
          <p:cNvPr id="1536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635438-9B45-4EAE-9D5B-E19C5D23C384}" type="slidenum">
              <a:rPr lang="el-GR" altLang="el-GR" sz="1400"/>
              <a:pPr/>
              <a:t>11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104090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Αντιμετώπιση ακμής και ατομικότητα</a:t>
            </a:r>
          </a:p>
        </p:txBody>
      </p:sp>
      <p:sp>
        <p:nvSpPr>
          <p:cNvPr id="16387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l-GR" altLang="en-US" dirty="0" smtClean="0"/>
              <a:t>Εκτός των παραπάνω, η ιδιαιτερότητα και ευαισθησία του κάθε οργανισμού καθώς και η προσωπική του εμπειρία σε αντίδραση από τρόφιμα, λαμβάνεται πάντα υπόψη στην προσπάθεια βελτίωσης της ακμής</a:t>
            </a:r>
          </a:p>
          <a:p>
            <a:pPr marL="0" indent="0" eaLnBrk="1" hangingPunct="1">
              <a:buFontTx/>
              <a:buNone/>
            </a:pPr>
            <a:r>
              <a:rPr lang="el-GR" altLang="en-US" dirty="0" smtClean="0"/>
              <a:t>Μη διατροφικοί παράγοντες όπως υγιεινή προσώπου, κληρονομικοί παράγοντες, έκθεση στον ήλιο κλπ έχουν τη σημασία τους </a:t>
            </a:r>
          </a:p>
        </p:txBody>
      </p:sp>
      <p:sp>
        <p:nvSpPr>
          <p:cNvPr id="16389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BFB0ED-CD27-41B6-AD81-04D0C53F2AC5}" type="slidenum">
              <a:rPr lang="el-GR" altLang="el-GR" sz="1400"/>
              <a:pPr/>
              <a:t>12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3480611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17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Ακμή (acne vulgaris) και </a:t>
            </a:r>
            <a:r>
              <a:rPr lang="el-GR" sz="2000" dirty="0" smtClean="0"/>
              <a:t>Διατροφή».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Λίγα στοιχεία</a:t>
            </a:r>
          </a:p>
        </p:txBody>
      </p:sp>
      <p:sp>
        <p:nvSpPr>
          <p:cNvPr id="4099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800" dirty="0" smtClean="0"/>
              <a:t>Συνήθης πάθηση του δέρματος σε παιδιά και εφήβους</a:t>
            </a:r>
          </a:p>
          <a:p>
            <a:pPr eaLnBrk="1" hangingPunct="1"/>
            <a:r>
              <a:rPr lang="el-GR" altLang="en-US" sz="2800" dirty="0" smtClean="0"/>
              <a:t>Αφορά </a:t>
            </a:r>
          </a:p>
          <a:p>
            <a:pPr lvl="1" eaLnBrk="1" hangingPunct="1"/>
            <a:r>
              <a:rPr lang="el-GR" altLang="en-US" dirty="0" smtClean="0"/>
              <a:t>το 75-95% των εφήβων</a:t>
            </a:r>
          </a:p>
          <a:p>
            <a:pPr lvl="1" eaLnBrk="1" hangingPunct="1"/>
            <a:r>
              <a:rPr lang="el-GR" altLang="en-US" dirty="0" smtClean="0"/>
              <a:t>Το 40-54 % νέων &gt;25 ετών</a:t>
            </a:r>
          </a:p>
          <a:p>
            <a:pPr lvl="1" eaLnBrk="1" hangingPunct="1"/>
            <a:r>
              <a:rPr lang="el-GR" altLang="en-US" dirty="0" smtClean="0"/>
              <a:t>Μεσήλικες</a:t>
            </a:r>
          </a:p>
          <a:p>
            <a:pPr lvl="2" eaLnBrk="1" hangingPunct="1"/>
            <a:r>
              <a:rPr lang="el-GR" altLang="en-US" sz="2800" dirty="0" smtClean="0"/>
              <a:t>12% γυναίκες</a:t>
            </a:r>
          </a:p>
          <a:p>
            <a:pPr lvl="2" eaLnBrk="1" hangingPunct="1"/>
            <a:r>
              <a:rPr lang="el-GR" altLang="en-US" sz="2800" dirty="0" smtClean="0"/>
              <a:t>3% άντρες</a:t>
            </a:r>
          </a:p>
          <a:p>
            <a:pPr eaLnBrk="1" hangingPunct="1"/>
            <a:endParaRPr lang="el-GR" altLang="en-US" dirty="0" smtClean="0"/>
          </a:p>
        </p:txBody>
      </p:sp>
      <p:sp>
        <p:nvSpPr>
          <p:cNvPr id="4101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AE99F5-535C-44B7-ADD8-32DE02197505}" type="slidenum">
              <a:rPr lang="el-GR" altLang="el-GR" sz="1400"/>
              <a:pPr/>
              <a:t>1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3840192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Πρόληψη -Θεραπεία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Θεραπεία, μεταξύ άλλων, και μέσω της διατροφής συζητείται</a:t>
            </a:r>
          </a:p>
          <a:p>
            <a:pPr eaLnBrk="1" hangingPunct="1">
              <a:defRPr/>
            </a:pPr>
            <a:r>
              <a:rPr lang="el-GR" dirty="0" smtClean="0"/>
              <a:t>Νεότερα δεδομένα συνδέουν ακμή με ορισμένα συστατικά των τροφών</a:t>
            </a:r>
          </a:p>
          <a:p>
            <a:pPr marL="0" indent="0" eaLnBrk="1" hangingPunct="1">
              <a:buFontTx/>
              <a:buNone/>
              <a:defRPr/>
            </a:pPr>
            <a:endParaRPr lang="el-GR" dirty="0" smtClean="0"/>
          </a:p>
        </p:txBody>
      </p:sp>
      <p:sp>
        <p:nvSpPr>
          <p:cNvPr id="6149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1D745A-ECE7-41B0-9E13-317AB1CF9FCF}" type="slidenum">
              <a:rPr lang="el-GR" altLang="el-GR" sz="1400"/>
              <a:pPr/>
              <a:t>2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84201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Σχέση διατροφής και ακμής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l-GR" sz="2400" dirty="0" smtClean="0"/>
              <a:t>Ενδεχομένως επιδεινώνουν εμφάνιση ακμής</a:t>
            </a:r>
          </a:p>
          <a:p>
            <a:pPr eaLnBrk="1" hangingPunct="1">
              <a:defRPr/>
            </a:pPr>
            <a:r>
              <a:rPr lang="el-GR" sz="2400" dirty="0" smtClean="0"/>
              <a:t>Δυτικός τρόπος διατροφής</a:t>
            </a:r>
          </a:p>
          <a:p>
            <a:pPr lvl="1" eaLnBrk="1" hangingPunct="1">
              <a:defRPr/>
            </a:pPr>
            <a:r>
              <a:rPr lang="el-GR" sz="2400" dirty="0" smtClean="0"/>
              <a:t>Γάλα (αγελαδινό πλήρες και ελαφρύ) λόγω αυξημένης περιεκτικότητας σε ορμόνες και άλλα βιοενεργά συστατικά</a:t>
            </a:r>
          </a:p>
          <a:p>
            <a:pPr lvl="1" eaLnBrk="1" hangingPunct="1">
              <a:defRPr/>
            </a:pPr>
            <a:r>
              <a:rPr lang="el-GR" sz="2400" dirty="0" smtClean="0"/>
              <a:t>Επεξεργασμένοι υδατάνθρακες με υψηλό γλυκαιμικό δείκτη, κυρίως</a:t>
            </a:r>
          </a:p>
          <a:p>
            <a:pPr lvl="2" eaLnBrk="1" hangingPunct="1">
              <a:defRPr/>
            </a:pPr>
            <a:r>
              <a:rPr lang="el-GR" dirty="0" smtClean="0"/>
              <a:t>Λευκό αλεύρι</a:t>
            </a:r>
          </a:p>
          <a:p>
            <a:pPr lvl="2" eaLnBrk="1" hangingPunct="1">
              <a:defRPr/>
            </a:pPr>
            <a:r>
              <a:rPr lang="el-GR" dirty="0" smtClean="0"/>
              <a:t>Ζάχαρη</a:t>
            </a:r>
          </a:p>
          <a:p>
            <a:pPr lvl="2" eaLnBrk="1" hangingPunct="1">
              <a:defRPr/>
            </a:pPr>
            <a:r>
              <a:rPr lang="el-GR" dirty="0" smtClean="0"/>
              <a:t>Και τα προϊόντα τους </a:t>
            </a:r>
          </a:p>
          <a:p>
            <a:pPr marL="914400" lvl="2" indent="0" eaLnBrk="1" hangingPunct="1">
              <a:buFontTx/>
              <a:buNone/>
              <a:defRPr/>
            </a:pPr>
            <a:endParaRPr lang="el-GR" dirty="0" smtClean="0"/>
          </a:p>
        </p:txBody>
      </p:sp>
      <p:sp>
        <p:nvSpPr>
          <p:cNvPr id="7173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DBCDB9-7FDF-48D4-BD4E-D4CDA6A01C08}" type="slidenum">
              <a:rPr lang="el-GR" altLang="el-GR" sz="1400"/>
              <a:pPr/>
              <a:t>3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14100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 Υδατάνθρακες: συστήνεται ο περιορισμός των</a:t>
            </a:r>
            <a:endParaRPr lang="el-GR" altLang="en-US" sz="3200" b="0" dirty="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088" y="1844675"/>
            <a:ext cx="7772400" cy="4403725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Λευκό ψωμί</a:t>
            </a:r>
          </a:p>
          <a:p>
            <a:pPr eaLnBrk="1" hangingPunct="1">
              <a:defRPr/>
            </a:pPr>
            <a:r>
              <a:rPr lang="el-GR" dirty="0" smtClean="0"/>
              <a:t>Αποφλοιωμένο ρύζι</a:t>
            </a:r>
          </a:p>
          <a:p>
            <a:pPr eaLnBrk="1" hangingPunct="1">
              <a:defRPr/>
            </a:pPr>
            <a:r>
              <a:rPr lang="el-GR" dirty="0" smtClean="0"/>
              <a:t>Επεξεργασμένα δημητριακά πρωινού</a:t>
            </a:r>
          </a:p>
          <a:p>
            <a:pPr eaLnBrk="1" hangingPunct="1">
              <a:defRPr/>
            </a:pPr>
            <a:r>
              <a:rPr lang="el-GR" dirty="0" smtClean="0"/>
              <a:t>Μπισκότα, κέικ και  άλλα τυποποιημένα αρτοσκευάσματα </a:t>
            </a:r>
          </a:p>
          <a:p>
            <a:pPr marL="0" indent="0" eaLnBrk="1" hangingPunct="1">
              <a:buFontTx/>
              <a:buNone/>
              <a:defRPr/>
            </a:pPr>
            <a:r>
              <a:rPr lang="el-GR" dirty="0" smtClean="0"/>
              <a:t>Τα προϊόντα αυτά προκαλούν υπερινσουλιναιμία και -μέσω διαφόρων μηχανισμών- τελικά ακμή</a:t>
            </a:r>
          </a:p>
        </p:txBody>
      </p:sp>
      <p:sp>
        <p:nvSpPr>
          <p:cNvPr id="8197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B1124E-CB95-4F52-B964-F70528478C27}" type="slidenum">
              <a:rPr lang="el-GR" altLang="el-GR" sz="1400"/>
              <a:pPr/>
              <a:t>4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237586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Υδατάνθρακες: συστήνεται η πρόσληψη 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844675"/>
            <a:ext cx="7772400" cy="46085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l-GR" sz="2800" dirty="0" smtClean="0"/>
              <a:t>Δημητριακά προϊόντα ολικής άλεσης</a:t>
            </a:r>
          </a:p>
          <a:p>
            <a:pPr lvl="1" eaLnBrk="1" hangingPunct="1">
              <a:defRPr/>
            </a:pPr>
            <a:r>
              <a:rPr lang="el-GR" dirty="0" smtClean="0"/>
              <a:t>Ψωμί ολικής άλεσης</a:t>
            </a:r>
          </a:p>
          <a:p>
            <a:pPr lvl="1" eaLnBrk="1" hangingPunct="1">
              <a:defRPr/>
            </a:pPr>
            <a:r>
              <a:rPr lang="el-GR" dirty="0" smtClean="0"/>
              <a:t>Παξιμάδια/φρυγανιές ολικής άλεσης</a:t>
            </a:r>
          </a:p>
          <a:p>
            <a:pPr lvl="1" eaLnBrk="1" hangingPunct="1">
              <a:defRPr/>
            </a:pPr>
            <a:r>
              <a:rPr lang="el-GR" dirty="0" smtClean="0"/>
              <a:t>Δημητριακά πρωινού ολικής άλεσης</a:t>
            </a:r>
          </a:p>
          <a:p>
            <a:pPr lvl="1" eaLnBrk="1" hangingPunct="1">
              <a:defRPr/>
            </a:pPr>
            <a:r>
              <a:rPr lang="el-GR" dirty="0" smtClean="0"/>
              <a:t>Ζυμαρικά ολικής άλεσης</a:t>
            </a:r>
          </a:p>
          <a:p>
            <a:pPr eaLnBrk="1" hangingPunct="1">
              <a:defRPr/>
            </a:pPr>
            <a:r>
              <a:rPr lang="el-GR" sz="2800" dirty="0" smtClean="0"/>
              <a:t>Καστανό ρύζι (αναποφλοίωτο)</a:t>
            </a:r>
          </a:p>
          <a:p>
            <a:pPr eaLnBrk="1" hangingPunct="1">
              <a:defRPr/>
            </a:pPr>
            <a:r>
              <a:rPr lang="el-GR" sz="2800" dirty="0" smtClean="0"/>
              <a:t>Όσπρια</a:t>
            </a:r>
          </a:p>
          <a:p>
            <a:pPr eaLnBrk="1" hangingPunct="1">
              <a:defRPr/>
            </a:pPr>
            <a:r>
              <a:rPr lang="el-GR" sz="2800" dirty="0" smtClean="0"/>
              <a:t>Λαχανικά και </a:t>
            </a:r>
          </a:p>
          <a:p>
            <a:pPr eaLnBrk="1" hangingPunct="1">
              <a:defRPr/>
            </a:pPr>
            <a:r>
              <a:rPr lang="el-GR" sz="2800" dirty="0" smtClean="0"/>
              <a:t>Φρούτα</a:t>
            </a:r>
          </a:p>
          <a:p>
            <a:pPr marL="0" indent="0" eaLnBrk="1" hangingPunct="1">
              <a:buFontTx/>
              <a:buNone/>
              <a:defRPr/>
            </a:pPr>
            <a:endParaRPr lang="el-GR" dirty="0" smtClean="0"/>
          </a:p>
        </p:txBody>
      </p:sp>
      <p:sp>
        <p:nvSpPr>
          <p:cNvPr id="9221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FB3BC7-05A3-436A-97B9-E4CD1842012F}" type="slidenum">
              <a:rPr lang="el-GR" altLang="el-GR" sz="1400"/>
              <a:pPr/>
              <a:t>5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225801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Πρωτεΐνες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l-GR" dirty="0" smtClean="0"/>
              <a:t>Δεν έχει βρεθεί να επηρεάζουν την έκβαση της ακμής τα</a:t>
            </a:r>
          </a:p>
          <a:p>
            <a:pPr eaLnBrk="1" hangingPunct="1">
              <a:defRPr/>
            </a:pPr>
            <a:r>
              <a:rPr lang="el-GR" dirty="0" smtClean="0"/>
              <a:t>Κόκκινο κρέας</a:t>
            </a:r>
          </a:p>
          <a:p>
            <a:pPr eaLnBrk="1" hangingPunct="1">
              <a:defRPr/>
            </a:pPr>
            <a:r>
              <a:rPr lang="el-GR" dirty="0" smtClean="0"/>
              <a:t>Κοτόπουλο</a:t>
            </a:r>
          </a:p>
          <a:p>
            <a:pPr eaLnBrk="1" hangingPunct="1">
              <a:defRPr/>
            </a:pPr>
            <a:r>
              <a:rPr lang="el-GR" dirty="0" smtClean="0"/>
              <a:t>Ψάρι</a:t>
            </a:r>
          </a:p>
          <a:p>
            <a:pPr eaLnBrk="1" hangingPunct="1">
              <a:defRPr/>
            </a:pPr>
            <a:r>
              <a:rPr lang="el-GR" dirty="0" smtClean="0"/>
              <a:t>Γαλακτοκομικά προϊόντα (τυρί, γιαούρτι) με εξαίρεση το ΓΑΛΑ !</a:t>
            </a:r>
          </a:p>
        </p:txBody>
      </p:sp>
      <p:sp>
        <p:nvSpPr>
          <p:cNvPr id="1024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84339C-EAD2-4280-A8CB-09E78FF7421D}" type="slidenum">
              <a:rPr lang="el-GR" altLang="el-GR" sz="1400"/>
              <a:pPr/>
              <a:t>6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168540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Λιπίδια</a:t>
            </a:r>
          </a:p>
        </p:txBody>
      </p:sp>
      <p:sp>
        <p:nvSpPr>
          <p:cNvPr id="11267" name="Θέση περιεχομένου 2"/>
          <p:cNvSpPr>
            <a:spLocks noGrp="1"/>
          </p:cNvSpPr>
          <p:nvPr>
            <p:ph idx="1"/>
          </p:nvPr>
        </p:nvSpPr>
        <p:spPr>
          <a:xfrm>
            <a:off x="700088" y="1484313"/>
            <a:ext cx="7772400" cy="4764087"/>
          </a:xfrm>
        </p:spPr>
        <p:txBody>
          <a:bodyPr/>
          <a:lstStyle/>
          <a:p>
            <a:pPr eaLnBrk="1" hangingPunct="1"/>
            <a:r>
              <a:rPr lang="el-GR" altLang="en-US" dirty="0" smtClean="0"/>
              <a:t>Τα ω-3 λιπαρά οξέα προστατεύουν το δέρμα με την αντιφλεγμονώδη δράση τους</a:t>
            </a:r>
          </a:p>
          <a:p>
            <a:pPr lvl="1" eaLnBrk="1" hangingPunct="1"/>
            <a:r>
              <a:rPr lang="el-GR" altLang="en-US" dirty="0" smtClean="0"/>
              <a:t>Σε ψάρι</a:t>
            </a:r>
          </a:p>
          <a:p>
            <a:pPr lvl="1" eaLnBrk="1" hangingPunct="1"/>
            <a:r>
              <a:rPr lang="el-GR" altLang="en-US" dirty="0" smtClean="0"/>
              <a:t>Σε ξηρούς καρπούς πχ καρύδια</a:t>
            </a:r>
          </a:p>
          <a:p>
            <a:pPr eaLnBrk="1" hangingPunct="1"/>
            <a:r>
              <a:rPr lang="el-GR" altLang="en-US" dirty="0" smtClean="0"/>
              <a:t>Αντίθετα τα ω-6, δε βοηθούν και συστήνεται ο περιορισμός τους</a:t>
            </a:r>
          </a:p>
          <a:p>
            <a:pPr lvl="1" eaLnBrk="1" hangingPunct="1"/>
            <a:r>
              <a:rPr lang="el-GR" altLang="en-US" dirty="0" smtClean="0"/>
              <a:t>Σπορέλαια</a:t>
            </a:r>
          </a:p>
          <a:p>
            <a:pPr lvl="1" eaLnBrk="1" hangingPunct="1"/>
            <a:r>
              <a:rPr lang="el-GR" altLang="en-US" dirty="0" smtClean="0"/>
              <a:t>Μαργαρίνη</a:t>
            </a:r>
          </a:p>
          <a:p>
            <a:pPr eaLnBrk="1" hangingPunct="1"/>
            <a:r>
              <a:rPr lang="el-GR" altLang="en-US" dirty="0" smtClean="0"/>
              <a:t>Ναι στο ελαιόλαδο </a:t>
            </a:r>
          </a:p>
        </p:txBody>
      </p:sp>
      <p:sp>
        <p:nvSpPr>
          <p:cNvPr id="11269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DC84C2-B2B4-42F3-B62C-A96580D0EFA0}" type="slidenum">
              <a:rPr lang="el-GR" altLang="el-GR" sz="1400"/>
              <a:pPr/>
              <a:t>7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246931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Αντιφλεγμονώδη δράση</a:t>
            </a:r>
          </a:p>
        </p:txBody>
      </p:sp>
      <p:sp>
        <p:nvSpPr>
          <p:cNvPr id="12291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l-GR" altLang="en-US" sz="2400" dirty="0" smtClean="0"/>
              <a:t>Ω-3 πολυακόρεστα λιπαρά οξέα</a:t>
            </a:r>
          </a:p>
          <a:p>
            <a:pPr lvl="1" eaLnBrk="1" hangingPunct="1"/>
            <a:r>
              <a:rPr lang="el-GR" altLang="en-US" sz="2400" dirty="0" smtClean="0"/>
              <a:t>Ψάρια, ιδιαίτερα το παχύ ψάρι (πχ σαρδέλα, κολιός, σολομός)</a:t>
            </a:r>
          </a:p>
          <a:p>
            <a:pPr lvl="1" eaLnBrk="1" hangingPunct="1"/>
            <a:r>
              <a:rPr lang="el-GR" altLang="en-US" sz="2400" dirty="0" smtClean="0"/>
              <a:t>Ξηροί καρποί, σπόροι (πχ καρύδια, λιναρόσπορος)</a:t>
            </a:r>
          </a:p>
          <a:p>
            <a:pPr eaLnBrk="1" hangingPunct="1"/>
            <a:r>
              <a:rPr lang="el-GR" altLang="en-US" sz="2400" dirty="0" smtClean="0"/>
              <a:t>Βιταμίνη Νιασίνη</a:t>
            </a:r>
          </a:p>
          <a:p>
            <a:pPr lvl="1" eaLnBrk="1" hangingPunct="1"/>
            <a:r>
              <a:rPr lang="el-GR" altLang="en-US" sz="2400" dirty="0" smtClean="0"/>
              <a:t>Κρέας </a:t>
            </a:r>
          </a:p>
          <a:p>
            <a:pPr lvl="1" eaLnBrk="1" hangingPunct="1"/>
            <a:r>
              <a:rPr lang="el-GR" altLang="en-US" sz="2400" dirty="0" smtClean="0"/>
              <a:t>Πουλερικά</a:t>
            </a:r>
          </a:p>
          <a:p>
            <a:pPr lvl="1" eaLnBrk="1" hangingPunct="1"/>
            <a:r>
              <a:rPr lang="el-GR" altLang="en-US" sz="2400" dirty="0" smtClean="0"/>
              <a:t>Ψάρι</a:t>
            </a:r>
          </a:p>
          <a:p>
            <a:pPr lvl="1" eaLnBrk="1" hangingPunct="1"/>
            <a:r>
              <a:rPr lang="el-GR" altLang="en-US" sz="2400" dirty="0" smtClean="0"/>
              <a:t>Ψωμί ολικής </a:t>
            </a:r>
          </a:p>
        </p:txBody>
      </p:sp>
      <p:sp>
        <p:nvSpPr>
          <p:cNvPr id="12293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06936-FFB4-499B-875C-53730F625CBD}" type="slidenum">
              <a:rPr lang="el-GR" altLang="el-GR" sz="1400"/>
              <a:pPr/>
              <a:t>8</a:t>
            </a:fld>
            <a:endParaRPr lang="el-GR" altLang="el-GR" sz="1400" dirty="0"/>
          </a:p>
        </p:txBody>
      </p:sp>
    </p:spTree>
    <p:extLst>
      <p:ext uri="{BB962C8B-B14F-4D97-AF65-F5344CB8AC3E}">
        <p14:creationId xmlns:p14="http://schemas.microsoft.com/office/powerpoint/2010/main" val="3962217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</TotalTime>
  <Words>1036</Words>
  <Application>Microsoft Office PowerPoint</Application>
  <PresentationFormat>Προβολή στην οθόνη (4:3)</PresentationFormat>
  <Paragraphs>154</Paragraphs>
  <Slides>20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Λίγα στοιχεία</vt:lpstr>
      <vt:lpstr>Πρόληψη -Θεραπεία</vt:lpstr>
      <vt:lpstr>Σχέση διατροφής και ακμής</vt:lpstr>
      <vt:lpstr> Υδατάνθρακες: συστήνεται ο περιορισμός των</vt:lpstr>
      <vt:lpstr>Υδατάνθρακες: συστήνεται η πρόσληψη των</vt:lpstr>
      <vt:lpstr>Πρωτεΐνες</vt:lpstr>
      <vt:lpstr>Λιπίδια</vt:lpstr>
      <vt:lpstr>Αντιφλεγμονώδη δράση</vt:lpstr>
      <vt:lpstr>Βιταμίνες</vt:lpstr>
      <vt:lpstr>Σωματικό βάρος </vt:lpstr>
      <vt:lpstr>Παλαιότερες απόψεις</vt:lpstr>
      <vt:lpstr>Αντιμετώπιση ακμής και ατομικότητα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13</cp:revision>
  <dcterms:created xsi:type="dcterms:W3CDTF">2015-07-21T13:01:13Z</dcterms:created>
  <dcterms:modified xsi:type="dcterms:W3CDTF">2015-10-02T08:21:36Z</dcterms:modified>
</cp:coreProperties>
</file>