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  <p:sldMasterId id="2147483730" r:id="rId5"/>
  </p:sldMasterIdLst>
  <p:notesMasterIdLst>
    <p:notesMasterId r:id="rId34"/>
  </p:notesMasterIdLst>
  <p:handoutMasterIdLst>
    <p:handoutMasterId r:id="rId35"/>
  </p:handoutMasterIdLst>
  <p:sldIdLst>
    <p:sldId id="256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57" r:id="rId27"/>
    <p:sldId id="262" r:id="rId28"/>
    <p:sldId id="264" r:id="rId29"/>
    <p:sldId id="267" r:id="rId30"/>
    <p:sldId id="268" r:id="rId31"/>
    <p:sldId id="266" r:id="rId32"/>
    <p:sldId id="261" r:id="rId33"/>
  </p:sldIdLst>
  <p:sldSz cx="9144000" cy="6858000" type="screen4x3"/>
  <p:notesSz cx="7104063" cy="10234613"/>
  <p:custDataLst>
    <p:tags r:id="rId3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8/6/2015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65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5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5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5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8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4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10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11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1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2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03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62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7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6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9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17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2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7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04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66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D899B-5F9E-40E3-907F-305BE8B23AD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76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A256-C6E4-4312-A4C5-849303CE5CA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45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21A0-9693-47EB-8ED0-7E0827122A1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43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F16AA-358C-4BA6-811D-CEADF438C14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97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0FE54-4105-4DBB-9C0F-8A6CEDFDF52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17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DCAB3-DA52-4407-8320-D1EBF9B6D5B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71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BE370-5103-4473-A1C4-8340B0C347A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59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039AC-C8B3-4F2E-99E2-54028449078A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33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5018-F16E-4A98-8963-CD67DBC23C5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1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2720D-DD3D-4A05-A288-BCD25E055EDA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80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B6FB7-D908-44E7-9792-2FBF4073F50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181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D899B-5F9E-40E3-907F-305BE8B23AD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68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A256-C6E4-4312-A4C5-849303CE5CA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40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21A0-9693-47EB-8ED0-7E0827122A1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988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F16AA-358C-4BA6-811D-CEADF438C14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231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0FE54-4105-4DBB-9C0F-8A6CEDFDF52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162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DCAB3-DA52-4407-8320-D1EBF9B6D5B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76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BE370-5103-4473-A1C4-8340B0C347A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45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039AC-C8B3-4F2E-99E2-54028449078A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2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5018-F16E-4A98-8963-CD67DBC23C5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23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2720D-DD3D-4A05-A288-BCD25E055EDA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219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B6FB7-D908-44E7-9792-2FBF4073F50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5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6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AEF0B0E-9DA5-4D33-9306-CB7E6CAF63D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2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AEF0B0E-9DA5-4D33-9306-CB7E6CAF63D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3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Ναυπηγικό σχέδιο και αρχές </a:t>
            </a:r>
            <a:r>
              <a:rPr lang="el-GR" sz="4000" b="1" dirty="0" err="1" smtClean="0">
                <a:solidFill>
                  <a:schemeClr val="tx1"/>
                </a:solidFill>
                <a:latin typeface="+mn-lt"/>
              </a:rPr>
              <a:t>casd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 (Ε) 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166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3.1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Σχεδίαση καμπύλων σχεδίου ναυπηγικών γραμμών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Γεώργιος </a:t>
            </a:r>
            <a:r>
              <a:rPr lang="el-GR" sz="2200" dirty="0"/>
              <a:t>Κ. </a:t>
            </a:r>
            <a:r>
              <a:rPr lang="el-GR" sz="2200" dirty="0" err="1"/>
              <a:t>Χατζηκωνσταντής</a:t>
            </a:r>
            <a:r>
              <a:rPr lang="el-GR" sz="2200" dirty="0"/>
              <a:t> Επίκουρος Καθηγητής </a:t>
            </a:r>
          </a:p>
          <a:p>
            <a:pPr>
              <a:spcBef>
                <a:spcPts val="0"/>
              </a:spcBef>
            </a:pPr>
            <a:r>
              <a:rPr lang="el-GR" sz="2200" dirty="0" err="1"/>
              <a:t>Διπλ</a:t>
            </a:r>
            <a:r>
              <a:rPr lang="el-GR" sz="2200" dirty="0"/>
              <a:t>. Ναυπηγός Μηχανολόγος Μηχανικός </a:t>
            </a:r>
          </a:p>
          <a:p>
            <a:pPr>
              <a:spcBef>
                <a:spcPts val="0"/>
              </a:spcBef>
            </a:pPr>
            <a:r>
              <a:rPr lang="el-GR" sz="2200" dirty="0" err="1"/>
              <a:t>M.Sc</a:t>
            </a:r>
            <a:r>
              <a:rPr lang="el-GR" sz="2200" dirty="0"/>
              <a:t>. ‘’Διασφάλιση Ποιότητας’’, Τμήμα </a:t>
            </a:r>
            <a:r>
              <a:rPr lang="el-GR" sz="2200" dirty="0" smtClean="0"/>
              <a:t>Ναυπηγικών Μηχανικών ΤΕ</a:t>
            </a:r>
            <a:endParaRPr lang="el-GR" sz="2200" dirty="0"/>
          </a:p>
          <a:p>
            <a:pPr>
              <a:spcBef>
                <a:spcPts val="0"/>
              </a:spcBef>
            </a:pP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Ναυπηγικό Σχέδιο : Επίπεδο Ισάλων</a:t>
            </a:r>
            <a:br>
              <a:rPr lang="el-GR" dirty="0"/>
            </a:br>
            <a:r>
              <a:rPr lang="el-GR" sz="3600" b="0" dirty="0" smtClean="0"/>
              <a:t>(6 </a:t>
            </a:r>
            <a:r>
              <a:rPr lang="el-GR" sz="3600" b="0" dirty="0"/>
              <a:t>από </a:t>
            </a:r>
            <a:r>
              <a:rPr lang="el-GR" sz="3600" b="0" dirty="0" smtClean="0"/>
              <a:t>6)</a:t>
            </a:r>
            <a:endParaRPr lang="el-GR" dirty="0"/>
          </a:p>
        </p:txBody>
      </p:sp>
      <p:sp>
        <p:nvSpPr>
          <p:cNvPr id="1126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ED0CEF-6A64-492A-83A2-EBA794433879}" type="slidenum">
              <a:rPr lang="el-GR" altLang="el-GR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l-GR" altLang="el-GR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363" y="4078288"/>
            <a:ext cx="410368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3600"/>
              </a:spcBef>
              <a:defRPr/>
            </a:pPr>
            <a:r>
              <a:rPr lang="en-US" sz="2200" u="sng" dirty="0">
                <a:solidFill>
                  <a:prstClr val="black"/>
                </a:solidFill>
                <a:latin typeface="Calibri"/>
                <a:cs typeface="Arial" charset="0"/>
              </a:rPr>
              <a:t>WL 2.5</a:t>
            </a:r>
          </a:p>
          <a:p>
            <a:pPr>
              <a:spcBef>
                <a:spcPts val="3600"/>
              </a:spcBef>
              <a:defRPr/>
            </a:pPr>
            <a:r>
              <a:rPr lang="el-GR" sz="2200" u="sng" dirty="0" err="1">
                <a:solidFill>
                  <a:prstClr val="black"/>
                </a:solidFill>
                <a:latin typeface="Calibri"/>
                <a:cs typeface="Arial" charset="0"/>
              </a:rPr>
              <a:t>Ημιπλάτη</a:t>
            </a:r>
            <a:r>
              <a:rPr lang="el-GR" sz="2200" u="sng" dirty="0">
                <a:solidFill>
                  <a:prstClr val="black"/>
                </a:solidFill>
                <a:latin typeface="Calibri"/>
                <a:cs typeface="Arial" charset="0"/>
              </a:rPr>
              <a:t> και </a:t>
            </a:r>
            <a:r>
              <a:rPr lang="el-GR" sz="2200" u="sng" dirty="0" err="1">
                <a:solidFill>
                  <a:prstClr val="black"/>
                </a:solidFill>
                <a:latin typeface="Calibri"/>
                <a:cs typeface="Arial" charset="0"/>
              </a:rPr>
              <a:t>ακροπρυμναίο</a:t>
            </a:r>
            <a:r>
              <a:rPr lang="el-GR" sz="2200" u="sng" dirty="0">
                <a:solidFill>
                  <a:prstClr val="black"/>
                </a:solidFill>
                <a:latin typeface="Calibri"/>
                <a:cs typeface="Arial" charset="0"/>
              </a:rPr>
              <a:t> σημείο</a:t>
            </a:r>
          </a:p>
        </p:txBody>
      </p:sp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27" y="1268760"/>
            <a:ext cx="82804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1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81087"/>
          </a:xfrm>
        </p:spPr>
        <p:txBody>
          <a:bodyPr/>
          <a:lstStyle/>
          <a:p>
            <a:pPr eaLnBrk="1" hangingPunct="1"/>
            <a:r>
              <a:rPr lang="el-GR" altLang="el-GR" sz="3000" dirty="0" smtClean="0"/>
              <a:t>Ναυπηγικό Σχέδιο: Καμπύλες Τομών </a:t>
            </a:r>
            <a:r>
              <a:rPr lang="el-GR" altLang="el-GR" sz="3000" dirty="0" err="1" smtClean="0"/>
              <a:t>Διαμήκων</a:t>
            </a:r>
            <a:r>
              <a:rPr lang="el-GR" altLang="el-GR" sz="3000" dirty="0" smtClean="0"/>
              <a:t> Επιπέδων – Αντιστοιχία Σημείων Στα Τρία Επίπεδα</a:t>
            </a:r>
            <a:br>
              <a:rPr lang="el-GR" altLang="el-GR" sz="3000" dirty="0" smtClean="0"/>
            </a:br>
            <a:r>
              <a:rPr lang="el-GR" altLang="el-GR" sz="3000" dirty="0" smtClean="0"/>
              <a:t>Πρυμναία περιοχή</a:t>
            </a:r>
          </a:p>
        </p:txBody>
      </p:sp>
      <p:pic>
        <p:nvPicPr>
          <p:cNvPr id="12291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12875"/>
            <a:ext cx="8116888" cy="4200525"/>
          </a:xfrm>
        </p:spPr>
      </p:pic>
      <p:sp>
        <p:nvSpPr>
          <p:cNvPr id="1229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465E85-DF3E-4045-A32C-2F318AA50A3D}" type="slidenum">
              <a:rPr lang="el-GR" altLang="el-GR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l-GR" altLang="el-GR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3" y="3933825"/>
            <a:ext cx="4464050" cy="178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200" dirty="0">
                <a:solidFill>
                  <a:prstClr val="black"/>
                </a:solidFill>
                <a:latin typeface="Calibri"/>
                <a:cs typeface="Arial" charset="0"/>
              </a:rPr>
              <a:t>Παρουσιάζεται στα τρία επίπεδα η αντιστοιχία των σημείων τομής του διαμήκους επιπέδου 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Arial" charset="0"/>
              </a:rPr>
              <a:t>IV </a:t>
            </a:r>
            <a:r>
              <a:rPr lang="el-GR" sz="2200" dirty="0">
                <a:solidFill>
                  <a:prstClr val="black"/>
                </a:solidFill>
                <a:latin typeface="Calibri"/>
                <a:cs typeface="Arial" charset="0"/>
              </a:rPr>
              <a:t>με νομείς, ισάλους, καμπύλη κουπαστής και καμπύλη καταστρώματος.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539750" y="1484313"/>
            <a:ext cx="3743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u="sng" smtClean="0">
                <a:solidFill>
                  <a:prstClr val="black"/>
                </a:solidFill>
                <a:latin typeface="Arial" charset="0"/>
                <a:cs typeface="Arial" charset="0"/>
              </a:rPr>
              <a:t>Διάμηκες επίπεδο : επίπεδο Χ-Ζ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213" y="5969000"/>
            <a:ext cx="69342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dirty="0">
                <a:solidFill>
                  <a:prstClr val="black"/>
                </a:solidFill>
                <a:latin typeface="Calibri"/>
                <a:cs typeface="Arial" charset="0"/>
              </a:rPr>
              <a:t>Τα σημεία είναι της καμπύλης του καταστρώματος στην πλευρά.</a:t>
            </a:r>
          </a:p>
        </p:txBody>
      </p:sp>
    </p:spTree>
    <p:extLst>
      <p:ext uri="{BB962C8B-B14F-4D97-AF65-F5344CB8AC3E}">
        <p14:creationId xmlns:p14="http://schemas.microsoft.com/office/powerpoint/2010/main" val="30995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49288"/>
            <a:ext cx="7920038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52525"/>
          </a:xfrm>
        </p:spPr>
        <p:txBody>
          <a:bodyPr/>
          <a:lstStyle/>
          <a:p>
            <a:pPr eaLnBrk="1" hangingPunct="1"/>
            <a:r>
              <a:rPr lang="el-GR" altLang="el-GR" sz="3000" dirty="0" smtClean="0"/>
              <a:t>Ναυπηγικό Σχέδιο: Καμπύλες Τομών </a:t>
            </a:r>
            <a:r>
              <a:rPr lang="el-GR" altLang="el-GR" sz="3000" dirty="0" err="1" smtClean="0"/>
              <a:t>Διαμήκων</a:t>
            </a:r>
            <a:r>
              <a:rPr lang="el-GR" altLang="el-GR" sz="3000" dirty="0" smtClean="0"/>
              <a:t> Επιπέδων – Αντιστοιχία Σημείων Στα Τρία Επίπεδα</a:t>
            </a:r>
            <a:br>
              <a:rPr lang="el-GR" altLang="el-GR" sz="3000" dirty="0" smtClean="0"/>
            </a:br>
            <a:r>
              <a:rPr lang="el-GR" altLang="el-GR" sz="3000" b="0" dirty="0" smtClean="0"/>
              <a:t>(Πρωραία Περιοχή)</a:t>
            </a:r>
          </a:p>
        </p:txBody>
      </p:sp>
      <p:sp>
        <p:nvSpPr>
          <p:cNvPr id="1331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38555B6-55F5-4AA2-B108-5EF70295C22D}" type="slidenum">
              <a:rPr lang="el-GR" altLang="el-GR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l-GR" altLang="el-GR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263" y="3897213"/>
            <a:ext cx="3744912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200" dirty="0">
                <a:solidFill>
                  <a:prstClr val="black"/>
                </a:solidFill>
                <a:latin typeface="Calibri"/>
                <a:cs typeface="Arial" charset="0"/>
              </a:rPr>
              <a:t>Παρουσιάζεται στα τρία επίπεδα η αντιστοιχία των σημείων τομής του διαμήκους επιπέδου 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Arial" charset="0"/>
              </a:rPr>
              <a:t>IV </a:t>
            </a:r>
            <a:r>
              <a:rPr lang="el-GR" sz="2200" dirty="0">
                <a:solidFill>
                  <a:prstClr val="black"/>
                </a:solidFill>
                <a:latin typeface="Calibri"/>
                <a:cs typeface="Arial" charset="0"/>
              </a:rPr>
              <a:t>με νομείς, ισάλους, καμπύλη κουπαστής και καμπύλη καταστρώματος.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4213" y="5969000"/>
            <a:ext cx="69342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dirty="0">
                <a:solidFill>
                  <a:prstClr val="black"/>
                </a:solidFill>
                <a:latin typeface="Calibri"/>
                <a:cs typeface="Arial" charset="0"/>
              </a:rPr>
              <a:t>Τα σημεία είναι της καμπύλης του καταστρώματος στην πλευρά.</a:t>
            </a:r>
          </a:p>
        </p:txBody>
      </p:sp>
    </p:spTree>
    <p:extLst>
      <p:ext uri="{BB962C8B-B14F-4D97-AF65-F5344CB8AC3E}">
        <p14:creationId xmlns:p14="http://schemas.microsoft.com/office/powerpoint/2010/main" val="9192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eaLnBrk="1" hangingPunct="1"/>
            <a:r>
              <a:rPr lang="el-GR" altLang="el-GR" sz="3200" dirty="0" smtClean="0"/>
              <a:t>Σχέδιο Ναυπηγικών Γραμμών : Καμπύλη Καταστρώματος Στην Πλευρά Στο Εγκάρσιο</a:t>
            </a:r>
          </a:p>
        </p:txBody>
      </p:sp>
      <p:sp>
        <p:nvSpPr>
          <p:cNvPr id="1433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482E48C-DFBA-456C-9B82-0710E6327C23}" type="slidenum">
              <a:rPr lang="el-GR" altLang="el-GR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l-GR" altLang="el-GR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950" y="4941888"/>
            <a:ext cx="9036050" cy="1431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200" dirty="0">
                <a:solidFill>
                  <a:prstClr val="black"/>
                </a:solidFill>
                <a:latin typeface="Calibri"/>
                <a:cs typeface="Arial" charset="0"/>
              </a:rPr>
              <a:t>Τα σημεία μεταφέρονται από το </a:t>
            </a:r>
            <a:r>
              <a:rPr lang="el-GR" sz="2200" dirty="0" err="1">
                <a:solidFill>
                  <a:prstClr val="black"/>
                </a:solidFill>
                <a:latin typeface="Calibri"/>
                <a:cs typeface="Arial" charset="0"/>
              </a:rPr>
              <a:t>διαμήκες</a:t>
            </a:r>
            <a:r>
              <a:rPr lang="el-GR" sz="2200" dirty="0">
                <a:solidFill>
                  <a:prstClr val="black"/>
                </a:solidFill>
                <a:latin typeface="Calibri"/>
                <a:cs typeface="Arial" charset="0"/>
              </a:rPr>
              <a:t> επίπεδο στο εγκάρσιο επίπεδο στα ίδια ύψη ή/και αντίστροφα.</a:t>
            </a:r>
          </a:p>
          <a:p>
            <a:pPr>
              <a:defRPr/>
            </a:pPr>
            <a:r>
              <a:rPr lang="el-GR" sz="2200" dirty="0">
                <a:solidFill>
                  <a:prstClr val="black"/>
                </a:solidFill>
                <a:latin typeface="Calibri"/>
                <a:cs typeface="Arial" charset="0"/>
              </a:rPr>
              <a:t>Τα σημεία του καταστρώματος είναι αυτά της καμπύλης του καταστρώματος στην πλευρά.</a:t>
            </a:r>
          </a:p>
        </p:txBody>
      </p:sp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7437437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7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dirty="0" smtClean="0"/>
              <a:t>Σχέδιο </a:t>
            </a:r>
            <a:r>
              <a:rPr lang="el-GR" sz="3200" dirty="0" err="1" smtClean="0"/>
              <a:t>Ναυπηγικών</a:t>
            </a:r>
            <a:r>
              <a:rPr lang="el-GR" sz="3200" dirty="0" smtClean="0"/>
              <a:t> Γραμμών: Καμπύλη Παραπέτου (Κουπαστή)  Στο Εγκάρσιο</a:t>
            </a:r>
            <a:endParaRPr lang="el-GR" sz="3200" dirty="0"/>
          </a:p>
        </p:txBody>
      </p:sp>
      <p:pic>
        <p:nvPicPr>
          <p:cNvPr id="15363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463" y="1341438"/>
            <a:ext cx="8113712" cy="4052887"/>
          </a:xfrm>
        </p:spPr>
      </p:pic>
      <p:sp>
        <p:nvSpPr>
          <p:cNvPr id="1536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FA9019-F3DD-43C7-8E6E-5FF3EB02E842}" type="slidenum">
              <a:rPr lang="el-GR" altLang="el-GR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l-GR" altLang="el-GR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950" y="5445125"/>
            <a:ext cx="8712200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Τα σημεία μεταφέρονται από το </a:t>
            </a:r>
            <a:r>
              <a:rPr lang="el-GR" sz="2400" dirty="0" err="1">
                <a:solidFill>
                  <a:prstClr val="black"/>
                </a:solidFill>
                <a:latin typeface="Calibri"/>
                <a:cs typeface="Arial" charset="0"/>
              </a:rPr>
              <a:t>διαμήκες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επίπεδο στο εγκάρσιο επίπεδο στα ίδια ύψη ή/και αντίστροφα.</a:t>
            </a:r>
          </a:p>
        </p:txBody>
      </p:sp>
    </p:spTree>
    <p:extLst>
      <p:ext uri="{BB962C8B-B14F-4D97-AF65-F5344CB8AC3E}">
        <p14:creationId xmlns:p14="http://schemas.microsoft.com/office/powerpoint/2010/main" val="3286120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62025"/>
          </a:xfrm>
        </p:spPr>
        <p:txBody>
          <a:bodyPr/>
          <a:lstStyle/>
          <a:p>
            <a:pPr eaLnBrk="1" hangingPunct="1"/>
            <a:r>
              <a:rPr lang="el-GR" altLang="el-GR" sz="3200" dirty="0" smtClean="0"/>
              <a:t>Σχέδιο Ναυπηγικών Γραμμών: Καμπύλη Καταστρώματος Στην Πλευρά Στο Οριζόντιο Επίπεδο</a:t>
            </a:r>
          </a:p>
        </p:txBody>
      </p:sp>
      <p:pic>
        <p:nvPicPr>
          <p:cNvPr id="16387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288" y="1557338"/>
            <a:ext cx="8164512" cy="2981325"/>
          </a:xfrm>
        </p:spPr>
      </p:pic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3EA892-52D3-4BA6-ABB3-33E4CAD74EBD}" type="slidenum">
              <a:rPr lang="el-GR" altLang="el-GR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l-GR" altLang="el-GR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825" y="4797425"/>
            <a:ext cx="8748713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Τα </a:t>
            </a:r>
            <a:r>
              <a:rPr lang="el-GR" sz="2400" dirty="0" err="1">
                <a:solidFill>
                  <a:prstClr val="black"/>
                </a:solidFill>
                <a:latin typeface="Calibri"/>
                <a:cs typeface="Arial" charset="0"/>
              </a:rPr>
              <a:t>ημιπλάτη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είναι της καμπύλης του καταστρώματος στην πλευρά.</a:t>
            </a:r>
          </a:p>
        </p:txBody>
      </p:sp>
    </p:spTree>
    <p:extLst>
      <p:ext uri="{BB962C8B-B14F-4D97-AF65-F5344CB8AC3E}">
        <p14:creationId xmlns:p14="http://schemas.microsoft.com/office/powerpoint/2010/main" val="29816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dirty="0" smtClean="0"/>
              <a:t>Πίνακας </a:t>
            </a:r>
            <a:r>
              <a:rPr lang="el-GR" altLang="el-GR" sz="3600" dirty="0" err="1" smtClean="0"/>
              <a:t>ημιπλατών</a:t>
            </a:r>
            <a:r>
              <a:rPr lang="el-GR" altLang="el-GR" sz="3600" dirty="0" smtClean="0"/>
              <a:t> ισάλου:</a:t>
            </a:r>
            <a:r>
              <a:rPr lang="en-US" altLang="el-GR" sz="3600" dirty="0" smtClean="0"/>
              <a:t/>
            </a:r>
            <a:br>
              <a:rPr lang="en-US" altLang="el-GR" sz="3600" dirty="0" smtClean="0"/>
            </a:br>
            <a:r>
              <a:rPr lang="el-GR" altLang="el-GR" sz="3600" dirty="0" smtClean="0"/>
              <a:t>νομείς πρύμνης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7182A-847F-4A5F-815A-31D26C0F5F95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/>
        </p:nvGraphicFramePr>
        <p:xfrm>
          <a:off x="468313" y="1412875"/>
          <a:ext cx="2573337" cy="3962400"/>
        </p:xfrm>
        <a:graphic>
          <a:graphicData uri="http://schemas.openxmlformats.org/drawingml/2006/table">
            <a:tbl>
              <a:tblPr/>
              <a:tblGrid>
                <a:gridCol w="1108075"/>
                <a:gridCol w="1465262"/>
              </a:tblGrid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ΠΙΝΑΚΑΣ ΗΜΙΠΛΑΤΩΝ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l-GR" alt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ΙΣΑΛΟΣ 2.5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Νομ.   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el-G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Νομ</a:t>
                      </a: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   -2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el-G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Νομ</a:t>
                      </a: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0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el-G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Νομ</a:t>
                      </a: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    1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Νομ.    2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Νομ.    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Νομ.    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Νομ.    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Νομ.    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Νομ.  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Νομ.  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5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133600"/>
            <a:ext cx="599757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6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dirty="0" smtClean="0"/>
              <a:t>Πίνακας </a:t>
            </a:r>
            <a:r>
              <a:rPr lang="el-GR" altLang="el-GR" sz="3600" dirty="0" err="1" smtClean="0"/>
              <a:t>ημιπλατών</a:t>
            </a:r>
            <a:r>
              <a:rPr lang="el-GR" altLang="el-GR" sz="3600" dirty="0" smtClean="0"/>
              <a:t> ισάλου:</a:t>
            </a:r>
            <a:r>
              <a:rPr lang="en-US" altLang="el-GR" sz="3600" dirty="0" smtClean="0"/>
              <a:t/>
            </a:r>
            <a:br>
              <a:rPr lang="en-US" altLang="el-GR" sz="3600" dirty="0" smtClean="0"/>
            </a:br>
            <a:r>
              <a:rPr lang="el-GR" altLang="el-GR" sz="3600" dirty="0" smtClean="0"/>
              <a:t>νομείς πλώρης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8FF6-6342-485D-8C3B-776BAAD188C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/>
        </p:nvGraphicFramePr>
        <p:xfrm>
          <a:off x="307975" y="1412875"/>
          <a:ext cx="2381250" cy="4606296"/>
        </p:xfrm>
        <a:graphic>
          <a:graphicData uri="http://schemas.openxmlformats.org/drawingml/2006/table">
            <a:tbl>
              <a:tblPr/>
              <a:tblGrid>
                <a:gridCol w="1030288"/>
                <a:gridCol w="1350962"/>
              </a:tblGrid>
              <a:tr h="33813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ΠΙΝΑΚΑΣ ΗΜΙΠΛΑΤΩΝ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l-GR" alt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ΙΣΑΛΟΣ 2.5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Νομ.  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el-G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Νομ</a:t>
                      </a: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  </a:t>
                      </a: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el-G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Νομ</a:t>
                      </a: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el-G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Νομ</a:t>
                      </a: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  </a:t>
                      </a: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el-G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Νομ.   32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el-G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Νομ.   34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el-G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Νομ.   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el-G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Νομ.   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el-G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Νομ.   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el-G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Νομ.  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el-G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Νομ.  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el-G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79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2060575"/>
            <a:ext cx="626586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7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179388" y="115888"/>
            <a:ext cx="8964612" cy="909637"/>
          </a:xfrm>
        </p:spPr>
        <p:txBody>
          <a:bodyPr/>
          <a:lstStyle/>
          <a:p>
            <a:pPr algn="l" eaLnBrk="1" hangingPunct="1"/>
            <a:r>
              <a:rPr lang="el-GR" altLang="el-GR" sz="3200" dirty="0" smtClean="0"/>
              <a:t>Σχέδιο Ναυπηγικών Γραμμών: Αντιστοιχία Σημείων</a:t>
            </a:r>
          </a:p>
        </p:txBody>
      </p:sp>
      <p:sp>
        <p:nvSpPr>
          <p:cNvPr id="19459" name="Rectangle 7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8229600" cy="47529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l-GR" altLang="el-GR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el-GR" altLang="el-GR" smtClean="0">
              <a:latin typeface="Arial" charset="0"/>
            </a:endParaRPr>
          </a:p>
        </p:txBody>
      </p:sp>
      <p:pic>
        <p:nvPicPr>
          <p:cNvPr id="1946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676910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49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/>
          </p:cNvSpPr>
          <p:nvPr>
            <p:ph type="title" idx="4294967295"/>
          </p:nvPr>
        </p:nvSpPr>
        <p:spPr>
          <a:xfrm>
            <a:off x="971550" y="188913"/>
            <a:ext cx="7886700" cy="703262"/>
          </a:xfrm>
        </p:spPr>
        <p:txBody>
          <a:bodyPr/>
          <a:lstStyle/>
          <a:p>
            <a:pPr eaLnBrk="1" hangingPunct="1"/>
            <a:r>
              <a:rPr lang="en-US" altLang="el-GR" dirty="0" smtClean="0"/>
              <a:t>Half Breadths </a:t>
            </a:r>
            <a:r>
              <a:rPr lang="en-US" altLang="el-GR" dirty="0" smtClean="0"/>
              <a:t>(</a:t>
            </a:r>
            <a:r>
              <a:rPr lang="el-GR" altLang="el-GR" dirty="0" err="1" smtClean="0"/>
              <a:t>Ημιπλάτη</a:t>
            </a:r>
            <a:r>
              <a:rPr lang="el-GR" altLang="el-GR" dirty="0" smtClean="0"/>
              <a:t>)</a:t>
            </a:r>
          </a:p>
        </p:txBody>
      </p:sp>
      <p:sp>
        <p:nvSpPr>
          <p:cNvPr id="4" name="Θέση αριθμού διαφάνειας 3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98F1F58-CED7-4240-94E3-BE19C52B3DDA}" type="slidenum">
              <a:rPr lang="el-GR"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l-GR" sz="120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20484" name="Rectangle 128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6607" name="Group 767"/>
          <p:cNvGraphicFramePr>
            <a:graphicFrameLocks noGrp="1"/>
          </p:cNvGraphicFramePr>
          <p:nvPr/>
        </p:nvGraphicFramePr>
        <p:xfrm>
          <a:off x="1476375" y="1628775"/>
          <a:ext cx="6650038" cy="2832102"/>
        </p:xfrm>
        <a:graphic>
          <a:graphicData uri="http://schemas.openxmlformats.org/drawingml/2006/table">
            <a:tbl>
              <a:tblPr/>
              <a:tblGrid>
                <a:gridCol w="860425"/>
                <a:gridCol w="514350"/>
                <a:gridCol w="514350"/>
                <a:gridCol w="512763"/>
                <a:gridCol w="514350"/>
                <a:gridCol w="514350"/>
                <a:gridCol w="514350"/>
                <a:gridCol w="514350"/>
                <a:gridCol w="512762"/>
                <a:gridCol w="514350"/>
                <a:gridCol w="514350"/>
                <a:gridCol w="649288"/>
              </a:tblGrid>
              <a:tr h="615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 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 1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 2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 3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 4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 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 6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 7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 8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 9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 10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WL 1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WL 2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WL 3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WL 4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WL 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DECK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BULWARK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604" name="Rectangle 768"/>
          <p:cNvSpPr>
            <a:spLocks noChangeArrowheads="1"/>
          </p:cNvSpPr>
          <p:nvPr/>
        </p:nvSpPr>
        <p:spPr bwMode="auto">
          <a:xfrm>
            <a:off x="1187450" y="4868863"/>
            <a:ext cx="72009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       </a:t>
            </a:r>
            <a:r>
              <a:rPr lang="en-US" altLang="el-GR" sz="1200" b="1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WL</a:t>
            </a:r>
            <a:r>
              <a:rPr lang="el-GR" altLang="el-GR" sz="1200" b="1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 = ίσαλος              </a:t>
            </a:r>
            <a:r>
              <a:rPr lang="en-US" altLang="el-GR" sz="1200" b="1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FR </a:t>
            </a:r>
            <a:r>
              <a:rPr lang="el-GR" altLang="el-GR" sz="1200" b="1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= νομέας                </a:t>
            </a:r>
            <a:r>
              <a:rPr lang="en-US" altLang="el-GR" sz="1200" b="1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DECK</a:t>
            </a:r>
            <a:r>
              <a:rPr lang="el-GR" altLang="el-GR" sz="1200" b="1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= κατάστρωμα              </a:t>
            </a:r>
            <a:r>
              <a:rPr lang="en-US" altLang="el-GR" sz="1200" b="1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BULWARK</a:t>
            </a:r>
            <a:r>
              <a:rPr lang="el-GR" altLang="el-GR" sz="1200" b="1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= παραπέτο</a:t>
            </a:r>
            <a:endParaRPr lang="el-GR" altLang="el-GR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l-GR" sz="1200" b="1" smtClean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ΣΗΜΕΙΩΣΗ</a:t>
            </a:r>
            <a:endParaRPr lang="el-GR" altLang="el-GR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Οι τιμές είναι σε (</a:t>
            </a:r>
            <a:r>
              <a:rPr lang="en-US" altLang="el-GR" sz="1200" b="1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mm</a:t>
            </a:r>
            <a:r>
              <a:rPr lang="el-GR" altLang="el-GR" sz="1200" b="1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) και μεταφέρονται στο σχέδιο στην ανάλογη κλίμακα σχεδίασης.</a:t>
            </a:r>
            <a:endParaRPr lang="el-GR" altLang="el-GR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120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endParaRPr lang="el-GR" altLang="el-GR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606" name="Text Box 771"/>
          <p:cNvSpPr txBox="1">
            <a:spLocks noChangeArrowheads="1"/>
          </p:cNvSpPr>
          <p:nvPr/>
        </p:nvSpPr>
        <p:spPr bwMode="auto">
          <a:xfrm>
            <a:off x="4067175" y="1052513"/>
            <a:ext cx="2665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l-GR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607" name="Picture 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004888"/>
            <a:ext cx="3024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8" name="Picture 7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708275"/>
            <a:ext cx="9302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21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Ναυπηγικ</a:t>
            </a:r>
            <a:r>
              <a:rPr lang="el-GR" dirty="0"/>
              <a:t>ό</a:t>
            </a:r>
            <a:r>
              <a:rPr lang="el-GR" dirty="0" smtClean="0"/>
              <a:t>   Σχέδιο</a:t>
            </a:r>
            <a:br>
              <a:rPr lang="el-GR" dirty="0" smtClean="0"/>
            </a:br>
            <a:r>
              <a:rPr lang="el-GR" dirty="0" smtClean="0"/>
              <a:t>Παρουσίαση </a:t>
            </a:r>
            <a:r>
              <a:rPr lang="el-GR" dirty="0" err="1" smtClean="0"/>
              <a:t>Ναυπηγικών</a:t>
            </a:r>
            <a:r>
              <a:rPr lang="el-GR" dirty="0" smtClean="0"/>
              <a:t> Γραμμών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988840"/>
            <a:ext cx="8229600" cy="3191798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518063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Χατζηκωνσταντής</a:t>
            </a:r>
            <a:r>
              <a:rPr lang="el-G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Γιώργος</a:t>
            </a:r>
            <a:endParaRPr lang="el-GR" sz="12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7309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502444" y="188640"/>
            <a:ext cx="8229600" cy="909638"/>
          </a:xfrm>
        </p:spPr>
        <p:txBody>
          <a:bodyPr/>
          <a:lstStyle/>
          <a:p>
            <a:pPr eaLnBrk="1" hangingPunct="1"/>
            <a:r>
              <a:rPr lang="en-US" altLang="el-GR" sz="3600" dirty="0" smtClean="0"/>
              <a:t>Heights Above Base Line</a:t>
            </a:r>
            <a:r>
              <a:rPr lang="el-GR" altLang="el-GR" sz="3600" dirty="0" smtClean="0"/>
              <a:t> (ύψη από Βασική Γραμμή (</a:t>
            </a:r>
            <a:r>
              <a:rPr lang="en-US" altLang="el-GR" sz="3600" dirty="0" smtClean="0"/>
              <a:t>BL)</a:t>
            </a:r>
            <a:endParaRPr lang="el-GR" altLang="el-GR" sz="3600" dirty="0" smtClean="0"/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96852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sz="2400" dirty="0" smtClean="0"/>
              <a:t>Πίνακας υψών από Βασική Γραμμή</a:t>
            </a:r>
          </a:p>
        </p:txBody>
      </p:sp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873283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24400"/>
            <a:ext cx="6040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38775"/>
            <a:ext cx="82819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050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008856"/>
          </a:xfrm>
        </p:spPr>
        <p:txBody>
          <a:bodyPr/>
          <a:lstStyle/>
          <a:p>
            <a:pPr eaLnBrk="1" hangingPunct="1"/>
            <a:r>
              <a:rPr lang="el-GR" altLang="el-GR" sz="3600" dirty="0" smtClean="0"/>
              <a:t>Σχέδιο Ναυπηγικών Γραμμών: Αντιστοιχία Σημείων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179388" y="1412776"/>
            <a:ext cx="8713787" cy="48245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sz="2000" b="1" dirty="0" smtClean="0"/>
              <a:t>Εύρεση σημείου πρύμνης – πλώρης της ισάλου</a:t>
            </a:r>
            <a:r>
              <a:rPr lang="en-US" altLang="el-GR" sz="1800" dirty="0" smtClean="0"/>
              <a:t> </a:t>
            </a:r>
            <a:endParaRPr lang="el-GR" altLang="el-GR" sz="1800" dirty="0" smtClean="0"/>
          </a:p>
          <a:p>
            <a:pPr eaLnBrk="1" hangingPunct="1">
              <a:buFont typeface="Arial" charset="0"/>
              <a:buNone/>
            </a:pPr>
            <a:endParaRPr lang="el-GR" altLang="el-GR" sz="1800" dirty="0" smtClean="0"/>
          </a:p>
          <a:p>
            <a:pPr eaLnBrk="1" hangingPunct="1">
              <a:buFont typeface="Arial" charset="0"/>
              <a:buNone/>
            </a:pPr>
            <a:endParaRPr lang="el-GR" altLang="el-GR" sz="1800" dirty="0" smtClean="0"/>
          </a:p>
        </p:txBody>
      </p:sp>
      <p:pic>
        <p:nvPicPr>
          <p:cNvPr id="2253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78862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759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Γεώργιος </a:t>
            </a:r>
            <a:r>
              <a:rPr lang="el-GR" sz="2000" dirty="0" err="1" smtClean="0"/>
              <a:t>Χατζηκωνσταντής</a:t>
            </a:r>
            <a:r>
              <a:rPr lang="el-GR" sz="2000" dirty="0" smtClean="0"/>
              <a:t> 2014. </a:t>
            </a:r>
            <a:r>
              <a:rPr lang="el-GR" sz="2000" dirty="0"/>
              <a:t>Γεώργιος </a:t>
            </a:r>
            <a:r>
              <a:rPr lang="el-GR" sz="2000" dirty="0" err="1"/>
              <a:t>Χατζηκωνσταντής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Ναυπηγικό σχέδιο και αρχές </a:t>
            </a:r>
            <a:r>
              <a:rPr lang="el-GR" sz="2000" dirty="0" err="1" smtClean="0"/>
              <a:t>casd</a:t>
            </a:r>
            <a:r>
              <a:rPr lang="en-US" sz="2000" dirty="0" smtClean="0"/>
              <a:t> (</a:t>
            </a:r>
            <a:r>
              <a:rPr lang="el-GR" sz="2000" dirty="0" smtClean="0"/>
              <a:t>Ε). Ενότητα </a:t>
            </a:r>
            <a:r>
              <a:rPr lang="en-US" sz="2000" dirty="0" smtClean="0"/>
              <a:t>3.1: </a:t>
            </a:r>
            <a:r>
              <a:rPr lang="el-GR" sz="2000" dirty="0"/>
              <a:t>Σχεδίαση καμπύλων σχεδίου ναυπηγικών γραμμών».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63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Πίνακας </a:t>
            </a:r>
            <a:r>
              <a:rPr lang="el-GR" sz="3600" dirty="0" err="1" smtClean="0"/>
              <a:t>Ημιπλατών</a:t>
            </a:r>
            <a:r>
              <a:rPr lang="el-GR" sz="3600" dirty="0" smtClean="0"/>
              <a:t>: Νομείς Πλώρης</a:t>
            </a:r>
            <a:endParaRPr lang="el-GR" sz="36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5258534" cy="3820058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Πίνακας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1103442"/>
                  </p:ext>
                </p:extLst>
              </p:nvPr>
            </p:nvGraphicFramePr>
            <p:xfrm>
              <a:off x="5744816" y="2044040"/>
              <a:ext cx="2952328" cy="37096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1851"/>
                    <a:gridCol w="1730477"/>
                  </a:tblGrid>
                  <a:tr h="504056">
                    <a:tc gridSpan="2">
                      <a:txBody>
                        <a:bodyPr/>
                        <a:lstStyle/>
                        <a:p>
                          <a:r>
                            <a:rPr lang="el-GR" sz="2200" b="1" dirty="0" smtClean="0"/>
                            <a:t>ΠΙΝΑΚΑΣ</a:t>
                          </a:r>
                          <a:r>
                            <a:rPr lang="el-GR" sz="2200" b="1" baseline="0" dirty="0" smtClean="0"/>
                            <a:t> ΗΜΙΠΛΑΤΩΝ</a:t>
                          </a:r>
                          <a:endParaRPr lang="el-GR" sz="22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sz="2200" dirty="0"/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200" b="1" dirty="0" smtClean="0"/>
                            <a:t>ΝΟΜΕΑΣ 34</a:t>
                          </a:r>
                          <a:endParaRPr lang="el-GR" sz="2200" b="1" dirty="0"/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</a:t>
                          </a:r>
                          <a:r>
                            <a:rPr lang="en-US" sz="2200" baseline="0" dirty="0" smtClean="0"/>
                            <a:t> 2.5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200" i="1" smtClean="0">
                                        <a:solidFill>
                                          <a:srgbClr val="82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2.5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200" dirty="0">
                            <a:solidFill>
                              <a:srgbClr val="820000"/>
                            </a:solidFill>
                          </a:endParaRPr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2.0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200" i="1" smtClean="0">
                                        <a:solidFill>
                                          <a:srgbClr val="82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2.0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200" dirty="0">
                            <a:solidFill>
                              <a:srgbClr val="820000"/>
                            </a:solidFill>
                          </a:endParaRPr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1.5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200" i="1" smtClean="0">
                                        <a:solidFill>
                                          <a:srgbClr val="82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200" dirty="0">
                            <a:solidFill>
                              <a:srgbClr val="820000"/>
                            </a:solidFill>
                          </a:endParaRPr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1.0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200" i="1" smtClean="0">
                                        <a:solidFill>
                                          <a:srgbClr val="82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200" dirty="0">
                            <a:solidFill>
                              <a:srgbClr val="820000"/>
                            </a:solidFill>
                          </a:endParaRPr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0.5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200" i="1" smtClean="0">
                                        <a:solidFill>
                                          <a:srgbClr val="82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200" dirty="0">
                            <a:solidFill>
                              <a:srgbClr val="82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Πίνακας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2742401"/>
                  </p:ext>
                </p:extLst>
              </p:nvPr>
            </p:nvGraphicFramePr>
            <p:xfrm>
              <a:off x="5744816" y="2044040"/>
              <a:ext cx="2952328" cy="37096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1851"/>
                    <a:gridCol w="1730477"/>
                  </a:tblGrid>
                  <a:tr h="504056">
                    <a:tc gridSpan="2">
                      <a:txBody>
                        <a:bodyPr/>
                        <a:lstStyle/>
                        <a:p>
                          <a:r>
                            <a:rPr lang="el-GR" sz="2200" b="1" dirty="0" smtClean="0"/>
                            <a:t>ΠΙΝΑΚΑΣ</a:t>
                          </a:r>
                          <a:r>
                            <a:rPr lang="el-GR" sz="2200" b="1" baseline="0" dirty="0" smtClean="0"/>
                            <a:t> ΗΜΙΠΛΑΤΩΝ</a:t>
                          </a:r>
                          <a:endParaRPr lang="el-GR" sz="22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sz="2200" dirty="0"/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200" b="1" dirty="0" smtClean="0"/>
                            <a:t>ΝΟΜΕΑΣ 34</a:t>
                          </a:r>
                          <a:endParaRPr lang="el-GR" sz="2200" b="1" dirty="0"/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</a:t>
                          </a:r>
                          <a:r>
                            <a:rPr lang="en-US" sz="2200" baseline="0" dirty="0" smtClean="0"/>
                            <a:t> 2.5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1127" t="-200000" r="-704" b="-402273"/>
                          </a:stretch>
                        </a:blipFill>
                      </a:tcPr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2.0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1127" t="-300000" r="-704" b="-302273"/>
                          </a:stretch>
                        </a:blipFill>
                      </a:tcPr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1.5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1127" t="-400000" r="-704" b="-202273"/>
                          </a:stretch>
                        </a:blipFill>
                      </a:tcPr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1.0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1127" t="-505747" r="-704" b="-104598"/>
                          </a:stretch>
                        </a:blipFill>
                      </a:tcPr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0.5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1127" t="-598864" r="-704" b="-34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2016691" y="580889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Χατζηκωνσταντής</a:t>
            </a:r>
            <a:r>
              <a:rPr lang="el-G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Γιώργος</a:t>
            </a:r>
            <a:endParaRPr lang="el-GR" sz="12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47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Πίνακας </a:t>
            </a:r>
            <a:r>
              <a:rPr lang="el-GR" sz="3600" dirty="0" err="1" smtClean="0"/>
              <a:t>Ημιπλατών</a:t>
            </a:r>
            <a:r>
              <a:rPr lang="el-GR" sz="3600" dirty="0" smtClean="0"/>
              <a:t>: Νομείς Πρύμνης</a:t>
            </a:r>
            <a:endParaRPr lang="el-GR" sz="36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4647"/>
            <a:ext cx="5050672" cy="3672408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Πίνακας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2022101"/>
                  </p:ext>
                </p:extLst>
              </p:nvPr>
            </p:nvGraphicFramePr>
            <p:xfrm>
              <a:off x="5709051" y="1631819"/>
              <a:ext cx="2952328" cy="37096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1851"/>
                    <a:gridCol w="1730477"/>
                  </a:tblGrid>
                  <a:tr h="504056">
                    <a:tc gridSpan="2">
                      <a:txBody>
                        <a:bodyPr/>
                        <a:lstStyle/>
                        <a:p>
                          <a:r>
                            <a:rPr lang="el-GR" sz="2200" b="1" dirty="0" smtClean="0"/>
                            <a:t>ΠΙΝΑΚΑΣ</a:t>
                          </a:r>
                          <a:r>
                            <a:rPr lang="el-GR" sz="2200" b="1" baseline="0" dirty="0" smtClean="0"/>
                            <a:t> ΗΜΙΠΛΑΤΩΝ</a:t>
                          </a:r>
                          <a:endParaRPr lang="el-GR" sz="22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sz="2200" dirty="0"/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200" b="1" dirty="0" smtClean="0"/>
                            <a:t>ΝΟΜΕΑΣ 7</a:t>
                          </a:r>
                          <a:endParaRPr lang="el-GR" sz="2200" b="1" dirty="0"/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</a:t>
                          </a:r>
                          <a:r>
                            <a:rPr lang="en-US" sz="2200" baseline="0" dirty="0" smtClean="0"/>
                            <a:t> 2.5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200" i="1" smtClean="0">
                                        <a:solidFill>
                                          <a:srgbClr val="82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2.5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200" dirty="0">
                            <a:solidFill>
                              <a:srgbClr val="820000"/>
                            </a:solidFill>
                          </a:endParaRPr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2.0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200" i="1" smtClean="0">
                                        <a:solidFill>
                                          <a:srgbClr val="82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2.0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200" dirty="0">
                            <a:solidFill>
                              <a:srgbClr val="820000"/>
                            </a:solidFill>
                          </a:endParaRPr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1.5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200" i="1" smtClean="0">
                                        <a:solidFill>
                                          <a:srgbClr val="82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200" dirty="0">
                            <a:solidFill>
                              <a:srgbClr val="820000"/>
                            </a:solidFill>
                          </a:endParaRPr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1.0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200" i="1" smtClean="0">
                                        <a:solidFill>
                                          <a:srgbClr val="82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200" dirty="0">
                            <a:solidFill>
                              <a:srgbClr val="820000"/>
                            </a:solidFill>
                          </a:endParaRPr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0.5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200" i="1" smtClean="0">
                                        <a:solidFill>
                                          <a:srgbClr val="82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200" dirty="0">
                            <a:solidFill>
                              <a:srgbClr val="82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Πίνακας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5272032"/>
                  </p:ext>
                </p:extLst>
              </p:nvPr>
            </p:nvGraphicFramePr>
            <p:xfrm>
              <a:off x="5709051" y="1631819"/>
              <a:ext cx="2952328" cy="37096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1851"/>
                    <a:gridCol w="1730477"/>
                  </a:tblGrid>
                  <a:tr h="504056">
                    <a:tc gridSpan="2">
                      <a:txBody>
                        <a:bodyPr/>
                        <a:lstStyle/>
                        <a:p>
                          <a:r>
                            <a:rPr lang="el-GR" sz="2200" b="1" dirty="0" smtClean="0"/>
                            <a:t>ΠΙΝΑΚΑΣ</a:t>
                          </a:r>
                          <a:r>
                            <a:rPr lang="el-GR" sz="2200" b="1" baseline="0" dirty="0" smtClean="0"/>
                            <a:t> ΗΜΙΠΛΑΤΩΝ</a:t>
                          </a:r>
                          <a:endParaRPr lang="el-GR" sz="22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sz="2200" dirty="0"/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200" b="1" dirty="0" smtClean="0"/>
                            <a:t>ΝΟΜΕΑΣ 7</a:t>
                          </a:r>
                          <a:endParaRPr lang="el-GR" sz="2200" b="1" dirty="0"/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</a:t>
                          </a:r>
                          <a:r>
                            <a:rPr lang="en-US" sz="2200" baseline="0" dirty="0" smtClean="0"/>
                            <a:t> 2.5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1127" t="-201136" r="-704" b="-401136"/>
                          </a:stretch>
                        </a:blipFill>
                      </a:tcPr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2.0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1127" t="-304598" r="-704" b="-305747"/>
                          </a:stretch>
                        </a:blipFill>
                      </a:tcPr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1.5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1127" t="-400000" r="-704" b="-202273"/>
                          </a:stretch>
                        </a:blipFill>
                      </a:tcPr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1.0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1127" t="-500000" r="-704" b="-102273"/>
                          </a:stretch>
                        </a:blipFill>
                      </a:tcPr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0.5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1127" t="-600000" r="-704" b="-2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1619672" y="5527055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Χατζηκωνσταντής</a:t>
            </a:r>
            <a:r>
              <a:rPr lang="el-G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Γιώργος</a:t>
            </a:r>
            <a:endParaRPr lang="el-GR" sz="12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31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Ναυπηγικό Σχέδιο : Επίπεδο Ισάλων</a:t>
            </a:r>
            <a:br>
              <a:rPr lang="el-GR" dirty="0" smtClean="0"/>
            </a:br>
            <a:r>
              <a:rPr lang="el-GR" sz="3600" b="0" dirty="0" smtClean="0"/>
              <a:t>(1 από 6)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33" y="1484784"/>
            <a:ext cx="7859222" cy="4105848"/>
          </a:xfrm>
        </p:spPr>
      </p:pic>
      <p:sp>
        <p:nvSpPr>
          <p:cNvPr id="9" name="TextBox 8"/>
          <p:cNvSpPr txBox="1"/>
          <p:nvPr/>
        </p:nvSpPr>
        <p:spPr>
          <a:xfrm>
            <a:off x="5292080" y="4349574"/>
            <a:ext cx="32403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600"/>
              </a:spcBef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WL 2.5</a:t>
            </a:r>
          </a:p>
          <a:p>
            <a:pPr>
              <a:spcBef>
                <a:spcPts val="3600"/>
              </a:spcBef>
            </a:pP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Ημιπλάτος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στο νομέα -1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5751865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Χατζηκωνσταντής</a:t>
            </a:r>
            <a:r>
              <a:rPr lang="el-G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Γιώργος</a:t>
            </a:r>
            <a:endParaRPr lang="el-GR" sz="12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941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Ναυπηγικό Σχέδιο : Επίπεδο Ισάλων</a:t>
            </a:r>
            <a:br>
              <a:rPr lang="el-GR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6)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7859222" cy="4105848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8775" y="5213922"/>
            <a:ext cx="49685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600"/>
              </a:spcBef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WL 2.5</a:t>
            </a:r>
          </a:p>
          <a:p>
            <a:pPr>
              <a:spcBef>
                <a:spcPts val="3600"/>
              </a:spcBef>
            </a:pP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Ημιπλάτος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στην ΠΜ κάθετο (Νομέας 0)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4205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Χατζηκωνσταντής</a:t>
            </a:r>
            <a:r>
              <a:rPr lang="el-G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Γιώργος</a:t>
            </a:r>
            <a:endParaRPr lang="el-GR" sz="12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71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Ναυπηγικό Σχέδιο : Επίπεδο Ισάλων</a:t>
            </a:r>
            <a:br>
              <a:rPr lang="el-GR" dirty="0"/>
            </a:b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6)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7983064" cy="4105848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4054824"/>
            <a:ext cx="32403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600"/>
              </a:spcBef>
            </a:pPr>
            <a:r>
              <a:rPr lang="en-US" sz="2200" u="sng" dirty="0" smtClean="0">
                <a:solidFill>
                  <a:prstClr val="black"/>
                </a:solidFill>
                <a:latin typeface="Calibri"/>
              </a:rPr>
              <a:t>WL 2.5</a:t>
            </a:r>
          </a:p>
          <a:p>
            <a:pPr>
              <a:spcBef>
                <a:spcPts val="3600"/>
              </a:spcBef>
            </a:pPr>
            <a:r>
              <a:rPr lang="el-GR" sz="2200" u="sng" dirty="0" err="1" smtClean="0">
                <a:solidFill>
                  <a:prstClr val="black"/>
                </a:solidFill>
                <a:latin typeface="Calibri"/>
              </a:rPr>
              <a:t>Ημιπλάτος</a:t>
            </a:r>
            <a:r>
              <a:rPr lang="el-GR" sz="2200" u="sng" dirty="0" smtClean="0">
                <a:solidFill>
                  <a:prstClr val="black"/>
                </a:solidFill>
                <a:latin typeface="Calibri"/>
              </a:rPr>
              <a:t> Νομέα 1</a:t>
            </a:r>
            <a:endParaRPr lang="el-GR" sz="2200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548503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Χατζηκωνσταντής</a:t>
            </a:r>
            <a:r>
              <a:rPr lang="el-G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Γιώργος</a:t>
            </a:r>
            <a:endParaRPr lang="el-GR" sz="12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457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Ναυπηγικό Σχέδιο : Επίπεδο Ισάλων</a:t>
            </a:r>
            <a:br>
              <a:rPr lang="el-GR" dirty="0"/>
            </a:b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l-GR" sz="3600" b="0" dirty="0" smtClean="0"/>
              <a:t>6)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021169" cy="4105848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4054824"/>
            <a:ext cx="32403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600"/>
              </a:spcBef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WL 2.5</a:t>
            </a:r>
          </a:p>
          <a:p>
            <a:pPr>
              <a:spcBef>
                <a:spcPts val="3600"/>
              </a:spcBef>
            </a:pP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Ημιπλάτος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Νομέα 2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5568707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Χατζηκωνσταντής</a:t>
            </a:r>
            <a:r>
              <a:rPr lang="el-G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Γιώργος</a:t>
            </a:r>
            <a:endParaRPr lang="el-GR" sz="12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183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Ναυπηγικό Σχέδιο : Επίπεδο Ισάλων</a:t>
            </a:r>
            <a:br>
              <a:rPr lang="el-GR" dirty="0"/>
            </a:br>
            <a:r>
              <a:rPr lang="el-GR" sz="3600" b="0" dirty="0" smtClean="0"/>
              <a:t>(5 </a:t>
            </a:r>
            <a:r>
              <a:rPr lang="el-GR" sz="3600" b="0" dirty="0"/>
              <a:t>από </a:t>
            </a:r>
            <a:r>
              <a:rPr lang="el-GR" sz="3600" b="0" dirty="0" smtClean="0"/>
              <a:t>6)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021169" cy="4105848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3020" y="3933056"/>
            <a:ext cx="32403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600"/>
              </a:spcBef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WL 2.5</a:t>
            </a:r>
          </a:p>
          <a:p>
            <a:pPr>
              <a:spcBef>
                <a:spcPts val="3600"/>
              </a:spcBef>
            </a:pP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Ημιπλάτος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Νομέα 3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544661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Χατζηκωνσταντής</a:t>
            </a:r>
            <a:r>
              <a:rPr lang="el-G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Γιώργος</a:t>
            </a:r>
            <a:endParaRPr lang="el-GR" sz="12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94432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Προσαρμοσμένο 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C_template_updated">
  <a:themeElements>
    <a:clrScheme name="Προσαρμοσμένο 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C_template_updated">
  <a:themeElements>
    <a:clrScheme name="Προσαρμοσμένο 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14</TotalTime>
  <Words>1265</Words>
  <Application>Microsoft Office PowerPoint</Application>
  <PresentationFormat>Προβολή στην οθόνη (4:3)</PresentationFormat>
  <Paragraphs>308</Paragraphs>
  <Slides>28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28</vt:i4>
      </vt:variant>
    </vt:vector>
  </HeadingPairs>
  <TitlesOfParts>
    <vt:vector size="33" baseType="lpstr">
      <vt:lpstr>template</vt:lpstr>
      <vt:lpstr>OC_template_updated</vt:lpstr>
      <vt:lpstr>1_OC_template_updated</vt:lpstr>
      <vt:lpstr>2_OC_template_updated</vt:lpstr>
      <vt:lpstr>3_OC_template_updated</vt:lpstr>
      <vt:lpstr>Ναυπηγικό σχέδιο και αρχές casd (Ε) </vt:lpstr>
      <vt:lpstr>Ναυπηγικό   Σχέδιο Παρουσίαση Ναυπηγικών Γραμμών</vt:lpstr>
      <vt:lpstr>Πίνακας Ημιπλατών: Νομείς Πλώρης</vt:lpstr>
      <vt:lpstr>Πίνακας Ημιπλατών: Νομείς Πρύμνης</vt:lpstr>
      <vt:lpstr>Ναυπηγικό Σχέδιο : Επίπεδο Ισάλων (1 από 6)</vt:lpstr>
      <vt:lpstr>Ναυπηγικό Σχέδιο : Επίπεδο Ισάλων (2 από 6)</vt:lpstr>
      <vt:lpstr>Ναυπηγικό Σχέδιο : Επίπεδο Ισάλων (3 από 6)</vt:lpstr>
      <vt:lpstr>Ναυπηγικό Σχέδιο : Επίπεδο Ισάλων (4 από 6)</vt:lpstr>
      <vt:lpstr>Ναυπηγικό Σχέδιο : Επίπεδο Ισάλων (5 από 6)</vt:lpstr>
      <vt:lpstr>Ναυπηγικό Σχέδιο : Επίπεδο Ισάλων (6 από 6)</vt:lpstr>
      <vt:lpstr>Ναυπηγικό Σχέδιο: Καμπύλες Τομών Διαμήκων Επιπέδων – Αντιστοιχία Σημείων Στα Τρία Επίπεδα Πρυμναία περιοχή</vt:lpstr>
      <vt:lpstr>Ναυπηγικό Σχέδιο: Καμπύλες Τομών Διαμήκων Επιπέδων – Αντιστοιχία Σημείων Στα Τρία Επίπεδα (Πρωραία Περιοχή)</vt:lpstr>
      <vt:lpstr>Σχέδιο Ναυπηγικών Γραμμών : Καμπύλη Καταστρώματος Στην Πλευρά Στο Εγκάρσιο</vt:lpstr>
      <vt:lpstr>Σχέδιο Ναυπηγικών Γραμμών: Καμπύλη Παραπέτου (Κουπαστή)  Στο Εγκάρσιο</vt:lpstr>
      <vt:lpstr>Σχέδιο Ναυπηγικών Γραμμών: Καμπύλη Καταστρώματος Στην Πλευρά Στο Οριζόντιο Επίπεδο</vt:lpstr>
      <vt:lpstr>Πίνακας ημιπλατών ισάλου: νομείς πρύμνης</vt:lpstr>
      <vt:lpstr>Πίνακας ημιπλατών ισάλου: νομείς πλώρης</vt:lpstr>
      <vt:lpstr>Σχέδιο Ναυπηγικών Γραμμών: Αντιστοιχία Σημείων</vt:lpstr>
      <vt:lpstr>Half Breadths (Ημιπλάτη)</vt:lpstr>
      <vt:lpstr>Heights Above Base Line (ύψη από Βασική Γραμμή (BL)</vt:lpstr>
      <vt:lpstr>Σχέδιο Ναυπηγικών Γραμμών: Αντιστοιχία Σημείων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Ναυπηγικό σχέδιο και αρχές casd (Ε) </dc:title>
  <dc:creator>opencourses@teiath.gr</dc:creator>
  <cp:lastModifiedBy>fkaram2</cp:lastModifiedBy>
  <cp:revision>2</cp:revision>
  <dcterms:created xsi:type="dcterms:W3CDTF">2015-06-08T12:04:09Z</dcterms:created>
  <dcterms:modified xsi:type="dcterms:W3CDTF">2015-06-08T12:18:25Z</dcterms:modified>
</cp:coreProperties>
</file>