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9" r:id="rId3"/>
    <p:sldMasterId id="2147483720" r:id="rId4"/>
  </p:sldMasterIdLst>
  <p:notesMasterIdLst>
    <p:notesMasterId r:id="rId151"/>
  </p:notesMasterIdLst>
  <p:handoutMasterIdLst>
    <p:handoutMasterId r:id="rId152"/>
  </p:handoutMasterIdLst>
  <p:sldIdLst>
    <p:sldId id="256" r:id="rId5"/>
    <p:sldId id="646" r:id="rId6"/>
    <p:sldId id="371" r:id="rId7"/>
    <p:sldId id="370" r:id="rId8"/>
    <p:sldId id="394" r:id="rId9"/>
    <p:sldId id="579" r:id="rId10"/>
    <p:sldId id="376" r:id="rId11"/>
    <p:sldId id="413" r:id="rId12"/>
    <p:sldId id="360" r:id="rId13"/>
    <p:sldId id="603" r:id="rId14"/>
    <p:sldId id="604" r:id="rId15"/>
    <p:sldId id="381" r:id="rId16"/>
    <p:sldId id="599" r:id="rId17"/>
    <p:sldId id="598" r:id="rId18"/>
    <p:sldId id="792" r:id="rId19"/>
    <p:sldId id="610" r:id="rId20"/>
    <p:sldId id="605" r:id="rId21"/>
    <p:sldId id="329" r:id="rId22"/>
    <p:sldId id="432" r:id="rId23"/>
    <p:sldId id="801" r:id="rId24"/>
    <p:sldId id="331" r:id="rId25"/>
    <p:sldId id="433" r:id="rId26"/>
    <p:sldId id="435" r:id="rId27"/>
    <p:sldId id="422" r:id="rId28"/>
    <p:sldId id="640" r:id="rId29"/>
    <p:sldId id="637" r:id="rId30"/>
    <p:sldId id="615" r:id="rId31"/>
    <p:sldId id="618" r:id="rId32"/>
    <p:sldId id="639" r:id="rId33"/>
    <p:sldId id="638" r:id="rId34"/>
    <p:sldId id="619" r:id="rId35"/>
    <p:sldId id="513" r:id="rId36"/>
    <p:sldId id="612" r:id="rId37"/>
    <p:sldId id="536" r:id="rId38"/>
    <p:sldId id="537" r:id="rId39"/>
    <p:sldId id="549" r:id="rId40"/>
    <p:sldId id="556" r:id="rId41"/>
    <p:sldId id="569" r:id="rId42"/>
    <p:sldId id="624" r:id="rId43"/>
    <p:sldId id="521" r:id="rId44"/>
    <p:sldId id="587" r:id="rId45"/>
    <p:sldId id="800" r:id="rId46"/>
    <p:sldId id="641" r:id="rId47"/>
    <p:sldId id="645" r:id="rId48"/>
    <p:sldId id="419" r:id="rId49"/>
    <p:sldId id="420" r:id="rId50"/>
    <p:sldId id="634" r:id="rId51"/>
    <p:sldId id="628" r:id="rId52"/>
    <p:sldId id="629" r:id="rId53"/>
    <p:sldId id="635" r:id="rId54"/>
    <p:sldId id="642" r:id="rId55"/>
    <p:sldId id="647" r:id="rId56"/>
    <p:sldId id="648" r:id="rId57"/>
    <p:sldId id="652" r:id="rId58"/>
    <p:sldId id="653" r:id="rId59"/>
    <p:sldId id="654" r:id="rId60"/>
    <p:sldId id="795" r:id="rId61"/>
    <p:sldId id="656" r:id="rId62"/>
    <p:sldId id="657" r:id="rId63"/>
    <p:sldId id="658" r:id="rId64"/>
    <p:sldId id="659" r:id="rId65"/>
    <p:sldId id="660" r:id="rId66"/>
    <p:sldId id="661" r:id="rId67"/>
    <p:sldId id="662" r:id="rId68"/>
    <p:sldId id="663" r:id="rId69"/>
    <p:sldId id="664" r:id="rId70"/>
    <p:sldId id="665" r:id="rId71"/>
    <p:sldId id="666" r:id="rId72"/>
    <p:sldId id="667" r:id="rId73"/>
    <p:sldId id="668" r:id="rId74"/>
    <p:sldId id="669" r:id="rId75"/>
    <p:sldId id="670" r:id="rId76"/>
    <p:sldId id="671" r:id="rId77"/>
    <p:sldId id="672" r:id="rId78"/>
    <p:sldId id="673" r:id="rId79"/>
    <p:sldId id="674" r:id="rId80"/>
    <p:sldId id="675" r:id="rId81"/>
    <p:sldId id="676" r:id="rId82"/>
    <p:sldId id="677" r:id="rId83"/>
    <p:sldId id="678" r:id="rId84"/>
    <p:sldId id="679" r:id="rId85"/>
    <p:sldId id="680" r:id="rId86"/>
    <p:sldId id="681" r:id="rId87"/>
    <p:sldId id="682" r:id="rId88"/>
    <p:sldId id="683" r:id="rId89"/>
    <p:sldId id="684" r:id="rId90"/>
    <p:sldId id="685" r:id="rId91"/>
    <p:sldId id="686" r:id="rId92"/>
    <p:sldId id="687" r:id="rId93"/>
    <p:sldId id="688" r:id="rId94"/>
    <p:sldId id="689" r:id="rId95"/>
    <p:sldId id="690" r:id="rId96"/>
    <p:sldId id="691" r:id="rId97"/>
    <p:sldId id="692" r:id="rId98"/>
    <p:sldId id="693" r:id="rId99"/>
    <p:sldId id="694" r:id="rId100"/>
    <p:sldId id="695" r:id="rId101"/>
    <p:sldId id="696" r:id="rId102"/>
    <p:sldId id="793" r:id="rId103"/>
    <p:sldId id="698" r:id="rId104"/>
    <p:sldId id="699" r:id="rId105"/>
    <p:sldId id="700" r:id="rId106"/>
    <p:sldId id="701" r:id="rId107"/>
    <p:sldId id="702" r:id="rId108"/>
    <p:sldId id="703" r:id="rId109"/>
    <p:sldId id="704" r:id="rId110"/>
    <p:sldId id="705" r:id="rId111"/>
    <p:sldId id="706" r:id="rId112"/>
    <p:sldId id="708" r:id="rId113"/>
    <p:sldId id="709" r:id="rId114"/>
    <p:sldId id="710" r:id="rId115"/>
    <p:sldId id="711" r:id="rId116"/>
    <p:sldId id="712" r:id="rId117"/>
    <p:sldId id="713" r:id="rId118"/>
    <p:sldId id="714" r:id="rId119"/>
    <p:sldId id="715" r:id="rId120"/>
    <p:sldId id="716" r:id="rId121"/>
    <p:sldId id="717" r:id="rId122"/>
    <p:sldId id="718" r:id="rId123"/>
    <p:sldId id="719" r:id="rId124"/>
    <p:sldId id="720" r:id="rId125"/>
    <p:sldId id="721" r:id="rId126"/>
    <p:sldId id="722" r:id="rId127"/>
    <p:sldId id="723" r:id="rId128"/>
    <p:sldId id="724" r:id="rId129"/>
    <p:sldId id="725" r:id="rId130"/>
    <p:sldId id="726" r:id="rId131"/>
    <p:sldId id="727" r:id="rId132"/>
    <p:sldId id="728" r:id="rId133"/>
    <p:sldId id="729" r:id="rId134"/>
    <p:sldId id="730" r:id="rId135"/>
    <p:sldId id="731" r:id="rId136"/>
    <p:sldId id="732" r:id="rId137"/>
    <p:sldId id="733" r:id="rId138"/>
    <p:sldId id="798" r:id="rId139"/>
    <p:sldId id="734" r:id="rId140"/>
    <p:sldId id="799" r:id="rId141"/>
    <p:sldId id="736" r:id="rId142"/>
    <p:sldId id="737" r:id="rId143"/>
    <p:sldId id="643" r:id="rId144"/>
    <p:sldId id="267" r:id="rId145"/>
    <p:sldId id="269" r:id="rId146"/>
    <p:sldId id="276" r:id="rId147"/>
    <p:sldId id="277" r:id="rId148"/>
    <p:sldId id="271" r:id="rId149"/>
    <p:sldId id="274" r:id="rId150"/>
  </p:sldIdLst>
  <p:sldSz cx="9144000" cy="6858000" type="screen4x3"/>
  <p:notesSz cx="7104063" cy="10234613"/>
  <p:custDataLst>
    <p:tags r:id="rId15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4545C3"/>
    <a:srgbClr val="C00000"/>
    <a:srgbClr val="3333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171" autoAdjust="0"/>
  </p:normalViewPr>
  <p:slideViewPr>
    <p:cSldViewPr>
      <p:cViewPr varScale="1">
        <p:scale>
          <a:sx n="104" d="100"/>
          <a:sy n="104" d="100"/>
        </p:scale>
        <p:origin x="-22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ags" Target="tags/tag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  </a:t>
            </a:r>
            <a:r>
              <a:rPr lang="el-GR" dirty="0" smtClean="0"/>
              <a:t>ΑΛΛΑΓΗ</a:t>
            </a:r>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25</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0"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26</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27</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33</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40</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41</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0"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44</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50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51</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53</a:t>
            </a:fld>
            <a:endParaRPr lang="el-G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60</a:t>
            </a:fld>
            <a:endParaRPr lang="el-GR">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66</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97</a:t>
            </a:fld>
            <a:endParaRPr lang="el-GR">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101</a:t>
            </a:fld>
            <a:endParaRPr lang="el-GR">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103</a:t>
            </a:fld>
            <a:endParaRPr lang="el-GR">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104</a:t>
            </a:fld>
            <a:endParaRPr lang="el-GR">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106</a:t>
            </a:fld>
            <a:endParaRPr lang="el-GR">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112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113</a:t>
            </a:fld>
            <a:endParaRPr lang="el-GR">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114</a:t>
            </a:fld>
            <a:endParaRPr lang="el-GR">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117</a:t>
            </a:fld>
            <a:endParaRPr lang="el-GR">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132</a:t>
            </a:fld>
            <a:endParaRPr lang="el-GR"/>
          </a:p>
        </p:txBody>
      </p:sp>
    </p:spTree>
    <p:extLst>
      <p:ext uri="{BB962C8B-B14F-4D97-AF65-F5344CB8AC3E}">
        <p14:creationId xmlns:p14="http://schemas.microsoft.com/office/powerpoint/2010/main" val="4232734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140</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141</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144</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145</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3</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12</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13</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15</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0"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23/10/2015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23/10/2015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23/10/2015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23/10/2015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7D5358A-A607-4A5D-BC1E-0B7C4621E5F8}" type="datetimeFigureOut">
              <a:rPr lang="el-GR" smtClean="0"/>
              <a:pPr/>
              <a:t>23/10/2015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7D5358A-A607-4A5D-BC1E-0B7C4621E5F8}" type="datetimeFigureOut">
              <a:rPr lang="el-GR" smtClean="0"/>
              <a:pPr/>
              <a:t>23/10/2015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7D5358A-A607-4A5D-BC1E-0B7C4621E5F8}" type="datetimeFigureOut">
              <a:rPr lang="el-GR" smtClean="0"/>
              <a:pPr/>
              <a:t>23/10/2015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23/10/2015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23/10/2015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23/10/2015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23/10/2015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808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8076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91368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34266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89391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49061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45836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06664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64058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23576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361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592276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8051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34144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5445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0441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08645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276691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33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38670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5358A-A607-4A5D-BC1E-0B7C4621E5F8}" type="datetimeFigureOut">
              <a:rPr lang="el-GR" smtClean="0"/>
              <a:pPr/>
              <a:t>23/10/2015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pPr/>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470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6270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Coxa-valga-norma-vara-000.png"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commons.wikimedia.org/w/index.php?title=User:Addingrefs&amp;action=edit&amp;redlink=1"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https://commons.wikimedia.org/wiki/File:Vastus_medialis_muscle.png" TargetMode="External"/><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hyperlink" Target="https://commons.wikimedia.org/wiki/User:Uwe_Gille"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ispub.com/IJPSP/6/1/5995" TargetMode="External"/><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hyperlink" Target="http://creativecommons.org/licenses/by/3.0/deed.en" TargetMode="External"/><Relationship Id="rId3" Type="http://schemas.openxmlformats.org/officeDocument/2006/relationships/image" Target="../media/image56.jpeg"/><Relationship Id="rId7" Type="http://schemas.openxmlformats.org/officeDocument/2006/relationships/hyperlink" Target="https://commons.wikimedia.org/wiki/User:CFC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commons.wikimedia.org/wiki/File:818_Femur_Q_Angle.jpg" TargetMode="External"/><Relationship Id="rId5" Type="http://schemas.openxmlformats.org/officeDocument/2006/relationships/image" Target="../media/image57.jpeg"/><Relationship Id="rId4" Type="http://schemas.openxmlformats.org/officeDocument/2006/relationships/hyperlink" Target="http://medical-dictionary.thefreedictionary.com/Q+angle"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youtube.com/watch?v=Murq9XJSKig" TargetMode="External"/><Relationship Id="rId2" Type="http://schemas.openxmlformats.org/officeDocument/2006/relationships/hyperlink" Target="https://www.youtube.com/watch?v=y6k7I_UoaNE" TargetMode="Externa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0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precisionnutrition.com/all-about-the-knee"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creativecommons.org/publicdomain/zero/1.0/deed.en" TargetMode="External"/><Relationship Id="rId3" Type="http://schemas.openxmlformats.org/officeDocument/2006/relationships/image" Target="../media/image60.png"/><Relationship Id="rId7" Type="http://schemas.openxmlformats.org/officeDocument/2006/relationships/hyperlink" Target="https://commons.wikimedia.org/wiki/User:St%C3%BCndl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commons.wikimedia.org/wiki/File:Genu_neutral.svg" TargetMode="External"/><Relationship Id="rId5" Type="http://schemas.openxmlformats.org/officeDocument/2006/relationships/image" Target="../media/image62.png"/><Relationship Id="rId10" Type="http://schemas.openxmlformats.org/officeDocument/2006/relationships/hyperlink" Target="https://commons.wikimedia.org/wiki/File:Genu_varum.svg" TargetMode="External"/><Relationship Id="rId4" Type="http://schemas.openxmlformats.org/officeDocument/2006/relationships/image" Target="../media/image61.png"/><Relationship Id="rId9" Type="http://schemas.openxmlformats.org/officeDocument/2006/relationships/hyperlink" Target="https://commons.wikimedia.org/wiki/File:Genu_valgum.svg"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commons.wikimedia.org/wiki/File:Genu_varum.svg" TargetMode="External"/><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hyperlink" Target="http://creativecommons.org/publicdomain/zero/1.0/deed.en" TargetMode="External"/><Relationship Id="rId4" Type="http://schemas.openxmlformats.org/officeDocument/2006/relationships/hyperlink" Target="https://commons.wikimedia.org/wiki/User:St%C3%BCndle"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iol.ie/~rcsiorth/journal/volume2/issue5/figure1.jpg"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hyperlink" Target="https://creativecommons.org/licenses/by-nc-sa/2.0/" TargetMode="External"/><Relationship Id="rId3" Type="http://schemas.openxmlformats.org/officeDocument/2006/relationships/image" Target="../media/image65.jpeg"/><Relationship Id="rId7" Type="http://schemas.openxmlformats.org/officeDocument/2006/relationships/hyperlink" Target="https://www.flickr.com/photos/stuckincustoms/" TargetMode="External"/><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hyperlink" Target="https://www.flickr.com/photos/stuckincustoms/6009354271" TargetMode="External"/><Relationship Id="rId5" Type="http://schemas.openxmlformats.org/officeDocument/2006/relationships/hyperlink" Target="http://www.precisionnutrition.com/all-about-the-squat" TargetMode="External"/><Relationship Id="rId4" Type="http://schemas.openxmlformats.org/officeDocument/2006/relationships/image" Target="../media/image66.jpeg"/></Relationships>
</file>

<file path=ppt/slides/_rels/slide11.xml.rels><?xml version="1.0" encoding="UTF-8" standalone="yes"?>
<Relationships xmlns="http://schemas.openxmlformats.org/package/2006/relationships"><Relationship Id="rId3" Type="http://schemas.openxmlformats.org/officeDocument/2006/relationships/hyperlink" Target="http://d3rzbccgedqypw.cloudfront.net/content/jbjsam/86/5/1078/F1.medium.gif"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exrx.net/Kinesiology/AnglePull.html" TargetMode="External"/><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hyperlink" Target="https://commons.wikimedia.org/wiki/User:File_Upload_Bot_(Magnus_Manske)" TargetMode="External"/><Relationship Id="rId3" Type="http://schemas.openxmlformats.org/officeDocument/2006/relationships/image" Target="../media/image69.jpeg"/><Relationship Id="rId7" Type="http://schemas.openxmlformats.org/officeDocument/2006/relationships/hyperlink" Target="https://commons.wikimedia.org/wiki/File:Kniebeuge.jpg" TargetMode="External"/><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hyperlink" Target="http://www.precisionnutrition.com/wordpress/wp-content/uploads/2011/07/partial-squat-272x300.jpg" TargetMode="External"/><Relationship Id="rId5" Type="http://schemas.openxmlformats.org/officeDocument/2006/relationships/hyperlink" Target="http://www.precisionnutrition.com/all-about-the-knee" TargetMode="External"/><Relationship Id="rId4" Type="http://schemas.openxmlformats.org/officeDocument/2006/relationships/image" Target="../media/image70.jpeg"/><Relationship Id="rId9" Type="http://schemas.openxmlformats.org/officeDocument/2006/relationships/hyperlink" Target="http://creativecommons.org/licenses/by-sa/3.0/deed.en"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tartingstrength.com/articles/squat_analysis_soleyn.pdf" TargetMode="External"/><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optimalmovementpt.wordpress.com/"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thenominalistblog.com/2015/01/12/smart-science-series-2-squat-hacks-and-the-therapeutic-continuum/" TargetMode="External"/><Relationship Id="rId5" Type="http://schemas.openxmlformats.org/officeDocument/2006/relationships/hyperlink" Target="https://chiropracticwod.wordpress.com/2013/02/06/why-are-chiropractic-and-soft-tissue-mobilization-important-for-recovery/" TargetMode="External"/><Relationship Id="rId4" Type="http://schemas.openxmlformats.org/officeDocument/2006/relationships/image" Target="../media/image74.png"/></Relationships>
</file>

<file path=ppt/slides/_rels/slide1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precisionnutrition.com/all-about-the-squat,"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www.precisionnutrition.com/all-about-the-squat," TargetMode="External"/><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hyperlink" Target="http://creativecommons.org/publicdomain/zero/1.0/deed.en" TargetMode="External"/><Relationship Id="rId13" Type="http://schemas.openxmlformats.org/officeDocument/2006/relationships/hyperlink" Target="https://creativecommons.org/licenses/by-nc-sa/2.0/" TargetMode="External"/><Relationship Id="rId3" Type="http://schemas.openxmlformats.org/officeDocument/2006/relationships/image" Target="../media/image78.png"/><Relationship Id="rId7" Type="http://schemas.openxmlformats.org/officeDocument/2006/relationships/hyperlink" Target="https://pixabay.com/el/users/kropekk_pl-114936/" TargetMode="External"/><Relationship Id="rId12" Type="http://schemas.openxmlformats.org/officeDocument/2006/relationships/hyperlink" Target="https://www.flickr.com/photos/yersinia/" TargetMode="External"/><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hyperlink" Target="https://pixabay.com/el/photos/squat/" TargetMode="External"/><Relationship Id="rId11" Type="http://schemas.openxmlformats.org/officeDocument/2006/relationships/hyperlink" Target="https://www.flickr.com/photos/yersinia/3664743879" TargetMode="External"/><Relationship Id="rId5" Type="http://schemas.openxmlformats.org/officeDocument/2006/relationships/image" Target="../media/image80.jpeg"/><Relationship Id="rId10" Type="http://schemas.openxmlformats.org/officeDocument/2006/relationships/hyperlink" Target="https://pixabay.com/el/users/vivian1965-872878/" TargetMode="External"/><Relationship Id="rId4" Type="http://schemas.openxmlformats.org/officeDocument/2006/relationships/image" Target="../media/image79.png"/><Relationship Id="rId9" Type="http://schemas.openxmlformats.org/officeDocument/2006/relationships/hyperlink" Target="https://pixabay.com/el/photos/%CE%BA%CE%BF%CE%BD%CF%84%CE%BF%CE%BA%CE%AC%CE%B8%CE%B7%CE%BC%CE%B1%CE%B9/" TargetMode="External"/></Relationships>
</file>

<file path=ppt/slides/_rels/slide118.xml.rels><?xml version="1.0" encoding="UTF-8" standalone="yes"?>
<Relationships xmlns="http://schemas.openxmlformats.org/package/2006/relationships"><Relationship Id="rId8" Type="http://schemas.openxmlformats.org/officeDocument/2006/relationships/hyperlink" Target="http://www.nzdl.org/gsdlmod?e=d-00000-00---off-0aedl--00-0----0-10-0---0---0direct-10---4-------0-1l--11-en-50---20-about---00-0-1-00-0-0-11-1-0utfZz-8-00&amp;cl=CL1.1&amp;d=HASH01df7e8d840f67b4d60dc01b.4&amp;gt=2" TargetMode="External"/><Relationship Id="rId3" Type="http://schemas.openxmlformats.org/officeDocument/2006/relationships/image" Target="../media/image81.jpeg"/><Relationship Id="rId7" Type="http://schemas.openxmlformats.org/officeDocument/2006/relationships/image" Target="../media/image83.gi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tipsiam.com/%E0%B8%97%E0%B9%88%E0%B8%B2%E0%B8%99%E0%B8%B1%E0%B9%88%E0%B8%87%E0%B8%97%E0%B8%B3%E0%B8%87%E0%B8%B2%E0%B8%99" TargetMode="External"/><Relationship Id="rId5" Type="http://schemas.openxmlformats.org/officeDocument/2006/relationships/image" Target="../media/image82.jpeg"/><Relationship Id="rId4" Type="http://schemas.openxmlformats.org/officeDocument/2006/relationships/hyperlink" Target="https://www.osha.gov/SLTC/etools/electricalcontractors/supplemental/principles.html"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cnx.org/resources/4e50246a83ca0f2137c7b4d2859a61c0/10-Slides%20-%20Statics.pdf" TargetMode="External"/><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cnx.org/resources/4e50246a83ca0f2137c7b4d2859a61c0/10-Slides%20-%20Statics.pdf" TargetMode="External"/><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cnx.org/resources/4e50246a83ca0f2137c7b4d2859a61c0/10-Slides%20-%20Statics.pdf"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unningphysio.files.wordpress.com/2012/06/wpid-photo-16-jun-2012-1738.jpg"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14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7.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physther.net/content/86/1/110/F4.expansion.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physther.net/content/86/1/110/F3.large.jp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hyperlink" Target="http://cnx.org/contents/14fb4ad7-39a1-4eee-ab6e-3ef2482e3e22@7.16:61/Anatomy_&amp;_Physiolog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andreacollo.files.wordpress.com/2012/07/axis_knee.png?w=176&amp;h=45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ptjournal.apta.org/content/84/6/550/F1.expansion.html" TargetMode="External"/><Relationship Id="rId1" Type="http://schemas.openxmlformats.org/officeDocument/2006/relationships/slideLayout" Target="../slideLayouts/slideLayout2.xml"/><Relationship Id="rId5" Type="http://schemas.openxmlformats.org/officeDocument/2006/relationships/hyperlink" Target="http://www.pt.ntu.edu.tw/hmchai/Kinesiology/KINlower/Hip.files/HipTransverseDeformity.png" TargetMode="Externa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pt.ntu.edu.tw/hmchai/Kinesiology/KINlower/Hip.files/HipTransverseDeformity.png" TargetMode="External"/><Relationship Id="rId5" Type="http://schemas.openxmlformats.org/officeDocument/2006/relationships/image" Target="../media/image19.png"/><Relationship Id="rId4" Type="http://schemas.openxmlformats.org/officeDocument/2006/relationships/hyperlink" Target="http://www.pt.ntu.edu.tw/hmchai/Kinesiology/KINlower/Hip.files/ToeingGaitBioMech.p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hyperlink" Target="http://creativecommons.org/publicdomain/zero/1.0/deed.e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pixabay.com/el/%CF%83%CF%80%CE%BF%CE%BD%CE%B4%CF%85%CE%BB%CE%B9%CE%BA%CE%AE-%CF%83%CF%84%CE%AE%CE%BB%CE%B7-%CF%83%CE%BA%CE%B5%CE%BB%CE%B5%CF%84%CF%8C%CF%82-%CE%B4%CE%AF%CE%BD%CE%B7-257870/" TargetMode="External"/><Relationship Id="rId5" Type="http://schemas.openxmlformats.org/officeDocument/2006/relationships/image" Target="../media/image22.jpeg"/><Relationship Id="rId4" Type="http://schemas.openxmlformats.org/officeDocument/2006/relationships/hyperlink" Target="https://sielearning.tafensw.edu.au/MCS/9362/Sterilisation%20disk%202/lo/7350/graphics/2003_267_004_f02_co.gi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erikdalton.com/media/published-articles/sacroiliac-joint-syndrom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creativecommons.org/licenses/by/4.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cnx.org/contents/14fb4ad7-39a1-4eee-ab6e-3ef2482e3e22@7.16:61/Anatomy_&amp;_Physiology" TargetMode="External"/><Relationship Id="rId5" Type="http://schemas.openxmlformats.org/officeDocument/2006/relationships/hyperlink" Target="http://www.pt.ntu.edu.tw/hmchai/Kinesiology/KINlower/Hip.files/HipJointAntView.png"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cranton.edu/faculty/kosmahl/courses/biomechanics/img/pelvis.gif" TargetMode="External"/><Relationship Id="rId2" Type="http://schemas.openxmlformats.org/officeDocument/2006/relationships/image" Target="../media/image25.gif"/><Relationship Id="rId1" Type="http://schemas.openxmlformats.org/officeDocument/2006/relationships/slideLayout" Target="../slideLayouts/slideLayout2.xml"/><Relationship Id="rId5" Type="http://schemas.openxmlformats.org/officeDocument/2006/relationships/hyperlink" Target="http://www.slideshare.net/sudheer699/hip-biomechanics" TargetMode="Externa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image.slidesharecdn.com/hipbiomechanics-131109064817-phpapp02/95/hip-biomechanics-11-638.jpg?cb=1383979777"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image.slidesharecdn.com/hipbiomechanics-131109064817-phpapp02/95/hip-biomechanics-11-638.jpg?cb=1383979777"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ommons.wikimedia.org/wiki/File:Anterior_Hip_Muscles_2.PNG"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commons.wikimedia.org/wiki/User:Mikael_H%C3%A4ggstr%C3%B6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hyperlink" Target="http://cnx.org/contents/14fb4ad7-39a1-4eee-ab6e-3ef2482e3e22@7.16:61/Anatomy_&amp;_Physiolog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creativecommons.org/publicdomain/zero/1.0/deed.en" TargetMode="External"/><Relationship Id="rId5" Type="http://schemas.openxmlformats.org/officeDocument/2006/relationships/hyperlink" Target="http://commons.wikimedia.org/w/index.php?title=User:Davidjr74&amp;action=edit&amp;redlink=1" TargetMode="External"/><Relationship Id="rId4" Type="http://schemas.openxmlformats.org/officeDocument/2006/relationships/hyperlink" Target="http://commons.wikimedia.org/wiki/File:Straight-leg-test.gi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eorthopod.com/sites/default/files/images/hip_fracture_anatomy02.jpg"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image.slidesharecdn.com/hipbiomechanics-131109064817-phpapp02/95/hip-biomechanics-21-638.jpg?cb=1383979777"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commons.wikimedia.org/wiki/File:Gray342.png" TargetMode="External"/><Relationship Id="rId3" Type="http://schemas.openxmlformats.org/officeDocument/2006/relationships/image" Target="../media/image35.png"/><Relationship Id="rId7" Type="http://schemas.openxmlformats.org/officeDocument/2006/relationships/hyperlink" Target="http://commons.wikimedia.org/wiki/User:Pngbo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commons.wikimedia.org/wiki/File:Gray339.png" TargetMode="External"/><Relationship Id="rId5" Type="http://schemas.openxmlformats.org/officeDocument/2006/relationships/image" Target="../media/image37.png"/><Relationship Id="rId10" Type="http://schemas.openxmlformats.org/officeDocument/2006/relationships/hyperlink" Target="http://commons.wikimedia.org/wiki/User:Quibik" TargetMode="External"/><Relationship Id="rId4" Type="http://schemas.openxmlformats.org/officeDocument/2006/relationships/image" Target="../media/image36.png"/><Relationship Id="rId9" Type="http://schemas.openxmlformats.org/officeDocument/2006/relationships/hyperlink" Target="http://commons.wikimedia.org/wiki/File:Gray340.pn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cnx.org/contents/6c5b58ca-6c6d-4ab3-8b41-60c8733a3144@4/Synovial_Joint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cnx.org/contents/e45f72f4-d3a8-4f3a-b777-122f4d44754e@1/224-Joints" TargetMode="Externa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cnx.org/contents/6c5b58ca-6c6d-4ab3-8b41-60c8733a3144@4/Synovial-Joint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commons.wikimedia.org/wiki/File:Blausen_0597_KneeAnatomy_Side.png" TargetMode="External"/><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cnx.org/contents/d703853c-6382-4035-8d6a-dcbca00a15ca@6/Forces-and-Torques-in-Muscles-"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nx.org/contents/6c5b58ca-6c6d-4ab3-8b41-60c8733a3144@4/Synovial_Joints"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commons.wikimedia.org/wiki/User:CFCF" TargetMode="External"/><Relationship Id="rId4" Type="http://schemas.openxmlformats.org/officeDocument/2006/relationships/hyperlink" Target="https://commons.wikimedia.org/wiki/File:Sobo_1909_222.png"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exrx.net/Kinesiology/AnglePull.html" TargetMode="External"/><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commons.wikimedia.org/wiki/User:BruceBlaus" TargetMode="External"/><Relationship Id="rId3" Type="http://schemas.openxmlformats.org/officeDocument/2006/relationships/image" Target="../media/image45.png"/><Relationship Id="rId7" Type="http://schemas.openxmlformats.org/officeDocument/2006/relationships/hyperlink" Target="https://commons.wikimedia.org/wiki/File:Blausen_0596_KneeAnatomy_Front.p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346.png" TargetMode="External"/><Relationship Id="rId9" Type="http://schemas.openxmlformats.org/officeDocument/2006/relationships/hyperlink" Target="http://creativecommons.org/licenses/by/3.0/deed.en"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t.ntu.edu.tw/hmchai/Kinesiology/KINlower/Hip.files/ZoneOfWeakness.jpg"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cnx.org/contents/4770f844-6eb0-40bf-96c1-888459ce5219@4/Anatomy-of-Selected-Synovial-J" TargetMode="Externa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commons.wikimedia.org/wiki/File:Meniskusruptur.svg" TargetMode="Externa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hyperlink" Target="http://creativecommons.org/publicdomain/zero/1.0/deed.en" TargetMode="External"/><Relationship Id="rId4" Type="http://schemas.openxmlformats.org/officeDocument/2006/relationships/hyperlink" Target="https://commons.wikimedia.org/wiki/User:St%C3%BCndle"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cnx.org/contents/4770f844-6eb0-40bf-96c1-888459ce5219@4/Anatomy-of-Selected-Synovial-J"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nx.org/contents/aa6ac9bb-ae22-47f2-8dbf-608fc90dd3b4@3/Bone"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commons.wikimedia.org/wiki/File:Knee-unfolding-recess-diagram.svg" TargetMode="External"/><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ndex.php?title=User:Addingrefs&amp;action=edit&amp;redlink=1"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intechopen.com/books/apoptosis-and-medicine/osteocyte-apoptosis-induced-bone-resorption-in-mechanical-remodeling-simulation-computational-model-" TargetMode="External"/><Relationship Id="rId4" Type="http://schemas.openxmlformats.org/officeDocument/2006/relationships/hyperlink" Target="http://biomedicaloptics.spiedigitallibrary.org/data/Journals/BIOMEDO/22181/JBO_17_1_017007_f001.png"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acceleratesp.com/wp-content/uploads/2014/10/convex-300x240.jpg"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meherchilakalapudi.wordpress.cm/2009/05/22/knee-carewhile-doing-workatcomputers/7flexion/"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cnx.org/resources/4e50246a83ca0f2137c7b4d2859a61c0/10-Slides%20-%20Statics.pdf"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Βιολογική Μηχανική </a:t>
            </a:r>
            <a:br>
              <a:rPr lang="el-GR" sz="3600" b="1" dirty="0" smtClean="0">
                <a:solidFill>
                  <a:schemeClr val="tx1"/>
                </a:solidFill>
                <a:latin typeface="+mn-lt"/>
              </a:rPr>
            </a:br>
            <a:r>
              <a:rPr lang="el-GR" sz="3600" b="1" dirty="0" smtClean="0">
                <a:solidFill>
                  <a:schemeClr val="tx1"/>
                </a:solidFill>
                <a:latin typeface="+mn-lt"/>
              </a:rPr>
              <a:t> Εργονομία</a:t>
            </a:r>
            <a:r>
              <a:rPr lang="en-US" sz="3600" b="1" dirty="0" smtClean="0">
                <a:solidFill>
                  <a:schemeClr val="tx1"/>
                </a:solidFill>
                <a:latin typeface="+mn-lt"/>
              </a:rPr>
              <a:t>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fontScale="85000" lnSpcReduction="20000"/>
          </a:bodyPr>
          <a:lstStyle/>
          <a:p>
            <a:pPr>
              <a:spcBef>
                <a:spcPts val="0"/>
              </a:spcBef>
              <a:spcAft>
                <a:spcPts val="1200"/>
              </a:spcAft>
            </a:pPr>
            <a:r>
              <a:rPr lang="el-GR" sz="2800" b="1" dirty="0" smtClean="0"/>
              <a:t>Ενότητα </a:t>
            </a:r>
            <a:r>
              <a:rPr lang="en-US" sz="2800" b="1" dirty="0"/>
              <a:t>6</a:t>
            </a:r>
            <a:r>
              <a:rPr lang="el-GR" sz="2800" dirty="0" smtClean="0"/>
              <a:t>:</a:t>
            </a:r>
            <a:r>
              <a:rPr lang="en-US" sz="2800" dirty="0" smtClean="0"/>
              <a:t> </a:t>
            </a:r>
            <a:r>
              <a:rPr lang="el-GR" sz="2800" dirty="0" smtClean="0"/>
              <a:t>Αρθρώσεις κάτω άκρων</a:t>
            </a:r>
            <a:r>
              <a:rPr lang="en-US" sz="2800" dirty="0" smtClean="0"/>
              <a:t> (</a:t>
            </a:r>
            <a:r>
              <a:rPr lang="el-GR" sz="2800" dirty="0" smtClean="0"/>
              <a:t>α’ μέρος)</a:t>
            </a:r>
            <a:endParaRPr lang="en-US" sz="2800" dirty="0" smtClean="0"/>
          </a:p>
          <a:p>
            <a:pPr>
              <a:spcBef>
                <a:spcPts val="0"/>
              </a:spcBef>
              <a:spcAft>
                <a:spcPts val="1200"/>
              </a:spcAft>
            </a:pPr>
            <a:endParaRPr lang="en-US" sz="2800" dirty="0"/>
          </a:p>
          <a:p>
            <a:r>
              <a:rPr lang="el-GR" sz="2800" dirty="0"/>
              <a:t>Δωροθέα Μακρυγιάννη</a:t>
            </a:r>
            <a:r>
              <a:rPr lang="en-US" sz="2800" dirty="0"/>
              <a:t> Pt MSc</a:t>
            </a:r>
            <a:endParaRPr lang="el-GR" sz="2800" dirty="0"/>
          </a:p>
          <a:p>
            <a:r>
              <a:rPr lang="el-GR" sz="2800" dirty="0"/>
              <a:t>Τμήμα </a:t>
            </a:r>
            <a:r>
              <a:rPr lang="el-GR" sz="2800" dirty="0" smtClean="0"/>
              <a:t>Φυσικοθεραπείας</a:t>
            </a:r>
            <a:endParaRPr lang="el-GR" sz="28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Άξονες μηριαίου Οστού </a:t>
            </a:r>
            <a:r>
              <a:rPr lang="el-GR" sz="3000" b="0" dirty="0" smtClean="0"/>
              <a:t>1/2</a:t>
            </a:r>
            <a:endParaRPr lang="el-GR"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5" name="Picture 2"/>
          <p:cNvPicPr>
            <a:picLocks noGrp="1" noChangeAspect="1" noChangeArrowheads="1"/>
          </p:cNvPicPr>
          <p:nvPr>
            <p:ph idx="1"/>
          </p:nvPr>
        </p:nvPicPr>
        <p:blipFill>
          <a:blip r:embed="rId2" cstate="print"/>
          <a:srcRect b="3577"/>
          <a:stretch>
            <a:fillRect/>
          </a:stretch>
        </p:blipFill>
        <p:spPr bwMode="auto">
          <a:xfrm>
            <a:off x="6516216" y="980728"/>
            <a:ext cx="2160240" cy="5337595"/>
          </a:xfrm>
          <a:prstGeom prst="rect">
            <a:avLst/>
          </a:prstGeom>
          <a:noFill/>
          <a:ln>
            <a:solidFill>
              <a:schemeClr val="tx1"/>
            </a:solidFill>
          </a:ln>
        </p:spPr>
      </p:pic>
      <p:sp>
        <p:nvSpPr>
          <p:cNvPr id="6" name="Rectangle 11"/>
          <p:cNvSpPr/>
          <p:nvPr/>
        </p:nvSpPr>
        <p:spPr>
          <a:xfrm>
            <a:off x="3203848" y="5877272"/>
            <a:ext cx="3456384" cy="461665"/>
          </a:xfrm>
          <a:prstGeom prst="rect">
            <a:avLst/>
          </a:prstGeom>
        </p:spPr>
        <p:txBody>
          <a:bodyPr wrap="square">
            <a:spAutoFit/>
          </a:bodyPr>
          <a:lstStyle/>
          <a:p>
            <a:pPr algn="ctr"/>
            <a:r>
              <a:rPr lang="en-US" sz="1200" i="1" dirty="0" smtClean="0">
                <a:solidFill>
                  <a:srgbClr val="808080"/>
                </a:solidFill>
                <a:latin typeface="Calibri" panose="020F0502020204030204" pitchFamily="34" charset="0"/>
                <a:sym typeface="Wingdings"/>
              </a:rPr>
              <a:t> </a:t>
            </a:r>
            <a:r>
              <a:rPr lang="en-US" sz="1200" dirty="0" smtClean="0">
                <a:solidFill>
                  <a:srgbClr val="DADADA">
                    <a:lumMod val="50000"/>
                  </a:srgbClr>
                </a:solidFill>
                <a:latin typeface="Calibri" panose="020F0502020204030204" pitchFamily="34" charset="0"/>
                <a:cs typeface="Calibri" panose="020F0502020204030204" pitchFamily="34" charset="0"/>
              </a:rPr>
              <a:t>“</a:t>
            </a:r>
            <a:r>
              <a:rPr lang="en-US" sz="1200" dirty="0" smtClean="0">
                <a:solidFill>
                  <a:srgbClr val="FFFFFF"/>
                </a:solidFill>
                <a:latin typeface="Calibri" panose="020F0502020204030204" pitchFamily="34" charset="0"/>
                <a:cs typeface="Calibri" panose="020F0502020204030204" pitchFamily="34" charset="0"/>
                <a:hlinkClick r:id="rId3"/>
              </a:rPr>
              <a:t>Coxa-valga-norma-vara-000</a:t>
            </a:r>
            <a:r>
              <a:rPr lang="en-US" sz="1200" dirty="0" smtClean="0">
                <a:solidFill>
                  <a:srgbClr val="DADADA">
                    <a:lumMod val="50000"/>
                  </a:srgbClr>
                </a:solidFill>
                <a:latin typeface="Calibri" panose="020F0502020204030204" pitchFamily="34" charset="0"/>
                <a:cs typeface="Calibri" panose="020F0502020204030204" pitchFamily="34" charset="0"/>
              </a:rPr>
              <a:t>”, </a:t>
            </a:r>
            <a:r>
              <a:rPr lang="el-GR" sz="1200" dirty="0" smtClean="0">
                <a:solidFill>
                  <a:srgbClr val="DADADA">
                    <a:lumMod val="50000"/>
                  </a:srgbClr>
                </a:solidFill>
                <a:latin typeface="Calibri" panose="020F0502020204030204" pitchFamily="34" charset="0"/>
                <a:cs typeface="Calibri" panose="020F0502020204030204" pitchFamily="34" charset="0"/>
              </a:rPr>
              <a:t>από</a:t>
            </a:r>
            <a:r>
              <a:rPr lang="en-US" sz="1200" dirty="0" smtClean="0">
                <a:solidFill>
                  <a:srgbClr val="DADADA">
                    <a:lumMod val="50000"/>
                  </a:srgbClr>
                </a:solidFill>
                <a:latin typeface="Calibri" panose="020F0502020204030204" pitchFamily="34" charset="0"/>
                <a:cs typeface="Calibri" panose="020F0502020204030204" pitchFamily="34" charset="0"/>
              </a:rPr>
              <a:t> </a:t>
            </a:r>
            <a:r>
              <a:rPr lang="en-US" sz="1200" dirty="0" err="1">
                <a:solidFill>
                  <a:srgbClr val="FFFFFF"/>
                </a:solidFill>
                <a:latin typeface="Calibri" panose="020F0502020204030204" pitchFamily="34" charset="0"/>
                <a:cs typeface="Calibri" panose="020F0502020204030204" pitchFamily="34" charset="0"/>
                <a:hlinkClick r:id="rId4" tooltip="User:Addingrefs (page does not exist)"/>
              </a:rPr>
              <a:t>Addingrefs</a:t>
            </a:r>
            <a:r>
              <a:rPr lang="en-US" sz="1200" dirty="0" smtClean="0">
                <a:solidFill>
                  <a:srgbClr val="DADADA">
                    <a:lumMod val="50000"/>
                  </a:srgbClr>
                </a:solidFill>
                <a:latin typeface="Calibri" panose="020F0502020204030204" pitchFamily="34" charset="0"/>
                <a:cs typeface="Calibri" panose="020F0502020204030204" pitchFamily="34" charset="0"/>
              </a:rPr>
              <a:t> </a:t>
            </a:r>
            <a:r>
              <a:rPr lang="el-GR" sz="1200" dirty="0" smtClean="0">
                <a:solidFill>
                  <a:srgbClr val="DADADA">
                    <a:lumMod val="50000"/>
                  </a:srgbClr>
                </a:solidFill>
                <a:latin typeface="Calibri" panose="020F0502020204030204" pitchFamily="34" charset="0"/>
                <a:cs typeface="Calibri" panose="020F0502020204030204" pitchFamily="34" charset="0"/>
              </a:rPr>
              <a:t>διαθέσιμο με άδεια</a:t>
            </a:r>
            <a:r>
              <a:rPr lang="en-US" sz="1200" dirty="0" smtClean="0">
                <a:solidFill>
                  <a:srgbClr val="DADADA">
                    <a:lumMod val="50000"/>
                  </a:srgbClr>
                </a:solidFill>
                <a:latin typeface="Calibri" panose="020F0502020204030204" pitchFamily="34" charset="0"/>
                <a:cs typeface="Calibri" panose="020F0502020204030204" pitchFamily="34" charset="0"/>
              </a:rPr>
              <a:t> </a:t>
            </a:r>
            <a:r>
              <a:rPr lang="en-US" sz="1200" dirty="0">
                <a:solidFill>
                  <a:srgbClr val="DADADA">
                    <a:lumMod val="50000"/>
                  </a:srgbClr>
                </a:solidFill>
                <a:latin typeface="Calibri" panose="020F0502020204030204" pitchFamily="34" charset="0"/>
                <a:cs typeface="Calibri" panose="020F0502020204030204" pitchFamily="34" charset="0"/>
                <a:hlinkClick r:id="rId5"/>
              </a:rPr>
              <a:t>CC BY-SA </a:t>
            </a:r>
            <a:r>
              <a:rPr lang="en-US" sz="1200" dirty="0" smtClean="0">
                <a:solidFill>
                  <a:srgbClr val="DADADA">
                    <a:lumMod val="50000"/>
                  </a:srgbClr>
                </a:solidFill>
                <a:latin typeface="Calibri" panose="020F0502020204030204" pitchFamily="34" charset="0"/>
                <a:cs typeface="Calibri" panose="020F0502020204030204" pitchFamily="34" charset="0"/>
                <a:hlinkClick r:id="rId5"/>
              </a:rPr>
              <a:t>3.0</a:t>
            </a:r>
            <a:r>
              <a:rPr lang="en-US" sz="1200" dirty="0" smtClean="0">
                <a:solidFill>
                  <a:srgbClr val="DADADA">
                    <a:lumMod val="50000"/>
                  </a:srgbClr>
                </a:solidFill>
                <a:latin typeface="Calibri" panose="020F0502020204030204" pitchFamily="34" charset="0"/>
                <a:cs typeface="Calibri" panose="020F0502020204030204" pitchFamily="34" charset="0"/>
              </a:rPr>
              <a:t> </a:t>
            </a:r>
            <a:endParaRPr lang="en-US" sz="1200" dirty="0">
              <a:solidFill>
                <a:srgbClr val="DADADA">
                  <a:lumMod val="50000"/>
                </a:srgbClr>
              </a:solidFill>
              <a:latin typeface="Calibri" panose="020F0502020204030204" pitchFamily="34" charset="0"/>
              <a:cs typeface="Calibri" panose="020F0502020204030204" pitchFamily="34" charset="0"/>
            </a:endParaRPr>
          </a:p>
        </p:txBody>
      </p:sp>
      <p:sp>
        <p:nvSpPr>
          <p:cNvPr id="7" name="6 - Ορθογώνιο"/>
          <p:cNvSpPr/>
          <p:nvPr/>
        </p:nvSpPr>
        <p:spPr>
          <a:xfrm>
            <a:off x="323528" y="1124744"/>
            <a:ext cx="5976664" cy="4382610"/>
          </a:xfrm>
          <a:prstGeom prst="rect">
            <a:avLst/>
          </a:prstGeom>
        </p:spPr>
        <p:txBody>
          <a:bodyPr wrap="square">
            <a:spAutoFit/>
          </a:bodyPr>
          <a:lstStyle/>
          <a:p>
            <a:pPr marL="342900" indent="-342900" fontAlgn="auto">
              <a:lnSpc>
                <a:spcPct val="112000"/>
              </a:lnSpc>
              <a:spcBef>
                <a:spcPts val="1200"/>
              </a:spcBef>
              <a:spcAft>
                <a:spcPts val="0"/>
              </a:spcAft>
              <a:buFont typeface="Wingdings" pitchFamily="2" charset="2"/>
              <a:buChar char="Ø"/>
              <a:defRPr/>
            </a:pPr>
            <a:r>
              <a:rPr lang="el-GR" sz="2400" b="1" dirty="0" smtClean="0">
                <a:latin typeface="+mn-lt"/>
              </a:rPr>
              <a:t>Ο Μηχανικός άξονας </a:t>
            </a:r>
            <a:r>
              <a:rPr lang="el-GR" sz="2400" b="1" smtClean="0">
                <a:latin typeface="+mn-lt"/>
              </a:rPr>
              <a:t>του μηριαίου  οστού:  </a:t>
            </a:r>
            <a:r>
              <a:rPr lang="el-GR" sz="2400" smtClean="0">
                <a:latin typeface="+mn-lt"/>
              </a:rPr>
              <a:t>ορίζεται από  τον  νοητό </a:t>
            </a:r>
            <a:r>
              <a:rPr lang="el-GR" sz="2400" dirty="0" smtClean="0">
                <a:latin typeface="+mn-lt"/>
              </a:rPr>
              <a:t>άξονα που διέρχεται από το κέντρο της μηριαίας κεφαλής και καταλήγει στο κέντρο </a:t>
            </a:r>
            <a:r>
              <a:rPr lang="el-GR" sz="2400" smtClean="0">
                <a:latin typeface="+mn-lt"/>
              </a:rPr>
              <a:t>των μηριαίων  κονδύλων  απ’όπου </a:t>
            </a:r>
            <a:r>
              <a:rPr lang="el-GR" sz="2400" dirty="0" smtClean="0">
                <a:latin typeface="+mn-lt"/>
              </a:rPr>
              <a:t>περνά ο ανατομικός άξονας του μηριαίου. </a:t>
            </a:r>
            <a:endParaRPr lang="en-US" sz="2400" dirty="0" smtClean="0">
              <a:latin typeface="+mn-lt"/>
            </a:endParaRPr>
          </a:p>
          <a:p>
            <a:pPr marL="342900" indent="-342900" fontAlgn="auto">
              <a:lnSpc>
                <a:spcPct val="112000"/>
              </a:lnSpc>
              <a:spcBef>
                <a:spcPts val="1200"/>
              </a:spcBef>
              <a:spcAft>
                <a:spcPts val="0"/>
              </a:spcAft>
              <a:buFont typeface="Wingdings" pitchFamily="2" charset="2"/>
              <a:buChar char="Ø"/>
              <a:defRPr/>
            </a:pPr>
            <a:r>
              <a:rPr lang="el-GR" sz="2400" b="1" dirty="0" smtClean="0">
                <a:latin typeface="+mn-lt"/>
              </a:rPr>
              <a:t>Ο Ανατομικός άξονας του μηριαίου οστού</a:t>
            </a:r>
            <a:r>
              <a:rPr lang="el-GR" sz="2400" dirty="0" smtClean="0">
                <a:latin typeface="+mn-lt"/>
              </a:rPr>
              <a:t>: εντοπίζεται στο μέσο της </a:t>
            </a:r>
            <a:r>
              <a:rPr lang="el-GR" sz="2400" dirty="0" err="1" smtClean="0">
                <a:latin typeface="+mn-lt"/>
              </a:rPr>
              <a:t>μεσοτροχαντήριας</a:t>
            </a:r>
            <a:r>
              <a:rPr lang="el-GR" sz="2400" dirty="0" smtClean="0">
                <a:latin typeface="+mn-lt"/>
              </a:rPr>
              <a:t> γραμμής με φορά προς το μέσο των μηριαίων κονδύλων.</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792088"/>
          </a:xfrm>
        </p:spPr>
        <p:txBody>
          <a:bodyPr/>
          <a:lstStyle/>
          <a:p>
            <a:r>
              <a:rPr lang="el-GR" sz="3600" dirty="0" smtClean="0"/>
              <a:t>Δύναμη </a:t>
            </a:r>
            <a:r>
              <a:rPr lang="el-GR" sz="3600" dirty="0" err="1" smtClean="0"/>
              <a:t>Τετρακεφάλου</a:t>
            </a:r>
            <a:r>
              <a:rPr lang="el-GR" sz="3600" dirty="0" smtClean="0"/>
              <a:t> </a:t>
            </a:r>
            <a:r>
              <a:rPr lang="en-US" sz="3600" dirty="0" smtClean="0"/>
              <a:t>- Q</a:t>
            </a:r>
            <a:r>
              <a:rPr lang="en-US" sz="3200" b="0" dirty="0" smtClean="0"/>
              <a:t>uadriceps</a:t>
            </a:r>
            <a:r>
              <a:rPr lang="el-GR" sz="3600" dirty="0" smtClean="0"/>
              <a:t> </a:t>
            </a:r>
            <a:endParaRPr lang="el-GR" sz="3200" b="0" dirty="0"/>
          </a:p>
        </p:txBody>
      </p:sp>
      <p:sp>
        <p:nvSpPr>
          <p:cNvPr id="3" name="2 - Θέση περιεχομένου"/>
          <p:cNvSpPr>
            <a:spLocks noGrp="1"/>
          </p:cNvSpPr>
          <p:nvPr>
            <p:ph idx="1"/>
          </p:nvPr>
        </p:nvSpPr>
        <p:spPr>
          <a:xfrm>
            <a:off x="323528" y="908720"/>
            <a:ext cx="6480720" cy="5688632"/>
          </a:xfrm>
        </p:spPr>
        <p:txBody>
          <a:bodyPr>
            <a:noAutofit/>
          </a:bodyPr>
          <a:lstStyle/>
          <a:p>
            <a:r>
              <a:rPr lang="el-GR" dirty="0" smtClean="0"/>
              <a:t>Οι ίνες του έσω πλατύ σχηματίζουν </a:t>
            </a:r>
            <a:r>
              <a:rPr lang="el-GR" smtClean="0"/>
              <a:t>γωνία 55</a:t>
            </a:r>
            <a:r>
              <a:rPr lang="el-GR" baseline="30000" smtClean="0"/>
              <a:t>Ο</a:t>
            </a:r>
            <a:r>
              <a:rPr lang="el-GR" smtClean="0"/>
              <a:t>  με </a:t>
            </a:r>
            <a:r>
              <a:rPr lang="el-GR" dirty="0" smtClean="0"/>
              <a:t>τον επιμήκη άξονα του μηριαίου.</a:t>
            </a:r>
          </a:p>
          <a:p>
            <a:r>
              <a:rPr lang="el-GR" dirty="0" smtClean="0"/>
              <a:t>Κύριος στόχος είναι η έλξη και η σταθεροποίηση της επιγονατίδας.</a:t>
            </a:r>
          </a:p>
          <a:p>
            <a:r>
              <a:rPr lang="el-GR" dirty="0" smtClean="0"/>
              <a:t>Η έλξη του </a:t>
            </a:r>
            <a:r>
              <a:rPr lang="el-GR" dirty="0" err="1" smtClean="0"/>
              <a:t>τετρακεφάλου</a:t>
            </a:r>
            <a:r>
              <a:rPr lang="el-GR" dirty="0" smtClean="0"/>
              <a:t> και ο </a:t>
            </a:r>
            <a:r>
              <a:rPr lang="el-GR" dirty="0" err="1" smtClean="0"/>
              <a:t>επιγονατιδικός</a:t>
            </a:r>
            <a:r>
              <a:rPr lang="el-GR" dirty="0" smtClean="0"/>
              <a:t> τένοντας χαρακτηρίζονται από την γωνία</a:t>
            </a:r>
            <a:r>
              <a:rPr lang="en-US" dirty="0" smtClean="0"/>
              <a:t> Q</a:t>
            </a:r>
            <a:r>
              <a:rPr lang="el-GR" dirty="0" smtClean="0"/>
              <a:t>.</a:t>
            </a:r>
          </a:p>
          <a:p>
            <a:r>
              <a:rPr lang="el-GR" dirty="0" smtClean="0"/>
              <a:t>Σχηματίζεται από:</a:t>
            </a:r>
          </a:p>
          <a:p>
            <a:pPr lvl="1"/>
            <a:r>
              <a:rPr lang="el-GR" dirty="0" smtClean="0"/>
              <a:t>την γραμμή που συνδέει την άνω λαγόνια άκανθα με το κέντρο της επιγονατίδας και</a:t>
            </a:r>
          </a:p>
          <a:p>
            <a:pPr lvl="1"/>
            <a:r>
              <a:rPr lang="el-GR" smtClean="0"/>
              <a:t>την γραμμή  που </a:t>
            </a:r>
            <a:r>
              <a:rPr lang="el-GR" dirty="0" smtClean="0"/>
              <a:t>συνδέει το κνημιαίο κύρτωμα με την επιγονατίδα.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99</a:t>
            </a:fld>
            <a:endParaRPr lang="el-GR">
              <a:solidFill>
                <a:prstClr val="black"/>
              </a:solidFill>
            </a:endParaRPr>
          </a:p>
        </p:txBody>
      </p:sp>
      <p:pic>
        <p:nvPicPr>
          <p:cNvPr id="5" name="Picture 2" descr="Vastus medialis muscle.png"/>
          <p:cNvPicPr>
            <a:picLocks noChangeAspect="1" noChangeArrowheads="1"/>
          </p:cNvPicPr>
          <p:nvPr/>
        </p:nvPicPr>
        <p:blipFill>
          <a:blip r:embed="rId2" cstate="print"/>
          <a:srcRect/>
          <a:stretch>
            <a:fillRect/>
          </a:stretch>
        </p:blipFill>
        <p:spPr bwMode="auto">
          <a:xfrm>
            <a:off x="6804248" y="836712"/>
            <a:ext cx="1944216" cy="5558689"/>
          </a:xfrm>
          <a:prstGeom prst="rect">
            <a:avLst/>
          </a:prstGeom>
          <a:noFill/>
        </p:spPr>
      </p:pic>
      <p:sp>
        <p:nvSpPr>
          <p:cNvPr id="7" name="Rectangle 7"/>
          <p:cNvSpPr/>
          <p:nvPr/>
        </p:nvSpPr>
        <p:spPr>
          <a:xfrm>
            <a:off x="5652120" y="6368694"/>
            <a:ext cx="277230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Vastus </a:t>
            </a:r>
            <a:r>
              <a:rPr lang="en-US" sz="1200" dirty="0" err="1">
                <a:latin typeface="+mn-lt"/>
                <a:hlinkClick r:id="rId3"/>
              </a:rPr>
              <a:t>medialis</a:t>
            </a:r>
            <a:r>
              <a:rPr lang="en-US" sz="1200" dirty="0">
                <a:latin typeface="+mn-lt"/>
                <a:hlinkClick r:id="rId3"/>
              </a:rPr>
              <a:t> </a:t>
            </a:r>
            <a:r>
              <a:rPr lang="en-US" sz="1200" dirty="0" smtClean="0">
                <a:latin typeface="+mn-lt"/>
                <a:hlinkClick r:id="rId3"/>
              </a:rPr>
              <a:t>muscle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Uwe Gille"/>
              </a:rPr>
              <a:t>Uwe </a:t>
            </a:r>
            <a:r>
              <a:rPr lang="en-US" sz="1200" dirty="0" err="1">
                <a:latin typeface="+mn-lt"/>
                <a:hlinkClick r:id="rId4" tooltip="User:Uwe Gille"/>
              </a:rPr>
              <a:t>Gille</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16970280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Γωνία </a:t>
            </a:r>
            <a:r>
              <a:rPr lang="en-US" sz="3600" dirty="0" smtClean="0"/>
              <a:t>Q</a:t>
            </a:r>
            <a:r>
              <a:rPr lang="el-GR" dirty="0" smtClean="0"/>
              <a:t> </a:t>
            </a:r>
            <a:r>
              <a:rPr lang="el-GR" sz="3200" b="0" dirty="0" smtClean="0"/>
              <a:t>1/4</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100</a:t>
            </a:fld>
            <a:endParaRPr lang="el-GR">
              <a:solidFill>
                <a:prstClr val="black"/>
              </a:solidFill>
            </a:endParaRPr>
          </a:p>
        </p:txBody>
      </p:sp>
      <p:pic>
        <p:nvPicPr>
          <p:cNvPr id="193538" name="Picture 2" descr="https://ee_ce_img.s3.amazonaws.com/cache/ce_img/media/remote/ce_img/https_ee_channel_images.s3.amazonaws.com/article-figures/5995/article-g04_400_417.jpg"/>
          <p:cNvPicPr>
            <a:picLocks noChangeAspect="1" noChangeArrowheads="1"/>
          </p:cNvPicPr>
          <p:nvPr/>
        </p:nvPicPr>
        <p:blipFill>
          <a:blip r:embed="rId2" cstate="print"/>
          <a:srcRect l="2841" t="6651" r="55085"/>
          <a:stretch>
            <a:fillRect/>
          </a:stretch>
        </p:blipFill>
        <p:spPr bwMode="auto">
          <a:xfrm>
            <a:off x="395536" y="836711"/>
            <a:ext cx="2520280" cy="5904263"/>
          </a:xfrm>
          <a:prstGeom prst="rect">
            <a:avLst/>
          </a:prstGeom>
          <a:noFill/>
          <a:ln>
            <a:noFill/>
          </a:ln>
        </p:spPr>
      </p:pic>
      <p:sp>
        <p:nvSpPr>
          <p:cNvPr id="6" name="5 - Ορθογώνιο"/>
          <p:cNvSpPr/>
          <p:nvPr/>
        </p:nvSpPr>
        <p:spPr>
          <a:xfrm>
            <a:off x="2915816" y="6463975"/>
            <a:ext cx="1656184" cy="276999"/>
          </a:xfrm>
          <a:prstGeom prst="rect">
            <a:avLst/>
          </a:prstGeom>
        </p:spPr>
        <p:txBody>
          <a:bodyPr wrap="square">
            <a:spAutoFit/>
          </a:bodyPr>
          <a:lstStyle/>
          <a:p>
            <a:pPr algn="ctr"/>
            <a:r>
              <a:rPr lang="en-US" sz="1200" dirty="0" smtClean="0">
                <a:solidFill>
                  <a:prstClr val="black"/>
                </a:solidFill>
                <a:latin typeface="+mn-lt"/>
                <a:hlinkClick r:id="rId3"/>
              </a:rPr>
              <a:t>ispub.com</a:t>
            </a:r>
            <a:endParaRPr lang="el-GR" sz="1200" dirty="0">
              <a:solidFill>
                <a:prstClr val="black"/>
              </a:solidFill>
              <a:latin typeface="+mn-lt"/>
            </a:endParaRPr>
          </a:p>
        </p:txBody>
      </p:sp>
      <p:pic>
        <p:nvPicPr>
          <p:cNvPr id="7" name="Picture 2" descr="https://ee_ce_img.s3.amazonaws.com/cache/ce_img/media/remote/ce_img/https_ee_channel_images.s3.amazonaws.com/article-figures/5995/article-g04_400_417.jpg"/>
          <p:cNvPicPr>
            <a:picLocks noChangeAspect="1" noChangeArrowheads="1"/>
          </p:cNvPicPr>
          <p:nvPr/>
        </p:nvPicPr>
        <p:blipFill>
          <a:blip r:embed="rId2" cstate="print"/>
          <a:srcRect l="33952" t="973" r="58975" b="93186"/>
          <a:stretch>
            <a:fillRect/>
          </a:stretch>
        </p:blipFill>
        <p:spPr bwMode="auto">
          <a:xfrm>
            <a:off x="2123728" y="908720"/>
            <a:ext cx="588066" cy="504056"/>
          </a:xfrm>
          <a:prstGeom prst="rect">
            <a:avLst/>
          </a:prstGeom>
          <a:noFill/>
          <a:ln>
            <a:noFill/>
          </a:ln>
        </p:spPr>
      </p:pic>
      <p:sp>
        <p:nvSpPr>
          <p:cNvPr id="8" name="2 - Θέση περιεχομένου"/>
          <p:cNvSpPr txBox="1">
            <a:spLocks/>
          </p:cNvSpPr>
          <p:nvPr/>
        </p:nvSpPr>
        <p:spPr>
          <a:xfrm>
            <a:off x="2915816" y="5157192"/>
            <a:ext cx="1728192" cy="1008112"/>
          </a:xfrm>
          <a:prstGeom prst="rect">
            <a:avLst/>
          </a:prstGeom>
          <a:ln>
            <a:solidFill>
              <a:srgbClr val="92D050"/>
            </a:solidFill>
          </a:ln>
        </p:spPr>
        <p:txBody>
          <a:bodyPr vert="horz" lIns="91440" tIns="45720" rIns="91440" bIns="45720" rtlCol="0">
            <a:normAutofit fontScale="92500" lnSpcReduction="10000"/>
          </a:bodyPr>
          <a:lstStyle/>
          <a:p>
            <a:pPr marL="342900" indent="-342900" fontAlgn="auto">
              <a:lnSpc>
                <a:spcPct val="112000"/>
              </a:lnSpc>
              <a:spcBef>
                <a:spcPts val="1200"/>
              </a:spcBef>
              <a:spcAft>
                <a:spcPts val="0"/>
              </a:spcAft>
              <a:buFont typeface="Wingdings" panose="05000000000000000000" pitchFamily="2" charset="2"/>
              <a:buNone/>
              <a:defRPr/>
            </a:pPr>
            <a:r>
              <a:rPr lang="el-GR" sz="2600" dirty="0" smtClean="0">
                <a:solidFill>
                  <a:prstClr val="black"/>
                </a:solidFill>
                <a:latin typeface="Calibri"/>
              </a:rPr>
              <a:t>Κνημιαίο</a:t>
            </a:r>
          </a:p>
          <a:p>
            <a:pPr marL="342900" indent="-342900" fontAlgn="auto">
              <a:lnSpc>
                <a:spcPct val="112000"/>
              </a:lnSpc>
              <a:spcBef>
                <a:spcPts val="1200"/>
              </a:spcBef>
              <a:spcAft>
                <a:spcPts val="0"/>
              </a:spcAft>
              <a:buFont typeface="Wingdings" panose="05000000000000000000" pitchFamily="2" charset="2"/>
              <a:buNone/>
              <a:defRPr/>
            </a:pPr>
            <a:r>
              <a:rPr lang="el-GR" sz="2600" dirty="0" smtClean="0">
                <a:solidFill>
                  <a:prstClr val="black"/>
                </a:solidFill>
                <a:latin typeface="Calibri"/>
              </a:rPr>
              <a:t>κύρτωμα.</a:t>
            </a:r>
          </a:p>
        </p:txBody>
      </p:sp>
      <p:sp>
        <p:nvSpPr>
          <p:cNvPr id="10" name="2 - Θέση περιεχομένου"/>
          <p:cNvSpPr txBox="1">
            <a:spLocks/>
          </p:cNvSpPr>
          <p:nvPr/>
        </p:nvSpPr>
        <p:spPr>
          <a:xfrm>
            <a:off x="2915816" y="2636912"/>
            <a:ext cx="1728192" cy="1008112"/>
          </a:xfrm>
          <a:prstGeom prst="rect">
            <a:avLst/>
          </a:prstGeom>
          <a:ln>
            <a:solidFill>
              <a:srgbClr val="92D050"/>
            </a:solidFill>
          </a:ln>
        </p:spPr>
        <p:txBody>
          <a:bodyPr vert="horz" lIns="91440" tIns="45720" rIns="91440" bIns="45720" rtlCol="0">
            <a:normAutofit/>
          </a:bodyPr>
          <a:lstStyle/>
          <a:p>
            <a:pPr marL="342900" indent="-342900" fontAlgn="auto">
              <a:lnSpc>
                <a:spcPct val="112000"/>
              </a:lnSpc>
              <a:spcBef>
                <a:spcPts val="1200"/>
              </a:spcBef>
              <a:spcAft>
                <a:spcPts val="0"/>
              </a:spcAft>
              <a:buFont typeface="Wingdings" panose="05000000000000000000" pitchFamily="2" charset="2"/>
              <a:buNone/>
              <a:defRPr/>
            </a:pPr>
            <a:r>
              <a:rPr lang="el-GR" sz="2600" smtClean="0">
                <a:solidFill>
                  <a:prstClr val="black"/>
                </a:solidFill>
                <a:latin typeface="Calibri"/>
              </a:rPr>
              <a:t> </a:t>
            </a:r>
            <a:r>
              <a:rPr lang="el-GR" sz="2800" smtClean="0">
                <a:solidFill>
                  <a:prstClr val="black"/>
                </a:solidFill>
                <a:latin typeface="Calibri"/>
              </a:rPr>
              <a:t> </a:t>
            </a:r>
            <a:r>
              <a:rPr lang="el-GR" sz="2400" b="1" smtClean="0">
                <a:solidFill>
                  <a:prstClr val="black"/>
                </a:solidFill>
                <a:latin typeface="Calibri"/>
              </a:rPr>
              <a:t>Γωνία</a:t>
            </a:r>
            <a:r>
              <a:rPr lang="en-US" sz="2400" b="1" smtClean="0">
                <a:solidFill>
                  <a:prstClr val="black"/>
                </a:solidFill>
                <a:latin typeface="Calibri"/>
              </a:rPr>
              <a:t> </a:t>
            </a:r>
            <a:r>
              <a:rPr lang="en-US" sz="2400" b="1" dirty="0" smtClean="0">
                <a:solidFill>
                  <a:prstClr val="black"/>
                </a:solidFill>
                <a:latin typeface="Calibri"/>
              </a:rPr>
              <a:t>Q</a:t>
            </a:r>
          </a:p>
          <a:p>
            <a:pPr marL="342900" indent="-342900" fontAlgn="auto">
              <a:lnSpc>
                <a:spcPct val="112000"/>
              </a:lnSpc>
              <a:spcBef>
                <a:spcPts val="1200"/>
              </a:spcBef>
              <a:spcAft>
                <a:spcPts val="0"/>
              </a:spcAft>
              <a:buFont typeface="Wingdings" panose="05000000000000000000" pitchFamily="2" charset="2"/>
              <a:buNone/>
              <a:defRPr/>
            </a:pPr>
            <a:endParaRPr lang="el-GR" sz="2400" dirty="0">
              <a:solidFill>
                <a:prstClr val="black"/>
              </a:solidFill>
              <a:latin typeface="Calibri"/>
            </a:endParaRPr>
          </a:p>
        </p:txBody>
      </p:sp>
      <p:sp>
        <p:nvSpPr>
          <p:cNvPr id="25" name="2 - Θέση περιεχομένου"/>
          <p:cNvSpPr txBox="1">
            <a:spLocks/>
          </p:cNvSpPr>
          <p:nvPr/>
        </p:nvSpPr>
        <p:spPr>
          <a:xfrm>
            <a:off x="5652120" y="908720"/>
            <a:ext cx="3491880" cy="4896544"/>
          </a:xfrm>
          <a:prstGeom prst="rect">
            <a:avLst/>
          </a:prstGeom>
        </p:spPr>
        <p:txBody>
          <a:bodyPr vert="horz" lIns="91440" tIns="45720" rIns="91440" bIns="45720" rtlCol="0">
            <a:normAutofit/>
          </a:bodyPr>
          <a:lstStyle/>
          <a:p>
            <a:pPr marL="342900" indent="-342900" fontAlgn="auto">
              <a:lnSpc>
                <a:spcPct val="112000"/>
              </a:lnSpc>
              <a:spcBef>
                <a:spcPts val="1200"/>
              </a:spcBef>
              <a:spcAft>
                <a:spcPts val="0"/>
              </a:spcAft>
              <a:defRPr/>
            </a:pPr>
            <a:endParaRPr lang="el-GR" sz="2400" dirty="0">
              <a:solidFill>
                <a:prstClr val="black"/>
              </a:solidFill>
              <a:latin typeface="Calibri"/>
            </a:endParaRPr>
          </a:p>
        </p:txBody>
      </p:sp>
      <p:sp>
        <p:nvSpPr>
          <p:cNvPr id="33" name="2 - Θέση περιεχομένου"/>
          <p:cNvSpPr txBox="1">
            <a:spLocks/>
          </p:cNvSpPr>
          <p:nvPr/>
        </p:nvSpPr>
        <p:spPr>
          <a:xfrm>
            <a:off x="2915816" y="1052736"/>
            <a:ext cx="1728192" cy="1368152"/>
          </a:xfrm>
          <a:prstGeom prst="rect">
            <a:avLst/>
          </a:prstGeom>
          <a:ln>
            <a:solidFill>
              <a:srgbClr val="92D050"/>
            </a:solidFill>
          </a:ln>
        </p:spPr>
        <p:txBody>
          <a:bodyPr vert="horz" lIns="91440" tIns="45720" rIns="91440" bIns="45720" rtlCol="0">
            <a:normAutofit fontScale="92500" lnSpcReduction="20000"/>
          </a:bodyPr>
          <a:lstStyle/>
          <a:p>
            <a:pPr marL="342900" indent="-342900"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Πρόσθια άνω</a:t>
            </a:r>
          </a:p>
          <a:p>
            <a:pPr marL="342900" indent="-342900"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λαγόνια</a:t>
            </a:r>
          </a:p>
          <a:p>
            <a:pPr marL="342900" indent="-342900"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άκανθα</a:t>
            </a:r>
          </a:p>
          <a:p>
            <a:pPr marL="342900" indent="-342900" fontAlgn="auto">
              <a:lnSpc>
                <a:spcPct val="112000"/>
              </a:lnSpc>
              <a:spcBef>
                <a:spcPts val="1200"/>
              </a:spcBef>
              <a:spcAft>
                <a:spcPts val="0"/>
              </a:spcAft>
              <a:defRPr/>
            </a:pPr>
            <a:endParaRPr lang="el-GR" sz="2400" dirty="0">
              <a:solidFill>
                <a:prstClr val="black"/>
              </a:solidFill>
              <a:latin typeface="Calibri"/>
            </a:endParaRPr>
          </a:p>
        </p:txBody>
      </p:sp>
      <p:sp>
        <p:nvSpPr>
          <p:cNvPr id="34" name="2 - Θέση περιεχομένου"/>
          <p:cNvSpPr>
            <a:spLocks noGrp="1"/>
          </p:cNvSpPr>
          <p:nvPr>
            <p:ph idx="1"/>
          </p:nvPr>
        </p:nvSpPr>
        <p:spPr>
          <a:xfrm>
            <a:off x="4788024" y="980728"/>
            <a:ext cx="3924944" cy="5760246"/>
          </a:xfrm>
        </p:spPr>
        <p:txBody>
          <a:bodyPr>
            <a:normAutofit fontScale="92500" lnSpcReduction="20000"/>
          </a:bodyPr>
          <a:lstStyle/>
          <a:p>
            <a:pPr>
              <a:buNone/>
            </a:pPr>
            <a:r>
              <a:rPr lang="el-GR" sz="2600" dirty="0" smtClean="0"/>
              <a:t>       Η γωνία </a:t>
            </a:r>
            <a:r>
              <a:rPr lang="en-US" sz="2600" dirty="0" smtClean="0"/>
              <a:t>Q</a:t>
            </a:r>
            <a:r>
              <a:rPr lang="el-GR" sz="2600" dirty="0" smtClean="0"/>
              <a:t>:</a:t>
            </a:r>
          </a:p>
          <a:p>
            <a:pPr lvl="1"/>
            <a:r>
              <a:rPr lang="el-GR" sz="2600" dirty="0" smtClean="0"/>
              <a:t>Εκφράζει την τάση του έσω πλατύ να παρασύρει την επιγονατίδα.</a:t>
            </a:r>
          </a:p>
          <a:p>
            <a:pPr lvl="1"/>
            <a:r>
              <a:rPr lang="el-GR" sz="2600" dirty="0" smtClean="0"/>
              <a:t>Δηλώνει την έλξη του </a:t>
            </a:r>
            <a:r>
              <a:rPr lang="el-GR" sz="2600" dirty="0" err="1" smtClean="0"/>
              <a:t>τετρακεφάλου</a:t>
            </a:r>
            <a:r>
              <a:rPr lang="el-GR" sz="2600" dirty="0" smtClean="0"/>
              <a:t> προς το ισχίο.</a:t>
            </a:r>
          </a:p>
          <a:p>
            <a:pPr lvl="1"/>
            <a:r>
              <a:rPr lang="el-GR" sz="2600" dirty="0" smtClean="0"/>
              <a:t>Καθορίζει την έλξη της επιγονατίδας στην μηριαία </a:t>
            </a:r>
            <a:r>
              <a:rPr lang="el-GR" sz="2600" dirty="0" err="1" smtClean="0"/>
              <a:t>τροχιλία</a:t>
            </a:r>
            <a:r>
              <a:rPr lang="el-GR" sz="2600" dirty="0" smtClean="0"/>
              <a:t>.</a:t>
            </a:r>
          </a:p>
          <a:p>
            <a:pPr lvl="1"/>
            <a:r>
              <a:rPr lang="el-GR" sz="2600" dirty="0" smtClean="0"/>
              <a:t>Εκφράζει την σχέση της άρθρωσης του ισχίου  με το γόνατο.</a:t>
            </a:r>
          </a:p>
          <a:p>
            <a:pPr lvl="1"/>
            <a:endParaRPr lang="el-GR" sz="2600" dirty="0" smtClean="0"/>
          </a:p>
          <a:p>
            <a:pPr lvl="1"/>
            <a:endParaRPr lang="el-GR" dirty="0"/>
          </a:p>
        </p:txBody>
      </p:sp>
      <p:sp>
        <p:nvSpPr>
          <p:cNvPr id="21" name="20 - Ορθογώνιο"/>
          <p:cNvSpPr/>
          <p:nvPr/>
        </p:nvSpPr>
        <p:spPr>
          <a:xfrm>
            <a:off x="467544" y="836712"/>
            <a:ext cx="1296144" cy="1200329"/>
          </a:xfrm>
          <a:prstGeom prst="rect">
            <a:avLst/>
          </a:prstGeom>
        </p:spPr>
        <p:txBody>
          <a:bodyPr wrap="square">
            <a:spAutoFit/>
          </a:bodyPr>
          <a:lstStyle/>
          <a:p>
            <a:r>
              <a:rPr lang="el-GR" dirty="0" smtClean="0">
                <a:solidFill>
                  <a:prstClr val="black"/>
                </a:solidFill>
              </a:rPr>
              <a:t> </a:t>
            </a:r>
            <a:r>
              <a:rPr lang="el-GR" b="1" smtClean="0">
                <a:solidFill>
                  <a:prstClr val="black"/>
                </a:solidFill>
                <a:latin typeface="Calibri"/>
              </a:rPr>
              <a:t>Η γωνία  μεταξύ της Γραμμής     </a:t>
            </a:r>
            <a:r>
              <a:rPr lang="el-GR" b="1" dirty="0" smtClean="0">
                <a:solidFill>
                  <a:prstClr val="black"/>
                </a:solidFill>
                <a:latin typeface="Calibri"/>
              </a:rPr>
              <a:t>1 και 2 </a:t>
            </a:r>
            <a:endParaRPr lang="el-GR" b="1" dirty="0">
              <a:solidFill>
                <a:prstClr val="black"/>
              </a:solidFill>
              <a:latin typeface="Calibri"/>
            </a:endParaRPr>
          </a:p>
        </p:txBody>
      </p:sp>
      <p:sp>
        <p:nvSpPr>
          <p:cNvPr id="23" name="2 - Θέση περιεχομένου"/>
          <p:cNvSpPr txBox="1">
            <a:spLocks/>
          </p:cNvSpPr>
          <p:nvPr/>
        </p:nvSpPr>
        <p:spPr>
          <a:xfrm>
            <a:off x="2915816" y="3789040"/>
            <a:ext cx="1728192" cy="1224136"/>
          </a:xfrm>
          <a:prstGeom prst="rect">
            <a:avLst/>
          </a:prstGeom>
          <a:ln>
            <a:solidFill>
              <a:srgbClr val="92D050"/>
            </a:solidFill>
          </a:ln>
        </p:spPr>
        <p:txBody>
          <a:bodyPr vert="horz" lIns="91440" tIns="45720" rIns="91440" bIns="45720" rtlCol="0">
            <a:normAutofit fontScale="85000" lnSpcReduction="10000"/>
          </a:bodyPr>
          <a:lstStyle/>
          <a:p>
            <a:pPr marL="342900" indent="-342900" fontAlgn="auto">
              <a:lnSpc>
                <a:spcPct val="112000"/>
              </a:lnSpc>
              <a:spcBef>
                <a:spcPts val="1200"/>
              </a:spcBef>
              <a:spcAft>
                <a:spcPts val="0"/>
              </a:spcAft>
              <a:buFont typeface="Wingdings" panose="05000000000000000000" pitchFamily="2" charset="2"/>
              <a:buNone/>
              <a:defRPr/>
            </a:pPr>
            <a:r>
              <a:rPr lang="el-GR" sz="2600" dirty="0" smtClean="0">
                <a:solidFill>
                  <a:prstClr val="black"/>
                </a:solidFill>
                <a:latin typeface="Calibri"/>
              </a:rPr>
              <a:t>Το μέσο της</a:t>
            </a:r>
          </a:p>
          <a:p>
            <a:pPr marL="342900" indent="-342900" fontAlgn="auto">
              <a:lnSpc>
                <a:spcPct val="112000"/>
              </a:lnSpc>
              <a:spcBef>
                <a:spcPts val="1200"/>
              </a:spcBef>
              <a:spcAft>
                <a:spcPts val="0"/>
              </a:spcAft>
              <a:buFont typeface="Wingdings" panose="05000000000000000000" pitchFamily="2" charset="2"/>
              <a:buNone/>
              <a:defRPr/>
            </a:pPr>
            <a:r>
              <a:rPr lang="el-GR" sz="2600" dirty="0" smtClean="0">
                <a:solidFill>
                  <a:prstClr val="black"/>
                </a:solidFill>
                <a:latin typeface="Calibri"/>
              </a:rPr>
              <a:t>επιγονατίδας</a:t>
            </a:r>
          </a:p>
          <a:p>
            <a:pPr marL="342900" indent="-342900" fontAlgn="auto">
              <a:lnSpc>
                <a:spcPct val="112000"/>
              </a:lnSpc>
              <a:spcBef>
                <a:spcPts val="1200"/>
              </a:spcBef>
              <a:spcAft>
                <a:spcPts val="0"/>
              </a:spcAft>
              <a:buFont typeface="Wingdings" panose="05000000000000000000" pitchFamily="2" charset="2"/>
              <a:buNone/>
              <a:defRPr/>
            </a:pPr>
            <a:endParaRPr lang="el-GR" sz="26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a:solidFill>
                <a:prstClr val="black"/>
              </a:solidFill>
              <a:latin typeface="Calibri"/>
            </a:endParaRPr>
          </a:p>
        </p:txBody>
      </p:sp>
    </p:spTree>
    <p:extLst>
      <p:ext uri="{BB962C8B-B14F-4D97-AF65-F5344CB8AC3E}">
        <p14:creationId xmlns:p14="http://schemas.microsoft.com/office/powerpoint/2010/main" val="5416542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6840760" cy="936104"/>
          </a:xfrm>
        </p:spPr>
        <p:txBody>
          <a:bodyPr>
            <a:normAutofit/>
          </a:bodyPr>
          <a:lstStyle/>
          <a:p>
            <a:r>
              <a:rPr lang="el-GR" sz="3600" dirty="0" smtClean="0"/>
              <a:t>Γωνία </a:t>
            </a:r>
            <a:r>
              <a:rPr lang="en-US" sz="3600" dirty="0" smtClean="0"/>
              <a:t>Q</a:t>
            </a:r>
            <a:r>
              <a:rPr lang="el-GR" sz="3600" dirty="0" smtClean="0"/>
              <a:t> </a:t>
            </a:r>
            <a:r>
              <a:rPr lang="el-GR" sz="3200" b="0" dirty="0" smtClean="0"/>
              <a:t>2/4</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101</a:t>
            </a:fld>
            <a:endParaRPr lang="el-GR">
              <a:solidFill>
                <a:prstClr val="black"/>
              </a:solidFill>
            </a:endParaRPr>
          </a:p>
        </p:txBody>
      </p:sp>
      <p:pic>
        <p:nvPicPr>
          <p:cNvPr id="109570" name="Picture 2" descr="http://img.tfd.com/elsevier/thumbs/f17-01-9780443103780.jpg"/>
          <p:cNvPicPr>
            <a:picLocks noChangeAspect="1" noChangeArrowheads="1"/>
          </p:cNvPicPr>
          <p:nvPr/>
        </p:nvPicPr>
        <p:blipFill>
          <a:blip r:embed="rId3" cstate="print"/>
          <a:srcRect/>
          <a:stretch>
            <a:fillRect/>
          </a:stretch>
        </p:blipFill>
        <p:spPr bwMode="auto">
          <a:xfrm>
            <a:off x="3779912" y="1052736"/>
            <a:ext cx="2016224" cy="5302241"/>
          </a:xfrm>
          <a:prstGeom prst="rect">
            <a:avLst/>
          </a:prstGeom>
          <a:noFill/>
        </p:spPr>
      </p:pic>
      <p:sp>
        <p:nvSpPr>
          <p:cNvPr id="6" name="5 - Ορθογώνιο"/>
          <p:cNvSpPr/>
          <p:nvPr/>
        </p:nvSpPr>
        <p:spPr>
          <a:xfrm>
            <a:off x="4725561" y="6520583"/>
            <a:ext cx="2736304" cy="276999"/>
          </a:xfrm>
          <a:prstGeom prst="rect">
            <a:avLst/>
          </a:prstGeom>
        </p:spPr>
        <p:txBody>
          <a:bodyPr wrap="square">
            <a:spAutoFit/>
          </a:bodyPr>
          <a:lstStyle/>
          <a:p>
            <a:r>
              <a:rPr lang="en-US" sz="1200" dirty="0" smtClean="0">
                <a:solidFill>
                  <a:prstClr val="black"/>
                </a:solidFill>
                <a:latin typeface="Calibri"/>
                <a:hlinkClick r:id="rId4"/>
              </a:rPr>
              <a:t>medical-dictionary.thefreedictionary.com</a:t>
            </a:r>
            <a:endParaRPr lang="el-GR" sz="1200" dirty="0">
              <a:solidFill>
                <a:prstClr val="black"/>
              </a:solidFill>
              <a:latin typeface="Calibri"/>
            </a:endParaRPr>
          </a:p>
        </p:txBody>
      </p:sp>
      <p:pic>
        <p:nvPicPr>
          <p:cNvPr id="7" name="Picture 2" descr="http://img.tfd.com/elsevier/thumbs/f17-01-9780443103780.jpg"/>
          <p:cNvPicPr>
            <a:picLocks noChangeAspect="1" noChangeArrowheads="1"/>
          </p:cNvPicPr>
          <p:nvPr/>
        </p:nvPicPr>
        <p:blipFill>
          <a:blip r:embed="rId3" cstate="print"/>
          <a:srcRect t="11091" r="33333" b="28701"/>
          <a:stretch>
            <a:fillRect/>
          </a:stretch>
        </p:blipFill>
        <p:spPr bwMode="auto">
          <a:xfrm>
            <a:off x="6156176" y="332656"/>
            <a:ext cx="2561969" cy="6084676"/>
          </a:xfrm>
          <a:prstGeom prst="rect">
            <a:avLst/>
          </a:prstGeom>
          <a:noFill/>
          <a:ln>
            <a:solidFill>
              <a:schemeClr val="accent5">
                <a:lumMod val="50000"/>
              </a:schemeClr>
            </a:solidFill>
          </a:ln>
        </p:spPr>
      </p:pic>
      <p:pic>
        <p:nvPicPr>
          <p:cNvPr id="8" name="Picture 2" descr="http://img.tfd.com/elsevier/thumbs/f17-01-9780443103780.jpg"/>
          <p:cNvPicPr>
            <a:picLocks noChangeAspect="1" noChangeArrowheads="1"/>
          </p:cNvPicPr>
          <p:nvPr/>
        </p:nvPicPr>
        <p:blipFill>
          <a:blip r:embed="rId3" cstate="print"/>
          <a:srcRect t="11091" r="33333" b="28701"/>
          <a:stretch>
            <a:fillRect/>
          </a:stretch>
        </p:blipFill>
        <p:spPr bwMode="auto">
          <a:xfrm>
            <a:off x="3779912" y="1700808"/>
            <a:ext cx="1326463" cy="3150350"/>
          </a:xfrm>
          <a:prstGeom prst="rect">
            <a:avLst/>
          </a:prstGeom>
          <a:noFill/>
          <a:ln>
            <a:solidFill>
              <a:schemeClr val="accent5">
                <a:lumMod val="50000"/>
              </a:schemeClr>
            </a:solidFill>
          </a:ln>
        </p:spPr>
      </p:pic>
      <p:pic>
        <p:nvPicPr>
          <p:cNvPr id="13" name="Picture 2" descr="https://upload.wikimedia.org/wikipedia/commons/thumb/b/b2/818_Femur_Q_Angle.jpg/150px-818_Femur_Q_Angle.jpg"/>
          <p:cNvPicPr>
            <a:picLocks noChangeAspect="1" noChangeArrowheads="1"/>
          </p:cNvPicPr>
          <p:nvPr/>
        </p:nvPicPr>
        <p:blipFill>
          <a:blip r:embed="rId5" cstate="print"/>
          <a:srcRect r="20000"/>
          <a:stretch>
            <a:fillRect/>
          </a:stretch>
        </p:blipFill>
        <p:spPr bwMode="auto">
          <a:xfrm>
            <a:off x="323528" y="1196752"/>
            <a:ext cx="1728192" cy="5178816"/>
          </a:xfrm>
          <a:prstGeom prst="rect">
            <a:avLst/>
          </a:prstGeom>
          <a:noFill/>
        </p:spPr>
      </p:pic>
      <p:sp>
        <p:nvSpPr>
          <p:cNvPr id="15" name="2 - Θέση περιεχομένου"/>
          <p:cNvSpPr txBox="1">
            <a:spLocks/>
          </p:cNvSpPr>
          <p:nvPr/>
        </p:nvSpPr>
        <p:spPr>
          <a:xfrm>
            <a:off x="1979712" y="2852936"/>
            <a:ext cx="1440160" cy="1872208"/>
          </a:xfrm>
          <a:prstGeom prst="rect">
            <a:avLst/>
          </a:prstGeom>
          <a:ln>
            <a:solidFill>
              <a:srgbClr val="002060"/>
            </a:solidFill>
          </a:ln>
        </p:spPr>
        <p:txBody>
          <a:bodyPr vert="horz" lIns="91440" tIns="45720" rIns="91440" bIns="45720" rtlCol="0">
            <a:normAutofit fontScale="85000" lnSpcReduction="10000"/>
          </a:bodyPr>
          <a:lstStyle/>
          <a:p>
            <a:pPr marL="342900" indent="-342900"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Γωνία </a:t>
            </a:r>
            <a:r>
              <a:rPr lang="en-US" sz="2400" dirty="0" smtClean="0">
                <a:solidFill>
                  <a:prstClr val="black"/>
                </a:solidFill>
                <a:latin typeface="Calibri"/>
              </a:rPr>
              <a:t>Q</a:t>
            </a:r>
            <a:endParaRPr lang="el-GR" sz="2400" dirty="0" smtClean="0">
              <a:solidFill>
                <a:prstClr val="black"/>
              </a:solidFill>
              <a:latin typeface="Calibri"/>
            </a:endParaRPr>
          </a:p>
          <a:p>
            <a:pPr marL="342900" indent="-342900"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μεγαλύτερη </a:t>
            </a:r>
          </a:p>
          <a:p>
            <a:pPr marL="342900" indent="-342900"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από 15 μοίρες. </a:t>
            </a:r>
            <a:endParaRPr lang="en-US" sz="2400" dirty="0" smtClean="0">
              <a:solidFill>
                <a:prstClr val="black"/>
              </a:solidFill>
              <a:latin typeface="Calibri"/>
            </a:endParaRPr>
          </a:p>
          <a:p>
            <a:pPr marL="342900" indent="-342900" fontAlgn="auto">
              <a:lnSpc>
                <a:spcPct val="112000"/>
              </a:lnSpc>
              <a:spcBef>
                <a:spcPts val="1200"/>
              </a:spcBef>
              <a:spcAft>
                <a:spcPts val="0"/>
              </a:spcAft>
              <a:buFont typeface="Wingdings" panose="05000000000000000000" pitchFamily="2" charset="2"/>
              <a:buNone/>
              <a:defRPr/>
            </a:pPr>
            <a:endParaRPr lang="el-GR" sz="2400" dirty="0">
              <a:solidFill>
                <a:prstClr val="black"/>
              </a:solidFill>
              <a:latin typeface="Calibri"/>
            </a:endParaRPr>
          </a:p>
        </p:txBody>
      </p:sp>
      <p:sp>
        <p:nvSpPr>
          <p:cNvPr id="12" name="2 - Θέση περιεχομένου"/>
          <p:cNvSpPr txBox="1">
            <a:spLocks/>
          </p:cNvSpPr>
          <p:nvPr/>
        </p:nvSpPr>
        <p:spPr>
          <a:xfrm>
            <a:off x="1979712" y="1052736"/>
            <a:ext cx="1728192" cy="648072"/>
          </a:xfrm>
          <a:prstGeom prst="rect">
            <a:avLst/>
          </a:prstGeom>
          <a:ln>
            <a:solidFill>
              <a:srgbClr val="7030A0"/>
            </a:solidFill>
          </a:ln>
        </p:spPr>
        <p:txBody>
          <a:bodyPr vert="horz" lIns="91440" tIns="45720" rIns="91440" bIns="45720" rtlCol="0">
            <a:normAutofit/>
          </a:bodyPr>
          <a:lstStyle/>
          <a:p>
            <a:pPr marL="342900" indent="-342900" fontAlgn="auto">
              <a:lnSpc>
                <a:spcPct val="112000"/>
              </a:lnSpc>
              <a:spcBef>
                <a:spcPts val="1200"/>
              </a:spcBef>
              <a:spcAft>
                <a:spcPts val="0"/>
              </a:spcAft>
              <a:buFont typeface="Wingdings" panose="05000000000000000000" pitchFamily="2" charset="2"/>
              <a:buNone/>
              <a:defRPr/>
            </a:pPr>
            <a:r>
              <a:rPr lang="el-GR" sz="2600" smtClean="0">
                <a:solidFill>
                  <a:prstClr val="black"/>
                </a:solidFill>
                <a:latin typeface="Calibri"/>
              </a:rPr>
              <a:t> </a:t>
            </a:r>
            <a:r>
              <a:rPr lang="el-GR" sz="2800" smtClean="0">
                <a:solidFill>
                  <a:prstClr val="black"/>
                </a:solidFill>
                <a:latin typeface="Calibri"/>
              </a:rPr>
              <a:t> </a:t>
            </a:r>
            <a:r>
              <a:rPr lang="el-GR" sz="2400" smtClean="0">
                <a:solidFill>
                  <a:prstClr val="black"/>
                </a:solidFill>
                <a:latin typeface="Calibri"/>
              </a:rPr>
              <a:t>Γωνία</a:t>
            </a:r>
            <a:r>
              <a:rPr lang="en-US" sz="2400" smtClean="0">
                <a:solidFill>
                  <a:prstClr val="black"/>
                </a:solidFill>
                <a:latin typeface="Calibri"/>
              </a:rPr>
              <a:t> </a:t>
            </a:r>
            <a:r>
              <a:rPr lang="en-US" sz="2400" dirty="0" smtClean="0">
                <a:solidFill>
                  <a:prstClr val="black"/>
                </a:solidFill>
                <a:latin typeface="Calibri"/>
              </a:rPr>
              <a:t>Q</a:t>
            </a:r>
          </a:p>
          <a:p>
            <a:pPr marL="342900" indent="-342900" fontAlgn="auto">
              <a:lnSpc>
                <a:spcPct val="112000"/>
              </a:lnSpc>
              <a:spcBef>
                <a:spcPts val="1200"/>
              </a:spcBef>
              <a:spcAft>
                <a:spcPts val="0"/>
              </a:spcAft>
              <a:buFont typeface="Wingdings" panose="05000000000000000000" pitchFamily="2" charset="2"/>
              <a:buNone/>
              <a:defRPr/>
            </a:pPr>
            <a:endParaRPr lang="el-GR" sz="2400" dirty="0">
              <a:solidFill>
                <a:prstClr val="black"/>
              </a:solidFill>
              <a:latin typeface="Calibri"/>
            </a:endParaRPr>
          </a:p>
        </p:txBody>
      </p:sp>
      <p:sp>
        <p:nvSpPr>
          <p:cNvPr id="16" name="Rectangle 6"/>
          <p:cNvSpPr/>
          <p:nvPr/>
        </p:nvSpPr>
        <p:spPr>
          <a:xfrm>
            <a:off x="0" y="6428249"/>
            <a:ext cx="2627784" cy="461665"/>
          </a:xfrm>
          <a:prstGeom prst="rect">
            <a:avLst/>
          </a:prstGeom>
        </p:spPr>
        <p:txBody>
          <a:bodyPr wrap="square">
            <a:spAutoFit/>
          </a:bodyPr>
          <a:lstStyle/>
          <a:p>
            <a:pPr algn="ctr">
              <a:defRPr/>
            </a:pPr>
            <a:r>
              <a:rPr lang="en-US" sz="1200" dirty="0" smtClean="0">
                <a:solidFill>
                  <a:prstClr val="black">
                    <a:lumMod val="65000"/>
                    <a:lumOff val="35000"/>
                  </a:prstClr>
                </a:solidFill>
                <a:latin typeface="+mn-lt"/>
                <a:cs typeface="Arial" charset="0"/>
              </a:rPr>
              <a:t>“</a:t>
            </a:r>
            <a:r>
              <a:rPr lang="en-US" sz="1200" dirty="0">
                <a:latin typeface="+mn-lt"/>
                <a:hlinkClick r:id="rId6"/>
              </a:rPr>
              <a:t>818 Femur Q </a:t>
            </a:r>
            <a:r>
              <a:rPr lang="en-US" sz="1200" dirty="0" smtClean="0">
                <a:latin typeface="+mn-lt"/>
                <a:hlinkClick r:id="rId6"/>
              </a:rPr>
              <a:t>Angle</a:t>
            </a:r>
            <a:r>
              <a:rPr lang="en-US"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a:latin typeface="+mn-lt"/>
                <a:hlinkClick r:id="rId7" tooltip="User:CFCF"/>
              </a:rPr>
              <a:t>CFCF</a:t>
            </a:r>
            <a:r>
              <a:rPr lang="en-US"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διαθέσιμο με άδεια</a:t>
            </a:r>
            <a:r>
              <a:rPr lang="en-US" sz="1200" dirty="0" smtClean="0">
                <a:solidFill>
                  <a:prstClr val="black">
                    <a:lumMod val="65000"/>
                    <a:lumOff val="35000"/>
                  </a:prstClr>
                </a:solidFill>
                <a:latin typeface="+mn-lt"/>
                <a:cs typeface="Arial" charset="0"/>
              </a:rPr>
              <a:t> </a:t>
            </a:r>
            <a:r>
              <a:rPr lang="en-US" sz="1200" dirty="0">
                <a:solidFill>
                  <a:prstClr val="black"/>
                </a:solidFill>
                <a:latin typeface="+mn-lt"/>
                <a:cs typeface="Arial" charset="0"/>
                <a:hlinkClick r:id="rId8"/>
              </a:rPr>
              <a:t>CC BY 3.0</a:t>
            </a:r>
            <a:endParaRPr lang="en-US" sz="1200" dirty="0">
              <a:solidFill>
                <a:prstClr val="black"/>
              </a:solidFill>
              <a:latin typeface="+mn-lt"/>
              <a:cs typeface="Arial" charset="0"/>
            </a:endParaRPr>
          </a:p>
        </p:txBody>
      </p:sp>
    </p:spTree>
    <p:extLst>
      <p:ext uri="{BB962C8B-B14F-4D97-AF65-F5344CB8AC3E}">
        <p14:creationId xmlns:p14="http://schemas.microsoft.com/office/powerpoint/2010/main" val="35373735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Γωνία </a:t>
            </a:r>
            <a:r>
              <a:rPr lang="en-US" sz="3600" dirty="0" smtClean="0"/>
              <a:t>Q</a:t>
            </a:r>
            <a:r>
              <a:rPr lang="el-GR" dirty="0" smtClean="0"/>
              <a:t> </a:t>
            </a:r>
            <a:r>
              <a:rPr lang="el-GR" sz="3200" b="0" dirty="0" smtClean="0"/>
              <a:t>3/4</a:t>
            </a:r>
            <a:endParaRPr lang="el-GR" sz="3200" b="0" dirty="0"/>
          </a:p>
        </p:txBody>
      </p:sp>
      <p:sp>
        <p:nvSpPr>
          <p:cNvPr id="3" name="2 - Θέση περιεχομένου"/>
          <p:cNvSpPr>
            <a:spLocks noGrp="1"/>
          </p:cNvSpPr>
          <p:nvPr>
            <p:ph idx="1"/>
          </p:nvPr>
        </p:nvSpPr>
        <p:spPr>
          <a:xfrm>
            <a:off x="467544" y="1052736"/>
            <a:ext cx="7920880" cy="5328592"/>
          </a:xfrm>
        </p:spPr>
        <p:txBody>
          <a:bodyPr>
            <a:normAutofit/>
          </a:bodyPr>
          <a:lstStyle/>
          <a:p>
            <a:r>
              <a:rPr lang="el-GR" dirty="0" smtClean="0"/>
              <a:t>Η γωνία </a:t>
            </a:r>
            <a:r>
              <a:rPr lang="en-US" dirty="0" smtClean="0"/>
              <a:t> Q</a:t>
            </a:r>
            <a:r>
              <a:rPr lang="el-GR" dirty="0" smtClean="0"/>
              <a:t>, του </a:t>
            </a:r>
            <a:r>
              <a:rPr lang="el-GR" dirty="0" err="1" smtClean="0"/>
              <a:t>τετρακαφάλου</a:t>
            </a:r>
            <a:r>
              <a:rPr lang="el-GR" dirty="0" smtClean="0"/>
              <a:t>, είναι 10-15 μοίρες μετρημένη με το γόνατο σε έκταση ή  ελάχιστη κάμψη.  </a:t>
            </a:r>
          </a:p>
          <a:p>
            <a:r>
              <a:rPr lang="el-GR" dirty="0" smtClean="0"/>
              <a:t>Στις γυναίκες</a:t>
            </a:r>
            <a:r>
              <a:rPr lang="en-US" dirty="0" smtClean="0"/>
              <a:t> </a:t>
            </a:r>
            <a:r>
              <a:rPr lang="el-GR" dirty="0" smtClean="0"/>
              <a:t> λόγω  της φαρδύτερης λεκάνης, και της  μεγαλύτερης γωνίας έγκλισης</a:t>
            </a:r>
            <a:r>
              <a:rPr lang="en-US" dirty="0" smtClean="0"/>
              <a:t>, </a:t>
            </a:r>
            <a:r>
              <a:rPr lang="el-GR" dirty="0" smtClean="0"/>
              <a:t> η γωνία</a:t>
            </a:r>
            <a:r>
              <a:rPr lang="en-US" dirty="0" smtClean="0"/>
              <a:t> Q</a:t>
            </a:r>
            <a:r>
              <a:rPr lang="el-GR" dirty="0" smtClean="0"/>
              <a:t> είναι  μεγαλύτερη από ότι στους άνδρες</a:t>
            </a:r>
            <a:r>
              <a:rPr lang="en-US" dirty="0" smtClean="0"/>
              <a:t>.</a:t>
            </a:r>
            <a:endParaRPr lang="el-GR" dirty="0" smtClean="0"/>
          </a:p>
          <a:p>
            <a:r>
              <a:rPr lang="el-GR" dirty="0" smtClean="0"/>
              <a:t>Γωνία μεγαλύτερη των 20</a:t>
            </a:r>
            <a:r>
              <a:rPr lang="el-GR" baseline="30000" dirty="0"/>
              <a:t>ο</a:t>
            </a:r>
            <a:r>
              <a:rPr lang="el-GR" dirty="0" smtClean="0"/>
              <a:t> δεν  θεωρείται φυσιολογική.</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a:solidFill>
                <a:prstClr val="black"/>
              </a:solidFill>
            </a:endParaRPr>
          </a:p>
        </p:txBody>
      </p:sp>
      <p:sp>
        <p:nvSpPr>
          <p:cNvPr id="5" name="4 - Ορθογώνιο"/>
          <p:cNvSpPr/>
          <p:nvPr/>
        </p:nvSpPr>
        <p:spPr>
          <a:xfrm>
            <a:off x="1403648" y="4509120"/>
            <a:ext cx="2664296" cy="430887"/>
          </a:xfrm>
          <a:prstGeom prst="rect">
            <a:avLst/>
          </a:prstGeom>
        </p:spPr>
        <p:txBody>
          <a:bodyPr wrap="square">
            <a:spAutoFit/>
          </a:bodyPr>
          <a:lstStyle/>
          <a:p>
            <a:r>
              <a:rPr lang="en-US" sz="2200" b="1" dirty="0">
                <a:solidFill>
                  <a:prstClr val="black"/>
                </a:solidFill>
                <a:latin typeface="+mn-lt"/>
                <a:hlinkClick r:id="rId2"/>
              </a:rPr>
              <a:t>Q Angle Of The Knee</a:t>
            </a:r>
            <a:endParaRPr lang="el-GR" sz="2200" b="1" dirty="0">
              <a:solidFill>
                <a:prstClr val="black"/>
              </a:solidFill>
              <a:latin typeface="+mn-lt"/>
            </a:endParaRPr>
          </a:p>
        </p:txBody>
      </p:sp>
      <p:sp>
        <p:nvSpPr>
          <p:cNvPr id="6" name="5 - Ορθογώνιο"/>
          <p:cNvSpPr/>
          <p:nvPr/>
        </p:nvSpPr>
        <p:spPr>
          <a:xfrm>
            <a:off x="5076056" y="4508539"/>
            <a:ext cx="3168352" cy="430887"/>
          </a:xfrm>
          <a:prstGeom prst="rect">
            <a:avLst/>
          </a:prstGeom>
        </p:spPr>
        <p:txBody>
          <a:bodyPr wrap="square">
            <a:spAutoFit/>
          </a:bodyPr>
          <a:lstStyle/>
          <a:p>
            <a:pPr fontAlgn="t"/>
            <a:r>
              <a:rPr lang="en-US" sz="2200" b="1" dirty="0">
                <a:latin typeface="+mn-lt"/>
                <a:hlinkClick r:id="rId3"/>
              </a:rPr>
              <a:t>Measuring Q Angle</a:t>
            </a:r>
            <a:endParaRPr lang="en-US" sz="2200" b="1" dirty="0">
              <a:latin typeface="+mn-lt"/>
            </a:endParaRPr>
          </a:p>
        </p:txBody>
      </p:sp>
      <p:pic>
        <p:nvPicPr>
          <p:cNvPr id="1026" name="Picture 2" descr="C:\Users\fkaram2\Desktop\Photo-Video-Film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505" y="4554043"/>
            <a:ext cx="394221" cy="3942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karam2\Desktop\Photo-Video-Film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9827" y="4526871"/>
            <a:ext cx="394221" cy="39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77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Γωνία </a:t>
            </a:r>
            <a:r>
              <a:rPr lang="en-US" sz="3600" dirty="0" smtClean="0"/>
              <a:t>Q</a:t>
            </a:r>
            <a:r>
              <a:rPr lang="el-GR" sz="3600" dirty="0" smtClean="0"/>
              <a:t> </a:t>
            </a:r>
            <a:r>
              <a:rPr lang="el-GR" sz="3200" b="0" dirty="0" smtClean="0"/>
              <a:t>4/4</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103</a:t>
            </a:fld>
            <a:endParaRPr lang="el-GR" dirty="0">
              <a:solidFill>
                <a:prstClr val="black"/>
              </a:solidFill>
            </a:endParaRPr>
          </a:p>
        </p:txBody>
      </p:sp>
      <p:pic>
        <p:nvPicPr>
          <p:cNvPr id="5" name="Picture 2" descr="q-angle"/>
          <p:cNvPicPr>
            <a:picLocks noChangeAspect="1" noChangeArrowheads="1"/>
          </p:cNvPicPr>
          <p:nvPr/>
        </p:nvPicPr>
        <p:blipFill>
          <a:blip r:embed="rId3" cstate="print"/>
          <a:srcRect l="4587" t="15941" r="63647" b="14741"/>
          <a:stretch>
            <a:fillRect/>
          </a:stretch>
        </p:blipFill>
        <p:spPr bwMode="auto">
          <a:xfrm>
            <a:off x="6372200" y="548680"/>
            <a:ext cx="2232248" cy="5760640"/>
          </a:xfrm>
          <a:prstGeom prst="rect">
            <a:avLst/>
          </a:prstGeom>
          <a:noFill/>
        </p:spPr>
      </p:pic>
      <p:sp>
        <p:nvSpPr>
          <p:cNvPr id="6" name="5 - Ορθογώνιο"/>
          <p:cNvSpPr/>
          <p:nvPr/>
        </p:nvSpPr>
        <p:spPr>
          <a:xfrm>
            <a:off x="3203848" y="6207805"/>
            <a:ext cx="2880320" cy="276999"/>
          </a:xfrm>
          <a:prstGeom prst="rect">
            <a:avLst/>
          </a:prstGeom>
        </p:spPr>
        <p:txBody>
          <a:bodyPr wrap="square">
            <a:spAutoFit/>
          </a:bodyPr>
          <a:lstStyle/>
          <a:p>
            <a:pPr algn="ctr"/>
            <a:r>
              <a:rPr lang="en-US" sz="1200" dirty="0" smtClean="0">
                <a:solidFill>
                  <a:prstClr val="black"/>
                </a:solidFill>
                <a:latin typeface="+mn-lt"/>
                <a:hlinkClick r:id="rId4"/>
              </a:rPr>
              <a:t>precisionnutrition.com</a:t>
            </a:r>
            <a:endParaRPr lang="el-GR" sz="1200" dirty="0">
              <a:solidFill>
                <a:prstClr val="black"/>
              </a:solidFill>
              <a:latin typeface="+mn-lt"/>
            </a:endParaRPr>
          </a:p>
        </p:txBody>
      </p:sp>
      <p:pic>
        <p:nvPicPr>
          <p:cNvPr id="10" name="Picture 2" descr="q-angle"/>
          <p:cNvPicPr>
            <a:picLocks noChangeAspect="1" noChangeArrowheads="1"/>
          </p:cNvPicPr>
          <p:nvPr/>
        </p:nvPicPr>
        <p:blipFill>
          <a:blip r:embed="rId3" cstate="print"/>
          <a:srcRect l="57680" t="15941" r="6447" b="12471"/>
          <a:stretch>
            <a:fillRect/>
          </a:stretch>
        </p:blipFill>
        <p:spPr bwMode="auto">
          <a:xfrm>
            <a:off x="467544" y="764704"/>
            <a:ext cx="2429345" cy="5733256"/>
          </a:xfrm>
          <a:prstGeom prst="rect">
            <a:avLst/>
          </a:prstGeom>
          <a:noFill/>
        </p:spPr>
      </p:pic>
      <p:sp>
        <p:nvSpPr>
          <p:cNvPr id="12" name="11 - Έλλειψη"/>
          <p:cNvSpPr/>
          <p:nvPr/>
        </p:nvSpPr>
        <p:spPr>
          <a:xfrm>
            <a:off x="2771800" y="5085184"/>
            <a:ext cx="1331640" cy="64807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Γυναίκα</a:t>
            </a:r>
            <a:endParaRPr lang="el-GR" dirty="0">
              <a:solidFill>
                <a:prstClr val="white"/>
              </a:solidFill>
            </a:endParaRPr>
          </a:p>
        </p:txBody>
      </p:sp>
      <p:sp>
        <p:nvSpPr>
          <p:cNvPr id="13" name="12 - Έλλειψη"/>
          <p:cNvSpPr/>
          <p:nvPr/>
        </p:nvSpPr>
        <p:spPr>
          <a:xfrm>
            <a:off x="5076056" y="5085184"/>
            <a:ext cx="1331640" cy="576064"/>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prstClr val="white"/>
                </a:solidFill>
              </a:rPr>
              <a:t>Άνδρας</a:t>
            </a:r>
          </a:p>
        </p:txBody>
      </p:sp>
      <p:sp>
        <p:nvSpPr>
          <p:cNvPr id="9" name="5 - Θέση περιεχομένου"/>
          <p:cNvSpPr>
            <a:spLocks noGrp="1"/>
          </p:cNvSpPr>
          <p:nvPr>
            <p:ph idx="1"/>
          </p:nvPr>
        </p:nvSpPr>
        <p:spPr>
          <a:xfrm>
            <a:off x="2987824" y="1412776"/>
            <a:ext cx="3240360" cy="3096344"/>
          </a:xfrm>
        </p:spPr>
        <p:txBody>
          <a:bodyPr/>
          <a:lstStyle/>
          <a:p>
            <a:r>
              <a:rPr lang="el-GR" smtClean="0"/>
              <a:t>Όταν  η γωνία</a:t>
            </a:r>
            <a:r>
              <a:rPr lang="en-US" smtClean="0"/>
              <a:t> Q </a:t>
            </a:r>
            <a:r>
              <a:rPr lang="el-GR" smtClean="0"/>
              <a:t> είναι μεγαλύτερη  της φυσιολογικής  συμβαίνουν   συχνά τραυματισμοί  στον </a:t>
            </a:r>
            <a:r>
              <a:rPr lang="el-GR" dirty="0" smtClean="0"/>
              <a:t>πρόσθιο χιαστό σύνδεσμο. </a:t>
            </a:r>
          </a:p>
          <a:p>
            <a:pPr>
              <a:buNone/>
            </a:pPr>
            <a:endParaRPr lang="el-GR" dirty="0"/>
          </a:p>
        </p:txBody>
      </p:sp>
    </p:spTree>
    <p:extLst>
      <p:ext uri="{BB962C8B-B14F-4D97-AF65-F5344CB8AC3E}">
        <p14:creationId xmlns:p14="http://schemas.microsoft.com/office/powerpoint/2010/main" val="30713897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smtClean="0"/>
              <a:t>Ραιβό -  Βλαισό </a:t>
            </a:r>
            <a:r>
              <a:rPr lang="el-GR" sz="3600" dirty="0" smtClean="0"/>
              <a:t>Γόνατο</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104</a:t>
            </a:fld>
            <a:endParaRPr lang="el-GR">
              <a:solidFill>
                <a:prstClr val="black"/>
              </a:solidFill>
            </a:endParaRPr>
          </a:p>
        </p:txBody>
      </p:sp>
      <p:pic>
        <p:nvPicPr>
          <p:cNvPr id="5" name="Picture 4" descr="File:Genu neutral.sv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25972" t="463" r="32365"/>
          <a:stretch>
            <a:fillRect/>
          </a:stretch>
        </p:blipFill>
        <p:spPr bwMode="auto">
          <a:xfrm>
            <a:off x="395536" y="836712"/>
            <a:ext cx="1978325" cy="5184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le:Genu varum.svg"/>
          <p:cNvPicPr>
            <a:picLocks noChangeAspect="1" noChangeArrowheads="1"/>
          </p:cNvPicPr>
          <p:nvPr/>
        </p:nvPicPr>
        <p:blipFill>
          <a:blip r:embed="rId4" cstate="print">
            <a:extLst>
              <a:ext uri="{28A0092B-C50C-407E-A947-70E740481C1C}">
                <a14:useLocalDpi xmlns:a14="http://schemas.microsoft.com/office/drawing/2010/main" val="0"/>
              </a:ext>
            </a:extLst>
          </a:blip>
          <a:srcRect l="23540" t="2144" r="34604" b="4552"/>
          <a:stretch>
            <a:fillRect/>
          </a:stretch>
        </p:blipFill>
        <p:spPr bwMode="auto">
          <a:xfrm>
            <a:off x="6876256" y="1484784"/>
            <a:ext cx="1584176" cy="43089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ile:Genu valgum.svg"/>
          <p:cNvPicPr>
            <a:picLocks noChangeAspect="1" noChangeArrowheads="1"/>
          </p:cNvPicPr>
          <p:nvPr/>
        </p:nvPicPr>
        <p:blipFill>
          <a:blip r:embed="rId5" cstate="print">
            <a:extLst>
              <a:ext uri="{28A0092B-C50C-407E-A947-70E740481C1C}">
                <a14:useLocalDpi xmlns:a14="http://schemas.microsoft.com/office/drawing/2010/main" val="0"/>
              </a:ext>
            </a:extLst>
          </a:blip>
          <a:srcRect l="24535" r="33649"/>
          <a:stretch>
            <a:fillRect/>
          </a:stretch>
        </p:blipFill>
        <p:spPr bwMode="auto">
          <a:xfrm>
            <a:off x="4751172" y="1340768"/>
            <a:ext cx="1589493" cy="4638129"/>
          </a:xfrm>
          <a:prstGeom prst="rect">
            <a:avLst/>
          </a:prstGeom>
          <a:noFill/>
          <a:extLst>
            <a:ext uri="{909E8E84-426E-40DD-AFC4-6F175D3DCCD1}">
              <a14:hiddenFill xmlns:a14="http://schemas.microsoft.com/office/drawing/2010/main">
                <a:solidFill>
                  <a:srgbClr val="FFFFFF"/>
                </a:solidFill>
              </a14:hiddenFill>
            </a:ext>
          </a:extLst>
        </p:spPr>
      </p:pic>
      <p:sp>
        <p:nvSpPr>
          <p:cNvPr id="11" name="10 - Ορθογώνιο"/>
          <p:cNvSpPr/>
          <p:nvPr/>
        </p:nvSpPr>
        <p:spPr>
          <a:xfrm>
            <a:off x="7308304" y="980728"/>
            <a:ext cx="928459" cy="461665"/>
          </a:xfrm>
          <a:prstGeom prst="rect">
            <a:avLst/>
          </a:prstGeom>
        </p:spPr>
        <p:txBody>
          <a:bodyPr wrap="none">
            <a:spAutoFit/>
          </a:bodyPr>
          <a:lstStyle/>
          <a:p>
            <a:r>
              <a:rPr lang="el-GR" sz="2400" dirty="0" smtClean="0">
                <a:solidFill>
                  <a:prstClr val="black"/>
                </a:solidFill>
                <a:latin typeface="Calibri"/>
              </a:rPr>
              <a:t>Ραιβό</a:t>
            </a:r>
            <a:endParaRPr lang="el-GR" sz="2400" dirty="0">
              <a:solidFill>
                <a:prstClr val="black"/>
              </a:solidFill>
              <a:latin typeface="Calibri"/>
            </a:endParaRPr>
          </a:p>
        </p:txBody>
      </p:sp>
      <p:sp>
        <p:nvSpPr>
          <p:cNvPr id="12" name="11 - Ορθογώνιο"/>
          <p:cNvSpPr/>
          <p:nvPr/>
        </p:nvSpPr>
        <p:spPr>
          <a:xfrm>
            <a:off x="5004048" y="980728"/>
            <a:ext cx="1075103" cy="461665"/>
          </a:xfrm>
          <a:prstGeom prst="rect">
            <a:avLst/>
          </a:prstGeom>
        </p:spPr>
        <p:txBody>
          <a:bodyPr wrap="none">
            <a:spAutoFit/>
          </a:bodyPr>
          <a:lstStyle/>
          <a:p>
            <a:r>
              <a:rPr lang="el-GR" sz="2400" dirty="0" smtClean="0">
                <a:solidFill>
                  <a:prstClr val="black"/>
                </a:solidFill>
                <a:latin typeface="Calibri"/>
              </a:rPr>
              <a:t>Βλαισό</a:t>
            </a:r>
            <a:endParaRPr lang="el-GR" sz="2400" dirty="0">
              <a:solidFill>
                <a:prstClr val="black"/>
              </a:solidFill>
              <a:latin typeface="Calibri"/>
            </a:endParaRPr>
          </a:p>
        </p:txBody>
      </p:sp>
      <p:sp>
        <p:nvSpPr>
          <p:cNvPr id="13" name="12 - Ορθογώνιο"/>
          <p:cNvSpPr/>
          <p:nvPr/>
        </p:nvSpPr>
        <p:spPr>
          <a:xfrm>
            <a:off x="2555776" y="2780928"/>
            <a:ext cx="2160240" cy="2308324"/>
          </a:xfrm>
          <a:prstGeom prst="rect">
            <a:avLst/>
          </a:prstGeom>
        </p:spPr>
        <p:txBody>
          <a:bodyPr wrap="square">
            <a:spAutoFit/>
          </a:bodyPr>
          <a:lstStyle/>
          <a:p>
            <a:r>
              <a:rPr lang="el-GR" sz="2400" smtClean="0">
                <a:solidFill>
                  <a:prstClr val="black"/>
                </a:solidFill>
                <a:latin typeface="Calibri"/>
              </a:rPr>
              <a:t>Καθώς  η γωνία </a:t>
            </a:r>
            <a:r>
              <a:rPr lang="en-US" sz="2400" smtClean="0">
                <a:solidFill>
                  <a:prstClr val="black"/>
                </a:solidFill>
                <a:latin typeface="Calibri"/>
              </a:rPr>
              <a:t>Q</a:t>
            </a:r>
            <a:r>
              <a:rPr lang="el-GR" sz="2400" smtClean="0">
                <a:solidFill>
                  <a:prstClr val="black"/>
                </a:solidFill>
                <a:latin typeface="Calibri"/>
              </a:rPr>
              <a:t>  αυξάνεται, αυξάνονται  οι </a:t>
            </a:r>
            <a:r>
              <a:rPr lang="el-GR" sz="2400" dirty="0" smtClean="0">
                <a:solidFill>
                  <a:prstClr val="black"/>
                </a:solidFill>
                <a:latin typeface="Calibri"/>
              </a:rPr>
              <a:t>συμπιεστικές δυνάμεις </a:t>
            </a:r>
            <a:r>
              <a:rPr lang="el-GR" sz="2400" smtClean="0">
                <a:solidFill>
                  <a:prstClr val="black"/>
                </a:solidFill>
                <a:latin typeface="Calibri"/>
              </a:rPr>
              <a:t>στην επιγονατίδα  </a:t>
            </a:r>
            <a:endParaRPr lang="el-GR" sz="2400" dirty="0">
              <a:solidFill>
                <a:prstClr val="black"/>
              </a:solidFill>
              <a:latin typeface="Calibri"/>
            </a:endParaRPr>
          </a:p>
        </p:txBody>
      </p:sp>
      <p:sp>
        <p:nvSpPr>
          <p:cNvPr id="14" name="13 - Ορθογώνιο"/>
          <p:cNvSpPr/>
          <p:nvPr/>
        </p:nvSpPr>
        <p:spPr>
          <a:xfrm>
            <a:off x="1979712" y="1196752"/>
            <a:ext cx="1944216" cy="461665"/>
          </a:xfrm>
          <a:prstGeom prst="rect">
            <a:avLst/>
          </a:prstGeom>
        </p:spPr>
        <p:txBody>
          <a:bodyPr wrap="square">
            <a:spAutoFit/>
          </a:bodyPr>
          <a:lstStyle/>
          <a:p>
            <a:r>
              <a:rPr lang="el-GR" sz="2400" dirty="0" smtClean="0">
                <a:solidFill>
                  <a:prstClr val="black"/>
                </a:solidFill>
                <a:latin typeface="Calibri"/>
              </a:rPr>
              <a:t>Φυσιολογικό</a:t>
            </a:r>
            <a:endParaRPr lang="el-GR" sz="2400" dirty="0">
              <a:solidFill>
                <a:prstClr val="black"/>
              </a:solidFill>
              <a:latin typeface="Calibri"/>
            </a:endParaRPr>
          </a:p>
        </p:txBody>
      </p:sp>
      <p:sp>
        <p:nvSpPr>
          <p:cNvPr id="15" name="Rectangle 11"/>
          <p:cNvSpPr/>
          <p:nvPr/>
        </p:nvSpPr>
        <p:spPr>
          <a:xfrm>
            <a:off x="107504" y="5978897"/>
            <a:ext cx="2304256" cy="461665"/>
          </a:xfrm>
          <a:prstGeom prst="rect">
            <a:avLst/>
          </a:prstGeom>
        </p:spPr>
        <p:txBody>
          <a:bodyPr wrap="square">
            <a:spAutoFit/>
          </a:bodyPr>
          <a:lstStyle/>
          <a:p>
            <a:pPr algn="ctr"/>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6"/>
              </a:rPr>
              <a:t>Genu </a:t>
            </a:r>
            <a:r>
              <a:rPr lang="en-US" sz="1200" dirty="0" smtClean="0">
                <a:latin typeface="+mn-lt"/>
                <a:hlinkClick r:id="rId6"/>
              </a:rPr>
              <a:t>neutral</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err="1">
                <a:latin typeface="+mn-lt"/>
                <a:hlinkClick r:id="rId7" tooltip="User:Stündle"/>
              </a:rPr>
              <a:t>Stündle</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8"/>
              </a:rPr>
              <a:t>CC0 1.0</a:t>
            </a:r>
            <a:endParaRPr lang="en-US" sz="1200" dirty="0">
              <a:latin typeface="+mn-lt"/>
            </a:endParaRPr>
          </a:p>
        </p:txBody>
      </p:sp>
      <p:sp>
        <p:nvSpPr>
          <p:cNvPr id="16" name="Rectangle 11"/>
          <p:cNvSpPr/>
          <p:nvPr/>
        </p:nvSpPr>
        <p:spPr>
          <a:xfrm>
            <a:off x="4139952" y="5861793"/>
            <a:ext cx="2304256" cy="461665"/>
          </a:xfrm>
          <a:prstGeom prst="rect">
            <a:avLst/>
          </a:prstGeom>
        </p:spPr>
        <p:txBody>
          <a:bodyPr wrap="square">
            <a:spAutoFit/>
          </a:bodyPr>
          <a:lstStyle/>
          <a:p>
            <a:pPr algn="ctr"/>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9"/>
              </a:rPr>
              <a:t>Genu </a:t>
            </a:r>
            <a:r>
              <a:rPr lang="en-US" sz="1200" dirty="0" err="1" smtClean="0">
                <a:latin typeface="+mn-lt"/>
                <a:hlinkClick r:id="rId9"/>
              </a:rPr>
              <a:t>valgum</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err="1">
                <a:latin typeface="+mn-lt"/>
                <a:hlinkClick r:id="rId7" tooltip="User:Stündle"/>
              </a:rPr>
              <a:t>Stündle</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8"/>
              </a:rPr>
              <a:t>CC0 1.0</a:t>
            </a:r>
            <a:endParaRPr lang="en-US" sz="1200" dirty="0">
              <a:latin typeface="+mn-lt"/>
            </a:endParaRPr>
          </a:p>
        </p:txBody>
      </p:sp>
      <p:sp>
        <p:nvSpPr>
          <p:cNvPr id="17" name="Rectangle 11"/>
          <p:cNvSpPr/>
          <p:nvPr/>
        </p:nvSpPr>
        <p:spPr>
          <a:xfrm>
            <a:off x="6583034" y="5861793"/>
            <a:ext cx="2304256" cy="461665"/>
          </a:xfrm>
          <a:prstGeom prst="rect">
            <a:avLst/>
          </a:prstGeom>
        </p:spPr>
        <p:txBody>
          <a:bodyPr wrap="square">
            <a:spAutoFit/>
          </a:bodyPr>
          <a:lstStyle/>
          <a:p>
            <a:pPr algn="ctr"/>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10"/>
              </a:rPr>
              <a:t>Genu </a:t>
            </a:r>
            <a:r>
              <a:rPr lang="en-US" sz="1200" dirty="0" err="1" smtClean="0">
                <a:latin typeface="+mn-lt"/>
                <a:hlinkClick r:id="rId10"/>
              </a:rPr>
              <a:t>varum</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err="1">
                <a:latin typeface="+mn-lt"/>
                <a:hlinkClick r:id="rId7" tooltip="User:Stündle"/>
              </a:rPr>
              <a:t>Stündle</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8"/>
              </a:rPr>
              <a:t>CC0 1.0</a:t>
            </a:r>
            <a:endParaRPr lang="en-US" sz="1200" dirty="0">
              <a:latin typeface="+mn-lt"/>
            </a:endParaRPr>
          </a:p>
        </p:txBody>
      </p:sp>
    </p:spTree>
    <p:extLst>
      <p:ext uri="{BB962C8B-B14F-4D97-AF65-F5344CB8AC3E}">
        <p14:creationId xmlns:p14="http://schemas.microsoft.com/office/powerpoint/2010/main" val="164180925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Ραιβό Γόνατο</a:t>
            </a:r>
            <a:endParaRPr lang="el-GR" dirty="0"/>
          </a:p>
        </p:txBody>
      </p:sp>
      <p:sp>
        <p:nvSpPr>
          <p:cNvPr id="3" name="2 - Θέση περιεχομένου"/>
          <p:cNvSpPr>
            <a:spLocks noGrp="1"/>
          </p:cNvSpPr>
          <p:nvPr>
            <p:ph idx="1"/>
          </p:nvPr>
        </p:nvSpPr>
        <p:spPr>
          <a:xfrm>
            <a:off x="395536" y="1052736"/>
            <a:ext cx="5050904" cy="4968552"/>
          </a:xfrm>
        </p:spPr>
        <p:txBody>
          <a:bodyPr>
            <a:noAutofit/>
          </a:bodyPr>
          <a:lstStyle/>
          <a:p>
            <a:r>
              <a:rPr lang="el-GR" dirty="0" smtClean="0"/>
              <a:t>Σε ραιβό γόνατο ο μοχλοβραχίονας αντίστασης είναι μεγαλύτερος, άρα και η ροπή προσαγωγής.</a:t>
            </a:r>
          </a:p>
          <a:p>
            <a:r>
              <a:rPr lang="el-GR" dirty="0" smtClean="0"/>
              <a:t>Συγκεκριμένα</a:t>
            </a:r>
            <a:r>
              <a:rPr lang="en-US" dirty="0" smtClean="0"/>
              <a:t> </a:t>
            </a:r>
            <a:r>
              <a:rPr lang="el-GR" dirty="0" smtClean="0"/>
              <a:t>η σχετική ροπή μεγαλώνει όταν:</a:t>
            </a:r>
          </a:p>
          <a:p>
            <a:pPr lvl="1"/>
            <a:r>
              <a:rPr lang="el-GR" dirty="0" smtClean="0"/>
              <a:t>Η δύναμη αντίδρασης της άρθρωσης είναι μεγαλύτερη ή</a:t>
            </a:r>
          </a:p>
          <a:p>
            <a:pPr lvl="1"/>
            <a:r>
              <a:rPr lang="el-GR" dirty="0" smtClean="0"/>
              <a:t>Ο μοχλοβραχίονας αντίστασης είναι  μεγαλύτερος ή</a:t>
            </a:r>
          </a:p>
          <a:p>
            <a:pPr lvl="1"/>
            <a:r>
              <a:rPr lang="el-GR" dirty="0" smtClean="0"/>
              <a:t>Συμβαίνουν και τα δύο.</a:t>
            </a:r>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a:solidFill>
                <a:prstClr val="black"/>
              </a:solidFill>
            </a:endParaRPr>
          </a:p>
        </p:txBody>
      </p:sp>
      <p:pic>
        <p:nvPicPr>
          <p:cNvPr id="7" name="Picture 2" descr="File:Genu varum.svg"/>
          <p:cNvPicPr>
            <a:picLocks noChangeAspect="1" noChangeArrowheads="1"/>
          </p:cNvPicPr>
          <p:nvPr/>
        </p:nvPicPr>
        <p:blipFill>
          <a:blip r:embed="rId2" cstate="print">
            <a:extLst>
              <a:ext uri="{28A0092B-C50C-407E-A947-70E740481C1C}">
                <a14:useLocalDpi xmlns:a14="http://schemas.microsoft.com/office/drawing/2010/main" val="0"/>
              </a:ext>
            </a:extLst>
          </a:blip>
          <a:srcRect l="23540" t="2144" r="34604" b="4552"/>
          <a:stretch>
            <a:fillRect/>
          </a:stretch>
        </p:blipFill>
        <p:spPr bwMode="auto">
          <a:xfrm>
            <a:off x="6372200" y="692696"/>
            <a:ext cx="2088232" cy="56799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p:cNvSpPr/>
          <p:nvPr/>
        </p:nvSpPr>
        <p:spPr>
          <a:xfrm>
            <a:off x="4244698" y="6095965"/>
            <a:ext cx="2304256" cy="461665"/>
          </a:xfrm>
          <a:prstGeom prst="rect">
            <a:avLst/>
          </a:prstGeom>
        </p:spPr>
        <p:txBody>
          <a:bodyPr wrap="square">
            <a:spAutoFit/>
          </a:bodyPr>
          <a:lstStyle/>
          <a:p>
            <a:pPr algn="ctr"/>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3"/>
              </a:rPr>
              <a:t>Genu </a:t>
            </a:r>
            <a:r>
              <a:rPr lang="en-US" sz="1200" dirty="0" err="1" smtClean="0">
                <a:latin typeface="+mn-lt"/>
                <a:hlinkClick r:id="rId3"/>
              </a:rPr>
              <a:t>varum</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err="1">
                <a:latin typeface="+mn-lt"/>
                <a:hlinkClick r:id="rId4" tooltip="User:Stündle"/>
              </a:rPr>
              <a:t>Stündle</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5"/>
              </a:rPr>
              <a:t>CC0 1.0</a:t>
            </a:r>
            <a:endParaRPr lang="en-US" sz="1200" dirty="0">
              <a:latin typeface="+mn-lt"/>
            </a:endParaRPr>
          </a:p>
        </p:txBody>
      </p:sp>
    </p:spTree>
    <p:extLst>
      <p:ext uri="{BB962C8B-B14F-4D97-AF65-F5344CB8AC3E}">
        <p14:creationId xmlns:p14="http://schemas.microsoft.com/office/powerpoint/2010/main" val="552392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Γόνατο </a:t>
            </a:r>
            <a:r>
              <a:rPr lang="el-GR" sz="3200" b="0" dirty="0" smtClean="0"/>
              <a:t>Σχήμα</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a:solidFill>
                <a:prstClr val="black"/>
              </a:solidFill>
            </a:endParaRPr>
          </a:p>
        </p:txBody>
      </p:sp>
      <p:pic>
        <p:nvPicPr>
          <p:cNvPr id="24578" name="Picture 2" descr="http://www.iol.ie/~rcsiorth/journal/volume2/issue5/figure1.jpg"/>
          <p:cNvPicPr>
            <a:picLocks noChangeAspect="1" noChangeArrowheads="1"/>
          </p:cNvPicPr>
          <p:nvPr/>
        </p:nvPicPr>
        <p:blipFill>
          <a:blip r:embed="rId3" cstate="print"/>
          <a:srcRect l="47414" r="7562" b="40846"/>
          <a:stretch>
            <a:fillRect/>
          </a:stretch>
        </p:blipFill>
        <p:spPr bwMode="auto">
          <a:xfrm>
            <a:off x="323528" y="836712"/>
            <a:ext cx="2695299" cy="5544616"/>
          </a:xfrm>
          <a:prstGeom prst="rect">
            <a:avLst/>
          </a:prstGeom>
          <a:noFill/>
          <a:ln>
            <a:noFill/>
          </a:ln>
        </p:spPr>
      </p:pic>
      <p:pic>
        <p:nvPicPr>
          <p:cNvPr id="6" name="Picture 2" descr="http://www.iol.ie/~rcsiorth/journal/volume2/issue5/figure1.jpg"/>
          <p:cNvPicPr>
            <a:picLocks noChangeAspect="1" noChangeArrowheads="1"/>
          </p:cNvPicPr>
          <p:nvPr/>
        </p:nvPicPr>
        <p:blipFill>
          <a:blip r:embed="rId3" cstate="print"/>
          <a:srcRect l="52560" t="47863" r="7749"/>
          <a:stretch>
            <a:fillRect/>
          </a:stretch>
        </p:blipFill>
        <p:spPr bwMode="auto">
          <a:xfrm>
            <a:off x="6444208" y="825753"/>
            <a:ext cx="2699792" cy="5555575"/>
          </a:xfrm>
          <a:prstGeom prst="rect">
            <a:avLst/>
          </a:prstGeom>
          <a:noFill/>
          <a:ln>
            <a:noFill/>
          </a:ln>
        </p:spPr>
      </p:pic>
      <p:sp>
        <p:nvSpPr>
          <p:cNvPr id="8" name="7 - Έλλειψη"/>
          <p:cNvSpPr/>
          <p:nvPr/>
        </p:nvSpPr>
        <p:spPr>
          <a:xfrm>
            <a:off x="0" y="2924944"/>
            <a:ext cx="539552" cy="50405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solidFill>
                  <a:prstClr val="black"/>
                </a:solidFill>
              </a:rPr>
              <a:t>2.</a:t>
            </a:r>
            <a:endParaRPr lang="el-GR" dirty="0">
              <a:solidFill>
                <a:prstClr val="black"/>
              </a:solidFill>
            </a:endParaRPr>
          </a:p>
        </p:txBody>
      </p:sp>
      <p:sp>
        <p:nvSpPr>
          <p:cNvPr id="9" name="8 - Έλλειψη"/>
          <p:cNvSpPr/>
          <p:nvPr/>
        </p:nvSpPr>
        <p:spPr>
          <a:xfrm>
            <a:off x="0" y="2060848"/>
            <a:ext cx="611560"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solidFill>
                  <a:prstClr val="black"/>
                </a:solidFill>
              </a:rPr>
              <a:t>1.</a:t>
            </a:r>
            <a:endParaRPr lang="el-GR" dirty="0">
              <a:solidFill>
                <a:prstClr val="black"/>
              </a:solidFill>
            </a:endParaRPr>
          </a:p>
        </p:txBody>
      </p:sp>
      <p:sp>
        <p:nvSpPr>
          <p:cNvPr id="10" name="9 - Έλλειψη"/>
          <p:cNvSpPr/>
          <p:nvPr/>
        </p:nvSpPr>
        <p:spPr>
          <a:xfrm>
            <a:off x="0" y="4149080"/>
            <a:ext cx="539552" cy="36004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solidFill>
                  <a:prstClr val="black"/>
                </a:solidFill>
              </a:rPr>
              <a:t>3.</a:t>
            </a:r>
            <a:endParaRPr lang="el-GR" dirty="0">
              <a:solidFill>
                <a:prstClr val="black"/>
              </a:solidFill>
            </a:endParaRPr>
          </a:p>
        </p:txBody>
      </p:sp>
      <p:sp>
        <p:nvSpPr>
          <p:cNvPr id="11" name="10 - Έλλειψη"/>
          <p:cNvSpPr/>
          <p:nvPr/>
        </p:nvSpPr>
        <p:spPr>
          <a:xfrm>
            <a:off x="6228184" y="3634065"/>
            <a:ext cx="576064"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solidFill>
                  <a:prstClr val="black"/>
                </a:solidFill>
              </a:rPr>
              <a:t>5.</a:t>
            </a:r>
            <a:endParaRPr lang="el-GR" dirty="0">
              <a:solidFill>
                <a:prstClr val="black"/>
              </a:solidFill>
            </a:endParaRPr>
          </a:p>
        </p:txBody>
      </p:sp>
      <p:sp>
        <p:nvSpPr>
          <p:cNvPr id="12" name="11 - Έλλειψη"/>
          <p:cNvSpPr/>
          <p:nvPr/>
        </p:nvSpPr>
        <p:spPr>
          <a:xfrm>
            <a:off x="7812360" y="5434265"/>
            <a:ext cx="504056" cy="50405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solidFill>
                  <a:prstClr val="black"/>
                </a:solidFill>
              </a:rPr>
              <a:t>6.</a:t>
            </a:r>
            <a:endParaRPr lang="el-GR" dirty="0">
              <a:solidFill>
                <a:prstClr val="black"/>
              </a:solidFill>
            </a:endParaRPr>
          </a:p>
        </p:txBody>
      </p:sp>
      <p:sp>
        <p:nvSpPr>
          <p:cNvPr id="13" name="12 - Έλλειψη"/>
          <p:cNvSpPr/>
          <p:nvPr/>
        </p:nvSpPr>
        <p:spPr>
          <a:xfrm>
            <a:off x="8100392" y="1833865"/>
            <a:ext cx="504056"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solidFill>
                  <a:prstClr val="black"/>
                </a:solidFill>
              </a:rPr>
              <a:t>4.</a:t>
            </a:r>
            <a:endParaRPr lang="el-GR" dirty="0">
              <a:solidFill>
                <a:prstClr val="black"/>
              </a:solidFill>
            </a:endParaRPr>
          </a:p>
        </p:txBody>
      </p:sp>
      <p:sp>
        <p:nvSpPr>
          <p:cNvPr id="15" name="14 - Έλλειψη"/>
          <p:cNvSpPr/>
          <p:nvPr/>
        </p:nvSpPr>
        <p:spPr>
          <a:xfrm>
            <a:off x="0" y="5877272"/>
            <a:ext cx="539552"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solidFill>
                  <a:prstClr val="black"/>
                </a:solidFill>
              </a:rPr>
              <a:t>4.</a:t>
            </a:r>
            <a:endParaRPr lang="el-GR" dirty="0">
              <a:solidFill>
                <a:prstClr val="black"/>
              </a:solidFill>
            </a:endParaRPr>
          </a:p>
        </p:txBody>
      </p:sp>
      <p:sp>
        <p:nvSpPr>
          <p:cNvPr id="16" name="15 - Ορθογώνιο"/>
          <p:cNvSpPr/>
          <p:nvPr/>
        </p:nvSpPr>
        <p:spPr>
          <a:xfrm>
            <a:off x="4067944" y="6237312"/>
            <a:ext cx="1008112" cy="276999"/>
          </a:xfrm>
          <a:prstGeom prst="rect">
            <a:avLst/>
          </a:prstGeom>
        </p:spPr>
        <p:txBody>
          <a:bodyPr wrap="square">
            <a:spAutoFit/>
          </a:bodyPr>
          <a:lstStyle/>
          <a:p>
            <a:pPr algn="ctr"/>
            <a:r>
              <a:rPr lang="en-US" sz="1200" dirty="0" smtClean="0">
                <a:solidFill>
                  <a:prstClr val="black"/>
                </a:solidFill>
                <a:latin typeface="+mn-lt"/>
                <a:hlinkClick r:id="rId4"/>
              </a:rPr>
              <a:t>ol.ie</a:t>
            </a:r>
            <a:endParaRPr lang="el-GR" sz="1200" dirty="0">
              <a:solidFill>
                <a:prstClr val="black"/>
              </a:solidFill>
              <a:latin typeface="+mn-lt"/>
            </a:endParaRPr>
          </a:p>
        </p:txBody>
      </p:sp>
      <p:sp>
        <p:nvSpPr>
          <p:cNvPr id="17" name="2 - Θέση περιεχομένου"/>
          <p:cNvSpPr>
            <a:spLocks noGrp="1"/>
          </p:cNvSpPr>
          <p:nvPr>
            <p:ph idx="1"/>
          </p:nvPr>
        </p:nvSpPr>
        <p:spPr>
          <a:xfrm>
            <a:off x="2843808" y="980728"/>
            <a:ext cx="3456384" cy="5256584"/>
          </a:xfrm>
        </p:spPr>
        <p:txBody>
          <a:bodyPr>
            <a:noAutofit/>
          </a:bodyPr>
          <a:lstStyle/>
          <a:p>
            <a:pPr marL="457200" indent="-457200">
              <a:buFont typeface="+mj-lt"/>
              <a:buAutoNum type="arabicPeriod"/>
            </a:pPr>
            <a:r>
              <a:rPr lang="el-GR" sz="2000" dirty="0" smtClean="0"/>
              <a:t>Γραμμή προσανατολισμού ισχίου</a:t>
            </a:r>
          </a:p>
          <a:p>
            <a:pPr marL="457200" indent="-457200">
              <a:buFont typeface="+mj-lt"/>
              <a:buAutoNum type="arabicPeriod"/>
            </a:pPr>
            <a:r>
              <a:rPr lang="el-GR" sz="2000" dirty="0" smtClean="0"/>
              <a:t>Ανατομικός άξονας μηριαίου </a:t>
            </a:r>
          </a:p>
          <a:p>
            <a:pPr marL="457200" indent="-457200">
              <a:buFont typeface="+mj-lt"/>
              <a:buAutoNum type="arabicPeriod"/>
            </a:pPr>
            <a:r>
              <a:rPr lang="el-GR" sz="2000" dirty="0" smtClean="0"/>
              <a:t>Μηχανικός άξονας μηριαίου</a:t>
            </a:r>
          </a:p>
          <a:p>
            <a:pPr marL="457200" indent="-457200">
              <a:buFont typeface="+mj-lt"/>
              <a:buAutoNum type="arabicPeriod"/>
            </a:pPr>
            <a:r>
              <a:rPr lang="el-GR" sz="2000" smtClean="0"/>
              <a:t>Γραμμή προσανατολισμού  της </a:t>
            </a:r>
            <a:r>
              <a:rPr lang="el-GR" sz="2000" dirty="0" smtClean="0"/>
              <a:t>άρθρωσης του γόνατος</a:t>
            </a:r>
          </a:p>
          <a:p>
            <a:pPr marL="457200" indent="-457200">
              <a:buFont typeface="+mj-lt"/>
              <a:buAutoNum type="arabicPeriod"/>
            </a:pPr>
            <a:r>
              <a:rPr lang="el-GR" sz="2000" dirty="0" smtClean="0"/>
              <a:t>Μηχανικός και ανατομικός άξονας κνήμης</a:t>
            </a:r>
          </a:p>
          <a:p>
            <a:pPr marL="457200" indent="-457200">
              <a:buFont typeface="+mj-lt"/>
              <a:buAutoNum type="arabicPeriod"/>
            </a:pPr>
            <a:r>
              <a:rPr lang="el-GR" sz="2000" dirty="0" smtClean="0"/>
              <a:t>Γραμμή προσανατολισμού </a:t>
            </a:r>
            <a:r>
              <a:rPr lang="el-GR" sz="2000" dirty="0" err="1" smtClean="0"/>
              <a:t>ποδοκνημικής</a:t>
            </a:r>
            <a:r>
              <a:rPr lang="el-GR" sz="2000" dirty="0" smtClean="0"/>
              <a:t> άρθρωσης</a:t>
            </a:r>
          </a:p>
        </p:txBody>
      </p:sp>
    </p:spTree>
    <p:extLst>
      <p:ext uri="{BB962C8B-B14F-4D97-AF65-F5344CB8AC3E}">
        <p14:creationId xmlns:p14="http://schemas.microsoft.com/office/powerpoint/2010/main" val="26891132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224136"/>
          </a:xfrm>
        </p:spPr>
        <p:txBody>
          <a:bodyPr>
            <a:normAutofit fontScale="90000"/>
          </a:bodyPr>
          <a:lstStyle/>
          <a:p>
            <a:r>
              <a:rPr lang="el-GR" dirty="0" err="1" smtClean="0"/>
              <a:t>Επιγονατιδομηριαία</a:t>
            </a:r>
            <a:r>
              <a:rPr lang="el-GR" dirty="0" smtClean="0"/>
              <a:t> Άρθρωση</a:t>
            </a:r>
            <a:br>
              <a:rPr lang="el-GR" dirty="0" smtClean="0"/>
            </a:br>
            <a:r>
              <a:rPr lang="el-GR" sz="3600" b="0" dirty="0" smtClean="0"/>
              <a:t>Δύναμη Αντίδρασης</a:t>
            </a:r>
            <a:endParaRPr lang="el-GR" sz="3600" b="0" dirty="0"/>
          </a:p>
        </p:txBody>
      </p:sp>
      <p:sp>
        <p:nvSpPr>
          <p:cNvPr id="3" name="2 - Θέση περιεχομένου"/>
          <p:cNvSpPr>
            <a:spLocks noGrp="1"/>
          </p:cNvSpPr>
          <p:nvPr>
            <p:ph idx="1"/>
          </p:nvPr>
        </p:nvSpPr>
        <p:spPr>
          <a:xfrm>
            <a:off x="323528" y="1268760"/>
            <a:ext cx="4032448" cy="5328592"/>
          </a:xfrm>
        </p:spPr>
        <p:txBody>
          <a:bodyPr>
            <a:normAutofit lnSpcReduction="10000"/>
          </a:bodyPr>
          <a:lstStyle/>
          <a:p>
            <a:pPr>
              <a:buNone/>
            </a:pPr>
            <a:r>
              <a:rPr lang="el-GR" dirty="0" smtClean="0"/>
              <a:t>Α.  Στις δυναμικές δραστηριότητες,  η αντίδραση που αναπτύσσεται στην </a:t>
            </a:r>
            <a:r>
              <a:rPr lang="el-GR" dirty="0" err="1" smtClean="0"/>
              <a:t>επιγονατιδομηριαία</a:t>
            </a:r>
            <a:r>
              <a:rPr lang="el-GR" dirty="0" smtClean="0"/>
              <a:t> άρθρωση είναι ανάλογη  με το μέγεθος της δύναμης που αναπτύσσουν τα μυϊκά συστήματα </a:t>
            </a:r>
          </a:p>
          <a:p>
            <a:pPr marL="358775" indent="0">
              <a:buNone/>
            </a:pPr>
            <a:r>
              <a:rPr lang="el-GR" dirty="0" smtClean="0"/>
              <a:t>Δηλαδή, </a:t>
            </a:r>
            <a:r>
              <a:rPr lang="el-GR" b="1" dirty="0" smtClean="0"/>
              <a:t>όσο αυξάνεται η δύναμη του </a:t>
            </a:r>
            <a:r>
              <a:rPr lang="el-GR" b="1" dirty="0" err="1" smtClean="0"/>
              <a:t>τετρακεφάλου</a:t>
            </a:r>
            <a:r>
              <a:rPr lang="el-GR" b="1" dirty="0" smtClean="0"/>
              <a:t> αυξάνεται και η αντίδραση στην άρθρωση</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a:solidFill>
                <a:prstClr val="black"/>
              </a:solidFill>
            </a:endParaRPr>
          </a:p>
        </p:txBody>
      </p:sp>
      <p:sp>
        <p:nvSpPr>
          <p:cNvPr id="5" name="2 - Θέση περιεχομένου"/>
          <p:cNvSpPr txBox="1">
            <a:spLocks/>
          </p:cNvSpPr>
          <p:nvPr/>
        </p:nvSpPr>
        <p:spPr>
          <a:xfrm>
            <a:off x="4572000" y="1268760"/>
            <a:ext cx="4104456" cy="5328592"/>
          </a:xfrm>
          <a:prstGeom prst="rect">
            <a:avLst/>
          </a:prstGeom>
        </p:spPr>
        <p:txBody>
          <a:bodyPr vert="horz" lIns="91440" tIns="45720" rIns="91440" bIns="45720" rtlCol="0">
            <a:normAutofit/>
          </a:bodyPr>
          <a:lstStyle/>
          <a:p>
            <a:pPr marL="342900" indent="-342900" fontAlgn="auto">
              <a:lnSpc>
                <a:spcPct val="112000"/>
              </a:lnSpc>
              <a:spcBef>
                <a:spcPts val="1200"/>
              </a:spcBef>
              <a:spcAft>
                <a:spcPts val="0"/>
              </a:spcAft>
              <a:defRPr/>
            </a:pPr>
            <a:r>
              <a:rPr lang="el-GR" sz="2400" dirty="0" smtClean="0">
                <a:solidFill>
                  <a:prstClr val="black"/>
                </a:solidFill>
                <a:latin typeface="Calibri"/>
              </a:rPr>
              <a:t> Β. Με την κάμψη του γόνατος επηρεάζεται η γωνία μεταξύ του </a:t>
            </a:r>
            <a:r>
              <a:rPr lang="el-GR" sz="2400" dirty="0" err="1" smtClean="0">
                <a:solidFill>
                  <a:prstClr val="black"/>
                </a:solidFill>
                <a:latin typeface="Calibri"/>
              </a:rPr>
              <a:t>επιγονατιδικού</a:t>
            </a:r>
            <a:r>
              <a:rPr lang="el-GR" sz="2400" dirty="0" smtClean="0">
                <a:solidFill>
                  <a:prstClr val="black"/>
                </a:solidFill>
                <a:latin typeface="Calibri"/>
              </a:rPr>
              <a:t> τένοντα και του τένοντα του </a:t>
            </a:r>
            <a:r>
              <a:rPr lang="el-GR" sz="2400" dirty="0" err="1" smtClean="0">
                <a:solidFill>
                  <a:prstClr val="black"/>
                </a:solidFill>
                <a:latin typeface="Calibri"/>
              </a:rPr>
              <a:t>τετρακεφάλου</a:t>
            </a:r>
            <a:r>
              <a:rPr lang="el-GR" sz="2400" dirty="0" smtClean="0">
                <a:solidFill>
                  <a:prstClr val="black"/>
                </a:solidFill>
                <a:latin typeface="Calibri"/>
              </a:rPr>
              <a:t>.</a:t>
            </a:r>
          </a:p>
          <a:p>
            <a:pPr marL="358775" fontAlgn="auto">
              <a:lnSpc>
                <a:spcPct val="112000"/>
              </a:lnSpc>
              <a:spcBef>
                <a:spcPts val="1200"/>
              </a:spcBef>
              <a:spcAft>
                <a:spcPts val="0"/>
              </a:spcAft>
              <a:defRPr/>
            </a:pPr>
            <a:r>
              <a:rPr lang="el-GR" sz="2400" b="1" dirty="0" smtClean="0">
                <a:solidFill>
                  <a:prstClr val="black"/>
                </a:solidFill>
                <a:latin typeface="Calibri"/>
              </a:rPr>
              <a:t>Η αντίδραση της </a:t>
            </a:r>
            <a:r>
              <a:rPr lang="el-GR" sz="2400" b="1" dirty="0" err="1" smtClean="0">
                <a:solidFill>
                  <a:prstClr val="black"/>
                </a:solidFill>
                <a:latin typeface="Calibri"/>
              </a:rPr>
              <a:t>επιγονατιδομηριαίας</a:t>
            </a:r>
            <a:r>
              <a:rPr lang="el-GR" sz="2400" b="1" dirty="0" smtClean="0">
                <a:solidFill>
                  <a:prstClr val="black"/>
                </a:solidFill>
                <a:latin typeface="Calibri"/>
              </a:rPr>
              <a:t> άρθρωσης</a:t>
            </a:r>
            <a:r>
              <a:rPr lang="el-GR" sz="2400" dirty="0" smtClean="0">
                <a:solidFill>
                  <a:prstClr val="black"/>
                </a:solidFill>
                <a:latin typeface="Calibri"/>
              </a:rPr>
              <a:t> καθώς είναι συνισταμένη των παραπάνω δυνάμεων </a:t>
            </a:r>
            <a:r>
              <a:rPr lang="el-GR" sz="2400" b="1" dirty="0" smtClean="0">
                <a:solidFill>
                  <a:prstClr val="black"/>
                </a:solidFill>
                <a:latin typeface="Calibri"/>
              </a:rPr>
              <a:t>αυξάνεται αυξανομένης της κάμψης του γόνατος</a:t>
            </a:r>
            <a:r>
              <a:rPr lang="el-GR" sz="2400" dirty="0" smtClean="0">
                <a:solidFill>
                  <a:prstClr val="black"/>
                </a:solidFill>
                <a:latin typeface="Calibri"/>
              </a:rPr>
              <a:t>. </a:t>
            </a:r>
          </a:p>
        </p:txBody>
      </p:sp>
    </p:spTree>
    <p:extLst>
      <p:ext uri="{BB962C8B-B14F-4D97-AF65-F5344CB8AC3E}">
        <p14:creationId xmlns:p14="http://schemas.microsoft.com/office/powerpoint/2010/main" val="50681403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Βαθύ Κάθισμα </a:t>
            </a:r>
            <a:r>
              <a:rPr lang="el-GR" sz="3200" b="0" dirty="0" smtClean="0"/>
              <a:t>1/2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a:solidFill>
                <a:prstClr val="black"/>
              </a:solidFill>
            </a:endParaRPr>
          </a:p>
        </p:txBody>
      </p:sp>
      <p:pic>
        <p:nvPicPr>
          <p:cNvPr id="6" name="Picture 6" descr="http://www.precisionnutrition.com/wordpress/wp-content/uploads/2011/07/cavemansquatting-300x300.jpg"/>
          <p:cNvPicPr>
            <a:picLocks noGrp="1" noChangeAspect="1" noChangeArrowheads="1"/>
          </p:cNvPicPr>
          <p:nvPr>
            <p:ph idx="1"/>
          </p:nvPr>
        </p:nvPicPr>
        <p:blipFill>
          <a:blip r:embed="rId2" cstate="print"/>
          <a:srcRect/>
          <a:stretch>
            <a:fillRect/>
          </a:stretch>
        </p:blipFill>
        <p:spPr bwMode="auto">
          <a:xfrm>
            <a:off x="323528" y="1124744"/>
            <a:ext cx="2808312" cy="2808312"/>
          </a:xfrm>
          <a:prstGeom prst="rect">
            <a:avLst/>
          </a:prstGeom>
          <a:noFill/>
        </p:spPr>
      </p:pic>
      <p:pic>
        <p:nvPicPr>
          <p:cNvPr id="7" name="Picture 10" descr="http://www.precisionnutrition.com/wordpress/wp-content/uploads/2011/07/DSC02097-300x225.jpg"/>
          <p:cNvPicPr>
            <a:picLocks noChangeAspect="1" noChangeArrowheads="1"/>
          </p:cNvPicPr>
          <p:nvPr/>
        </p:nvPicPr>
        <p:blipFill>
          <a:blip r:embed="rId3" cstate="print"/>
          <a:srcRect l="35446" t="8556" r="12299"/>
          <a:stretch>
            <a:fillRect/>
          </a:stretch>
        </p:blipFill>
        <p:spPr bwMode="auto">
          <a:xfrm>
            <a:off x="3203848" y="2708920"/>
            <a:ext cx="2592288" cy="3402377"/>
          </a:xfrm>
          <a:prstGeom prst="rect">
            <a:avLst/>
          </a:prstGeom>
          <a:noFill/>
        </p:spPr>
      </p:pic>
      <p:pic>
        <p:nvPicPr>
          <p:cNvPr id="8" name="Picture 2" descr="https://farm7.staticflickr.com/6030/6009354271_100458bdc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856" t="26562" r="50000" b="6156"/>
          <a:stretch/>
        </p:blipFill>
        <p:spPr bwMode="auto">
          <a:xfrm>
            <a:off x="6012160" y="1124744"/>
            <a:ext cx="2808312" cy="3772985"/>
          </a:xfrm>
          <a:prstGeom prst="rect">
            <a:avLst/>
          </a:prstGeom>
          <a:noFill/>
          <a:extLst>
            <a:ext uri="{909E8E84-426E-40DD-AFC4-6F175D3DCCD1}">
              <a14:hiddenFill xmlns:a14="http://schemas.microsoft.com/office/drawing/2010/main">
                <a:solidFill>
                  <a:srgbClr val="FFFFFF"/>
                </a:solidFill>
              </a14:hiddenFill>
            </a:ext>
          </a:extLst>
        </p:spPr>
      </p:pic>
      <p:sp>
        <p:nvSpPr>
          <p:cNvPr id="9" name="1 - Τίτλος"/>
          <p:cNvSpPr txBox="1">
            <a:spLocks/>
          </p:cNvSpPr>
          <p:nvPr/>
        </p:nvSpPr>
        <p:spPr>
          <a:xfrm>
            <a:off x="395536" y="4005064"/>
            <a:ext cx="2664296" cy="288032"/>
          </a:xfrm>
          <a:prstGeom prst="rect">
            <a:avLst/>
          </a:prstGeom>
        </p:spPr>
        <p:txBody>
          <a:bodyPr vert="horz" lIns="91440" tIns="45720" rIns="91440" bIns="45720" rtlCol="0" anchor="ctr">
            <a:normAutofit/>
          </a:bodyPr>
          <a:lstStyle/>
          <a:p>
            <a:pPr algn="ctr" fontAlgn="auto">
              <a:spcAft>
                <a:spcPts val="0"/>
              </a:spcAft>
              <a:defRPr/>
            </a:pPr>
            <a:r>
              <a:rPr lang="en-US" sz="1200" dirty="0" smtClean="0">
                <a:solidFill>
                  <a:srgbClr val="004A82"/>
                </a:solidFill>
                <a:latin typeface="Calibri"/>
                <a:hlinkClick r:id="rId5"/>
              </a:rPr>
              <a:t>precisionnutrition.com</a:t>
            </a:r>
            <a:endParaRPr lang="el-GR" sz="1200" dirty="0">
              <a:solidFill>
                <a:srgbClr val="004A82"/>
              </a:solidFill>
              <a:latin typeface="Calibri"/>
            </a:endParaRPr>
          </a:p>
        </p:txBody>
      </p:sp>
      <p:sp>
        <p:nvSpPr>
          <p:cNvPr id="11" name="1 - Τίτλος"/>
          <p:cNvSpPr txBox="1">
            <a:spLocks/>
          </p:cNvSpPr>
          <p:nvPr/>
        </p:nvSpPr>
        <p:spPr>
          <a:xfrm>
            <a:off x="3167844" y="6165304"/>
            <a:ext cx="2664296" cy="288032"/>
          </a:xfrm>
          <a:prstGeom prst="rect">
            <a:avLst/>
          </a:prstGeom>
        </p:spPr>
        <p:txBody>
          <a:bodyPr vert="horz" lIns="91440" tIns="45720" rIns="91440" bIns="45720" rtlCol="0" anchor="ctr">
            <a:normAutofit/>
          </a:bodyPr>
          <a:lstStyle/>
          <a:p>
            <a:pPr algn="ctr" fontAlgn="auto">
              <a:spcAft>
                <a:spcPts val="0"/>
              </a:spcAft>
              <a:defRPr/>
            </a:pPr>
            <a:r>
              <a:rPr lang="en-US" sz="1200" dirty="0" smtClean="0">
                <a:solidFill>
                  <a:srgbClr val="004A82"/>
                </a:solidFill>
                <a:latin typeface="Calibri"/>
                <a:hlinkClick r:id="rId5"/>
              </a:rPr>
              <a:t>precisionnutrition.com</a:t>
            </a:r>
            <a:endParaRPr lang="el-GR" sz="1200" dirty="0">
              <a:solidFill>
                <a:srgbClr val="004A82"/>
              </a:solidFill>
              <a:latin typeface="Calibri"/>
            </a:endParaRPr>
          </a:p>
        </p:txBody>
      </p:sp>
      <p:sp>
        <p:nvSpPr>
          <p:cNvPr id="13" name="Rectangle 11"/>
          <p:cNvSpPr/>
          <p:nvPr/>
        </p:nvSpPr>
        <p:spPr>
          <a:xfrm>
            <a:off x="6012160" y="5013176"/>
            <a:ext cx="2808312" cy="461665"/>
          </a:xfrm>
          <a:prstGeom prst="rect">
            <a:avLst/>
          </a:prstGeom>
        </p:spPr>
        <p:txBody>
          <a:bodyPr wrap="square">
            <a:spAutoFit/>
          </a:bodyPr>
          <a:lstStyle/>
          <a:p>
            <a:pPr algn="ctr"/>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6"/>
              </a:rPr>
              <a:t>Adorable Chinese Girl</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7" tooltip="Go to Trey Ratcliff's photostream"/>
              </a:rPr>
              <a:t>Trey </a:t>
            </a:r>
            <a:r>
              <a:rPr lang="en-US" sz="1200" dirty="0" smtClean="0">
                <a:latin typeface="+mn-lt"/>
                <a:hlinkClick r:id="rId7" tooltip="Go to Trey Ratcliff's photostream"/>
              </a:rPr>
              <a:t>Ratcliff</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8"/>
              </a:rPr>
              <a:t>CC BY-NC-SA 2.0</a:t>
            </a:r>
            <a:endParaRPr lang="en-US" sz="1200" dirty="0">
              <a:latin typeface="+mn-lt"/>
            </a:endParaRPr>
          </a:p>
        </p:txBody>
      </p:sp>
    </p:spTree>
    <p:extLst>
      <p:ext uri="{BB962C8B-B14F-4D97-AF65-F5344CB8AC3E}">
        <p14:creationId xmlns:p14="http://schemas.microsoft.com/office/powerpoint/2010/main" val="89263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Άξονες μηριαίου Οστού </a:t>
            </a:r>
            <a:r>
              <a:rPr lang="en-US" sz="3000" b="0" dirty="0" smtClean="0"/>
              <a:t>2</a:t>
            </a:r>
            <a:r>
              <a:rPr lang="el-GR" sz="3000" b="0" dirty="0" smtClean="0"/>
              <a:t>/2</a:t>
            </a:r>
            <a:endParaRPr lang="el-GR" sz="3600" dirty="0"/>
          </a:p>
        </p:txBody>
      </p:sp>
      <p:sp>
        <p:nvSpPr>
          <p:cNvPr id="3" name="2 - Θέση περιεχομένου"/>
          <p:cNvSpPr>
            <a:spLocks noGrp="1"/>
          </p:cNvSpPr>
          <p:nvPr>
            <p:ph idx="1"/>
          </p:nvPr>
        </p:nvSpPr>
        <p:spPr>
          <a:xfrm>
            <a:off x="539552" y="1556792"/>
            <a:ext cx="4320480" cy="3096344"/>
          </a:xfrm>
        </p:spPr>
        <p:txBody>
          <a:bodyPr/>
          <a:lstStyle/>
          <a:p>
            <a:r>
              <a:rPr lang="el-GR" b="1" dirty="0" smtClean="0"/>
              <a:t>Ο Ανατομικός άξονας του μηριαίου αυχένα</a:t>
            </a:r>
            <a:r>
              <a:rPr lang="el-GR" dirty="0" smtClean="0"/>
              <a:t> ορίζεται από το κέντρο της κεφαλής </a:t>
            </a:r>
            <a:r>
              <a:rPr lang="el-GR" smtClean="0"/>
              <a:t>του μηριαίου  μέχρι </a:t>
            </a:r>
            <a:r>
              <a:rPr lang="el-GR" dirty="0" smtClean="0"/>
              <a:t>το μέσον </a:t>
            </a:r>
            <a:r>
              <a:rPr lang="el-GR" smtClean="0"/>
              <a:t>της απόστασης </a:t>
            </a:r>
            <a:r>
              <a:rPr lang="en-US" smtClean="0"/>
              <a:t> </a:t>
            </a:r>
            <a:r>
              <a:rPr lang="el-GR" smtClean="0"/>
              <a:t>μείζονος </a:t>
            </a:r>
            <a:r>
              <a:rPr lang="el-GR" dirty="0" smtClean="0"/>
              <a:t>και ελάσσονος </a:t>
            </a:r>
            <a:r>
              <a:rPr lang="el-GR" dirty="0" err="1" smtClean="0"/>
              <a:t>τροχαντήρα</a:t>
            </a:r>
            <a:r>
              <a:rPr lang="el-GR" dirty="0" smtClean="0"/>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6" name="Picture 2" descr="http://d3rzbccgedqypw.cloudfront.net/content/jbjsam/86/5/1078/F1.medium.gif"/>
          <p:cNvPicPr>
            <a:picLocks noChangeAspect="1" noChangeArrowheads="1"/>
          </p:cNvPicPr>
          <p:nvPr/>
        </p:nvPicPr>
        <p:blipFill>
          <a:blip r:embed="rId2" cstate="print"/>
          <a:srcRect/>
          <a:stretch>
            <a:fillRect/>
          </a:stretch>
        </p:blipFill>
        <p:spPr bwMode="auto">
          <a:xfrm>
            <a:off x="5076056" y="1412776"/>
            <a:ext cx="3744416" cy="4551041"/>
          </a:xfrm>
          <a:prstGeom prst="rect">
            <a:avLst/>
          </a:prstGeom>
          <a:noFill/>
          <a:ln>
            <a:solidFill>
              <a:schemeClr val="accent5">
                <a:lumMod val="50000"/>
              </a:schemeClr>
            </a:solidFill>
          </a:ln>
        </p:spPr>
      </p:pic>
      <p:sp>
        <p:nvSpPr>
          <p:cNvPr id="7" name="6 - Ορθογώνιο"/>
          <p:cNvSpPr/>
          <p:nvPr/>
        </p:nvSpPr>
        <p:spPr>
          <a:xfrm>
            <a:off x="4788024" y="6144663"/>
            <a:ext cx="4320480" cy="276999"/>
          </a:xfrm>
          <a:prstGeom prst="rect">
            <a:avLst/>
          </a:prstGeom>
        </p:spPr>
        <p:txBody>
          <a:bodyPr wrap="square">
            <a:spAutoFit/>
          </a:bodyPr>
          <a:lstStyle/>
          <a:p>
            <a:pPr algn="ctr"/>
            <a:r>
              <a:rPr lang="en-US" sz="1200" dirty="0" smtClean="0">
                <a:latin typeface="+mn-lt"/>
                <a:hlinkClick r:id="rId3"/>
              </a:rPr>
              <a:t>d3rzbccgedqypw.cloudfront.net</a:t>
            </a:r>
            <a:endParaRPr lang="el-GR" sz="1200" dirty="0">
              <a:latin typeface="+mn-l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Βαθύ Κάθισμα </a:t>
            </a:r>
            <a:r>
              <a:rPr lang="el-GR" sz="3200" b="0" dirty="0" smtClean="0"/>
              <a:t>2/2</a:t>
            </a:r>
            <a:endParaRPr lang="el-GR" sz="3200" b="0" dirty="0"/>
          </a:p>
        </p:txBody>
      </p:sp>
      <p:sp>
        <p:nvSpPr>
          <p:cNvPr id="3" name="2 - Θέση περιεχομένου"/>
          <p:cNvSpPr>
            <a:spLocks noGrp="1"/>
          </p:cNvSpPr>
          <p:nvPr>
            <p:ph idx="1"/>
          </p:nvPr>
        </p:nvSpPr>
        <p:spPr>
          <a:xfrm>
            <a:off x="457200" y="980728"/>
            <a:ext cx="8003232" cy="5256584"/>
          </a:xfrm>
        </p:spPr>
        <p:txBody>
          <a:bodyPr/>
          <a:lstStyle/>
          <a:p>
            <a:r>
              <a:rPr lang="el-GR" dirty="0" smtClean="0"/>
              <a:t>Σε κίνηση κλειστής κινητικής αλυσίδας</a:t>
            </a:r>
            <a:r>
              <a:rPr lang="en-US" dirty="0" smtClean="0"/>
              <a:t>,</a:t>
            </a:r>
            <a:r>
              <a:rPr lang="el-GR" dirty="0" smtClean="0"/>
              <a:t> όταν η κάμψη στο </a:t>
            </a:r>
            <a:r>
              <a:rPr lang="el-GR" smtClean="0"/>
              <a:t>γόνατο είναι  μεγαλύτερη </a:t>
            </a:r>
            <a:r>
              <a:rPr lang="el-GR" dirty="0" smtClean="0"/>
              <a:t>από</a:t>
            </a:r>
            <a:r>
              <a:rPr lang="en-US" dirty="0" smtClean="0"/>
              <a:t> </a:t>
            </a:r>
            <a:r>
              <a:rPr lang="el-GR" smtClean="0"/>
              <a:t>15</a:t>
            </a:r>
            <a:r>
              <a:rPr lang="el-GR" baseline="30000" smtClean="0"/>
              <a:t>Ο</a:t>
            </a:r>
            <a:r>
              <a:rPr lang="en-US" smtClean="0"/>
              <a:t>, </a:t>
            </a:r>
            <a:r>
              <a:rPr lang="el-GR" smtClean="0"/>
              <a:t> λόγω </a:t>
            </a:r>
            <a:r>
              <a:rPr lang="el-GR" dirty="0" smtClean="0"/>
              <a:t>της αύξησης του μοχλοβραχίονα αντίστασης</a:t>
            </a:r>
            <a:r>
              <a:rPr lang="en-US" dirty="0" smtClean="0"/>
              <a:t>(</a:t>
            </a:r>
            <a:r>
              <a:rPr lang="el-GR" dirty="0" smtClean="0"/>
              <a:t> και επομένως της δραστηριότητας του τετρακέφαλου</a:t>
            </a:r>
            <a:r>
              <a:rPr lang="en-US" dirty="0" smtClean="0"/>
              <a:t>)</a:t>
            </a:r>
            <a:r>
              <a:rPr lang="el-GR" dirty="0" smtClean="0"/>
              <a:t> αυξάνεται δραματικά η δύναμη αντίδρασης της άρθρωσης του γόνατος.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109</a:t>
            </a:fld>
            <a:endParaRPr lang="el-GR">
              <a:solidFill>
                <a:prstClr val="black"/>
              </a:solidFill>
            </a:endParaRPr>
          </a:p>
        </p:txBody>
      </p:sp>
      <p:pic>
        <p:nvPicPr>
          <p:cNvPr id="6" name="Picture 2" descr="image"/>
          <p:cNvPicPr>
            <a:picLocks noChangeAspect="1" noChangeArrowheads="1"/>
          </p:cNvPicPr>
          <p:nvPr/>
        </p:nvPicPr>
        <p:blipFill>
          <a:blip r:embed="rId2" cstate="print"/>
          <a:srcRect/>
          <a:stretch>
            <a:fillRect/>
          </a:stretch>
        </p:blipFill>
        <p:spPr bwMode="auto">
          <a:xfrm>
            <a:off x="971600" y="3212976"/>
            <a:ext cx="4464496" cy="3392514"/>
          </a:xfrm>
          <a:prstGeom prst="rect">
            <a:avLst/>
          </a:prstGeom>
          <a:noFill/>
          <a:ln>
            <a:solidFill>
              <a:srgbClr val="0070C0"/>
            </a:solidFill>
          </a:ln>
        </p:spPr>
      </p:pic>
      <p:sp>
        <p:nvSpPr>
          <p:cNvPr id="7" name="6 - Ορθογώνιο"/>
          <p:cNvSpPr/>
          <p:nvPr/>
        </p:nvSpPr>
        <p:spPr>
          <a:xfrm>
            <a:off x="5220072" y="6328491"/>
            <a:ext cx="1656184" cy="276999"/>
          </a:xfrm>
          <a:prstGeom prst="rect">
            <a:avLst/>
          </a:prstGeom>
        </p:spPr>
        <p:txBody>
          <a:bodyPr wrap="square">
            <a:spAutoFit/>
          </a:bodyPr>
          <a:lstStyle/>
          <a:p>
            <a:pPr algn="ctr"/>
            <a:r>
              <a:rPr lang="en-US" sz="1200" dirty="0" smtClean="0">
                <a:solidFill>
                  <a:prstClr val="black"/>
                </a:solidFill>
                <a:latin typeface="+mn-lt"/>
                <a:hlinkClick r:id="rId3"/>
              </a:rPr>
              <a:t>exrx.net</a:t>
            </a:r>
            <a:endParaRPr lang="el-GR" sz="1200" dirty="0">
              <a:solidFill>
                <a:prstClr val="black"/>
              </a:solidFill>
              <a:latin typeface="+mn-lt"/>
            </a:endParaRPr>
          </a:p>
        </p:txBody>
      </p:sp>
    </p:spTree>
    <p:extLst>
      <p:ext uri="{BB962C8B-B14F-4D97-AF65-F5344CB8AC3E}">
        <p14:creationId xmlns:p14="http://schemas.microsoft.com/office/powerpoint/2010/main" val="24761022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smtClean="0"/>
              <a:t>Βαθύ Κάθισμα </a:t>
            </a:r>
            <a:r>
              <a:rPr lang="el-GR" smtClean="0"/>
              <a:t> </a:t>
            </a:r>
            <a:r>
              <a:rPr lang="el-GR" sz="3200" b="0" smtClean="0"/>
              <a:t>Τροχιά</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110</a:t>
            </a:fld>
            <a:endParaRPr lang="el-GR">
              <a:solidFill>
                <a:prstClr val="black"/>
              </a:solidFill>
            </a:endParaRPr>
          </a:p>
        </p:txBody>
      </p:sp>
      <p:pic>
        <p:nvPicPr>
          <p:cNvPr id="5" name="Picture 2" descr="http://upload.wikimedia.org/wikipedia/commons/thumb/6/6a/Kniebeuge.jpg/220px-Kniebeuge.jpg"/>
          <p:cNvPicPr>
            <a:picLocks noGrp="1" noChangeAspect="1" noChangeArrowheads="1"/>
          </p:cNvPicPr>
          <p:nvPr>
            <p:ph idx="1"/>
          </p:nvPr>
        </p:nvPicPr>
        <p:blipFill>
          <a:blip r:embed="rId2" cstate="print"/>
          <a:srcRect/>
          <a:stretch>
            <a:fillRect/>
          </a:stretch>
        </p:blipFill>
        <p:spPr bwMode="auto">
          <a:xfrm>
            <a:off x="323528" y="1124744"/>
            <a:ext cx="3682095" cy="3732306"/>
          </a:xfrm>
          <a:prstGeom prst="rect">
            <a:avLst/>
          </a:prstGeom>
          <a:noFill/>
        </p:spPr>
      </p:pic>
      <p:pic>
        <p:nvPicPr>
          <p:cNvPr id="8" name="Picture 2" descr="http://www.precisionnutrition.com/wordpress/wp-content/uploads/2011/07/partial-squat-272x300.jpg"/>
          <p:cNvPicPr>
            <a:picLocks noChangeAspect="1" noChangeArrowheads="1"/>
          </p:cNvPicPr>
          <p:nvPr/>
        </p:nvPicPr>
        <p:blipFill>
          <a:blip r:embed="rId3" cstate="print"/>
          <a:srcRect/>
          <a:stretch>
            <a:fillRect/>
          </a:stretch>
        </p:blipFill>
        <p:spPr bwMode="auto">
          <a:xfrm>
            <a:off x="6228184" y="993522"/>
            <a:ext cx="2477628" cy="2808312"/>
          </a:xfrm>
          <a:prstGeom prst="rect">
            <a:avLst/>
          </a:prstGeom>
          <a:noFill/>
        </p:spPr>
      </p:pic>
      <p:pic>
        <p:nvPicPr>
          <p:cNvPr id="9" name="Picture 2" descr="aimee-high-bar-squat"/>
          <p:cNvPicPr>
            <a:picLocks noChangeAspect="1" noChangeArrowheads="1"/>
          </p:cNvPicPr>
          <p:nvPr/>
        </p:nvPicPr>
        <p:blipFill>
          <a:blip r:embed="rId4" cstate="print"/>
          <a:srcRect r="14870"/>
          <a:stretch>
            <a:fillRect/>
          </a:stretch>
        </p:blipFill>
        <p:spPr bwMode="auto">
          <a:xfrm>
            <a:off x="5724128" y="3933056"/>
            <a:ext cx="2592288" cy="2645421"/>
          </a:xfrm>
          <a:prstGeom prst="rect">
            <a:avLst/>
          </a:prstGeom>
          <a:noFill/>
        </p:spPr>
      </p:pic>
      <p:sp>
        <p:nvSpPr>
          <p:cNvPr id="10" name="9 - Ορθογώνιο"/>
          <p:cNvSpPr/>
          <p:nvPr/>
        </p:nvSpPr>
        <p:spPr>
          <a:xfrm>
            <a:off x="5580112" y="6525344"/>
            <a:ext cx="2880320" cy="276999"/>
          </a:xfrm>
          <a:prstGeom prst="rect">
            <a:avLst/>
          </a:prstGeom>
        </p:spPr>
        <p:txBody>
          <a:bodyPr wrap="square">
            <a:spAutoFit/>
          </a:bodyPr>
          <a:lstStyle/>
          <a:p>
            <a:pPr algn="ctr"/>
            <a:r>
              <a:rPr lang="en-US" sz="1200" dirty="0" smtClean="0">
                <a:solidFill>
                  <a:prstClr val="black"/>
                </a:solidFill>
                <a:latin typeface="+mn-lt"/>
                <a:hlinkClick r:id="rId5"/>
              </a:rPr>
              <a:t>precisionnutrition.com</a:t>
            </a:r>
            <a:endParaRPr lang="el-GR" sz="1200" dirty="0">
              <a:solidFill>
                <a:prstClr val="black"/>
              </a:solidFill>
              <a:latin typeface="+mn-lt"/>
            </a:endParaRPr>
          </a:p>
        </p:txBody>
      </p:sp>
      <p:sp>
        <p:nvSpPr>
          <p:cNvPr id="11" name="10 - Ορθογώνιο"/>
          <p:cNvSpPr/>
          <p:nvPr/>
        </p:nvSpPr>
        <p:spPr>
          <a:xfrm>
            <a:off x="5522782" y="3517576"/>
            <a:ext cx="1944216" cy="276999"/>
          </a:xfrm>
          <a:prstGeom prst="rect">
            <a:avLst/>
          </a:prstGeom>
        </p:spPr>
        <p:txBody>
          <a:bodyPr wrap="square">
            <a:spAutoFit/>
          </a:bodyPr>
          <a:lstStyle/>
          <a:p>
            <a:pPr algn="ctr"/>
            <a:r>
              <a:rPr lang="en-US" sz="1200" dirty="0" smtClean="0">
                <a:solidFill>
                  <a:prstClr val="black"/>
                </a:solidFill>
                <a:latin typeface="+mn-lt"/>
                <a:hlinkClick r:id="rId6"/>
              </a:rPr>
              <a:t>precisionnutrition.com</a:t>
            </a:r>
            <a:endParaRPr lang="el-GR" sz="1200" dirty="0">
              <a:solidFill>
                <a:prstClr val="black"/>
              </a:solidFill>
              <a:latin typeface="+mn-lt"/>
            </a:endParaRPr>
          </a:p>
        </p:txBody>
      </p:sp>
      <p:sp>
        <p:nvSpPr>
          <p:cNvPr id="12" name="2 - Θέση περιεχομένου"/>
          <p:cNvSpPr txBox="1">
            <a:spLocks/>
          </p:cNvSpPr>
          <p:nvPr/>
        </p:nvSpPr>
        <p:spPr>
          <a:xfrm>
            <a:off x="2560110" y="2798840"/>
            <a:ext cx="2962672" cy="2880320"/>
          </a:xfrm>
          <a:prstGeom prst="rect">
            <a:avLst/>
          </a:prstGeom>
        </p:spPr>
        <p:txBody>
          <a:bodyPr vert="horz" lIns="91440" tIns="45720" rIns="91440" bIns="45720" rtlCol="0">
            <a:normAutofit lnSpcReduction="10000"/>
          </a:bodyPr>
          <a:lstStyle/>
          <a:p>
            <a:pPr marL="342900" indent="-342900" fontAlgn="auto">
              <a:lnSpc>
                <a:spcPct val="112000"/>
              </a:lnSpc>
              <a:spcBef>
                <a:spcPts val="1200"/>
              </a:spcBef>
              <a:spcAft>
                <a:spcPts val="0"/>
              </a:spcAft>
              <a:buFont typeface="Wingdings" panose="05000000000000000000" pitchFamily="2" charset="2"/>
              <a:buChar char="Ø"/>
              <a:defRPr/>
            </a:pPr>
            <a:r>
              <a:rPr lang="el-GR" sz="2400" dirty="0" smtClean="0">
                <a:solidFill>
                  <a:prstClr val="black"/>
                </a:solidFill>
                <a:latin typeface="Calibri"/>
              </a:rPr>
              <a:t>Η τροχιά της κάμψης στα γόνατα είναι ανάλογη με το μήκος της κνήμης, δηλαδή το ύψος του ατόμου.</a:t>
            </a:r>
          </a:p>
          <a:p>
            <a:pPr marL="342900" indent="-342900" fontAlgn="auto">
              <a:lnSpc>
                <a:spcPct val="112000"/>
              </a:lnSpc>
              <a:spcBef>
                <a:spcPts val="1200"/>
              </a:spcBef>
              <a:spcAft>
                <a:spcPts val="0"/>
              </a:spcAft>
              <a:buFont typeface="Wingdings" panose="05000000000000000000" pitchFamily="2" charset="2"/>
              <a:buNone/>
              <a:defRPr/>
            </a:pPr>
            <a:endParaRPr lang="el-GR" sz="2400" dirty="0">
              <a:solidFill>
                <a:prstClr val="black"/>
              </a:solidFill>
              <a:latin typeface="Calibri"/>
            </a:endParaRPr>
          </a:p>
        </p:txBody>
      </p:sp>
      <p:sp>
        <p:nvSpPr>
          <p:cNvPr id="13" name="Rectangle 8"/>
          <p:cNvSpPr>
            <a:spLocks noChangeArrowheads="1"/>
          </p:cNvSpPr>
          <p:nvPr/>
        </p:nvSpPr>
        <p:spPr bwMode="auto">
          <a:xfrm>
            <a:off x="3702" y="5157192"/>
            <a:ext cx="3048000" cy="461665"/>
          </a:xfrm>
          <a:prstGeom prst="rect">
            <a:avLst/>
          </a:prstGeom>
          <a:noFill/>
          <a:ln w="9525">
            <a:noFill/>
            <a:miter lim="800000"/>
            <a:headEnd/>
            <a:tailEnd/>
          </a:ln>
        </p:spPr>
        <p:txBody>
          <a:bodyPr>
            <a:spAutoFit/>
          </a:bodyPr>
          <a:lstStyle/>
          <a:p>
            <a:pPr algn="ctr"/>
            <a:r>
              <a:rPr lang="en-US" sz="1200" dirty="0" smtClean="0">
                <a:solidFill>
                  <a:srgbClr val="595959"/>
                </a:solidFill>
                <a:latin typeface="+mn-lt"/>
              </a:rPr>
              <a:t>“</a:t>
            </a:r>
            <a:r>
              <a:rPr lang="en-US" sz="1200" dirty="0" smtClean="0">
                <a:latin typeface="+mn-lt"/>
                <a:hlinkClick r:id="rId7"/>
              </a:rPr>
              <a:t>Kniebeuge</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a:latin typeface="+mn-lt"/>
                <a:hlinkClick r:id="rId8" tooltip="User:File Upload Bot (Magnus Manske)"/>
              </a:rPr>
              <a:t>File Upload Bot (Magnus </a:t>
            </a:r>
            <a:r>
              <a:rPr lang="en-US" sz="1200" dirty="0" err="1">
                <a:latin typeface="+mn-lt"/>
                <a:hlinkClick r:id="rId8" tooltip="User:File Upload Bot (Magnus Manske)"/>
              </a:rPr>
              <a:t>Manske</a:t>
            </a:r>
            <a:r>
              <a:rPr lang="en-US" sz="1200" dirty="0">
                <a:latin typeface="+mn-lt"/>
                <a:hlinkClick r:id="rId8" tooltip="User:File Upload Bot (Magnus Manske)"/>
              </a:rPr>
              <a:t>)</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9"/>
              </a:rPr>
              <a:t>CC </a:t>
            </a:r>
            <a:r>
              <a:rPr lang="en-US" sz="1200" dirty="0">
                <a:solidFill>
                  <a:srgbClr val="000000"/>
                </a:solidFill>
                <a:latin typeface="+mn-lt"/>
                <a:hlinkClick r:id="rId9"/>
              </a:rPr>
              <a:t>BY-SA 3.0</a:t>
            </a:r>
            <a:endParaRPr lang="en-US" sz="1200" dirty="0">
              <a:solidFill>
                <a:srgbClr val="000000"/>
              </a:solidFill>
              <a:latin typeface="+mn-lt"/>
            </a:endParaRPr>
          </a:p>
        </p:txBody>
      </p:sp>
    </p:spTree>
    <p:extLst>
      <p:ext uri="{BB962C8B-B14F-4D97-AF65-F5344CB8AC3E}">
        <p14:creationId xmlns:p14="http://schemas.microsoft.com/office/powerpoint/2010/main" val="264421961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smtClean="0"/>
              <a:t>Βαθύ Κάθισμα    </a:t>
            </a:r>
            <a:r>
              <a:rPr lang="el-GR" sz="3200" b="0" smtClean="0"/>
              <a:t>Μοχλοί</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111</a:t>
            </a:fld>
            <a:endParaRPr lang="el-GR">
              <a:solidFill>
                <a:prstClr val="black"/>
              </a:solidFill>
            </a:endParaRPr>
          </a:p>
        </p:txBody>
      </p:sp>
      <p:pic>
        <p:nvPicPr>
          <p:cNvPr id="5" name="Picture 8" descr="http://startingstrength.com/articles/nick1web.jpg"/>
          <p:cNvPicPr>
            <a:picLocks noGrp="1" noChangeAspect="1" noChangeArrowheads="1"/>
          </p:cNvPicPr>
          <p:nvPr>
            <p:ph idx="1"/>
          </p:nvPr>
        </p:nvPicPr>
        <p:blipFill>
          <a:blip r:embed="rId2" cstate="print"/>
          <a:srcRect l="5631" t="6246" r="6152" b="6309"/>
          <a:stretch>
            <a:fillRect/>
          </a:stretch>
        </p:blipFill>
        <p:spPr bwMode="auto">
          <a:xfrm>
            <a:off x="899592" y="1196752"/>
            <a:ext cx="4404924" cy="5248383"/>
          </a:xfrm>
          <a:prstGeom prst="rect">
            <a:avLst/>
          </a:prstGeom>
          <a:noFill/>
          <a:ln>
            <a:noFill/>
          </a:ln>
        </p:spPr>
      </p:pic>
      <p:sp>
        <p:nvSpPr>
          <p:cNvPr id="6" name="5 - Ορθογώνιο"/>
          <p:cNvSpPr/>
          <p:nvPr/>
        </p:nvSpPr>
        <p:spPr>
          <a:xfrm>
            <a:off x="323528" y="6165304"/>
            <a:ext cx="2376264" cy="276999"/>
          </a:xfrm>
          <a:prstGeom prst="rect">
            <a:avLst/>
          </a:prstGeom>
        </p:spPr>
        <p:txBody>
          <a:bodyPr wrap="square">
            <a:spAutoFit/>
          </a:bodyPr>
          <a:lstStyle/>
          <a:p>
            <a:pPr algn="ctr"/>
            <a:r>
              <a:rPr lang="en-US" sz="1200" dirty="0" smtClean="0">
                <a:solidFill>
                  <a:prstClr val="black"/>
                </a:solidFill>
                <a:latin typeface="Calibri"/>
                <a:hlinkClick r:id="rId3"/>
              </a:rPr>
              <a:t>startingstrength.com</a:t>
            </a:r>
            <a:endParaRPr lang="el-GR" sz="1200" dirty="0">
              <a:solidFill>
                <a:prstClr val="black"/>
              </a:solidFill>
              <a:latin typeface="Calibri"/>
            </a:endParaRPr>
          </a:p>
        </p:txBody>
      </p:sp>
      <p:sp>
        <p:nvSpPr>
          <p:cNvPr id="7" name="TextBox 9"/>
          <p:cNvSpPr txBox="1"/>
          <p:nvPr/>
        </p:nvSpPr>
        <p:spPr>
          <a:xfrm>
            <a:off x="3419872" y="2924944"/>
            <a:ext cx="1872208" cy="646331"/>
          </a:xfrm>
          <a:prstGeom prst="rect">
            <a:avLst/>
          </a:prstGeom>
          <a:solidFill>
            <a:schemeClr val="bg1"/>
          </a:solidFill>
        </p:spPr>
        <p:txBody>
          <a:bodyPr wrap="square" rtlCol="0">
            <a:spAutoFit/>
          </a:bodyPr>
          <a:lstStyle/>
          <a:p>
            <a:r>
              <a:rPr lang="el-GR" b="1" dirty="0" smtClean="0">
                <a:solidFill>
                  <a:prstClr val="black"/>
                </a:solidFill>
                <a:latin typeface="Calibri"/>
              </a:rPr>
              <a:t>Γόνατο</a:t>
            </a:r>
            <a:r>
              <a:rPr lang="el-GR" dirty="0" smtClean="0">
                <a:solidFill>
                  <a:prstClr val="black"/>
                </a:solidFill>
                <a:latin typeface="Calibri"/>
              </a:rPr>
              <a:t> – Μοχλοβραχίονας </a:t>
            </a:r>
            <a:endParaRPr lang="el-GR" dirty="0">
              <a:solidFill>
                <a:prstClr val="black"/>
              </a:solidFill>
              <a:latin typeface="Calibri"/>
            </a:endParaRPr>
          </a:p>
        </p:txBody>
      </p:sp>
      <p:sp>
        <p:nvSpPr>
          <p:cNvPr id="8" name="TextBox 13"/>
          <p:cNvSpPr txBox="1"/>
          <p:nvPr/>
        </p:nvSpPr>
        <p:spPr>
          <a:xfrm>
            <a:off x="3563888" y="4581128"/>
            <a:ext cx="1368152" cy="523220"/>
          </a:xfrm>
          <a:prstGeom prst="rect">
            <a:avLst/>
          </a:prstGeom>
          <a:solidFill>
            <a:schemeClr val="bg1"/>
          </a:solidFill>
        </p:spPr>
        <p:txBody>
          <a:bodyPr wrap="square" rtlCol="0">
            <a:spAutoFit/>
          </a:bodyPr>
          <a:lstStyle/>
          <a:p>
            <a:r>
              <a:rPr lang="el-GR" sz="1400" dirty="0" smtClean="0">
                <a:solidFill>
                  <a:prstClr val="black"/>
                </a:solidFill>
                <a:latin typeface="Calibri"/>
              </a:rPr>
              <a:t>Τμήμα μοχλού (γόνατο)</a:t>
            </a:r>
            <a:endParaRPr lang="el-GR" sz="1400" dirty="0">
              <a:solidFill>
                <a:prstClr val="black"/>
              </a:solidFill>
              <a:latin typeface="Calibri"/>
            </a:endParaRPr>
          </a:p>
        </p:txBody>
      </p:sp>
      <p:sp>
        <p:nvSpPr>
          <p:cNvPr id="9" name="TextBox 2"/>
          <p:cNvSpPr txBox="1"/>
          <p:nvPr/>
        </p:nvSpPr>
        <p:spPr>
          <a:xfrm>
            <a:off x="971600" y="1412776"/>
            <a:ext cx="2550122" cy="369332"/>
          </a:xfrm>
          <a:prstGeom prst="rect">
            <a:avLst/>
          </a:prstGeom>
          <a:solidFill>
            <a:schemeClr val="bg1"/>
          </a:solidFill>
        </p:spPr>
        <p:txBody>
          <a:bodyPr wrap="none" rtlCol="0">
            <a:spAutoFit/>
          </a:bodyPr>
          <a:lstStyle/>
          <a:p>
            <a:r>
              <a:rPr lang="el-GR" b="1" dirty="0" smtClean="0">
                <a:solidFill>
                  <a:prstClr val="black"/>
                </a:solidFill>
                <a:latin typeface="Calibri"/>
              </a:rPr>
              <a:t>Ισχίο</a:t>
            </a:r>
            <a:r>
              <a:rPr lang="el-GR" dirty="0" smtClean="0">
                <a:solidFill>
                  <a:prstClr val="black"/>
                </a:solidFill>
                <a:latin typeface="Calibri"/>
              </a:rPr>
              <a:t> – Μοχλοβραχίονας </a:t>
            </a:r>
            <a:endParaRPr lang="el-GR" dirty="0">
              <a:solidFill>
                <a:prstClr val="black"/>
              </a:solidFill>
              <a:latin typeface="Calibri"/>
            </a:endParaRPr>
          </a:p>
        </p:txBody>
      </p:sp>
      <p:sp>
        <p:nvSpPr>
          <p:cNvPr id="10" name="TextBox 14"/>
          <p:cNvSpPr txBox="1"/>
          <p:nvPr/>
        </p:nvSpPr>
        <p:spPr>
          <a:xfrm>
            <a:off x="1043608" y="2348880"/>
            <a:ext cx="1512168" cy="307777"/>
          </a:xfrm>
          <a:prstGeom prst="rect">
            <a:avLst/>
          </a:prstGeom>
          <a:solidFill>
            <a:schemeClr val="bg1"/>
          </a:solidFill>
        </p:spPr>
        <p:txBody>
          <a:bodyPr wrap="square" rtlCol="0">
            <a:spAutoFit/>
          </a:bodyPr>
          <a:lstStyle/>
          <a:p>
            <a:r>
              <a:rPr lang="el-GR" sz="1400" dirty="0" smtClean="0">
                <a:solidFill>
                  <a:prstClr val="black"/>
                </a:solidFill>
                <a:latin typeface="Calibri"/>
              </a:rPr>
              <a:t>Κορμός, μοχλός </a:t>
            </a:r>
            <a:endParaRPr lang="el-GR" sz="1400" dirty="0">
              <a:solidFill>
                <a:prstClr val="black"/>
              </a:solidFill>
              <a:latin typeface="Calibri"/>
            </a:endParaRPr>
          </a:p>
        </p:txBody>
      </p:sp>
      <p:sp>
        <p:nvSpPr>
          <p:cNvPr id="11" name="TextBox 14"/>
          <p:cNvSpPr txBox="1"/>
          <p:nvPr/>
        </p:nvSpPr>
        <p:spPr>
          <a:xfrm>
            <a:off x="1403648" y="2636912"/>
            <a:ext cx="720080" cy="307777"/>
          </a:xfrm>
          <a:prstGeom prst="rect">
            <a:avLst/>
          </a:prstGeom>
          <a:solidFill>
            <a:schemeClr val="bg1"/>
          </a:solidFill>
        </p:spPr>
        <p:txBody>
          <a:bodyPr wrap="square" rtlCol="0">
            <a:spAutoFit/>
          </a:bodyPr>
          <a:lstStyle/>
          <a:p>
            <a:r>
              <a:rPr lang="el-GR" sz="1400" dirty="0" smtClean="0">
                <a:solidFill>
                  <a:prstClr val="black"/>
                </a:solidFill>
                <a:latin typeface="Calibri"/>
              </a:rPr>
              <a:t>(Ισχίο)</a:t>
            </a:r>
            <a:endParaRPr lang="el-GR" sz="1400" dirty="0">
              <a:solidFill>
                <a:prstClr val="black"/>
              </a:solidFill>
              <a:latin typeface="Calibri"/>
            </a:endParaRPr>
          </a:p>
        </p:txBody>
      </p:sp>
      <p:sp>
        <p:nvSpPr>
          <p:cNvPr id="14" name="TextBox 11"/>
          <p:cNvSpPr txBox="1"/>
          <p:nvPr/>
        </p:nvSpPr>
        <p:spPr>
          <a:xfrm>
            <a:off x="1187624" y="3933056"/>
            <a:ext cx="2160240" cy="646331"/>
          </a:xfrm>
          <a:prstGeom prst="rect">
            <a:avLst/>
          </a:prstGeom>
          <a:solidFill>
            <a:schemeClr val="bg1"/>
          </a:solidFill>
        </p:spPr>
        <p:txBody>
          <a:bodyPr wrap="square" rtlCol="0">
            <a:spAutoFit/>
          </a:bodyPr>
          <a:lstStyle/>
          <a:p>
            <a:r>
              <a:rPr lang="el-GR" sz="1400" smtClean="0">
                <a:solidFill>
                  <a:prstClr val="black"/>
                </a:solidFill>
                <a:latin typeface="Calibri"/>
              </a:rPr>
              <a:t>      </a:t>
            </a:r>
            <a:r>
              <a:rPr lang="el-GR" smtClean="0">
                <a:solidFill>
                  <a:prstClr val="black"/>
                </a:solidFill>
                <a:latin typeface="Calibri"/>
              </a:rPr>
              <a:t>(ισχίο)    (</a:t>
            </a:r>
            <a:r>
              <a:rPr lang="el-GR" dirty="0" smtClean="0">
                <a:solidFill>
                  <a:prstClr val="black"/>
                </a:solidFill>
                <a:latin typeface="Calibri"/>
              </a:rPr>
              <a:t>γόνατο</a:t>
            </a:r>
            <a:r>
              <a:rPr lang="el-GR" sz="1400" dirty="0" smtClean="0">
                <a:solidFill>
                  <a:prstClr val="black"/>
                </a:solidFill>
                <a:latin typeface="Calibri"/>
              </a:rPr>
              <a:t>)</a:t>
            </a:r>
          </a:p>
          <a:p>
            <a:r>
              <a:rPr lang="el-GR" sz="1400" smtClean="0">
                <a:solidFill>
                  <a:prstClr val="black"/>
                </a:solidFill>
              </a:rPr>
              <a:t> </a:t>
            </a:r>
            <a:r>
              <a:rPr lang="el-GR" smtClean="0">
                <a:solidFill>
                  <a:prstClr val="black"/>
                </a:solidFill>
                <a:latin typeface="Calibri"/>
              </a:rPr>
              <a:t>   Μηριαίο</a:t>
            </a:r>
            <a:r>
              <a:rPr lang="el-GR" dirty="0" smtClean="0">
                <a:solidFill>
                  <a:prstClr val="black"/>
                </a:solidFill>
                <a:latin typeface="Calibri"/>
              </a:rPr>
              <a:t>, μοχλός</a:t>
            </a:r>
            <a:endParaRPr lang="el-GR" dirty="0">
              <a:solidFill>
                <a:prstClr val="black"/>
              </a:solidFill>
              <a:latin typeface="Calibri"/>
            </a:endParaRPr>
          </a:p>
        </p:txBody>
      </p:sp>
      <p:cxnSp>
        <p:nvCxnSpPr>
          <p:cNvPr id="16" name="15 - Ευθύγραμμο βέλος σύνδεσης"/>
          <p:cNvCxnSpPr/>
          <p:nvPr/>
        </p:nvCxnSpPr>
        <p:spPr>
          <a:xfrm flipV="1">
            <a:off x="1907704" y="3789040"/>
            <a:ext cx="288032" cy="216024"/>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2 - Θέση περιεχομένου"/>
          <p:cNvSpPr txBox="1">
            <a:spLocks/>
          </p:cNvSpPr>
          <p:nvPr/>
        </p:nvSpPr>
        <p:spPr>
          <a:xfrm>
            <a:off x="5364088" y="1268760"/>
            <a:ext cx="3240360" cy="5040560"/>
          </a:xfrm>
          <a:prstGeom prst="rect">
            <a:avLst/>
          </a:prstGeom>
        </p:spPr>
        <p:txBody>
          <a:bodyPr vert="horz" lIns="91440" tIns="45720" rIns="91440" bIns="45720" rtlCol="0">
            <a:normAutofit/>
          </a:bodyPr>
          <a:lstStyle/>
          <a:p>
            <a:pPr marL="342900" indent="-342900" fontAlgn="auto">
              <a:lnSpc>
                <a:spcPct val="112000"/>
              </a:lnSpc>
              <a:spcBef>
                <a:spcPts val="1200"/>
              </a:spcBef>
              <a:spcAft>
                <a:spcPts val="0"/>
              </a:spcAft>
              <a:buFont typeface="Wingdings" panose="05000000000000000000" pitchFamily="2" charset="2"/>
              <a:buChar char="Ø"/>
              <a:defRPr/>
            </a:pPr>
            <a:r>
              <a:rPr lang="el-GR" sz="2400" dirty="0" smtClean="0">
                <a:solidFill>
                  <a:prstClr val="black"/>
                </a:solidFill>
                <a:latin typeface="Calibri"/>
              </a:rPr>
              <a:t>Στο σχήμα σημειώνονται οι αρθρώσεις που λειτουργούν </a:t>
            </a:r>
            <a:r>
              <a:rPr lang="el-GR" sz="2400" smtClean="0">
                <a:solidFill>
                  <a:prstClr val="black"/>
                </a:solidFill>
                <a:latin typeface="Calibri"/>
              </a:rPr>
              <a:t>ως υπομόχλια   </a:t>
            </a:r>
            <a:r>
              <a:rPr lang="el-GR" sz="2400" dirty="0" smtClean="0">
                <a:solidFill>
                  <a:prstClr val="black"/>
                </a:solidFill>
                <a:latin typeface="Calibri"/>
              </a:rPr>
              <a:t>(ισχίο , γόνατο) καθώς και οι περιοχές που λειτουργούν ως μοχλοί (μηριαίο, κνήμη, κορμός).</a:t>
            </a:r>
            <a:endParaRPr lang="el-GR" sz="2400" dirty="0">
              <a:solidFill>
                <a:prstClr val="black"/>
              </a:solidFill>
              <a:latin typeface="Calibri"/>
            </a:endParaRPr>
          </a:p>
        </p:txBody>
      </p:sp>
    </p:spTree>
    <p:extLst>
      <p:ext uri="{BB962C8B-B14F-4D97-AF65-F5344CB8AC3E}">
        <p14:creationId xmlns:p14="http://schemas.microsoft.com/office/powerpoint/2010/main" val="1255071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smtClean="0"/>
              <a:t>Βαθύ Κάθισμα  </a:t>
            </a:r>
            <a:r>
              <a:rPr lang="el-GR" sz="3200" b="0" smtClean="0"/>
              <a:t>Γόνατα</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112</a:t>
            </a:fld>
            <a:endParaRPr lang="el-GR">
              <a:solidFill>
                <a:prstClr val="black"/>
              </a:solidFill>
            </a:endParaRPr>
          </a:p>
        </p:txBody>
      </p:sp>
      <p:pic>
        <p:nvPicPr>
          <p:cNvPr id="5" name="Picture 8" descr="SS - 2 squat comparison"/>
          <p:cNvPicPr>
            <a:picLocks noGrp="1" noChangeAspect="1" noChangeArrowheads="1"/>
          </p:cNvPicPr>
          <p:nvPr>
            <p:ph idx="1"/>
          </p:nvPr>
        </p:nvPicPr>
        <p:blipFill>
          <a:blip r:embed="rId3" cstate="print"/>
          <a:srcRect l="7326" t="8543" r="53111" b="36727"/>
          <a:stretch>
            <a:fillRect/>
          </a:stretch>
        </p:blipFill>
        <p:spPr bwMode="auto">
          <a:xfrm>
            <a:off x="395536" y="1124743"/>
            <a:ext cx="2772320" cy="3696387"/>
          </a:xfrm>
          <a:prstGeom prst="rect">
            <a:avLst/>
          </a:prstGeom>
          <a:noFill/>
          <a:ln>
            <a:solidFill>
              <a:schemeClr val="tx1"/>
            </a:solidFill>
          </a:ln>
        </p:spPr>
      </p:pic>
      <p:sp>
        <p:nvSpPr>
          <p:cNvPr id="6" name="2 - Θέση περιεχομένου"/>
          <p:cNvSpPr txBox="1">
            <a:spLocks/>
          </p:cNvSpPr>
          <p:nvPr/>
        </p:nvSpPr>
        <p:spPr>
          <a:xfrm>
            <a:off x="3275856" y="980728"/>
            <a:ext cx="5544616" cy="1512168"/>
          </a:xfrm>
          <a:prstGeom prst="rect">
            <a:avLst/>
          </a:prstGeom>
        </p:spPr>
        <p:txBody>
          <a:bodyPr vert="horz" lIns="91440" tIns="45720" rIns="91440" bIns="45720" rtlCol="0">
            <a:noAutofit/>
          </a:bodyPr>
          <a:lstStyle/>
          <a:p>
            <a:pPr marL="342900" indent="-342900" fontAlgn="auto">
              <a:lnSpc>
                <a:spcPct val="132000"/>
              </a:lnSpc>
              <a:spcBef>
                <a:spcPts val="1200"/>
              </a:spcBef>
              <a:spcAft>
                <a:spcPts val="0"/>
              </a:spcAft>
              <a:buFont typeface="Wingdings" pitchFamily="2" charset="2"/>
              <a:buChar char="ü"/>
              <a:defRPr/>
            </a:pPr>
            <a:r>
              <a:rPr lang="el-GR" sz="2400" b="1" dirty="0" smtClean="0">
                <a:solidFill>
                  <a:prstClr val="black"/>
                </a:solidFill>
                <a:latin typeface="Calibri"/>
              </a:rPr>
              <a:t>Βαθύ κάθισμα </a:t>
            </a:r>
            <a:r>
              <a:rPr lang="el-GR" sz="2400" b="1" smtClean="0">
                <a:solidFill>
                  <a:prstClr val="black"/>
                </a:solidFill>
                <a:latin typeface="Calibri"/>
              </a:rPr>
              <a:t>ελεύθερο,                          </a:t>
            </a:r>
            <a:r>
              <a:rPr lang="el-GR" sz="2400" smtClean="0">
                <a:solidFill>
                  <a:prstClr val="black"/>
                </a:solidFill>
                <a:latin typeface="Calibri"/>
              </a:rPr>
              <a:t>με </a:t>
            </a:r>
            <a:r>
              <a:rPr lang="el-GR" sz="2400" dirty="0" smtClean="0">
                <a:solidFill>
                  <a:prstClr val="black"/>
                </a:solidFill>
                <a:latin typeface="Calibri"/>
              </a:rPr>
              <a:t>τα γόνατα να μετακινούνται εμπρός από τα δάκτυλα του άκρου ποδιού </a:t>
            </a:r>
          </a:p>
        </p:txBody>
      </p:sp>
      <p:pic>
        <p:nvPicPr>
          <p:cNvPr id="7" name="Picture 8" descr="SS - 2 squat comparison"/>
          <p:cNvPicPr>
            <a:picLocks noChangeAspect="1" noChangeArrowheads="1"/>
          </p:cNvPicPr>
          <p:nvPr/>
        </p:nvPicPr>
        <p:blipFill>
          <a:blip r:embed="rId3" cstate="print"/>
          <a:srcRect l="56785" t="7601" r="3504" b="37669"/>
          <a:stretch>
            <a:fillRect/>
          </a:stretch>
        </p:blipFill>
        <p:spPr bwMode="auto">
          <a:xfrm>
            <a:off x="3275856" y="3284984"/>
            <a:ext cx="2448272" cy="3168352"/>
          </a:xfrm>
          <a:prstGeom prst="rect">
            <a:avLst/>
          </a:prstGeom>
          <a:noFill/>
          <a:ln>
            <a:solidFill>
              <a:schemeClr val="tx1">
                <a:lumMod val="95000"/>
                <a:lumOff val="5000"/>
              </a:schemeClr>
            </a:solidFill>
          </a:ln>
        </p:spPr>
      </p:pic>
      <p:sp>
        <p:nvSpPr>
          <p:cNvPr id="8" name="4 - Θέση περιεχομένου"/>
          <p:cNvSpPr txBox="1">
            <a:spLocks/>
          </p:cNvSpPr>
          <p:nvPr/>
        </p:nvSpPr>
        <p:spPr>
          <a:xfrm>
            <a:off x="5724128" y="3068960"/>
            <a:ext cx="3096344" cy="3401444"/>
          </a:xfrm>
          <a:prstGeom prst="rect">
            <a:avLst/>
          </a:prstGeom>
        </p:spPr>
        <p:txBody>
          <a:bodyPr vert="horz" wrap="square" lIns="91440" tIns="45720" rIns="91440" bIns="45720" rtlCol="0">
            <a:spAutoFit/>
          </a:bodyPr>
          <a:lstStyle/>
          <a:p>
            <a:pPr marL="342900" indent="-342900" fontAlgn="auto">
              <a:lnSpc>
                <a:spcPct val="112000"/>
              </a:lnSpc>
              <a:spcBef>
                <a:spcPts val="1200"/>
              </a:spcBef>
              <a:spcAft>
                <a:spcPts val="0"/>
              </a:spcAft>
              <a:defRPr/>
            </a:pPr>
            <a:r>
              <a:rPr lang="el-GR" sz="2400" smtClean="0">
                <a:solidFill>
                  <a:prstClr val="black"/>
                </a:solidFill>
                <a:latin typeface="Calibri"/>
              </a:rPr>
              <a:t>     </a:t>
            </a:r>
            <a:r>
              <a:rPr lang="el-GR" sz="2400" dirty="0" smtClean="0">
                <a:solidFill>
                  <a:prstClr val="black"/>
                </a:solidFill>
                <a:latin typeface="Calibri"/>
              </a:rPr>
              <a:t>με </a:t>
            </a:r>
            <a:r>
              <a:rPr lang="el-GR" sz="2400" smtClean="0">
                <a:solidFill>
                  <a:prstClr val="black"/>
                </a:solidFill>
                <a:latin typeface="Calibri"/>
              </a:rPr>
              <a:t>τα γόνατα  να  περιορίζονται από  το  κατακόρυφο </a:t>
            </a:r>
            <a:r>
              <a:rPr lang="el-GR" sz="2400" dirty="0" smtClean="0">
                <a:solidFill>
                  <a:prstClr val="black"/>
                </a:solidFill>
                <a:latin typeface="Calibri"/>
              </a:rPr>
              <a:t>επίπεδο, που διέρχεται από τα γόνατα </a:t>
            </a:r>
            <a:r>
              <a:rPr lang="el-GR" sz="2400" smtClean="0">
                <a:solidFill>
                  <a:prstClr val="black"/>
                </a:solidFill>
                <a:latin typeface="Calibri"/>
              </a:rPr>
              <a:t>και τα  δάκτυλα </a:t>
            </a:r>
            <a:r>
              <a:rPr lang="el-GR" sz="2400" dirty="0" smtClean="0">
                <a:solidFill>
                  <a:prstClr val="black"/>
                </a:solidFill>
                <a:latin typeface="Calibri"/>
              </a:rPr>
              <a:t>των ποδιών.</a:t>
            </a:r>
          </a:p>
        </p:txBody>
      </p:sp>
      <p:sp>
        <p:nvSpPr>
          <p:cNvPr id="9" name="8 - Ορθογώνιο"/>
          <p:cNvSpPr/>
          <p:nvPr/>
        </p:nvSpPr>
        <p:spPr>
          <a:xfrm>
            <a:off x="467544" y="4953893"/>
            <a:ext cx="2520280" cy="276999"/>
          </a:xfrm>
          <a:prstGeom prst="rect">
            <a:avLst/>
          </a:prstGeom>
        </p:spPr>
        <p:txBody>
          <a:bodyPr wrap="square">
            <a:spAutoFit/>
          </a:bodyPr>
          <a:lstStyle/>
          <a:p>
            <a:pPr algn="ctr"/>
            <a:r>
              <a:rPr lang="en-US" sz="1200" dirty="0" smtClean="0">
                <a:solidFill>
                  <a:prstClr val="black"/>
                </a:solidFill>
                <a:latin typeface="Calibri"/>
                <a:hlinkClick r:id="rId4"/>
              </a:rPr>
              <a:t>optimalmovementpt.wordpress.com</a:t>
            </a:r>
            <a:endParaRPr lang="el-GR" sz="1200" dirty="0">
              <a:solidFill>
                <a:prstClr val="black"/>
              </a:solidFill>
              <a:latin typeface="Calibri"/>
            </a:endParaRPr>
          </a:p>
        </p:txBody>
      </p:sp>
      <p:sp>
        <p:nvSpPr>
          <p:cNvPr id="10" name="4 - Θέση περιεχομένου"/>
          <p:cNvSpPr txBox="1">
            <a:spLocks/>
          </p:cNvSpPr>
          <p:nvPr/>
        </p:nvSpPr>
        <p:spPr>
          <a:xfrm>
            <a:off x="3275856" y="2564904"/>
            <a:ext cx="6948264" cy="505972"/>
          </a:xfrm>
          <a:prstGeom prst="rect">
            <a:avLst/>
          </a:prstGeom>
        </p:spPr>
        <p:txBody>
          <a:bodyPr vert="horz" wrap="square" lIns="91440" tIns="45720" rIns="91440" bIns="45720" rtlCol="0">
            <a:spAutoFit/>
          </a:bodyPr>
          <a:lstStyle/>
          <a:p>
            <a:pPr marL="342900" indent="-342900" fontAlgn="auto">
              <a:lnSpc>
                <a:spcPct val="112000"/>
              </a:lnSpc>
              <a:spcBef>
                <a:spcPts val="1200"/>
              </a:spcBef>
              <a:spcAft>
                <a:spcPts val="0"/>
              </a:spcAft>
              <a:buFont typeface="Wingdings" pitchFamily="2" charset="2"/>
              <a:buChar char="ü"/>
              <a:defRPr/>
            </a:pPr>
            <a:r>
              <a:rPr lang="el-GR" sz="2400" b="1" dirty="0" smtClean="0">
                <a:solidFill>
                  <a:prstClr val="black"/>
                </a:solidFill>
                <a:latin typeface="Calibri"/>
              </a:rPr>
              <a:t>Βαθύ κάθισμα ελεγχόμενο,</a:t>
            </a:r>
            <a:endParaRPr lang="el-GR" sz="2400" dirty="0" smtClean="0">
              <a:solidFill>
                <a:prstClr val="black"/>
              </a:solidFill>
              <a:latin typeface="Calibri"/>
            </a:endParaRPr>
          </a:p>
        </p:txBody>
      </p:sp>
    </p:spTree>
    <p:extLst>
      <p:ext uri="{BB962C8B-B14F-4D97-AF65-F5344CB8AC3E}">
        <p14:creationId xmlns:p14="http://schemas.microsoft.com/office/powerpoint/2010/main" val="387936524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smtClean="0"/>
              <a:t>Βαθύ Κάθισμα  </a:t>
            </a:r>
            <a:r>
              <a:rPr lang="el-GR" sz="3200" b="0" smtClean="0"/>
              <a:t>Ισχία </a:t>
            </a:r>
            <a:r>
              <a:rPr lang="el-GR" sz="3200" b="0" dirty="0" smtClean="0"/>
              <a:t>και Κορμός</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113</a:t>
            </a:fld>
            <a:endParaRPr lang="el-GR">
              <a:solidFill>
                <a:prstClr val="black"/>
              </a:solidFill>
            </a:endParaRPr>
          </a:p>
        </p:txBody>
      </p:sp>
      <p:pic>
        <p:nvPicPr>
          <p:cNvPr id="5" name="Picture 6" descr="https://chiropracticwod.files.wordpress.com/2013/02/squat_hip_drive1.jpg"/>
          <p:cNvPicPr>
            <a:picLocks noGrp="1" noChangeAspect="1" noChangeArrowheads="1"/>
          </p:cNvPicPr>
          <p:nvPr>
            <p:ph idx="1"/>
          </p:nvPr>
        </p:nvPicPr>
        <p:blipFill>
          <a:blip r:embed="rId3" cstate="print"/>
          <a:srcRect b="26914"/>
          <a:stretch>
            <a:fillRect/>
          </a:stretch>
        </p:blipFill>
        <p:spPr bwMode="auto">
          <a:xfrm>
            <a:off x="683568" y="2852936"/>
            <a:ext cx="7683687" cy="3384376"/>
          </a:xfrm>
          <a:prstGeom prst="round2DiagRect">
            <a:avLst/>
          </a:prstGeom>
          <a:noFill/>
          <a:ln>
            <a:noFill/>
          </a:ln>
        </p:spPr>
      </p:pic>
      <p:pic>
        <p:nvPicPr>
          <p:cNvPr id="8" name="Picture 4" descr="http://lh6.ggpht.com/-wQ1JARn_WqQ/UnMQnNj-bJI/AAAAAAAADf0/kxnrxrret8Q/s400/Squat-Biomechanics.png"/>
          <p:cNvPicPr>
            <a:picLocks noChangeAspect="1" noChangeArrowheads="1"/>
          </p:cNvPicPr>
          <p:nvPr/>
        </p:nvPicPr>
        <p:blipFill>
          <a:blip r:embed="rId4" cstate="print"/>
          <a:srcRect t="2322" r="10740"/>
          <a:stretch>
            <a:fillRect/>
          </a:stretch>
        </p:blipFill>
        <p:spPr bwMode="auto">
          <a:xfrm>
            <a:off x="395536" y="3140968"/>
            <a:ext cx="2952328" cy="3028837"/>
          </a:xfrm>
          <a:prstGeom prst="rect">
            <a:avLst/>
          </a:prstGeom>
          <a:noFill/>
        </p:spPr>
      </p:pic>
      <p:sp>
        <p:nvSpPr>
          <p:cNvPr id="13" name="12 - Ορθογώνιο"/>
          <p:cNvSpPr/>
          <p:nvPr/>
        </p:nvSpPr>
        <p:spPr>
          <a:xfrm>
            <a:off x="3995936" y="6309320"/>
            <a:ext cx="2376264" cy="261610"/>
          </a:xfrm>
          <a:prstGeom prst="rect">
            <a:avLst/>
          </a:prstGeom>
        </p:spPr>
        <p:txBody>
          <a:bodyPr wrap="square">
            <a:spAutoFit/>
          </a:bodyPr>
          <a:lstStyle/>
          <a:p>
            <a:pPr algn="ctr"/>
            <a:r>
              <a:rPr lang="en-US" sz="1100" dirty="0" smtClean="0">
                <a:solidFill>
                  <a:prstClr val="black"/>
                </a:solidFill>
                <a:hlinkClick r:id="rId5"/>
              </a:rPr>
              <a:t>chiropracticwod.wordpress.com</a:t>
            </a:r>
            <a:endParaRPr lang="el-GR" dirty="0">
              <a:solidFill>
                <a:prstClr val="black"/>
              </a:solidFill>
            </a:endParaRPr>
          </a:p>
        </p:txBody>
      </p:sp>
      <p:sp>
        <p:nvSpPr>
          <p:cNvPr id="14" name="5 - Θέση περιεχομένου"/>
          <p:cNvSpPr txBox="1">
            <a:spLocks/>
          </p:cNvSpPr>
          <p:nvPr/>
        </p:nvSpPr>
        <p:spPr>
          <a:xfrm>
            <a:off x="251520" y="908720"/>
            <a:ext cx="8568952" cy="2160240"/>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buFont typeface="Wingdings" panose="05000000000000000000" pitchFamily="2" charset="2"/>
              <a:buChar char="Ø"/>
              <a:defRPr/>
            </a:pPr>
            <a:r>
              <a:rPr lang="el-GR" sz="2400" dirty="0" smtClean="0">
                <a:solidFill>
                  <a:prstClr val="black"/>
                </a:solidFill>
                <a:latin typeface="Calibri"/>
              </a:rPr>
              <a:t>Κατά το βαθύ κάθισμα και την επαναφορά στην όρθια θέση, η</a:t>
            </a:r>
            <a:r>
              <a:rPr lang="en-US" sz="2400" dirty="0" smtClean="0">
                <a:solidFill>
                  <a:prstClr val="black"/>
                </a:solidFill>
                <a:latin typeface="Calibri"/>
              </a:rPr>
              <a:t> </a:t>
            </a:r>
            <a:r>
              <a:rPr lang="el-GR" sz="2400" dirty="0" smtClean="0">
                <a:solidFill>
                  <a:prstClr val="black"/>
                </a:solidFill>
                <a:latin typeface="Calibri"/>
              </a:rPr>
              <a:t>σωστή τεχνική</a:t>
            </a:r>
            <a:r>
              <a:rPr lang="en-US" sz="2400" dirty="0" smtClean="0">
                <a:solidFill>
                  <a:prstClr val="black"/>
                </a:solidFill>
                <a:latin typeface="Calibri"/>
              </a:rPr>
              <a:t> </a:t>
            </a:r>
            <a:r>
              <a:rPr lang="el-GR" sz="2400" dirty="0" smtClean="0">
                <a:solidFill>
                  <a:prstClr val="black"/>
                </a:solidFill>
                <a:latin typeface="Calibri"/>
              </a:rPr>
              <a:t>απαιτεί </a:t>
            </a:r>
            <a:r>
              <a:rPr lang="el-GR" sz="2400" smtClean="0">
                <a:solidFill>
                  <a:prstClr val="black"/>
                </a:solidFill>
                <a:latin typeface="Calibri"/>
              </a:rPr>
              <a:t>ανάλογη κίνηση  προς τα επάνω  ισχίων </a:t>
            </a:r>
            <a:r>
              <a:rPr lang="el-GR" sz="2400" dirty="0" smtClean="0">
                <a:solidFill>
                  <a:prstClr val="black"/>
                </a:solidFill>
                <a:latin typeface="Calibri"/>
              </a:rPr>
              <a:t>και ώμων, κορμού. Έτσι, κάθε στιγμή η φόρτιση στην </a:t>
            </a:r>
            <a:r>
              <a:rPr lang="el-GR" sz="2400" smtClean="0">
                <a:solidFill>
                  <a:prstClr val="black"/>
                </a:solidFill>
                <a:latin typeface="Calibri"/>
              </a:rPr>
              <a:t>άρθρωση των  ισχίων </a:t>
            </a:r>
            <a:r>
              <a:rPr lang="el-GR" sz="2400" dirty="0" smtClean="0">
                <a:solidFill>
                  <a:prstClr val="black"/>
                </a:solidFill>
                <a:latin typeface="Calibri"/>
              </a:rPr>
              <a:t>είναι μεγαλύτερη από αυτή, που αναπτύσσεται στα </a:t>
            </a:r>
            <a:r>
              <a:rPr lang="el-GR" sz="2400" smtClean="0">
                <a:solidFill>
                  <a:prstClr val="black"/>
                </a:solidFill>
                <a:latin typeface="Calibri"/>
              </a:rPr>
              <a:t>γόνατα.  </a:t>
            </a:r>
            <a:endParaRPr lang="en-US" sz="2400" dirty="0" smtClean="0">
              <a:solidFill>
                <a:prstClr val="black"/>
              </a:solidFill>
              <a:latin typeface="Calibri"/>
            </a:endParaRPr>
          </a:p>
        </p:txBody>
      </p:sp>
      <p:sp>
        <p:nvSpPr>
          <p:cNvPr id="16" name="5 - Θέση περιεχομένου"/>
          <p:cNvSpPr txBox="1">
            <a:spLocks/>
          </p:cNvSpPr>
          <p:nvPr/>
        </p:nvSpPr>
        <p:spPr>
          <a:xfrm>
            <a:off x="3024336" y="5517232"/>
            <a:ext cx="864096" cy="360040"/>
          </a:xfrm>
          <a:prstGeom prst="rect">
            <a:avLst/>
          </a:prstGeom>
          <a:ln>
            <a:noFill/>
          </a:ln>
        </p:spPr>
        <p:txBody>
          <a:bodyPr vert="horz" lIns="91440" tIns="45720" rIns="91440" bIns="45720" rtlCol="0">
            <a:normAutofit fontScale="77500" lnSpcReduction="20000"/>
          </a:bodyPr>
          <a:lstStyle/>
          <a:p>
            <a:pPr marL="342900" indent="-342900" fontAlgn="auto">
              <a:lnSpc>
                <a:spcPct val="112000"/>
              </a:lnSpc>
              <a:spcBef>
                <a:spcPts val="1200"/>
              </a:spcBef>
              <a:spcAft>
                <a:spcPts val="0"/>
              </a:spcAft>
              <a:defRPr/>
            </a:pPr>
            <a:r>
              <a:rPr lang="el-GR" sz="2400" b="1" dirty="0" smtClean="0">
                <a:solidFill>
                  <a:prstClr val="black"/>
                </a:solidFill>
                <a:latin typeface="Calibri"/>
              </a:rPr>
              <a:t>ΣΩΣΤΟ</a:t>
            </a:r>
            <a:endParaRPr lang="el-GR" sz="2400" b="1" dirty="0">
              <a:solidFill>
                <a:prstClr val="black"/>
              </a:solidFill>
              <a:latin typeface="Calibri"/>
            </a:endParaRPr>
          </a:p>
        </p:txBody>
      </p:sp>
      <p:sp>
        <p:nvSpPr>
          <p:cNvPr id="3" name="Ορθογώνιο 2"/>
          <p:cNvSpPr/>
          <p:nvPr/>
        </p:nvSpPr>
        <p:spPr>
          <a:xfrm>
            <a:off x="539552" y="6309320"/>
            <a:ext cx="2555776" cy="276999"/>
          </a:xfrm>
          <a:prstGeom prst="rect">
            <a:avLst/>
          </a:prstGeom>
        </p:spPr>
        <p:txBody>
          <a:bodyPr wrap="square">
            <a:spAutoFit/>
          </a:bodyPr>
          <a:lstStyle/>
          <a:p>
            <a:pPr algn="ctr"/>
            <a:r>
              <a:rPr lang="en-US" sz="1200" dirty="0" smtClean="0">
                <a:solidFill>
                  <a:prstClr val="black"/>
                </a:solidFill>
                <a:latin typeface="Calibri"/>
                <a:hlinkClick r:id="rId6"/>
              </a:rPr>
              <a:t>thenominalistblog.com</a:t>
            </a:r>
            <a:endParaRPr lang="el-GR" sz="1200" dirty="0">
              <a:solidFill>
                <a:prstClr val="black"/>
              </a:solidFill>
              <a:latin typeface="Calibri"/>
            </a:endParaRPr>
          </a:p>
        </p:txBody>
      </p:sp>
      <p:sp>
        <p:nvSpPr>
          <p:cNvPr id="12" name="5 - Θέση περιεχομένου"/>
          <p:cNvSpPr txBox="1">
            <a:spLocks/>
          </p:cNvSpPr>
          <p:nvPr/>
        </p:nvSpPr>
        <p:spPr>
          <a:xfrm>
            <a:off x="6984776" y="4797152"/>
            <a:ext cx="936104" cy="360040"/>
          </a:xfrm>
          <a:prstGeom prst="rect">
            <a:avLst/>
          </a:prstGeom>
          <a:ln>
            <a:noFill/>
          </a:ln>
        </p:spPr>
        <p:txBody>
          <a:bodyPr vert="horz" lIns="91440" tIns="45720" rIns="91440" bIns="45720" rtlCol="0">
            <a:normAutofit fontScale="77500" lnSpcReduction="20000"/>
          </a:bodyPr>
          <a:lstStyle/>
          <a:p>
            <a:pPr marL="342900" indent="-342900" fontAlgn="auto">
              <a:lnSpc>
                <a:spcPct val="112000"/>
              </a:lnSpc>
              <a:spcBef>
                <a:spcPts val="1200"/>
              </a:spcBef>
              <a:spcAft>
                <a:spcPts val="0"/>
              </a:spcAft>
              <a:defRPr/>
            </a:pPr>
            <a:r>
              <a:rPr lang="el-GR" sz="2400" b="1" dirty="0" smtClean="0">
                <a:solidFill>
                  <a:prstClr val="black"/>
                </a:solidFill>
                <a:latin typeface="Calibri"/>
              </a:rPr>
              <a:t>ΛΑΘΟΣ</a:t>
            </a:r>
            <a:endParaRPr lang="el-GR" sz="2400" b="1" dirty="0">
              <a:solidFill>
                <a:prstClr val="black"/>
              </a:solidFill>
              <a:latin typeface="Calibri"/>
            </a:endParaRPr>
          </a:p>
        </p:txBody>
      </p:sp>
      <p:sp>
        <p:nvSpPr>
          <p:cNvPr id="17" name="16 - Έλλειψη"/>
          <p:cNvSpPr/>
          <p:nvPr/>
        </p:nvSpPr>
        <p:spPr>
          <a:xfrm>
            <a:off x="5292080" y="3573016"/>
            <a:ext cx="2088232" cy="360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8" name="17 - Έλλειψη"/>
          <p:cNvSpPr/>
          <p:nvPr/>
        </p:nvSpPr>
        <p:spPr>
          <a:xfrm rot="3684152">
            <a:off x="3618989" y="2662835"/>
            <a:ext cx="825900" cy="1272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9" name="18 - Έλλειψη"/>
          <p:cNvSpPr/>
          <p:nvPr/>
        </p:nvSpPr>
        <p:spPr>
          <a:xfrm>
            <a:off x="3275856" y="3140968"/>
            <a:ext cx="288032"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5" name="4 - Θέση περιεχομένου"/>
          <p:cNvSpPr txBox="1">
            <a:spLocks/>
          </p:cNvSpPr>
          <p:nvPr/>
        </p:nvSpPr>
        <p:spPr>
          <a:xfrm>
            <a:off x="467544" y="2996952"/>
            <a:ext cx="8136904" cy="3312368"/>
          </a:xfrm>
          <a:prstGeom prst="rect">
            <a:avLst/>
          </a:prstGeom>
          <a:noFill/>
          <a:ln w="57150" cap="flat" cmpd="sng" algn="ctr">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smtClean="0">
                <a:ln>
                  <a:noFill/>
                </a:ln>
                <a:solidFill>
                  <a:schemeClr val="lt1"/>
                </a:solidFill>
                <a:effectLst/>
                <a:uLnTx/>
                <a:uFillTx/>
                <a:latin typeface="+mn-lt"/>
                <a:ea typeface="+mn-ea"/>
                <a:cs typeface="+mn-cs"/>
              </a:rPr>
              <a:t>π</a:t>
            </a:r>
            <a:endParaRPr kumimoji="0" lang="el-GR" sz="24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75106232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Βαθύ Κάθισμα </a:t>
            </a:r>
            <a:r>
              <a:rPr lang="el-GR" sz="3200" b="0" dirty="0" smtClean="0"/>
              <a:t>Οσφυϊκή Μοίρα </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dirty="0">
              <a:solidFill>
                <a:prstClr val="black"/>
              </a:solidFill>
            </a:endParaRPr>
          </a:p>
        </p:txBody>
      </p:sp>
      <p:pic>
        <p:nvPicPr>
          <p:cNvPr id="6" name="Picture 2" descr="http://www.precisionnutrition.com/wordpress/wp-content/uploads/2011/07/flexion-extension-and-neutral-spine.png"/>
          <p:cNvPicPr>
            <a:picLocks noChangeAspect="1" noChangeArrowheads="1"/>
          </p:cNvPicPr>
          <p:nvPr/>
        </p:nvPicPr>
        <p:blipFill>
          <a:blip r:embed="rId3" cstate="print"/>
          <a:srcRect l="13636" t="3538" r="16713" b="13687"/>
          <a:stretch>
            <a:fillRect/>
          </a:stretch>
        </p:blipFill>
        <p:spPr bwMode="auto">
          <a:xfrm>
            <a:off x="467544" y="836712"/>
            <a:ext cx="7272808" cy="3846355"/>
          </a:xfrm>
          <a:prstGeom prst="rect">
            <a:avLst/>
          </a:prstGeom>
          <a:noFill/>
        </p:spPr>
      </p:pic>
      <p:sp>
        <p:nvSpPr>
          <p:cNvPr id="10" name="9 - Ορθογώνιο"/>
          <p:cNvSpPr/>
          <p:nvPr/>
        </p:nvSpPr>
        <p:spPr>
          <a:xfrm>
            <a:off x="611560" y="4653136"/>
            <a:ext cx="1241430" cy="369332"/>
          </a:xfrm>
          <a:prstGeom prst="rect">
            <a:avLst/>
          </a:prstGeom>
        </p:spPr>
        <p:txBody>
          <a:bodyPr wrap="none">
            <a:spAutoFit/>
          </a:bodyPr>
          <a:lstStyle/>
          <a:p>
            <a:r>
              <a:rPr lang="el-GR" dirty="0" smtClean="0">
                <a:solidFill>
                  <a:prstClr val="black"/>
                </a:solidFill>
              </a:rPr>
              <a:t>Α. Κάμψη </a:t>
            </a:r>
            <a:endParaRPr lang="el-GR" dirty="0">
              <a:solidFill>
                <a:prstClr val="black"/>
              </a:solidFill>
            </a:endParaRPr>
          </a:p>
        </p:txBody>
      </p:sp>
      <p:sp>
        <p:nvSpPr>
          <p:cNvPr id="11" name="10 - Ορθογώνιο"/>
          <p:cNvSpPr/>
          <p:nvPr/>
        </p:nvSpPr>
        <p:spPr>
          <a:xfrm>
            <a:off x="3131840" y="4653136"/>
            <a:ext cx="1319528" cy="369332"/>
          </a:xfrm>
          <a:prstGeom prst="rect">
            <a:avLst/>
          </a:prstGeom>
        </p:spPr>
        <p:txBody>
          <a:bodyPr wrap="none">
            <a:spAutoFit/>
          </a:bodyPr>
          <a:lstStyle/>
          <a:p>
            <a:r>
              <a:rPr lang="el-GR" dirty="0" smtClean="0">
                <a:solidFill>
                  <a:prstClr val="black"/>
                </a:solidFill>
              </a:rPr>
              <a:t>Β. Έκταση </a:t>
            </a:r>
            <a:endParaRPr lang="el-GR" dirty="0">
              <a:solidFill>
                <a:prstClr val="black"/>
              </a:solidFill>
            </a:endParaRPr>
          </a:p>
        </p:txBody>
      </p:sp>
      <p:sp>
        <p:nvSpPr>
          <p:cNvPr id="12" name="11 - Ορθογώνιο"/>
          <p:cNvSpPr/>
          <p:nvPr/>
        </p:nvSpPr>
        <p:spPr>
          <a:xfrm>
            <a:off x="5724128" y="4653136"/>
            <a:ext cx="1754006" cy="369332"/>
          </a:xfrm>
          <a:prstGeom prst="rect">
            <a:avLst/>
          </a:prstGeom>
        </p:spPr>
        <p:txBody>
          <a:bodyPr wrap="none">
            <a:spAutoFit/>
          </a:bodyPr>
          <a:lstStyle/>
          <a:p>
            <a:r>
              <a:rPr lang="en-US" smtClean="0">
                <a:solidFill>
                  <a:prstClr val="black"/>
                </a:solidFill>
              </a:rPr>
              <a:t>C</a:t>
            </a:r>
            <a:r>
              <a:rPr lang="el-GR" smtClean="0">
                <a:solidFill>
                  <a:prstClr val="black"/>
                </a:solidFill>
              </a:rPr>
              <a:t>.  Ευθειασμός</a:t>
            </a:r>
            <a:endParaRPr lang="el-GR" dirty="0">
              <a:solidFill>
                <a:prstClr val="black"/>
              </a:solidFill>
            </a:endParaRPr>
          </a:p>
        </p:txBody>
      </p:sp>
      <p:sp>
        <p:nvSpPr>
          <p:cNvPr id="13" name="12 - Ορθογώνιο"/>
          <p:cNvSpPr/>
          <p:nvPr/>
        </p:nvSpPr>
        <p:spPr>
          <a:xfrm>
            <a:off x="7631832" y="836712"/>
            <a:ext cx="1512168" cy="830997"/>
          </a:xfrm>
          <a:prstGeom prst="rect">
            <a:avLst/>
          </a:prstGeom>
        </p:spPr>
        <p:txBody>
          <a:bodyPr wrap="square">
            <a:spAutoFit/>
          </a:bodyPr>
          <a:lstStyle/>
          <a:p>
            <a:r>
              <a:rPr lang="el-GR" sz="2400" b="1" dirty="0" smtClean="0">
                <a:solidFill>
                  <a:prstClr val="black"/>
                </a:solidFill>
                <a:latin typeface="Calibri"/>
              </a:rPr>
              <a:t>Οσφυϊκή Μοίρα</a:t>
            </a:r>
          </a:p>
        </p:txBody>
      </p:sp>
      <p:sp>
        <p:nvSpPr>
          <p:cNvPr id="3" name="Ορθογώνιο 2"/>
          <p:cNvSpPr/>
          <p:nvPr/>
        </p:nvSpPr>
        <p:spPr>
          <a:xfrm>
            <a:off x="7812360" y="3933056"/>
            <a:ext cx="1331640" cy="461665"/>
          </a:xfrm>
          <a:prstGeom prst="rect">
            <a:avLst/>
          </a:prstGeom>
        </p:spPr>
        <p:txBody>
          <a:bodyPr wrap="square">
            <a:spAutoFit/>
          </a:bodyPr>
          <a:lstStyle/>
          <a:p>
            <a:pPr algn="ctr"/>
            <a:r>
              <a:rPr lang="en-US" sz="1200" dirty="0" smtClean="0">
                <a:solidFill>
                  <a:prstClr val="black"/>
                </a:solidFill>
                <a:latin typeface="Calibri"/>
                <a:hlinkClick r:id="rId4"/>
              </a:rPr>
              <a:t>precisionnutrition.com</a:t>
            </a:r>
            <a:endParaRPr lang="el-GR" sz="1200" dirty="0">
              <a:solidFill>
                <a:prstClr val="black"/>
              </a:solidFill>
              <a:latin typeface="Calibri"/>
            </a:endParaRPr>
          </a:p>
        </p:txBody>
      </p:sp>
      <p:sp>
        <p:nvSpPr>
          <p:cNvPr id="16" name="14 - Θέση περιεχομένου"/>
          <p:cNvSpPr>
            <a:spLocks noGrp="1"/>
          </p:cNvSpPr>
          <p:nvPr>
            <p:ph idx="1"/>
          </p:nvPr>
        </p:nvSpPr>
        <p:spPr>
          <a:xfrm>
            <a:off x="251520" y="5013176"/>
            <a:ext cx="8507288" cy="1512168"/>
          </a:xfrm>
        </p:spPr>
        <p:txBody>
          <a:bodyPr/>
          <a:lstStyle/>
          <a:p>
            <a:r>
              <a:rPr lang="el-GR" dirty="0" smtClean="0"/>
              <a:t>Η θέση της οσφυϊκής μοίρας </a:t>
            </a:r>
            <a:r>
              <a:rPr lang="el-GR" smtClean="0"/>
              <a:t>και γενικά  του κορμού  καθορίζει </a:t>
            </a:r>
            <a:r>
              <a:rPr lang="el-GR" dirty="0" smtClean="0"/>
              <a:t>την επιβάρυνσή του, καθώς και την επιβάρυνση των αρθρώσεων των άκρων.</a:t>
            </a:r>
          </a:p>
        </p:txBody>
      </p:sp>
    </p:spTree>
    <p:extLst>
      <p:ext uri="{BB962C8B-B14F-4D97-AF65-F5344CB8AC3E}">
        <p14:creationId xmlns:p14="http://schemas.microsoft.com/office/powerpoint/2010/main" val="11243375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smtClean="0"/>
              <a:t>Βαθύ Κάθισμα  </a:t>
            </a:r>
            <a:r>
              <a:rPr lang="el-GR" sz="3200" b="0" smtClean="0"/>
              <a:t>Ισχία</a:t>
            </a:r>
            <a:endParaRPr lang="el-GR" sz="3200" dirty="0"/>
          </a:p>
        </p:txBody>
      </p:sp>
      <p:sp>
        <p:nvSpPr>
          <p:cNvPr id="3" name="2 - Θέση περιεχομένου"/>
          <p:cNvSpPr>
            <a:spLocks noGrp="1"/>
          </p:cNvSpPr>
          <p:nvPr>
            <p:ph idx="1"/>
          </p:nvPr>
        </p:nvSpPr>
        <p:spPr>
          <a:xfrm>
            <a:off x="251520" y="980728"/>
            <a:ext cx="8568952" cy="1728192"/>
          </a:xfrm>
        </p:spPr>
        <p:txBody>
          <a:bodyPr>
            <a:normAutofit lnSpcReduction="10000"/>
          </a:bodyPr>
          <a:lstStyle/>
          <a:p>
            <a:r>
              <a:rPr lang="el-GR" dirty="0" smtClean="0"/>
              <a:t>Η στροφή στα ισχία, έσω ή έξω, καθώς και </a:t>
            </a:r>
            <a:r>
              <a:rPr lang="el-GR" smtClean="0"/>
              <a:t>η απαγωγή  θα </a:t>
            </a:r>
            <a:r>
              <a:rPr lang="el-GR" dirty="0" err="1" smtClean="0"/>
              <a:t>καθορίσει,εάν</a:t>
            </a:r>
            <a:r>
              <a:rPr lang="el-GR" dirty="0" smtClean="0"/>
              <a:t> θα υπάρξει επί πλέον φόρτιση στα γόνατα, </a:t>
            </a:r>
            <a:r>
              <a:rPr lang="el-GR" smtClean="0"/>
              <a:t>δηλαδή εάν   </a:t>
            </a:r>
            <a:r>
              <a:rPr lang="el-GR" dirty="0" smtClean="0"/>
              <a:t>θα αναπτυχθούν φορτία, ροπές, που είναι δυνατόν </a:t>
            </a:r>
            <a:r>
              <a:rPr lang="el-GR" smtClean="0"/>
              <a:t>να προκαλέσουν  επιπλέον  επιβάρυνση</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115</a:t>
            </a:fld>
            <a:endParaRPr lang="el-GR">
              <a:solidFill>
                <a:prstClr val="black"/>
              </a:solidFill>
            </a:endParaRPr>
          </a:p>
        </p:txBody>
      </p:sp>
      <p:pic>
        <p:nvPicPr>
          <p:cNvPr id="5" name="Picture 4" descr="http://www.precisionnutrition.com/wordpress/wp-content/uploads/2011/07/what-your-knees-should-not-be-doing-during-a-squat1.png"/>
          <p:cNvPicPr>
            <a:picLocks noChangeAspect="1" noChangeArrowheads="1"/>
          </p:cNvPicPr>
          <p:nvPr/>
        </p:nvPicPr>
        <p:blipFill>
          <a:blip r:embed="rId2" cstate="print"/>
          <a:srcRect l="2236" t="2873" r="52171" b="5828"/>
          <a:stretch>
            <a:fillRect/>
          </a:stretch>
        </p:blipFill>
        <p:spPr bwMode="auto">
          <a:xfrm>
            <a:off x="467544" y="2708920"/>
            <a:ext cx="3131840" cy="3774269"/>
          </a:xfrm>
          <a:prstGeom prst="rect">
            <a:avLst/>
          </a:prstGeom>
          <a:noFill/>
        </p:spPr>
      </p:pic>
      <p:pic>
        <p:nvPicPr>
          <p:cNvPr id="6" name="Picture 4" descr="http://www.precisionnutrition.com/wordpress/wp-content/uploads/2011/07/what-your-knees-should-not-be-doing-during-a-squat1.png"/>
          <p:cNvPicPr>
            <a:picLocks noChangeAspect="1" noChangeArrowheads="1"/>
          </p:cNvPicPr>
          <p:nvPr/>
        </p:nvPicPr>
        <p:blipFill>
          <a:blip r:embed="rId2" cstate="print"/>
          <a:srcRect l="50712" r="2292" b="961"/>
          <a:stretch>
            <a:fillRect/>
          </a:stretch>
        </p:blipFill>
        <p:spPr bwMode="auto">
          <a:xfrm>
            <a:off x="5724128" y="2636912"/>
            <a:ext cx="2952328" cy="3744416"/>
          </a:xfrm>
          <a:prstGeom prst="rect">
            <a:avLst/>
          </a:prstGeom>
          <a:noFill/>
        </p:spPr>
      </p:pic>
      <p:sp>
        <p:nvSpPr>
          <p:cNvPr id="7" name="5 - Θέση περιεχομένου"/>
          <p:cNvSpPr txBox="1">
            <a:spLocks/>
          </p:cNvSpPr>
          <p:nvPr/>
        </p:nvSpPr>
        <p:spPr>
          <a:xfrm>
            <a:off x="3491880" y="2924944"/>
            <a:ext cx="1368152" cy="432048"/>
          </a:xfrm>
          <a:prstGeom prst="rect">
            <a:avLst/>
          </a:prstGeom>
          <a:ln>
            <a:noFill/>
          </a:ln>
        </p:spPr>
        <p:txBody>
          <a:bodyPr vert="horz" lIns="91440" tIns="45720" rIns="91440" bIns="45720" rtlCol="0">
            <a:normAutofit fontScale="92500" lnSpcReduction="20000"/>
          </a:bodyPr>
          <a:lstStyle/>
          <a:p>
            <a:pPr marL="342900" indent="-342900" fontAlgn="auto">
              <a:lnSpc>
                <a:spcPct val="112000"/>
              </a:lnSpc>
              <a:spcBef>
                <a:spcPts val="1200"/>
              </a:spcBef>
              <a:spcAft>
                <a:spcPts val="0"/>
              </a:spcAft>
              <a:defRPr/>
            </a:pPr>
            <a:r>
              <a:rPr lang="el-GR" sz="2400" dirty="0" smtClean="0">
                <a:solidFill>
                  <a:prstClr val="black"/>
                </a:solidFill>
                <a:latin typeface="Calibri"/>
              </a:rPr>
              <a:t> </a:t>
            </a:r>
            <a:r>
              <a:rPr lang="el-GR" sz="2400" smtClean="0">
                <a:solidFill>
                  <a:prstClr val="black"/>
                </a:solidFill>
                <a:latin typeface="Calibri"/>
              </a:rPr>
              <a:t>Α.  ΣΩΣΤΟ</a:t>
            </a:r>
            <a:endParaRPr lang="el-GR" sz="2400" dirty="0" smtClean="0">
              <a:solidFill>
                <a:prstClr val="black"/>
              </a:solidFill>
              <a:latin typeface="Calibri"/>
            </a:endParaRPr>
          </a:p>
        </p:txBody>
      </p:sp>
      <p:sp>
        <p:nvSpPr>
          <p:cNvPr id="8" name="5 - Θέση περιεχομένου"/>
          <p:cNvSpPr txBox="1">
            <a:spLocks/>
          </p:cNvSpPr>
          <p:nvPr/>
        </p:nvSpPr>
        <p:spPr>
          <a:xfrm>
            <a:off x="4499992" y="4437112"/>
            <a:ext cx="1296144" cy="576064"/>
          </a:xfrm>
          <a:prstGeom prst="rect">
            <a:avLst/>
          </a:prstGeom>
          <a:ln>
            <a:noFill/>
          </a:ln>
        </p:spPr>
        <p:txBody>
          <a:bodyPr vert="horz" lIns="91440" tIns="45720" rIns="91440" bIns="45720" rtlCol="0">
            <a:normAutofit fontScale="92500"/>
          </a:bodyPr>
          <a:lstStyle/>
          <a:p>
            <a:pPr marL="342900" indent="-342900" fontAlgn="auto">
              <a:lnSpc>
                <a:spcPct val="112000"/>
              </a:lnSpc>
              <a:spcBef>
                <a:spcPts val="1200"/>
              </a:spcBef>
              <a:spcAft>
                <a:spcPts val="0"/>
              </a:spcAft>
              <a:defRPr/>
            </a:pPr>
            <a:r>
              <a:rPr lang="el-GR" sz="2400" dirty="0" smtClean="0">
                <a:solidFill>
                  <a:prstClr val="black"/>
                </a:solidFill>
                <a:latin typeface="Calibri"/>
              </a:rPr>
              <a:t>Β. ΛΑΘΟΣ</a:t>
            </a:r>
            <a:endParaRPr lang="el-GR" sz="2400" dirty="0">
              <a:solidFill>
                <a:prstClr val="black"/>
              </a:solidFill>
              <a:latin typeface="Calibri"/>
            </a:endParaRPr>
          </a:p>
        </p:txBody>
      </p:sp>
      <p:sp>
        <p:nvSpPr>
          <p:cNvPr id="9" name="Ορθογώνιο 2"/>
          <p:cNvSpPr/>
          <p:nvPr/>
        </p:nvSpPr>
        <p:spPr>
          <a:xfrm>
            <a:off x="3491880" y="6021288"/>
            <a:ext cx="2304256" cy="276999"/>
          </a:xfrm>
          <a:prstGeom prst="rect">
            <a:avLst/>
          </a:prstGeom>
        </p:spPr>
        <p:txBody>
          <a:bodyPr wrap="square">
            <a:spAutoFit/>
          </a:bodyPr>
          <a:lstStyle/>
          <a:p>
            <a:pPr algn="ctr"/>
            <a:r>
              <a:rPr lang="en-US" sz="1200" dirty="0" smtClean="0">
                <a:solidFill>
                  <a:prstClr val="black"/>
                </a:solidFill>
                <a:latin typeface="Calibri"/>
                <a:hlinkClick r:id="rId3"/>
              </a:rPr>
              <a:t>precisionnutrition.com</a:t>
            </a:r>
            <a:endParaRPr lang="el-GR" sz="1200" dirty="0">
              <a:solidFill>
                <a:prstClr val="black"/>
              </a:solidFill>
              <a:latin typeface="Calibri"/>
            </a:endParaRPr>
          </a:p>
        </p:txBody>
      </p:sp>
    </p:spTree>
    <p:extLst>
      <p:ext uri="{BB962C8B-B14F-4D97-AF65-F5344CB8AC3E}">
        <p14:creationId xmlns:p14="http://schemas.microsoft.com/office/powerpoint/2010/main" val="261434114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Βαθύ Κάθισμα </a:t>
            </a:r>
            <a:r>
              <a:rPr lang="el-GR" sz="3200" b="0" dirty="0" err="1" smtClean="0"/>
              <a:t>Φωτο</a:t>
            </a:r>
            <a:r>
              <a:rPr lang="el-GR" sz="3200" b="0" dirty="0" smtClean="0"/>
              <a:t> 1/2</a:t>
            </a:r>
            <a:endParaRPr lang="el-GR" sz="3200" dirty="0"/>
          </a:p>
        </p:txBody>
      </p:sp>
      <p:sp>
        <p:nvSpPr>
          <p:cNvPr id="4" name="3 - Θέση αριθμού διαφάνειας"/>
          <p:cNvSpPr>
            <a:spLocks noGrp="1"/>
          </p:cNvSpPr>
          <p:nvPr>
            <p:ph type="sldNum" sz="quarter" idx="12"/>
          </p:nvPr>
        </p:nvSpPr>
        <p:spPr>
          <a:xfrm>
            <a:off x="6948264" y="6391051"/>
            <a:ext cx="2133600" cy="365125"/>
          </a:xfrm>
        </p:spPr>
        <p:txBody>
          <a:bodyPr/>
          <a:lstStyle/>
          <a:p>
            <a:pPr>
              <a:defRPr/>
            </a:pPr>
            <a:fld id="{7E55E3B3-0445-4CFC-BED8-763D4409E61F}" type="slidenum">
              <a:rPr lang="el-GR" smtClean="0">
                <a:solidFill>
                  <a:prstClr val="black"/>
                </a:solidFill>
              </a:rPr>
              <a:pPr>
                <a:defRPr/>
              </a:pPr>
              <a:t>116</a:t>
            </a:fld>
            <a:endParaRPr lang="el-GR" dirty="0">
              <a:solidFill>
                <a:prstClr val="black"/>
              </a:solidFill>
            </a:endParaRPr>
          </a:p>
        </p:txBody>
      </p:sp>
      <p:pic>
        <p:nvPicPr>
          <p:cNvPr id="5" name="Picture 8" descr="https://farm4.staticflickr.com/3336/3664743879_8e29a145f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7320" t="16904" r="15981"/>
          <a:stretch>
            <a:fillRect/>
          </a:stretch>
        </p:blipFill>
        <p:spPr bwMode="auto">
          <a:xfrm>
            <a:off x="510300" y="980728"/>
            <a:ext cx="2751486" cy="30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Καταλήψεων, Squat, Σκύψιμο, Άνθρωπος, Σιλουέτα, Πρόσωπο"/>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4956" y="980728"/>
            <a:ext cx="2189492" cy="29523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Αθλητισμός, Squat, Καταλήψεις, Τέντωμα, Γυμναστική"/>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727" y="4552578"/>
            <a:ext cx="1800200" cy="21791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Υπαίθριος, Κοντοκάθημαι, Καταλληλότητ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4657" y="980728"/>
            <a:ext cx="2268251" cy="30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2 - Θέση περιεχομένου"/>
          <p:cNvSpPr txBox="1">
            <a:spLocks/>
          </p:cNvSpPr>
          <p:nvPr/>
        </p:nvSpPr>
        <p:spPr>
          <a:xfrm>
            <a:off x="2867497" y="4782652"/>
            <a:ext cx="5988024" cy="1944216"/>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buFont typeface="Wingdings" panose="05000000000000000000" pitchFamily="2" charset="2"/>
              <a:buChar char="Ø"/>
              <a:defRPr/>
            </a:pPr>
            <a:r>
              <a:rPr lang="el-GR" sz="2200" dirty="0" smtClean="0">
                <a:solidFill>
                  <a:prstClr val="black"/>
                </a:solidFill>
                <a:latin typeface="Calibri"/>
              </a:rPr>
              <a:t>Παρατηρήστε   στις  φωτογραφίες και τα σχήματα  αυτής και  της επόμενης διαφάνειας τις μικρές διαφορές στις θέσεις, που είναι καθοριστικές   για τις περιοχές που επιβαρύνονται και τα φορτία, που δέχονται.</a:t>
            </a:r>
            <a:endParaRPr lang="el-GR" sz="2200" dirty="0">
              <a:solidFill>
                <a:prstClr val="black"/>
              </a:solidFill>
              <a:latin typeface="Calibri"/>
            </a:endParaRPr>
          </a:p>
        </p:txBody>
      </p:sp>
      <p:sp>
        <p:nvSpPr>
          <p:cNvPr id="14" name="Rectangle 11"/>
          <p:cNvSpPr/>
          <p:nvPr/>
        </p:nvSpPr>
        <p:spPr>
          <a:xfrm>
            <a:off x="943799" y="6396335"/>
            <a:ext cx="2304256" cy="461665"/>
          </a:xfrm>
          <a:prstGeom prst="rect">
            <a:avLst/>
          </a:prstGeom>
        </p:spPr>
        <p:txBody>
          <a:bodyPr wrap="square">
            <a:spAutoFit/>
          </a:bodyPr>
          <a:lstStyle/>
          <a:p>
            <a:pPr algn="ctr"/>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6"/>
              </a:rPr>
              <a:t>squat</a:t>
            </a:r>
            <a:r>
              <a:rPr lang="en-US" sz="1200" i="1" dirty="0">
                <a:latin typeface="+mn-lt"/>
              </a:rPr>
              <a:t>,</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err="1">
                <a:latin typeface="+mn-lt"/>
                <a:hlinkClick r:id="rId7"/>
              </a:rPr>
              <a:t>kropekk_pl</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8"/>
              </a:rPr>
              <a:t>CC0 1.0</a:t>
            </a:r>
            <a:endParaRPr lang="en-US" sz="1200" dirty="0">
              <a:latin typeface="+mn-lt"/>
            </a:endParaRPr>
          </a:p>
        </p:txBody>
      </p:sp>
      <p:sp>
        <p:nvSpPr>
          <p:cNvPr id="15" name="Rectangle 11"/>
          <p:cNvSpPr/>
          <p:nvPr/>
        </p:nvSpPr>
        <p:spPr>
          <a:xfrm>
            <a:off x="3712843" y="4115322"/>
            <a:ext cx="2304256" cy="461665"/>
          </a:xfrm>
          <a:prstGeom prst="rect">
            <a:avLst/>
          </a:prstGeom>
        </p:spPr>
        <p:txBody>
          <a:bodyPr wrap="square">
            <a:spAutoFit/>
          </a:bodyPr>
          <a:lstStyle/>
          <a:p>
            <a:pPr algn="ctr"/>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l-GR" sz="1200" dirty="0" err="1" smtClean="0">
                <a:latin typeface="+mn-lt"/>
                <a:hlinkClick r:id="rId9"/>
              </a:rPr>
              <a:t>κοντοκάθημαι</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10"/>
              </a:rPr>
              <a:t>vivian1965</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8"/>
              </a:rPr>
              <a:t>CC0 1.0</a:t>
            </a:r>
            <a:endParaRPr lang="en-US" sz="1200" dirty="0">
              <a:latin typeface="+mn-lt"/>
            </a:endParaRPr>
          </a:p>
        </p:txBody>
      </p:sp>
      <p:sp>
        <p:nvSpPr>
          <p:cNvPr id="16" name="Rectangle 11"/>
          <p:cNvSpPr/>
          <p:nvPr/>
        </p:nvSpPr>
        <p:spPr>
          <a:xfrm>
            <a:off x="6357574" y="4097393"/>
            <a:ext cx="2304256" cy="461665"/>
          </a:xfrm>
          <a:prstGeom prst="rect">
            <a:avLst/>
          </a:prstGeom>
        </p:spPr>
        <p:txBody>
          <a:bodyPr wrap="square">
            <a:spAutoFit/>
          </a:bodyPr>
          <a:lstStyle/>
          <a:p>
            <a:pPr algn="ctr"/>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6"/>
              </a:rPr>
              <a:t>squat</a:t>
            </a:r>
            <a:r>
              <a:rPr lang="en-US" sz="1200" i="1" dirty="0">
                <a:latin typeface="+mn-lt"/>
              </a:rPr>
              <a:t>,</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err="1">
                <a:latin typeface="+mn-lt"/>
                <a:hlinkClick r:id="rId7"/>
              </a:rPr>
              <a:t>kropekk_pl</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8"/>
              </a:rPr>
              <a:t>CC0 1.0</a:t>
            </a:r>
            <a:endParaRPr lang="en-US" sz="1200" dirty="0">
              <a:latin typeface="+mn-lt"/>
            </a:endParaRPr>
          </a:p>
        </p:txBody>
      </p:sp>
      <p:sp>
        <p:nvSpPr>
          <p:cNvPr id="17" name="Rectangle 11"/>
          <p:cNvSpPr/>
          <p:nvPr/>
        </p:nvSpPr>
        <p:spPr>
          <a:xfrm>
            <a:off x="539552" y="4115321"/>
            <a:ext cx="2808312" cy="461665"/>
          </a:xfrm>
          <a:prstGeom prst="rect">
            <a:avLst/>
          </a:prstGeom>
        </p:spPr>
        <p:txBody>
          <a:bodyPr wrap="square">
            <a:spAutoFit/>
          </a:bodyPr>
          <a:lstStyle/>
          <a:p>
            <a:pPr algn="ctr"/>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11"/>
              </a:rPr>
              <a:t>Egli squats</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12" tooltip="Go to Yersinia pestis's photostream"/>
              </a:rPr>
              <a:t>Yersinia </a:t>
            </a:r>
            <a:r>
              <a:rPr lang="en-US" sz="1200" dirty="0" err="1" smtClean="0">
                <a:latin typeface="+mn-lt"/>
                <a:hlinkClick r:id="rId12" tooltip="Go to Yersinia pestis's photostream"/>
              </a:rPr>
              <a:t>pestis</a:t>
            </a:r>
            <a:r>
              <a:rPr lang="el-GR" sz="1200" dirty="0" smtClean="0">
                <a:latin typeface="+mn-lt"/>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13"/>
              </a:rPr>
              <a:t>CC BY-NC-SA 2.0</a:t>
            </a:r>
            <a:endParaRPr lang="en-US" sz="1200" dirty="0">
              <a:latin typeface="+mn-lt"/>
            </a:endParaRPr>
          </a:p>
        </p:txBody>
      </p:sp>
    </p:spTree>
    <p:extLst>
      <p:ext uri="{BB962C8B-B14F-4D97-AF65-F5344CB8AC3E}">
        <p14:creationId xmlns:p14="http://schemas.microsoft.com/office/powerpoint/2010/main" val="15262467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Βαθύ Κάθισμα</a:t>
            </a:r>
            <a:r>
              <a:rPr lang="el-GR" dirty="0" smtClean="0"/>
              <a:t> </a:t>
            </a:r>
            <a:r>
              <a:rPr lang="el-GR" sz="3200" b="0" dirty="0" err="1" smtClean="0"/>
              <a:t>Φωτο</a:t>
            </a:r>
            <a:r>
              <a:rPr lang="el-GR" sz="3200" b="0" dirty="0" smtClean="0"/>
              <a:t> 2/2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117</a:t>
            </a:fld>
            <a:endParaRPr lang="el-GR">
              <a:solidFill>
                <a:prstClr val="black"/>
              </a:solidFill>
            </a:endParaRPr>
          </a:p>
        </p:txBody>
      </p:sp>
      <p:pic>
        <p:nvPicPr>
          <p:cNvPr id="5" name="Picture 2" descr="https://www.osha.gov/SLTC/etools/electricalcontractors/images/lifting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56607" t="9277" r="-1266" b="11077"/>
          <a:stretch>
            <a:fillRect/>
          </a:stretch>
        </p:blipFill>
        <p:spPr bwMode="auto">
          <a:xfrm>
            <a:off x="323528" y="1124744"/>
            <a:ext cx="3528950" cy="504916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cxnSp>
        <p:nvCxnSpPr>
          <p:cNvPr id="7" name="6 - Ευθύγραμμο βέλος σύνδεσης"/>
          <p:cNvCxnSpPr/>
          <p:nvPr/>
        </p:nvCxnSpPr>
        <p:spPr>
          <a:xfrm>
            <a:off x="2411760" y="4437112"/>
            <a:ext cx="0" cy="1296144"/>
          </a:xfrm>
          <a:prstGeom prst="straightConnector1">
            <a:avLst/>
          </a:prstGeom>
          <a:ln w="38100">
            <a:solidFill>
              <a:srgbClr val="004A8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flipH="1" flipV="1">
            <a:off x="1475656" y="4149080"/>
            <a:ext cx="936104" cy="288032"/>
          </a:xfrm>
          <a:prstGeom prst="straightConnector1">
            <a:avLst/>
          </a:prstGeom>
          <a:ln w="38100">
            <a:solidFill>
              <a:srgbClr val="004A8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Ορθογώνιο 6"/>
          <p:cNvSpPr/>
          <p:nvPr/>
        </p:nvSpPr>
        <p:spPr>
          <a:xfrm>
            <a:off x="1115616" y="6165304"/>
            <a:ext cx="1440160" cy="276999"/>
          </a:xfrm>
          <a:prstGeom prst="rect">
            <a:avLst/>
          </a:prstGeom>
        </p:spPr>
        <p:txBody>
          <a:bodyPr wrap="square">
            <a:spAutoFit/>
          </a:bodyPr>
          <a:lstStyle/>
          <a:p>
            <a:pPr algn="ctr"/>
            <a:r>
              <a:rPr lang="en-US" sz="1200" dirty="0" smtClean="0">
                <a:solidFill>
                  <a:prstClr val="black"/>
                </a:solidFill>
                <a:latin typeface="Calibri"/>
                <a:hlinkClick r:id="rId4"/>
              </a:rPr>
              <a:t>osha.gov</a:t>
            </a:r>
            <a:endParaRPr lang="el-GR" sz="1200" dirty="0">
              <a:solidFill>
                <a:prstClr val="black"/>
              </a:solidFill>
              <a:latin typeface="Calibri"/>
            </a:endParaRPr>
          </a:p>
        </p:txBody>
      </p:sp>
      <p:pic>
        <p:nvPicPr>
          <p:cNvPr id="25" name="Picture 2" descr="http://www.tipsiam.com/wp-content/uploads/2012/08/p32469560731.jpg"/>
          <p:cNvPicPr>
            <a:picLocks noChangeAspect="1" noChangeArrowheads="1"/>
          </p:cNvPicPr>
          <p:nvPr/>
        </p:nvPicPr>
        <p:blipFill>
          <a:blip r:embed="rId5" cstate="print">
            <a:extLst>
              <a:ext uri="{28A0092B-C50C-407E-A947-70E740481C1C}">
                <a14:useLocalDpi xmlns:a14="http://schemas.microsoft.com/office/drawing/2010/main" val="0"/>
              </a:ext>
            </a:extLst>
          </a:blip>
          <a:srcRect l="50399" t="53506"/>
          <a:stretch>
            <a:fillRect/>
          </a:stretch>
        </p:blipFill>
        <p:spPr bwMode="auto">
          <a:xfrm>
            <a:off x="6300192" y="1052736"/>
            <a:ext cx="2425866" cy="316835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6" name="Ορθογώνιο 5"/>
          <p:cNvSpPr/>
          <p:nvPr/>
        </p:nvSpPr>
        <p:spPr>
          <a:xfrm>
            <a:off x="6901057" y="4265458"/>
            <a:ext cx="1224136" cy="276999"/>
          </a:xfrm>
          <a:prstGeom prst="rect">
            <a:avLst/>
          </a:prstGeom>
        </p:spPr>
        <p:txBody>
          <a:bodyPr wrap="square">
            <a:spAutoFit/>
          </a:bodyPr>
          <a:lstStyle/>
          <a:p>
            <a:pPr algn="ctr"/>
            <a:r>
              <a:rPr lang="en-US" sz="1200" dirty="0" smtClean="0">
                <a:solidFill>
                  <a:prstClr val="black"/>
                </a:solidFill>
                <a:latin typeface="Calibri"/>
                <a:hlinkClick r:id="rId6"/>
              </a:rPr>
              <a:t>tipsiam.com</a:t>
            </a:r>
            <a:endParaRPr lang="el-GR" sz="1200" dirty="0">
              <a:solidFill>
                <a:prstClr val="black"/>
              </a:solidFill>
              <a:latin typeface="Calibri"/>
            </a:endParaRPr>
          </a:p>
        </p:txBody>
      </p:sp>
      <p:pic>
        <p:nvPicPr>
          <p:cNvPr id="31" name="Picture 2" descr="http://www.nzdl.org/gsdl/collect/aedl/archives/HASH01df.dir/p003.gif"/>
          <p:cNvPicPr>
            <a:picLocks noChangeAspect="1" noChangeArrowheads="1"/>
          </p:cNvPicPr>
          <p:nvPr/>
        </p:nvPicPr>
        <p:blipFill>
          <a:blip r:embed="rId7" cstate="print">
            <a:extLst>
              <a:ext uri="{28A0092B-C50C-407E-A947-70E740481C1C}">
                <a14:useLocalDpi xmlns:a14="http://schemas.microsoft.com/office/drawing/2010/main" val="0"/>
              </a:ext>
            </a:extLst>
          </a:blip>
          <a:srcRect l="43199"/>
          <a:stretch>
            <a:fillRect/>
          </a:stretch>
        </p:blipFill>
        <p:spPr bwMode="auto">
          <a:xfrm>
            <a:off x="3995936" y="3284984"/>
            <a:ext cx="2216714" cy="287121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cxnSp>
        <p:nvCxnSpPr>
          <p:cNvPr id="34" name="33 - Ευθύγραμμο βέλος σύνδεσης"/>
          <p:cNvCxnSpPr/>
          <p:nvPr/>
        </p:nvCxnSpPr>
        <p:spPr>
          <a:xfrm>
            <a:off x="8172400" y="2348880"/>
            <a:ext cx="0" cy="1872208"/>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34 - Ορθογώνιο"/>
          <p:cNvSpPr/>
          <p:nvPr/>
        </p:nvSpPr>
        <p:spPr>
          <a:xfrm>
            <a:off x="4481103" y="6273588"/>
            <a:ext cx="1117898" cy="276999"/>
          </a:xfrm>
          <a:prstGeom prst="rect">
            <a:avLst/>
          </a:prstGeom>
        </p:spPr>
        <p:txBody>
          <a:bodyPr wrap="square">
            <a:spAutoFit/>
          </a:bodyPr>
          <a:lstStyle/>
          <a:p>
            <a:pPr algn="ctr"/>
            <a:r>
              <a:rPr lang="en-US" sz="1200" dirty="0" smtClean="0">
                <a:solidFill>
                  <a:prstClr val="black"/>
                </a:solidFill>
                <a:latin typeface="Calibri"/>
                <a:hlinkClick r:id="rId8"/>
              </a:rPr>
              <a:t>nzdl.org</a:t>
            </a:r>
            <a:endParaRPr lang="el-GR" sz="1200" dirty="0">
              <a:solidFill>
                <a:prstClr val="black"/>
              </a:solidFill>
              <a:latin typeface="Calibri"/>
            </a:endParaRPr>
          </a:p>
        </p:txBody>
      </p:sp>
      <p:cxnSp>
        <p:nvCxnSpPr>
          <p:cNvPr id="15" name="14 - Ευθύγραμμο βέλος σύνδεσης"/>
          <p:cNvCxnSpPr/>
          <p:nvPr/>
        </p:nvCxnSpPr>
        <p:spPr>
          <a:xfrm>
            <a:off x="5220072" y="5310311"/>
            <a:ext cx="0" cy="845890"/>
          </a:xfrm>
          <a:prstGeom prst="straightConnector1">
            <a:avLst/>
          </a:prstGeom>
          <a:ln w="38100">
            <a:solidFill>
              <a:srgbClr val="004A82"/>
            </a:solidFill>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a:off x="3995936" y="5229200"/>
            <a:ext cx="2088232" cy="0"/>
          </a:xfrm>
          <a:prstGeom prst="straightConnector1">
            <a:avLst/>
          </a:prstGeom>
          <a:ln w="19050">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28 - Ευθύγραμμο βέλος σύνδεσης"/>
          <p:cNvCxnSpPr/>
          <p:nvPr/>
        </p:nvCxnSpPr>
        <p:spPr>
          <a:xfrm>
            <a:off x="4283968" y="5157192"/>
            <a:ext cx="0" cy="999009"/>
          </a:xfrm>
          <a:prstGeom prst="straightConnector1">
            <a:avLst/>
          </a:prstGeom>
          <a:ln w="38100">
            <a:solidFill>
              <a:srgbClr val="004A82"/>
            </a:solidFill>
            <a:tailEnd type="arrow"/>
          </a:ln>
        </p:spPr>
        <p:style>
          <a:lnRef idx="1">
            <a:schemeClr val="accent1"/>
          </a:lnRef>
          <a:fillRef idx="0">
            <a:schemeClr val="accent1"/>
          </a:fillRef>
          <a:effectRef idx="0">
            <a:schemeClr val="accent1"/>
          </a:effectRef>
          <a:fontRef idx="minor">
            <a:schemeClr val="tx1"/>
          </a:fontRef>
        </p:style>
      </p:cxnSp>
      <p:cxnSp>
        <p:nvCxnSpPr>
          <p:cNvPr id="36" name="35 - Ευθύγραμμο βέλος σύνδεσης"/>
          <p:cNvCxnSpPr/>
          <p:nvPr/>
        </p:nvCxnSpPr>
        <p:spPr>
          <a:xfrm>
            <a:off x="8100392" y="2852936"/>
            <a:ext cx="0" cy="1152128"/>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41 - Ευθύγραμμο βέλος σύνδεσης"/>
          <p:cNvCxnSpPr/>
          <p:nvPr/>
        </p:nvCxnSpPr>
        <p:spPr>
          <a:xfrm>
            <a:off x="7308304" y="3429000"/>
            <a:ext cx="0" cy="720080"/>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43 - Ευθύγραμμο βέλος σύνδεσης"/>
          <p:cNvCxnSpPr/>
          <p:nvPr/>
        </p:nvCxnSpPr>
        <p:spPr>
          <a:xfrm>
            <a:off x="7452320" y="2060848"/>
            <a:ext cx="0" cy="1368152"/>
          </a:xfrm>
          <a:prstGeom prst="straightConnector1">
            <a:avLst/>
          </a:prstGeom>
          <a:ln w="28575">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14 - Ευθύγραμμο βέλος σύνδεσης"/>
          <p:cNvCxnSpPr/>
          <p:nvPr/>
        </p:nvCxnSpPr>
        <p:spPr>
          <a:xfrm flipV="1">
            <a:off x="4283968" y="5013176"/>
            <a:ext cx="432048" cy="144016"/>
          </a:xfrm>
          <a:prstGeom prst="straightConnector1">
            <a:avLst/>
          </a:prstGeom>
          <a:ln w="38100">
            <a:solidFill>
              <a:srgbClr val="004A82"/>
            </a:solidFill>
            <a:tailEnd type="arrow"/>
          </a:ln>
        </p:spPr>
        <p:style>
          <a:lnRef idx="1">
            <a:schemeClr val="accent1"/>
          </a:lnRef>
          <a:fillRef idx="0">
            <a:schemeClr val="accent1"/>
          </a:fillRef>
          <a:effectRef idx="0">
            <a:schemeClr val="accent1"/>
          </a:effectRef>
          <a:fontRef idx="minor">
            <a:schemeClr val="tx1"/>
          </a:fontRef>
        </p:style>
      </p:cxnSp>
      <p:cxnSp>
        <p:nvCxnSpPr>
          <p:cNvPr id="39" name="6 - Ευθύγραμμο βέλος σύνδεσης"/>
          <p:cNvCxnSpPr/>
          <p:nvPr/>
        </p:nvCxnSpPr>
        <p:spPr>
          <a:xfrm>
            <a:off x="755576" y="3714817"/>
            <a:ext cx="0" cy="2018439"/>
          </a:xfrm>
          <a:prstGeom prst="straightConnector1">
            <a:avLst/>
          </a:prstGeom>
          <a:ln w="38100">
            <a:solidFill>
              <a:srgbClr val="004A8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4540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Βάδιση </a:t>
            </a:r>
            <a:r>
              <a:rPr lang="el-GR" sz="3200" b="0" dirty="0" smtClean="0"/>
              <a:t>1/4</a:t>
            </a:r>
            <a:endParaRPr lang="el-GR" sz="3200" b="0" dirty="0"/>
          </a:p>
        </p:txBody>
      </p:sp>
      <p:sp>
        <p:nvSpPr>
          <p:cNvPr id="3" name="2 - Θέση περιεχομένου"/>
          <p:cNvSpPr>
            <a:spLocks noGrp="1"/>
          </p:cNvSpPr>
          <p:nvPr>
            <p:ph idx="1"/>
          </p:nvPr>
        </p:nvSpPr>
        <p:spPr>
          <a:xfrm>
            <a:off x="323528" y="980728"/>
            <a:ext cx="8568952" cy="5256584"/>
          </a:xfrm>
        </p:spPr>
        <p:txBody>
          <a:bodyPr>
            <a:noAutofit/>
          </a:bodyPr>
          <a:lstStyle/>
          <a:p>
            <a:r>
              <a:rPr lang="el-GR" dirty="0" smtClean="0"/>
              <a:t>Η μέγιστη </a:t>
            </a:r>
            <a:r>
              <a:rPr lang="el-GR" b="1" dirty="0" smtClean="0"/>
              <a:t>κάμψη</a:t>
            </a:r>
            <a:r>
              <a:rPr lang="el-GR" dirty="0" smtClean="0"/>
              <a:t>, 75</a:t>
            </a:r>
            <a:r>
              <a:rPr lang="el-GR" baseline="30000" dirty="0" smtClean="0"/>
              <a:t>Ο</a:t>
            </a:r>
            <a:r>
              <a:rPr lang="el-GR" dirty="0" smtClean="0"/>
              <a:t> , εμφανίζεται στο μέσον περίπου της περιόδου αιώρησης. </a:t>
            </a:r>
          </a:p>
          <a:p>
            <a:r>
              <a:rPr lang="el-GR" dirty="0" smtClean="0"/>
              <a:t>Η </a:t>
            </a:r>
            <a:r>
              <a:rPr lang="el-GR" b="1" dirty="0" smtClean="0"/>
              <a:t>έσω στροφή </a:t>
            </a:r>
            <a:r>
              <a:rPr lang="el-GR" dirty="0" smtClean="0"/>
              <a:t>συνδυάζεται με κάμψη στη περίοδο αιώρησης.</a:t>
            </a:r>
          </a:p>
          <a:p>
            <a:r>
              <a:rPr lang="el-GR" dirty="0" smtClean="0"/>
              <a:t>Η </a:t>
            </a:r>
            <a:r>
              <a:rPr lang="el-GR" b="1" dirty="0" smtClean="0"/>
              <a:t>έξω στροφή </a:t>
            </a:r>
            <a:r>
              <a:rPr lang="el-GR" dirty="0" smtClean="0"/>
              <a:t>συνδυάζεται με την έκταση του γόνατος.</a:t>
            </a:r>
          </a:p>
          <a:p>
            <a:pPr lvl="1"/>
            <a:r>
              <a:rPr lang="el-GR" dirty="0" smtClean="0"/>
              <a:t>Αρχίζει κατά την περίοδο στήριξης.</a:t>
            </a:r>
          </a:p>
          <a:p>
            <a:pPr lvl="1"/>
            <a:r>
              <a:rPr lang="el-GR" dirty="0" smtClean="0"/>
              <a:t> Έχει  μέγιστη τροχιά  στο τέλος της περιόδου αιώρησης, αμέσως πριν  αγγίξει  η πτέρνα  το έδαφος.</a:t>
            </a:r>
          </a:p>
          <a:p>
            <a:r>
              <a:rPr lang="el-GR" dirty="0" smtClean="0"/>
              <a:t>Στην </a:t>
            </a:r>
            <a:r>
              <a:rPr lang="el-GR" b="1" dirty="0" smtClean="0"/>
              <a:t>έκταση</a:t>
            </a:r>
            <a:r>
              <a:rPr lang="el-GR" dirty="0" smtClean="0"/>
              <a:t>:</a:t>
            </a:r>
          </a:p>
          <a:p>
            <a:pPr lvl="1"/>
            <a:r>
              <a:rPr lang="el-GR" dirty="0" smtClean="0"/>
              <a:t> στην περίοδο στήριξης,  γίνεται </a:t>
            </a:r>
            <a:r>
              <a:rPr lang="el-GR" b="1" dirty="0" smtClean="0"/>
              <a:t>απαγωγή</a:t>
            </a:r>
          </a:p>
          <a:p>
            <a:pPr lvl="1"/>
            <a:r>
              <a:rPr lang="el-GR" dirty="0" smtClean="0"/>
              <a:t>στην περίοδο αιώρησης  </a:t>
            </a:r>
            <a:r>
              <a:rPr lang="el-GR" b="1" dirty="0" smtClean="0"/>
              <a:t>προσαγωγή</a:t>
            </a:r>
            <a:r>
              <a:rPr lang="el-GR" dirty="0" smtClean="0"/>
              <a:t>.</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118</a:t>
            </a:fld>
            <a:endParaRPr lang="el-GR">
              <a:solidFill>
                <a:prstClr val="black"/>
              </a:solidFill>
            </a:endParaRPr>
          </a:p>
        </p:txBody>
      </p:sp>
    </p:spTree>
    <p:extLst>
      <p:ext uri="{BB962C8B-B14F-4D97-AF65-F5344CB8AC3E}">
        <p14:creationId xmlns:p14="http://schemas.microsoft.com/office/powerpoint/2010/main" val="3511197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Κοτύλη</a:t>
            </a:r>
            <a:endParaRPr lang="el-GR" dirty="0"/>
          </a:p>
        </p:txBody>
      </p:sp>
      <p:sp>
        <p:nvSpPr>
          <p:cNvPr id="3" name="2 - Θέση περιεχομένου"/>
          <p:cNvSpPr>
            <a:spLocks noGrp="1"/>
          </p:cNvSpPr>
          <p:nvPr>
            <p:ph idx="1"/>
          </p:nvPr>
        </p:nvSpPr>
        <p:spPr>
          <a:xfrm>
            <a:off x="323528" y="1196752"/>
            <a:ext cx="8496944" cy="5040560"/>
          </a:xfrm>
        </p:spPr>
        <p:txBody>
          <a:bodyPr>
            <a:normAutofit/>
          </a:bodyPr>
          <a:lstStyle/>
          <a:p>
            <a:r>
              <a:rPr lang="el-GR" dirty="0" smtClean="0"/>
              <a:t>Η κοτύλη είναι το κοίλο στοιχείο της άρθρωσης.</a:t>
            </a:r>
          </a:p>
          <a:p>
            <a:pPr lvl="1"/>
            <a:r>
              <a:rPr lang="el-GR" dirty="0" smtClean="0"/>
              <a:t>Ο προσανατολισμός της είναι προς τα εμπρός, έξω και κάτω. </a:t>
            </a:r>
          </a:p>
          <a:p>
            <a:pPr lvl="1"/>
            <a:r>
              <a:rPr lang="el-GR" dirty="0" smtClean="0"/>
              <a:t>Καλύπτεται από παχύ αρθρικό χόνδρο εξωτερικά και περιφερικά</a:t>
            </a:r>
          </a:p>
          <a:p>
            <a:pPr lvl="1"/>
            <a:r>
              <a:rPr lang="en-US" smtClean="0"/>
              <a:t>H</a:t>
            </a:r>
            <a:r>
              <a:rPr lang="el-GR" smtClean="0"/>
              <a:t>  εκβάθυνσή της  οφείλεται στον επιχείλιο  χόνδρο</a:t>
            </a:r>
            <a:r>
              <a:rPr lang="el-GR" dirty="0" smtClean="0"/>
              <a:t>.</a:t>
            </a:r>
          </a:p>
          <a:p>
            <a:r>
              <a:rPr lang="el-GR" dirty="0" smtClean="0"/>
              <a:t>Το διαφορετικό πάχος του αρθρικού χόνδρου </a:t>
            </a:r>
            <a:r>
              <a:rPr lang="el-GR" smtClean="0"/>
              <a:t>στις αρθρικές    επιφάνειες </a:t>
            </a:r>
            <a:r>
              <a:rPr lang="el-GR" dirty="0" smtClean="0"/>
              <a:t>(στην κοτύλη παχύτερος στην περιφέρεια, ενώ στην κεφαλή του </a:t>
            </a:r>
            <a:r>
              <a:rPr lang="el-GR" smtClean="0"/>
              <a:t>μηριαίου παχύτερος  στην </a:t>
            </a:r>
            <a:r>
              <a:rPr lang="el-GR" dirty="0" smtClean="0"/>
              <a:t>κεντρική περιοχή) εξασφαλίζει την κατανομή των φορτίων στον αυχένα του μηριαίου μέσω της κεφαλής του μηριαίου.</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Βάδιση</a:t>
            </a:r>
            <a:r>
              <a:rPr lang="el-GR" dirty="0" smtClean="0"/>
              <a:t> </a:t>
            </a:r>
            <a:r>
              <a:rPr lang="el-GR" sz="3200" b="0" dirty="0" smtClean="0"/>
              <a:t>2/4</a:t>
            </a:r>
            <a:endParaRPr lang="el-GR" sz="3200" b="0" dirty="0"/>
          </a:p>
        </p:txBody>
      </p:sp>
      <p:sp>
        <p:nvSpPr>
          <p:cNvPr id="3" name="2 - Θέση περιεχομένου"/>
          <p:cNvSpPr>
            <a:spLocks noGrp="1"/>
          </p:cNvSpPr>
          <p:nvPr>
            <p:ph idx="1"/>
          </p:nvPr>
        </p:nvSpPr>
        <p:spPr>
          <a:xfrm>
            <a:off x="251520" y="980728"/>
            <a:ext cx="8640960" cy="5877272"/>
          </a:xfrm>
        </p:spPr>
        <p:txBody>
          <a:bodyPr>
            <a:normAutofit/>
          </a:bodyPr>
          <a:lstStyle/>
          <a:p>
            <a:pPr>
              <a:buNone/>
            </a:pPr>
            <a:r>
              <a:rPr lang="el-GR" dirty="0" smtClean="0"/>
              <a:t> Κατά την βάδιση:</a:t>
            </a:r>
          </a:p>
          <a:p>
            <a:r>
              <a:rPr lang="el-GR" dirty="0" smtClean="0"/>
              <a:t>στην </a:t>
            </a:r>
            <a:r>
              <a:rPr lang="el-GR" b="1" dirty="0" err="1" smtClean="0"/>
              <a:t>διποδική</a:t>
            </a:r>
            <a:r>
              <a:rPr lang="el-GR" b="1" dirty="0" smtClean="0"/>
              <a:t> στήριξη  </a:t>
            </a:r>
            <a:r>
              <a:rPr lang="el-GR" dirty="0" smtClean="0"/>
              <a:t>υπάρχει ισομερής φόρτιση στις   εσωτερικές  και εξωτερικές  δομές του γόνατος χωρίς ανάπτυξη  </a:t>
            </a:r>
            <a:r>
              <a:rPr lang="el-GR" dirty="0" err="1" smtClean="0"/>
              <a:t>διατμητικών</a:t>
            </a:r>
            <a:r>
              <a:rPr lang="el-GR" dirty="0" smtClean="0"/>
              <a:t>  δυνάμεων. </a:t>
            </a:r>
          </a:p>
          <a:p>
            <a:r>
              <a:rPr lang="el-GR" dirty="0" smtClean="0"/>
              <a:t>στην  </a:t>
            </a:r>
            <a:r>
              <a:rPr lang="el-GR" b="1" dirty="0" err="1" smtClean="0"/>
              <a:t>μονοποδική</a:t>
            </a:r>
            <a:r>
              <a:rPr lang="el-GR" b="1" dirty="0" smtClean="0"/>
              <a:t>  στήριξη  </a:t>
            </a:r>
            <a:r>
              <a:rPr lang="el-GR" dirty="0" smtClean="0"/>
              <a:t>αναπτύσσονται  </a:t>
            </a:r>
            <a:r>
              <a:rPr lang="el-GR" dirty="0" err="1" smtClean="0"/>
              <a:t>διατμητικές</a:t>
            </a:r>
            <a:r>
              <a:rPr lang="el-GR" dirty="0" smtClean="0"/>
              <a:t>  δυνάμεις  ως  δευτερογενές αποτέλεσμα  σε δυναμικές επιδράσεις.</a:t>
            </a:r>
          </a:p>
          <a:p>
            <a:pPr lvl="1"/>
            <a:r>
              <a:rPr lang="el-GR" dirty="0" smtClean="0"/>
              <a:t>Στο  εξωτερικό διαμέρισμα (συμπιεστικές δυνάμεις, ραιβό). </a:t>
            </a:r>
          </a:p>
          <a:p>
            <a:pPr lvl="1"/>
            <a:r>
              <a:rPr lang="el-GR" dirty="0" smtClean="0"/>
              <a:t>Στο εσωτερικό διαμέρισμα  (</a:t>
            </a:r>
            <a:r>
              <a:rPr lang="el-GR" dirty="0" err="1" smtClean="0"/>
              <a:t>διατατικές</a:t>
            </a:r>
            <a:r>
              <a:rPr lang="el-GR" dirty="0" smtClean="0"/>
              <a:t> δυνάμεις , βλαισό).</a:t>
            </a:r>
          </a:p>
          <a:p>
            <a:r>
              <a:rPr lang="el-GR" dirty="0" smtClean="0"/>
              <a:t>Δεν παρουσιάζονται διαφορές μεταξύ ανδρών και γυναικών, με  το ίδιο όμως  βάρος.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119</a:t>
            </a:fld>
            <a:endParaRPr lang="el-GR" dirty="0">
              <a:solidFill>
                <a:prstClr val="black"/>
              </a:solidFill>
            </a:endParaRPr>
          </a:p>
        </p:txBody>
      </p:sp>
    </p:spTree>
    <p:extLst>
      <p:ext uri="{BB962C8B-B14F-4D97-AF65-F5344CB8AC3E}">
        <p14:creationId xmlns:p14="http://schemas.microsoft.com/office/powerpoint/2010/main" val="159977696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Βάδιση </a:t>
            </a:r>
            <a:r>
              <a:rPr lang="el-GR" sz="3200" b="0" dirty="0" smtClean="0"/>
              <a:t>3/4</a:t>
            </a:r>
            <a:endParaRPr lang="el-GR" sz="3200" b="0" dirty="0"/>
          </a:p>
        </p:txBody>
      </p:sp>
      <p:sp>
        <p:nvSpPr>
          <p:cNvPr id="3" name="2 - Θέση περιεχομένου"/>
          <p:cNvSpPr>
            <a:spLocks noGrp="1"/>
          </p:cNvSpPr>
          <p:nvPr>
            <p:ph idx="1"/>
          </p:nvPr>
        </p:nvSpPr>
        <p:spPr>
          <a:xfrm>
            <a:off x="323528" y="980728"/>
            <a:ext cx="8229600" cy="5472608"/>
          </a:xfrm>
        </p:spPr>
        <p:txBody>
          <a:bodyPr>
            <a:normAutofit/>
          </a:bodyPr>
          <a:lstStyle/>
          <a:p>
            <a:pPr>
              <a:buNone/>
            </a:pPr>
            <a:r>
              <a:rPr lang="el-GR" dirty="0" smtClean="0"/>
              <a:t> Κατά την βάδιση:</a:t>
            </a:r>
          </a:p>
          <a:p>
            <a:r>
              <a:rPr lang="el-GR" dirty="0" smtClean="0"/>
              <a:t> Η μέγιστη </a:t>
            </a:r>
            <a:r>
              <a:rPr lang="el-GR" b="1" dirty="0" smtClean="0"/>
              <a:t>έκταση</a:t>
            </a:r>
            <a:r>
              <a:rPr lang="el-GR" dirty="0" smtClean="0"/>
              <a:t> (5</a:t>
            </a:r>
            <a:r>
              <a:rPr lang="el-GR" baseline="30000" dirty="0" smtClean="0"/>
              <a:t>Ο</a:t>
            </a:r>
            <a:r>
              <a:rPr lang="el-GR" dirty="0" smtClean="0"/>
              <a:t> κάμψης) παρουσιάζεται στην αρχή  και το τέλος της περιόδου στήριξης. </a:t>
            </a:r>
          </a:p>
          <a:p>
            <a:r>
              <a:rPr lang="el-GR" dirty="0" smtClean="0"/>
              <a:t> </a:t>
            </a:r>
            <a:r>
              <a:rPr lang="el-GR" b="1" dirty="0" smtClean="0"/>
              <a:t>Η αντίδραση της </a:t>
            </a:r>
            <a:r>
              <a:rPr lang="el-GR" b="1" dirty="0" err="1" smtClean="0"/>
              <a:t>κνημομηριαίας</a:t>
            </a:r>
            <a:r>
              <a:rPr lang="el-GR" b="1" dirty="0" smtClean="0"/>
              <a:t> άρθρωσης </a:t>
            </a:r>
            <a:r>
              <a:rPr lang="el-GR" dirty="0" smtClean="0"/>
              <a:t>εντοπίζεται</a:t>
            </a:r>
            <a:r>
              <a:rPr lang="el-GR" b="1" dirty="0" smtClean="0"/>
              <a:t>:</a:t>
            </a:r>
          </a:p>
          <a:p>
            <a:pPr lvl="1"/>
            <a:r>
              <a:rPr lang="el-GR" dirty="0" smtClean="0"/>
              <a:t>στην έσω αρθρική επιφάνεια της κνήμης, στην περίοδο στήριξης  που φθάνει την μέγιστη τιμή  της.</a:t>
            </a:r>
          </a:p>
          <a:p>
            <a:pPr lvl="1"/>
            <a:r>
              <a:rPr lang="el-GR" dirty="0" smtClean="0"/>
              <a:t>στην έξω αρθρική επιφάνεια της κνήμης, στην περίοδο αιώρησης   που φθάνει την  ελάχιστη τιμή της.</a:t>
            </a:r>
          </a:p>
          <a:p>
            <a:pPr>
              <a:buNone/>
            </a:pPr>
            <a:endParaRPr lang="el-GR" dirty="0" smtClean="0"/>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120</a:t>
            </a:fld>
            <a:endParaRPr lang="el-GR">
              <a:solidFill>
                <a:prstClr val="black"/>
              </a:solidFill>
            </a:endParaRPr>
          </a:p>
        </p:txBody>
      </p:sp>
    </p:spTree>
    <p:extLst>
      <p:ext uri="{BB962C8B-B14F-4D97-AF65-F5344CB8AC3E}">
        <p14:creationId xmlns:p14="http://schemas.microsoft.com/office/powerpoint/2010/main" val="106521331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Βάδιση </a:t>
            </a:r>
            <a:r>
              <a:rPr lang="el-GR" sz="3200" b="0" dirty="0" smtClean="0"/>
              <a:t>4/4</a:t>
            </a:r>
            <a:endParaRPr lang="el-GR" sz="3200" dirty="0"/>
          </a:p>
        </p:txBody>
      </p:sp>
      <p:sp>
        <p:nvSpPr>
          <p:cNvPr id="3" name="2 - Θέση περιεχομένου"/>
          <p:cNvSpPr>
            <a:spLocks noGrp="1"/>
          </p:cNvSpPr>
          <p:nvPr>
            <p:ph idx="1"/>
          </p:nvPr>
        </p:nvSpPr>
        <p:spPr>
          <a:xfrm>
            <a:off x="395536" y="980728"/>
            <a:ext cx="8424936" cy="5616624"/>
          </a:xfrm>
        </p:spPr>
        <p:txBody>
          <a:bodyPr>
            <a:noAutofit/>
          </a:bodyPr>
          <a:lstStyle/>
          <a:p>
            <a:pPr marL="0" indent="0">
              <a:buNone/>
            </a:pPr>
            <a:r>
              <a:rPr lang="el-GR" sz="2200" b="1" dirty="0" smtClean="0"/>
              <a:t>Η αντίδραση της </a:t>
            </a:r>
            <a:r>
              <a:rPr lang="el-GR" sz="2200" b="1" dirty="0" err="1" smtClean="0"/>
              <a:t>επιγονατιδομηριαίας</a:t>
            </a:r>
            <a:r>
              <a:rPr lang="el-GR" sz="2200" b="1" dirty="0" smtClean="0"/>
              <a:t>  άρθρωσης  </a:t>
            </a:r>
            <a:r>
              <a:rPr lang="el-GR" sz="2200" dirty="0" smtClean="0"/>
              <a:t>υφίσταται διακυμάνσεις: </a:t>
            </a:r>
          </a:p>
          <a:p>
            <a:r>
              <a:rPr lang="el-GR" sz="2200" dirty="0" smtClean="0"/>
              <a:t>Στο τέλος της </a:t>
            </a:r>
            <a:r>
              <a:rPr lang="el-GR" sz="2200" b="1" dirty="0" smtClean="0"/>
              <a:t>περιόδου αιώρησης </a:t>
            </a:r>
            <a:r>
              <a:rPr lang="el-GR" sz="2200" dirty="0" smtClean="0"/>
              <a:t>είναι  όση το βάρος του σώματος, λόγω της δραστηριότητας των </a:t>
            </a:r>
            <a:r>
              <a:rPr lang="el-GR" sz="2200" dirty="0" err="1" smtClean="0"/>
              <a:t>ισχιοκνημιαίων</a:t>
            </a:r>
            <a:r>
              <a:rPr lang="el-GR" sz="2200" dirty="0" smtClean="0"/>
              <a:t> μυών.</a:t>
            </a:r>
          </a:p>
          <a:p>
            <a:r>
              <a:rPr lang="el-GR" sz="2200" dirty="0" smtClean="0"/>
              <a:t>Στην </a:t>
            </a:r>
            <a:r>
              <a:rPr lang="el-GR" sz="2200" b="1" dirty="0" smtClean="0"/>
              <a:t>περίοδο στήριξης </a:t>
            </a:r>
            <a:r>
              <a:rPr lang="el-GR" sz="2200" dirty="0" smtClean="0"/>
              <a:t>είναι:</a:t>
            </a:r>
          </a:p>
          <a:p>
            <a:pPr lvl="1"/>
            <a:r>
              <a:rPr lang="el-GR" sz="2200" dirty="0" smtClean="0"/>
              <a:t> Μόλις  αγγίξει η πτέρνα το έδαφος, δύο έως τρεις φορές το βάρος του σώματος, λόγω της δραστηριότητας των </a:t>
            </a:r>
            <a:r>
              <a:rPr lang="el-GR" sz="2200" dirty="0" err="1" smtClean="0"/>
              <a:t>ισχιονημιαίων</a:t>
            </a:r>
            <a:r>
              <a:rPr lang="el-GR" sz="2200" dirty="0" smtClean="0"/>
              <a:t>.</a:t>
            </a:r>
          </a:p>
          <a:p>
            <a:pPr lvl="1"/>
            <a:r>
              <a:rPr lang="el-GR" sz="2200" dirty="0" smtClean="0"/>
              <a:t>Κατά την κάμψη του γόνατος σχεδόν διπλάσια του βάρους του σώματος, λόγω της δράσης του </a:t>
            </a:r>
            <a:r>
              <a:rPr lang="el-GR" sz="2200" dirty="0" err="1" smtClean="0"/>
              <a:t>τετρακεφάλου</a:t>
            </a:r>
            <a:r>
              <a:rPr lang="el-GR" sz="2200" dirty="0" smtClean="0"/>
              <a:t> μυός.</a:t>
            </a:r>
          </a:p>
          <a:p>
            <a:pPr lvl="1"/>
            <a:r>
              <a:rPr lang="el-GR" sz="2200" dirty="0" smtClean="0"/>
              <a:t>Αμέσως πριν εγκαταλείψουν τα δάχτυλα το έδαφος , δύο έως τέσσερεις φορές το βάρος του σώματος, λόγω της δράσης του </a:t>
            </a:r>
            <a:r>
              <a:rPr lang="el-GR" sz="2200" dirty="0" err="1" smtClean="0"/>
              <a:t>γαστροκνήμιου</a:t>
            </a:r>
            <a:r>
              <a:rPr lang="el-GR" sz="2200" dirty="0" smtClean="0"/>
              <a:t> μυός.</a:t>
            </a:r>
          </a:p>
          <a:p>
            <a:endParaRPr lang="el-GR" sz="2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121</a:t>
            </a:fld>
            <a:endParaRPr lang="el-GR">
              <a:solidFill>
                <a:prstClr val="black"/>
              </a:solidFill>
            </a:endParaRPr>
          </a:p>
        </p:txBody>
      </p:sp>
    </p:spTree>
    <p:extLst>
      <p:ext uri="{BB962C8B-B14F-4D97-AF65-F5344CB8AC3E}">
        <p14:creationId xmlns:p14="http://schemas.microsoft.com/office/powerpoint/2010/main" val="237669678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Σκάλα </a:t>
            </a:r>
            <a:r>
              <a:rPr lang="el-GR" sz="3200" b="0" dirty="0" smtClean="0"/>
              <a:t>1/2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122</a:t>
            </a:fld>
            <a:endParaRPr lang="el-GR">
              <a:solidFill>
                <a:prstClr val="black"/>
              </a:solidFill>
            </a:endParaRPr>
          </a:p>
        </p:txBody>
      </p:sp>
      <p:pic>
        <p:nvPicPr>
          <p:cNvPr id="5" name="Picture 4" descr="C:\Users\fkaram2\Desktop\3.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4761" t="19260" r="18680" b="15960"/>
          <a:stretch/>
        </p:blipFill>
        <p:spPr bwMode="auto">
          <a:xfrm>
            <a:off x="5322750" y="1052736"/>
            <a:ext cx="3388401" cy="4752528"/>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6" name="2 - Θέση περιεχομένου"/>
          <p:cNvSpPr txBox="1">
            <a:spLocks/>
          </p:cNvSpPr>
          <p:nvPr/>
        </p:nvSpPr>
        <p:spPr>
          <a:xfrm>
            <a:off x="251520" y="980728"/>
            <a:ext cx="4824536" cy="5544616"/>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buFont typeface="Wingdings" pitchFamily="2" charset="2"/>
              <a:buChar char="Ø"/>
              <a:defRPr/>
            </a:pPr>
            <a:r>
              <a:rPr lang="el-GR" sz="2400" dirty="0" smtClean="0">
                <a:solidFill>
                  <a:prstClr val="black"/>
                </a:solidFill>
                <a:latin typeface="Calibri"/>
              </a:rPr>
              <a:t> Οι κύριες ροπές που αναπτύσσονται στην </a:t>
            </a:r>
            <a:r>
              <a:rPr lang="el-GR" sz="2400" dirty="0" err="1" smtClean="0">
                <a:solidFill>
                  <a:prstClr val="black"/>
                </a:solidFill>
                <a:latin typeface="Calibri"/>
              </a:rPr>
              <a:t>επιγονατιδομηριαία</a:t>
            </a:r>
            <a:r>
              <a:rPr lang="el-GR" sz="2400" dirty="0" smtClean="0">
                <a:solidFill>
                  <a:prstClr val="black"/>
                </a:solidFill>
                <a:latin typeface="Calibri"/>
              </a:rPr>
              <a:t> άρθρωση, προέρχονται από τον τετρακέφαλο μυ, τον </a:t>
            </a:r>
            <a:r>
              <a:rPr lang="el-GR" sz="2400" dirty="0" err="1" smtClean="0">
                <a:solidFill>
                  <a:prstClr val="black"/>
                </a:solidFill>
                <a:latin typeface="Calibri"/>
              </a:rPr>
              <a:t>επιγονατιδικό</a:t>
            </a:r>
            <a:r>
              <a:rPr lang="el-GR" sz="2400" dirty="0" smtClean="0">
                <a:solidFill>
                  <a:prstClr val="black"/>
                </a:solidFill>
                <a:latin typeface="Calibri"/>
              </a:rPr>
              <a:t> τένοντα και την αντίδραση από το έδαφος. </a:t>
            </a:r>
            <a:r>
              <a:rPr lang="el-GR" sz="2400" dirty="0">
                <a:solidFill>
                  <a:prstClr val="black"/>
                </a:solidFill>
                <a:latin typeface="Calibri"/>
              </a:rPr>
              <a:t>Ε</a:t>
            </a:r>
            <a:r>
              <a:rPr lang="el-GR" sz="2400" dirty="0" smtClean="0">
                <a:solidFill>
                  <a:prstClr val="black"/>
                </a:solidFill>
                <a:latin typeface="Calibri"/>
              </a:rPr>
              <a:t>φόσον υπάρχει ισορροπία η συνισταμένη των ροπών είναι μηδέν. Άρα η αντίδραση της άρθρωσης εξαρτάται από την μυϊκή δραστηριότητα δηλαδή το μέγεθος της κάμψης του γόνατος.</a:t>
            </a:r>
            <a:endParaRPr lang="el-GR" sz="2400" dirty="0">
              <a:solidFill>
                <a:prstClr val="black"/>
              </a:solidFill>
              <a:latin typeface="Calibri"/>
            </a:endParaRPr>
          </a:p>
        </p:txBody>
      </p:sp>
      <p:sp>
        <p:nvSpPr>
          <p:cNvPr id="7" name="Ορθογώνιο 3"/>
          <p:cNvSpPr/>
          <p:nvPr/>
        </p:nvSpPr>
        <p:spPr>
          <a:xfrm>
            <a:off x="5148064" y="5938247"/>
            <a:ext cx="3707904" cy="276999"/>
          </a:xfrm>
          <a:prstGeom prst="rect">
            <a:avLst/>
          </a:prstGeom>
        </p:spPr>
        <p:txBody>
          <a:bodyPr wrap="square">
            <a:spAutoFit/>
          </a:bodyPr>
          <a:lstStyle/>
          <a:p>
            <a:pPr algn="ctr"/>
            <a:r>
              <a:rPr lang="en-US" sz="1200" dirty="0" smtClean="0">
                <a:solidFill>
                  <a:prstClr val="black"/>
                </a:solidFill>
                <a:latin typeface="+mn-lt"/>
                <a:hlinkClick r:id="rId3"/>
              </a:rPr>
              <a:t>cnx.org</a:t>
            </a:r>
            <a:endParaRPr lang="el-GR" sz="1200" dirty="0">
              <a:solidFill>
                <a:prstClr val="black"/>
              </a:solidFill>
              <a:latin typeface="+mn-lt"/>
            </a:endParaRPr>
          </a:p>
        </p:txBody>
      </p:sp>
    </p:spTree>
    <p:extLst>
      <p:ext uri="{BB962C8B-B14F-4D97-AF65-F5344CB8AC3E}">
        <p14:creationId xmlns:p14="http://schemas.microsoft.com/office/powerpoint/2010/main" val="273446241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Σκάλα </a:t>
            </a:r>
            <a:r>
              <a:rPr lang="el-GR" sz="3200" b="0" dirty="0" smtClean="0"/>
              <a:t>2/2</a:t>
            </a:r>
            <a:endParaRPr lang="el-GR" sz="3200" b="0" dirty="0"/>
          </a:p>
        </p:txBody>
      </p:sp>
      <p:sp>
        <p:nvSpPr>
          <p:cNvPr id="3" name="2 - Θέση περιεχομένου"/>
          <p:cNvSpPr>
            <a:spLocks noGrp="1"/>
          </p:cNvSpPr>
          <p:nvPr>
            <p:ph idx="1"/>
          </p:nvPr>
        </p:nvSpPr>
        <p:spPr>
          <a:xfrm>
            <a:off x="457200" y="1196752"/>
            <a:ext cx="8219256" cy="5040560"/>
          </a:xfrm>
        </p:spPr>
        <p:txBody>
          <a:bodyPr/>
          <a:lstStyle/>
          <a:p>
            <a:r>
              <a:rPr lang="el-GR" dirty="0" smtClean="0"/>
              <a:t> Οι κύριες ροπές, που αναπτύσσονται στην      </a:t>
            </a:r>
            <a:r>
              <a:rPr lang="el-GR" dirty="0" err="1" smtClean="0"/>
              <a:t>επιγονατιδομηριαία</a:t>
            </a:r>
            <a:r>
              <a:rPr lang="el-GR" dirty="0" smtClean="0"/>
              <a:t> άρθρωση, προέρχονται από:</a:t>
            </a:r>
          </a:p>
          <a:p>
            <a:pPr lvl="1"/>
            <a:r>
              <a:rPr lang="el-GR" dirty="0" smtClean="0"/>
              <a:t> τον τετρακέφαλο μυ, </a:t>
            </a:r>
          </a:p>
          <a:p>
            <a:pPr lvl="1"/>
            <a:r>
              <a:rPr lang="el-GR" dirty="0" smtClean="0"/>
              <a:t>τον </a:t>
            </a:r>
            <a:r>
              <a:rPr lang="el-GR" dirty="0" err="1" smtClean="0"/>
              <a:t>επιγονατιδικό</a:t>
            </a:r>
            <a:r>
              <a:rPr lang="el-GR" dirty="0" smtClean="0"/>
              <a:t> τένοντα και </a:t>
            </a:r>
          </a:p>
          <a:p>
            <a:pPr lvl="1"/>
            <a:r>
              <a:rPr lang="el-GR" dirty="0" smtClean="0"/>
              <a:t>την αντίδραση από το έδαφος. </a:t>
            </a:r>
          </a:p>
          <a:p>
            <a:pPr>
              <a:buNone/>
            </a:pPr>
            <a:r>
              <a:rPr lang="el-GR" dirty="0" smtClean="0"/>
              <a:t>      Εφόσον υπάρχει ισορροπία η συνισταμένη των ροπών   είναι μηδέν.  Άρα:</a:t>
            </a:r>
          </a:p>
          <a:p>
            <a:r>
              <a:rPr lang="el-GR" b="1" dirty="0" smtClean="0"/>
              <a:t>Η αντίδραση της άρθρωσης εξαρτάται από την μυϊκή δραστηριότητα, δηλαδή το μέγεθος της κάμψης του γόνατος</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123</a:t>
            </a:fld>
            <a:endParaRPr lang="el-GR">
              <a:solidFill>
                <a:prstClr val="black"/>
              </a:solidFill>
            </a:endParaRPr>
          </a:p>
        </p:txBody>
      </p:sp>
    </p:spTree>
    <p:extLst>
      <p:ext uri="{BB962C8B-B14F-4D97-AF65-F5344CB8AC3E}">
        <p14:creationId xmlns:p14="http://schemas.microsoft.com/office/powerpoint/2010/main" val="85257689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Άνοδος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124</a:t>
            </a:fld>
            <a:endParaRPr lang="el-GR">
              <a:solidFill>
                <a:prstClr val="black"/>
              </a:solidFill>
            </a:endParaRPr>
          </a:p>
        </p:txBody>
      </p:sp>
      <p:sp>
        <p:nvSpPr>
          <p:cNvPr id="5" name="2 - Θέση περιεχομένου"/>
          <p:cNvSpPr>
            <a:spLocks noGrp="1"/>
          </p:cNvSpPr>
          <p:nvPr>
            <p:ph idx="1"/>
          </p:nvPr>
        </p:nvSpPr>
        <p:spPr>
          <a:xfrm>
            <a:off x="457200" y="1196752"/>
            <a:ext cx="4474840" cy="5328592"/>
          </a:xfrm>
        </p:spPr>
        <p:txBody>
          <a:bodyPr>
            <a:normAutofit lnSpcReduction="10000"/>
          </a:bodyPr>
          <a:lstStyle/>
          <a:p>
            <a:r>
              <a:rPr lang="el-GR" dirty="0" smtClean="0"/>
              <a:t>Στην άνοδο σκάλας η απαιτούμενη κάμψη γόνατος εξαρτάται από το ύψος του σκαλιού και από το ύψος του ατόμου.</a:t>
            </a:r>
          </a:p>
          <a:p>
            <a:r>
              <a:rPr lang="el-GR" dirty="0" smtClean="0"/>
              <a:t>Η κνήμη παραμένει κατακόρυφη, ελαττώνοντας την τάση μετακίνησης προς τα εμπρός.</a:t>
            </a:r>
          </a:p>
          <a:p>
            <a:r>
              <a:rPr lang="el-GR" smtClean="0"/>
              <a:t>Ο  κορμός </a:t>
            </a:r>
            <a:r>
              <a:rPr lang="el-GR" dirty="0" smtClean="0"/>
              <a:t>κλίνει προς τα εμπρός, βοηθώντας την μείωση </a:t>
            </a:r>
            <a:r>
              <a:rPr lang="el-GR" smtClean="0"/>
              <a:t>του μοχλοβραχίονα  αντίστασης</a:t>
            </a:r>
            <a:r>
              <a:rPr lang="el-GR" dirty="0" smtClean="0"/>
              <a:t>.</a:t>
            </a:r>
          </a:p>
          <a:p>
            <a:endParaRPr lang="el-GR" dirty="0" smtClean="0"/>
          </a:p>
          <a:p>
            <a:endParaRPr lang="el-GR" dirty="0"/>
          </a:p>
        </p:txBody>
      </p:sp>
      <p:pic>
        <p:nvPicPr>
          <p:cNvPr id="6" name="Picture 4" descr="C:\Users\fkaram2\Desktop\3.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761" t="19260" r="18680" b="15960"/>
          <a:stretch/>
        </p:blipFill>
        <p:spPr bwMode="auto">
          <a:xfrm>
            <a:off x="5148064" y="1124744"/>
            <a:ext cx="3388401" cy="4752528"/>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7" name="Ορθογώνιο 3"/>
          <p:cNvSpPr/>
          <p:nvPr/>
        </p:nvSpPr>
        <p:spPr>
          <a:xfrm>
            <a:off x="6050176" y="5949280"/>
            <a:ext cx="1584176" cy="276999"/>
          </a:xfrm>
          <a:prstGeom prst="rect">
            <a:avLst/>
          </a:prstGeom>
        </p:spPr>
        <p:txBody>
          <a:bodyPr wrap="square">
            <a:spAutoFit/>
          </a:bodyPr>
          <a:lstStyle/>
          <a:p>
            <a:pPr algn="ctr"/>
            <a:r>
              <a:rPr lang="en-US" sz="1200" dirty="0" smtClean="0">
                <a:solidFill>
                  <a:prstClr val="black"/>
                </a:solidFill>
                <a:latin typeface="+mn-lt"/>
                <a:hlinkClick r:id="rId3"/>
              </a:rPr>
              <a:t>cnx.org</a:t>
            </a:r>
            <a:endParaRPr lang="el-GR" sz="1200" dirty="0">
              <a:solidFill>
                <a:prstClr val="black"/>
              </a:solidFill>
              <a:latin typeface="+mn-lt"/>
            </a:endParaRPr>
          </a:p>
        </p:txBody>
      </p:sp>
    </p:spTree>
    <p:extLst>
      <p:ext uri="{BB962C8B-B14F-4D97-AF65-F5344CB8AC3E}">
        <p14:creationId xmlns:p14="http://schemas.microsoft.com/office/powerpoint/2010/main" val="26048842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Σκάλα </a:t>
            </a:r>
            <a:r>
              <a:rPr lang="el-GR" sz="3200" b="0" dirty="0" smtClean="0"/>
              <a:t>Σχήμα</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125</a:t>
            </a:fld>
            <a:endParaRPr lang="el-GR" dirty="0">
              <a:solidFill>
                <a:prstClr val="black"/>
              </a:solidFill>
            </a:endParaRPr>
          </a:p>
        </p:txBody>
      </p:sp>
      <p:pic>
        <p:nvPicPr>
          <p:cNvPr id="5" name="Picture 3" descr="C:\Users\fkaram2\Desktop\2.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2937" t="16101" r="31507" b="62886"/>
          <a:stretch/>
        </p:blipFill>
        <p:spPr bwMode="auto">
          <a:xfrm>
            <a:off x="1740156" y="1340769"/>
            <a:ext cx="5928188" cy="41764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11 - Βέλος προς τα επάνω"/>
          <p:cNvSpPr/>
          <p:nvPr/>
        </p:nvSpPr>
        <p:spPr>
          <a:xfrm>
            <a:off x="4932040" y="5589240"/>
            <a:ext cx="216024"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4" name="2 - Θέση περιεχομένου"/>
          <p:cNvSpPr txBox="1">
            <a:spLocks/>
          </p:cNvSpPr>
          <p:nvPr/>
        </p:nvSpPr>
        <p:spPr>
          <a:xfrm>
            <a:off x="4644008" y="1556792"/>
            <a:ext cx="576064" cy="864096"/>
          </a:xfrm>
          <a:prstGeom prst="rect">
            <a:avLst/>
          </a:prstGeom>
          <a:solidFill>
            <a:schemeClr val="bg1">
              <a:lumMod val="95000"/>
            </a:schemeClr>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marL="342900" indent="-342900" fontAlgn="auto">
              <a:lnSpc>
                <a:spcPct val="112000"/>
              </a:lnSpc>
              <a:spcBef>
                <a:spcPts val="1200"/>
              </a:spcBef>
              <a:spcAft>
                <a:spcPts val="0"/>
              </a:spcAft>
              <a:defRPr/>
            </a:pPr>
            <a:endParaRPr lang="el-GR" sz="2400" dirty="0">
              <a:solidFill>
                <a:prstClr val="black"/>
              </a:solidFill>
            </a:endParaRPr>
          </a:p>
        </p:txBody>
      </p:sp>
      <p:sp>
        <p:nvSpPr>
          <p:cNvPr id="15" name="2 - Θέση περιεχομένου"/>
          <p:cNvSpPr txBox="1">
            <a:spLocks/>
          </p:cNvSpPr>
          <p:nvPr/>
        </p:nvSpPr>
        <p:spPr>
          <a:xfrm>
            <a:off x="4067944" y="1484784"/>
            <a:ext cx="576064" cy="360040"/>
          </a:xfrm>
          <a:prstGeom prst="rect">
            <a:avLst/>
          </a:prstGeom>
          <a:solidFill>
            <a:schemeClr val="bg1">
              <a:lumMod val="95000"/>
            </a:schemeClr>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7500" lnSpcReduction="20000"/>
          </a:bodyPr>
          <a:lstStyle/>
          <a:p>
            <a:pPr marL="342900" indent="-342900" fontAlgn="auto">
              <a:lnSpc>
                <a:spcPct val="112000"/>
              </a:lnSpc>
              <a:spcBef>
                <a:spcPts val="1200"/>
              </a:spcBef>
              <a:spcAft>
                <a:spcPts val="0"/>
              </a:spcAft>
              <a:defRPr/>
            </a:pPr>
            <a:endParaRPr lang="el-GR" sz="2400" dirty="0">
              <a:solidFill>
                <a:prstClr val="black"/>
              </a:solidFill>
            </a:endParaRPr>
          </a:p>
        </p:txBody>
      </p:sp>
      <p:sp>
        <p:nvSpPr>
          <p:cNvPr id="17" name="2 - Θέση περιεχομένου"/>
          <p:cNvSpPr txBox="1">
            <a:spLocks/>
          </p:cNvSpPr>
          <p:nvPr/>
        </p:nvSpPr>
        <p:spPr>
          <a:xfrm>
            <a:off x="1763688" y="2060848"/>
            <a:ext cx="1584176" cy="864096"/>
          </a:xfrm>
          <a:prstGeom prst="rect">
            <a:avLst/>
          </a:prstGeom>
          <a:solidFill>
            <a:schemeClr val="bg1">
              <a:lumMod val="95000"/>
            </a:schemeClr>
          </a:solidFill>
          <a:ln w="25400" cap="flat" cmpd="sng" algn="ctr">
            <a:solidFill>
              <a:schemeClr val="bg2"/>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marL="342900" indent="-342900" fontAlgn="auto">
              <a:lnSpc>
                <a:spcPct val="112000"/>
              </a:lnSpc>
              <a:spcBef>
                <a:spcPts val="1200"/>
              </a:spcBef>
              <a:spcAft>
                <a:spcPts val="0"/>
              </a:spcAft>
              <a:defRPr/>
            </a:pPr>
            <a:endParaRPr lang="el-GR" sz="2400" dirty="0">
              <a:solidFill>
                <a:prstClr val="black"/>
              </a:solidFill>
            </a:endParaRPr>
          </a:p>
        </p:txBody>
      </p:sp>
      <p:cxnSp>
        <p:nvCxnSpPr>
          <p:cNvPr id="19" name="18 - Ευθεία γραμμή σύνδεσης"/>
          <p:cNvCxnSpPr>
            <a:stCxn id="15" idx="2"/>
          </p:cNvCxnSpPr>
          <p:nvPr/>
        </p:nvCxnSpPr>
        <p:spPr>
          <a:xfrm>
            <a:off x="4355976" y="1844824"/>
            <a:ext cx="100811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flipV="1">
            <a:off x="2483768" y="2060848"/>
            <a:ext cx="720080" cy="79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2 - Θέση περιεχομένου"/>
          <p:cNvSpPr txBox="1">
            <a:spLocks/>
          </p:cNvSpPr>
          <p:nvPr/>
        </p:nvSpPr>
        <p:spPr>
          <a:xfrm>
            <a:off x="2195736" y="1412776"/>
            <a:ext cx="1008112" cy="432048"/>
          </a:xfrm>
          <a:prstGeom prst="rect">
            <a:avLst/>
          </a:prstGeom>
          <a:solidFill>
            <a:schemeClr val="bg1">
              <a:lumMod val="95000"/>
            </a:schemeClr>
          </a:solidFill>
          <a:ln w="25400" cap="flat" cmpd="sng" algn="ctr">
            <a:solidFill>
              <a:schemeClr val="bg2"/>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20000"/>
          </a:bodyPr>
          <a:lstStyle/>
          <a:p>
            <a:pPr marL="342900" indent="-342900" fontAlgn="auto">
              <a:lnSpc>
                <a:spcPct val="112000"/>
              </a:lnSpc>
              <a:spcBef>
                <a:spcPts val="1200"/>
              </a:spcBef>
              <a:spcAft>
                <a:spcPts val="0"/>
              </a:spcAft>
              <a:defRPr/>
            </a:pPr>
            <a:endParaRPr lang="el-GR" sz="2400" dirty="0">
              <a:solidFill>
                <a:prstClr val="black"/>
              </a:solidFill>
            </a:endParaRPr>
          </a:p>
        </p:txBody>
      </p:sp>
      <p:cxnSp>
        <p:nvCxnSpPr>
          <p:cNvPr id="28" name="27 - Ευθεία γραμμή σύνδεσης"/>
          <p:cNvCxnSpPr/>
          <p:nvPr/>
        </p:nvCxnSpPr>
        <p:spPr>
          <a:xfrm flipV="1">
            <a:off x="5436096" y="5013176"/>
            <a:ext cx="108012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2 - Θέση περιεχομένου"/>
          <p:cNvSpPr txBox="1">
            <a:spLocks/>
          </p:cNvSpPr>
          <p:nvPr/>
        </p:nvSpPr>
        <p:spPr>
          <a:xfrm>
            <a:off x="5868144" y="3573016"/>
            <a:ext cx="1908720" cy="1512168"/>
          </a:xfrm>
          <a:prstGeom prst="rect">
            <a:avLst/>
          </a:prstGeom>
          <a:noFill/>
          <a:ln w="127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lnSpcReduction="10000"/>
          </a:bodyPr>
          <a:lstStyle/>
          <a:p>
            <a:pPr marL="342900" indent="-342900" fontAlgn="auto">
              <a:lnSpc>
                <a:spcPct val="112000"/>
              </a:lnSpc>
              <a:spcBef>
                <a:spcPts val="1200"/>
              </a:spcBef>
              <a:spcAft>
                <a:spcPts val="0"/>
              </a:spcAft>
              <a:defRPr/>
            </a:pPr>
            <a:r>
              <a:rPr lang="el-GR" sz="2400" smtClean="0">
                <a:solidFill>
                  <a:prstClr val="black"/>
                </a:solidFill>
              </a:rPr>
              <a:t>     </a:t>
            </a:r>
            <a:r>
              <a:rPr lang="el-GR" sz="2200" dirty="0" smtClean="0">
                <a:solidFill>
                  <a:prstClr val="black"/>
                </a:solidFill>
              </a:rPr>
              <a:t>Η αντίδραση από το έδαφος</a:t>
            </a:r>
            <a:endParaRPr lang="el-GR" sz="2200" dirty="0">
              <a:solidFill>
                <a:prstClr val="black"/>
              </a:solidFill>
            </a:endParaRPr>
          </a:p>
        </p:txBody>
      </p:sp>
      <p:sp>
        <p:nvSpPr>
          <p:cNvPr id="13" name="2 - Θέση περιεχομένου"/>
          <p:cNvSpPr txBox="1">
            <a:spLocks/>
          </p:cNvSpPr>
          <p:nvPr/>
        </p:nvSpPr>
        <p:spPr>
          <a:xfrm>
            <a:off x="5148064" y="1412776"/>
            <a:ext cx="2376264" cy="1512168"/>
          </a:xfrm>
          <a:prstGeom prst="rect">
            <a:avLst/>
          </a:prstGeom>
          <a:solidFill>
            <a:schemeClr val="bg1">
              <a:lumMod val="95000"/>
            </a:schemeClr>
          </a:solidFill>
          <a:ln w="127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p>
            <a:pPr marL="342900" indent="-342900" fontAlgn="auto">
              <a:lnSpc>
                <a:spcPct val="112000"/>
              </a:lnSpc>
              <a:spcBef>
                <a:spcPts val="1200"/>
              </a:spcBef>
              <a:spcAft>
                <a:spcPts val="0"/>
              </a:spcAft>
              <a:defRPr/>
            </a:pPr>
            <a:r>
              <a:rPr lang="el-GR" sz="2400" smtClean="0">
                <a:solidFill>
                  <a:prstClr val="black"/>
                </a:solidFill>
              </a:rPr>
              <a:t>      Η </a:t>
            </a:r>
            <a:r>
              <a:rPr lang="el-GR" sz="2400" dirty="0" smtClean="0">
                <a:solidFill>
                  <a:prstClr val="black"/>
                </a:solidFill>
              </a:rPr>
              <a:t>αντίδραση της </a:t>
            </a:r>
            <a:r>
              <a:rPr lang="el-GR" sz="2400" dirty="0" err="1" smtClean="0">
                <a:solidFill>
                  <a:prstClr val="black"/>
                </a:solidFill>
              </a:rPr>
              <a:t>κνημομηριαίας</a:t>
            </a:r>
            <a:r>
              <a:rPr lang="el-GR" sz="2400" dirty="0" smtClean="0">
                <a:solidFill>
                  <a:prstClr val="black"/>
                </a:solidFill>
              </a:rPr>
              <a:t> άρθρωσης</a:t>
            </a:r>
            <a:endParaRPr lang="el-GR" sz="2400" dirty="0">
              <a:solidFill>
                <a:prstClr val="black"/>
              </a:solidFill>
            </a:endParaRPr>
          </a:p>
        </p:txBody>
      </p:sp>
      <p:sp>
        <p:nvSpPr>
          <p:cNvPr id="16" name="2 - Θέση περιεχομένου"/>
          <p:cNvSpPr txBox="1">
            <a:spLocks/>
          </p:cNvSpPr>
          <p:nvPr/>
        </p:nvSpPr>
        <p:spPr>
          <a:xfrm>
            <a:off x="1763688" y="2852936"/>
            <a:ext cx="2016224" cy="1584176"/>
          </a:xfrm>
          <a:prstGeom prst="rect">
            <a:avLst/>
          </a:prstGeom>
          <a:solidFill>
            <a:schemeClr val="bg1">
              <a:lumMod val="95000"/>
            </a:schemeClr>
          </a:solidFill>
          <a:ln w="127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342900" indent="-342900" fontAlgn="auto">
              <a:lnSpc>
                <a:spcPct val="112000"/>
              </a:lnSpc>
              <a:spcBef>
                <a:spcPts val="1200"/>
              </a:spcBef>
              <a:spcAft>
                <a:spcPts val="0"/>
              </a:spcAft>
              <a:defRPr/>
            </a:pPr>
            <a:r>
              <a:rPr lang="el-GR" sz="2400" smtClean="0">
                <a:solidFill>
                  <a:prstClr val="black"/>
                </a:solidFill>
              </a:rPr>
              <a:t>     </a:t>
            </a:r>
            <a:r>
              <a:rPr lang="el-GR" sz="2000" smtClean="0">
                <a:solidFill>
                  <a:prstClr val="black"/>
                </a:solidFill>
              </a:rPr>
              <a:t>Δύναμη  του τένοντα  της </a:t>
            </a:r>
            <a:r>
              <a:rPr lang="el-GR" sz="2000" dirty="0" smtClean="0">
                <a:solidFill>
                  <a:prstClr val="black"/>
                </a:solidFill>
              </a:rPr>
              <a:t>επιγονατίδας</a:t>
            </a:r>
            <a:endParaRPr lang="el-GR" sz="2000" dirty="0">
              <a:solidFill>
                <a:prstClr val="black"/>
              </a:solidFill>
            </a:endParaRPr>
          </a:p>
        </p:txBody>
      </p:sp>
      <p:sp>
        <p:nvSpPr>
          <p:cNvPr id="20" name="4 - Θέση περιεχομένου"/>
          <p:cNvSpPr txBox="1">
            <a:spLocks/>
          </p:cNvSpPr>
          <p:nvPr/>
        </p:nvSpPr>
        <p:spPr>
          <a:xfrm>
            <a:off x="1763688" y="1340768"/>
            <a:ext cx="5832648" cy="4176464"/>
          </a:xfrm>
          <a:prstGeom prst="rect">
            <a:avLst/>
          </a:prstGeom>
          <a:noFill/>
          <a:ln w="57150" cap="flat" cmpd="sng" algn="ctr">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25" name="24 - Ευθύγραμμο βέλος σύνδεσης"/>
          <p:cNvCxnSpPr/>
          <p:nvPr/>
        </p:nvCxnSpPr>
        <p:spPr>
          <a:xfrm>
            <a:off x="4572000" y="1988840"/>
            <a:ext cx="914400" cy="91440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21" name="Ορθογώνιο 3"/>
          <p:cNvSpPr/>
          <p:nvPr/>
        </p:nvSpPr>
        <p:spPr>
          <a:xfrm>
            <a:off x="6499194" y="5585993"/>
            <a:ext cx="1584176" cy="276999"/>
          </a:xfrm>
          <a:prstGeom prst="rect">
            <a:avLst/>
          </a:prstGeom>
        </p:spPr>
        <p:txBody>
          <a:bodyPr wrap="square">
            <a:spAutoFit/>
          </a:bodyPr>
          <a:lstStyle/>
          <a:p>
            <a:pPr algn="ctr"/>
            <a:r>
              <a:rPr lang="en-US" sz="1200" dirty="0" smtClean="0">
                <a:solidFill>
                  <a:prstClr val="black"/>
                </a:solidFill>
                <a:latin typeface="+mn-lt"/>
                <a:hlinkClick r:id="rId3"/>
              </a:rPr>
              <a:t>cnx.org</a:t>
            </a:r>
            <a:endParaRPr lang="el-GR" sz="1200" dirty="0">
              <a:solidFill>
                <a:prstClr val="black"/>
              </a:solidFill>
              <a:latin typeface="+mn-lt"/>
            </a:endParaRPr>
          </a:p>
        </p:txBody>
      </p:sp>
    </p:spTree>
    <p:extLst>
      <p:ext uri="{BB962C8B-B14F-4D97-AF65-F5344CB8AC3E}">
        <p14:creationId xmlns:p14="http://schemas.microsoft.com/office/powerpoint/2010/main" val="110562789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Αρθροπλαστική</a:t>
            </a:r>
            <a:r>
              <a:rPr lang="el-GR" dirty="0" smtClean="0"/>
              <a:t> </a:t>
            </a:r>
            <a:endParaRPr lang="el-GR" dirty="0"/>
          </a:p>
        </p:txBody>
      </p:sp>
      <p:sp>
        <p:nvSpPr>
          <p:cNvPr id="3" name="2 - Θέση περιεχομένου"/>
          <p:cNvSpPr>
            <a:spLocks noGrp="1"/>
          </p:cNvSpPr>
          <p:nvPr>
            <p:ph idx="1"/>
          </p:nvPr>
        </p:nvSpPr>
        <p:spPr>
          <a:xfrm>
            <a:off x="1043608" y="1916832"/>
            <a:ext cx="6707088" cy="2736304"/>
          </a:xfrm>
          <a:solidFill>
            <a:schemeClr val="bg1">
              <a:lumMod val="95000"/>
            </a:schemeClr>
          </a:solidFill>
          <a:ln>
            <a:solidFill>
              <a:srgbClr val="002060"/>
            </a:solidFill>
          </a:ln>
        </p:spPr>
        <p:txBody>
          <a:bodyPr anchor="ctr"/>
          <a:lstStyle/>
          <a:p>
            <a:pPr marL="447675" indent="0">
              <a:buNone/>
            </a:pPr>
            <a:r>
              <a:rPr lang="el-GR" dirty="0" smtClean="0"/>
              <a:t>Σε ολική </a:t>
            </a:r>
            <a:r>
              <a:rPr lang="el-GR" dirty="0" err="1" smtClean="0"/>
              <a:t>αρθροπλαστική</a:t>
            </a:r>
            <a:r>
              <a:rPr lang="el-GR" dirty="0" smtClean="0"/>
              <a:t> γόνατος  η χρήση  βακτηρίας στο αντίθετο χέρι  μειώνει  την φόρτιση στο γόνατο κατά 46% και  εξουδετερώνει την αναπτυσσόμενη ροπή       στην κατεύθυνση της  </a:t>
            </a:r>
            <a:r>
              <a:rPr lang="el-GR" dirty="0" err="1" smtClean="0"/>
              <a:t>ραιβότητας</a:t>
            </a:r>
            <a:r>
              <a:rPr lang="el-GR" dirty="0"/>
              <a:t>.</a:t>
            </a: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126</a:t>
            </a:fld>
            <a:endParaRPr lang="el-GR">
              <a:solidFill>
                <a:prstClr val="black"/>
              </a:solidFill>
            </a:endParaRPr>
          </a:p>
        </p:txBody>
      </p:sp>
    </p:spTree>
    <p:extLst>
      <p:ext uri="{BB962C8B-B14F-4D97-AF65-F5344CB8AC3E}">
        <p14:creationId xmlns:p14="http://schemas.microsoft.com/office/powerpoint/2010/main" val="218779448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Κάθοδος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127</a:t>
            </a:fld>
            <a:endParaRPr lang="el-GR">
              <a:solidFill>
                <a:prstClr val="black"/>
              </a:solidFill>
            </a:endParaRPr>
          </a:p>
        </p:txBody>
      </p:sp>
      <p:sp>
        <p:nvSpPr>
          <p:cNvPr id="5" name="2 - Θέση περιεχομένου"/>
          <p:cNvSpPr>
            <a:spLocks noGrp="1"/>
          </p:cNvSpPr>
          <p:nvPr>
            <p:ph idx="1"/>
          </p:nvPr>
        </p:nvSpPr>
        <p:spPr>
          <a:xfrm>
            <a:off x="467544" y="1268760"/>
            <a:ext cx="8229600" cy="5040560"/>
          </a:xfrm>
        </p:spPr>
        <p:txBody>
          <a:bodyPr>
            <a:normAutofit/>
          </a:bodyPr>
          <a:lstStyle/>
          <a:p>
            <a:r>
              <a:rPr lang="el-GR" dirty="0" smtClean="0"/>
              <a:t>Στην κάθοδο χρειάζονται 85</a:t>
            </a:r>
            <a:r>
              <a:rPr lang="el-GR" baseline="30000" dirty="0" smtClean="0"/>
              <a:t>Ο</a:t>
            </a:r>
            <a:r>
              <a:rPr lang="el-GR" dirty="0" smtClean="0"/>
              <a:t>  κάμψης για τα συνηθισμένα, μέσου ύψους, σκαλιά. </a:t>
            </a:r>
          </a:p>
          <a:p>
            <a:r>
              <a:rPr lang="el-GR" dirty="0" smtClean="0"/>
              <a:t>Η κνήμη κλίνει προς το οριζόντιο επίπεδο, φέρνοντας τις αρθρικές της επιφάνειες σε κεκλιμένο επίπεδο.</a:t>
            </a:r>
          </a:p>
          <a:p>
            <a:r>
              <a:rPr lang="el-GR" dirty="0" smtClean="0"/>
              <a:t>Το βάρος  του σώματος θα παρασύρει το μηριαίο εμπρός.</a:t>
            </a:r>
          </a:p>
          <a:p>
            <a:r>
              <a:rPr lang="el-GR" dirty="0" smtClean="0"/>
              <a:t>Αυτό αποτρέπεται δυναμικά από την αντίδραση που αναπτύσσεται στην </a:t>
            </a:r>
            <a:r>
              <a:rPr lang="el-GR" dirty="0" err="1" smtClean="0"/>
              <a:t>επιγονατιδομηριαία</a:t>
            </a:r>
            <a:r>
              <a:rPr lang="el-GR" dirty="0" smtClean="0"/>
              <a:t>  άρθρωση και την τάση, που δέχεται  ο οπίσθιος χιαστός σύνδεσμος.</a:t>
            </a:r>
            <a:endParaRPr lang="el-GR" dirty="0"/>
          </a:p>
        </p:txBody>
      </p:sp>
    </p:spTree>
    <p:extLst>
      <p:ext uri="{BB962C8B-B14F-4D97-AF65-F5344CB8AC3E}">
        <p14:creationId xmlns:p14="http://schemas.microsoft.com/office/powerpoint/2010/main" val="230678642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Καθημερινές δραστηριότητες</a:t>
            </a:r>
            <a:endParaRPr lang="el-GR" sz="3600" dirty="0"/>
          </a:p>
        </p:txBody>
      </p:sp>
      <p:sp>
        <p:nvSpPr>
          <p:cNvPr id="3" name="2 - Θέση περιεχομένου"/>
          <p:cNvSpPr>
            <a:spLocks noGrp="1"/>
          </p:cNvSpPr>
          <p:nvPr>
            <p:ph idx="1"/>
          </p:nvPr>
        </p:nvSpPr>
        <p:spPr>
          <a:xfrm>
            <a:off x="457200" y="1268760"/>
            <a:ext cx="8435280" cy="4968552"/>
          </a:xfrm>
        </p:spPr>
        <p:txBody>
          <a:bodyPr>
            <a:normAutofit/>
          </a:bodyPr>
          <a:lstStyle/>
          <a:p>
            <a:r>
              <a:rPr lang="el-GR" dirty="0" smtClean="0"/>
              <a:t>Η τροχιά στο </a:t>
            </a:r>
            <a:r>
              <a:rPr lang="el-GR" dirty="0" err="1" smtClean="0"/>
              <a:t>προσθιοπίσθιο</a:t>
            </a:r>
            <a:r>
              <a:rPr lang="el-GR" dirty="0" smtClean="0"/>
              <a:t> επίπεδο είναι ανάλογη του μήκους της κνήμης, δηλαδή του ύψους του ατόμου. </a:t>
            </a:r>
          </a:p>
          <a:p>
            <a:r>
              <a:rPr lang="el-GR" dirty="0" smtClean="0"/>
              <a:t>Επομένως όσο μακρύτερη είναι η κνήμη τόσο μεγαλύτερη είναι η τροχιά της  κάμψης  και έκτασης  του γόνατος.</a:t>
            </a:r>
          </a:p>
          <a:p>
            <a:r>
              <a:rPr lang="el-GR" dirty="0" smtClean="0"/>
              <a:t>Αύξηση της ταχύτητας βάδισης απαιτεί μεγαλύτερη τροχιά στην άρθρωση του γόνατος, αυξανομένης ακόμη περισσότερο της τροχιάς καθώς η μετακίνηση  γίνεται τρέξιμο.</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128</a:t>
            </a:fld>
            <a:endParaRPr lang="el-GR">
              <a:solidFill>
                <a:prstClr val="black"/>
              </a:solidFill>
            </a:endParaRPr>
          </a:p>
        </p:txBody>
      </p:sp>
    </p:spTree>
    <p:extLst>
      <p:ext uri="{BB962C8B-B14F-4D97-AF65-F5344CB8AC3E}">
        <p14:creationId xmlns:p14="http://schemas.microsoft.com/office/powerpoint/2010/main" val="3810345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Κεφαλή του Μηριαίου</a:t>
            </a:r>
            <a:r>
              <a:rPr lang="en-US" sz="3600" dirty="0" smtClean="0"/>
              <a:t> </a:t>
            </a:r>
            <a:r>
              <a:rPr lang="el-GR" sz="3600" dirty="0" smtClean="0"/>
              <a:t>– Κοτύλη</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5" name="Picture 4" descr="https://runningphysio.files.wordpress.com/2012/06/wpid-photo-16-jun-2012-1738.jpg"/>
          <p:cNvPicPr>
            <a:picLocks noGrp="1" noChangeAspect="1" noChangeArrowheads="1"/>
          </p:cNvPicPr>
          <p:nvPr>
            <p:ph idx="1"/>
          </p:nvPr>
        </p:nvPicPr>
        <p:blipFill>
          <a:blip r:embed="rId3" cstate="print"/>
          <a:srcRect/>
          <a:stretch>
            <a:fillRect/>
          </a:stretch>
        </p:blipFill>
        <p:spPr bwMode="auto">
          <a:xfrm>
            <a:off x="1187624" y="1124744"/>
            <a:ext cx="6971294" cy="4968552"/>
          </a:xfrm>
          <a:prstGeom prst="rect">
            <a:avLst/>
          </a:prstGeom>
          <a:noFill/>
          <a:ln>
            <a:solidFill>
              <a:srgbClr val="002060"/>
            </a:solidFill>
          </a:ln>
        </p:spPr>
      </p:pic>
      <p:sp>
        <p:nvSpPr>
          <p:cNvPr id="6" name="5 - Ορθογώνιο"/>
          <p:cNvSpPr/>
          <p:nvPr/>
        </p:nvSpPr>
        <p:spPr>
          <a:xfrm>
            <a:off x="1835696" y="6227923"/>
            <a:ext cx="5689648" cy="276999"/>
          </a:xfrm>
          <a:prstGeom prst="rect">
            <a:avLst/>
          </a:prstGeom>
        </p:spPr>
        <p:txBody>
          <a:bodyPr wrap="square">
            <a:spAutoFit/>
          </a:bodyPr>
          <a:lstStyle/>
          <a:p>
            <a:pPr algn="ctr"/>
            <a:r>
              <a:rPr lang="en-US" sz="1200" dirty="0" smtClean="0">
                <a:latin typeface="+mn-lt"/>
                <a:hlinkClick r:id="rId4"/>
              </a:rPr>
              <a:t>runningphysio.files.wordpress.com</a:t>
            </a:r>
            <a:endParaRPr lang="el-GR" sz="1200" dirty="0">
              <a:latin typeface="+mn-l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Απλές δραστηριότητες </a:t>
            </a:r>
            <a:endParaRPr lang="el-GR" sz="3600" dirty="0"/>
          </a:p>
        </p:txBody>
      </p:sp>
      <p:sp>
        <p:nvSpPr>
          <p:cNvPr id="3" name="2 - Θέση περιεχομένου"/>
          <p:cNvSpPr>
            <a:spLocks noGrp="1"/>
          </p:cNvSpPr>
          <p:nvPr>
            <p:ph idx="1"/>
          </p:nvPr>
        </p:nvSpPr>
        <p:spPr/>
        <p:txBody>
          <a:bodyPr/>
          <a:lstStyle/>
          <a:p>
            <a:r>
              <a:rPr lang="el-GR" dirty="0" smtClean="0"/>
              <a:t>Κατά την βάδιση σε επίπεδη επιφάνεια  60 μοίρες έκτασης στην άρθρωση του γόνατος είναι αρκετές.</a:t>
            </a:r>
          </a:p>
          <a:p>
            <a:r>
              <a:rPr lang="el-GR" dirty="0" smtClean="0"/>
              <a:t>Στην άνοδο  σκάλας απαιτούνται 80 μοίρες κάμψης  και ακόμη μεγαλύτερη τροχιά  για την κάθοδο.</a:t>
            </a:r>
          </a:p>
          <a:p>
            <a:r>
              <a:rPr lang="el-GR" dirty="0" smtClean="0"/>
              <a:t>Σε χρήση κλασικής καρέκλας 90 μοίρες έκτασης αρκούν .</a:t>
            </a:r>
          </a:p>
          <a:p>
            <a:r>
              <a:rPr lang="el-GR" dirty="0" smtClean="0"/>
              <a:t>Στην χρήση της τουαλέτας απαιτείται κάμψη – έκταση 115  μοιρών.</a:t>
            </a:r>
          </a:p>
          <a:p>
            <a:r>
              <a:rPr lang="el-GR" dirty="0" smtClean="0"/>
              <a:t>Για άλλες δραστηριότητες  απαιτείται τροχιά μεγαλύτερη των 115 μοιρών.</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129</a:t>
            </a:fld>
            <a:endParaRPr lang="el-GR">
              <a:solidFill>
                <a:prstClr val="black"/>
              </a:solidFill>
            </a:endParaRPr>
          </a:p>
        </p:txBody>
      </p:sp>
    </p:spTree>
    <p:extLst>
      <p:ext uri="{BB962C8B-B14F-4D97-AF65-F5344CB8AC3E}">
        <p14:creationId xmlns:p14="http://schemas.microsoft.com/office/powerpoint/2010/main" val="137726010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rmAutofit fontScale="90000"/>
          </a:bodyPr>
          <a:lstStyle/>
          <a:p>
            <a:r>
              <a:rPr lang="el-GR" dirty="0" smtClean="0"/>
              <a:t>Συμπιεστικές δυνάμεις</a:t>
            </a:r>
            <a:r>
              <a:rPr lang="el-GR" sz="3200" dirty="0" smtClean="0"/>
              <a:t> </a:t>
            </a:r>
            <a:br>
              <a:rPr lang="el-GR" sz="3200" dirty="0" smtClean="0"/>
            </a:br>
            <a:r>
              <a:rPr lang="el-GR" sz="3200" b="0" dirty="0" err="1" smtClean="0"/>
              <a:t>Κνημομηριαία</a:t>
            </a:r>
            <a:r>
              <a:rPr lang="el-GR" sz="3200" b="0" dirty="0" smtClean="0"/>
              <a:t> Άρθρωση </a:t>
            </a:r>
            <a:endParaRPr lang="el-GR" sz="3300" b="0" dirty="0"/>
          </a:p>
        </p:txBody>
      </p:sp>
      <p:sp>
        <p:nvSpPr>
          <p:cNvPr id="3" name="2 - Θέση περιεχομένου"/>
          <p:cNvSpPr>
            <a:spLocks noGrp="1"/>
          </p:cNvSpPr>
          <p:nvPr>
            <p:ph idx="1"/>
          </p:nvPr>
        </p:nvSpPr>
        <p:spPr>
          <a:xfrm>
            <a:off x="323528" y="1196752"/>
            <a:ext cx="8496944" cy="5256584"/>
          </a:xfrm>
        </p:spPr>
        <p:txBody>
          <a:bodyPr>
            <a:normAutofit/>
          </a:bodyPr>
          <a:lstStyle/>
          <a:p>
            <a:r>
              <a:rPr lang="el-GR" dirty="0" smtClean="0"/>
              <a:t>Οι </a:t>
            </a:r>
            <a:r>
              <a:rPr lang="el-GR" b="1" dirty="0" smtClean="0"/>
              <a:t>συμπιεστικές δυνάμεις </a:t>
            </a:r>
            <a:r>
              <a:rPr lang="el-GR" smtClean="0"/>
              <a:t>που ασκούνται  κατά </a:t>
            </a:r>
            <a:r>
              <a:rPr lang="el-GR" dirty="0" smtClean="0"/>
              <a:t>την κάμψη στην </a:t>
            </a:r>
            <a:r>
              <a:rPr lang="el-GR" dirty="0" err="1" smtClean="0"/>
              <a:t>κνημομηριαία</a:t>
            </a:r>
            <a:r>
              <a:rPr lang="el-GR" dirty="0" smtClean="0"/>
              <a:t> άρθρωση, στις καθημερινές δραστηριότητες σε σχέση με το βάρος του σώματος (ΒΣ) ενδεικτικά διαμορφώνονται όπως παρακάτω:</a:t>
            </a:r>
          </a:p>
          <a:p>
            <a:pPr lvl="1"/>
            <a:r>
              <a:rPr lang="el-GR" b="1" smtClean="0"/>
              <a:t>Βάδιση</a:t>
            </a:r>
            <a:r>
              <a:rPr lang="el-GR" smtClean="0"/>
              <a:t>:                                                    3,0   </a:t>
            </a:r>
            <a:r>
              <a:rPr lang="el-GR" dirty="0" smtClean="0"/>
              <a:t>ΒΣ</a:t>
            </a:r>
          </a:p>
          <a:p>
            <a:pPr lvl="1"/>
            <a:r>
              <a:rPr lang="el-GR" b="1" smtClean="0"/>
              <a:t>Ποδηλασία:                                             </a:t>
            </a:r>
            <a:r>
              <a:rPr lang="el-GR" smtClean="0"/>
              <a:t>1,2   </a:t>
            </a:r>
            <a:r>
              <a:rPr lang="el-GR" dirty="0" smtClean="0"/>
              <a:t>ΒΣ.</a:t>
            </a:r>
          </a:p>
          <a:p>
            <a:pPr lvl="1"/>
            <a:r>
              <a:rPr lang="el-GR" b="1" dirty="0" smtClean="0"/>
              <a:t>Σκάλα, </a:t>
            </a:r>
            <a:r>
              <a:rPr lang="el-GR" b="1" smtClean="0"/>
              <a:t>άνοδος</a:t>
            </a:r>
            <a:r>
              <a:rPr lang="el-GR" smtClean="0"/>
              <a:t>:                                       3,8   </a:t>
            </a:r>
            <a:r>
              <a:rPr lang="el-GR" dirty="0" smtClean="0"/>
              <a:t>ΒΣ</a:t>
            </a:r>
          </a:p>
          <a:p>
            <a:pPr lvl="1"/>
            <a:r>
              <a:rPr lang="el-GR" b="1" dirty="0" smtClean="0"/>
              <a:t>Σκάλα, </a:t>
            </a:r>
            <a:r>
              <a:rPr lang="el-GR" b="1" smtClean="0"/>
              <a:t>κάθοδος</a:t>
            </a:r>
            <a:r>
              <a:rPr lang="el-GR" smtClean="0"/>
              <a:t>:                                     4,3   </a:t>
            </a:r>
            <a:r>
              <a:rPr lang="el-GR" dirty="0" smtClean="0"/>
              <a:t>ΒΣ</a:t>
            </a:r>
          </a:p>
          <a:p>
            <a:pPr lvl="1"/>
            <a:r>
              <a:rPr lang="el-GR" b="1" dirty="0" smtClean="0"/>
              <a:t>Βαθύ </a:t>
            </a:r>
            <a:r>
              <a:rPr lang="el-GR" b="1" smtClean="0"/>
              <a:t>κάθισμα</a:t>
            </a:r>
            <a:r>
              <a:rPr lang="el-GR" smtClean="0"/>
              <a:t>:                                        5,6   </a:t>
            </a:r>
            <a:r>
              <a:rPr lang="el-GR" dirty="0" smtClean="0"/>
              <a:t>ΒΣ</a:t>
            </a:r>
          </a:p>
          <a:p>
            <a:pPr lvl="1"/>
            <a:r>
              <a:rPr lang="el-GR" b="1" smtClean="0"/>
              <a:t>Επαναφορά   από  βαθύ κάθισμα</a:t>
            </a:r>
            <a:r>
              <a:rPr lang="el-GR" smtClean="0"/>
              <a:t>:     5,0   </a:t>
            </a:r>
            <a:r>
              <a:rPr lang="el-GR" dirty="0" smtClean="0"/>
              <a:t>ΒΣ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130</a:t>
            </a:fld>
            <a:endParaRPr lang="el-GR">
              <a:solidFill>
                <a:prstClr val="black"/>
              </a:solidFill>
            </a:endParaRPr>
          </a:p>
        </p:txBody>
      </p:sp>
    </p:spTree>
    <p:extLst>
      <p:ext uri="{BB962C8B-B14F-4D97-AF65-F5344CB8AC3E}">
        <p14:creationId xmlns:p14="http://schemas.microsoft.com/office/powerpoint/2010/main" val="27720209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224136"/>
          </a:xfrm>
        </p:spPr>
        <p:txBody>
          <a:bodyPr>
            <a:normAutofit/>
          </a:bodyPr>
          <a:lstStyle/>
          <a:p>
            <a:r>
              <a:rPr lang="el-GR" sz="3600" dirty="0" smtClean="0"/>
              <a:t>Συμπιεστικές δυνάμεις</a:t>
            </a:r>
            <a:br>
              <a:rPr lang="el-GR" sz="3600" dirty="0" smtClean="0"/>
            </a:br>
            <a:r>
              <a:rPr lang="el-GR" sz="3200" dirty="0" smtClean="0"/>
              <a:t> </a:t>
            </a:r>
            <a:r>
              <a:rPr lang="el-GR" sz="3200" b="0" dirty="0" err="1" smtClean="0"/>
              <a:t>Επιγονατιδομηριαία</a:t>
            </a:r>
            <a:r>
              <a:rPr lang="el-GR" sz="3200" b="0" dirty="0" smtClean="0"/>
              <a:t> Άρθρωση </a:t>
            </a:r>
            <a:endParaRPr lang="el-GR" sz="3200" b="0" dirty="0"/>
          </a:p>
        </p:txBody>
      </p:sp>
      <p:sp>
        <p:nvSpPr>
          <p:cNvPr id="3" name="2 - Θέση περιεχομένου"/>
          <p:cNvSpPr>
            <a:spLocks noGrp="1"/>
          </p:cNvSpPr>
          <p:nvPr>
            <p:ph idx="1"/>
          </p:nvPr>
        </p:nvSpPr>
        <p:spPr>
          <a:xfrm>
            <a:off x="251520" y="1340768"/>
            <a:ext cx="8568952" cy="5040560"/>
          </a:xfrm>
        </p:spPr>
        <p:txBody>
          <a:bodyPr>
            <a:normAutofit/>
          </a:bodyPr>
          <a:lstStyle/>
          <a:p>
            <a:r>
              <a:rPr lang="el-GR" dirty="0" smtClean="0"/>
              <a:t>Οι </a:t>
            </a:r>
            <a:r>
              <a:rPr lang="el-GR" b="1" dirty="0" smtClean="0"/>
              <a:t>συμπιεστικές δυνάμεις </a:t>
            </a:r>
            <a:r>
              <a:rPr lang="el-GR" dirty="0" smtClean="0"/>
              <a:t>που ασκούνται στην </a:t>
            </a:r>
            <a:r>
              <a:rPr lang="el-GR" dirty="0" err="1" smtClean="0"/>
              <a:t>επιγονατιδομηριαία</a:t>
            </a:r>
            <a:r>
              <a:rPr lang="el-GR" dirty="0" smtClean="0"/>
              <a:t> άρθρωση σε καθημερινές δραστηριότητες σε σχέση με το βάρος του σώματος (ΒΣ) ενδεικτικά είναι :</a:t>
            </a:r>
          </a:p>
          <a:p>
            <a:pPr lvl="1"/>
            <a:r>
              <a:rPr lang="el-GR" b="1" smtClean="0"/>
              <a:t>Βάδιση:</a:t>
            </a:r>
            <a:r>
              <a:rPr lang="el-GR" smtClean="0"/>
              <a:t>                        0,5    ΒΣ</a:t>
            </a:r>
            <a:endParaRPr lang="el-GR" b="1" dirty="0" smtClean="0"/>
          </a:p>
          <a:p>
            <a:pPr lvl="1"/>
            <a:r>
              <a:rPr lang="el-GR" b="1" smtClean="0"/>
              <a:t>Ποδηλασία :</a:t>
            </a:r>
            <a:r>
              <a:rPr lang="el-GR" smtClean="0"/>
              <a:t>               0,5     </a:t>
            </a:r>
            <a:r>
              <a:rPr lang="el-GR" dirty="0" smtClean="0"/>
              <a:t>ΒΣ</a:t>
            </a:r>
          </a:p>
          <a:p>
            <a:pPr lvl="1"/>
            <a:r>
              <a:rPr lang="el-GR" b="1" dirty="0" smtClean="0"/>
              <a:t>Σκάλα</a:t>
            </a:r>
            <a:r>
              <a:rPr lang="el-GR" b="1" smtClean="0"/>
              <a:t>: άνοδος </a:t>
            </a:r>
            <a:r>
              <a:rPr lang="el-GR" smtClean="0"/>
              <a:t>         3,3      ΒΣ</a:t>
            </a:r>
            <a:endParaRPr lang="el-GR" b="1" dirty="0" smtClean="0"/>
          </a:p>
          <a:p>
            <a:pPr lvl="1"/>
            <a:r>
              <a:rPr lang="el-GR" b="1" smtClean="0"/>
              <a:t>Σκάλα:  κάθοδος       </a:t>
            </a:r>
            <a:r>
              <a:rPr lang="el-GR" smtClean="0"/>
              <a:t>5,0      ΒΣ</a:t>
            </a:r>
            <a:endParaRPr lang="el-GR" dirty="0" smtClean="0"/>
          </a:p>
          <a:p>
            <a:pPr lvl="1"/>
            <a:r>
              <a:rPr lang="el-GR" b="1" dirty="0" smtClean="0"/>
              <a:t>Βαθύ </a:t>
            </a:r>
            <a:r>
              <a:rPr lang="el-GR" b="1" smtClean="0"/>
              <a:t>Κάθισμα: </a:t>
            </a:r>
            <a:r>
              <a:rPr lang="el-GR" smtClean="0"/>
              <a:t>        7,6      ΒΣ</a:t>
            </a:r>
            <a:endParaRPr lang="el-GR" dirty="0" smtClean="0"/>
          </a:p>
          <a:p>
            <a:pPr lvl="1"/>
            <a:r>
              <a:rPr lang="el-GR" dirty="0" smtClean="0"/>
              <a:t> </a:t>
            </a:r>
            <a:r>
              <a:rPr lang="el-GR" b="1" err="1" smtClean="0"/>
              <a:t>Τζόκινκ</a:t>
            </a:r>
            <a:r>
              <a:rPr lang="el-GR" b="1" smtClean="0"/>
              <a:t>:                      </a:t>
            </a:r>
            <a:r>
              <a:rPr lang="el-GR" smtClean="0"/>
              <a:t>7,0      ΒΣ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131</a:t>
            </a:fld>
            <a:endParaRPr lang="el-GR">
              <a:solidFill>
                <a:prstClr val="black"/>
              </a:solidFill>
            </a:endParaRPr>
          </a:p>
        </p:txBody>
      </p:sp>
    </p:spTree>
    <p:extLst>
      <p:ext uri="{BB962C8B-B14F-4D97-AF65-F5344CB8AC3E}">
        <p14:creationId xmlns:p14="http://schemas.microsoft.com/office/powerpoint/2010/main" val="220943546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7776864" cy="1152128"/>
          </a:xfrm>
        </p:spPr>
        <p:txBody>
          <a:bodyPr>
            <a:normAutofit fontScale="90000"/>
          </a:bodyPr>
          <a:lstStyle/>
          <a:p>
            <a:r>
              <a:rPr lang="el-GR" smtClean="0">
                <a:latin typeface="+mn-lt"/>
              </a:rPr>
              <a:t>Επιγονατιδομηριαία  Άρθρωση</a:t>
            </a:r>
            <a:r>
              <a:rPr lang="el-GR" dirty="0" smtClean="0">
                <a:latin typeface="+mn-lt"/>
              </a:rPr>
              <a:t/>
            </a:r>
            <a:br>
              <a:rPr lang="el-GR" dirty="0" smtClean="0">
                <a:latin typeface="+mn-lt"/>
              </a:rPr>
            </a:br>
            <a:r>
              <a:rPr lang="el-GR" sz="3600" b="0" dirty="0" smtClean="0">
                <a:latin typeface="+mn-lt"/>
              </a:rPr>
              <a:t> Πίνακας</a:t>
            </a:r>
            <a:endParaRPr lang="el-GR" sz="3600" b="0" dirty="0">
              <a:latin typeface="+mn-lt"/>
            </a:endParaRP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132</a:t>
            </a:fld>
            <a:endParaRPr lang="el-GR">
              <a:solidFill>
                <a:prstClr val="black"/>
              </a:solidFill>
            </a:endParaRPr>
          </a:p>
        </p:txBody>
      </p:sp>
      <p:graphicFrame>
        <p:nvGraphicFramePr>
          <p:cNvPr id="3" name="Πίνακας 2"/>
          <p:cNvGraphicFramePr>
            <a:graphicFrameLocks noGrp="1"/>
          </p:cNvGraphicFramePr>
          <p:nvPr>
            <p:extLst>
              <p:ext uri="{D42A27DB-BD31-4B8C-83A1-F6EECF244321}">
                <p14:modId xmlns:p14="http://schemas.microsoft.com/office/powerpoint/2010/main" val="1088404838"/>
              </p:ext>
            </p:extLst>
          </p:nvPr>
        </p:nvGraphicFramePr>
        <p:xfrm>
          <a:off x="858234" y="1628800"/>
          <a:ext cx="7427532" cy="4023360"/>
        </p:xfrm>
        <a:graphic>
          <a:graphicData uri="http://schemas.openxmlformats.org/drawingml/2006/table">
            <a:tbl>
              <a:tblPr firstRow="1" bandRow="1">
                <a:tableStyleId>{5940675A-B579-460E-94D1-54222C63F5DA}</a:tableStyleId>
              </a:tblPr>
              <a:tblGrid>
                <a:gridCol w="2912936"/>
                <a:gridCol w="2032000"/>
                <a:gridCol w="2482596"/>
              </a:tblGrid>
              <a:tr h="297033">
                <a:tc>
                  <a:txBody>
                    <a:bodyPr/>
                    <a:lstStyle/>
                    <a:p>
                      <a:pPr algn="l"/>
                      <a:r>
                        <a:rPr lang="el-GR" sz="2400" b="1" dirty="0" smtClean="0"/>
                        <a:t>Καθημερινή</a:t>
                      </a:r>
                      <a:r>
                        <a:rPr lang="en-US" sz="2400" b="1" baseline="0" dirty="0" smtClean="0"/>
                        <a:t> </a:t>
                      </a:r>
                      <a:r>
                        <a:rPr lang="el-GR" sz="2400" b="1" dirty="0" smtClean="0"/>
                        <a:t>Δραστηριότητα</a:t>
                      </a:r>
                    </a:p>
                  </a:txBody>
                  <a:tcPr>
                    <a:solidFill>
                      <a:schemeClr val="accent1">
                        <a:lumMod val="20000"/>
                        <a:lumOff val="80000"/>
                      </a:schemeClr>
                    </a:solidFill>
                  </a:tcPr>
                </a:tc>
                <a:tc>
                  <a:txBody>
                    <a:bodyPr/>
                    <a:lstStyle/>
                    <a:p>
                      <a:pPr algn="l"/>
                      <a:r>
                        <a:rPr lang="el-GR" sz="2400" b="1" dirty="0" smtClean="0"/>
                        <a:t>Τροχιά Κάμψης</a:t>
                      </a:r>
                      <a:endParaRPr lang="el-GR" sz="2400" b="1" dirty="0"/>
                    </a:p>
                  </a:txBody>
                  <a:tcPr>
                    <a:solidFill>
                      <a:schemeClr val="accent1">
                        <a:lumMod val="20000"/>
                        <a:lumOff val="80000"/>
                      </a:schemeClr>
                    </a:solidFill>
                  </a:tcPr>
                </a:tc>
                <a:tc>
                  <a:txBody>
                    <a:bodyPr/>
                    <a:lstStyle/>
                    <a:p>
                      <a:pPr algn="l"/>
                      <a:r>
                        <a:rPr lang="el-GR" sz="2400" b="1" dirty="0" smtClean="0"/>
                        <a:t> Φόρτιση της άρθρωσης</a:t>
                      </a:r>
                      <a:endParaRPr lang="el-GR" sz="2400" b="1" dirty="0"/>
                    </a:p>
                  </a:txBody>
                  <a:tcPr>
                    <a:solidFill>
                      <a:schemeClr val="accent1">
                        <a:lumMod val="20000"/>
                        <a:lumOff val="80000"/>
                      </a:schemeClr>
                    </a:solidFill>
                  </a:tcPr>
                </a:tc>
              </a:tr>
              <a:tr h="297033">
                <a:tc>
                  <a:txBody>
                    <a:bodyPr/>
                    <a:lstStyle/>
                    <a:p>
                      <a:r>
                        <a:rPr lang="el-GR" sz="2400" dirty="0" smtClean="0"/>
                        <a:t>Βάδιση </a:t>
                      </a:r>
                      <a:endParaRPr lang="el-GR" sz="2400" dirty="0"/>
                    </a:p>
                  </a:txBody>
                  <a:tcPr/>
                </a:tc>
                <a:tc>
                  <a:txBody>
                    <a:bodyPr/>
                    <a:lstStyle/>
                    <a:p>
                      <a:pPr algn="ctr"/>
                      <a:r>
                        <a:rPr lang="en-US" sz="2400" dirty="0" smtClean="0"/>
                        <a:t>10</a:t>
                      </a:r>
                      <a:r>
                        <a:rPr lang="el-GR" sz="2400" baseline="30000" dirty="0" smtClean="0"/>
                        <a:t>ο</a:t>
                      </a:r>
                      <a:endParaRPr lang="el-GR" sz="2400" dirty="0"/>
                    </a:p>
                  </a:txBody>
                  <a:tcPr/>
                </a:tc>
                <a:tc>
                  <a:txBody>
                    <a:bodyPr/>
                    <a:lstStyle/>
                    <a:p>
                      <a:r>
                        <a:rPr lang="el-GR" sz="2400" dirty="0" smtClean="0"/>
                        <a:t>0,5 ΒΣ</a:t>
                      </a:r>
                      <a:endParaRPr lang="el-GR" sz="2400" dirty="0"/>
                    </a:p>
                  </a:txBody>
                  <a:tcPr/>
                </a:tc>
              </a:tr>
              <a:tr h="297033">
                <a:tc>
                  <a:txBody>
                    <a:bodyPr/>
                    <a:lstStyle/>
                    <a:p>
                      <a:r>
                        <a:rPr lang="el-GR" sz="2400" dirty="0" smtClean="0"/>
                        <a:t>Ανύψωση ποδιού </a:t>
                      </a:r>
                      <a:endParaRPr lang="el-GR" sz="2400" dirty="0"/>
                    </a:p>
                  </a:txBody>
                  <a:tcPr/>
                </a:tc>
                <a:tc>
                  <a:txBody>
                    <a:bodyPr/>
                    <a:lstStyle/>
                    <a:p>
                      <a:pPr algn="ctr"/>
                      <a:r>
                        <a:rPr lang="en-US" sz="2400" dirty="0" smtClean="0"/>
                        <a:t>0</a:t>
                      </a:r>
                      <a:r>
                        <a:rPr lang="el-GR" sz="2400" baseline="30000" dirty="0" smtClean="0"/>
                        <a:t>ο</a:t>
                      </a:r>
                      <a:endParaRPr lang="el-GR" sz="2400" dirty="0"/>
                    </a:p>
                  </a:txBody>
                  <a:tcPr/>
                </a:tc>
                <a:tc>
                  <a:txBody>
                    <a:bodyPr/>
                    <a:lstStyle/>
                    <a:p>
                      <a:r>
                        <a:rPr lang="el-GR" sz="2400" dirty="0" smtClean="0"/>
                        <a:t>0,5 ΒΣ</a:t>
                      </a:r>
                      <a:endParaRPr lang="el-GR" sz="2400" dirty="0"/>
                    </a:p>
                  </a:txBody>
                  <a:tcPr/>
                </a:tc>
              </a:tr>
              <a:tr h="297033">
                <a:tc>
                  <a:txBody>
                    <a:bodyPr/>
                    <a:lstStyle/>
                    <a:p>
                      <a:r>
                        <a:rPr lang="el-GR" sz="2400" dirty="0" smtClean="0"/>
                        <a:t>Σκάλες</a:t>
                      </a:r>
                      <a:endParaRPr lang="el-GR" sz="2400" dirty="0"/>
                    </a:p>
                  </a:txBody>
                  <a:tcPr/>
                </a:tc>
                <a:tc>
                  <a:txBody>
                    <a:bodyPr/>
                    <a:lstStyle/>
                    <a:p>
                      <a:pPr algn="ctr"/>
                      <a:r>
                        <a:rPr lang="el-GR" sz="2400" dirty="0" smtClean="0"/>
                        <a:t>60</a:t>
                      </a:r>
                      <a:r>
                        <a:rPr lang="el-GR" sz="2400" baseline="30000" dirty="0" smtClean="0"/>
                        <a:t>ο</a:t>
                      </a:r>
                      <a:r>
                        <a:rPr lang="el-GR" sz="2400" dirty="0" smtClean="0"/>
                        <a:t> </a:t>
                      </a:r>
                      <a:endParaRPr lang="el-GR" sz="2400" dirty="0"/>
                    </a:p>
                  </a:txBody>
                  <a:tcPr/>
                </a:tc>
                <a:tc>
                  <a:txBody>
                    <a:bodyPr/>
                    <a:lstStyle/>
                    <a:p>
                      <a:r>
                        <a:rPr lang="el-GR" sz="2400" dirty="0" smtClean="0"/>
                        <a:t>3,3 ΒΣ</a:t>
                      </a:r>
                      <a:endParaRPr lang="el-GR" sz="2400" dirty="0"/>
                    </a:p>
                  </a:txBody>
                  <a:tcPr/>
                </a:tc>
              </a:tr>
              <a:tr h="297033">
                <a:tc>
                  <a:txBody>
                    <a:bodyPr/>
                    <a:lstStyle/>
                    <a:p>
                      <a:r>
                        <a:rPr lang="el-GR" sz="2400" dirty="0" smtClean="0"/>
                        <a:t>Ισομετρική </a:t>
                      </a:r>
                      <a:endParaRPr lang="el-GR" sz="2400" dirty="0"/>
                    </a:p>
                  </a:txBody>
                  <a:tcPr/>
                </a:tc>
                <a:tc>
                  <a:txBody>
                    <a:bodyPr/>
                    <a:lstStyle/>
                    <a:p>
                      <a:pPr algn="ctr"/>
                      <a:r>
                        <a:rPr lang="el-GR" sz="2400" dirty="0" smtClean="0"/>
                        <a:t>90</a:t>
                      </a:r>
                      <a:r>
                        <a:rPr lang="el-GR" sz="2400" baseline="30000" dirty="0" smtClean="0"/>
                        <a:t>ο</a:t>
                      </a:r>
                      <a:r>
                        <a:rPr lang="el-GR" sz="2400" dirty="0" smtClean="0"/>
                        <a:t> </a:t>
                      </a:r>
                      <a:endParaRPr lang="el-GR" sz="2400" dirty="0"/>
                    </a:p>
                  </a:txBody>
                  <a:tcPr/>
                </a:tc>
                <a:tc>
                  <a:txBody>
                    <a:bodyPr/>
                    <a:lstStyle/>
                    <a:p>
                      <a:r>
                        <a:rPr lang="el-GR" sz="2400" dirty="0" smtClean="0"/>
                        <a:t>6,5 ΒΣ</a:t>
                      </a:r>
                      <a:endParaRPr lang="el-GR" sz="2400" dirty="0"/>
                    </a:p>
                  </a:txBody>
                  <a:tcPr/>
                </a:tc>
              </a:tr>
              <a:tr h="297033">
                <a:tc>
                  <a:txBody>
                    <a:bodyPr/>
                    <a:lstStyle/>
                    <a:p>
                      <a:r>
                        <a:rPr lang="el-GR" sz="2400" smtClean="0"/>
                        <a:t>Βαθύ  Κάθισμα </a:t>
                      </a:r>
                      <a:endParaRPr lang="el-GR" sz="2400" dirty="0"/>
                    </a:p>
                  </a:txBody>
                  <a:tcPr/>
                </a:tc>
                <a:tc>
                  <a:txBody>
                    <a:bodyPr/>
                    <a:lstStyle/>
                    <a:p>
                      <a:pPr algn="ctr"/>
                      <a:r>
                        <a:rPr lang="el-GR" sz="2400" dirty="0" smtClean="0"/>
                        <a:t>120</a:t>
                      </a:r>
                      <a:r>
                        <a:rPr lang="el-GR" sz="2400" baseline="30000" dirty="0" smtClean="0"/>
                        <a:t>ο</a:t>
                      </a:r>
                      <a:r>
                        <a:rPr lang="el-GR" sz="2400" dirty="0" smtClean="0"/>
                        <a:t> </a:t>
                      </a:r>
                      <a:endParaRPr lang="el-GR" sz="2400" dirty="0"/>
                    </a:p>
                  </a:txBody>
                  <a:tcPr/>
                </a:tc>
                <a:tc>
                  <a:txBody>
                    <a:bodyPr/>
                    <a:lstStyle/>
                    <a:p>
                      <a:r>
                        <a:rPr lang="el-GR" sz="2400" dirty="0" smtClean="0"/>
                        <a:t>7,6</a:t>
                      </a:r>
                      <a:r>
                        <a:rPr lang="el-GR" sz="2400" baseline="0" dirty="0" smtClean="0"/>
                        <a:t> ΒΣ</a:t>
                      </a:r>
                      <a:endParaRPr lang="el-GR" sz="2400" dirty="0"/>
                    </a:p>
                  </a:txBody>
                  <a:tcPr/>
                </a:tc>
              </a:tr>
              <a:tr h="297033">
                <a:tc>
                  <a:txBody>
                    <a:bodyPr/>
                    <a:lstStyle/>
                    <a:p>
                      <a:r>
                        <a:rPr lang="el-GR" sz="2400" dirty="0" smtClean="0"/>
                        <a:t>Αναπήδηση </a:t>
                      </a:r>
                      <a:endParaRPr lang="el-GR" sz="2400" dirty="0"/>
                    </a:p>
                  </a:txBody>
                  <a:tcPr/>
                </a:tc>
                <a:tc>
                  <a:txBody>
                    <a:bodyPr/>
                    <a:lstStyle/>
                    <a:p>
                      <a:pPr algn="ctr"/>
                      <a:r>
                        <a:rPr lang="el-GR" sz="2400" dirty="0" smtClean="0"/>
                        <a:t>------</a:t>
                      </a:r>
                      <a:endParaRPr lang="el-GR" sz="2400" dirty="0"/>
                    </a:p>
                  </a:txBody>
                  <a:tcPr/>
                </a:tc>
                <a:tc>
                  <a:txBody>
                    <a:bodyPr/>
                    <a:lstStyle/>
                    <a:p>
                      <a:r>
                        <a:rPr lang="el-GR" sz="2400" dirty="0" smtClean="0"/>
                        <a:t>20,0 ΒΣ</a:t>
                      </a:r>
                      <a:endParaRPr lang="el-GR" sz="2400" dirty="0"/>
                    </a:p>
                  </a:txBody>
                  <a:tcPr/>
                </a:tc>
              </a:tr>
              <a:tr h="297033">
                <a:tc>
                  <a:txBody>
                    <a:bodyPr/>
                    <a:lstStyle/>
                    <a:p>
                      <a:r>
                        <a:rPr lang="el-GR" sz="2400" dirty="0" smtClean="0"/>
                        <a:t>Ρήξη τένοντα </a:t>
                      </a:r>
                      <a:endParaRPr lang="el-GR" sz="2400" dirty="0"/>
                    </a:p>
                  </a:txBody>
                  <a:tcPr/>
                </a:tc>
                <a:tc>
                  <a:txBody>
                    <a:bodyPr/>
                    <a:lstStyle/>
                    <a:p>
                      <a:pPr algn="ctr"/>
                      <a:r>
                        <a:rPr lang="el-GR" sz="2400" dirty="0" smtClean="0"/>
                        <a:t>90</a:t>
                      </a:r>
                      <a:r>
                        <a:rPr lang="el-GR" sz="2400" baseline="30000" dirty="0" smtClean="0"/>
                        <a:t>ο</a:t>
                      </a:r>
                      <a:r>
                        <a:rPr lang="el-GR" sz="2400" dirty="0" smtClean="0"/>
                        <a:t> </a:t>
                      </a:r>
                      <a:endParaRPr lang="el-GR" sz="2400" dirty="0"/>
                    </a:p>
                  </a:txBody>
                  <a:tcPr/>
                </a:tc>
                <a:tc>
                  <a:txBody>
                    <a:bodyPr/>
                    <a:lstStyle/>
                    <a:p>
                      <a:r>
                        <a:rPr lang="el-GR" sz="2400" dirty="0" smtClean="0"/>
                        <a:t>25,0 ΒΣ</a:t>
                      </a:r>
                      <a:endParaRPr lang="el-GR" sz="2400" dirty="0"/>
                    </a:p>
                  </a:txBody>
                  <a:tcPr/>
                </a:tc>
              </a:tr>
            </a:tbl>
          </a:graphicData>
        </a:graphic>
      </p:graphicFrame>
    </p:spTree>
    <p:extLst>
      <p:ext uri="{BB962C8B-B14F-4D97-AF65-F5344CB8AC3E}">
        <p14:creationId xmlns:p14="http://schemas.microsoft.com/office/powerpoint/2010/main" val="157806662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224136"/>
          </a:xfrm>
        </p:spPr>
        <p:txBody>
          <a:bodyPr>
            <a:normAutofit/>
          </a:bodyPr>
          <a:lstStyle/>
          <a:p>
            <a:r>
              <a:rPr lang="el-GR" sz="3600" smtClean="0"/>
              <a:t>Επιγονατιδομηριαία  Άρθρωση </a:t>
            </a:r>
            <a:br>
              <a:rPr lang="el-GR" sz="3600" smtClean="0"/>
            </a:br>
            <a:r>
              <a:rPr lang="el-GR" sz="3200" b="0" smtClean="0"/>
              <a:t>Δύναμη  Αντίδρασης</a:t>
            </a:r>
            <a:endParaRPr lang="el-GR" sz="3200" b="0" dirty="0"/>
          </a:p>
        </p:txBody>
      </p:sp>
      <p:sp>
        <p:nvSpPr>
          <p:cNvPr id="3" name="2 - Θέση περιεχομένου"/>
          <p:cNvSpPr>
            <a:spLocks noGrp="1"/>
          </p:cNvSpPr>
          <p:nvPr>
            <p:ph idx="1"/>
          </p:nvPr>
        </p:nvSpPr>
        <p:spPr>
          <a:xfrm>
            <a:off x="395536" y="1556792"/>
            <a:ext cx="8291264" cy="5040560"/>
          </a:xfrm>
        </p:spPr>
        <p:txBody>
          <a:bodyPr/>
          <a:lstStyle/>
          <a:p>
            <a:r>
              <a:rPr lang="el-GR" smtClean="0"/>
              <a:t>Η  δύναμη αντίδρασης  που </a:t>
            </a:r>
            <a:r>
              <a:rPr lang="el-GR" dirty="0" smtClean="0"/>
              <a:t>αναπτύσσεται </a:t>
            </a:r>
            <a:r>
              <a:rPr lang="el-GR" smtClean="0"/>
              <a:t>στην επιγονατιδομηριαία  άρθρωση</a:t>
            </a:r>
            <a:r>
              <a:rPr lang="el-GR" dirty="0" smtClean="0"/>
              <a:t>, σε σχέση με το βάρος </a:t>
            </a:r>
            <a:r>
              <a:rPr lang="el-GR" smtClean="0"/>
              <a:t>του σώματος  (ΒΣ),  διαμορφώνεται </a:t>
            </a:r>
            <a:r>
              <a:rPr lang="el-GR" dirty="0" smtClean="0"/>
              <a:t>όπως παρακάτω:</a:t>
            </a:r>
          </a:p>
          <a:p>
            <a:pPr lvl="1"/>
            <a:r>
              <a:rPr lang="el-GR" b="1" dirty="0" smtClean="0"/>
              <a:t>Βάδιση:		</a:t>
            </a:r>
            <a:r>
              <a:rPr lang="el-GR" b="1" smtClean="0"/>
              <a:t>	</a:t>
            </a:r>
            <a:r>
              <a:rPr lang="el-GR" smtClean="0"/>
              <a:t>1,5    ΒΣ</a:t>
            </a:r>
            <a:endParaRPr lang="el-GR" dirty="0" smtClean="0"/>
          </a:p>
          <a:p>
            <a:pPr lvl="1"/>
            <a:r>
              <a:rPr lang="el-GR" b="1" dirty="0" smtClean="0"/>
              <a:t>Ποδηλασία:	</a:t>
            </a:r>
            <a:r>
              <a:rPr lang="el-GR" b="1" smtClean="0"/>
              <a:t>	</a:t>
            </a:r>
            <a:r>
              <a:rPr lang="el-GR" smtClean="0"/>
              <a:t>1,5    ΒΣ</a:t>
            </a:r>
            <a:endParaRPr lang="el-GR" dirty="0" smtClean="0"/>
          </a:p>
          <a:p>
            <a:pPr lvl="1"/>
            <a:r>
              <a:rPr lang="el-GR" b="1" dirty="0" smtClean="0"/>
              <a:t>Σκάλα, άνοδος:	</a:t>
            </a:r>
            <a:r>
              <a:rPr lang="el-GR" b="1" smtClean="0"/>
              <a:t>	</a:t>
            </a:r>
            <a:r>
              <a:rPr lang="el-GR" smtClean="0"/>
              <a:t>3,3    ΒΣ</a:t>
            </a:r>
            <a:endParaRPr lang="el-GR" dirty="0" smtClean="0"/>
          </a:p>
          <a:p>
            <a:pPr lvl="1"/>
            <a:r>
              <a:rPr lang="el-GR" b="1" dirty="0" smtClean="0"/>
              <a:t>Σκάλα, κάθοδος:</a:t>
            </a:r>
            <a:r>
              <a:rPr lang="el-GR"/>
              <a:t>	</a:t>
            </a:r>
            <a:r>
              <a:rPr lang="el-GR" smtClean="0"/>
              <a:t>5,0    ΒΣ</a:t>
            </a:r>
            <a:endParaRPr lang="el-GR" dirty="0" smtClean="0"/>
          </a:p>
          <a:p>
            <a:pPr lvl="1"/>
            <a:r>
              <a:rPr lang="el-GR" b="1" dirty="0" err="1" smtClean="0"/>
              <a:t>Τζόκινκ</a:t>
            </a:r>
            <a:r>
              <a:rPr lang="el-GR" b="1" dirty="0" smtClean="0"/>
              <a:t>:</a:t>
            </a:r>
            <a:r>
              <a:rPr lang="el-GR" dirty="0"/>
              <a:t>	</a:t>
            </a:r>
            <a:r>
              <a:rPr lang="el-GR" dirty="0" smtClean="0"/>
              <a:t>		</a:t>
            </a:r>
            <a:r>
              <a:rPr lang="en-US" smtClean="0"/>
              <a:t>7</a:t>
            </a:r>
            <a:r>
              <a:rPr lang="el-GR" smtClean="0"/>
              <a:t>,0    ΒΣ</a:t>
            </a:r>
            <a:endParaRPr lang="el-GR" dirty="0" smtClean="0"/>
          </a:p>
          <a:p>
            <a:pPr lvl="1"/>
            <a:r>
              <a:rPr lang="el-GR" b="1" dirty="0" smtClean="0"/>
              <a:t>Βαθύ κάθισμα:	</a:t>
            </a:r>
            <a:r>
              <a:rPr lang="el-GR" b="1" smtClean="0"/>
              <a:t>	</a:t>
            </a:r>
            <a:r>
              <a:rPr lang="el-GR" smtClean="0"/>
              <a:t>1,5    ΒΣ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133</a:t>
            </a:fld>
            <a:endParaRPr lang="el-GR">
              <a:solidFill>
                <a:prstClr val="black"/>
              </a:solidFill>
            </a:endParaRPr>
          </a:p>
        </p:txBody>
      </p:sp>
    </p:spTree>
    <p:extLst>
      <p:ext uri="{BB962C8B-B14F-4D97-AF65-F5344CB8AC3E}">
        <p14:creationId xmlns:p14="http://schemas.microsoft.com/office/powerpoint/2010/main" val="398913906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152128"/>
          </a:xfrm>
        </p:spPr>
        <p:txBody>
          <a:bodyPr>
            <a:normAutofit fontScale="90000"/>
          </a:bodyPr>
          <a:lstStyle/>
          <a:p>
            <a:r>
              <a:rPr lang="el-GR" dirty="0" err="1" smtClean="0"/>
              <a:t>Κνημομηριαία</a:t>
            </a:r>
            <a:r>
              <a:rPr lang="el-GR" dirty="0" smtClean="0"/>
              <a:t>  Άρθρωση  </a:t>
            </a:r>
            <a:br>
              <a:rPr lang="el-GR" dirty="0" smtClean="0"/>
            </a:br>
            <a:r>
              <a:rPr lang="el-GR" sz="3600" b="0" dirty="0" smtClean="0"/>
              <a:t>Φορτία 1/2</a:t>
            </a:r>
            <a:endParaRPr lang="el-GR" sz="3600" b="0" dirty="0"/>
          </a:p>
        </p:txBody>
      </p:sp>
      <p:sp>
        <p:nvSpPr>
          <p:cNvPr id="3" name="2 - Θέση περιεχομένου"/>
          <p:cNvSpPr>
            <a:spLocks noGrp="1"/>
          </p:cNvSpPr>
          <p:nvPr>
            <p:ph idx="1"/>
          </p:nvPr>
        </p:nvSpPr>
        <p:spPr>
          <a:xfrm>
            <a:off x="467544" y="1340768"/>
            <a:ext cx="8229600" cy="5040560"/>
          </a:xfrm>
        </p:spPr>
        <p:txBody>
          <a:bodyPr>
            <a:normAutofit lnSpcReduction="10000"/>
          </a:bodyPr>
          <a:lstStyle/>
          <a:p>
            <a:r>
              <a:rPr lang="el-GR" dirty="0" smtClean="0"/>
              <a:t>Για </a:t>
            </a:r>
            <a:r>
              <a:rPr lang="el-GR" smtClean="0"/>
              <a:t>φυσιολογική καθημερινότητα  τροχιά </a:t>
            </a:r>
            <a:r>
              <a:rPr lang="el-GR" dirty="0" smtClean="0"/>
              <a:t>117 μοιρών κάμψης στο γόνατο είναι αρκετή.</a:t>
            </a:r>
          </a:p>
          <a:p>
            <a:r>
              <a:rPr lang="el-GR" dirty="0" smtClean="0"/>
              <a:t>Η μεγαλύτερη τροχιά απαιτείται για διαχείριση – </a:t>
            </a:r>
            <a:r>
              <a:rPr lang="el-GR" smtClean="0"/>
              <a:t>δραστηριότητα -  στο </a:t>
            </a:r>
            <a:r>
              <a:rPr lang="el-GR" dirty="0" smtClean="0"/>
              <a:t>έδαφος, </a:t>
            </a:r>
            <a:r>
              <a:rPr lang="el-GR" smtClean="0"/>
              <a:t>για παράδειγμα  δέσιμο </a:t>
            </a:r>
            <a:r>
              <a:rPr lang="el-GR" dirty="0" smtClean="0"/>
              <a:t>παπουτσιών κ.α. </a:t>
            </a:r>
          </a:p>
          <a:p>
            <a:r>
              <a:rPr lang="el-GR" dirty="0" smtClean="0"/>
              <a:t>Η μέγιστη τροχιά </a:t>
            </a:r>
            <a:r>
              <a:rPr lang="el-GR" smtClean="0"/>
              <a:t>στην άρθρωση  του </a:t>
            </a:r>
            <a:r>
              <a:rPr lang="el-GR" dirty="0" smtClean="0"/>
              <a:t>γόνατος (πιθανόν και η μέγιστη </a:t>
            </a:r>
            <a:r>
              <a:rPr lang="el-GR" smtClean="0"/>
              <a:t>επιβάρυνση)  συνδυάζεται </a:t>
            </a:r>
            <a:r>
              <a:rPr lang="el-GR" dirty="0" smtClean="0"/>
              <a:t>με την ανύψωση βάρους από το έδαφος.</a:t>
            </a:r>
          </a:p>
          <a:p>
            <a:r>
              <a:rPr lang="el-GR" dirty="0" smtClean="0"/>
              <a:t> Έγερση από συνηθισμένο κάθισμα, δύναμη αντίδρασης:</a:t>
            </a:r>
          </a:p>
          <a:p>
            <a:pPr lvl="1"/>
            <a:r>
              <a:rPr lang="el-GR" smtClean="0"/>
              <a:t>Επιγονατιδομηριαία  άρθρωση:   5,5  βάρος  σώματος </a:t>
            </a:r>
            <a:endParaRPr lang="el-GR" dirty="0" smtClean="0"/>
          </a:p>
          <a:p>
            <a:pPr lvl="1"/>
            <a:r>
              <a:rPr lang="el-GR" smtClean="0"/>
              <a:t>Κνημομηριαία  άρθρωση:              3,5  βάρος  σώματος</a:t>
            </a:r>
            <a:endParaRPr lang="el-GR" dirty="0" smtClean="0"/>
          </a:p>
          <a:p>
            <a:endParaRPr lang="el-GR" dirty="0" smtClean="0"/>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134</a:t>
            </a:fld>
            <a:endParaRPr lang="el-GR">
              <a:solidFill>
                <a:prstClr val="black"/>
              </a:solidFill>
            </a:endParaRPr>
          </a:p>
        </p:txBody>
      </p:sp>
    </p:spTree>
    <p:extLst>
      <p:ext uri="{BB962C8B-B14F-4D97-AF65-F5344CB8AC3E}">
        <p14:creationId xmlns:p14="http://schemas.microsoft.com/office/powerpoint/2010/main" val="63942172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rmAutofit fontScale="90000"/>
          </a:bodyPr>
          <a:lstStyle/>
          <a:p>
            <a:r>
              <a:rPr lang="el-GR" dirty="0" err="1" smtClean="0"/>
              <a:t>Κνημομηριαία</a:t>
            </a:r>
            <a:r>
              <a:rPr lang="el-GR" dirty="0" smtClean="0"/>
              <a:t>  Άρθρωση  </a:t>
            </a:r>
            <a:r>
              <a:rPr lang="el-GR" sz="3600" dirty="0" smtClean="0"/>
              <a:t/>
            </a:r>
            <a:br>
              <a:rPr lang="el-GR" sz="3600" dirty="0" smtClean="0"/>
            </a:br>
            <a:r>
              <a:rPr lang="el-GR" sz="3600" b="0" dirty="0" smtClean="0"/>
              <a:t>Φορτία 2/2 </a:t>
            </a:r>
            <a:endParaRPr lang="el-GR" sz="3600" b="0" dirty="0"/>
          </a:p>
        </p:txBody>
      </p:sp>
      <p:sp>
        <p:nvSpPr>
          <p:cNvPr id="3" name="2 - Θέση περιεχομένου"/>
          <p:cNvSpPr>
            <a:spLocks noGrp="1"/>
          </p:cNvSpPr>
          <p:nvPr>
            <p:ph idx="1"/>
          </p:nvPr>
        </p:nvSpPr>
        <p:spPr>
          <a:xfrm>
            <a:off x="251520" y="1340768"/>
            <a:ext cx="8568952" cy="5040560"/>
          </a:xfrm>
        </p:spPr>
        <p:txBody>
          <a:bodyPr>
            <a:normAutofit/>
          </a:bodyPr>
          <a:lstStyle/>
          <a:p>
            <a:r>
              <a:rPr lang="el-GR" dirty="0" smtClean="0"/>
              <a:t>Φορτία κατά την κάμψη του γόνατος σε διάφορες δραστηριότητες και συνήθης </a:t>
            </a:r>
            <a:r>
              <a:rPr lang="el-GR" smtClean="0"/>
              <a:t>μέση τροχιά  (</a:t>
            </a:r>
            <a:r>
              <a:rPr lang="el-GR" dirty="0" smtClean="0"/>
              <a:t>ΒΣ βάρος σώματος):</a:t>
            </a:r>
          </a:p>
          <a:p>
            <a:pPr lvl="1"/>
            <a:r>
              <a:rPr lang="el-GR" smtClean="0"/>
              <a:t>Βάδιση                                          3,0 ΒΣ                       </a:t>
            </a:r>
            <a:r>
              <a:rPr lang="el-GR" dirty="0" smtClean="0"/>
              <a:t>15</a:t>
            </a:r>
            <a:r>
              <a:rPr lang="el-GR" baseline="30000" dirty="0" smtClean="0"/>
              <a:t>ο</a:t>
            </a:r>
            <a:r>
              <a:rPr lang="el-GR" dirty="0" smtClean="0"/>
              <a:t> </a:t>
            </a:r>
          </a:p>
          <a:p>
            <a:pPr lvl="1"/>
            <a:r>
              <a:rPr lang="el-GR" smtClean="0"/>
              <a:t>Ποδηλασία                                  1,5  ΒΣ              60</a:t>
            </a:r>
            <a:r>
              <a:rPr lang="el-GR" baseline="30000" smtClean="0"/>
              <a:t>ο</a:t>
            </a:r>
            <a:r>
              <a:rPr lang="el-GR" smtClean="0"/>
              <a:t>-100</a:t>
            </a:r>
            <a:r>
              <a:rPr lang="el-GR" baseline="30000" smtClean="0"/>
              <a:t>ο</a:t>
            </a:r>
            <a:r>
              <a:rPr lang="el-GR" smtClean="0"/>
              <a:t> </a:t>
            </a:r>
            <a:endParaRPr lang="el-GR" dirty="0" smtClean="0"/>
          </a:p>
          <a:p>
            <a:pPr lvl="1"/>
            <a:r>
              <a:rPr lang="el-GR" smtClean="0"/>
              <a:t>Άνοδος σκάλας                            3,8 ΒΣ                       </a:t>
            </a:r>
            <a:r>
              <a:rPr lang="el-GR" dirty="0" smtClean="0"/>
              <a:t>60</a:t>
            </a:r>
            <a:r>
              <a:rPr lang="el-GR" baseline="30000" dirty="0" smtClean="0"/>
              <a:t>ο</a:t>
            </a:r>
            <a:r>
              <a:rPr lang="el-GR" dirty="0" smtClean="0"/>
              <a:t> </a:t>
            </a:r>
          </a:p>
          <a:p>
            <a:pPr lvl="1"/>
            <a:r>
              <a:rPr lang="el-GR" smtClean="0"/>
              <a:t>Κάθοδος σκάλας                         4,3 ΒΣ                       </a:t>
            </a:r>
            <a:r>
              <a:rPr lang="el-GR" dirty="0" smtClean="0"/>
              <a:t>45</a:t>
            </a:r>
            <a:r>
              <a:rPr lang="el-GR" baseline="30000" dirty="0" smtClean="0"/>
              <a:t>ο</a:t>
            </a:r>
            <a:r>
              <a:rPr lang="el-GR" dirty="0" smtClean="0"/>
              <a:t> </a:t>
            </a:r>
          </a:p>
          <a:p>
            <a:pPr lvl="1"/>
            <a:r>
              <a:rPr lang="el-GR" smtClean="0"/>
              <a:t>Βαθύ κάθισμα                             5,6  ΒΣ                    140</a:t>
            </a:r>
            <a:r>
              <a:rPr lang="el-GR" baseline="30000" smtClean="0"/>
              <a:t>ο</a:t>
            </a:r>
            <a:r>
              <a:rPr lang="el-GR" smtClean="0"/>
              <a:t> </a:t>
            </a:r>
            <a:endParaRPr lang="el-GR" dirty="0" smtClean="0"/>
          </a:p>
          <a:p>
            <a:pPr lvl="1"/>
            <a:r>
              <a:rPr lang="el-GR" dirty="0" smtClean="0"/>
              <a:t>Επαναφορά από</a:t>
            </a:r>
          </a:p>
          <a:p>
            <a:pPr lvl="1">
              <a:buNone/>
            </a:pPr>
            <a:r>
              <a:rPr lang="el-GR" smtClean="0"/>
              <a:t>    βαθύ κάθισμα                              5,0  ΒΣ                     </a:t>
            </a:r>
            <a:r>
              <a:rPr lang="el-GR" dirty="0" smtClean="0"/>
              <a:t>140</a:t>
            </a:r>
            <a:r>
              <a:rPr lang="el-GR" baseline="30000" dirty="0" smtClean="0"/>
              <a:t>ο</a:t>
            </a:r>
            <a:r>
              <a:rPr lang="el-GR" dirty="0" smtClean="0"/>
              <a:t> </a:t>
            </a:r>
          </a:p>
          <a:p>
            <a:pPr lvl="1"/>
            <a:endParaRPr lang="el-GR" dirty="0" smtClean="0"/>
          </a:p>
          <a:p>
            <a:pPr lvl="1"/>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135</a:t>
            </a:fld>
            <a:endParaRPr lang="el-GR">
              <a:solidFill>
                <a:prstClr val="black"/>
              </a:solidFill>
            </a:endParaRPr>
          </a:p>
        </p:txBody>
      </p:sp>
    </p:spTree>
    <p:extLst>
      <p:ext uri="{BB962C8B-B14F-4D97-AF65-F5344CB8AC3E}">
        <p14:creationId xmlns:p14="http://schemas.microsoft.com/office/powerpoint/2010/main" val="417428462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Τετρακέφαλος</a:t>
            </a:r>
            <a:r>
              <a:rPr lang="el-GR" dirty="0" smtClean="0"/>
              <a:t> </a:t>
            </a:r>
            <a:r>
              <a:rPr lang="el-GR" sz="3200" b="0" dirty="0" smtClean="0"/>
              <a:t>Δύναμη</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136</a:t>
            </a:fld>
            <a:endParaRPr lang="el-GR" dirty="0">
              <a:solidFill>
                <a:prstClr val="black"/>
              </a:solidFill>
            </a:endParaRPr>
          </a:p>
        </p:txBody>
      </p:sp>
      <p:sp>
        <p:nvSpPr>
          <p:cNvPr id="6" name="5 - Ορθογώνιο"/>
          <p:cNvSpPr/>
          <p:nvPr/>
        </p:nvSpPr>
        <p:spPr>
          <a:xfrm>
            <a:off x="1835696" y="4221088"/>
            <a:ext cx="864096"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60-30</a:t>
            </a:r>
            <a:endParaRPr lang="el-GR" dirty="0">
              <a:solidFill>
                <a:prstClr val="white"/>
              </a:solidFill>
            </a:endParaRPr>
          </a:p>
        </p:txBody>
      </p:sp>
      <p:sp>
        <p:nvSpPr>
          <p:cNvPr id="8" name="7 - Ορθογώνιο"/>
          <p:cNvSpPr/>
          <p:nvPr/>
        </p:nvSpPr>
        <p:spPr>
          <a:xfrm>
            <a:off x="3707904" y="2708920"/>
            <a:ext cx="864096"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15-0</a:t>
            </a:r>
            <a:endParaRPr lang="el-GR" dirty="0">
              <a:solidFill>
                <a:prstClr val="white"/>
              </a:solidFill>
            </a:endParaRPr>
          </a:p>
        </p:txBody>
      </p:sp>
      <p:cxnSp>
        <p:nvCxnSpPr>
          <p:cNvPr id="10" name="9 - Ευθύγραμμο βέλος σύνδεσης"/>
          <p:cNvCxnSpPr/>
          <p:nvPr/>
        </p:nvCxnSpPr>
        <p:spPr>
          <a:xfrm flipV="1">
            <a:off x="683568" y="980728"/>
            <a:ext cx="0" cy="53285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12 - Ορθογώνιο"/>
          <p:cNvSpPr/>
          <p:nvPr/>
        </p:nvSpPr>
        <p:spPr>
          <a:xfrm>
            <a:off x="2771800" y="3933056"/>
            <a:ext cx="864096"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30-15</a:t>
            </a:r>
            <a:endParaRPr lang="el-GR" dirty="0">
              <a:solidFill>
                <a:prstClr val="white"/>
              </a:solidFill>
            </a:endParaRPr>
          </a:p>
        </p:txBody>
      </p:sp>
      <p:cxnSp>
        <p:nvCxnSpPr>
          <p:cNvPr id="14" name="13 - Ευθύγραμμο βέλος σύνδεσης"/>
          <p:cNvCxnSpPr/>
          <p:nvPr/>
        </p:nvCxnSpPr>
        <p:spPr>
          <a:xfrm>
            <a:off x="683568" y="6309320"/>
            <a:ext cx="468052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2 - Θέση περιεχομένου"/>
          <p:cNvSpPr txBox="1">
            <a:spLocks/>
          </p:cNvSpPr>
          <p:nvPr/>
        </p:nvSpPr>
        <p:spPr>
          <a:xfrm>
            <a:off x="4932040" y="1052736"/>
            <a:ext cx="4139952" cy="5256584"/>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buFont typeface="Wingdings" panose="05000000000000000000" pitchFamily="2" charset="2"/>
              <a:buChar char="Ø"/>
              <a:defRPr/>
            </a:pPr>
            <a:r>
              <a:rPr lang="el-GR" sz="2400" dirty="0" smtClean="0">
                <a:solidFill>
                  <a:prstClr val="black"/>
                </a:solidFill>
                <a:latin typeface="Calibri"/>
              </a:rPr>
              <a:t>Το ποσοστό της μέγιστης  δύναμης που απαιτείται από τον τετρακέφαλο για την  έκταση του γόνατος από συγκεκριμένες μοίρες κάμψης.</a:t>
            </a:r>
          </a:p>
          <a:p>
            <a:pPr marL="342900" indent="-342900" fontAlgn="auto">
              <a:lnSpc>
                <a:spcPct val="112000"/>
              </a:lnSpc>
              <a:spcBef>
                <a:spcPts val="1200"/>
              </a:spcBef>
              <a:spcAft>
                <a:spcPts val="0"/>
              </a:spcAft>
              <a:buFont typeface="Wingdings" panose="05000000000000000000" pitchFamily="2" charset="2"/>
              <a:buChar char="Ø"/>
              <a:defRPr/>
            </a:pPr>
            <a:r>
              <a:rPr lang="el-GR" sz="2400" dirty="0" smtClean="0">
                <a:solidFill>
                  <a:prstClr val="black"/>
                </a:solidFill>
                <a:latin typeface="Calibri"/>
              </a:rPr>
              <a:t>Όπως φαίνεται στο γράφημα   για  τις τελευταίες 15</a:t>
            </a:r>
            <a:r>
              <a:rPr lang="el-GR" sz="2400" baseline="30000" dirty="0" smtClean="0">
                <a:solidFill>
                  <a:prstClr val="black"/>
                </a:solidFill>
                <a:latin typeface="Calibri"/>
              </a:rPr>
              <a:t>Ο</a:t>
            </a:r>
            <a:r>
              <a:rPr lang="el-GR" sz="2400" dirty="0" smtClean="0">
                <a:solidFill>
                  <a:prstClr val="black"/>
                </a:solidFill>
                <a:latin typeface="Calibri"/>
              </a:rPr>
              <a:t>  έκτασης ο τετρακέφαλος μυς εργάζεται σχεδόν με το   60%  της μέγιστης δύναμής του.</a:t>
            </a:r>
            <a:endParaRPr lang="el-GR" sz="2400" dirty="0">
              <a:solidFill>
                <a:prstClr val="black"/>
              </a:solidFill>
              <a:latin typeface="Calibri"/>
            </a:endParaRPr>
          </a:p>
        </p:txBody>
      </p:sp>
      <p:sp>
        <p:nvSpPr>
          <p:cNvPr id="32" name="2 - Θέση περιεχομένου"/>
          <p:cNvSpPr txBox="1">
            <a:spLocks/>
          </p:cNvSpPr>
          <p:nvPr/>
        </p:nvSpPr>
        <p:spPr>
          <a:xfrm>
            <a:off x="0" y="1628800"/>
            <a:ext cx="1043608" cy="720080"/>
          </a:xfrm>
          <a:prstGeom prst="rect">
            <a:avLst/>
          </a:prstGeom>
        </p:spPr>
        <p:txBody>
          <a:bodyPr vert="horz" lIns="91440" tIns="45720" rIns="91440" bIns="45720" rtlCol="0">
            <a:normAutofit/>
          </a:bodyPr>
          <a:lstStyle/>
          <a:p>
            <a:pPr marL="342900" indent="-342900" fontAlgn="auto">
              <a:lnSpc>
                <a:spcPct val="112000"/>
              </a:lnSpc>
              <a:spcBef>
                <a:spcPts val="1200"/>
              </a:spcBef>
              <a:spcAft>
                <a:spcPts val="0"/>
              </a:spcAft>
              <a:defRPr/>
            </a:pPr>
            <a:r>
              <a:rPr lang="el-GR" sz="2400" smtClean="0">
                <a:solidFill>
                  <a:prstClr val="black"/>
                </a:solidFill>
                <a:latin typeface="Calibri"/>
              </a:rPr>
              <a:t>    75</a:t>
            </a: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p:txBody>
      </p:sp>
      <p:sp>
        <p:nvSpPr>
          <p:cNvPr id="33" name="2 - Θέση περιεχομένου"/>
          <p:cNvSpPr txBox="1">
            <a:spLocks/>
          </p:cNvSpPr>
          <p:nvPr/>
        </p:nvSpPr>
        <p:spPr>
          <a:xfrm>
            <a:off x="0" y="3212976"/>
            <a:ext cx="827584" cy="504056"/>
          </a:xfrm>
          <a:prstGeom prst="rect">
            <a:avLst/>
          </a:prstGeom>
          <a:ln>
            <a:noFill/>
          </a:ln>
        </p:spPr>
        <p:txBody>
          <a:bodyPr vert="horz" lIns="91440" tIns="45720" rIns="91440" bIns="45720" rtlCol="0">
            <a:normAutofit/>
          </a:bodyPr>
          <a:lstStyle/>
          <a:p>
            <a:pPr marL="342900" indent="-342900" fontAlgn="auto">
              <a:lnSpc>
                <a:spcPct val="112000"/>
              </a:lnSpc>
              <a:spcBef>
                <a:spcPts val="1200"/>
              </a:spcBef>
              <a:spcAft>
                <a:spcPts val="0"/>
              </a:spcAft>
              <a:defRPr/>
            </a:pPr>
            <a:r>
              <a:rPr lang="el-GR" sz="2400" smtClean="0">
                <a:solidFill>
                  <a:prstClr val="black"/>
                </a:solidFill>
                <a:latin typeface="Calibri"/>
              </a:rPr>
              <a:t>    50</a:t>
            </a: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p:txBody>
      </p:sp>
      <p:sp>
        <p:nvSpPr>
          <p:cNvPr id="34" name="2 - Θέση περιεχομένου"/>
          <p:cNvSpPr txBox="1">
            <a:spLocks/>
          </p:cNvSpPr>
          <p:nvPr/>
        </p:nvSpPr>
        <p:spPr>
          <a:xfrm>
            <a:off x="251520" y="4653136"/>
            <a:ext cx="504056" cy="864096"/>
          </a:xfrm>
          <a:prstGeom prst="rect">
            <a:avLst/>
          </a:prstGeom>
        </p:spPr>
        <p:txBody>
          <a:bodyPr vert="horz" lIns="91440" tIns="45720" rIns="91440" bIns="45720" rtlCol="0">
            <a:normAutofit/>
          </a:bodyPr>
          <a:lstStyle/>
          <a:p>
            <a:pPr marL="342900" indent="-342900" fontAlgn="auto">
              <a:lnSpc>
                <a:spcPct val="112000"/>
              </a:lnSpc>
              <a:spcBef>
                <a:spcPts val="1200"/>
              </a:spcBef>
              <a:spcAft>
                <a:spcPts val="0"/>
              </a:spcAft>
              <a:defRPr/>
            </a:pPr>
            <a:r>
              <a:rPr lang="el-GR" sz="2400" dirty="0" smtClean="0">
                <a:solidFill>
                  <a:prstClr val="black"/>
                </a:solidFill>
                <a:latin typeface="Calibri"/>
              </a:rPr>
              <a:t>25</a:t>
            </a: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p:txBody>
      </p:sp>
      <p:sp>
        <p:nvSpPr>
          <p:cNvPr id="35" name="2 - Θέση περιεχομένου"/>
          <p:cNvSpPr txBox="1">
            <a:spLocks/>
          </p:cNvSpPr>
          <p:nvPr/>
        </p:nvSpPr>
        <p:spPr>
          <a:xfrm>
            <a:off x="323528" y="5877272"/>
            <a:ext cx="432048" cy="406896"/>
          </a:xfrm>
          <a:prstGeom prst="rect">
            <a:avLst/>
          </a:prstGeom>
        </p:spPr>
        <p:txBody>
          <a:bodyPr vert="horz" lIns="91440" tIns="45720" rIns="91440" bIns="45720" rtlCol="0">
            <a:normAutofit fontScale="92500" lnSpcReduction="20000"/>
          </a:bodyPr>
          <a:lstStyle/>
          <a:p>
            <a:pPr marL="342900" indent="-342900" fontAlgn="auto">
              <a:lnSpc>
                <a:spcPct val="112000"/>
              </a:lnSpc>
              <a:spcBef>
                <a:spcPts val="1200"/>
              </a:spcBef>
              <a:spcAft>
                <a:spcPts val="0"/>
              </a:spcAft>
              <a:defRPr/>
            </a:pPr>
            <a:r>
              <a:rPr lang="el-GR" sz="2400" dirty="0" smtClean="0">
                <a:solidFill>
                  <a:prstClr val="black"/>
                </a:solidFill>
                <a:latin typeface="Calibri"/>
              </a:rPr>
              <a:t> 0</a:t>
            </a: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endParaRPr lang="el-GR" sz="2400" dirty="0" smtClean="0">
              <a:solidFill>
                <a:prstClr val="black"/>
              </a:solidFill>
              <a:latin typeface="Calibri"/>
            </a:endParaRPr>
          </a:p>
        </p:txBody>
      </p:sp>
      <p:cxnSp>
        <p:nvCxnSpPr>
          <p:cNvPr id="21" name="20 - Ευθεία γραμμή σύνδεσης"/>
          <p:cNvCxnSpPr/>
          <p:nvPr/>
        </p:nvCxnSpPr>
        <p:spPr>
          <a:xfrm>
            <a:off x="323528" y="4725144"/>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22 - Ορθογώνιο"/>
          <p:cNvSpPr/>
          <p:nvPr/>
        </p:nvSpPr>
        <p:spPr>
          <a:xfrm>
            <a:off x="827584" y="4509120"/>
            <a:ext cx="86409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90-60</a:t>
            </a:r>
            <a:endParaRPr lang="el-GR" dirty="0">
              <a:solidFill>
                <a:prstClr val="white"/>
              </a:solidFill>
            </a:endParaRPr>
          </a:p>
        </p:txBody>
      </p:sp>
      <p:cxnSp>
        <p:nvCxnSpPr>
          <p:cNvPr id="27" name="26 - Ευθεία γραμμή σύνδεσης"/>
          <p:cNvCxnSpPr/>
          <p:nvPr/>
        </p:nvCxnSpPr>
        <p:spPr>
          <a:xfrm>
            <a:off x="323528" y="1700808"/>
            <a:ext cx="3600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27 - Ευθεία γραμμή σύνδεσης"/>
          <p:cNvCxnSpPr/>
          <p:nvPr/>
        </p:nvCxnSpPr>
        <p:spPr>
          <a:xfrm>
            <a:off x="323528" y="3212976"/>
            <a:ext cx="3417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51 - Έλλειψη"/>
          <p:cNvSpPr/>
          <p:nvPr/>
        </p:nvSpPr>
        <p:spPr>
          <a:xfrm>
            <a:off x="1043608" y="1196752"/>
            <a:ext cx="3672408" cy="115212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
            </a:pPr>
            <a:r>
              <a:rPr lang="el-GR" dirty="0" smtClean="0">
                <a:solidFill>
                  <a:prstClr val="white"/>
                </a:solidFill>
              </a:rPr>
              <a:t>Το ποσοστό </a:t>
            </a:r>
            <a:r>
              <a:rPr lang="el-GR" smtClean="0">
                <a:solidFill>
                  <a:prstClr val="white"/>
                </a:solidFill>
              </a:rPr>
              <a:t>(%) της  μυϊκής </a:t>
            </a:r>
            <a:r>
              <a:rPr lang="el-GR" dirty="0" smtClean="0">
                <a:solidFill>
                  <a:prstClr val="white"/>
                </a:solidFill>
              </a:rPr>
              <a:t>δύναμης του </a:t>
            </a:r>
            <a:r>
              <a:rPr lang="el-GR" dirty="0" err="1" smtClean="0">
                <a:solidFill>
                  <a:prstClr val="white"/>
                </a:solidFill>
              </a:rPr>
              <a:t>τετρακεφάλου</a:t>
            </a:r>
            <a:r>
              <a:rPr lang="el-GR" dirty="0" smtClean="0">
                <a:solidFill>
                  <a:prstClr val="white"/>
                </a:solidFill>
              </a:rPr>
              <a:t> μυός </a:t>
            </a:r>
            <a:endParaRPr lang="el-GR" dirty="0">
              <a:solidFill>
                <a:prstClr val="white"/>
              </a:solidFill>
            </a:endParaRPr>
          </a:p>
        </p:txBody>
      </p:sp>
      <p:sp>
        <p:nvSpPr>
          <p:cNvPr id="53" name="52 - Αριστερό βέλος"/>
          <p:cNvSpPr/>
          <p:nvPr/>
        </p:nvSpPr>
        <p:spPr>
          <a:xfrm>
            <a:off x="827584" y="1268760"/>
            <a:ext cx="64807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53 - Έλλειψη"/>
          <p:cNvSpPr/>
          <p:nvPr/>
        </p:nvSpPr>
        <p:spPr>
          <a:xfrm>
            <a:off x="1043608" y="2420888"/>
            <a:ext cx="2160240" cy="122413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
            </a:pPr>
            <a:r>
              <a:rPr lang="el-GR" dirty="0" smtClean="0">
                <a:solidFill>
                  <a:prstClr val="white"/>
                </a:solidFill>
              </a:rPr>
              <a:t>Η τροχιά του </a:t>
            </a:r>
            <a:r>
              <a:rPr lang="el-GR" smtClean="0">
                <a:solidFill>
                  <a:prstClr val="white"/>
                </a:solidFill>
              </a:rPr>
              <a:t>γόνατος από  κάμψη </a:t>
            </a:r>
            <a:r>
              <a:rPr lang="el-GR" dirty="0" smtClean="0">
                <a:solidFill>
                  <a:prstClr val="white"/>
                </a:solidFill>
              </a:rPr>
              <a:t>προς έκταση</a:t>
            </a:r>
            <a:endParaRPr lang="el-GR" dirty="0">
              <a:solidFill>
                <a:prstClr val="white"/>
              </a:solidFill>
            </a:endParaRPr>
          </a:p>
        </p:txBody>
      </p:sp>
      <p:sp>
        <p:nvSpPr>
          <p:cNvPr id="57" name="56 - Βέλος προς τα κάτω"/>
          <p:cNvSpPr/>
          <p:nvPr/>
        </p:nvSpPr>
        <p:spPr>
          <a:xfrm>
            <a:off x="1115616" y="2996952"/>
            <a:ext cx="288032" cy="762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6488826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a:t>
            </a:r>
            <a:endParaRPr lang="el-GR" dirty="0"/>
          </a:p>
        </p:txBody>
      </p:sp>
      <p:sp>
        <p:nvSpPr>
          <p:cNvPr id="3" name="2 - Θέση περιεχομένου"/>
          <p:cNvSpPr>
            <a:spLocks noGrp="1"/>
          </p:cNvSpPr>
          <p:nvPr>
            <p:ph idx="1"/>
          </p:nvPr>
        </p:nvSpPr>
        <p:spPr>
          <a:xfrm>
            <a:off x="457200" y="1196752"/>
            <a:ext cx="8229600" cy="5256584"/>
          </a:xfrm>
        </p:spPr>
        <p:txBody>
          <a:bodyPr/>
          <a:lstStyle/>
          <a:p>
            <a:r>
              <a:rPr lang="el-GR" dirty="0" smtClean="0"/>
              <a:t>Ασφαλείς ασκήσεις :</a:t>
            </a:r>
          </a:p>
          <a:p>
            <a:pPr lvl="1"/>
            <a:r>
              <a:rPr lang="el-GR" dirty="0" smtClean="0"/>
              <a:t>ασκήσεις έκτασης από  0-90 μοίρες για την ενδυνάμωση του τετρακέφαλου, </a:t>
            </a:r>
          </a:p>
          <a:p>
            <a:pPr lvl="1"/>
            <a:r>
              <a:rPr lang="el-GR" dirty="0" smtClean="0"/>
              <a:t>ασκήσεις ανοιχτής κινητικής αλυσίδας από 25-90 μοίρες, </a:t>
            </a:r>
          </a:p>
          <a:p>
            <a:pPr lvl="1"/>
            <a:r>
              <a:rPr lang="el-GR" dirty="0" smtClean="0"/>
              <a:t>κάμψη ισχίου με το γόνατο σε έκταση,</a:t>
            </a:r>
          </a:p>
          <a:p>
            <a:pPr lvl="1"/>
            <a:r>
              <a:rPr lang="el-GR" dirty="0" smtClean="0"/>
              <a:t>ασκήσεις κλειστής κινητικής αλυσίδας από 0-45 μοίρες.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137</a:t>
            </a:fld>
            <a:endParaRPr lang="el-GR">
              <a:solidFill>
                <a:prstClr val="black"/>
              </a:solidFill>
            </a:endParaRPr>
          </a:p>
        </p:txBody>
      </p:sp>
    </p:spTree>
    <p:extLst>
      <p:ext uri="{BB962C8B-B14F-4D97-AF65-F5344CB8AC3E}">
        <p14:creationId xmlns:p14="http://schemas.microsoft.com/office/powerpoint/2010/main" val="361305064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Συμπερασματικά</a:t>
            </a:r>
            <a:endParaRPr lang="el-GR" sz="3600" dirty="0"/>
          </a:p>
        </p:txBody>
      </p:sp>
      <p:sp>
        <p:nvSpPr>
          <p:cNvPr id="3" name="2 - Θέση περιεχομένου"/>
          <p:cNvSpPr>
            <a:spLocks noGrp="1"/>
          </p:cNvSpPr>
          <p:nvPr>
            <p:ph idx="1"/>
          </p:nvPr>
        </p:nvSpPr>
        <p:spPr>
          <a:xfrm>
            <a:off x="827584" y="1412776"/>
            <a:ext cx="7488832" cy="1800200"/>
          </a:xfrm>
          <a:solidFill>
            <a:schemeClr val="accent6">
              <a:lumMod val="20000"/>
              <a:lumOff val="80000"/>
            </a:schemeClr>
          </a:solidFill>
          <a:ln>
            <a:solidFill>
              <a:srgbClr val="002060"/>
            </a:solidFill>
          </a:ln>
        </p:spPr>
        <p:txBody>
          <a:bodyPr>
            <a:normAutofit/>
          </a:bodyPr>
          <a:lstStyle/>
          <a:p>
            <a:pPr>
              <a:buNone/>
            </a:pPr>
            <a:r>
              <a:rPr lang="el-GR" b="1" dirty="0" smtClean="0"/>
              <a:t>     </a:t>
            </a:r>
            <a:r>
              <a:rPr lang="el-GR" sz="2600" b="1" dirty="0" smtClean="0"/>
              <a:t>Οι συμπιεστικές δυνάμεις που αναπτύσσονται στην </a:t>
            </a:r>
            <a:r>
              <a:rPr lang="el-GR" sz="2600" b="1" dirty="0" err="1" smtClean="0"/>
              <a:t>επιγονατιδομηριαία</a:t>
            </a:r>
            <a:r>
              <a:rPr lang="el-GR" sz="2600" b="1" dirty="0" smtClean="0"/>
              <a:t>  άρθρωση είναι ανάλογες  με την κάμψη του γόνατος </a:t>
            </a:r>
            <a:endParaRPr lang="el-GR" sz="2600" b="1"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138</a:t>
            </a:fld>
            <a:endParaRPr lang="el-GR">
              <a:solidFill>
                <a:prstClr val="black"/>
              </a:solidFill>
            </a:endParaRPr>
          </a:p>
        </p:txBody>
      </p:sp>
      <p:sp>
        <p:nvSpPr>
          <p:cNvPr id="5" name="2 - Θέση περιεχομένου"/>
          <p:cNvSpPr txBox="1">
            <a:spLocks/>
          </p:cNvSpPr>
          <p:nvPr/>
        </p:nvSpPr>
        <p:spPr>
          <a:xfrm>
            <a:off x="827584" y="3933056"/>
            <a:ext cx="7488832" cy="1656184"/>
          </a:xfrm>
          <a:prstGeom prst="rect">
            <a:avLst/>
          </a:prstGeom>
          <a:solidFill>
            <a:schemeClr val="accent6">
              <a:lumMod val="20000"/>
              <a:lumOff val="80000"/>
            </a:schemeClr>
          </a:solidFill>
          <a:ln>
            <a:solidFill>
              <a:srgbClr val="002060"/>
            </a:solidFill>
          </a:ln>
        </p:spPr>
        <p:txBody>
          <a:bodyPr vert="horz" lIns="91440" tIns="45720" rIns="91440" bIns="45720" rtlCol="0">
            <a:normAutofit fontScale="92500"/>
          </a:bodyPr>
          <a:lstStyle/>
          <a:p>
            <a:pPr marL="342900" indent="-342900" fontAlgn="auto">
              <a:lnSpc>
                <a:spcPct val="112000"/>
              </a:lnSpc>
              <a:spcBef>
                <a:spcPts val="1200"/>
              </a:spcBef>
              <a:spcAft>
                <a:spcPts val="0"/>
              </a:spcAft>
              <a:buFont typeface="Wingdings" panose="05000000000000000000" pitchFamily="2" charset="2"/>
              <a:buNone/>
              <a:defRPr/>
            </a:pPr>
            <a:r>
              <a:rPr lang="el-GR" sz="2800" smtClean="0">
                <a:solidFill>
                  <a:prstClr val="black"/>
                </a:solidFill>
                <a:latin typeface="Calibri"/>
              </a:rPr>
              <a:t>     </a:t>
            </a:r>
            <a:r>
              <a:rPr lang="el-GR" sz="2800" b="1" dirty="0" smtClean="0">
                <a:solidFill>
                  <a:prstClr val="black"/>
                </a:solidFill>
                <a:latin typeface="Calibri"/>
              </a:rPr>
              <a:t>Αυξανομένης της κάμψης αυξάνεται και η δύναμη που απαιτείται από τον </a:t>
            </a:r>
            <a:r>
              <a:rPr lang="el-GR" sz="2800" b="1" smtClean="0">
                <a:solidFill>
                  <a:prstClr val="black"/>
                </a:solidFill>
                <a:latin typeface="Calibri"/>
              </a:rPr>
              <a:t>τετρακέφαλο για  έλεγχο </a:t>
            </a:r>
            <a:r>
              <a:rPr lang="el-GR" sz="2800" b="1" dirty="0" smtClean="0">
                <a:solidFill>
                  <a:prstClr val="black"/>
                </a:solidFill>
                <a:latin typeface="Calibri"/>
              </a:rPr>
              <a:t>του γόνατος εναντίον της βαρύτητας.</a:t>
            </a:r>
          </a:p>
          <a:p>
            <a:pPr marL="342900" indent="-342900" fontAlgn="auto">
              <a:lnSpc>
                <a:spcPct val="112000"/>
              </a:lnSpc>
              <a:spcBef>
                <a:spcPts val="1200"/>
              </a:spcBef>
              <a:spcAft>
                <a:spcPts val="0"/>
              </a:spcAft>
              <a:buFont typeface="Wingdings" panose="05000000000000000000" pitchFamily="2" charset="2"/>
              <a:buChar char="Ø"/>
              <a:defRPr/>
            </a:pPr>
            <a:endParaRPr lang="el-GR" sz="2400" dirty="0">
              <a:solidFill>
                <a:prstClr val="black"/>
              </a:solidFill>
              <a:latin typeface="Calibri"/>
            </a:endParaRPr>
          </a:p>
        </p:txBody>
      </p:sp>
      <p:sp>
        <p:nvSpPr>
          <p:cNvPr id="6" name="2 - Θέση περιεχομένου"/>
          <p:cNvSpPr txBox="1">
            <a:spLocks/>
          </p:cNvSpPr>
          <p:nvPr/>
        </p:nvSpPr>
        <p:spPr>
          <a:xfrm>
            <a:off x="3923928" y="3284984"/>
            <a:ext cx="1296144" cy="504056"/>
          </a:xfrm>
          <a:prstGeom prst="rect">
            <a:avLst/>
          </a:prstGeom>
        </p:spPr>
        <p:txBody>
          <a:bodyPr vert="horz" lIns="91440" tIns="45720" rIns="91440" bIns="45720" rtlCol="0">
            <a:normAutofit/>
          </a:bodyPr>
          <a:lstStyle/>
          <a:p>
            <a:pPr marL="342900" indent="-342900" algn="ctr"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καθώς</a:t>
            </a:r>
            <a:endParaRPr lang="el-GR" sz="2400" dirty="0">
              <a:solidFill>
                <a:prstClr val="black"/>
              </a:solidFill>
              <a:latin typeface="Calibri"/>
            </a:endParaRPr>
          </a:p>
        </p:txBody>
      </p:sp>
    </p:spTree>
    <p:extLst>
      <p:ext uri="{BB962C8B-B14F-4D97-AF65-F5344CB8AC3E}">
        <p14:creationId xmlns:p14="http://schemas.microsoft.com/office/powerpoint/2010/main" val="488812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err="1" smtClean="0"/>
              <a:t>Δοκιδωτό</a:t>
            </a:r>
            <a:r>
              <a:rPr lang="el-GR" sz="3600" dirty="0" smtClean="0"/>
              <a:t> Σύστημα </a:t>
            </a:r>
            <a:r>
              <a:rPr lang="el-GR" sz="3000" b="0" dirty="0" smtClean="0"/>
              <a:t>/Φορτία</a:t>
            </a:r>
            <a:endParaRPr lang="el-GR" sz="3000" b="0" dirty="0"/>
          </a:p>
        </p:txBody>
      </p:sp>
      <p:sp>
        <p:nvSpPr>
          <p:cNvPr id="3" name="2 - Θέση περιεχομένου"/>
          <p:cNvSpPr>
            <a:spLocks noGrp="1"/>
          </p:cNvSpPr>
          <p:nvPr>
            <p:ph idx="1"/>
          </p:nvPr>
        </p:nvSpPr>
        <p:spPr>
          <a:xfrm>
            <a:off x="251520" y="1196752"/>
            <a:ext cx="8568952" cy="5400600"/>
          </a:xfrm>
        </p:spPr>
        <p:txBody>
          <a:bodyPr>
            <a:noAutofit/>
          </a:bodyPr>
          <a:lstStyle/>
          <a:p>
            <a:r>
              <a:rPr lang="el-GR" dirty="0" smtClean="0"/>
              <a:t>Το </a:t>
            </a:r>
            <a:r>
              <a:rPr lang="el-GR" dirty="0" err="1" smtClean="0"/>
              <a:t>δοκιδωτό</a:t>
            </a:r>
            <a:r>
              <a:rPr lang="el-GR" dirty="0" smtClean="0"/>
              <a:t> σύστημα (έσω</a:t>
            </a:r>
            <a:r>
              <a:rPr lang="en-US" dirty="0" smtClean="0"/>
              <a:t>, </a:t>
            </a:r>
            <a:r>
              <a:rPr lang="el-GR" dirty="0" smtClean="0"/>
              <a:t>έξω) προάγει την σταθερότητα στα ισχία ενισχύοντας τις οστικές </a:t>
            </a:r>
            <a:r>
              <a:rPr lang="el-GR" smtClean="0"/>
              <a:t>κατασκευές εκεί  όπου </a:t>
            </a:r>
            <a:r>
              <a:rPr lang="el-GR" dirty="0" smtClean="0"/>
              <a:t>δέχονται τα μεγαλύτερα φορτία. Συγκεκριμένα:</a:t>
            </a:r>
            <a:endParaRPr lang="en-US" dirty="0" smtClean="0"/>
          </a:p>
          <a:p>
            <a:pPr lvl="1"/>
            <a:r>
              <a:rPr lang="el-GR" dirty="0" smtClean="0"/>
              <a:t>Εξυπηρετεί τη </a:t>
            </a:r>
            <a:r>
              <a:rPr lang="el-GR" b="1" dirty="0" smtClean="0"/>
              <a:t>σύγκλιση </a:t>
            </a:r>
            <a:r>
              <a:rPr lang="el-GR" b="1" smtClean="0"/>
              <a:t>των δυνάμεων  </a:t>
            </a:r>
            <a:r>
              <a:rPr lang="el-GR" smtClean="0"/>
              <a:t>από </a:t>
            </a:r>
            <a:r>
              <a:rPr lang="el-GR" dirty="0" smtClean="0"/>
              <a:t>την λεκάνη στην μικρή κυρτή κεφαλή του μηριαίου και την </a:t>
            </a:r>
            <a:r>
              <a:rPr lang="el-GR" smtClean="0"/>
              <a:t>αύξηση της  τάσης </a:t>
            </a:r>
            <a:r>
              <a:rPr lang="el-GR" b="1" dirty="0" smtClean="0"/>
              <a:t>στην κεφαλή και τον αυχένα του μηριαίου</a:t>
            </a:r>
            <a:r>
              <a:rPr lang="el-GR" dirty="0" smtClean="0"/>
              <a:t>, καθώς ξεκινά από τις </a:t>
            </a:r>
            <a:r>
              <a:rPr lang="el-GR" dirty="0" err="1" smtClean="0"/>
              <a:t>ιερολαγόνιες</a:t>
            </a:r>
            <a:r>
              <a:rPr lang="el-GR" dirty="0" smtClean="0"/>
              <a:t> αρθρώσεις και ευθυγραμμίζεται με το </a:t>
            </a:r>
            <a:r>
              <a:rPr lang="el-GR" dirty="0" err="1" smtClean="0"/>
              <a:t>δοκιδωτό</a:t>
            </a:r>
            <a:r>
              <a:rPr lang="el-GR" dirty="0" smtClean="0"/>
              <a:t> σύστημα του μηριαίου, μεταφέροντας τις δυνάμεις στον αυχένα του μηριαίου. </a:t>
            </a:r>
          </a:p>
          <a:p>
            <a:pPr lvl="1"/>
            <a:r>
              <a:rPr lang="el-GR" dirty="0" smtClean="0"/>
              <a:t>Αντίθετα οι δυνάμεις που έρχονται από το μηριαίο προς </a:t>
            </a:r>
            <a:r>
              <a:rPr lang="el-GR" smtClean="0"/>
              <a:t>την λεκάνη  ελαττώνονται </a:t>
            </a:r>
            <a:r>
              <a:rPr lang="el-GR" dirty="0" smtClean="0"/>
              <a:t>καθώς </a:t>
            </a:r>
            <a:r>
              <a:rPr lang="el-GR" b="1" dirty="0" smtClean="0"/>
              <a:t>διασκορπίζονται </a:t>
            </a:r>
            <a:r>
              <a:rPr lang="el-GR" dirty="0" smtClean="0"/>
              <a:t>στην μεγάλη </a:t>
            </a:r>
            <a:r>
              <a:rPr lang="el-GR" b="1" dirty="0" smtClean="0"/>
              <a:t>κοίλη επιφάνεια της κοτύλης</a:t>
            </a:r>
            <a:r>
              <a:rPr lang="el-GR" dirty="0" smtClean="0"/>
              <a:t>.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99642078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«Βιολογική μηχανική – Εργονομία (Θ). Ενότητα </a:t>
            </a:r>
            <a:r>
              <a:rPr lang="en-US" sz="2000" dirty="0"/>
              <a:t>6</a:t>
            </a:r>
            <a:r>
              <a:rPr lang="en-US" sz="2000" dirty="0" smtClean="0"/>
              <a:t>:</a:t>
            </a:r>
            <a:r>
              <a:rPr lang="el-GR" sz="2000" dirty="0" smtClean="0"/>
              <a:t> </a:t>
            </a:r>
            <a:r>
              <a:rPr lang="el-GR" sz="2000" dirty="0"/>
              <a:t>Αρθρώσεις κάτω άκρων (α’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87391549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a:t>
            </a:r>
            <a:r>
              <a:rPr lang="el-GR" sz="1800"/>
              <a:t>Έκδοση</a:t>
            </a:r>
            <a:r>
              <a:rPr lang="el-GR" sz="1800" smtClean="0"/>
              <a:t>.   </a:t>
            </a:r>
            <a:r>
              <a:rPr lang="el-GR" sz="1800" dirty="0"/>
              <a:t>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a:t>
            </a:r>
            <a:r>
              <a:rPr lang="el-GR" sz="1800"/>
              <a:t>στη </a:t>
            </a:r>
            <a:r>
              <a:rPr lang="el-GR" sz="1800" smtClean="0"/>
              <a:t>διαφάνεια  «</a:t>
            </a:r>
            <a:r>
              <a:rPr lang="el-GR" sz="1800" dirty="0"/>
              <a:t>Επεξήγηση όρων χρήσης έργων </a:t>
            </a:r>
            <a:r>
              <a:rPr lang="el-GR" sz="1800" dirty="0" smtClean="0"/>
              <a:t>τρίτων». </a:t>
            </a:r>
          </a:p>
          <a:p>
            <a:pPr marL="0" indent="0">
              <a:buNone/>
            </a:pPr>
            <a:r>
              <a:rPr lang="el-GR" sz="1800" dirty="0" smtClean="0"/>
              <a:t>Τα έργα για τα οποία έχει </a:t>
            </a:r>
            <a:r>
              <a:rPr lang="el-GR" sz="1800" smtClean="0"/>
              <a:t>ζητηθεί άδεια  αναφέρονται </a:t>
            </a:r>
            <a:r>
              <a:rPr lang="el-GR" sz="1800" dirty="0" smtClean="0"/>
              <a:t>στο </a:t>
            </a:r>
            <a:r>
              <a:rPr lang="el-GR" sz="1800" smtClean="0"/>
              <a:t>«Σημείωμα  Χρήσης </a:t>
            </a:r>
            <a:r>
              <a:rPr lang="el-GR" sz="1800" dirty="0"/>
              <a:t>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0690441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699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39456130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5666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Οι Σύνδεσμοι</a:t>
            </a:r>
            <a:endParaRPr lang="el-GR" sz="3600" dirty="0"/>
          </a:p>
        </p:txBody>
      </p:sp>
      <p:sp>
        <p:nvSpPr>
          <p:cNvPr id="3" name="2 - Θέση περιεχομένου"/>
          <p:cNvSpPr>
            <a:spLocks noGrp="1"/>
          </p:cNvSpPr>
          <p:nvPr>
            <p:ph idx="1"/>
          </p:nvPr>
        </p:nvSpPr>
        <p:spPr/>
        <p:txBody>
          <a:bodyPr/>
          <a:lstStyle/>
          <a:p>
            <a:r>
              <a:rPr lang="el-GR" dirty="0" smtClean="0"/>
              <a:t>Οι σύνδεσμοι του αρθρικού θύλακα της άρθρωσης του ισχίου σχηματίζουν ένα </a:t>
            </a:r>
            <a:r>
              <a:rPr lang="el-GR" smtClean="0"/>
              <a:t>δακτυλιοειδές περίβλημα  που </a:t>
            </a:r>
            <a:r>
              <a:rPr lang="el-GR" dirty="0" smtClean="0"/>
              <a:t>περιβάλλει τον μηριαίο αυχένα. </a:t>
            </a:r>
          </a:p>
          <a:p>
            <a:pPr lvl="1"/>
            <a:r>
              <a:rPr lang="el-GR" dirty="0" smtClean="0"/>
              <a:t>Όταν το ισχίο εκτείνεται οι σύνδεσμοι συστρέφονται γύρω από τον εαυτό τους, σπρώχνοντας την μηριαία κεφαλή σταθερά στην κοτύλη (</a:t>
            </a:r>
            <a:r>
              <a:rPr lang="en-US" dirty="0" smtClean="0"/>
              <a:t>closed packed position</a:t>
            </a:r>
            <a:r>
              <a:rPr lang="el-GR" dirty="0" smtClean="0"/>
              <a:t>).</a:t>
            </a:r>
          </a:p>
          <a:p>
            <a:pPr lvl="1"/>
            <a:r>
              <a:rPr lang="el-GR" dirty="0" smtClean="0"/>
              <a:t>Κατά την κάμψη </a:t>
            </a:r>
            <a:r>
              <a:rPr lang="el-GR" smtClean="0"/>
              <a:t>οι συνδεσμικές  ίνες </a:t>
            </a:r>
            <a:r>
              <a:rPr lang="el-GR" dirty="0" smtClean="0"/>
              <a:t>είναι χαλαρές, επιτρέποντας ένα μεγαλύτερο βαθμό κινητικότητας.</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921183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Γωνιακές Σχέσεις</a:t>
            </a:r>
            <a:r>
              <a:rPr lang="en-US" sz="3600" dirty="0" smtClean="0"/>
              <a:t> </a:t>
            </a:r>
            <a:r>
              <a:rPr lang="el-GR" sz="3600" dirty="0" smtClean="0"/>
              <a:t>– Κοτύλη </a:t>
            </a:r>
            <a:r>
              <a:rPr lang="el-GR" sz="3000" b="0" dirty="0" smtClean="0"/>
              <a:t>1/2</a:t>
            </a:r>
            <a:endParaRPr lang="el-GR"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5" name="Picture 5" descr="&#10;            Figure 4.&#10;          "/>
          <p:cNvPicPr>
            <a:picLocks noGrp="1" noChangeAspect="1" noChangeArrowheads="1"/>
          </p:cNvPicPr>
          <p:nvPr>
            <p:ph idx="1"/>
          </p:nvPr>
        </p:nvPicPr>
        <p:blipFill>
          <a:blip r:embed="rId3" cstate="print"/>
          <a:srcRect l="2029" t="29806" r="56054" b="6832"/>
          <a:stretch>
            <a:fillRect/>
          </a:stretch>
        </p:blipFill>
        <p:spPr bwMode="auto">
          <a:xfrm>
            <a:off x="395536" y="4005064"/>
            <a:ext cx="4547320" cy="2530792"/>
          </a:xfrm>
          <a:prstGeom prst="rect">
            <a:avLst/>
          </a:prstGeom>
          <a:noFill/>
          <a:ln w="9525">
            <a:noFill/>
            <a:miter lim="800000"/>
            <a:headEnd/>
            <a:tailEnd/>
          </a:ln>
        </p:spPr>
      </p:pic>
      <p:pic>
        <p:nvPicPr>
          <p:cNvPr id="6" name="Picture 5" descr="&#10;            Figure 4.&#10;          "/>
          <p:cNvPicPr>
            <a:picLocks noChangeAspect="1" noChangeArrowheads="1"/>
          </p:cNvPicPr>
          <p:nvPr/>
        </p:nvPicPr>
        <p:blipFill>
          <a:blip r:embed="rId3" cstate="print"/>
          <a:srcRect l="43999" t="56253" r="45555" b="6832"/>
          <a:stretch>
            <a:fillRect/>
          </a:stretch>
        </p:blipFill>
        <p:spPr bwMode="auto">
          <a:xfrm>
            <a:off x="4932040" y="5085184"/>
            <a:ext cx="1106923" cy="1440160"/>
          </a:xfrm>
          <a:prstGeom prst="rect">
            <a:avLst/>
          </a:prstGeom>
          <a:noFill/>
          <a:ln w="9525">
            <a:noFill/>
            <a:miter lim="800000"/>
            <a:headEnd/>
            <a:tailEnd/>
          </a:ln>
        </p:spPr>
      </p:pic>
      <p:sp>
        <p:nvSpPr>
          <p:cNvPr id="7" name="6 - Ορθογώνιο"/>
          <p:cNvSpPr/>
          <p:nvPr/>
        </p:nvSpPr>
        <p:spPr>
          <a:xfrm>
            <a:off x="323528" y="980728"/>
            <a:ext cx="8568952" cy="1200329"/>
          </a:xfrm>
          <a:prstGeom prst="rect">
            <a:avLst/>
          </a:prstGeom>
        </p:spPr>
        <p:txBody>
          <a:bodyPr wrap="square">
            <a:spAutoFit/>
          </a:bodyPr>
          <a:lstStyle/>
          <a:p>
            <a:pPr marL="342900" indent="-342900">
              <a:buFont typeface="Wingdings" panose="05000000000000000000" pitchFamily="2" charset="2"/>
              <a:buChar char="Ø"/>
            </a:pPr>
            <a:r>
              <a:rPr lang="el-GR" sz="2400" dirty="0" smtClean="0">
                <a:latin typeface="+mn-lt"/>
              </a:rPr>
              <a:t>Οι γωνιακές σχέσεις της κοτύλης αφορούν στο προσανατολισμό.</a:t>
            </a:r>
          </a:p>
          <a:p>
            <a:pPr marL="342900" indent="-342900">
              <a:buFont typeface="Wingdings" panose="05000000000000000000" pitchFamily="2" charset="2"/>
              <a:buChar char="Ø"/>
            </a:pPr>
            <a:r>
              <a:rPr lang="el-GR" sz="2400" dirty="0" smtClean="0">
                <a:latin typeface="+mn-lt"/>
              </a:rPr>
              <a:t> Η γραμμή που διέρχεται από το άνω και κάτω χείλος της κοτύλης ορίζει το επίπεδο </a:t>
            </a:r>
            <a:r>
              <a:rPr lang="el-GR" sz="2400" dirty="0" err="1" smtClean="0">
                <a:latin typeface="+mn-lt"/>
              </a:rPr>
              <a:t>κοτυλιαίας</a:t>
            </a:r>
            <a:r>
              <a:rPr lang="el-GR" sz="2400" dirty="0" smtClean="0">
                <a:latin typeface="+mn-lt"/>
              </a:rPr>
              <a:t> εισόδου.</a:t>
            </a:r>
          </a:p>
        </p:txBody>
      </p:sp>
      <p:sp>
        <p:nvSpPr>
          <p:cNvPr id="8" name="7 - Ορθογώνιο"/>
          <p:cNvSpPr/>
          <p:nvPr/>
        </p:nvSpPr>
        <p:spPr>
          <a:xfrm>
            <a:off x="683568" y="3140968"/>
            <a:ext cx="2376264" cy="707886"/>
          </a:xfrm>
          <a:prstGeom prst="rect">
            <a:avLst/>
          </a:prstGeom>
          <a:solidFill>
            <a:schemeClr val="bg1">
              <a:lumMod val="95000"/>
            </a:schemeClr>
          </a:solidFill>
          <a:ln>
            <a:solidFill>
              <a:schemeClr val="bg1">
                <a:lumMod val="50000"/>
              </a:schemeClr>
            </a:solidFill>
          </a:ln>
        </p:spPr>
        <p:txBody>
          <a:bodyPr wrap="square">
            <a:spAutoFit/>
          </a:bodyPr>
          <a:lstStyle/>
          <a:p>
            <a:r>
              <a:rPr lang="el-GR" sz="2000" b="1" dirty="0" smtClean="0">
                <a:latin typeface="+mn-lt"/>
              </a:rPr>
              <a:t>Επίπεδο </a:t>
            </a:r>
            <a:r>
              <a:rPr lang="el-GR" sz="2000" b="1" dirty="0" err="1" smtClean="0">
                <a:latin typeface="+mn-lt"/>
              </a:rPr>
              <a:t>Κοτυλιαίας</a:t>
            </a:r>
            <a:r>
              <a:rPr lang="el-GR" sz="2000" b="1" dirty="0" smtClean="0">
                <a:latin typeface="+mn-lt"/>
              </a:rPr>
              <a:t> Εισόδου</a:t>
            </a:r>
            <a:endParaRPr lang="el-GR" sz="2000" b="1" dirty="0">
              <a:latin typeface="+mn-lt"/>
            </a:endParaRPr>
          </a:p>
        </p:txBody>
      </p:sp>
      <p:cxnSp>
        <p:nvCxnSpPr>
          <p:cNvPr id="9" name="8 - Ευθύγραμμο βέλος σύνδεσης"/>
          <p:cNvCxnSpPr>
            <a:stCxn id="8" idx="2"/>
          </p:cNvCxnSpPr>
          <p:nvPr/>
        </p:nvCxnSpPr>
        <p:spPr>
          <a:xfrm flipH="1">
            <a:off x="1475656" y="3848854"/>
            <a:ext cx="396044" cy="300226"/>
          </a:xfrm>
          <a:prstGeom prst="straightConnector1">
            <a:avLst/>
          </a:prstGeom>
          <a:ln w="28575">
            <a:solidFill>
              <a:srgbClr val="004A82"/>
            </a:solidFill>
            <a:tailEnd type="arrow"/>
          </a:ln>
        </p:spPr>
        <p:style>
          <a:lnRef idx="1">
            <a:schemeClr val="accent1"/>
          </a:lnRef>
          <a:fillRef idx="0">
            <a:schemeClr val="accent1"/>
          </a:fillRef>
          <a:effectRef idx="0">
            <a:schemeClr val="accent1"/>
          </a:effectRef>
          <a:fontRef idx="minor">
            <a:schemeClr val="tx1"/>
          </a:fontRef>
        </p:style>
      </p:cxnSp>
      <p:sp>
        <p:nvSpPr>
          <p:cNvPr id="13" name="12 - Ορθογώνιο"/>
          <p:cNvSpPr/>
          <p:nvPr/>
        </p:nvSpPr>
        <p:spPr>
          <a:xfrm>
            <a:off x="1547664" y="6150114"/>
            <a:ext cx="4464496" cy="400110"/>
          </a:xfrm>
          <a:prstGeom prst="rect">
            <a:avLst/>
          </a:prstGeom>
          <a:solidFill>
            <a:schemeClr val="bg1">
              <a:lumMod val="95000"/>
            </a:schemeClr>
          </a:solidFill>
          <a:ln>
            <a:solidFill>
              <a:schemeClr val="bg1">
                <a:lumMod val="50000"/>
              </a:schemeClr>
            </a:solidFill>
          </a:ln>
        </p:spPr>
        <p:txBody>
          <a:bodyPr wrap="square">
            <a:spAutoFit/>
          </a:bodyPr>
          <a:lstStyle/>
          <a:p>
            <a:r>
              <a:rPr lang="el-GR" sz="2000" b="1" smtClean="0">
                <a:latin typeface="+mn-lt"/>
              </a:rPr>
              <a:t>1.Γωνία συστροφής  2.Οβελιαία </a:t>
            </a:r>
            <a:r>
              <a:rPr lang="el-GR" sz="2000" b="1" dirty="0" smtClean="0">
                <a:latin typeface="+mn-lt"/>
              </a:rPr>
              <a:t>γωνία</a:t>
            </a:r>
            <a:endParaRPr lang="el-GR" sz="2000" b="1" dirty="0">
              <a:latin typeface="+mn-lt"/>
            </a:endParaRPr>
          </a:p>
        </p:txBody>
      </p:sp>
      <p:sp>
        <p:nvSpPr>
          <p:cNvPr id="14" name="13 - Ορθογώνιο"/>
          <p:cNvSpPr/>
          <p:nvPr/>
        </p:nvSpPr>
        <p:spPr>
          <a:xfrm>
            <a:off x="4427984" y="4869160"/>
            <a:ext cx="1296144" cy="288032"/>
          </a:xfrm>
          <a:prstGeom prst="rect">
            <a:avLst/>
          </a:prstGeom>
        </p:spPr>
        <p:txBody>
          <a:bodyPr wrap="square">
            <a:spAutoFit/>
          </a:bodyPr>
          <a:lstStyle/>
          <a:p>
            <a:pPr algn="ctr" eaLnBrk="1" hangingPunct="1"/>
            <a:r>
              <a:rPr lang="el-GR" sz="1200" dirty="0" smtClean="0">
                <a:latin typeface="+mn-lt"/>
                <a:hlinkClick r:id="rId4"/>
              </a:rPr>
              <a:t>physther.net</a:t>
            </a:r>
            <a:endParaRPr lang="el-GR" sz="1200" dirty="0" smtClean="0">
              <a:latin typeface="+mn-lt"/>
            </a:endParaRPr>
          </a:p>
        </p:txBody>
      </p:sp>
      <p:sp>
        <p:nvSpPr>
          <p:cNvPr id="15" name="14 - Ορθογώνιο"/>
          <p:cNvSpPr/>
          <p:nvPr/>
        </p:nvSpPr>
        <p:spPr>
          <a:xfrm>
            <a:off x="323528" y="2204864"/>
            <a:ext cx="8496944" cy="830997"/>
          </a:xfrm>
          <a:prstGeom prst="rect">
            <a:avLst/>
          </a:prstGeom>
        </p:spPr>
        <p:txBody>
          <a:bodyPr wrap="square">
            <a:spAutoFit/>
          </a:bodyPr>
          <a:lstStyle/>
          <a:p>
            <a:pPr marL="342900" indent="-342900">
              <a:buFont typeface="Wingdings" panose="05000000000000000000" pitchFamily="2" charset="2"/>
              <a:buChar char="Ø"/>
            </a:pPr>
            <a:r>
              <a:rPr lang="el-GR" sz="2400" b="1" dirty="0" smtClean="0">
                <a:latin typeface="+mn-lt"/>
              </a:rPr>
              <a:t>Οβελιαία γωνία</a:t>
            </a:r>
            <a:r>
              <a:rPr lang="el-GR" sz="2400" dirty="0" smtClean="0">
                <a:latin typeface="+mn-lt"/>
              </a:rPr>
              <a:t>: 17° καθορίζει τον προσανατολισμό </a:t>
            </a:r>
            <a:r>
              <a:rPr lang="el-GR" sz="2400" smtClean="0">
                <a:latin typeface="+mn-lt"/>
              </a:rPr>
              <a:t>προς τα    </a:t>
            </a:r>
            <a:endParaRPr lang="el-GR" sz="2400" dirty="0" smtClean="0">
              <a:latin typeface="+mn-lt"/>
            </a:endParaRPr>
          </a:p>
          <a:p>
            <a:r>
              <a:rPr lang="el-GR" sz="2400" smtClean="0">
                <a:latin typeface="+mn-lt"/>
              </a:rPr>
              <a:t>     </a:t>
            </a:r>
            <a:r>
              <a:rPr lang="el-GR" sz="2400" dirty="0" smtClean="0">
                <a:latin typeface="+mn-lt"/>
              </a:rPr>
              <a:t>εμπρός και κάτω.</a:t>
            </a:r>
            <a:endParaRPr lang="el-GR" sz="2400" dirty="0">
              <a:latin typeface="+mn-lt"/>
            </a:endParaRPr>
          </a:p>
        </p:txBody>
      </p:sp>
      <p:sp>
        <p:nvSpPr>
          <p:cNvPr id="18" name="17 - Ορθογώνιο"/>
          <p:cNvSpPr/>
          <p:nvPr/>
        </p:nvSpPr>
        <p:spPr>
          <a:xfrm>
            <a:off x="3922912" y="2708920"/>
            <a:ext cx="4897560" cy="2308324"/>
          </a:xfrm>
          <a:prstGeom prst="rect">
            <a:avLst/>
          </a:prstGeom>
        </p:spPr>
        <p:txBody>
          <a:bodyPr wrap="square">
            <a:spAutoFit/>
          </a:bodyPr>
          <a:lstStyle/>
          <a:p>
            <a:pPr marL="342900" indent="-342900">
              <a:buFont typeface="Wingdings" panose="05000000000000000000" pitchFamily="2" charset="2"/>
              <a:buChar char="Ø"/>
            </a:pPr>
            <a:r>
              <a:rPr lang="el-GR" sz="2400" b="1" dirty="0" smtClean="0">
                <a:latin typeface="+mn-lt"/>
              </a:rPr>
              <a:t>Εγκάρσια </a:t>
            </a:r>
            <a:r>
              <a:rPr lang="el-GR" sz="2400" b="1" smtClean="0">
                <a:latin typeface="+mn-lt"/>
              </a:rPr>
              <a:t>γωνία:  </a:t>
            </a:r>
            <a:r>
              <a:rPr lang="el-GR" sz="2400" smtClean="0">
                <a:latin typeface="+mn-lt"/>
              </a:rPr>
              <a:t>51</a:t>
            </a:r>
            <a:r>
              <a:rPr lang="el-GR" sz="2400" dirty="0" smtClean="0">
                <a:latin typeface="+mn-lt"/>
              </a:rPr>
              <a:t>°. Ενδεικτική της πλάγιας κάλυψης της μηριαίας κεφαλής</a:t>
            </a:r>
            <a:r>
              <a:rPr lang="en-US" sz="2400" dirty="0">
                <a:latin typeface="+mn-lt"/>
              </a:rPr>
              <a:t> </a:t>
            </a:r>
            <a:r>
              <a:rPr lang="el-GR" sz="2400" dirty="0" smtClean="0">
                <a:latin typeface="+mn-lt"/>
              </a:rPr>
              <a:t>από τη κοτύλη. Ορίζεται από το </a:t>
            </a:r>
            <a:r>
              <a:rPr lang="el-GR" sz="2400" smtClean="0">
                <a:latin typeface="+mn-lt"/>
              </a:rPr>
              <a:t>επίπεδο της  κοτυλιαίας </a:t>
            </a:r>
            <a:r>
              <a:rPr lang="el-GR" sz="2400" dirty="0" smtClean="0">
                <a:latin typeface="+mn-lt"/>
              </a:rPr>
              <a:t>εισόδου και το οριζόντιο επίπεδο.</a:t>
            </a:r>
          </a:p>
          <a:p>
            <a:endParaRPr lang="el-GR" sz="2400" dirty="0">
              <a:latin typeface="+mn-lt"/>
            </a:endParaRPr>
          </a:p>
        </p:txBody>
      </p:sp>
      <p:sp>
        <p:nvSpPr>
          <p:cNvPr id="17" name="16 - Ορθογώνιο"/>
          <p:cNvSpPr/>
          <p:nvPr/>
        </p:nvSpPr>
        <p:spPr>
          <a:xfrm>
            <a:off x="5940152" y="4581128"/>
            <a:ext cx="2772816" cy="1569660"/>
          </a:xfrm>
          <a:prstGeom prst="rect">
            <a:avLst/>
          </a:prstGeom>
        </p:spPr>
        <p:txBody>
          <a:bodyPr wrap="square">
            <a:spAutoFit/>
          </a:bodyPr>
          <a:lstStyle/>
          <a:p>
            <a:pPr marL="342900" indent="-342900"/>
            <a:r>
              <a:rPr lang="el-GR" sz="2400" smtClean="0">
                <a:latin typeface="+mn-lt"/>
              </a:rPr>
              <a:t>     </a:t>
            </a:r>
            <a:r>
              <a:rPr lang="el-GR" sz="2400" dirty="0" smtClean="0">
                <a:latin typeface="+mn-lt"/>
              </a:rPr>
              <a:t>Καθορίζει τον προσανατολισμό </a:t>
            </a:r>
            <a:r>
              <a:rPr lang="el-GR" sz="2400" smtClean="0">
                <a:latin typeface="+mn-lt"/>
              </a:rPr>
              <a:t>προς τα  </a:t>
            </a:r>
            <a:r>
              <a:rPr lang="el-GR" sz="2400" b="1" smtClean="0">
                <a:latin typeface="+mn-lt"/>
              </a:rPr>
              <a:t>κάτω </a:t>
            </a:r>
            <a:r>
              <a:rPr lang="el-GR" sz="2400" b="1" dirty="0" smtClean="0">
                <a:latin typeface="+mn-lt"/>
              </a:rPr>
              <a:t>και έξω</a:t>
            </a:r>
            <a:r>
              <a:rPr lang="el-GR" sz="2400" dirty="0" smtClean="0">
                <a:latin typeface="+mn-lt"/>
              </a:rPr>
              <a:t>.</a:t>
            </a:r>
            <a:endParaRPr lang="el-GR" sz="24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Γωνιακές </a:t>
            </a:r>
            <a:r>
              <a:rPr lang="el-GR" sz="3600" dirty="0" smtClean="0"/>
              <a:t>Σχέσεις</a:t>
            </a:r>
            <a:r>
              <a:rPr lang="en-US" sz="3600" dirty="0" smtClean="0"/>
              <a:t> </a:t>
            </a:r>
            <a:r>
              <a:rPr lang="el-GR" sz="3600" dirty="0"/>
              <a:t>– Κοτύλη </a:t>
            </a:r>
            <a:r>
              <a:rPr lang="el-GR" sz="3000" b="0" dirty="0" smtClean="0"/>
              <a:t>2/2</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7" name="2 - Θέση περιεχομένου"/>
          <p:cNvSpPr txBox="1">
            <a:spLocks/>
          </p:cNvSpPr>
          <p:nvPr/>
        </p:nvSpPr>
        <p:spPr>
          <a:xfrm>
            <a:off x="251520" y="1052736"/>
            <a:ext cx="3528392" cy="648072"/>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pPr>
            <a:r>
              <a:rPr lang="el-GR" sz="2800" b="1" dirty="0" smtClean="0">
                <a:latin typeface="+mn-lt"/>
              </a:rPr>
              <a:t>Μετωπιαίο </a:t>
            </a:r>
            <a:r>
              <a:rPr kumimoji="0" lang="el-GR" sz="2800" b="1" i="0" u="none" strike="noStrike" kern="1200" cap="none" spc="0" normalizeH="0" noProof="0" dirty="0" smtClean="0">
                <a:ln>
                  <a:noFill/>
                </a:ln>
                <a:solidFill>
                  <a:schemeClr val="tx1"/>
                </a:solidFill>
                <a:effectLst/>
                <a:uLnTx/>
                <a:uFillTx/>
                <a:latin typeface="+mn-lt"/>
                <a:ea typeface="+mn-ea"/>
                <a:cs typeface="+mn-cs"/>
              </a:rPr>
              <a:t>επίπεδο</a:t>
            </a: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5" descr="F3"/>
          <p:cNvPicPr>
            <a:picLocks noChangeAspect="1" noChangeArrowheads="1"/>
          </p:cNvPicPr>
          <p:nvPr/>
        </p:nvPicPr>
        <p:blipFill>
          <a:blip r:embed="rId2" cstate="print"/>
          <a:srcRect l="3102" t="10567" r="53907" b="4776"/>
          <a:stretch>
            <a:fillRect/>
          </a:stretch>
        </p:blipFill>
        <p:spPr bwMode="auto">
          <a:xfrm>
            <a:off x="107504" y="1525484"/>
            <a:ext cx="3384376" cy="4639820"/>
          </a:xfrm>
          <a:prstGeom prst="rect">
            <a:avLst/>
          </a:prstGeom>
          <a:noFill/>
          <a:ln w="38100">
            <a:noFill/>
            <a:miter lim="800000"/>
            <a:headEnd/>
            <a:tailEnd/>
          </a:ln>
        </p:spPr>
      </p:pic>
      <p:sp>
        <p:nvSpPr>
          <p:cNvPr id="9" name="8 - Ορθογώνιο"/>
          <p:cNvSpPr/>
          <p:nvPr/>
        </p:nvSpPr>
        <p:spPr>
          <a:xfrm>
            <a:off x="251520" y="6132216"/>
            <a:ext cx="3132856" cy="276999"/>
          </a:xfrm>
          <a:prstGeom prst="rect">
            <a:avLst/>
          </a:prstGeom>
        </p:spPr>
        <p:txBody>
          <a:bodyPr wrap="square">
            <a:spAutoFit/>
          </a:bodyPr>
          <a:lstStyle/>
          <a:p>
            <a:pPr algn="ctr" eaLnBrk="1" hangingPunct="1"/>
            <a:r>
              <a:rPr lang="el-GR" sz="1200" dirty="0" smtClean="0">
                <a:latin typeface="+mn-lt"/>
                <a:hlinkClick r:id="rId3"/>
              </a:rPr>
              <a:t>physther.net</a:t>
            </a:r>
            <a:endParaRPr lang="el-GR" sz="1200" dirty="0" smtClean="0">
              <a:latin typeface="+mn-lt"/>
            </a:endParaRPr>
          </a:p>
        </p:txBody>
      </p:sp>
      <p:sp>
        <p:nvSpPr>
          <p:cNvPr id="10" name="9 - Ορθογώνιο"/>
          <p:cNvSpPr/>
          <p:nvPr/>
        </p:nvSpPr>
        <p:spPr>
          <a:xfrm>
            <a:off x="3563888" y="1223179"/>
            <a:ext cx="5328592" cy="5431808"/>
          </a:xfrm>
          <a:prstGeom prst="rect">
            <a:avLst/>
          </a:prstGeom>
        </p:spPr>
        <p:txBody>
          <a:bodyPr wrap="square">
            <a:spAutoFit/>
          </a:bodyPr>
          <a:lstStyle/>
          <a:p>
            <a:pPr marL="457200" indent="-457200">
              <a:lnSpc>
                <a:spcPct val="105000"/>
              </a:lnSpc>
              <a:spcBef>
                <a:spcPts val="600"/>
              </a:spcBef>
              <a:buFont typeface="+mj-lt"/>
              <a:buAutoNum type="arabicPeriod"/>
            </a:pPr>
            <a:r>
              <a:rPr lang="el-GR" sz="2300" b="1" dirty="0" smtClean="0">
                <a:latin typeface="+mn-lt"/>
              </a:rPr>
              <a:t>ΓωνίαWiberg, 30°-40°. </a:t>
            </a:r>
            <a:r>
              <a:rPr lang="el-GR" sz="2300" dirty="0" smtClean="0">
                <a:latin typeface="+mn-lt"/>
              </a:rPr>
              <a:t>Προσδιορίζει την προς τα κάτω και έξω</a:t>
            </a:r>
            <a:r>
              <a:rPr lang="el-GR" sz="2300" dirty="0">
                <a:latin typeface="+mn-lt"/>
              </a:rPr>
              <a:t> </a:t>
            </a:r>
            <a:r>
              <a:rPr lang="el-GR" sz="2300" dirty="0" smtClean="0">
                <a:latin typeface="+mn-lt"/>
              </a:rPr>
              <a:t>κλίση της κοτύλης. Εκφράζει το βαθμό της πλάγιας κάλυψης της κεφαλής του μηριαίου από την κοτύλη. Ορίζεται από </a:t>
            </a:r>
            <a:r>
              <a:rPr lang="el-GR" sz="2300" smtClean="0">
                <a:latin typeface="+mn-lt"/>
              </a:rPr>
              <a:t>τη κατακόρυφη  γραμμή </a:t>
            </a:r>
            <a:r>
              <a:rPr lang="el-GR" sz="2300" dirty="0" smtClean="0">
                <a:latin typeface="+mn-lt"/>
              </a:rPr>
              <a:t>που ξεκινά από το κέντρο της κεφαλής του μηριαίου και τη γραμμή που ξεκινά από το κέντρο της κεφαλής του μηριαίου και περνά από το άνω χείλος της κοτύλης.</a:t>
            </a:r>
          </a:p>
          <a:p>
            <a:pPr marL="457200" indent="-457200">
              <a:lnSpc>
                <a:spcPct val="105000"/>
              </a:lnSpc>
              <a:spcBef>
                <a:spcPts val="600"/>
              </a:spcBef>
              <a:buFont typeface="+mj-lt"/>
              <a:buAutoNum type="arabicPeriod"/>
            </a:pPr>
            <a:r>
              <a:rPr lang="el-GR" sz="2300" b="1" smtClean="0">
                <a:latin typeface="+mn-lt"/>
              </a:rPr>
              <a:t>Γωνία  έγκλισης</a:t>
            </a:r>
            <a:r>
              <a:rPr lang="el-GR" sz="2300" b="1" dirty="0" smtClean="0">
                <a:latin typeface="+mn-lt"/>
              </a:rPr>
              <a:t>, 125°.</a:t>
            </a:r>
          </a:p>
          <a:p>
            <a:pPr marL="444500">
              <a:lnSpc>
                <a:spcPct val="105000"/>
              </a:lnSpc>
              <a:spcBef>
                <a:spcPts val="600"/>
              </a:spcBef>
            </a:pPr>
            <a:r>
              <a:rPr lang="el-GR" sz="2300" smtClean="0">
                <a:latin typeface="+mn-lt"/>
              </a:rPr>
              <a:t>Η απόσταση  του </a:t>
            </a:r>
            <a:r>
              <a:rPr lang="el-GR" sz="2300" dirty="0" smtClean="0">
                <a:latin typeface="+mn-lt"/>
              </a:rPr>
              <a:t>κέντρου της κεφαλής </a:t>
            </a:r>
            <a:r>
              <a:rPr lang="el-GR" sz="2300" smtClean="0">
                <a:latin typeface="+mn-lt"/>
              </a:rPr>
              <a:t>από την  διάφυση </a:t>
            </a:r>
            <a:r>
              <a:rPr lang="el-GR" sz="2300" dirty="0" smtClean="0">
                <a:latin typeface="+mn-lt"/>
              </a:rPr>
              <a:t>του μηριαίου</a:t>
            </a:r>
            <a:r>
              <a:rPr lang="el-GR" sz="2300" dirty="0" smtClean="0"/>
              <a:t>. </a:t>
            </a:r>
            <a:endParaRPr lang="el-GR" sz="2300" dirty="0" smtClean="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smtClean="0"/>
              <a:t>     </a:t>
            </a:r>
            <a:r>
              <a:rPr lang="el-GR" sz="3600" dirty="0" smtClean="0"/>
              <a:t>Γωνιακές Σχέσεις - Αυχένας Μηριαίου </a:t>
            </a:r>
            <a:endParaRPr lang="el-GR" sz="3600" dirty="0"/>
          </a:p>
        </p:txBody>
      </p:sp>
      <p:sp>
        <p:nvSpPr>
          <p:cNvPr id="3" name="2 - Θέση περιεχομένου"/>
          <p:cNvSpPr>
            <a:spLocks noGrp="1"/>
          </p:cNvSpPr>
          <p:nvPr>
            <p:ph idx="1"/>
          </p:nvPr>
        </p:nvSpPr>
        <p:spPr>
          <a:xfrm>
            <a:off x="611560" y="1124744"/>
            <a:ext cx="8208912" cy="5328592"/>
          </a:xfrm>
        </p:spPr>
        <p:txBody>
          <a:bodyPr>
            <a:normAutofit lnSpcReduction="10000"/>
          </a:bodyPr>
          <a:lstStyle/>
          <a:p>
            <a:r>
              <a:rPr lang="el-GR" dirty="0" smtClean="0"/>
              <a:t>Ο αυχένας του μηριαίου έχει δύο σχέσεις γωνιακές με την </a:t>
            </a:r>
            <a:r>
              <a:rPr lang="el-GR" dirty="0" err="1" smtClean="0"/>
              <a:t>διάφυση</a:t>
            </a:r>
            <a:r>
              <a:rPr lang="el-GR" dirty="0" smtClean="0"/>
              <a:t> του μηριαίου, που είναι μάλιστα σημαντικές για την λειτουργία του.</a:t>
            </a:r>
          </a:p>
          <a:p>
            <a:pPr lvl="1"/>
            <a:r>
              <a:rPr lang="el-GR" dirty="0" smtClean="0"/>
              <a:t> </a:t>
            </a:r>
            <a:r>
              <a:rPr lang="el-GR" b="1" smtClean="0"/>
              <a:t>Η γωνία  έγκλισης </a:t>
            </a:r>
            <a:r>
              <a:rPr lang="el-GR" dirty="0" smtClean="0"/>
              <a:t>(</a:t>
            </a:r>
            <a:r>
              <a:rPr lang="el-GR" dirty="0" err="1" smtClean="0"/>
              <a:t>αυχενομηριαία</a:t>
            </a:r>
            <a:r>
              <a:rPr lang="el-GR" dirty="0" smtClean="0"/>
              <a:t> γωνία ),που αφορά στη σχέση του με την </a:t>
            </a:r>
            <a:r>
              <a:rPr lang="el-GR" dirty="0" err="1" smtClean="0"/>
              <a:t>διάφυση</a:t>
            </a:r>
            <a:r>
              <a:rPr lang="el-GR" dirty="0" smtClean="0"/>
              <a:t> του μηριαίου </a:t>
            </a:r>
            <a:r>
              <a:rPr lang="el-GR" b="1" dirty="0" smtClean="0"/>
              <a:t>στο μετωπιαίο </a:t>
            </a:r>
            <a:r>
              <a:rPr lang="el-GR" b="1" smtClean="0"/>
              <a:t>επίπεδο,     </a:t>
            </a:r>
            <a:endParaRPr lang="el-GR" b="1" dirty="0" smtClean="0"/>
          </a:p>
          <a:p>
            <a:pPr lvl="2">
              <a:buFont typeface="Arial" pitchFamily="34" charset="0"/>
              <a:buChar char="•"/>
            </a:pPr>
            <a:r>
              <a:rPr lang="el-GR" dirty="0" smtClean="0"/>
              <a:t>μεταξύ του ανατομικού άξονα του αυχένα </a:t>
            </a:r>
            <a:r>
              <a:rPr lang="el-GR" smtClean="0"/>
              <a:t>του μηριαίου  και </a:t>
            </a:r>
            <a:r>
              <a:rPr lang="el-GR" dirty="0" smtClean="0"/>
              <a:t>του άξονα της </a:t>
            </a:r>
            <a:r>
              <a:rPr lang="el-GR" dirty="0" err="1" smtClean="0"/>
              <a:t>διάφυσης</a:t>
            </a:r>
            <a:r>
              <a:rPr lang="el-GR" dirty="0" smtClean="0"/>
              <a:t> του μηριαίου. </a:t>
            </a:r>
          </a:p>
          <a:p>
            <a:pPr lvl="1"/>
            <a:r>
              <a:rPr lang="el-GR" b="1" dirty="0" smtClean="0"/>
              <a:t>Η γωνία συστροφής , </a:t>
            </a:r>
            <a:r>
              <a:rPr lang="el-GR" dirty="0" smtClean="0"/>
              <a:t>που αφορά στη σχέση του με την </a:t>
            </a:r>
            <a:r>
              <a:rPr lang="el-GR" dirty="0" err="1" smtClean="0"/>
              <a:t>διάφυση</a:t>
            </a:r>
            <a:r>
              <a:rPr lang="el-GR" dirty="0" smtClean="0"/>
              <a:t> του μηριαίου </a:t>
            </a:r>
            <a:r>
              <a:rPr lang="el-GR" b="1" dirty="0" smtClean="0"/>
              <a:t>στο εγκάρσιο επίπεδο,</a:t>
            </a:r>
          </a:p>
          <a:p>
            <a:pPr lvl="2">
              <a:buFont typeface="Arial" pitchFamily="34" charset="0"/>
              <a:buChar char="•"/>
            </a:pPr>
            <a:r>
              <a:rPr lang="el-GR" dirty="0" smtClean="0"/>
              <a:t>μεταξύ του ανατομικού άξονα του αυχένα του </a:t>
            </a:r>
            <a:r>
              <a:rPr lang="el-GR" smtClean="0"/>
              <a:t>μηριαίου και  του </a:t>
            </a:r>
            <a:r>
              <a:rPr lang="el-GR" dirty="0" smtClean="0"/>
              <a:t>άξονα των μηριαίων κονδύλων.</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Γωνία Έγκλισης</a:t>
            </a:r>
            <a:r>
              <a:rPr lang="en-US" sz="3600" dirty="0" smtClean="0"/>
              <a:t> </a:t>
            </a:r>
            <a:r>
              <a:rPr lang="en-US" sz="3000" b="0" dirty="0" smtClean="0"/>
              <a:t>1/2</a:t>
            </a:r>
            <a:endParaRPr lang="el-GR" sz="3000" b="0" dirty="0"/>
          </a:p>
        </p:txBody>
      </p:sp>
      <p:sp>
        <p:nvSpPr>
          <p:cNvPr id="3" name="2 - Θέση περιεχομένου"/>
          <p:cNvSpPr>
            <a:spLocks noGrp="1"/>
          </p:cNvSpPr>
          <p:nvPr>
            <p:ph idx="1"/>
          </p:nvPr>
        </p:nvSpPr>
        <p:spPr>
          <a:xfrm>
            <a:off x="457200" y="1196752"/>
            <a:ext cx="8229600" cy="5544616"/>
          </a:xfrm>
        </p:spPr>
        <p:txBody>
          <a:bodyPr>
            <a:normAutofit fontScale="92500" lnSpcReduction="10000"/>
          </a:bodyPr>
          <a:lstStyle/>
          <a:p>
            <a:r>
              <a:rPr lang="el-GR" sz="2600" dirty="0" smtClean="0"/>
              <a:t>Η </a:t>
            </a:r>
            <a:r>
              <a:rPr lang="el-GR" sz="2600" smtClean="0"/>
              <a:t>γωνία έγκλισης </a:t>
            </a:r>
            <a:r>
              <a:rPr lang="en-US" sz="2600" smtClean="0"/>
              <a:t> </a:t>
            </a:r>
            <a:r>
              <a:rPr lang="el-GR" sz="2600" smtClean="0"/>
              <a:t>μπορεί να είναι  από </a:t>
            </a:r>
            <a:r>
              <a:rPr lang="el-GR" sz="2600" dirty="0" smtClean="0"/>
              <a:t>90 έως 135 μοίρες.</a:t>
            </a:r>
          </a:p>
          <a:p>
            <a:r>
              <a:rPr lang="el-GR" sz="2600" dirty="0" smtClean="0"/>
              <a:t> Η </a:t>
            </a:r>
            <a:r>
              <a:rPr lang="el-GR" sz="2600" smtClean="0"/>
              <a:t>φυσιολογική τιμή  είναι  125 μοίρες.  </a:t>
            </a:r>
            <a:endParaRPr lang="el-GR" sz="2600" dirty="0" smtClean="0"/>
          </a:p>
          <a:p>
            <a:pPr lvl="1"/>
            <a:r>
              <a:rPr lang="el-GR" sz="2600" dirty="0" smtClean="0"/>
              <a:t>Γωνία μεγαλύτερη των 125 </a:t>
            </a:r>
            <a:r>
              <a:rPr lang="el-GR" sz="2800" smtClean="0"/>
              <a:t>° </a:t>
            </a:r>
            <a:r>
              <a:rPr lang="el-GR" sz="2600" smtClean="0"/>
              <a:t>χαρακτηρίζει  το </a:t>
            </a:r>
            <a:r>
              <a:rPr lang="el-GR" sz="2600" dirty="0" smtClean="0"/>
              <a:t>ισχίο ως </a:t>
            </a:r>
            <a:r>
              <a:rPr lang="el-GR" sz="2600" b="1" dirty="0" smtClean="0"/>
              <a:t>βλαισό</a:t>
            </a:r>
            <a:r>
              <a:rPr lang="el-GR" sz="2600" dirty="0" smtClean="0"/>
              <a:t> (</a:t>
            </a:r>
            <a:r>
              <a:rPr lang="en-US" sz="2600" dirty="0" err="1" smtClean="0"/>
              <a:t>coxa</a:t>
            </a:r>
            <a:r>
              <a:rPr lang="en-US" sz="2600" dirty="0" smtClean="0"/>
              <a:t> </a:t>
            </a:r>
            <a:r>
              <a:rPr lang="en-US" sz="2600" dirty="0" err="1" smtClean="0"/>
              <a:t>valga</a:t>
            </a:r>
            <a:r>
              <a:rPr lang="el-GR" sz="2600" dirty="0" smtClean="0"/>
              <a:t>).</a:t>
            </a:r>
          </a:p>
          <a:p>
            <a:pPr lvl="1"/>
            <a:r>
              <a:rPr lang="el-GR" sz="2600" dirty="0" smtClean="0"/>
              <a:t>Γωνία μικρότερη των 125</a:t>
            </a:r>
            <a:r>
              <a:rPr lang="el-GR" sz="2800" dirty="0" smtClean="0"/>
              <a:t>°</a:t>
            </a:r>
            <a:r>
              <a:rPr lang="el-GR" sz="2600" dirty="0" smtClean="0"/>
              <a:t> </a:t>
            </a:r>
            <a:r>
              <a:rPr lang="el-GR" sz="2600" smtClean="0"/>
              <a:t>χαρακτηρίζει το  ισχίο ως  </a:t>
            </a:r>
            <a:r>
              <a:rPr lang="el-GR" sz="2600" b="1" smtClean="0"/>
              <a:t>ραιβό</a:t>
            </a:r>
            <a:r>
              <a:rPr lang="el-GR" sz="2600" smtClean="0"/>
              <a:t>  (</a:t>
            </a:r>
            <a:r>
              <a:rPr lang="en-US" sz="2600" dirty="0" err="1" smtClean="0"/>
              <a:t>coxa</a:t>
            </a:r>
            <a:r>
              <a:rPr lang="en-US" sz="2600" dirty="0" smtClean="0"/>
              <a:t> </a:t>
            </a:r>
            <a:r>
              <a:rPr lang="en-US" sz="2600" dirty="0" err="1" smtClean="0"/>
              <a:t>vara</a:t>
            </a:r>
            <a:r>
              <a:rPr lang="el-GR" sz="2600" dirty="0" smtClean="0"/>
              <a:t>). </a:t>
            </a:r>
          </a:p>
          <a:p>
            <a:r>
              <a:rPr lang="el-GR" sz="2600" dirty="0" smtClean="0"/>
              <a:t>Η κινητικότητα του μηριαίου διευκολύνεται από την γωνία έγκλισης, επειδή έτσι απομακρύνεται το μηριαίο από την λεκάνη.</a:t>
            </a:r>
          </a:p>
          <a:p>
            <a:r>
              <a:rPr lang="el-GR" sz="2600" smtClean="0"/>
              <a:t>Οποιαδήποτε απόκλιση  από </a:t>
            </a:r>
            <a:r>
              <a:rPr lang="el-GR" sz="2600" dirty="0" smtClean="0"/>
              <a:t>την φυσιολογική σχέση </a:t>
            </a:r>
            <a:r>
              <a:rPr lang="el-GR" sz="2600" smtClean="0"/>
              <a:t>της διάφυσης  με </a:t>
            </a:r>
            <a:r>
              <a:rPr lang="el-GR" sz="2600" dirty="0" smtClean="0"/>
              <a:t>τον αυχένα </a:t>
            </a:r>
            <a:r>
              <a:rPr lang="el-GR" sz="2600" smtClean="0"/>
              <a:t>του μηριαίου  τροποποιεί </a:t>
            </a:r>
            <a:r>
              <a:rPr lang="el-GR" sz="2600" dirty="0" smtClean="0"/>
              <a:t>τις δυνάμεις, που ασκούνται στην άρθρωση του ισχίου.</a:t>
            </a:r>
          </a:p>
          <a:p>
            <a:pPr lvl="1"/>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7524" y="1052736"/>
            <a:ext cx="8568952" cy="1080120"/>
          </a:xfrm>
          <a:ln w="19050">
            <a:solidFill>
              <a:srgbClr val="004A82"/>
            </a:solidFill>
          </a:ln>
        </p:spPr>
        <p:txBody>
          <a:bodyPr>
            <a:normAutofit/>
          </a:bodyPr>
          <a:lstStyle/>
          <a:p>
            <a:pPr marL="355600" algn="l"/>
            <a:r>
              <a:rPr lang="en-US" dirty="0" smtClean="0"/>
              <a:t>I. </a:t>
            </a:r>
            <a:r>
              <a:rPr lang="el-GR" dirty="0" smtClean="0"/>
              <a:t>Ισχίο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5" name="Picture 2" descr="This figure shows different views of the hip joint. The top panel shows the frontal view of the right hip joint, the middle panel shows the anterior view, and the bottom panel shows the posterior view."/>
          <p:cNvPicPr>
            <a:picLocks noGrp="1" noChangeAspect="1" noChangeArrowheads="1"/>
          </p:cNvPicPr>
          <p:nvPr>
            <p:ph idx="1"/>
          </p:nvPr>
        </p:nvPicPr>
        <p:blipFill>
          <a:blip r:embed="rId3" cstate="print"/>
          <a:srcRect r="707" b="73523"/>
          <a:stretch>
            <a:fillRect/>
          </a:stretch>
        </p:blipFill>
        <p:spPr bwMode="auto">
          <a:xfrm>
            <a:off x="899592" y="2420888"/>
            <a:ext cx="7433067" cy="3642138"/>
          </a:xfrm>
          <a:prstGeom prst="rect">
            <a:avLst/>
          </a:prstGeom>
          <a:noFill/>
          <a:ln>
            <a:noFill/>
          </a:ln>
        </p:spPr>
      </p:pic>
      <p:sp>
        <p:nvSpPr>
          <p:cNvPr id="6" name="Ορθογώνιο 2"/>
          <p:cNvSpPr/>
          <p:nvPr/>
        </p:nvSpPr>
        <p:spPr>
          <a:xfrm>
            <a:off x="899592" y="6093296"/>
            <a:ext cx="6768752" cy="461665"/>
          </a:xfrm>
          <a:prstGeom prst="rect">
            <a:avLst/>
          </a:prstGeom>
        </p:spPr>
        <p:txBody>
          <a:bodyPr wrap="square">
            <a:spAutoFit/>
          </a:bodyPr>
          <a:lstStyle/>
          <a:p>
            <a:r>
              <a:rPr lang="en-US" sz="1200" dirty="0">
                <a:latin typeface="+mn-lt"/>
              </a:rPr>
              <a:t>© 7 </a:t>
            </a:r>
            <a:r>
              <a:rPr lang="en-US" sz="1200" dirty="0" err="1">
                <a:latin typeface="+mn-lt"/>
              </a:rPr>
              <a:t>Νοε</a:t>
            </a:r>
            <a:r>
              <a:rPr lang="en-US" sz="1200" dirty="0">
                <a:latin typeface="+mn-lt"/>
              </a:rPr>
              <a:t> 2014 </a:t>
            </a:r>
            <a:r>
              <a:rPr lang="en-US" sz="1200" dirty="0" err="1">
                <a:latin typeface="+mn-lt"/>
              </a:rPr>
              <a:t>OpenStax</a:t>
            </a:r>
            <a:r>
              <a:rPr lang="en-US" sz="1200" dirty="0">
                <a:latin typeface="+mn-lt"/>
              </a:rPr>
              <a:t> College. </a:t>
            </a:r>
            <a:r>
              <a:rPr lang="en-US" sz="1200" dirty="0">
                <a:latin typeface="+mn-lt"/>
                <a:hlinkClick r:id="rId4"/>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4.0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253359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Γωνία Έγκλισης</a:t>
            </a:r>
            <a:r>
              <a:rPr lang="en-US" sz="3600" dirty="0" smtClean="0"/>
              <a:t> </a:t>
            </a:r>
            <a:r>
              <a:rPr lang="en-US" sz="3000" b="0" dirty="0" smtClean="0"/>
              <a:t>2/2</a:t>
            </a:r>
            <a:endParaRPr lang="el-GR"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pic>
        <p:nvPicPr>
          <p:cNvPr id="5" name="Picture 2" descr="File:Coxa-valga-norma-vara-000.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745" t="6343" r="2525" b="4889"/>
          <a:stretch/>
        </p:blipFill>
        <p:spPr bwMode="auto">
          <a:xfrm>
            <a:off x="899592" y="1772816"/>
            <a:ext cx="7344816" cy="4371903"/>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Ορθογώνιο 8"/>
          <p:cNvSpPr/>
          <p:nvPr/>
        </p:nvSpPr>
        <p:spPr>
          <a:xfrm>
            <a:off x="3131840" y="6274168"/>
            <a:ext cx="2843808" cy="276999"/>
          </a:xfrm>
          <a:prstGeom prst="rect">
            <a:avLst/>
          </a:prstGeom>
        </p:spPr>
        <p:txBody>
          <a:bodyPr wrap="square">
            <a:spAutoFit/>
          </a:bodyPr>
          <a:lstStyle/>
          <a:p>
            <a:pPr algn="ctr"/>
            <a:r>
              <a:rPr lang="en-US" sz="1200" dirty="0" smtClean="0">
                <a:solidFill>
                  <a:srgbClr val="8064A2">
                    <a:lumMod val="25000"/>
                  </a:srgbClr>
                </a:solidFill>
                <a:latin typeface="Calibri" panose="020F0502020204030204" pitchFamily="34" charset="0"/>
                <a:hlinkClick r:id="rId4"/>
              </a:rPr>
              <a:t>andreacollo.files.wordpress.com</a:t>
            </a:r>
            <a:endParaRPr lang="el-GR" sz="1200" dirty="0">
              <a:solidFill>
                <a:srgbClr val="8064A2">
                  <a:lumMod val="25000"/>
                </a:srgbClr>
              </a:solidFill>
              <a:latin typeface="Calibri" panose="020F0502020204030204" pitchFamily="34" charset="0"/>
            </a:endParaRPr>
          </a:p>
        </p:txBody>
      </p:sp>
      <p:sp>
        <p:nvSpPr>
          <p:cNvPr id="7" name="6 - Ορθογώνιο"/>
          <p:cNvSpPr/>
          <p:nvPr/>
        </p:nvSpPr>
        <p:spPr>
          <a:xfrm>
            <a:off x="3491880" y="4653136"/>
            <a:ext cx="1584176" cy="707886"/>
          </a:xfrm>
          <a:prstGeom prst="rect">
            <a:avLst/>
          </a:prstGeom>
          <a:solidFill>
            <a:schemeClr val="bg1"/>
          </a:solidFill>
        </p:spPr>
        <p:txBody>
          <a:bodyPr wrap="square">
            <a:spAutoFit/>
          </a:bodyPr>
          <a:lstStyle/>
          <a:p>
            <a:r>
              <a:rPr lang="el-GR" sz="2000" b="1" dirty="0" smtClean="0">
                <a:solidFill>
                  <a:prstClr val="black"/>
                </a:solidFill>
                <a:latin typeface="Calibri"/>
              </a:rPr>
              <a:t>Φυσιολογικό  ισχίο  125</a:t>
            </a:r>
            <a:r>
              <a:rPr lang="el-GR" sz="2000" dirty="0" smtClean="0">
                <a:solidFill>
                  <a:prstClr val="black"/>
                </a:solidFill>
              </a:rPr>
              <a:t>°</a:t>
            </a:r>
            <a:endParaRPr lang="el-GR" sz="2000" b="1" dirty="0">
              <a:solidFill>
                <a:prstClr val="black"/>
              </a:solidFill>
              <a:latin typeface="Calibri"/>
            </a:endParaRPr>
          </a:p>
        </p:txBody>
      </p:sp>
      <p:sp>
        <p:nvSpPr>
          <p:cNvPr id="8" name="7 - Ορθογώνιο"/>
          <p:cNvSpPr/>
          <p:nvPr/>
        </p:nvSpPr>
        <p:spPr>
          <a:xfrm>
            <a:off x="5724128" y="4653136"/>
            <a:ext cx="1530425" cy="707886"/>
          </a:xfrm>
          <a:prstGeom prst="rect">
            <a:avLst/>
          </a:prstGeom>
          <a:solidFill>
            <a:schemeClr val="bg1"/>
          </a:solidFill>
        </p:spPr>
        <p:txBody>
          <a:bodyPr wrap="square">
            <a:spAutoFit/>
          </a:bodyPr>
          <a:lstStyle/>
          <a:p>
            <a:r>
              <a:rPr lang="el-GR" sz="2000" b="1" dirty="0" smtClean="0">
                <a:solidFill>
                  <a:prstClr val="black"/>
                </a:solidFill>
                <a:latin typeface="Calibri"/>
              </a:rPr>
              <a:t> Ραιβό  ισχίο</a:t>
            </a:r>
            <a:r>
              <a:rPr lang="en-US" sz="2000" b="1" dirty="0" smtClean="0">
                <a:solidFill>
                  <a:prstClr val="black"/>
                </a:solidFill>
                <a:latin typeface="Calibri"/>
              </a:rPr>
              <a:t> &lt;</a:t>
            </a:r>
            <a:r>
              <a:rPr lang="el-GR" sz="2000" dirty="0" smtClean="0">
                <a:solidFill>
                  <a:prstClr val="black"/>
                </a:solidFill>
              </a:rPr>
              <a:t> </a:t>
            </a:r>
            <a:r>
              <a:rPr lang="el-GR" sz="2000" b="1" dirty="0" smtClean="0">
                <a:solidFill>
                  <a:prstClr val="black"/>
                </a:solidFill>
              </a:rPr>
              <a:t>125</a:t>
            </a:r>
            <a:r>
              <a:rPr lang="el-GR" sz="2000" dirty="0" smtClean="0">
                <a:solidFill>
                  <a:prstClr val="black"/>
                </a:solidFill>
              </a:rPr>
              <a:t>°</a:t>
            </a:r>
            <a:endParaRPr lang="el-GR" sz="2000" b="1" dirty="0" smtClean="0">
              <a:solidFill>
                <a:prstClr val="black"/>
              </a:solidFill>
            </a:endParaRPr>
          </a:p>
        </p:txBody>
      </p:sp>
      <p:sp>
        <p:nvSpPr>
          <p:cNvPr id="9" name="8 - Ορθογώνιο"/>
          <p:cNvSpPr/>
          <p:nvPr/>
        </p:nvSpPr>
        <p:spPr>
          <a:xfrm>
            <a:off x="1259632" y="4653136"/>
            <a:ext cx="1512168" cy="707886"/>
          </a:xfrm>
          <a:prstGeom prst="rect">
            <a:avLst/>
          </a:prstGeom>
          <a:solidFill>
            <a:schemeClr val="bg1"/>
          </a:solidFill>
        </p:spPr>
        <p:txBody>
          <a:bodyPr wrap="square">
            <a:spAutoFit/>
          </a:bodyPr>
          <a:lstStyle/>
          <a:p>
            <a:r>
              <a:rPr lang="el-GR" sz="2000" b="1" dirty="0" smtClean="0">
                <a:solidFill>
                  <a:prstClr val="black"/>
                </a:solidFill>
                <a:latin typeface="Calibri"/>
              </a:rPr>
              <a:t>Βλαισό  ισχίο</a:t>
            </a:r>
            <a:r>
              <a:rPr lang="en-US" sz="2000" b="1" dirty="0" smtClean="0">
                <a:solidFill>
                  <a:prstClr val="black"/>
                </a:solidFill>
                <a:latin typeface="Calibri"/>
              </a:rPr>
              <a:t> &gt;</a:t>
            </a:r>
            <a:r>
              <a:rPr lang="el-GR" sz="2000" b="1" dirty="0" smtClean="0">
                <a:solidFill>
                  <a:prstClr val="black"/>
                </a:solidFill>
              </a:rPr>
              <a:t>125</a:t>
            </a:r>
            <a:r>
              <a:rPr lang="el-GR" sz="2000" dirty="0" smtClean="0">
                <a:solidFill>
                  <a:prstClr val="black"/>
                </a:solidFill>
              </a:rPr>
              <a:t>°</a:t>
            </a:r>
            <a:endParaRPr lang="el-GR" sz="2000" b="1" dirty="0" smtClean="0">
              <a:solidFill>
                <a:prstClr val="black"/>
              </a:solidFill>
            </a:endParaRPr>
          </a:p>
        </p:txBody>
      </p:sp>
      <p:sp>
        <p:nvSpPr>
          <p:cNvPr id="10" name="2 - Θέση περιεχομένου"/>
          <p:cNvSpPr txBox="1">
            <a:spLocks/>
          </p:cNvSpPr>
          <p:nvPr/>
        </p:nvSpPr>
        <p:spPr>
          <a:xfrm>
            <a:off x="683568" y="1052736"/>
            <a:ext cx="3528392" cy="648072"/>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pPr>
            <a:r>
              <a:rPr lang="el-GR" sz="2800" b="1" dirty="0" smtClean="0">
                <a:solidFill>
                  <a:prstClr val="black"/>
                </a:solidFill>
                <a:latin typeface="Calibri"/>
              </a:rPr>
              <a:t>Μετωπιαίο επίπεδο</a:t>
            </a:r>
            <a:endParaRPr lang="el-GR" sz="2800" b="1" dirty="0">
              <a:solidFill>
                <a:prstClr val="black"/>
              </a:solidFill>
              <a:latin typeface="Calibri"/>
            </a:endParaRPr>
          </a:p>
        </p:txBody>
      </p:sp>
    </p:spTree>
    <p:extLst>
      <p:ext uri="{BB962C8B-B14F-4D97-AF65-F5344CB8AC3E}">
        <p14:creationId xmlns:p14="http://schemas.microsoft.com/office/powerpoint/2010/main" val="3041563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Γωνία Συστροφής</a:t>
            </a:r>
            <a:r>
              <a:rPr lang="en-US" sz="3600" dirty="0" smtClean="0"/>
              <a:t> </a:t>
            </a:r>
            <a:r>
              <a:rPr lang="en-US" sz="3000" b="0" dirty="0" smtClean="0"/>
              <a:t>1/3</a:t>
            </a:r>
            <a:endParaRPr lang="el-GR" sz="3000" b="0" dirty="0"/>
          </a:p>
        </p:txBody>
      </p:sp>
      <p:sp>
        <p:nvSpPr>
          <p:cNvPr id="3" name="2 - Θέση περιεχομένου"/>
          <p:cNvSpPr>
            <a:spLocks noGrp="1"/>
          </p:cNvSpPr>
          <p:nvPr>
            <p:ph idx="1"/>
          </p:nvPr>
        </p:nvSpPr>
        <p:spPr>
          <a:xfrm>
            <a:off x="467544" y="1196752"/>
            <a:ext cx="8640960" cy="5661248"/>
          </a:xfrm>
        </p:spPr>
        <p:txBody>
          <a:bodyPr>
            <a:normAutofit/>
          </a:bodyPr>
          <a:lstStyle/>
          <a:p>
            <a:r>
              <a:rPr lang="el-GR" dirty="0" smtClean="0"/>
              <a:t>Η γωνία συστροφής σχηματίζεται από τον επιμήκη άξονα της κεφαλής του μηριαίου και τον εγκάρσιο άξονα των μηριαίων κονδύλων. </a:t>
            </a:r>
          </a:p>
          <a:p>
            <a:pPr marL="342900" lvl="1" indent="-342900">
              <a:buFont typeface="Wingdings" panose="05000000000000000000" pitchFamily="2" charset="2"/>
              <a:buChar char="Ø"/>
            </a:pPr>
            <a:r>
              <a:rPr lang="el-GR" dirty="0" smtClean="0"/>
              <a:t>Στους ενήλικες είναι 12°, όμως οι </a:t>
            </a:r>
            <a:r>
              <a:rPr lang="el-GR" smtClean="0"/>
              <a:t>τιμές παρουσιάζουν  μεγάλη </a:t>
            </a:r>
            <a:r>
              <a:rPr lang="el-GR" dirty="0" smtClean="0"/>
              <a:t>διακύμανση (8° - 25°). </a:t>
            </a:r>
          </a:p>
          <a:p>
            <a:pPr marL="342900" lvl="1" indent="-342900">
              <a:buFont typeface="Wingdings" panose="05000000000000000000" pitchFamily="2" charset="2"/>
              <a:buChar char="Ø"/>
            </a:pPr>
            <a:r>
              <a:rPr lang="el-GR" dirty="0" smtClean="0"/>
              <a:t>Με </a:t>
            </a:r>
            <a:r>
              <a:rPr lang="el-GR" smtClean="0"/>
              <a:t>γωνία </a:t>
            </a:r>
            <a:r>
              <a:rPr lang="el-GR" b="1" smtClean="0"/>
              <a:t>μεγαλύτερη  των 12 μοιρών  </a:t>
            </a:r>
            <a:r>
              <a:rPr lang="el-GR" smtClean="0"/>
              <a:t>ένα </a:t>
            </a:r>
            <a:r>
              <a:rPr lang="el-GR" dirty="0" smtClean="0"/>
              <a:t>μέρος της κεφαλής του ισχίου παραμένει ακάλυπτη από την κοτύλη. Κατά την </a:t>
            </a:r>
            <a:r>
              <a:rPr lang="el-GR" smtClean="0"/>
              <a:t>βάδιση γίνεται  </a:t>
            </a:r>
            <a:r>
              <a:rPr lang="el-GR" b="1" smtClean="0"/>
              <a:t>έσω </a:t>
            </a:r>
            <a:r>
              <a:rPr lang="el-GR" b="1" dirty="0" smtClean="0"/>
              <a:t>στροφή </a:t>
            </a:r>
            <a:r>
              <a:rPr lang="el-GR" dirty="0" smtClean="0"/>
              <a:t>στο ισχίο, ώστε να μην οδηγηθεί η κεφαλή εκτός κοτύλης.</a:t>
            </a:r>
          </a:p>
          <a:p>
            <a:r>
              <a:rPr lang="el-GR" dirty="0" smtClean="0"/>
              <a:t>Με </a:t>
            </a:r>
            <a:r>
              <a:rPr lang="el-GR" smtClean="0"/>
              <a:t>γωνία </a:t>
            </a:r>
            <a:r>
              <a:rPr lang="el-GR" b="1" smtClean="0"/>
              <a:t>μικρότερη  των </a:t>
            </a:r>
            <a:r>
              <a:rPr lang="el-GR" b="1" dirty="0" smtClean="0"/>
              <a:t>12 μοιρών </a:t>
            </a:r>
            <a:r>
              <a:rPr lang="el-GR" dirty="0" smtClean="0"/>
              <a:t>προκαλείται </a:t>
            </a:r>
            <a:r>
              <a:rPr lang="el-GR" b="1" dirty="0" smtClean="0"/>
              <a:t>έξω στροφή </a:t>
            </a:r>
            <a:r>
              <a:rPr lang="el-GR" dirty="0" smtClean="0"/>
              <a:t>στο ισχίο κατά την βάδιση.</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3528" y="6237312"/>
            <a:ext cx="7848872" cy="288032"/>
          </a:xfrm>
          <a:prstGeom prst="rect">
            <a:avLst/>
          </a:prstGeom>
        </p:spPr>
        <p:txBody>
          <a:bodyPr wrap="square">
            <a:spAutoFit/>
          </a:bodyPr>
          <a:lstStyle/>
          <a:p>
            <a:pPr algn="ctr"/>
            <a:r>
              <a:rPr lang="en-US" sz="1200" smtClean="0">
                <a:solidFill>
                  <a:schemeClr val="accent4">
                    <a:lumMod val="10000"/>
                  </a:schemeClr>
                </a:solidFill>
                <a:latin typeface="Calibri" panose="020F0502020204030204" pitchFamily="34" charset="0"/>
              </a:rPr>
              <a:t>Cibulka  MT</a:t>
            </a:r>
            <a:r>
              <a:rPr lang="en-US" sz="1200" dirty="0" smtClean="0">
                <a:solidFill>
                  <a:schemeClr val="accent4">
                    <a:lumMod val="10000"/>
                  </a:schemeClr>
                </a:solidFill>
                <a:latin typeface="Calibri" panose="020F0502020204030204" pitchFamily="34" charset="0"/>
              </a:rPr>
              <a:t>. </a:t>
            </a:r>
            <a:r>
              <a:rPr lang="en-US" sz="1200" dirty="0" smtClean="0">
                <a:solidFill>
                  <a:schemeClr val="accent4">
                    <a:lumMod val="10000"/>
                  </a:schemeClr>
                </a:solidFill>
                <a:latin typeface="Calibri" panose="020F0502020204030204" pitchFamily="34" charset="0"/>
                <a:hlinkClick r:id="rId2"/>
              </a:rPr>
              <a:t>Determination </a:t>
            </a:r>
            <a:r>
              <a:rPr lang="en-US" sz="1200" dirty="0">
                <a:solidFill>
                  <a:schemeClr val="accent4">
                    <a:lumMod val="10000"/>
                  </a:schemeClr>
                </a:solidFill>
                <a:latin typeface="Calibri" panose="020F0502020204030204" pitchFamily="34" charset="0"/>
                <a:hlinkClick r:id="rId2"/>
              </a:rPr>
              <a:t>and Significance of Femoral </a:t>
            </a:r>
            <a:r>
              <a:rPr lang="en-US" sz="1200" dirty="0" smtClean="0">
                <a:solidFill>
                  <a:schemeClr val="accent4">
                    <a:lumMod val="10000"/>
                  </a:schemeClr>
                </a:solidFill>
                <a:latin typeface="Calibri" panose="020F0502020204030204" pitchFamily="34" charset="0"/>
                <a:hlinkClick r:id="rId2"/>
              </a:rPr>
              <a:t>Neck </a:t>
            </a:r>
            <a:r>
              <a:rPr lang="en-US" sz="1200" dirty="0" err="1" smtClean="0">
                <a:solidFill>
                  <a:schemeClr val="accent4">
                    <a:lumMod val="10000"/>
                  </a:schemeClr>
                </a:solidFill>
                <a:latin typeface="Calibri" panose="020F0502020204030204" pitchFamily="34" charset="0"/>
                <a:hlinkClick r:id="rId2"/>
              </a:rPr>
              <a:t>Anteversion</a:t>
            </a:r>
            <a:r>
              <a:rPr lang="en-US" sz="1200" dirty="0" smtClean="0">
                <a:solidFill>
                  <a:schemeClr val="accent4">
                    <a:lumMod val="10000"/>
                  </a:schemeClr>
                </a:solidFill>
                <a:latin typeface="Calibri" panose="020F0502020204030204" pitchFamily="34" charset="0"/>
              </a:rPr>
              <a:t>, </a:t>
            </a:r>
            <a:r>
              <a:rPr lang="en-US" sz="1200" dirty="0" err="1" smtClean="0">
                <a:solidFill>
                  <a:schemeClr val="accent4">
                    <a:lumMod val="10000"/>
                  </a:schemeClr>
                </a:solidFill>
                <a:latin typeface="Calibri" panose="020F0502020204030204" pitchFamily="34" charset="0"/>
              </a:rPr>
              <a:t>Phys</a:t>
            </a:r>
            <a:r>
              <a:rPr lang="en-US" sz="1200" dirty="0" smtClean="0">
                <a:solidFill>
                  <a:schemeClr val="accent4">
                    <a:lumMod val="10000"/>
                  </a:schemeClr>
                </a:solidFill>
                <a:latin typeface="Calibri" panose="020F0502020204030204" pitchFamily="34" charset="0"/>
              </a:rPr>
              <a:t> </a:t>
            </a:r>
            <a:r>
              <a:rPr lang="en-US" sz="1200" dirty="0" err="1" smtClean="0">
                <a:solidFill>
                  <a:schemeClr val="accent4">
                    <a:lumMod val="10000"/>
                  </a:schemeClr>
                </a:solidFill>
                <a:latin typeface="Calibri" panose="020F0502020204030204" pitchFamily="34" charset="0"/>
              </a:rPr>
              <a:t>Ther</a:t>
            </a:r>
            <a:r>
              <a:rPr lang="en-US" sz="1200" dirty="0" smtClean="0">
                <a:solidFill>
                  <a:schemeClr val="accent4">
                    <a:lumMod val="10000"/>
                  </a:schemeClr>
                </a:solidFill>
                <a:latin typeface="Calibri" panose="020F0502020204030204" pitchFamily="34" charset="0"/>
              </a:rPr>
              <a:t>. </a:t>
            </a:r>
            <a:r>
              <a:rPr lang="en-US" sz="1200" dirty="0">
                <a:solidFill>
                  <a:schemeClr val="accent4">
                    <a:lumMod val="10000"/>
                  </a:schemeClr>
                </a:solidFill>
                <a:latin typeface="Calibri" panose="020F0502020204030204" pitchFamily="34" charset="0"/>
              </a:rPr>
              <a:t>2004; 84:550-558. </a:t>
            </a:r>
            <a:endParaRPr lang="el-GR" sz="1200" dirty="0">
              <a:solidFill>
                <a:schemeClr val="accent4">
                  <a:lumMod val="10000"/>
                </a:schemeClr>
              </a:solidFill>
              <a:latin typeface="Calibri" panose="020F0502020204030204" pitchFamily="34" charset="0"/>
            </a:endParaRPr>
          </a:p>
        </p:txBody>
      </p:sp>
      <p:pic>
        <p:nvPicPr>
          <p:cNvPr id="5" name="Picture 4" descr="http://ptjournal.apta.org/content/84/6/550/F1.large.jpg"/>
          <p:cNvPicPr>
            <a:picLocks noChangeAspect="1" noChangeArrowheads="1"/>
          </p:cNvPicPr>
          <p:nvPr/>
        </p:nvPicPr>
        <p:blipFill>
          <a:blip r:embed="rId3" cstate="print">
            <a:extLst>
              <a:ext uri="{28A0092B-C50C-407E-A947-70E740481C1C}">
                <a14:useLocalDpi xmlns:a14="http://schemas.microsoft.com/office/drawing/2010/main" val="0"/>
              </a:ext>
            </a:extLst>
          </a:blip>
          <a:srcRect l="2553" t="21275" r="2134" b="5760"/>
          <a:stretch>
            <a:fillRect/>
          </a:stretch>
        </p:blipFill>
        <p:spPr bwMode="auto">
          <a:xfrm>
            <a:off x="395536" y="3525439"/>
            <a:ext cx="7992888" cy="27118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pt.ntu.edu.tw/hmchai/Kinesiology/KINlower/Hip.files/HipTransverseDeformity.png"/>
          <p:cNvPicPr>
            <a:picLocks noChangeAspect="1" noChangeArrowheads="1"/>
          </p:cNvPicPr>
          <p:nvPr/>
        </p:nvPicPr>
        <p:blipFill>
          <a:blip r:embed="rId4" cstate="print"/>
          <a:srcRect l="3978" t="11996" r="53561" b="47145"/>
          <a:stretch>
            <a:fillRect/>
          </a:stretch>
        </p:blipFill>
        <p:spPr bwMode="auto">
          <a:xfrm>
            <a:off x="6228184" y="2829264"/>
            <a:ext cx="2743896" cy="1368152"/>
          </a:xfrm>
          <a:prstGeom prst="rect">
            <a:avLst/>
          </a:prstGeom>
          <a:noFill/>
          <a:ln>
            <a:solidFill>
              <a:srgbClr val="002060"/>
            </a:solidFill>
          </a:ln>
        </p:spPr>
      </p:pic>
      <p:sp>
        <p:nvSpPr>
          <p:cNvPr id="10" name="2 - Θέση περιεχομένου"/>
          <p:cNvSpPr txBox="1">
            <a:spLocks/>
          </p:cNvSpPr>
          <p:nvPr/>
        </p:nvSpPr>
        <p:spPr>
          <a:xfrm>
            <a:off x="0" y="2420888"/>
            <a:ext cx="2555776" cy="1152128"/>
          </a:xfrm>
          <a:prstGeom prst="rect">
            <a:avLst/>
          </a:prstGeom>
        </p:spPr>
        <p:txBody>
          <a:bodyPr vert="horz" lIns="91440" tIns="45720" rIns="91440" bIns="45720" rtlCol="0">
            <a:noAutofit/>
          </a:bodyPr>
          <a:lstStyle/>
          <a:p>
            <a:pPr marL="342900" lvl="0" indent="-342900" fontAlgn="auto">
              <a:lnSpc>
                <a:spcPct val="112000"/>
              </a:lnSpc>
              <a:spcBef>
                <a:spcPts val="1200"/>
              </a:spcBef>
              <a:spcAft>
                <a:spcPts val="0"/>
              </a:spcAft>
            </a:pPr>
            <a:r>
              <a:rPr kumimoji="0" lang="el-GR" sz="2000" b="0" i="0" u="none" strike="noStrike" kern="1200" cap="none" spc="0" normalizeH="0" baseline="0" noProof="0" smtClean="0">
                <a:ln>
                  <a:noFill/>
                </a:ln>
                <a:solidFill>
                  <a:schemeClr val="tx1"/>
                </a:solidFill>
                <a:effectLst/>
                <a:uLnTx/>
                <a:uFillTx/>
                <a:latin typeface="+mn-lt"/>
                <a:ea typeface="+mn-ea"/>
                <a:cs typeface="+mn-cs"/>
              </a:rPr>
              <a:t>      </a:t>
            </a:r>
            <a:r>
              <a:rPr kumimoji="0" lang="el-GR" sz="2000" b="1" i="0" u="none" strike="noStrike" kern="1200" cap="none" spc="0" normalizeH="0" baseline="0" noProof="0" smtClean="0">
                <a:ln>
                  <a:noFill/>
                </a:ln>
                <a:solidFill>
                  <a:schemeClr val="tx1"/>
                </a:solidFill>
                <a:effectLst/>
                <a:uLnTx/>
                <a:uFillTx/>
                <a:latin typeface="+mn-lt"/>
                <a:ea typeface="+mn-ea"/>
                <a:cs typeface="+mn-cs"/>
              </a:rPr>
              <a:t>Γωνία</a:t>
            </a:r>
            <a:r>
              <a:rPr kumimoji="0" lang="en-US" sz="2000" b="1" i="0" u="none" strike="noStrike" kern="1200" cap="none" spc="0" normalizeH="0" baseline="0" noProof="0" smtClean="0">
                <a:ln>
                  <a:noFill/>
                </a:ln>
                <a:solidFill>
                  <a:schemeClr val="tx1"/>
                </a:solidFill>
                <a:effectLst/>
                <a:uLnTx/>
                <a:uFillTx/>
                <a:latin typeface="+mn-lt"/>
                <a:ea typeface="+mn-ea"/>
                <a:cs typeface="+mn-cs"/>
              </a:rPr>
              <a:t>  </a:t>
            </a:r>
            <a:r>
              <a:rPr kumimoji="0" lang="el-GR" sz="2000" b="1" i="0" u="none" strike="noStrike" kern="1200" cap="none" spc="0" normalizeH="0" baseline="0" noProof="0" smtClean="0">
                <a:ln>
                  <a:noFill/>
                </a:ln>
                <a:solidFill>
                  <a:schemeClr val="tx1"/>
                </a:solidFill>
                <a:effectLst/>
                <a:uLnTx/>
                <a:uFillTx/>
                <a:latin typeface="+mn-lt"/>
                <a:ea typeface="+mn-ea"/>
                <a:cs typeface="+mn-cs"/>
              </a:rPr>
              <a:t>συστροφής </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Φυσιολογική,</a:t>
            </a:r>
            <a:r>
              <a:rPr lang="el-GR" sz="2000" b="1" dirty="0" smtClean="0"/>
              <a:t> 12°</a:t>
            </a:r>
            <a:r>
              <a:rPr lang="el-GR" sz="2000" dirty="0" smtClean="0"/>
              <a:t> </a:t>
            </a:r>
          </a:p>
        </p:txBody>
      </p:sp>
      <p:sp>
        <p:nvSpPr>
          <p:cNvPr id="11" name="2 - Θέση περιεχομένου"/>
          <p:cNvSpPr txBox="1">
            <a:spLocks/>
          </p:cNvSpPr>
          <p:nvPr/>
        </p:nvSpPr>
        <p:spPr>
          <a:xfrm>
            <a:off x="6012160" y="1340768"/>
            <a:ext cx="2880320" cy="1656184"/>
          </a:xfrm>
          <a:prstGeom prst="rect">
            <a:avLst/>
          </a:prstGeom>
        </p:spPr>
        <p:txBody>
          <a:bodyPr vert="horz" lIns="91440" tIns="45720" rIns="91440" bIns="45720" rtlCol="0">
            <a:normAutofit fontScale="92500"/>
          </a:bodyPr>
          <a:lstStyle/>
          <a:p>
            <a:pPr marL="342900" lvl="0" indent="-342900" fontAlgn="auto">
              <a:lnSpc>
                <a:spcPct val="112000"/>
              </a:lnSpc>
              <a:spcBef>
                <a:spcPts val="1200"/>
              </a:spcBef>
              <a:spcAft>
                <a:spcPts val="0"/>
              </a:spcAft>
              <a:defRPr/>
            </a:pPr>
            <a:r>
              <a:rPr kumimoji="0" lang="el-GR" sz="2000" b="0" i="0" u="none" strike="noStrike" kern="1200" cap="none" spc="0" normalizeH="0" baseline="0" noProof="0" smtClean="0">
                <a:ln>
                  <a:noFill/>
                </a:ln>
                <a:solidFill>
                  <a:schemeClr val="tx1"/>
                </a:solidFill>
                <a:effectLst/>
                <a:uLnTx/>
                <a:uFillTx/>
                <a:latin typeface="+mn-lt"/>
                <a:ea typeface="+mn-ea"/>
                <a:cs typeface="+mn-cs"/>
              </a:rPr>
              <a:t>      </a:t>
            </a:r>
            <a:r>
              <a:rPr kumimoji="0" lang="el-GR" sz="2200" b="1" i="0" u="none" strike="noStrike" kern="1200" cap="none" spc="0" normalizeH="0" baseline="0" noProof="0" smtClean="0">
                <a:ln>
                  <a:noFill/>
                </a:ln>
                <a:solidFill>
                  <a:schemeClr val="tx1"/>
                </a:solidFill>
                <a:effectLst/>
                <a:uLnTx/>
                <a:uFillTx/>
                <a:latin typeface="+mn-lt"/>
                <a:ea typeface="+mn-ea"/>
                <a:cs typeface="+mn-cs"/>
              </a:rPr>
              <a:t>Γωνία </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συστροφής (αναστροφής)</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 </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Μικρότερη</a:t>
            </a:r>
            <a:r>
              <a:rPr kumimoji="0" lang="en-US" sz="2200" b="1" i="0" u="none" strike="noStrike" kern="1200" cap="none" spc="0" normalizeH="0" noProof="0" dirty="0" smtClean="0">
                <a:ln>
                  <a:noFill/>
                </a:ln>
                <a:solidFill>
                  <a:schemeClr val="tx1"/>
                </a:solidFill>
                <a:effectLst/>
                <a:uLnTx/>
                <a:uFillTx/>
                <a:latin typeface="+mn-lt"/>
                <a:ea typeface="+mn-ea"/>
                <a:cs typeface="+mn-cs"/>
              </a:rPr>
              <a:t> </a:t>
            </a:r>
            <a:r>
              <a:rPr kumimoji="0" lang="el-GR" sz="2200" b="1" i="0" u="none" strike="noStrike" kern="1200" cap="none" spc="0" normalizeH="0" noProof="0" dirty="0" smtClean="0">
                <a:ln>
                  <a:noFill/>
                </a:ln>
                <a:solidFill>
                  <a:schemeClr val="tx1"/>
                </a:solidFill>
                <a:effectLst/>
                <a:uLnTx/>
                <a:uFillTx/>
                <a:latin typeface="+mn-lt"/>
                <a:ea typeface="+mn-ea"/>
                <a:cs typeface="+mn-cs"/>
              </a:rPr>
              <a:t>από </a:t>
            </a:r>
            <a:r>
              <a:rPr kumimoji="0" lang="el-GR" sz="2200" b="1" i="0" u="none" strike="noStrike" kern="1200" cap="none" spc="0" normalizeH="0" baseline="0" noProof="0" dirty="0" smtClean="0">
                <a:ln>
                  <a:noFill/>
                </a:ln>
                <a:solidFill>
                  <a:schemeClr val="tx1"/>
                </a:solidFill>
                <a:effectLst/>
                <a:uLnTx/>
                <a:uFillTx/>
                <a:latin typeface="+mn-lt"/>
                <a:ea typeface="+mn-ea"/>
                <a:cs typeface="+mn-cs"/>
              </a:rPr>
              <a:t>12</a:t>
            </a:r>
            <a:r>
              <a:rPr lang="el-GR" sz="2000" b="1" dirty="0" smtClean="0"/>
              <a:t>°</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lang="en-US" sz="2200" b="1" dirty="0" smtClean="0">
                <a:latin typeface="+mn-lt"/>
              </a:rPr>
              <a:t>angle of retroversion</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endParaRPr kumimoji="0" lang="el-GR"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2 - Θέση περιεχομένου"/>
          <p:cNvSpPr txBox="1">
            <a:spLocks/>
          </p:cNvSpPr>
          <p:nvPr/>
        </p:nvSpPr>
        <p:spPr>
          <a:xfrm>
            <a:off x="2555776" y="2348880"/>
            <a:ext cx="2880320" cy="936104"/>
          </a:xfrm>
          <a:prstGeom prst="rect">
            <a:avLst/>
          </a:prstGeom>
        </p:spPr>
        <p:txBody>
          <a:bodyPr vert="horz" lIns="91440" tIns="45720" rIns="91440" bIns="45720" rtlCol="0">
            <a:normAutofit/>
          </a:bodyPr>
          <a:lstStyle/>
          <a:p>
            <a:pPr marL="342900" lvl="0" indent="-342900" fontAlgn="auto">
              <a:lnSpc>
                <a:spcPct val="112000"/>
              </a:lnSpc>
              <a:spcBef>
                <a:spcPts val="1200"/>
              </a:spcBef>
              <a:spcAft>
                <a:spcPts val="0"/>
              </a:spcAft>
            </a:pPr>
            <a:r>
              <a:rPr kumimoji="0" lang="el-GR" sz="2000" b="1" i="0" u="none" strike="noStrike" kern="1200" cap="none" spc="0" normalizeH="0" baseline="0" noProof="0" smtClean="0">
                <a:ln>
                  <a:noFill/>
                </a:ln>
                <a:solidFill>
                  <a:schemeClr val="tx1"/>
                </a:solidFill>
                <a:effectLst/>
                <a:uLnTx/>
                <a:uFillTx/>
                <a:latin typeface="+mn-lt"/>
                <a:ea typeface="+mn-ea"/>
                <a:cs typeface="+mn-cs"/>
              </a:rPr>
              <a:t>      Γωνία συστροφής</a:t>
            </a:r>
            <a:r>
              <a:rPr kumimoji="0" lang="el-GR" sz="2000" b="1" i="0" u="none" strike="noStrike" kern="1200" cap="none" spc="0" normalizeH="0" noProof="0" smtClean="0">
                <a:ln>
                  <a:noFill/>
                </a:ln>
                <a:solidFill>
                  <a:schemeClr val="tx1"/>
                </a:solidFill>
                <a:effectLst/>
                <a:uLnTx/>
                <a:uFillTx/>
                <a:latin typeface="+mn-lt"/>
                <a:ea typeface="+mn-ea"/>
                <a:cs typeface="+mn-cs"/>
              </a:rPr>
              <a:t>   </a:t>
            </a:r>
            <a:r>
              <a:rPr lang="el-GR" sz="2000" b="1" dirty="0" smtClean="0">
                <a:latin typeface="+mn-lt"/>
              </a:rPr>
              <a:t>Μ</a:t>
            </a:r>
            <a:r>
              <a:rPr kumimoji="0" lang="el-GR" sz="2000" b="1" i="0" u="none" strike="noStrike" kern="1200" cap="none" spc="0" normalizeH="0" baseline="0" noProof="0" dirty="0" err="1" smtClean="0">
                <a:ln>
                  <a:noFill/>
                </a:ln>
                <a:solidFill>
                  <a:schemeClr val="tx1"/>
                </a:solidFill>
                <a:effectLst/>
                <a:uLnTx/>
                <a:uFillTx/>
                <a:latin typeface="+mn-lt"/>
                <a:ea typeface="+mn-ea"/>
                <a:cs typeface="+mn-cs"/>
              </a:rPr>
              <a:t>εγαλύτερη</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 από</a:t>
            </a:r>
            <a:r>
              <a:rPr lang="el-GR" sz="2000" b="1" dirty="0" smtClean="0"/>
              <a:t> 12°</a:t>
            </a:r>
            <a:r>
              <a:rPr lang="el-GR" sz="2000" dirty="0" smtClean="0"/>
              <a:t> </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2 - Θέση περιεχομένου"/>
          <p:cNvSpPr txBox="1">
            <a:spLocks/>
          </p:cNvSpPr>
          <p:nvPr/>
        </p:nvSpPr>
        <p:spPr>
          <a:xfrm>
            <a:off x="7060072" y="4197416"/>
            <a:ext cx="1080120" cy="36004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5"/>
              </a:rPr>
              <a:t>pt.ntu.edu.tw</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2 - Θέση περιεχομένου"/>
          <p:cNvSpPr txBox="1">
            <a:spLocks/>
          </p:cNvSpPr>
          <p:nvPr/>
        </p:nvSpPr>
        <p:spPr>
          <a:xfrm>
            <a:off x="539552" y="1124744"/>
            <a:ext cx="2880320" cy="720080"/>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pPr>
            <a:r>
              <a:rPr kumimoji="0" lang="el-GR" sz="2800" b="1" i="0" u="none" strike="noStrike" kern="1200" cap="none" spc="0" normalizeH="0" baseline="0" noProof="0" dirty="0" smtClean="0">
                <a:ln>
                  <a:noFill/>
                </a:ln>
                <a:solidFill>
                  <a:schemeClr val="tx1"/>
                </a:solidFill>
                <a:effectLst/>
                <a:uLnTx/>
                <a:uFillTx/>
                <a:latin typeface="+mn-lt"/>
                <a:ea typeface="+mn-ea"/>
                <a:cs typeface="+mn-cs"/>
              </a:rPr>
              <a:t>Εγκάρσιο</a:t>
            </a:r>
            <a:r>
              <a:rPr kumimoji="0" lang="el-GR" sz="2800" b="1" i="0" u="none" strike="noStrike" kern="1200" cap="none" spc="0" normalizeH="0" noProof="0" dirty="0" smtClean="0">
                <a:ln>
                  <a:noFill/>
                </a:ln>
                <a:solidFill>
                  <a:schemeClr val="tx1"/>
                </a:solidFill>
                <a:effectLst/>
                <a:uLnTx/>
                <a:uFillTx/>
                <a:latin typeface="+mn-lt"/>
                <a:ea typeface="+mn-ea"/>
                <a:cs typeface="+mn-cs"/>
              </a:rPr>
              <a:t> επίπεδο</a:t>
            </a: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2" name="11 - Ορθογώνιο"/>
          <p:cNvSpPr/>
          <p:nvPr/>
        </p:nvSpPr>
        <p:spPr>
          <a:xfrm>
            <a:off x="1691680" y="1772816"/>
            <a:ext cx="3240360" cy="461665"/>
          </a:xfrm>
          <a:prstGeom prst="rect">
            <a:avLst/>
          </a:prstGeom>
        </p:spPr>
        <p:txBody>
          <a:bodyPr wrap="square">
            <a:spAutoFit/>
          </a:bodyPr>
          <a:lstStyle/>
          <a:p>
            <a:r>
              <a:rPr lang="en-US" sz="2400" b="1" dirty="0" smtClean="0">
                <a:latin typeface="+mn-lt"/>
              </a:rPr>
              <a:t>angle of</a:t>
            </a:r>
            <a:r>
              <a:rPr lang="el-GR" sz="2400" b="1" dirty="0" smtClean="0">
                <a:latin typeface="+mn-lt"/>
              </a:rPr>
              <a:t> </a:t>
            </a:r>
            <a:r>
              <a:rPr lang="en-US" sz="2400" b="1" dirty="0" err="1" smtClean="0">
                <a:latin typeface="+mn-lt"/>
              </a:rPr>
              <a:t>anteversion</a:t>
            </a:r>
            <a:r>
              <a:rPr lang="el-GR" sz="2400" b="1" dirty="0" smtClean="0">
                <a:latin typeface="+mn-lt"/>
              </a:rPr>
              <a:t> </a:t>
            </a:r>
            <a:endParaRPr lang="el-GR" sz="2400" b="1" dirty="0">
              <a:latin typeface="+mn-lt"/>
            </a:endParaRPr>
          </a:p>
        </p:txBody>
      </p:sp>
      <p:sp>
        <p:nvSpPr>
          <p:cNvPr id="3" name="Τίτλος 2"/>
          <p:cNvSpPr>
            <a:spLocks noGrp="1"/>
          </p:cNvSpPr>
          <p:nvPr>
            <p:ph type="title"/>
          </p:nvPr>
        </p:nvSpPr>
        <p:spPr/>
        <p:txBody>
          <a:bodyPr/>
          <a:lstStyle/>
          <a:p>
            <a:r>
              <a:rPr lang="el-GR" sz="3600" dirty="0"/>
              <a:t>Γωνία Συστροφής</a:t>
            </a:r>
            <a:r>
              <a:rPr lang="en-US" sz="3600" dirty="0"/>
              <a:t> </a:t>
            </a:r>
            <a:r>
              <a:rPr lang="el-GR" sz="3000" b="0" dirty="0" smtClean="0"/>
              <a:t>2</a:t>
            </a:r>
            <a:r>
              <a:rPr lang="en-US" sz="3000" b="0" dirty="0" smtClean="0"/>
              <a:t>/3</a:t>
            </a:r>
            <a:endParaRPr lang="el-GR" dirty="0"/>
          </a:p>
        </p:txBody>
      </p:sp>
    </p:spTree>
    <p:extLst>
      <p:ext uri="{BB962C8B-B14F-4D97-AF65-F5344CB8AC3E}">
        <p14:creationId xmlns:p14="http://schemas.microsoft.com/office/powerpoint/2010/main" val="18834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Γωνία Συστροφής</a:t>
            </a:r>
            <a:r>
              <a:rPr lang="en-US" sz="3600" dirty="0" smtClean="0"/>
              <a:t> </a:t>
            </a:r>
            <a:r>
              <a:rPr lang="en-US" sz="3000" b="0" dirty="0" smtClean="0"/>
              <a:t>3/3</a:t>
            </a:r>
            <a:endParaRPr lang="el-GR"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6" name="Picture 4" descr="http://www.pt.ntu.edu.tw/hmchai/Kinesiology/KINlower/Hip.files/ToeingGaitBioMech.png"/>
          <p:cNvPicPr>
            <a:picLocks noChangeAspect="1" noChangeArrowheads="1"/>
          </p:cNvPicPr>
          <p:nvPr/>
        </p:nvPicPr>
        <p:blipFill>
          <a:blip r:embed="rId3" cstate="print"/>
          <a:srcRect l="34140" t="15282" r="32295" b="74729"/>
          <a:stretch>
            <a:fillRect/>
          </a:stretch>
        </p:blipFill>
        <p:spPr bwMode="auto">
          <a:xfrm>
            <a:off x="4860032" y="1844824"/>
            <a:ext cx="2592288" cy="760085"/>
          </a:xfrm>
          <a:prstGeom prst="rect">
            <a:avLst/>
          </a:prstGeom>
          <a:noFill/>
        </p:spPr>
      </p:pic>
      <p:pic>
        <p:nvPicPr>
          <p:cNvPr id="7" name="Picture 4" descr="http://www.pt.ntu.edu.tw/hmchai/Kinesiology/KINlower/Hip.files/ToeingGaitBioMech.png"/>
          <p:cNvPicPr>
            <a:picLocks noChangeAspect="1" noChangeArrowheads="1"/>
          </p:cNvPicPr>
          <p:nvPr/>
        </p:nvPicPr>
        <p:blipFill>
          <a:blip r:embed="rId3" cstate="print"/>
          <a:srcRect l="34140" t="23152" r="26701" b="20020"/>
          <a:stretch>
            <a:fillRect/>
          </a:stretch>
        </p:blipFill>
        <p:spPr bwMode="auto">
          <a:xfrm>
            <a:off x="4860032" y="2564904"/>
            <a:ext cx="3007350" cy="3960441"/>
          </a:xfrm>
          <a:prstGeom prst="rect">
            <a:avLst/>
          </a:prstGeom>
          <a:noFill/>
        </p:spPr>
      </p:pic>
      <p:pic>
        <p:nvPicPr>
          <p:cNvPr id="10" name="Picture 4" descr="http://www.pt.ntu.edu.tw/hmchai/Kinesiology/KINlower/Hip.files/ToeingGaitBioMech.png"/>
          <p:cNvPicPr>
            <a:picLocks noChangeAspect="1" noChangeArrowheads="1"/>
          </p:cNvPicPr>
          <p:nvPr/>
        </p:nvPicPr>
        <p:blipFill>
          <a:blip r:embed="rId3" cstate="print"/>
          <a:srcRect l="73299" t="23152" r="19242" b="47454"/>
          <a:stretch>
            <a:fillRect/>
          </a:stretch>
        </p:blipFill>
        <p:spPr bwMode="auto">
          <a:xfrm rot="227970">
            <a:off x="7884368" y="2492895"/>
            <a:ext cx="792088" cy="2178241"/>
          </a:xfrm>
          <a:prstGeom prst="rect">
            <a:avLst/>
          </a:prstGeom>
          <a:noFill/>
        </p:spPr>
      </p:pic>
      <p:pic>
        <p:nvPicPr>
          <p:cNvPr id="11" name="Picture 4" descr="http://www.pt.ntu.edu.tw/hmchai/Kinesiology/KINlower/Hip.files/ToeingGaitBioMech.png"/>
          <p:cNvPicPr>
            <a:picLocks noChangeAspect="1" noChangeArrowheads="1"/>
          </p:cNvPicPr>
          <p:nvPr/>
        </p:nvPicPr>
        <p:blipFill>
          <a:blip r:embed="rId3" cstate="print"/>
          <a:srcRect l="19446" t="49164" r="62766" b="36013"/>
          <a:stretch>
            <a:fillRect/>
          </a:stretch>
        </p:blipFill>
        <p:spPr bwMode="auto">
          <a:xfrm rot="21444323">
            <a:off x="3851920" y="4437112"/>
            <a:ext cx="1008112" cy="840093"/>
          </a:xfrm>
          <a:prstGeom prst="rect">
            <a:avLst/>
          </a:prstGeom>
          <a:noFill/>
        </p:spPr>
      </p:pic>
      <p:sp>
        <p:nvSpPr>
          <p:cNvPr id="13" name="2 - Θέση περιεχομένου"/>
          <p:cNvSpPr>
            <a:spLocks noGrp="1"/>
          </p:cNvSpPr>
          <p:nvPr>
            <p:ph idx="1"/>
          </p:nvPr>
        </p:nvSpPr>
        <p:spPr>
          <a:xfrm>
            <a:off x="7092280" y="1052736"/>
            <a:ext cx="1800200" cy="1296144"/>
          </a:xfrm>
        </p:spPr>
        <p:txBody>
          <a:bodyPr>
            <a:normAutofit fontScale="92500"/>
          </a:bodyPr>
          <a:lstStyle/>
          <a:p>
            <a:pPr>
              <a:buNone/>
            </a:pPr>
            <a:r>
              <a:rPr lang="el-GR" sz="2000" smtClean="0"/>
              <a:t>      </a:t>
            </a:r>
            <a:r>
              <a:rPr lang="el-GR" sz="2200" smtClean="0"/>
              <a:t>Επιμήκης </a:t>
            </a:r>
            <a:r>
              <a:rPr lang="el-GR" sz="2200" dirty="0" smtClean="0"/>
              <a:t>άξονας του πέλματος</a:t>
            </a:r>
            <a:endParaRPr lang="el-GR" sz="2200" dirty="0"/>
          </a:p>
        </p:txBody>
      </p:sp>
      <p:sp>
        <p:nvSpPr>
          <p:cNvPr id="14" name="2 - Θέση περιεχομένου"/>
          <p:cNvSpPr txBox="1">
            <a:spLocks/>
          </p:cNvSpPr>
          <p:nvPr/>
        </p:nvSpPr>
        <p:spPr>
          <a:xfrm>
            <a:off x="1043608" y="4653136"/>
            <a:ext cx="3384376" cy="792088"/>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smtClean="0">
                <a:ln>
                  <a:noFill/>
                </a:ln>
                <a:solidFill>
                  <a:schemeClr val="tx1"/>
                </a:solidFill>
                <a:effectLst/>
                <a:uLnTx/>
                <a:uFillTx/>
                <a:latin typeface="+mn-lt"/>
                <a:ea typeface="+mn-ea"/>
                <a:cs typeface="+mn-cs"/>
              </a:rPr>
              <a:t>      Ευθεία</a:t>
            </a:r>
            <a:r>
              <a:rPr kumimoji="0" lang="el-GR" sz="2400" b="0" i="0" u="none" strike="noStrike" kern="1200" cap="none" spc="0" normalizeH="0" noProof="0" smtClean="0">
                <a:ln>
                  <a:noFill/>
                </a:ln>
                <a:solidFill>
                  <a:schemeClr val="tx1"/>
                </a:solidFill>
                <a:effectLst/>
                <a:uLnTx/>
                <a:uFillTx/>
                <a:latin typeface="+mn-lt"/>
                <a:ea typeface="+mn-ea"/>
                <a:cs typeface="+mn-cs"/>
              </a:rPr>
              <a:t> </a:t>
            </a:r>
            <a:r>
              <a:rPr lang="el-GR" sz="2400" dirty="0" smtClean="0">
                <a:latin typeface="+mn-lt"/>
              </a:rPr>
              <a:t>διερχόμενη από τους μηριαίους κονδύλους</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2 - Θέση περιεχομένου"/>
          <p:cNvSpPr txBox="1">
            <a:spLocks/>
          </p:cNvSpPr>
          <p:nvPr/>
        </p:nvSpPr>
        <p:spPr>
          <a:xfrm>
            <a:off x="6300192" y="4797152"/>
            <a:ext cx="2843808" cy="64807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000" b="0" i="0" u="none" strike="noStrike" kern="1200" cap="none" spc="0" normalizeH="0" baseline="0" noProof="0" smtClean="0">
                <a:ln>
                  <a:noFill/>
                </a:ln>
                <a:solidFill>
                  <a:schemeClr val="tx1"/>
                </a:solidFill>
                <a:effectLst/>
                <a:uLnTx/>
                <a:uFillTx/>
                <a:latin typeface="+mn-lt"/>
                <a:ea typeface="+mn-ea"/>
                <a:cs typeface="+mn-cs"/>
              </a:rPr>
              <a:t>      Άξονας</a:t>
            </a:r>
            <a:r>
              <a:rPr kumimoji="0" lang="el-GR" sz="2000" b="0" i="0" u="none" strike="noStrike" kern="1200" cap="none" spc="0" normalizeH="0" noProof="0" smtClean="0">
                <a:ln>
                  <a:noFill/>
                </a:ln>
                <a:solidFill>
                  <a:schemeClr val="tx1"/>
                </a:solidFill>
                <a:effectLst/>
                <a:uLnTx/>
                <a:uFillTx/>
                <a:latin typeface="+mn-lt"/>
                <a:ea typeface="+mn-ea"/>
                <a:cs typeface="+mn-cs"/>
              </a:rPr>
              <a:t> </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της κεφαλής</a:t>
            </a:r>
            <a:r>
              <a:rPr lang="el-GR" sz="2000" dirty="0" smtClean="0">
                <a:latin typeface="+mn-lt"/>
              </a:rPr>
              <a:t> </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του μηριαίου</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2 - Θέση περιεχομένου"/>
          <p:cNvSpPr txBox="1">
            <a:spLocks/>
          </p:cNvSpPr>
          <p:nvPr/>
        </p:nvSpPr>
        <p:spPr>
          <a:xfrm>
            <a:off x="4860032" y="980728"/>
            <a:ext cx="1944216" cy="9361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lang="el-GR" sz="2000" smtClean="0">
                <a:latin typeface="+mn-lt"/>
              </a:rPr>
              <a:t>      Γ</a:t>
            </a:r>
            <a:r>
              <a:rPr kumimoji="0" lang="el-GR" sz="2000" b="0" i="0" u="none" strike="noStrike" kern="1200" cap="none" spc="0" normalizeH="0" baseline="0" noProof="0" smtClean="0">
                <a:ln>
                  <a:noFill/>
                </a:ln>
                <a:solidFill>
                  <a:schemeClr val="tx1"/>
                </a:solidFill>
                <a:effectLst/>
                <a:uLnTx/>
                <a:uFillTx/>
                <a:latin typeface="+mn-lt"/>
                <a:ea typeface="+mn-ea"/>
                <a:cs typeface="+mn-cs"/>
              </a:rPr>
              <a:t>ραμμή</a:t>
            </a:r>
            <a:r>
              <a:rPr lang="el-GR" sz="2000" smtClean="0">
                <a:latin typeface="+mn-lt"/>
              </a:rPr>
              <a:t> </a:t>
            </a:r>
            <a:r>
              <a:rPr kumimoji="0" lang="el-GR" sz="2000" b="0" i="0" u="none" strike="noStrike" kern="1200" cap="none" spc="0" normalizeH="0" noProof="0" dirty="0" smtClean="0">
                <a:ln>
                  <a:noFill/>
                </a:ln>
                <a:solidFill>
                  <a:schemeClr val="tx1"/>
                </a:solidFill>
                <a:effectLst/>
                <a:uLnTx/>
                <a:uFillTx/>
                <a:latin typeface="+mn-lt"/>
                <a:ea typeface="+mn-ea"/>
                <a:cs typeface="+mn-cs"/>
              </a:rPr>
              <a:t>μετακίνησης</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16 - Ορθογώνιο"/>
          <p:cNvSpPr/>
          <p:nvPr/>
        </p:nvSpPr>
        <p:spPr>
          <a:xfrm>
            <a:off x="4464242" y="6507847"/>
            <a:ext cx="2735796" cy="276999"/>
          </a:xfrm>
          <a:prstGeom prst="rect">
            <a:avLst/>
          </a:prstGeom>
        </p:spPr>
        <p:txBody>
          <a:bodyPr wrap="square">
            <a:spAutoFit/>
          </a:bodyPr>
          <a:lstStyle/>
          <a:p>
            <a:pPr algn="ctr"/>
            <a:r>
              <a:rPr lang="en-US" sz="1200" dirty="0" smtClean="0">
                <a:latin typeface="+mn-lt"/>
                <a:hlinkClick r:id="rId4"/>
              </a:rPr>
              <a:t>pt.ntu.edu.tw</a:t>
            </a:r>
            <a:endParaRPr lang="el-GR" sz="1200" dirty="0">
              <a:latin typeface="+mn-lt"/>
            </a:endParaRPr>
          </a:p>
        </p:txBody>
      </p:sp>
      <p:pic>
        <p:nvPicPr>
          <p:cNvPr id="18" name="Picture 2" descr="http://www.pt.ntu.edu.tw/hmchai/Kinesiology/KINlower/Hip.files/HipTransverseDeformity.png"/>
          <p:cNvPicPr>
            <a:picLocks noChangeAspect="1" noChangeArrowheads="1"/>
          </p:cNvPicPr>
          <p:nvPr/>
        </p:nvPicPr>
        <p:blipFill>
          <a:blip r:embed="rId5" cstate="print"/>
          <a:srcRect l="54563" t="11996" r="7032" b="47145"/>
          <a:stretch>
            <a:fillRect/>
          </a:stretch>
        </p:blipFill>
        <p:spPr bwMode="auto">
          <a:xfrm rot="1107760">
            <a:off x="698040" y="1232476"/>
            <a:ext cx="3744416" cy="2064250"/>
          </a:xfrm>
          <a:prstGeom prst="rect">
            <a:avLst/>
          </a:prstGeom>
          <a:noFill/>
          <a:ln>
            <a:noFill/>
          </a:ln>
        </p:spPr>
      </p:pic>
      <p:sp>
        <p:nvSpPr>
          <p:cNvPr id="19" name="2 - Θέση περιεχομένου"/>
          <p:cNvSpPr txBox="1">
            <a:spLocks/>
          </p:cNvSpPr>
          <p:nvPr/>
        </p:nvSpPr>
        <p:spPr>
          <a:xfrm>
            <a:off x="539552" y="3585221"/>
            <a:ext cx="2052736" cy="36004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12000"/>
              </a:lnSpc>
              <a:spcBef>
                <a:spcPts val="1200"/>
              </a:spcBef>
              <a:spcAft>
                <a:spcPts val="0"/>
              </a:spcAft>
              <a:buClrTx/>
              <a:buSzTx/>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6"/>
              </a:rPr>
              <a:t>pt.ntu.edu.tw</a:t>
            </a:r>
            <a:endParaRPr kumimoji="0" lang="el-GR"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2 - Θέση περιεχομένου"/>
          <p:cNvSpPr txBox="1">
            <a:spLocks/>
          </p:cNvSpPr>
          <p:nvPr/>
        </p:nvSpPr>
        <p:spPr>
          <a:xfrm>
            <a:off x="539552" y="908720"/>
            <a:ext cx="2880320" cy="720080"/>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pPr>
            <a:r>
              <a:rPr kumimoji="0" lang="el-GR" sz="2800" b="1" i="0" u="none" strike="noStrike" kern="1200" cap="none" spc="0" normalizeH="0" baseline="0" noProof="0" dirty="0" smtClean="0">
                <a:ln>
                  <a:noFill/>
                </a:ln>
                <a:solidFill>
                  <a:schemeClr val="tx1"/>
                </a:solidFill>
                <a:effectLst/>
                <a:uLnTx/>
                <a:uFillTx/>
                <a:latin typeface="+mn-lt"/>
                <a:ea typeface="+mn-ea"/>
                <a:cs typeface="+mn-cs"/>
              </a:rPr>
              <a:t>Εγκάρσιο</a:t>
            </a:r>
            <a:r>
              <a:rPr kumimoji="0" lang="el-GR" sz="2800" b="1" i="0" u="none" strike="noStrike" kern="1200" cap="none" spc="0" normalizeH="0" noProof="0" dirty="0" smtClean="0">
                <a:ln>
                  <a:noFill/>
                </a:ln>
                <a:solidFill>
                  <a:schemeClr val="tx1"/>
                </a:solidFill>
                <a:effectLst/>
                <a:uLnTx/>
                <a:uFillTx/>
                <a:latin typeface="+mn-lt"/>
                <a:ea typeface="+mn-ea"/>
                <a:cs typeface="+mn-cs"/>
              </a:rPr>
              <a:t> επίπεδο</a:t>
            </a: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Φόρτιση</a:t>
            </a:r>
            <a:endParaRPr lang="el-GR" sz="3000" b="0" dirty="0"/>
          </a:p>
        </p:txBody>
      </p:sp>
      <p:sp>
        <p:nvSpPr>
          <p:cNvPr id="3" name="2 - Θέση περιεχομένου"/>
          <p:cNvSpPr>
            <a:spLocks noGrp="1"/>
          </p:cNvSpPr>
          <p:nvPr>
            <p:ph idx="1"/>
          </p:nvPr>
        </p:nvSpPr>
        <p:spPr/>
        <p:txBody>
          <a:bodyPr/>
          <a:lstStyle/>
          <a:p>
            <a:r>
              <a:rPr lang="el-GR" dirty="0" smtClean="0"/>
              <a:t>Η άρθρωση του ισχίου δέχεται σε όλες τις δραστηριότητες μεγάλα φορτία</a:t>
            </a:r>
            <a:r>
              <a:rPr lang="en-US" dirty="0" smtClean="0"/>
              <a:t>.</a:t>
            </a:r>
            <a:r>
              <a:rPr lang="el-GR" dirty="0" smtClean="0"/>
              <a:t> </a:t>
            </a:r>
          </a:p>
          <a:p>
            <a:r>
              <a:rPr lang="el-GR" dirty="0" smtClean="0"/>
              <a:t>Οι παράγοντες που επηρεάζουν το μέγεθος και την διεύθυνση των συμπιεστικών δυνάμεων της άρθρωσης του ισχίου είναι:</a:t>
            </a:r>
          </a:p>
          <a:p>
            <a:pPr lvl="1"/>
            <a:r>
              <a:rPr lang="el-GR" dirty="0" smtClean="0"/>
              <a:t>Το βάρος του σώματος</a:t>
            </a:r>
            <a:r>
              <a:rPr lang="en-US" dirty="0" smtClean="0"/>
              <a:t>,</a:t>
            </a:r>
            <a:endParaRPr lang="el-GR" dirty="0" smtClean="0"/>
          </a:p>
          <a:p>
            <a:pPr lvl="1"/>
            <a:r>
              <a:rPr lang="el-GR" smtClean="0"/>
              <a:t>Η  θέση </a:t>
            </a:r>
            <a:r>
              <a:rPr lang="el-GR" dirty="0" smtClean="0"/>
              <a:t>του κέντρου βάρους του σώματος</a:t>
            </a:r>
            <a:r>
              <a:rPr lang="en-US" dirty="0" smtClean="0"/>
              <a:t>,</a:t>
            </a:r>
            <a:r>
              <a:rPr lang="el-GR" dirty="0" smtClean="0"/>
              <a:t> </a:t>
            </a:r>
          </a:p>
          <a:p>
            <a:pPr lvl="1"/>
            <a:r>
              <a:rPr lang="el-GR" smtClean="0"/>
              <a:t>Ο  μοχλοβραχίονας  δύναμης </a:t>
            </a:r>
            <a:r>
              <a:rPr lang="el-GR" dirty="0" smtClean="0"/>
              <a:t>των απαγωγών μυών.</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Βάρος του Σώματος</a:t>
            </a:r>
            <a:endParaRPr lang="el-GR" sz="3000" dirty="0"/>
          </a:p>
        </p:txBody>
      </p:sp>
      <p:sp>
        <p:nvSpPr>
          <p:cNvPr id="3" name="2 - Θέση περιεχομένου"/>
          <p:cNvSpPr>
            <a:spLocks noGrp="1"/>
          </p:cNvSpPr>
          <p:nvPr>
            <p:ph idx="1"/>
          </p:nvPr>
        </p:nvSpPr>
        <p:spPr>
          <a:xfrm>
            <a:off x="467544" y="980728"/>
            <a:ext cx="7632848" cy="5256584"/>
          </a:xfrm>
        </p:spPr>
        <p:txBody>
          <a:bodyPr>
            <a:normAutofit/>
          </a:bodyPr>
          <a:lstStyle/>
          <a:p>
            <a:r>
              <a:rPr lang="el-GR" dirty="0" smtClean="0"/>
              <a:t>Αναλυτικά:</a:t>
            </a:r>
          </a:p>
          <a:p>
            <a:pPr lvl="1"/>
            <a:r>
              <a:rPr lang="el-GR" smtClean="0"/>
              <a:t>Ορίζεται ως  6/6 </a:t>
            </a:r>
            <a:r>
              <a:rPr lang="el-GR" dirty="0" smtClean="0"/>
              <a:t>το βάρος του σώματος, </a:t>
            </a:r>
          </a:p>
          <a:p>
            <a:pPr lvl="1"/>
            <a:r>
              <a:rPr lang="el-GR" smtClean="0"/>
              <a:t>1/6  το </a:t>
            </a:r>
            <a:r>
              <a:rPr lang="el-GR" dirty="0" smtClean="0"/>
              <a:t>βάρος του κάθε κάτω άκρου</a:t>
            </a:r>
          </a:p>
          <a:p>
            <a:pPr lvl="1"/>
            <a:r>
              <a:rPr lang="el-GR" dirty="0" smtClean="0"/>
              <a:t>4/6 </a:t>
            </a:r>
            <a:r>
              <a:rPr lang="el-GR" smtClean="0"/>
              <a:t>το υπόλοιπο  βάρος</a:t>
            </a:r>
            <a:endParaRPr lang="el-GR" dirty="0" smtClean="0"/>
          </a:p>
          <a:p>
            <a:pPr lvl="1"/>
            <a:r>
              <a:rPr lang="el-GR" dirty="0" smtClean="0"/>
              <a:t> </a:t>
            </a:r>
            <a:r>
              <a:rPr lang="el-GR" dirty="0" err="1" smtClean="0"/>
              <a:t>ισοκατανέμεται</a:t>
            </a:r>
            <a:r>
              <a:rPr lang="el-GR" dirty="0" smtClean="0"/>
              <a:t> στα κάτω άκρα, </a:t>
            </a:r>
          </a:p>
          <a:p>
            <a:r>
              <a:rPr lang="el-GR" dirty="0" smtClean="0"/>
              <a:t>Επομένως, κατά την </a:t>
            </a:r>
            <a:r>
              <a:rPr lang="el-GR" smtClean="0"/>
              <a:t>όρθια θέση  σε </a:t>
            </a:r>
            <a:r>
              <a:rPr lang="el-GR" dirty="0" smtClean="0"/>
              <a:t>στήριξη και στα δύο άκρα</a:t>
            </a:r>
            <a:r>
              <a:rPr lang="el-GR" smtClean="0"/>
              <a:t>, αναλογεί  το  1/3 </a:t>
            </a:r>
            <a:r>
              <a:rPr lang="el-GR" dirty="0" smtClean="0"/>
              <a:t>του βάρους του σώματος σε κάθε πόδι.</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5" name="Picture 10" descr="https://sielearning.tafensw.edu.au/MCS/9362/Sterilisation%20disk%202/lo/7350/graphics/2003_267_004_f02_co.gif"/>
          <p:cNvPicPr>
            <a:picLocks noGrp="1" noChangeAspect="1" noChangeArrowheads="1"/>
          </p:cNvPicPr>
          <p:nvPr>
            <p:ph idx="1"/>
          </p:nvPr>
        </p:nvPicPr>
        <p:blipFill>
          <a:blip r:embed="rId3" cstate="print"/>
          <a:srcRect l="59683" t="5311"/>
          <a:stretch>
            <a:fillRect/>
          </a:stretch>
        </p:blipFill>
        <p:spPr bwMode="auto">
          <a:xfrm>
            <a:off x="5868144" y="1556792"/>
            <a:ext cx="1368152" cy="4886671"/>
          </a:xfrm>
          <a:prstGeom prst="rect">
            <a:avLst/>
          </a:prstGeom>
          <a:noFill/>
        </p:spPr>
      </p:pic>
      <p:sp>
        <p:nvSpPr>
          <p:cNvPr id="7" name="2 - Θέση περιεχομένου"/>
          <p:cNvSpPr txBox="1">
            <a:spLocks/>
          </p:cNvSpPr>
          <p:nvPr/>
        </p:nvSpPr>
        <p:spPr>
          <a:xfrm>
            <a:off x="2808312" y="1772816"/>
            <a:ext cx="3024336" cy="11521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Μαστοειδής απόφυση</a:t>
            </a:r>
          </a:p>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άρθρωση του ώμου</a:t>
            </a:r>
          </a:p>
        </p:txBody>
      </p:sp>
      <p:sp>
        <p:nvSpPr>
          <p:cNvPr id="8" name="2 - Θέση περιεχομένου"/>
          <p:cNvSpPr txBox="1">
            <a:spLocks/>
          </p:cNvSpPr>
          <p:nvPr/>
        </p:nvSpPr>
        <p:spPr>
          <a:xfrm>
            <a:off x="5544616" y="1124744"/>
            <a:ext cx="2880320" cy="5760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Γραμμή βαρύτητας</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2 - Θέση περιεχομένου"/>
          <p:cNvSpPr txBox="1">
            <a:spLocks/>
          </p:cNvSpPr>
          <p:nvPr/>
        </p:nvSpPr>
        <p:spPr>
          <a:xfrm>
            <a:off x="2699792" y="4725144"/>
            <a:ext cx="3384376" cy="1800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άρθρωση του γόνατος</a:t>
            </a:r>
          </a:p>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Ποδοκνημική</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άρθρωση</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a:xfrm>
            <a:off x="2880320" y="3212976"/>
            <a:ext cx="3030016" cy="12241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Κέντρο βάρους</a:t>
            </a:r>
          </a:p>
          <a:p>
            <a:pPr marL="342900" marR="0" lvl="0" indent="-34290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άρθρωση του ισχίου</a:t>
            </a:r>
          </a:p>
        </p:txBody>
      </p:sp>
      <p:sp>
        <p:nvSpPr>
          <p:cNvPr id="11" name="10 - Ορθογώνιο"/>
          <p:cNvSpPr/>
          <p:nvPr/>
        </p:nvSpPr>
        <p:spPr>
          <a:xfrm>
            <a:off x="7056784" y="5949280"/>
            <a:ext cx="1907704" cy="276999"/>
          </a:xfrm>
          <a:prstGeom prst="rect">
            <a:avLst/>
          </a:prstGeom>
        </p:spPr>
        <p:txBody>
          <a:bodyPr wrap="square">
            <a:spAutoFit/>
          </a:bodyPr>
          <a:lstStyle/>
          <a:p>
            <a:pPr algn="ctr"/>
            <a:r>
              <a:rPr lang="en-US" sz="1200" dirty="0" smtClean="0">
                <a:latin typeface="+mn-lt"/>
                <a:hlinkClick r:id="rId4"/>
              </a:rPr>
              <a:t>sielearning.tafensw.edu.au</a:t>
            </a:r>
            <a:endParaRPr lang="el-GR" sz="1200" dirty="0">
              <a:latin typeface="+mn-lt"/>
            </a:endParaRPr>
          </a:p>
        </p:txBody>
      </p:sp>
      <p:sp>
        <p:nvSpPr>
          <p:cNvPr id="15" name="14 - Τίτλος"/>
          <p:cNvSpPr>
            <a:spLocks noGrp="1"/>
          </p:cNvSpPr>
          <p:nvPr>
            <p:ph type="title"/>
          </p:nvPr>
        </p:nvSpPr>
        <p:spPr/>
        <p:txBody>
          <a:bodyPr>
            <a:normAutofit/>
          </a:bodyPr>
          <a:lstStyle/>
          <a:p>
            <a:r>
              <a:rPr lang="el-GR" sz="3600" dirty="0" smtClean="0"/>
              <a:t>Γραμμή Βαρύτητας</a:t>
            </a:r>
            <a:endParaRPr lang="el-GR" sz="3600" dirty="0"/>
          </a:p>
        </p:txBody>
      </p:sp>
      <p:pic>
        <p:nvPicPr>
          <p:cNvPr id="1026" name="Picture 2" descr="Σπονδυλική Στήλη, Σκελετός, Δίνη, Σπονδυλωτά Οστά"/>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256" t="1527" r="37644" b="10330"/>
          <a:stretch/>
        </p:blipFill>
        <p:spPr bwMode="auto">
          <a:xfrm>
            <a:off x="35496" y="1030426"/>
            <a:ext cx="2672178" cy="537321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75973" y="6525344"/>
            <a:ext cx="3312367" cy="276999"/>
          </a:xfrm>
          <a:prstGeom prst="rect">
            <a:avLst/>
          </a:prstGeom>
        </p:spPr>
        <p:txBody>
          <a:bodyPr wrap="square">
            <a:spAutoFit/>
          </a:bodyPr>
          <a:lstStyle/>
          <a:p>
            <a:pPr algn="ctr"/>
            <a:r>
              <a:rPr lang="el-GR" sz="1200" dirty="0" smtClean="0">
                <a:latin typeface="+mn-lt"/>
              </a:rPr>
              <a:t>Από </a:t>
            </a:r>
            <a:r>
              <a:rPr lang="en-US" sz="1200" dirty="0" smtClean="0">
                <a:latin typeface="+mn-lt"/>
                <a:hlinkClick r:id="rId6"/>
              </a:rPr>
              <a:t>pixabay.com</a:t>
            </a:r>
            <a:r>
              <a:rPr lang="el-GR" sz="1200" dirty="0" smtClean="0">
                <a:latin typeface="+mn-lt"/>
              </a:rPr>
              <a:t> διαθέσιμο με άδεια </a:t>
            </a:r>
            <a:r>
              <a:rPr lang="en-US" sz="1200" dirty="0">
                <a:latin typeface="+mn-lt"/>
                <a:hlinkClick r:id="rId7"/>
              </a:rPr>
              <a:t>CC0 1.0</a:t>
            </a:r>
            <a:r>
              <a:rPr lang="el-GR" sz="1200" dirty="0" smtClean="0">
                <a:latin typeface="+mn-lt"/>
              </a:rPr>
              <a:t> </a:t>
            </a:r>
            <a:endParaRPr lang="el-GR" sz="12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Όρθια Στάση </a:t>
            </a:r>
            <a:r>
              <a:rPr lang="el-GR" sz="3000" b="0" dirty="0" smtClean="0"/>
              <a:t>1/2</a:t>
            </a:r>
            <a:endParaRPr lang="el-GR" sz="3000" b="0" dirty="0"/>
          </a:p>
        </p:txBody>
      </p:sp>
      <p:sp>
        <p:nvSpPr>
          <p:cNvPr id="3" name="2 - Θέση περιεχομένου"/>
          <p:cNvSpPr>
            <a:spLocks noGrp="1"/>
          </p:cNvSpPr>
          <p:nvPr>
            <p:ph idx="1"/>
          </p:nvPr>
        </p:nvSpPr>
        <p:spPr>
          <a:xfrm>
            <a:off x="539552" y="1340768"/>
            <a:ext cx="8352928" cy="5184576"/>
          </a:xfrm>
        </p:spPr>
        <p:txBody>
          <a:bodyPr>
            <a:normAutofit/>
          </a:bodyPr>
          <a:lstStyle/>
          <a:p>
            <a:r>
              <a:rPr lang="el-GR" dirty="0" smtClean="0"/>
              <a:t>Κατά την όρθια στάση με στήριξη και στα δύο κάτω άκρα, το βάρος του υπερκείμενου κορμού κατανέμεται εξ ίσου στα ισχία.</a:t>
            </a:r>
            <a:endParaRPr lang="en-US" dirty="0" smtClean="0"/>
          </a:p>
          <a:p>
            <a:r>
              <a:rPr lang="el-GR" dirty="0" smtClean="0"/>
              <a:t>Η γραμμή της βαρύτητας περνά πίσω από την ηβική σύμφυση, εμπρός από το ιερό οστό.</a:t>
            </a:r>
          </a:p>
          <a:p>
            <a:r>
              <a:rPr lang="el-GR" dirty="0" smtClean="0"/>
              <a:t>Η </a:t>
            </a:r>
            <a:r>
              <a:rPr lang="el-GR" smtClean="0"/>
              <a:t>σταθερότητα της  άρθρωσης εξασφαλίζεται από  τον </a:t>
            </a:r>
            <a:r>
              <a:rPr lang="el-GR" dirty="0" smtClean="0"/>
              <a:t>αρθρικό θύλακο και τους συνδέσμους, χωρίς να χρειάζεται ανάπτυξη ροπών και κατανάλωση μυϊκής ενέργειας.</a:t>
            </a:r>
            <a:endParaRPr lang="en-US"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Όρθια Στάση </a:t>
            </a:r>
            <a:r>
              <a:rPr lang="el-GR" sz="3000" b="0" dirty="0" smtClean="0"/>
              <a:t>2/2</a:t>
            </a:r>
            <a:endParaRPr lang="el-GR" sz="3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
        <p:nvSpPr>
          <p:cNvPr id="5" name="2 - Θέση περιεχομένου"/>
          <p:cNvSpPr>
            <a:spLocks noGrp="1"/>
          </p:cNvSpPr>
          <p:nvPr>
            <p:ph idx="1"/>
          </p:nvPr>
        </p:nvSpPr>
        <p:spPr>
          <a:xfrm>
            <a:off x="251520" y="1052736"/>
            <a:ext cx="4680520" cy="5485182"/>
          </a:xfrm>
        </p:spPr>
        <p:txBody>
          <a:bodyPr>
            <a:noAutofit/>
          </a:bodyPr>
          <a:lstStyle/>
          <a:p>
            <a:r>
              <a:rPr lang="el-GR" dirty="0" smtClean="0"/>
              <a:t>Εάν ο κορμός γύρει προς τα </a:t>
            </a:r>
            <a:r>
              <a:rPr lang="el-GR" smtClean="0"/>
              <a:t>πίσω,  το </a:t>
            </a:r>
            <a:r>
              <a:rPr lang="el-GR" dirty="0" smtClean="0"/>
              <a:t>κέντρο βάρους θα μετατοπισθεί προς τα πίσω σε σχέση με το κέντρο της κεφαλής του μηριαίου</a:t>
            </a:r>
            <a:r>
              <a:rPr lang="el-GR" smtClean="0"/>
              <a:t>, οπότε  η σταθερότητα θα  εξασφαλιστεί </a:t>
            </a:r>
            <a:r>
              <a:rPr lang="el-GR" dirty="0" smtClean="0"/>
              <a:t>από τον σύνδεσμο </a:t>
            </a:r>
            <a:r>
              <a:rPr lang="el-GR" b="1" dirty="0" smtClean="0"/>
              <a:t>Υ.</a:t>
            </a:r>
            <a:r>
              <a:rPr lang="el-GR" dirty="0" smtClean="0"/>
              <a:t> </a:t>
            </a:r>
          </a:p>
          <a:p>
            <a:r>
              <a:rPr lang="el-GR" dirty="0" smtClean="0"/>
              <a:t>Στην ουσία </a:t>
            </a:r>
            <a:r>
              <a:rPr lang="el-GR" b="1" dirty="0" smtClean="0"/>
              <a:t>η κλίση της λεκάνης καθορίζει την μετατόπιση της γραμμής της βαρύτητας στο μετωπιαίο επίπεδο</a:t>
            </a:r>
            <a:r>
              <a:rPr lang="el-GR" dirty="0" smtClean="0"/>
              <a:t>, οπότε επηρεάζονται ανάλογα οι ροπές, που αναπτύσσονται.</a:t>
            </a:r>
            <a:endParaRPr lang="en-US" dirty="0" smtClean="0"/>
          </a:p>
        </p:txBody>
      </p:sp>
      <p:pic>
        <p:nvPicPr>
          <p:cNvPr id="6" name="Picture 2" descr="SI Joint Fig 6 &amp; 7"/>
          <p:cNvPicPr>
            <a:picLocks noChangeAspect="1" noChangeArrowheads="1"/>
          </p:cNvPicPr>
          <p:nvPr/>
        </p:nvPicPr>
        <p:blipFill>
          <a:blip r:embed="rId3" cstate="print"/>
          <a:srcRect b="45712"/>
          <a:stretch>
            <a:fillRect/>
          </a:stretch>
        </p:blipFill>
        <p:spPr bwMode="auto">
          <a:xfrm>
            <a:off x="4716016" y="1124744"/>
            <a:ext cx="4127194" cy="4752528"/>
          </a:xfrm>
          <a:prstGeom prst="rect">
            <a:avLst/>
          </a:prstGeom>
          <a:noFill/>
        </p:spPr>
      </p:pic>
      <p:sp>
        <p:nvSpPr>
          <p:cNvPr id="7" name="6 - Ορθογώνιο"/>
          <p:cNvSpPr/>
          <p:nvPr/>
        </p:nvSpPr>
        <p:spPr>
          <a:xfrm>
            <a:off x="5748255" y="6023919"/>
            <a:ext cx="2664296" cy="276999"/>
          </a:xfrm>
          <a:prstGeom prst="rect">
            <a:avLst/>
          </a:prstGeom>
        </p:spPr>
        <p:txBody>
          <a:bodyPr wrap="square">
            <a:spAutoFit/>
          </a:bodyPr>
          <a:lstStyle/>
          <a:p>
            <a:pPr algn="ctr"/>
            <a:r>
              <a:rPr lang="en-US" sz="1200" dirty="0" smtClean="0">
                <a:latin typeface="+mn-lt"/>
                <a:hlinkClick r:id="rId4"/>
              </a:rPr>
              <a:t>erikdalton.com</a:t>
            </a:r>
            <a:endParaRPr lang="el-GR" sz="120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Αντίδραση της Άρθρωσης</a:t>
            </a:r>
            <a:r>
              <a:rPr lang="en-US" sz="3600" dirty="0" smtClean="0"/>
              <a:t> </a:t>
            </a:r>
            <a:r>
              <a:rPr lang="el-GR" sz="3000" b="0" dirty="0" smtClean="0"/>
              <a:t>1</a:t>
            </a:r>
            <a:r>
              <a:rPr lang="en-US" sz="3000" b="0" dirty="0" smtClean="0"/>
              <a:t>/</a:t>
            </a:r>
            <a:r>
              <a:rPr lang="el-GR" sz="3000" b="0" dirty="0" smtClean="0"/>
              <a:t>5</a:t>
            </a:r>
            <a:endParaRPr lang="el-GR" sz="3000" b="0" dirty="0"/>
          </a:p>
        </p:txBody>
      </p:sp>
      <p:sp>
        <p:nvSpPr>
          <p:cNvPr id="3" name="2 - Θέση περιεχομένου"/>
          <p:cNvSpPr>
            <a:spLocks noGrp="1"/>
          </p:cNvSpPr>
          <p:nvPr>
            <p:ph idx="1"/>
          </p:nvPr>
        </p:nvSpPr>
        <p:spPr>
          <a:xfrm>
            <a:off x="467544" y="1340768"/>
            <a:ext cx="8424936" cy="5040560"/>
          </a:xfrm>
        </p:spPr>
        <p:txBody>
          <a:bodyPr>
            <a:normAutofit/>
          </a:bodyPr>
          <a:lstStyle/>
          <a:p>
            <a:r>
              <a:rPr lang="el-GR" dirty="0" smtClean="0"/>
              <a:t>Η </a:t>
            </a:r>
            <a:r>
              <a:rPr lang="el-GR" b="1" smtClean="0"/>
              <a:t>αντίδρασης της  άρθρωσης </a:t>
            </a:r>
            <a:r>
              <a:rPr lang="el-GR" dirty="0" smtClean="0"/>
              <a:t>του ισχίου είναι η δύναμη που αναπτύσσεται στην άρθρωση, με στόχο να εξισορροπήσει τις δυνάμεις που επιδρούν σε αυτή. </a:t>
            </a:r>
          </a:p>
          <a:p>
            <a:r>
              <a:rPr lang="el-GR" dirty="0" smtClean="0"/>
              <a:t>Η αντίδραση της άρθρωσης συνδέεται με την μυϊκή δραστηριότητα. </a:t>
            </a:r>
          </a:p>
          <a:p>
            <a:r>
              <a:rPr lang="el-GR" dirty="0" smtClean="0"/>
              <a:t>Είναι αντίθετη με το βάρος του σώματος και την δύναμη </a:t>
            </a:r>
            <a:r>
              <a:rPr lang="el-GR" smtClean="0"/>
              <a:t>των απαγωγών  (δυνάμεις που  ‘</a:t>
            </a:r>
            <a:r>
              <a:rPr lang="el-GR" dirty="0" smtClean="0"/>
              <a:t>εξισορροπεί’). </a:t>
            </a:r>
            <a:endParaRPr lang="en-US"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Ισχίο/</a:t>
            </a:r>
            <a:r>
              <a:rPr lang="el-GR" sz="3200" b="0" dirty="0" smtClean="0"/>
              <a:t>Πρόσθια Όψη</a:t>
            </a:r>
            <a:endParaRPr lang="el-GR" sz="3200" b="0" dirty="0"/>
          </a:p>
        </p:txBody>
      </p:sp>
      <p:pic>
        <p:nvPicPr>
          <p:cNvPr id="5" name="Picture 2" descr="This figure shows different views of the hip joint. The top panel shows the frontal view of the right hip joint, the middle panel shows the anterior view, and the bottom panel shows the posterior view."/>
          <p:cNvPicPr>
            <a:picLocks noGrp="1" noChangeAspect="1" noChangeArrowheads="1"/>
          </p:cNvPicPr>
          <p:nvPr>
            <p:ph idx="1"/>
          </p:nvPr>
        </p:nvPicPr>
        <p:blipFill>
          <a:blip r:embed="rId3" cstate="print"/>
          <a:srcRect l="24742" t="35780" r="19588" b="37527"/>
          <a:stretch>
            <a:fillRect/>
          </a:stretch>
        </p:blipFill>
        <p:spPr bwMode="auto">
          <a:xfrm>
            <a:off x="1835695" y="980728"/>
            <a:ext cx="4919953" cy="4334835"/>
          </a:xfrm>
          <a:prstGeom prst="rect">
            <a:avLst/>
          </a:prstGeom>
          <a:noFill/>
          <a:ln>
            <a:solidFill>
              <a:schemeClr val="tx1"/>
            </a:solidFill>
          </a:ln>
        </p:spPr>
      </p:pic>
      <p:sp>
        <p:nvSpPr>
          <p:cNvPr id="6" name="5 - Ορθογώνιο"/>
          <p:cNvSpPr/>
          <p:nvPr/>
        </p:nvSpPr>
        <p:spPr>
          <a:xfrm>
            <a:off x="143000" y="1196752"/>
            <a:ext cx="1800200" cy="646331"/>
          </a:xfrm>
          <a:prstGeom prst="rect">
            <a:avLst/>
          </a:prstGeom>
        </p:spPr>
        <p:txBody>
          <a:bodyPr wrap="square">
            <a:spAutoFit/>
          </a:bodyPr>
          <a:lstStyle/>
          <a:p>
            <a:pPr eaLnBrk="0" hangingPunct="0">
              <a:spcBef>
                <a:spcPct val="30000"/>
              </a:spcBef>
              <a:defRPr/>
            </a:pPr>
            <a:r>
              <a:rPr lang="el-GR" dirty="0" smtClean="0"/>
              <a:t>Πρόσθια κάτω λαγόνια άκανθα</a:t>
            </a:r>
            <a:endParaRPr lang="el-GR" dirty="0"/>
          </a:p>
        </p:txBody>
      </p:sp>
      <p:sp>
        <p:nvSpPr>
          <p:cNvPr id="7" name="6 - Ορθογώνιο"/>
          <p:cNvSpPr/>
          <p:nvPr/>
        </p:nvSpPr>
        <p:spPr>
          <a:xfrm>
            <a:off x="253483" y="2924944"/>
            <a:ext cx="1691680" cy="923330"/>
          </a:xfrm>
          <a:prstGeom prst="rect">
            <a:avLst/>
          </a:prstGeom>
        </p:spPr>
        <p:txBody>
          <a:bodyPr wrap="square">
            <a:spAutoFit/>
          </a:bodyPr>
          <a:lstStyle/>
          <a:p>
            <a:pPr eaLnBrk="0" hangingPunct="0">
              <a:spcBef>
                <a:spcPct val="30000"/>
              </a:spcBef>
              <a:defRPr/>
            </a:pPr>
            <a:r>
              <a:rPr lang="el-GR" dirty="0" smtClean="0"/>
              <a:t>Μεγάλος </a:t>
            </a:r>
            <a:r>
              <a:rPr lang="el-GR" dirty="0" err="1" smtClean="0"/>
              <a:t>Τροχαντήρας</a:t>
            </a:r>
            <a:endParaRPr lang="el-GR" dirty="0" smtClean="0"/>
          </a:p>
          <a:p>
            <a:r>
              <a:rPr lang="el-GR" dirty="0" smtClean="0"/>
              <a:t> </a:t>
            </a:r>
            <a:endParaRPr lang="el-GR" dirty="0"/>
          </a:p>
        </p:txBody>
      </p:sp>
      <p:sp>
        <p:nvSpPr>
          <p:cNvPr id="8" name="7 - Ορθογώνιο"/>
          <p:cNvSpPr/>
          <p:nvPr/>
        </p:nvSpPr>
        <p:spPr>
          <a:xfrm>
            <a:off x="323528" y="4149080"/>
            <a:ext cx="1440160" cy="646331"/>
          </a:xfrm>
          <a:prstGeom prst="rect">
            <a:avLst/>
          </a:prstGeom>
        </p:spPr>
        <p:txBody>
          <a:bodyPr wrap="square">
            <a:spAutoFit/>
          </a:bodyPr>
          <a:lstStyle/>
          <a:p>
            <a:pPr eaLnBrk="0" hangingPunct="0">
              <a:spcBef>
                <a:spcPct val="30000"/>
              </a:spcBef>
              <a:defRPr/>
            </a:pPr>
            <a:r>
              <a:rPr lang="el-GR" dirty="0" err="1" smtClean="0"/>
              <a:t>Ηβομηρικός</a:t>
            </a:r>
            <a:r>
              <a:rPr lang="el-GR" dirty="0" smtClean="0"/>
              <a:t> σύνδεσμος</a:t>
            </a:r>
            <a:endParaRPr lang="el-GR" dirty="0"/>
          </a:p>
        </p:txBody>
      </p:sp>
      <p:sp>
        <p:nvSpPr>
          <p:cNvPr id="9" name="8 - Ορθογώνιο"/>
          <p:cNvSpPr/>
          <p:nvPr/>
        </p:nvSpPr>
        <p:spPr>
          <a:xfrm>
            <a:off x="6762828" y="1124744"/>
            <a:ext cx="2051720" cy="648072"/>
          </a:xfrm>
          <a:prstGeom prst="rect">
            <a:avLst/>
          </a:prstGeom>
        </p:spPr>
        <p:txBody>
          <a:bodyPr wrap="square">
            <a:spAutoFit/>
          </a:bodyPr>
          <a:lstStyle/>
          <a:p>
            <a:r>
              <a:rPr lang="el-GR" dirty="0" err="1" smtClean="0"/>
              <a:t>Λαγονομηρικός</a:t>
            </a:r>
            <a:r>
              <a:rPr lang="el-GR" dirty="0" smtClean="0"/>
              <a:t> σύνδεσμος</a:t>
            </a:r>
            <a:endParaRPr lang="el-GR" dirty="0"/>
          </a:p>
        </p:txBody>
      </p:sp>
      <p:pic>
        <p:nvPicPr>
          <p:cNvPr id="11" name="Picture 6" descr="http://www.pt.ntu.edu.tw/hmchai/Kinesiology/KINlower/Hip.files/HipJointAntView.png"/>
          <p:cNvPicPr>
            <a:picLocks noChangeAspect="1" noChangeArrowheads="1"/>
          </p:cNvPicPr>
          <p:nvPr/>
        </p:nvPicPr>
        <p:blipFill>
          <a:blip r:embed="rId4" cstate="print"/>
          <a:srcRect b="13061"/>
          <a:stretch>
            <a:fillRect/>
          </a:stretch>
        </p:blipFill>
        <p:spPr bwMode="auto">
          <a:xfrm>
            <a:off x="6228184" y="3861048"/>
            <a:ext cx="2591273" cy="2503135"/>
          </a:xfrm>
          <a:prstGeom prst="rect">
            <a:avLst/>
          </a:prstGeom>
          <a:noFill/>
          <a:ln>
            <a:solidFill>
              <a:schemeClr val="tx1"/>
            </a:solidFill>
          </a:ln>
        </p:spPr>
      </p:pic>
      <p:sp>
        <p:nvSpPr>
          <p:cNvPr id="12" name="11 - Ορθογώνιο"/>
          <p:cNvSpPr/>
          <p:nvPr/>
        </p:nvSpPr>
        <p:spPr>
          <a:xfrm>
            <a:off x="5796136" y="6412775"/>
            <a:ext cx="1944216" cy="276999"/>
          </a:xfrm>
          <a:prstGeom prst="rect">
            <a:avLst/>
          </a:prstGeom>
        </p:spPr>
        <p:txBody>
          <a:bodyPr wrap="square">
            <a:spAutoFit/>
          </a:bodyPr>
          <a:lstStyle/>
          <a:p>
            <a:pPr algn="ctr"/>
            <a:r>
              <a:rPr lang="en-US" sz="1200" dirty="0" smtClean="0">
                <a:latin typeface="+mn-lt"/>
                <a:hlinkClick r:id="rId5"/>
              </a:rPr>
              <a:t>pt.ntu.edu.tw</a:t>
            </a:r>
            <a:endParaRPr lang="el-GR" sz="1200" dirty="0">
              <a:latin typeface="+mn-lt"/>
            </a:endParaRPr>
          </a:p>
        </p:txBody>
      </p:sp>
      <p:sp>
        <p:nvSpPr>
          <p:cNvPr id="13" name="3 - Θέση αριθμού διαφάνειας"/>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pPr>
                <a:defRPr/>
              </a:pPr>
              <a:t>2</a:t>
            </a:fld>
            <a:endParaRPr lang="el-GR"/>
          </a:p>
        </p:txBody>
      </p:sp>
      <p:sp>
        <p:nvSpPr>
          <p:cNvPr id="14" name="Ορθογώνιο 13"/>
          <p:cNvSpPr/>
          <p:nvPr/>
        </p:nvSpPr>
        <p:spPr>
          <a:xfrm>
            <a:off x="1835696" y="5373216"/>
            <a:ext cx="4176464" cy="648072"/>
          </a:xfrm>
          <a:prstGeom prst="rect">
            <a:avLst/>
          </a:prstGeom>
        </p:spPr>
        <p:txBody>
          <a:bodyPr wrap="square">
            <a:spAutoFit/>
          </a:bodyPr>
          <a:lstStyle/>
          <a:p>
            <a:r>
              <a:rPr lang="en-US" sz="1200" dirty="0">
                <a:latin typeface="+mn-lt"/>
              </a:rPr>
              <a:t>© 7 </a:t>
            </a:r>
            <a:r>
              <a:rPr lang="en-US" sz="1200" dirty="0" err="1">
                <a:latin typeface="+mn-lt"/>
              </a:rPr>
              <a:t>Νοε</a:t>
            </a:r>
            <a:r>
              <a:rPr lang="en-US" sz="1200" dirty="0">
                <a:latin typeface="+mn-lt"/>
              </a:rPr>
              <a:t> 2014 </a:t>
            </a:r>
            <a:r>
              <a:rPr lang="en-US" sz="1200" dirty="0" err="1">
                <a:latin typeface="+mn-lt"/>
              </a:rPr>
              <a:t>OpenStax</a:t>
            </a:r>
            <a:r>
              <a:rPr lang="en-US" sz="1200" dirty="0">
                <a:latin typeface="+mn-lt"/>
              </a:rPr>
              <a:t> College. </a:t>
            </a:r>
            <a:r>
              <a:rPr lang="en-US" sz="1200" dirty="0">
                <a:latin typeface="+mn-lt"/>
                <a:hlinkClick r:id="rId6"/>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7"/>
              </a:rPr>
              <a:t>Creative Commons Attribution License 4.0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Αντίδραση της Άρθρωσης</a:t>
            </a:r>
            <a:r>
              <a:rPr lang="en-US" sz="3600" dirty="0" smtClean="0"/>
              <a:t> </a:t>
            </a:r>
            <a:r>
              <a:rPr lang="el-GR" sz="3000" b="0" dirty="0" smtClean="0"/>
              <a:t>2</a:t>
            </a:r>
            <a:r>
              <a:rPr lang="en-US" sz="3000" b="0" dirty="0" smtClean="0"/>
              <a:t>/</a:t>
            </a:r>
            <a:r>
              <a:rPr lang="el-GR" sz="3000" b="0" dirty="0" smtClean="0"/>
              <a:t>5</a:t>
            </a:r>
            <a:endParaRPr lang="el-GR" sz="3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pic>
        <p:nvPicPr>
          <p:cNvPr id="5" name="Picture 2" descr="http://image.slidesharecdn.com/hipbiomechanics-131109064817-phpapp02/95/hip-biomechanics-11-638.jpg?cb=1383979777"/>
          <p:cNvPicPr>
            <a:picLocks noGrp="1" noChangeAspect="1" noChangeArrowheads="1"/>
          </p:cNvPicPr>
          <p:nvPr>
            <p:ph idx="1"/>
          </p:nvPr>
        </p:nvPicPr>
        <p:blipFill>
          <a:blip r:embed="rId2" cstate="print"/>
          <a:srcRect l="-4507" t="66119" r="44075"/>
          <a:stretch>
            <a:fillRect/>
          </a:stretch>
        </p:blipFill>
        <p:spPr bwMode="auto">
          <a:xfrm>
            <a:off x="683568" y="3068960"/>
            <a:ext cx="7922312" cy="3334694"/>
          </a:xfrm>
          <a:prstGeom prst="rect">
            <a:avLst/>
          </a:prstGeom>
          <a:noFill/>
        </p:spPr>
      </p:pic>
      <p:sp>
        <p:nvSpPr>
          <p:cNvPr id="6" name="2 - Θέση περιεχομένου"/>
          <p:cNvSpPr txBox="1">
            <a:spLocks/>
          </p:cNvSpPr>
          <p:nvPr/>
        </p:nvSpPr>
        <p:spPr>
          <a:xfrm>
            <a:off x="1403648" y="1484784"/>
            <a:ext cx="2016224" cy="1656184"/>
          </a:xfrm>
          <a:prstGeom prst="rect">
            <a:avLst/>
          </a:prstGeom>
          <a:ln w="57150">
            <a:solidFill>
              <a:srgbClr val="002060"/>
            </a:solidFill>
          </a:ln>
        </p:spPr>
        <p:txBody>
          <a:bodyPr vert="horz" lIns="91440" tIns="45720" rIns="91440" bIns="45720" rtlCol="0">
            <a:normAutofit fontScale="925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400" b="1" i="0" u="none" strike="noStrike" kern="1200" cap="none" spc="0" normalizeH="0" baseline="0" noProof="0" smtClean="0">
                <a:ln>
                  <a:noFill/>
                </a:ln>
                <a:solidFill>
                  <a:schemeClr val="tx1"/>
                </a:solidFill>
                <a:effectLst/>
                <a:uLnTx/>
                <a:uFillTx/>
                <a:latin typeface="+mn-lt"/>
                <a:ea typeface="+mn-ea"/>
                <a:cs typeface="+mn-cs"/>
              </a:rPr>
              <a:t>     </a:t>
            </a:r>
            <a:r>
              <a:rPr kumimoji="0" lang="el-GR" sz="3200" b="1" i="0" u="none" strike="noStrike" kern="1200" cap="none" spc="0" normalizeH="0" baseline="0" noProof="0" dirty="0" smtClean="0">
                <a:ln>
                  <a:noFill/>
                </a:ln>
                <a:solidFill>
                  <a:schemeClr val="tx1"/>
                </a:solidFill>
                <a:effectLst/>
                <a:uLnTx/>
                <a:uFillTx/>
                <a:latin typeface="+mn-lt"/>
                <a:ea typeface="+mn-ea"/>
                <a:cs typeface="+mn-cs"/>
              </a:rPr>
              <a:t>Βάρος του Σώματος</a:t>
            </a:r>
            <a:endParaRPr kumimoji="0" lang="el-G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a:xfrm>
            <a:off x="6228184" y="1988840"/>
            <a:ext cx="1440160" cy="1008112"/>
          </a:xfrm>
          <a:prstGeom prst="rect">
            <a:avLst/>
          </a:prstGeom>
          <a:ln w="57150">
            <a:solidFill>
              <a:srgbClr val="002060"/>
            </a:solidFill>
          </a:ln>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800" b="0" i="0" u="none" strike="noStrike" kern="1200" cap="none" spc="0" normalizeH="0" baseline="0" noProof="0" smtClean="0">
                <a:ln>
                  <a:noFill/>
                </a:ln>
                <a:solidFill>
                  <a:schemeClr val="tx1"/>
                </a:solidFill>
                <a:effectLst/>
                <a:uLnTx/>
                <a:uFillTx/>
                <a:latin typeface="+mn-lt"/>
                <a:ea typeface="+mn-ea"/>
                <a:cs typeface="+mn-cs"/>
              </a:rPr>
              <a:t>       </a:t>
            </a:r>
            <a:r>
              <a:rPr kumimoji="0" lang="el-GR" sz="2800" b="1" i="0" u="none" strike="noStrike" kern="1200" cap="none" spc="0" normalizeH="0" baseline="0" noProof="0" dirty="0" smtClean="0">
                <a:ln>
                  <a:noFill/>
                </a:ln>
                <a:solidFill>
                  <a:schemeClr val="tx1"/>
                </a:solidFill>
                <a:effectLst/>
                <a:uLnTx/>
                <a:uFillTx/>
                <a:latin typeface="+mn-lt"/>
                <a:ea typeface="+mn-ea"/>
                <a:cs typeface="+mn-cs"/>
              </a:rPr>
              <a:t>Δύναμη</a:t>
            </a:r>
            <a:r>
              <a:rPr kumimoji="0" lang="el-GR" sz="2800" b="1" i="0" u="none" strike="noStrike" kern="1200" cap="none" spc="0" normalizeH="0" noProof="0" dirty="0" smtClean="0">
                <a:ln>
                  <a:noFill/>
                </a:ln>
                <a:solidFill>
                  <a:schemeClr val="tx1"/>
                </a:solidFill>
                <a:effectLst/>
                <a:uLnTx/>
                <a:uFillTx/>
                <a:latin typeface="+mn-lt"/>
                <a:ea typeface="+mn-ea"/>
                <a:cs typeface="+mn-cs"/>
              </a:rPr>
              <a:t> απαγωγών μυών του ισχίου</a:t>
            </a: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4067944" y="5157192"/>
            <a:ext cx="2376264" cy="1368152"/>
          </a:xfrm>
          <a:prstGeom prst="rect">
            <a:avLst/>
          </a:prstGeom>
          <a:ln w="9525">
            <a:solidFill>
              <a:srgbClr val="002060"/>
            </a:solidFill>
          </a:ln>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800" b="0" i="0" u="none" strike="noStrike" kern="1200" cap="none" spc="0" normalizeH="0" baseline="0" noProof="0" smtClean="0">
                <a:ln>
                  <a:noFill/>
                </a:ln>
                <a:solidFill>
                  <a:schemeClr val="tx1"/>
                </a:solidFill>
                <a:effectLst/>
                <a:uLnTx/>
                <a:uFillTx/>
                <a:latin typeface="+mn-lt"/>
                <a:ea typeface="+mn-ea"/>
                <a:cs typeface="+mn-cs"/>
              </a:rPr>
              <a:t>      </a:t>
            </a:r>
            <a:r>
              <a:rPr kumimoji="0" lang="el-GR" sz="2800" b="1" i="0" u="none" strike="noStrike" kern="1200" cap="none" spc="0" normalizeH="0" baseline="0" noProof="0" smtClean="0">
                <a:ln>
                  <a:noFill/>
                </a:ln>
                <a:solidFill>
                  <a:schemeClr val="tx1"/>
                </a:solidFill>
                <a:effectLst/>
                <a:uLnTx/>
                <a:uFillTx/>
                <a:latin typeface="+mn-lt"/>
                <a:ea typeface="+mn-ea"/>
                <a:cs typeface="+mn-cs"/>
              </a:rPr>
              <a:t>Αντίδραση</a:t>
            </a:r>
            <a:r>
              <a:rPr kumimoji="0" lang="el-GR" sz="2800" b="1" i="0" u="none" strike="noStrike" kern="1200" cap="none" spc="0" normalizeH="0" noProof="0" smtClean="0">
                <a:ln>
                  <a:noFill/>
                </a:ln>
                <a:solidFill>
                  <a:schemeClr val="tx1"/>
                </a:solidFill>
                <a:effectLst/>
                <a:uLnTx/>
                <a:uFillTx/>
                <a:latin typeface="+mn-lt"/>
                <a:ea typeface="+mn-ea"/>
                <a:cs typeface="+mn-cs"/>
              </a:rPr>
              <a:t> της </a:t>
            </a:r>
            <a:r>
              <a:rPr lang="el-GR" sz="2800" b="1" smtClean="0">
                <a:latin typeface="+mn-lt"/>
              </a:rPr>
              <a:t>Ά</a:t>
            </a:r>
            <a:r>
              <a:rPr kumimoji="0" lang="el-GR" sz="2800" b="1" i="0" u="none" strike="noStrike" kern="1200" cap="none" spc="0" normalizeH="0" baseline="0" noProof="0" smtClean="0">
                <a:ln>
                  <a:noFill/>
                </a:ln>
                <a:solidFill>
                  <a:schemeClr val="tx1"/>
                </a:solidFill>
                <a:effectLst/>
                <a:uLnTx/>
                <a:uFillTx/>
                <a:latin typeface="+mn-lt"/>
                <a:ea typeface="+mn-ea"/>
                <a:cs typeface="+mn-cs"/>
              </a:rPr>
              <a:t>ρθρωσης  του </a:t>
            </a:r>
            <a:r>
              <a:rPr kumimoji="0" lang="el-GR" sz="2800" b="1" i="0" u="none" strike="noStrike" kern="1200" cap="none" spc="0" normalizeH="0" baseline="0" noProof="0" dirty="0" smtClean="0">
                <a:ln>
                  <a:noFill/>
                </a:ln>
                <a:solidFill>
                  <a:schemeClr val="tx1"/>
                </a:solidFill>
                <a:effectLst/>
                <a:uLnTx/>
                <a:uFillTx/>
                <a:latin typeface="+mn-lt"/>
                <a:ea typeface="+mn-ea"/>
                <a:cs typeface="+mn-cs"/>
              </a:rPr>
              <a:t>Ισχίου</a:t>
            </a: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Αντίδραση της </a:t>
            </a:r>
            <a:r>
              <a:rPr lang="el-GR" sz="3600" dirty="0" smtClean="0"/>
              <a:t>Άρθρωσης</a:t>
            </a:r>
            <a:r>
              <a:rPr lang="en-US" sz="3600" dirty="0" smtClean="0"/>
              <a:t> </a:t>
            </a:r>
            <a:r>
              <a:rPr lang="el-GR" sz="3000" b="0" dirty="0" smtClean="0"/>
              <a:t>3</a:t>
            </a:r>
            <a:r>
              <a:rPr lang="en-US" sz="3000" b="0" dirty="0" smtClean="0"/>
              <a:t>/</a:t>
            </a:r>
            <a:r>
              <a:rPr lang="el-GR" sz="3000" b="0" dirty="0"/>
              <a:t>5</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5" name="Picture 2" descr="http://www.scranton.edu/faculty/kosmahl/courses/biomechanics/img/pelvis.gif"/>
          <p:cNvPicPr>
            <a:picLocks noGrp="1" noChangeAspect="1" noChangeArrowheads="1"/>
          </p:cNvPicPr>
          <p:nvPr>
            <p:ph idx="1"/>
          </p:nvPr>
        </p:nvPicPr>
        <p:blipFill>
          <a:blip r:embed="rId2" cstate="print"/>
          <a:srcRect t="6560" r="13722" b="28041"/>
          <a:stretch>
            <a:fillRect/>
          </a:stretch>
        </p:blipFill>
        <p:spPr bwMode="auto">
          <a:xfrm>
            <a:off x="395536" y="980728"/>
            <a:ext cx="4082261" cy="4316352"/>
          </a:xfrm>
          <a:prstGeom prst="rect">
            <a:avLst/>
          </a:prstGeom>
          <a:noFill/>
        </p:spPr>
      </p:pic>
      <p:sp>
        <p:nvSpPr>
          <p:cNvPr id="6" name="5 - Ορθογώνιο"/>
          <p:cNvSpPr/>
          <p:nvPr/>
        </p:nvSpPr>
        <p:spPr>
          <a:xfrm>
            <a:off x="539552" y="6064812"/>
            <a:ext cx="3456384" cy="276999"/>
          </a:xfrm>
          <a:prstGeom prst="rect">
            <a:avLst/>
          </a:prstGeom>
        </p:spPr>
        <p:txBody>
          <a:bodyPr wrap="square">
            <a:spAutoFit/>
          </a:bodyPr>
          <a:lstStyle/>
          <a:p>
            <a:pPr algn="ctr"/>
            <a:r>
              <a:rPr lang="en-US" sz="1200" dirty="0" smtClean="0">
                <a:latin typeface="+mj-lt"/>
                <a:hlinkClick r:id="rId3"/>
              </a:rPr>
              <a:t>scranton.edu</a:t>
            </a:r>
            <a:endParaRPr lang="el-GR" sz="1200" dirty="0">
              <a:latin typeface="+mj-lt"/>
            </a:endParaRPr>
          </a:p>
        </p:txBody>
      </p:sp>
      <p:pic>
        <p:nvPicPr>
          <p:cNvPr id="7" name="Picture 2" descr="http://www.scranton.edu/faculty/kosmahl/courses/biomechanics/img/pelvis.gif"/>
          <p:cNvPicPr>
            <a:picLocks noChangeAspect="1" noChangeArrowheads="1"/>
          </p:cNvPicPr>
          <p:nvPr/>
        </p:nvPicPr>
        <p:blipFill>
          <a:blip r:embed="rId2" cstate="print"/>
          <a:srcRect l="36416" t="73839"/>
          <a:stretch>
            <a:fillRect/>
          </a:stretch>
        </p:blipFill>
        <p:spPr bwMode="auto">
          <a:xfrm>
            <a:off x="2987824" y="1124744"/>
            <a:ext cx="1631100" cy="936104"/>
          </a:xfrm>
          <a:prstGeom prst="rect">
            <a:avLst/>
          </a:prstGeom>
          <a:noFill/>
        </p:spPr>
      </p:pic>
      <p:pic>
        <p:nvPicPr>
          <p:cNvPr id="8" name="Picture 2" descr="http://www.scranton.edu/faculty/kosmahl/courses/biomechanics/img/pelvis.gif"/>
          <p:cNvPicPr>
            <a:picLocks noChangeAspect="1" noChangeArrowheads="1"/>
          </p:cNvPicPr>
          <p:nvPr/>
        </p:nvPicPr>
        <p:blipFill>
          <a:blip r:embed="rId2" cstate="print"/>
          <a:srcRect t="70357" r="78953" b="15715"/>
          <a:stretch>
            <a:fillRect/>
          </a:stretch>
        </p:blipFill>
        <p:spPr bwMode="auto">
          <a:xfrm>
            <a:off x="323528" y="5013176"/>
            <a:ext cx="936104" cy="864096"/>
          </a:xfrm>
          <a:prstGeom prst="rect">
            <a:avLst/>
          </a:prstGeom>
          <a:noFill/>
        </p:spPr>
      </p:pic>
      <p:pic>
        <p:nvPicPr>
          <p:cNvPr id="9" name="Picture 2" descr="http://image.slidesharecdn.com/hipbiomechanics-131109064817-phpapp02/95/hip-biomechanics-9-638.jpg?cb=1383979777"/>
          <p:cNvPicPr>
            <a:picLocks noChangeAspect="1" noChangeArrowheads="1"/>
          </p:cNvPicPr>
          <p:nvPr/>
        </p:nvPicPr>
        <p:blipFill>
          <a:blip r:embed="rId4" cstate="print"/>
          <a:srcRect l="70144" t="15818" r="6577" b="46330"/>
          <a:stretch>
            <a:fillRect/>
          </a:stretch>
        </p:blipFill>
        <p:spPr bwMode="auto">
          <a:xfrm>
            <a:off x="5148064" y="3582299"/>
            <a:ext cx="2304256" cy="2916019"/>
          </a:xfrm>
          <a:prstGeom prst="rect">
            <a:avLst/>
          </a:prstGeom>
          <a:noFill/>
          <a:ln>
            <a:noFill/>
          </a:ln>
        </p:spPr>
      </p:pic>
      <p:sp>
        <p:nvSpPr>
          <p:cNvPr id="10" name="9 - Ορθογώνιο"/>
          <p:cNvSpPr/>
          <p:nvPr/>
        </p:nvSpPr>
        <p:spPr>
          <a:xfrm>
            <a:off x="6300192" y="6203311"/>
            <a:ext cx="2232248" cy="276999"/>
          </a:xfrm>
          <a:prstGeom prst="rect">
            <a:avLst/>
          </a:prstGeom>
        </p:spPr>
        <p:txBody>
          <a:bodyPr wrap="square">
            <a:spAutoFit/>
          </a:bodyPr>
          <a:lstStyle/>
          <a:p>
            <a:pPr algn="ctr"/>
            <a:r>
              <a:rPr lang="en-US" sz="1200" dirty="0" smtClean="0">
                <a:latin typeface="+mn-lt"/>
                <a:hlinkClick r:id="rId5"/>
              </a:rPr>
              <a:t>slideshare.net</a:t>
            </a:r>
            <a:endParaRPr lang="el-GR" sz="1200" dirty="0">
              <a:latin typeface="+mn-lt"/>
            </a:endParaRPr>
          </a:p>
        </p:txBody>
      </p:sp>
      <p:sp>
        <p:nvSpPr>
          <p:cNvPr id="12" name="11 - Ορθογώνιο"/>
          <p:cNvSpPr/>
          <p:nvPr/>
        </p:nvSpPr>
        <p:spPr>
          <a:xfrm>
            <a:off x="4716016" y="1196752"/>
            <a:ext cx="4320480" cy="2308324"/>
          </a:xfrm>
          <a:prstGeom prst="rect">
            <a:avLst/>
          </a:prstGeom>
        </p:spPr>
        <p:txBody>
          <a:bodyPr wrap="square">
            <a:spAutoFit/>
          </a:bodyPr>
          <a:lstStyle/>
          <a:p>
            <a:r>
              <a:rPr lang="el-GR" sz="2400" dirty="0" smtClean="0">
                <a:latin typeface="+mn-lt"/>
              </a:rPr>
              <a:t>Η αντίδραση, που αναπτύσσεται στην άρθρωση, </a:t>
            </a:r>
            <a:r>
              <a:rPr lang="el-GR" sz="2400" smtClean="0">
                <a:latin typeface="+mn-lt"/>
              </a:rPr>
              <a:t>υπολογίζεται ως  το </a:t>
            </a:r>
            <a:r>
              <a:rPr lang="el-GR" sz="2400" dirty="0" smtClean="0">
                <a:latin typeface="+mn-lt"/>
              </a:rPr>
              <a:t>βάρος του σώματος προσαυξημένο με την δύναμη, που αναπτύσσουν </a:t>
            </a:r>
            <a:r>
              <a:rPr lang="el-GR" sz="2400" smtClean="0">
                <a:latin typeface="+mn-lt"/>
              </a:rPr>
              <a:t>οι απαγωγοί </a:t>
            </a:r>
            <a:r>
              <a:rPr lang="en-US" sz="2400" smtClean="0">
                <a:latin typeface="+mn-lt"/>
              </a:rPr>
              <a:t> </a:t>
            </a:r>
            <a:r>
              <a:rPr lang="el-GR" sz="2400" smtClean="0">
                <a:latin typeface="+mn-lt"/>
              </a:rPr>
              <a:t>μύες  του </a:t>
            </a:r>
            <a:r>
              <a:rPr lang="el-GR" sz="2400" dirty="0" smtClean="0">
                <a:latin typeface="+mn-lt"/>
              </a:rPr>
              <a:t>ισχίου.</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Αντίδραση της Άρθρωσης</a:t>
            </a:r>
            <a:r>
              <a:rPr lang="en-US" sz="3600" dirty="0" smtClean="0"/>
              <a:t> </a:t>
            </a:r>
            <a:r>
              <a:rPr lang="el-GR" sz="3000" b="0" dirty="0" smtClean="0"/>
              <a:t>4/5</a:t>
            </a:r>
            <a:endParaRPr lang="el-GR" sz="3000" b="0" dirty="0"/>
          </a:p>
        </p:txBody>
      </p:sp>
      <p:sp>
        <p:nvSpPr>
          <p:cNvPr id="3" name="2 - Θέση περιεχομένου"/>
          <p:cNvSpPr>
            <a:spLocks noGrp="1"/>
          </p:cNvSpPr>
          <p:nvPr>
            <p:ph idx="1"/>
          </p:nvPr>
        </p:nvSpPr>
        <p:spPr>
          <a:xfrm>
            <a:off x="323528" y="1196752"/>
            <a:ext cx="8568952" cy="4968552"/>
          </a:xfrm>
        </p:spPr>
        <p:txBody>
          <a:bodyPr>
            <a:normAutofit/>
          </a:bodyPr>
          <a:lstStyle/>
          <a:p>
            <a:r>
              <a:rPr lang="el-GR" dirty="0" smtClean="0"/>
              <a:t>Ο παράγων που επηρεάζει το μέγεθος της αντίδρασης της άρθρωσης είναι η σχέση:</a:t>
            </a:r>
          </a:p>
          <a:p>
            <a:pPr>
              <a:buNone/>
            </a:pPr>
            <a:r>
              <a:rPr lang="el-GR" smtClean="0"/>
              <a:t>     </a:t>
            </a:r>
            <a:r>
              <a:rPr lang="el-GR" b="1" smtClean="0"/>
              <a:t>μοχλοβραχίονα  δύναμης</a:t>
            </a:r>
            <a:r>
              <a:rPr lang="el-GR" b="1" dirty="0" smtClean="0"/>
              <a:t>, </a:t>
            </a:r>
            <a:r>
              <a:rPr lang="el-GR" dirty="0" smtClean="0"/>
              <a:t>δηλαδή των απαγωγών μυών προς </a:t>
            </a:r>
            <a:r>
              <a:rPr lang="el-GR" b="1" dirty="0" smtClean="0"/>
              <a:t>μοχλοβραχίονα αντίστασης, </a:t>
            </a:r>
            <a:r>
              <a:rPr lang="el-GR" dirty="0" smtClean="0"/>
              <a:t>δηλαδή του βάρους του σώματος.</a:t>
            </a:r>
          </a:p>
          <a:p>
            <a:r>
              <a:rPr lang="el-GR" dirty="0" smtClean="0"/>
              <a:t>Η αντίδραση της άρθρωσης είναι αντιστρόφως ανάλογη προς το συγκεκριμένο πηλίκο.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
        <p:nvSpPr>
          <p:cNvPr id="5" name="4 - Ορθογώνιο"/>
          <p:cNvSpPr/>
          <p:nvPr/>
        </p:nvSpPr>
        <p:spPr>
          <a:xfrm>
            <a:off x="2915816" y="4365104"/>
            <a:ext cx="3312368" cy="1015663"/>
          </a:xfrm>
          <a:prstGeom prst="rect">
            <a:avLst/>
          </a:prstGeom>
          <a:solidFill>
            <a:schemeClr val="accent1">
              <a:lumMod val="20000"/>
              <a:lumOff val="80000"/>
            </a:schemeClr>
          </a:solidFill>
          <a:ln w="38100">
            <a:solidFill>
              <a:srgbClr val="4545C3"/>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l-GR" smtClean="0">
                <a:solidFill>
                  <a:schemeClr val="tx1"/>
                </a:solidFill>
              </a:rPr>
              <a:t> </a:t>
            </a:r>
            <a:r>
              <a:rPr lang="el-GR" sz="2000" b="1" smtClean="0">
                <a:solidFill>
                  <a:schemeClr val="tx1"/>
                </a:solidFill>
              </a:rPr>
              <a:t>μοχλοβραχίονας  δύναμης</a:t>
            </a:r>
            <a:endParaRPr lang="el-GR" sz="2000" b="1" dirty="0" smtClean="0">
              <a:solidFill>
                <a:schemeClr val="tx1"/>
              </a:solidFill>
            </a:endParaRPr>
          </a:p>
          <a:p>
            <a:r>
              <a:rPr lang="el-GR" sz="2000" b="1" smtClean="0">
                <a:solidFill>
                  <a:schemeClr val="tx1"/>
                </a:solidFill>
              </a:rPr>
              <a:t>                     </a:t>
            </a:r>
            <a:r>
              <a:rPr lang="el-GR" sz="2000" b="1" dirty="0" smtClean="0">
                <a:solidFill>
                  <a:schemeClr val="tx1"/>
                </a:solidFill>
              </a:rPr>
              <a:t>προς</a:t>
            </a:r>
          </a:p>
          <a:p>
            <a:r>
              <a:rPr lang="el-GR" sz="2000" b="1" dirty="0" smtClean="0">
                <a:solidFill>
                  <a:schemeClr val="tx1"/>
                </a:solidFill>
              </a:rPr>
              <a:t> μοχλοβραχίονα αντίστασης</a:t>
            </a:r>
            <a:endParaRPr lang="el-GR" sz="2000" b="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Αντίδραση της Άρθρωσης</a:t>
            </a:r>
            <a:r>
              <a:rPr lang="en-US" sz="3600" dirty="0" smtClean="0"/>
              <a:t> </a:t>
            </a:r>
            <a:r>
              <a:rPr lang="el-GR" sz="3000" b="0" dirty="0" smtClean="0"/>
              <a:t>5</a:t>
            </a:r>
            <a:r>
              <a:rPr lang="en-US" sz="3000" b="0" dirty="0" smtClean="0"/>
              <a:t>/</a:t>
            </a:r>
            <a:r>
              <a:rPr lang="el-GR" sz="3000" b="0" dirty="0" smtClean="0"/>
              <a:t>5</a:t>
            </a:r>
            <a:endParaRPr lang="el-GR" sz="3000" dirty="0"/>
          </a:p>
        </p:txBody>
      </p:sp>
      <p:sp>
        <p:nvSpPr>
          <p:cNvPr id="3" name="2 - Θέση περιεχομένου"/>
          <p:cNvSpPr>
            <a:spLocks noGrp="1"/>
          </p:cNvSpPr>
          <p:nvPr>
            <p:ph idx="1"/>
          </p:nvPr>
        </p:nvSpPr>
        <p:spPr>
          <a:xfrm>
            <a:off x="5580112" y="1196752"/>
            <a:ext cx="2592288" cy="2376264"/>
          </a:xfrm>
          <a:solidFill>
            <a:schemeClr val="accent6">
              <a:lumMod val="20000"/>
              <a:lumOff val="80000"/>
            </a:schemeClr>
          </a:solidFill>
          <a:ln>
            <a:solidFill>
              <a:schemeClr val="accent6">
                <a:lumMod val="50000"/>
              </a:schemeClr>
            </a:solidFill>
          </a:ln>
        </p:spPr>
        <p:txBody>
          <a:bodyPr>
            <a:noAutofit/>
          </a:bodyPr>
          <a:lstStyle/>
          <a:p>
            <a:pPr>
              <a:buNone/>
            </a:pPr>
            <a:r>
              <a:rPr lang="el-GR" sz="3200" b="1" smtClean="0"/>
              <a:t>    μεγάλη </a:t>
            </a:r>
            <a:r>
              <a:rPr lang="el-GR" sz="3200" b="1" dirty="0" smtClean="0"/>
              <a:t>αντίδραση στην άρθρωση</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
        <p:nvSpPr>
          <p:cNvPr id="5" name="2 - Θέση περιεχομένου"/>
          <p:cNvSpPr txBox="1">
            <a:spLocks/>
          </p:cNvSpPr>
          <p:nvPr/>
        </p:nvSpPr>
        <p:spPr>
          <a:xfrm>
            <a:off x="611560" y="1844824"/>
            <a:ext cx="3312368" cy="1440160"/>
          </a:xfrm>
          <a:prstGeom prst="rect">
            <a:avLst/>
          </a:prstGeom>
          <a:solidFill>
            <a:schemeClr val="accent5">
              <a:lumMod val="20000"/>
              <a:lumOff val="80000"/>
            </a:schemeClr>
          </a:solidFill>
          <a:ln>
            <a:solidFill>
              <a:schemeClr val="accent5">
                <a:lumMod val="50000"/>
              </a:schemeClr>
            </a:solidFill>
          </a:ln>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800" b="1" i="0" u="none" strike="noStrike" kern="1200" cap="none" spc="0" normalizeH="0" baseline="0" noProof="0" smtClean="0">
                <a:ln>
                  <a:noFill/>
                </a:ln>
                <a:solidFill>
                  <a:schemeClr val="tx1"/>
                </a:solidFill>
                <a:effectLst/>
                <a:uLnTx/>
                <a:uFillTx/>
                <a:latin typeface="+mn-lt"/>
                <a:ea typeface="+mn-ea"/>
                <a:cs typeface="+mn-cs"/>
              </a:rPr>
              <a:t>     Μικρός μοχλοβραχίονας      δύναμης</a:t>
            </a:r>
            <a:endParaRPr kumimoji="0" lang="el-GR"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Δεξιό βέλος"/>
          <p:cNvSpPr/>
          <p:nvPr/>
        </p:nvSpPr>
        <p:spPr>
          <a:xfrm>
            <a:off x="4283968" y="23488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2 - Θέση περιεχομένου"/>
          <p:cNvSpPr txBox="1">
            <a:spLocks/>
          </p:cNvSpPr>
          <p:nvPr/>
        </p:nvSpPr>
        <p:spPr>
          <a:xfrm>
            <a:off x="611560" y="4293096"/>
            <a:ext cx="3312368" cy="1440160"/>
          </a:xfrm>
          <a:prstGeom prst="rect">
            <a:avLst/>
          </a:prstGeom>
          <a:solidFill>
            <a:schemeClr val="accent6">
              <a:lumMod val="20000"/>
              <a:lumOff val="80000"/>
            </a:schemeClr>
          </a:solidFill>
          <a:ln>
            <a:solidFill>
              <a:schemeClr val="accent6">
                <a:lumMod val="50000"/>
              </a:schemeClr>
            </a:solidFill>
          </a:ln>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tabLst/>
              <a:defRPr/>
            </a:pPr>
            <a:r>
              <a:rPr kumimoji="0" lang="el-GR" sz="2800" b="1" i="0" u="none" strike="noStrike" kern="1200" cap="none" spc="0" normalizeH="0" baseline="0" noProof="0" smtClean="0">
                <a:ln>
                  <a:noFill/>
                </a:ln>
                <a:solidFill>
                  <a:schemeClr val="tx1"/>
                </a:solidFill>
                <a:effectLst/>
                <a:uLnTx/>
                <a:uFillTx/>
                <a:latin typeface="+mn-lt"/>
                <a:ea typeface="+mn-ea"/>
                <a:cs typeface="+mn-cs"/>
              </a:rPr>
              <a:t>     Μεγάλος μοχλοβραχίονας      δύναμης</a:t>
            </a:r>
            <a:endParaRPr kumimoji="0" lang="el-GR"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5652120" y="3933056"/>
            <a:ext cx="2592288" cy="2376264"/>
          </a:xfrm>
          <a:prstGeom prst="rect">
            <a:avLst/>
          </a:prstGeom>
          <a:solidFill>
            <a:schemeClr val="accent5">
              <a:lumMod val="20000"/>
              <a:lumOff val="80000"/>
            </a:schemeClr>
          </a:solidFill>
          <a:ln>
            <a:solidFill>
              <a:schemeClr val="accent5">
                <a:lumMod val="50000"/>
              </a:schemeClr>
            </a:solidFill>
          </a:ln>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3200" b="1" i="0" u="none" strike="noStrike" kern="1200" cap="none" spc="0" normalizeH="0" baseline="0" noProof="0" smtClean="0">
                <a:ln>
                  <a:noFill/>
                </a:ln>
                <a:solidFill>
                  <a:schemeClr val="tx1"/>
                </a:solidFill>
                <a:effectLst/>
                <a:uLnTx/>
                <a:uFillTx/>
                <a:latin typeface="+mn-lt"/>
                <a:ea typeface="+mn-ea"/>
                <a:cs typeface="+mn-cs"/>
              </a:rPr>
              <a:t>    μικρή </a:t>
            </a:r>
            <a:r>
              <a:rPr kumimoji="0" lang="el-GR" sz="3200" b="1" i="0" u="none" strike="noStrike" kern="1200" cap="none" spc="0" normalizeH="0" baseline="0" noProof="0" dirty="0" smtClean="0">
                <a:ln>
                  <a:noFill/>
                </a:ln>
                <a:solidFill>
                  <a:schemeClr val="tx1"/>
                </a:solidFill>
                <a:effectLst/>
                <a:uLnTx/>
                <a:uFillTx/>
                <a:latin typeface="+mn-lt"/>
                <a:ea typeface="+mn-ea"/>
                <a:cs typeface="+mn-cs"/>
              </a:rPr>
              <a:t>αντίδραση στην άρθρωση</a:t>
            </a:r>
          </a:p>
        </p:txBody>
      </p:sp>
      <p:sp>
        <p:nvSpPr>
          <p:cNvPr id="9" name="8 - Δεξιό βέλος"/>
          <p:cNvSpPr/>
          <p:nvPr/>
        </p:nvSpPr>
        <p:spPr>
          <a:xfrm>
            <a:off x="4283968" y="47251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Ισχίο Βλαισό</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pic>
        <p:nvPicPr>
          <p:cNvPr id="5" name="Picture 6" descr="http://image.slidesharecdn.com/hipbiomechanics-131109064817-phpapp02/95/hip-biomechanics-24-638.jpg?cb=1383979777"/>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l="69911" t="48926" r="20609" b="5304"/>
          <a:stretch>
            <a:fillRect/>
          </a:stretch>
        </p:blipFill>
        <p:spPr bwMode="auto">
          <a:xfrm>
            <a:off x="6336196" y="3525760"/>
            <a:ext cx="774706" cy="2808312"/>
          </a:xfrm>
          <a:prstGeom prst="rect">
            <a:avLst/>
          </a:prstGeom>
          <a:noFill/>
        </p:spPr>
      </p:pic>
      <p:pic>
        <p:nvPicPr>
          <p:cNvPr id="7" name="Picture 6" descr="http://image.slidesharecdn.com/hipbiomechanics-131109064817-phpapp02/95/hip-biomechanics-24-638.jpg?cb=1383979777"/>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l="78206" t="11048" r="2835" b="5304"/>
          <a:stretch>
            <a:fillRect/>
          </a:stretch>
        </p:blipFill>
        <p:spPr bwMode="auto">
          <a:xfrm>
            <a:off x="6984268" y="1005480"/>
            <a:ext cx="1615424" cy="5351095"/>
          </a:xfrm>
          <a:prstGeom prst="rect">
            <a:avLst/>
          </a:prstGeom>
          <a:noFill/>
        </p:spPr>
      </p:pic>
      <p:sp>
        <p:nvSpPr>
          <p:cNvPr id="8" name="2 - Θέση περιεχομένου"/>
          <p:cNvSpPr txBox="1">
            <a:spLocks/>
          </p:cNvSpPr>
          <p:nvPr/>
        </p:nvSpPr>
        <p:spPr>
          <a:xfrm>
            <a:off x="457200" y="1196752"/>
            <a:ext cx="5554960" cy="49685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lang="el-GR" sz="2400" dirty="0" smtClean="0">
                <a:latin typeface="+mn-lt"/>
              </a:rPr>
              <a:t>Αυξημένη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γωνία έγκλισης.</a:t>
            </a:r>
          </a:p>
          <a:p>
            <a:pPr marL="342900" lvl="0" indent="-342900" fontAlgn="auto">
              <a:lnSpc>
                <a:spcPct val="112000"/>
              </a:lnSpc>
              <a:spcBef>
                <a:spcPts val="1200"/>
              </a:spcBef>
              <a:spcAft>
                <a:spcPts val="0"/>
              </a:spcAft>
              <a:buFont typeface="Wingdings" panose="05000000000000000000" pitchFamily="2" charset="2"/>
              <a:buChar char="Ø"/>
            </a:pPr>
            <a:r>
              <a:rPr lang="el-GR" sz="2400" dirty="0" smtClean="0">
                <a:latin typeface="+mn-lt"/>
              </a:rPr>
              <a:t>Ελαττωμένος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ο μοχλοβραχίονας δύναμης των απαγωγών μυών.</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μοχλοβραχιονας</a:t>
            </a:r>
            <a:r>
              <a:rPr kumimoji="0" lang="el-GR" sz="2400" b="0" i="0" u="none" strike="noStrike" kern="1200" cap="none" spc="0" normalizeH="0" noProof="0" dirty="0" smtClean="0">
                <a:ln>
                  <a:noFill/>
                </a:ln>
                <a:solidFill>
                  <a:schemeClr val="tx1"/>
                </a:solidFill>
                <a:effectLst/>
                <a:uLnTx/>
                <a:uFillTx/>
                <a:latin typeface="+mn-lt"/>
                <a:ea typeface="+mn-ea"/>
                <a:cs typeface="+mn-cs"/>
              </a:rPr>
              <a:t> του βάρους του σώματος παραμένει ίδιος.</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Σε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μονοποδική</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στήριξη</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1" i="0" u="none" strike="noStrike" kern="1200" cap="none" spc="0" normalizeH="0" noProof="0" dirty="0" smtClean="0">
                <a:ln>
                  <a:noFill/>
                </a:ln>
                <a:solidFill>
                  <a:schemeClr val="tx1"/>
                </a:solidFill>
                <a:effectLst/>
                <a:uLnTx/>
                <a:uFillTx/>
                <a:latin typeface="+mn-lt"/>
                <a:ea typeface="+mn-ea"/>
                <a:cs typeface="+mn-cs"/>
              </a:rPr>
              <a:t>αυξη</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μένη η αντίδραση στην άρθρωση του ισχίου.</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Απαιτείται </a:t>
            </a:r>
            <a:r>
              <a:rPr lang="el-GR" sz="2400" b="1" noProof="0" dirty="0">
                <a:latin typeface="+mn-lt"/>
              </a:rPr>
              <a:t>μ</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ικρότερη μυϊκή δύναμη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για διατήρηση της λεκάνης σε οριζόντια θέση.</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a:xfrm>
            <a:off x="6336196" y="1005480"/>
            <a:ext cx="648072" cy="2520280"/>
          </a:xfrm>
          <a:prstGeom prst="rect">
            <a:avLst/>
          </a:prstGeom>
          <a:solidFill>
            <a:schemeClr val="bg1">
              <a:lumMod val="95000"/>
            </a:schemeClr>
          </a:solidFill>
          <a:ln>
            <a:noFill/>
          </a:ln>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smtClean="0"/>
              <a:t>Ισχίο  Ραιβό</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pic>
        <p:nvPicPr>
          <p:cNvPr id="6" name="Picture 10" descr="http://image.slidesharecdn.com/hipbiomechanics-131109064817-phpapp02/95/hip-biomechanics-26-638.jpg?cb=1383979777"/>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62565" t="5329" r="2398" b="19115"/>
          <a:stretch>
            <a:fillRect/>
          </a:stretch>
        </p:blipFill>
        <p:spPr bwMode="auto">
          <a:xfrm>
            <a:off x="5436096" y="980728"/>
            <a:ext cx="3456384" cy="5380063"/>
          </a:xfrm>
          <a:prstGeom prst="rect">
            <a:avLst/>
          </a:prstGeom>
          <a:noFill/>
          <a:ln>
            <a:solidFill>
              <a:schemeClr val="tx1"/>
            </a:solidFill>
          </a:ln>
        </p:spPr>
      </p:pic>
      <p:sp>
        <p:nvSpPr>
          <p:cNvPr id="7" name="2 - Θέση περιεχομένου"/>
          <p:cNvSpPr>
            <a:spLocks noGrp="1"/>
          </p:cNvSpPr>
          <p:nvPr>
            <p:ph idx="1"/>
          </p:nvPr>
        </p:nvSpPr>
        <p:spPr>
          <a:xfrm>
            <a:off x="457200" y="1196752"/>
            <a:ext cx="4402832" cy="5328592"/>
          </a:xfrm>
        </p:spPr>
        <p:txBody>
          <a:bodyPr>
            <a:noAutofit/>
          </a:bodyPr>
          <a:lstStyle/>
          <a:p>
            <a:r>
              <a:rPr lang="el-GR" dirty="0" smtClean="0"/>
              <a:t>Ελαττωμένη γωνία έγκλισης.</a:t>
            </a:r>
          </a:p>
          <a:p>
            <a:r>
              <a:rPr lang="el-GR" dirty="0" smtClean="0"/>
              <a:t>Αυξημένος ο μοχλοβραχίονας δύναμης των απαγωγών μυών.</a:t>
            </a:r>
          </a:p>
          <a:p>
            <a:r>
              <a:rPr lang="el-GR" dirty="0" smtClean="0"/>
              <a:t>Ελαττωμένο μήκος απαγωγών.</a:t>
            </a:r>
          </a:p>
          <a:p>
            <a:r>
              <a:rPr lang="el-GR" dirty="0" smtClean="0"/>
              <a:t>Σε </a:t>
            </a:r>
            <a:r>
              <a:rPr lang="el-GR" dirty="0" err="1" smtClean="0"/>
              <a:t>μονοποδική</a:t>
            </a:r>
            <a:r>
              <a:rPr lang="el-GR" dirty="0" smtClean="0"/>
              <a:t> στήριξη </a:t>
            </a:r>
            <a:r>
              <a:rPr lang="el-GR" b="1" dirty="0" smtClean="0"/>
              <a:t>ελαττωμένη </a:t>
            </a:r>
            <a:r>
              <a:rPr lang="el-GR" b="1" smtClean="0"/>
              <a:t>αντίδραση στην  άρθρωση </a:t>
            </a:r>
            <a:r>
              <a:rPr lang="el-GR" b="1" dirty="0" smtClean="0"/>
              <a:t>του ισχίου.</a:t>
            </a:r>
          </a:p>
          <a:p>
            <a:r>
              <a:rPr lang="el-GR" dirty="0" smtClean="0"/>
              <a:t>Απαιτείται </a:t>
            </a:r>
            <a:r>
              <a:rPr lang="el-GR" b="1" dirty="0" smtClean="0"/>
              <a:t>μεγαλύτερη μυϊκή δύναμη</a:t>
            </a:r>
            <a:r>
              <a:rPr lang="el-GR" dirty="0" smtClean="0"/>
              <a:t> για τη διατήρηση της λεκάνης σε οριζόντια θέση.</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Στήριξη στο Ένα Κάτω Άκρο </a:t>
            </a:r>
            <a:r>
              <a:rPr lang="el-GR" sz="3000" b="0" dirty="0" smtClean="0"/>
              <a:t>1/2</a:t>
            </a:r>
            <a:endParaRPr lang="el-GR" sz="3000" b="0" dirty="0"/>
          </a:p>
        </p:txBody>
      </p:sp>
      <p:sp>
        <p:nvSpPr>
          <p:cNvPr id="3" name="2 - Θέση περιεχομένου"/>
          <p:cNvSpPr>
            <a:spLocks noGrp="1"/>
          </p:cNvSpPr>
          <p:nvPr>
            <p:ph idx="1"/>
          </p:nvPr>
        </p:nvSpPr>
        <p:spPr>
          <a:xfrm>
            <a:off x="395536" y="1124744"/>
            <a:ext cx="8363272" cy="5256584"/>
          </a:xfrm>
        </p:spPr>
        <p:txBody>
          <a:bodyPr>
            <a:noAutofit/>
          </a:bodyPr>
          <a:lstStyle/>
          <a:p>
            <a:r>
              <a:rPr lang="el-GR" dirty="0" smtClean="0"/>
              <a:t>Όταν το άτομο σταθεί </a:t>
            </a:r>
            <a:r>
              <a:rPr lang="el-GR" smtClean="0"/>
              <a:t>στο ένα  άκρο</a:t>
            </a:r>
            <a:r>
              <a:rPr lang="el-GR" dirty="0" smtClean="0"/>
              <a:t>, η γραμμή της βαρύτητας </a:t>
            </a:r>
            <a:r>
              <a:rPr lang="el-GR" smtClean="0"/>
              <a:t>μετατοπίζεται προς  το </a:t>
            </a:r>
            <a:r>
              <a:rPr lang="el-GR" dirty="0" smtClean="0"/>
              <a:t>άκρο στήριξης. </a:t>
            </a:r>
          </a:p>
          <a:p>
            <a:r>
              <a:rPr lang="el-GR" dirty="0" smtClean="0"/>
              <a:t> Δημιουργείται μοχλός, η άρθρωση </a:t>
            </a:r>
            <a:r>
              <a:rPr lang="el-GR" smtClean="0"/>
              <a:t>λειτουργεί ως   </a:t>
            </a:r>
            <a:r>
              <a:rPr lang="el-GR" dirty="0" smtClean="0"/>
              <a:t>υπομόχλιο. </a:t>
            </a:r>
          </a:p>
          <a:p>
            <a:r>
              <a:rPr lang="el-GR" dirty="0" smtClean="0"/>
              <a:t>Αναπτύσσονται κατάλληλες μυϊκές δραστηριότητες ώστε να εξισορροπηθούν οι ροπές.</a:t>
            </a:r>
          </a:p>
          <a:p>
            <a:r>
              <a:rPr lang="el-GR" dirty="0" smtClean="0"/>
              <a:t> Η αντίδραση της άρθρωσης με την λεκάνη σε ουδέτερη θέση </a:t>
            </a:r>
            <a:r>
              <a:rPr lang="el-GR" smtClean="0"/>
              <a:t>είναι διπλάσια  του </a:t>
            </a:r>
            <a:r>
              <a:rPr lang="el-GR" dirty="0" smtClean="0"/>
              <a:t>βάρους του σώματος.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pic>
        <p:nvPicPr>
          <p:cNvPr id="5" name="Picture 2" descr="http://image.slidesharecdn.com/hipbiomechanics-131109064817-phpapp02/95/hip-biomechanics-17-638.jpg?cb=1383979777"/>
          <p:cNvPicPr>
            <a:picLocks noChangeAspect="1" noChangeArrowheads="1"/>
          </p:cNvPicPr>
          <p:nvPr/>
        </p:nvPicPr>
        <p:blipFill>
          <a:blip r:embed="rId2" cstate="print"/>
          <a:srcRect l="59479" t="35870" r="2632" b="38454"/>
          <a:stretch>
            <a:fillRect/>
          </a:stretch>
        </p:blipFill>
        <p:spPr bwMode="auto">
          <a:xfrm>
            <a:off x="4211960" y="4509120"/>
            <a:ext cx="3962871" cy="2016224"/>
          </a:xfrm>
          <a:prstGeom prst="rect">
            <a:avLst/>
          </a:prstGeom>
          <a:noFill/>
          <a:ln>
            <a:solidFill>
              <a:srgbClr val="002060"/>
            </a:solidFill>
          </a:ln>
        </p:spPr>
      </p:pic>
      <p:sp>
        <p:nvSpPr>
          <p:cNvPr id="6" name="5 - Ορθογώνιο"/>
          <p:cNvSpPr/>
          <p:nvPr/>
        </p:nvSpPr>
        <p:spPr>
          <a:xfrm>
            <a:off x="4393195" y="6525344"/>
            <a:ext cx="3600400" cy="276999"/>
          </a:xfrm>
          <a:prstGeom prst="rect">
            <a:avLst/>
          </a:prstGeom>
        </p:spPr>
        <p:txBody>
          <a:bodyPr wrap="square">
            <a:spAutoFit/>
          </a:bodyPr>
          <a:lstStyle/>
          <a:p>
            <a:pPr algn="ctr"/>
            <a:r>
              <a:rPr lang="en-US" sz="1200" dirty="0" smtClean="0">
                <a:latin typeface="+mn-lt"/>
                <a:hlinkClick r:id="rId3" action="ppaction://hlinkfile"/>
              </a:rPr>
              <a:t>image.slidesharecdn.com</a:t>
            </a:r>
            <a:endParaRPr lang="el-GR" sz="1200" dirty="0">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Στήριξη στο Ένα Κάτω Άκρο </a:t>
            </a:r>
            <a:r>
              <a:rPr lang="el-GR" sz="3000" b="0" dirty="0" smtClean="0"/>
              <a:t>2/2</a:t>
            </a:r>
            <a:endParaRPr lang="el-GR" sz="3000" dirty="0"/>
          </a:p>
        </p:txBody>
      </p:sp>
      <p:sp>
        <p:nvSpPr>
          <p:cNvPr id="3" name="2 - Θέση περιεχομένου"/>
          <p:cNvSpPr>
            <a:spLocks noGrp="1"/>
          </p:cNvSpPr>
          <p:nvPr>
            <p:ph idx="1"/>
          </p:nvPr>
        </p:nvSpPr>
        <p:spPr>
          <a:xfrm>
            <a:off x="395536" y="980728"/>
            <a:ext cx="8424936" cy="5328592"/>
          </a:xfrm>
        </p:spPr>
        <p:txBody>
          <a:bodyPr/>
          <a:lstStyle/>
          <a:p>
            <a:r>
              <a:rPr lang="el-GR" dirty="0" smtClean="0"/>
              <a:t>Το μέγεθος της αντίδρασης της άρθρωσης εξαρτάται από την θέση των άνω άκρων, του ελεύθερου κάτω άκρου και από την θέση της σπονδυλικής στήλης.</a:t>
            </a:r>
          </a:p>
          <a:p>
            <a:r>
              <a:rPr lang="el-GR" dirty="0" smtClean="0"/>
              <a:t> </a:t>
            </a:r>
            <a:r>
              <a:rPr lang="el-GR" dirty="0" smtClean="0">
                <a:latin typeface="Tahoma" pitchFamily="34" charset="0"/>
              </a:rPr>
              <a:t>Η</a:t>
            </a:r>
            <a:r>
              <a:rPr lang="el-GR" dirty="0" smtClean="0"/>
              <a:t> δύναμη των απαγωγών είναι διπλάσια του βάρους του σώματος και η αντίδραση της </a:t>
            </a:r>
            <a:r>
              <a:rPr lang="el-GR" dirty="0" err="1" smtClean="0"/>
              <a:t>άρθωσης</a:t>
            </a:r>
            <a:r>
              <a:rPr lang="el-GR" dirty="0" smtClean="0"/>
              <a:t> 2,7 φορές το βάρος του σώματος.</a:t>
            </a:r>
          </a:p>
          <a:p>
            <a:r>
              <a:rPr lang="el-GR" dirty="0" smtClean="0"/>
              <a:t> Ο μοχλοβραχίονας αντίστασης και η αντίδραση της άρθρωσης μειώνονται, όταν ο κορμός γύρει προς το άκρο στήριξης.</a:t>
            </a:r>
          </a:p>
          <a:p>
            <a:pPr lvl="1"/>
            <a:endParaRPr lang="el-GR" dirty="0" smtClean="0"/>
          </a:p>
          <a:p>
            <a:pPr>
              <a:buNone/>
            </a:pPr>
            <a:r>
              <a:rPr lang="el-GR" dirty="0" smtClean="0"/>
              <a:t>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pic>
        <p:nvPicPr>
          <p:cNvPr id="5" name="Picture 2" descr="http://image.slidesharecdn.com/hipbiomechanics-131109064817-phpapp02/95/hip-biomechanics-18-638.jpg?cb=1383979777"/>
          <p:cNvPicPr>
            <a:picLocks noChangeAspect="1" noChangeArrowheads="1"/>
          </p:cNvPicPr>
          <p:nvPr/>
        </p:nvPicPr>
        <p:blipFill>
          <a:blip r:embed="rId2" cstate="print"/>
          <a:srcRect l="59247" t="23955" r="2835" b="38448"/>
          <a:stretch>
            <a:fillRect/>
          </a:stretch>
        </p:blipFill>
        <p:spPr bwMode="auto">
          <a:xfrm>
            <a:off x="539552" y="4653136"/>
            <a:ext cx="4244681" cy="1656184"/>
          </a:xfrm>
          <a:prstGeom prst="rect">
            <a:avLst/>
          </a:prstGeom>
          <a:noFill/>
          <a:ln>
            <a:solidFill>
              <a:srgbClr val="002060"/>
            </a:solidFill>
          </a:ln>
        </p:spPr>
      </p:pic>
      <p:sp>
        <p:nvSpPr>
          <p:cNvPr id="6" name="5 - Ορθογώνιο"/>
          <p:cNvSpPr/>
          <p:nvPr/>
        </p:nvSpPr>
        <p:spPr>
          <a:xfrm>
            <a:off x="1401752" y="6309320"/>
            <a:ext cx="2520280" cy="276999"/>
          </a:xfrm>
          <a:prstGeom prst="rect">
            <a:avLst/>
          </a:prstGeom>
        </p:spPr>
        <p:txBody>
          <a:bodyPr wrap="square">
            <a:spAutoFit/>
          </a:bodyPr>
          <a:lstStyle/>
          <a:p>
            <a:pPr algn="ctr"/>
            <a:r>
              <a:rPr lang="en-US" sz="1200" dirty="0" smtClean="0">
                <a:latin typeface="+mn-lt"/>
                <a:hlinkClick r:id="rId3"/>
              </a:rPr>
              <a:t>image.slidesharecdn.com</a:t>
            </a:r>
            <a:endParaRPr lang="el-GR" sz="1200"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Βάδιση </a:t>
            </a:r>
            <a:r>
              <a:rPr lang="el-GR" sz="3000" b="0" dirty="0" smtClean="0"/>
              <a:t>1/3</a:t>
            </a:r>
            <a:endParaRPr lang="el-GR" sz="3000" b="0" dirty="0"/>
          </a:p>
        </p:txBody>
      </p:sp>
      <p:sp>
        <p:nvSpPr>
          <p:cNvPr id="3" name="2 - Θέση περιεχομένου"/>
          <p:cNvSpPr>
            <a:spLocks noGrp="1"/>
          </p:cNvSpPr>
          <p:nvPr>
            <p:ph idx="1"/>
          </p:nvPr>
        </p:nvSpPr>
        <p:spPr/>
        <p:txBody>
          <a:bodyPr>
            <a:normAutofit lnSpcReduction="10000"/>
          </a:bodyPr>
          <a:lstStyle/>
          <a:p>
            <a:r>
              <a:rPr lang="el-GR" dirty="0" smtClean="0"/>
              <a:t>Κατά την βάδιση στην άρθρωση του ισχίου αναπτύσσονται συμπιεστικές δυνάμεις.</a:t>
            </a:r>
          </a:p>
          <a:p>
            <a:r>
              <a:rPr lang="el-GR" smtClean="0"/>
              <a:t>Κατά  την </a:t>
            </a:r>
            <a:r>
              <a:rPr lang="el-GR" dirty="0" smtClean="0"/>
              <a:t>περίοδο στήριξης, </a:t>
            </a:r>
            <a:r>
              <a:rPr lang="el-GR" smtClean="0"/>
              <a:t>οι απαγωγοί  μύες </a:t>
            </a:r>
            <a:r>
              <a:rPr lang="el-GR" dirty="0" smtClean="0"/>
              <a:t>εργάζονται ‘’δυνατά’’ δύο φορές:</a:t>
            </a:r>
          </a:p>
          <a:p>
            <a:pPr lvl="1"/>
            <a:r>
              <a:rPr lang="el-GR" dirty="0" smtClean="0"/>
              <a:t> Αμέσως </a:t>
            </a:r>
            <a:r>
              <a:rPr lang="el-GR" smtClean="0"/>
              <a:t>μόλις ακουμπήσει  η </a:t>
            </a:r>
            <a:r>
              <a:rPr lang="el-GR" dirty="0" smtClean="0"/>
              <a:t>πτέρνα </a:t>
            </a:r>
            <a:r>
              <a:rPr lang="el-GR" smtClean="0"/>
              <a:t>στο έδαφος  (</a:t>
            </a:r>
            <a:r>
              <a:rPr lang="el-GR" dirty="0" smtClean="0"/>
              <a:t>φάση αρχικής επαφής) προκαλώντας στην άρθρωση αντίδραση τετραπλάσια του βάρους του σώματος.</a:t>
            </a:r>
          </a:p>
          <a:p>
            <a:pPr lvl="1"/>
            <a:r>
              <a:rPr lang="el-GR" dirty="0" smtClean="0"/>
              <a:t>Αμέσως πριν χαθεί η επαφή του μεγάλου δαχτύλου με το έδαφος (φάση προ-αιώρησης) προκαλώντας στην </a:t>
            </a:r>
            <a:r>
              <a:rPr lang="el-GR" smtClean="0"/>
              <a:t>άρθρωση αντίδραση  επταπλάσια </a:t>
            </a:r>
            <a:r>
              <a:rPr lang="el-GR" dirty="0" smtClean="0"/>
              <a:t>του βάρους του σώματος.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Βάδιση </a:t>
            </a:r>
            <a:r>
              <a:rPr lang="el-GR" sz="3000" b="0" dirty="0" smtClean="0"/>
              <a:t>2/3</a:t>
            </a:r>
            <a:endParaRPr lang="el-GR" sz="3000" b="0" dirty="0"/>
          </a:p>
        </p:txBody>
      </p:sp>
      <p:sp>
        <p:nvSpPr>
          <p:cNvPr id="3" name="2 - Θέση περιεχομένου"/>
          <p:cNvSpPr>
            <a:spLocks noGrp="1"/>
          </p:cNvSpPr>
          <p:nvPr>
            <p:ph idx="1"/>
          </p:nvPr>
        </p:nvSpPr>
        <p:spPr>
          <a:xfrm>
            <a:off x="323528" y="1052736"/>
            <a:ext cx="5040560" cy="5472608"/>
          </a:xfrm>
        </p:spPr>
        <p:txBody>
          <a:bodyPr>
            <a:noAutofit/>
          </a:bodyPr>
          <a:lstStyle/>
          <a:p>
            <a:pPr>
              <a:lnSpc>
                <a:spcPct val="120000"/>
              </a:lnSpc>
            </a:pPr>
            <a:r>
              <a:rPr lang="el-GR" dirty="0" smtClean="0"/>
              <a:t>Στις φάσεις: ανταπόκριση φόρτισης και μέση στήριξη, η αντίδραση της άρθρωσης είναι όσο το βάρος του σώματος, λόγω της γρήγορης επιβράδυνσης του κέντρου βάρους.</a:t>
            </a:r>
          </a:p>
          <a:p>
            <a:pPr>
              <a:lnSpc>
                <a:spcPct val="120000"/>
              </a:lnSpc>
            </a:pPr>
            <a:r>
              <a:rPr lang="el-GR" dirty="0" smtClean="0"/>
              <a:t>Στην περίοδο αιώρησης, η αντίδραση της άρθρωσης παραμένει χαμηλή(ίση με το βάρος του σώματος) λόγω της σύσπασης των </a:t>
            </a:r>
            <a:r>
              <a:rPr lang="el-GR" dirty="0" err="1" smtClean="0"/>
              <a:t>εκτεινόντων</a:t>
            </a:r>
            <a:r>
              <a:rPr lang="el-GR" dirty="0" smtClean="0"/>
              <a:t> μυών του ισχίου, που επιβραδύνουν το μηριαίο.</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pic>
        <p:nvPicPr>
          <p:cNvPr id="3074" name="Picture 2" descr="File:Anterior Hip Muscles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052736"/>
            <a:ext cx="3456384" cy="51845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1"/>
          <p:cNvSpPr/>
          <p:nvPr/>
        </p:nvSpPr>
        <p:spPr>
          <a:xfrm>
            <a:off x="5441035" y="6237312"/>
            <a:ext cx="3456384" cy="461665"/>
          </a:xfrm>
          <a:prstGeom prst="rect">
            <a:avLst/>
          </a:prstGeom>
        </p:spPr>
        <p:txBody>
          <a:bodyPr wrap="square">
            <a:spAutoFit/>
          </a:bodyPr>
          <a:lstStyle/>
          <a:p>
            <a:pPr algn="ctr"/>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n-US" sz="1200" dirty="0">
                <a:latin typeface="+mn-lt"/>
                <a:hlinkClick r:id="rId3"/>
              </a:rPr>
              <a:t>Anterior Hip Muscles </a:t>
            </a:r>
            <a:r>
              <a:rPr lang="en-US" sz="1200" dirty="0" smtClean="0">
                <a:latin typeface="+mn-lt"/>
                <a:hlinkClick r:id="rId3"/>
              </a:rPr>
              <a:t>2</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4" tooltip="User:Mikael Häggström"/>
              </a:rPr>
              <a:t>Mikael </a:t>
            </a:r>
            <a:r>
              <a:rPr lang="en-US" sz="1200" dirty="0" err="1">
                <a:latin typeface="+mn-lt"/>
                <a:hlinkClick r:id="rId4" tooltip="User:Mikael Häggström"/>
              </a:rPr>
              <a:t>Häggström</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solidFill>
                  <a:srgbClr val="DADADA">
                    <a:lumMod val="50000"/>
                  </a:srgbClr>
                </a:solidFill>
                <a:latin typeface="+mn-lt"/>
                <a:cs typeface="Calibri" panose="020F0502020204030204" pitchFamily="34" charset="0"/>
                <a:hlinkClick r:id="rId5"/>
              </a:rPr>
              <a:t>CC BY-SA </a:t>
            </a:r>
            <a:r>
              <a:rPr lang="en-US" sz="1200" dirty="0" smtClean="0">
                <a:solidFill>
                  <a:srgbClr val="DADADA">
                    <a:lumMod val="50000"/>
                  </a:srgbClr>
                </a:solidFill>
                <a:latin typeface="+mn-lt"/>
                <a:cs typeface="Calibri" panose="020F0502020204030204" pitchFamily="34" charset="0"/>
                <a:hlinkClick r:id="rId5"/>
              </a:rPr>
              <a:t>3.0</a:t>
            </a:r>
            <a:r>
              <a:rPr lang="en-US" sz="1200" dirty="0" smtClean="0">
                <a:solidFill>
                  <a:srgbClr val="DADADA">
                    <a:lumMod val="50000"/>
                  </a:srgbClr>
                </a:solidFill>
                <a:latin typeface="+mn-lt"/>
                <a:cs typeface="Calibri" panose="020F0502020204030204" pitchFamily="34" charset="0"/>
              </a:rPr>
              <a:t> </a:t>
            </a:r>
            <a:endParaRPr lang="en-US" sz="1200" dirty="0">
              <a:solidFill>
                <a:srgbClr val="DADADA">
                  <a:lumMod val="50000"/>
                </a:srgbClr>
              </a:solidFill>
              <a:latin typeface="+mn-lt"/>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Ισχίο/</a:t>
            </a:r>
            <a:r>
              <a:rPr lang="el-GR" sz="3000" b="0" dirty="0"/>
              <a:t>Ο</a:t>
            </a:r>
            <a:r>
              <a:rPr lang="el-GR" sz="3000" b="0" dirty="0" smtClean="0"/>
              <a:t>πίσθια όψη</a:t>
            </a:r>
            <a:endParaRPr lang="el-GR"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5" name="Picture 2" descr="This figure shows different views of the hip joint. The top panel shows the frontal view of the right hip joint, the middle panel shows the anterior view, and the bottom panel shows the posterior view."/>
          <p:cNvPicPr>
            <a:picLocks noGrp="1" noChangeAspect="1" noChangeArrowheads="1"/>
          </p:cNvPicPr>
          <p:nvPr>
            <p:ph idx="1"/>
          </p:nvPr>
        </p:nvPicPr>
        <p:blipFill>
          <a:blip r:embed="rId3" cstate="print"/>
          <a:srcRect l="22893" t="71087" r="25333" b="3496"/>
          <a:stretch>
            <a:fillRect/>
          </a:stretch>
        </p:blipFill>
        <p:spPr bwMode="auto">
          <a:xfrm>
            <a:off x="2123728" y="1196752"/>
            <a:ext cx="3419872" cy="4251840"/>
          </a:xfrm>
          <a:prstGeom prst="rect">
            <a:avLst/>
          </a:prstGeom>
          <a:noFill/>
        </p:spPr>
      </p:pic>
      <p:sp>
        <p:nvSpPr>
          <p:cNvPr id="7" name="6 - Ορθογώνιο"/>
          <p:cNvSpPr/>
          <p:nvPr/>
        </p:nvSpPr>
        <p:spPr>
          <a:xfrm>
            <a:off x="5508104" y="1700808"/>
            <a:ext cx="3092644" cy="369332"/>
          </a:xfrm>
          <a:prstGeom prst="rect">
            <a:avLst/>
          </a:prstGeom>
        </p:spPr>
        <p:txBody>
          <a:bodyPr wrap="square">
            <a:spAutoFit/>
          </a:bodyPr>
          <a:lstStyle/>
          <a:p>
            <a:r>
              <a:rPr lang="el-GR" dirty="0" err="1" smtClean="0"/>
              <a:t>Λαγονομηρικός</a:t>
            </a:r>
            <a:r>
              <a:rPr lang="el-GR" dirty="0" smtClean="0"/>
              <a:t> σύνδεσμος</a:t>
            </a:r>
            <a:endParaRPr lang="el-GR" dirty="0"/>
          </a:p>
        </p:txBody>
      </p:sp>
      <p:sp>
        <p:nvSpPr>
          <p:cNvPr id="8" name="7 - Ορθογώνιο"/>
          <p:cNvSpPr/>
          <p:nvPr/>
        </p:nvSpPr>
        <p:spPr>
          <a:xfrm>
            <a:off x="5580112" y="2708920"/>
            <a:ext cx="2492157" cy="369332"/>
          </a:xfrm>
          <a:prstGeom prst="rect">
            <a:avLst/>
          </a:prstGeom>
        </p:spPr>
        <p:txBody>
          <a:bodyPr wrap="none">
            <a:spAutoFit/>
          </a:bodyPr>
          <a:lstStyle/>
          <a:p>
            <a:r>
              <a:rPr lang="el-GR" dirty="0" smtClean="0"/>
              <a:t>Μεγάλος </a:t>
            </a:r>
            <a:r>
              <a:rPr lang="el-GR" dirty="0" err="1" smtClean="0"/>
              <a:t>Τροχαντήρας</a:t>
            </a:r>
            <a:endParaRPr lang="el-GR" dirty="0"/>
          </a:p>
        </p:txBody>
      </p:sp>
      <p:sp>
        <p:nvSpPr>
          <p:cNvPr id="9" name="8 - Ορθογώνιο"/>
          <p:cNvSpPr/>
          <p:nvPr/>
        </p:nvSpPr>
        <p:spPr>
          <a:xfrm>
            <a:off x="5580112" y="3933056"/>
            <a:ext cx="2682529" cy="369332"/>
          </a:xfrm>
          <a:prstGeom prst="rect">
            <a:avLst/>
          </a:prstGeom>
        </p:spPr>
        <p:txBody>
          <a:bodyPr wrap="none">
            <a:spAutoFit/>
          </a:bodyPr>
          <a:lstStyle/>
          <a:p>
            <a:r>
              <a:rPr lang="el-GR" dirty="0" err="1" smtClean="0"/>
              <a:t>Ισχιομηρικός</a:t>
            </a:r>
            <a:r>
              <a:rPr lang="el-GR" dirty="0" smtClean="0"/>
              <a:t> σύνδεσμος</a:t>
            </a:r>
            <a:endParaRPr lang="el-GR" dirty="0"/>
          </a:p>
        </p:txBody>
      </p:sp>
      <p:pic>
        <p:nvPicPr>
          <p:cNvPr id="10" name="Picture 2" descr="This figure shows different views of the hip joint. The top panel shows the frontal view of the right hip joint, the middle panel shows the anterior view, and the bottom panel shows the posterior view."/>
          <p:cNvPicPr>
            <a:picLocks noChangeAspect="1" noChangeArrowheads="1"/>
          </p:cNvPicPr>
          <p:nvPr/>
        </p:nvPicPr>
        <p:blipFill>
          <a:blip r:embed="rId3" cstate="print"/>
          <a:srcRect t="74100" r="71656" b="3496"/>
          <a:stretch>
            <a:fillRect/>
          </a:stretch>
        </p:blipFill>
        <p:spPr bwMode="auto">
          <a:xfrm>
            <a:off x="611560" y="1700808"/>
            <a:ext cx="1872208" cy="3747784"/>
          </a:xfrm>
          <a:prstGeom prst="rect">
            <a:avLst/>
          </a:prstGeom>
          <a:noFill/>
        </p:spPr>
      </p:pic>
      <p:sp>
        <p:nvSpPr>
          <p:cNvPr id="11" name="10 - Ορθογώνιο"/>
          <p:cNvSpPr/>
          <p:nvPr/>
        </p:nvSpPr>
        <p:spPr>
          <a:xfrm>
            <a:off x="683568" y="1268760"/>
            <a:ext cx="1768882" cy="369332"/>
          </a:xfrm>
          <a:prstGeom prst="rect">
            <a:avLst/>
          </a:prstGeom>
        </p:spPr>
        <p:txBody>
          <a:bodyPr wrap="none">
            <a:spAutoFit/>
          </a:bodyPr>
          <a:lstStyle/>
          <a:p>
            <a:r>
              <a:rPr lang="el-GR" dirty="0" smtClean="0"/>
              <a:t>Ισχιακή Άκανθα</a:t>
            </a:r>
            <a:endParaRPr lang="el-GR" dirty="0"/>
          </a:p>
        </p:txBody>
      </p:sp>
      <p:sp>
        <p:nvSpPr>
          <p:cNvPr id="12" name="Ορθογώνιο 11"/>
          <p:cNvSpPr/>
          <p:nvPr/>
        </p:nvSpPr>
        <p:spPr>
          <a:xfrm>
            <a:off x="585423" y="5661248"/>
            <a:ext cx="4980876" cy="461665"/>
          </a:xfrm>
          <a:prstGeom prst="rect">
            <a:avLst/>
          </a:prstGeom>
        </p:spPr>
        <p:txBody>
          <a:bodyPr wrap="square">
            <a:spAutoFit/>
          </a:bodyPr>
          <a:lstStyle/>
          <a:p>
            <a:r>
              <a:rPr lang="en-US" sz="1200" dirty="0">
                <a:latin typeface="+mn-lt"/>
              </a:rPr>
              <a:t>© 7 </a:t>
            </a:r>
            <a:r>
              <a:rPr lang="en-US" sz="1200" dirty="0" err="1">
                <a:latin typeface="+mn-lt"/>
              </a:rPr>
              <a:t>Νοε</a:t>
            </a:r>
            <a:r>
              <a:rPr lang="en-US" sz="1200" dirty="0">
                <a:latin typeface="+mn-lt"/>
              </a:rPr>
              <a:t> 2014 </a:t>
            </a:r>
            <a:r>
              <a:rPr lang="en-US" sz="1200" dirty="0" err="1">
                <a:latin typeface="+mn-lt"/>
              </a:rPr>
              <a:t>OpenStax</a:t>
            </a:r>
            <a:r>
              <a:rPr lang="en-US" sz="1200" dirty="0">
                <a:latin typeface="+mn-lt"/>
              </a:rPr>
              <a:t> College. </a:t>
            </a:r>
            <a:r>
              <a:rPr lang="en-US" sz="1200" dirty="0">
                <a:latin typeface="+mn-lt"/>
                <a:hlinkClick r:id="rId4"/>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4.0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Βάδιση </a:t>
            </a:r>
            <a:r>
              <a:rPr lang="el-GR" sz="3000" b="0" dirty="0" smtClean="0"/>
              <a:t>3/3 </a:t>
            </a:r>
            <a:endParaRPr lang="el-GR" sz="3000" b="0" dirty="0"/>
          </a:p>
        </p:txBody>
      </p:sp>
      <p:sp>
        <p:nvSpPr>
          <p:cNvPr id="3" name="2 - Θέση περιεχομένου"/>
          <p:cNvSpPr>
            <a:spLocks noGrp="1"/>
          </p:cNvSpPr>
          <p:nvPr>
            <p:ph idx="1"/>
          </p:nvPr>
        </p:nvSpPr>
        <p:spPr>
          <a:xfrm>
            <a:off x="457200" y="1196752"/>
            <a:ext cx="8229600" cy="5040560"/>
          </a:xfrm>
        </p:spPr>
        <p:txBody>
          <a:bodyPr>
            <a:normAutofit/>
          </a:bodyPr>
          <a:lstStyle/>
          <a:p>
            <a:r>
              <a:rPr lang="el-GR" dirty="0" smtClean="0"/>
              <a:t>Αυξανομένης της ταχύτητας βάδισης αυξάνεται και το μέτρο της δύναμης της αντίδρασης της άρθρωσης.</a:t>
            </a:r>
          </a:p>
          <a:p>
            <a:r>
              <a:rPr lang="el-GR" dirty="0" smtClean="0"/>
              <a:t>Σε γρήγορο </a:t>
            </a:r>
            <a:r>
              <a:rPr lang="el-GR" smtClean="0"/>
              <a:t>ρυθμό βηματισμού  η </a:t>
            </a:r>
            <a:r>
              <a:rPr lang="el-GR" dirty="0" smtClean="0"/>
              <a:t>αντίδραση </a:t>
            </a:r>
            <a:r>
              <a:rPr lang="el-GR" smtClean="0"/>
              <a:t>της άρθρωσης  στην περίοδο  στήριξης είναι διπλάσια  από </a:t>
            </a:r>
            <a:r>
              <a:rPr lang="el-GR" dirty="0" smtClean="0"/>
              <a:t>ότι στην περίοδο αιώρησης.</a:t>
            </a:r>
          </a:p>
          <a:p>
            <a:r>
              <a:rPr lang="el-GR" dirty="0" smtClean="0"/>
              <a:t>Η αντίδραση που αναπτύσσεται στο ισχίο, κατά την περίοδο στήριξης, μπορεί να είναι έως και εξαπλάσια του βάρους του σώματος.</a:t>
            </a:r>
          </a:p>
          <a:p>
            <a:r>
              <a:rPr lang="el-GR" dirty="0" smtClean="0"/>
              <a:t>Στη </a:t>
            </a:r>
            <a:r>
              <a:rPr lang="el-GR" smtClean="0"/>
              <a:t>περίοδο αιώρησης   </a:t>
            </a:r>
            <a:r>
              <a:rPr lang="el-GR" dirty="0" smtClean="0"/>
              <a:t>μπορεί </a:t>
            </a:r>
            <a:r>
              <a:rPr lang="el-GR" smtClean="0"/>
              <a:t>να είναι  από το  1/3 </a:t>
            </a:r>
            <a:r>
              <a:rPr lang="el-GR" dirty="0" smtClean="0"/>
              <a:t>του βάρους </a:t>
            </a:r>
            <a:r>
              <a:rPr lang="el-GR" smtClean="0"/>
              <a:t>του σώματος  έως </a:t>
            </a:r>
            <a:r>
              <a:rPr lang="el-GR" dirty="0" smtClean="0"/>
              <a:t>ίση με </a:t>
            </a:r>
            <a:r>
              <a:rPr lang="el-GR" smtClean="0"/>
              <a:t>αυτό.  </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Βάδιση </a:t>
            </a:r>
            <a:r>
              <a:rPr lang="el-GR" sz="3200" b="0" dirty="0" smtClean="0"/>
              <a:t>Δύναμη Αντίδρασης</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
        <p:nvSpPr>
          <p:cNvPr id="7" name="2 - Θέση περιεχομένου"/>
          <p:cNvSpPr txBox="1">
            <a:spLocks/>
          </p:cNvSpPr>
          <p:nvPr/>
        </p:nvSpPr>
        <p:spPr>
          <a:xfrm>
            <a:off x="467544" y="1196752"/>
            <a:ext cx="8208912" cy="4896544"/>
          </a:xfrm>
          <a:prstGeom prst="rect">
            <a:avLst/>
          </a:prstGeom>
        </p:spPr>
        <p:txBody>
          <a:bodyPr vert="horz" lIns="91440" tIns="45720" rIns="91440" bIns="45720" rtlCol="0">
            <a:normAutofit/>
          </a:bodyPr>
          <a:lstStyle/>
          <a:p>
            <a:pPr marL="342900" indent="-342900">
              <a:lnSpc>
                <a:spcPct val="105000"/>
              </a:lnSpc>
              <a:spcBef>
                <a:spcPts val="1200"/>
              </a:spcBef>
              <a:buFont typeface="Wingdings" panose="05000000000000000000" pitchFamily="2" charset="2"/>
              <a:buChar char="Ø"/>
            </a:pPr>
            <a:r>
              <a:rPr kumimoji="0" lang="el-GR" sz="2400" b="0" i="0" u="none" strike="noStrike" kern="1200" cap="none" spc="0" normalizeH="0" baseline="0" noProof="0" dirty="0" smtClean="0">
                <a:ln>
                  <a:noFill/>
                </a:ln>
                <a:solidFill>
                  <a:schemeClr val="tx1"/>
                </a:solidFill>
                <a:effectLst/>
                <a:uLnTx/>
                <a:uFillTx/>
                <a:latin typeface="+mn-lt"/>
              </a:rPr>
              <a:t>Η αντίδραση στην άρθρωση του ισχίου σε</a:t>
            </a:r>
            <a:r>
              <a:rPr kumimoji="0" lang="el-GR" sz="2400" b="0" i="0" u="none" strike="noStrike" kern="1200" cap="none" spc="0" normalizeH="0" noProof="0" dirty="0" smtClean="0">
                <a:ln>
                  <a:noFill/>
                </a:ln>
                <a:solidFill>
                  <a:schemeClr val="tx1"/>
                </a:solidFill>
                <a:effectLst/>
                <a:uLnTx/>
                <a:uFillTx/>
                <a:latin typeface="+mn-lt"/>
              </a:rPr>
              <a:t> </a:t>
            </a:r>
            <a:r>
              <a:rPr kumimoji="0" lang="el-GR" sz="2400" b="0" i="0" u="none" strike="noStrike" kern="1200" cap="none" spc="0" normalizeH="0" baseline="0" noProof="0" dirty="0" smtClean="0">
                <a:ln>
                  <a:noFill/>
                </a:ln>
                <a:solidFill>
                  <a:schemeClr val="tx1"/>
                </a:solidFill>
                <a:effectLst/>
                <a:uLnTx/>
                <a:uFillTx/>
                <a:latin typeface="+mn-lt"/>
              </a:rPr>
              <a:t>σχέση με το βάρος του σώματος είναι:</a:t>
            </a:r>
          </a:p>
          <a:p>
            <a:pPr marL="800100" lvl="1" indent="-342900">
              <a:lnSpc>
                <a:spcPct val="105000"/>
              </a:lnSpc>
              <a:spcBef>
                <a:spcPts val="1200"/>
              </a:spcBef>
              <a:buFont typeface="Wingdings" panose="05000000000000000000" pitchFamily="2" charset="2"/>
              <a:buChar char="§"/>
            </a:pPr>
            <a:r>
              <a:rPr lang="el-GR" sz="2400" dirty="0" smtClean="0">
                <a:latin typeface="+mn-lt"/>
              </a:rPr>
              <a:t>Τριπλάσια στη </a:t>
            </a:r>
            <a:r>
              <a:rPr lang="el-GR" sz="2400" dirty="0" err="1" smtClean="0">
                <a:latin typeface="+mn-lt"/>
              </a:rPr>
              <a:t>μονοποδική</a:t>
            </a:r>
            <a:r>
              <a:rPr lang="el-GR" sz="2400" dirty="0" smtClean="0">
                <a:latin typeface="+mn-lt"/>
              </a:rPr>
              <a:t> στήριξη.</a:t>
            </a:r>
          </a:p>
          <a:p>
            <a:pPr marL="800100" lvl="1" indent="-342900">
              <a:lnSpc>
                <a:spcPct val="105000"/>
              </a:lnSpc>
              <a:spcBef>
                <a:spcPts val="1200"/>
              </a:spcBef>
              <a:buFont typeface="Wingdings" panose="05000000000000000000" pitchFamily="2" charset="2"/>
              <a:buChar char="§"/>
            </a:pPr>
            <a:r>
              <a:rPr lang="el-GR" sz="2400" dirty="0" smtClean="0">
                <a:latin typeface="+mn-lt"/>
              </a:rPr>
              <a:t>Πενταπλάσια κατά την βάδιση.</a:t>
            </a:r>
          </a:p>
          <a:p>
            <a:pPr marL="800100" lvl="1" indent="-342900">
              <a:lnSpc>
                <a:spcPct val="105000"/>
              </a:lnSpc>
              <a:spcBef>
                <a:spcPts val="1200"/>
              </a:spcBef>
              <a:buFont typeface="Wingdings" panose="05000000000000000000" pitchFamily="2" charset="2"/>
              <a:buChar char="§"/>
            </a:pPr>
            <a:r>
              <a:rPr lang="el-GR" sz="2400" dirty="0" smtClean="0">
                <a:latin typeface="+mn-lt"/>
              </a:rPr>
              <a:t>Έως δεκαπλάσια κατά το τρέξιμο.</a:t>
            </a:r>
          </a:p>
          <a:p>
            <a:pPr marL="800100" lvl="1" indent="-342900">
              <a:lnSpc>
                <a:spcPct val="105000"/>
              </a:lnSpc>
              <a:spcBef>
                <a:spcPts val="1200"/>
              </a:spcBef>
              <a:buFont typeface="Wingdings" panose="05000000000000000000" pitchFamily="2" charset="2"/>
              <a:buChar char="§"/>
            </a:pPr>
            <a:r>
              <a:rPr lang="el-GR" sz="2400" dirty="0" smtClean="0">
                <a:latin typeface="+mn-lt"/>
              </a:rPr>
              <a:t>Διπλάσια κατά την κάμψη του ισχίου με το γόνατο σε </a:t>
            </a:r>
            <a:r>
              <a:rPr lang="el-GR" sz="2400" smtClean="0">
                <a:latin typeface="+mn-lt"/>
              </a:rPr>
              <a:t>έκταση από  την </a:t>
            </a:r>
            <a:r>
              <a:rPr lang="el-GR" sz="2400" dirty="0" smtClean="0">
                <a:latin typeface="+mn-lt"/>
              </a:rPr>
              <a:t>ύπτια κατάκλιση.</a:t>
            </a:r>
          </a:p>
          <a:p>
            <a:pPr marL="342900" indent="-342900">
              <a:lnSpc>
                <a:spcPct val="105000"/>
              </a:lnSpc>
              <a:spcBef>
                <a:spcPts val="1200"/>
              </a:spcBef>
              <a:buFont typeface="Wingdings" pitchFamily="2" charset="2"/>
              <a:buChar char="Ø"/>
            </a:pPr>
            <a:r>
              <a:rPr lang="el-GR" sz="2400" dirty="0" smtClean="0">
                <a:latin typeface="+mn-lt"/>
              </a:rPr>
              <a:t> Η αντίδραση της άρθρωσης, σε χαλαρή </a:t>
            </a:r>
            <a:r>
              <a:rPr lang="el-GR" sz="2400" smtClean="0">
                <a:latin typeface="+mn-lt"/>
              </a:rPr>
              <a:t>στάση,  είναι </a:t>
            </a:r>
            <a:r>
              <a:rPr lang="el-GR" sz="2400" dirty="0" smtClean="0">
                <a:latin typeface="+mn-lt"/>
              </a:rPr>
              <a:t>το μισό του βάρους </a:t>
            </a:r>
            <a:r>
              <a:rPr lang="el-GR" sz="2400" smtClean="0">
                <a:latin typeface="+mn-lt"/>
              </a:rPr>
              <a:t>του υπερκείμενου  κορμού</a:t>
            </a:r>
            <a:r>
              <a:rPr lang="el-GR" sz="2400" dirty="0" smtClean="0">
                <a:latin typeface="+mn-lt"/>
              </a:rPr>
              <a:t>, δηλαδή </a:t>
            </a:r>
            <a:r>
              <a:rPr lang="el-GR" sz="2400" smtClean="0">
                <a:latin typeface="+mn-lt"/>
              </a:rPr>
              <a:t>το 1/3  του </a:t>
            </a:r>
            <a:r>
              <a:rPr lang="el-GR" sz="2400" dirty="0" smtClean="0">
                <a:latin typeface="+mn-lt"/>
              </a:rPr>
              <a:t>βάρους του σώματος.</a:t>
            </a:r>
          </a:p>
          <a:p>
            <a:pPr marL="800100" lvl="1" indent="-342900">
              <a:lnSpc>
                <a:spcPct val="105000"/>
              </a:lnSpc>
              <a:spcBef>
                <a:spcPts val="1200"/>
              </a:spcBef>
              <a:buFont typeface="Wingdings" pitchFamily="2" charset="2"/>
              <a:buChar char="Ø"/>
            </a:pPr>
            <a:endParaRPr lang="el-GR" sz="2400" dirty="0" smtClean="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Συνοψίζοντας </a:t>
            </a:r>
            <a:endParaRPr lang="el-GR" sz="3600" dirty="0"/>
          </a:p>
        </p:txBody>
      </p:sp>
      <p:sp>
        <p:nvSpPr>
          <p:cNvPr id="3" name="2 - Θέση περιεχομένου"/>
          <p:cNvSpPr>
            <a:spLocks noGrp="1"/>
          </p:cNvSpPr>
          <p:nvPr>
            <p:ph idx="1"/>
          </p:nvPr>
        </p:nvSpPr>
        <p:spPr>
          <a:xfrm>
            <a:off x="251520" y="1196752"/>
            <a:ext cx="3312368" cy="5256584"/>
          </a:xfrm>
        </p:spPr>
        <p:txBody>
          <a:bodyPr>
            <a:normAutofit/>
          </a:bodyPr>
          <a:lstStyle/>
          <a:p>
            <a:r>
              <a:rPr lang="el-GR" smtClean="0"/>
              <a:t>Όταν εργάζονται  τα </a:t>
            </a:r>
            <a:r>
              <a:rPr lang="el-GR" dirty="0" smtClean="0"/>
              <a:t>μυϊκά συστήματα, </a:t>
            </a:r>
            <a:r>
              <a:rPr lang="el-GR" smtClean="0"/>
              <a:t>η δύναμη  που   </a:t>
            </a:r>
            <a:r>
              <a:rPr lang="el-GR" dirty="0" smtClean="0"/>
              <a:t>αναπτύσσεται σχετίζεται με τη μυϊκή δραστηριότητα.</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pic>
        <p:nvPicPr>
          <p:cNvPr id="5" name="Picture 2" descr="File:Straight-leg-test.gif"/>
          <p:cNvPicPr>
            <a:picLocks noChangeAspect="1" noChangeArrowheads="1"/>
          </p:cNvPicPr>
          <p:nvPr/>
        </p:nvPicPr>
        <p:blipFill>
          <a:blip r:embed="rId3" cstate="print">
            <a:extLst>
              <a:ext uri="{28A0092B-C50C-407E-A947-70E740481C1C}">
                <a14:useLocalDpi xmlns:a14="http://schemas.microsoft.com/office/drawing/2010/main" val="0"/>
              </a:ext>
            </a:extLst>
          </a:blip>
          <a:srcRect b="9115"/>
          <a:stretch>
            <a:fillRect/>
          </a:stretch>
        </p:blipFill>
        <p:spPr bwMode="auto">
          <a:xfrm>
            <a:off x="3419872" y="1779658"/>
            <a:ext cx="5616624" cy="36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p:nvPr/>
        </p:nvSpPr>
        <p:spPr>
          <a:xfrm>
            <a:off x="4932040" y="5589240"/>
            <a:ext cx="2304256" cy="461665"/>
          </a:xfrm>
          <a:prstGeom prst="rect">
            <a:avLst/>
          </a:prstGeom>
        </p:spPr>
        <p:txBody>
          <a:bodyPr wrap="square">
            <a:spAutoFit/>
          </a:bodyPr>
          <a:lstStyle/>
          <a:p>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n-US" sz="1200" dirty="0" smtClean="0">
                <a:latin typeface="+mn-lt"/>
                <a:hlinkClick r:id="rId4"/>
              </a:rPr>
              <a:t>Straight-leg-test</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smtClean="0">
                <a:latin typeface="+mn-lt"/>
                <a:hlinkClick r:id="rId5" tooltip="User:Davidjr74 (page does not exist)"/>
              </a:rPr>
              <a:t>Davidjr74</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6"/>
              </a:rPr>
              <a:t>CC0 1.0</a:t>
            </a:r>
            <a:endParaRPr lang="en-US" sz="1200"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Μυϊκή Δραστηριότητα</a:t>
            </a:r>
            <a:endParaRPr lang="el-GR" sz="3600" dirty="0"/>
          </a:p>
        </p:txBody>
      </p:sp>
      <p:sp>
        <p:nvSpPr>
          <p:cNvPr id="3" name="2 - Θέση περιεχομένου"/>
          <p:cNvSpPr>
            <a:spLocks noGrp="1"/>
          </p:cNvSpPr>
          <p:nvPr>
            <p:ph idx="1"/>
          </p:nvPr>
        </p:nvSpPr>
        <p:spPr>
          <a:xfrm>
            <a:off x="590872" y="1196752"/>
            <a:ext cx="8229600" cy="5256584"/>
          </a:xfrm>
        </p:spPr>
        <p:txBody>
          <a:bodyPr>
            <a:normAutofit/>
          </a:bodyPr>
          <a:lstStyle/>
          <a:p>
            <a:r>
              <a:rPr lang="el-GR" dirty="0" smtClean="0"/>
              <a:t>Οι </a:t>
            </a:r>
            <a:r>
              <a:rPr lang="el-GR" b="1" dirty="0" smtClean="0"/>
              <a:t>προσαγωγοί μύες </a:t>
            </a:r>
            <a:r>
              <a:rPr lang="el-GR" dirty="0" smtClean="0"/>
              <a:t>είναι αποτελεσματικοί ως καμπτήρες του ισχίου για τις πρώτες 50</a:t>
            </a:r>
            <a:r>
              <a:rPr lang="el-GR" b="1" dirty="0" smtClean="0"/>
              <a:t>°</a:t>
            </a:r>
            <a:r>
              <a:rPr lang="el-GR" dirty="0" smtClean="0"/>
              <a:t> κάμψης.</a:t>
            </a:r>
          </a:p>
          <a:p>
            <a:r>
              <a:rPr lang="el-GR" dirty="0" smtClean="0"/>
              <a:t>Ο </a:t>
            </a:r>
            <a:r>
              <a:rPr lang="el-GR" b="1" dirty="0" smtClean="0"/>
              <a:t>ραπτικός</a:t>
            </a:r>
            <a:r>
              <a:rPr lang="el-GR" dirty="0" smtClean="0"/>
              <a:t> δεν επηρεάζεται από την θέση του γόνατος, ενώ ο ισχνός προσαγωγός ενεργοποιείται με το γόνατο σε έκταση.</a:t>
            </a:r>
          </a:p>
          <a:p>
            <a:r>
              <a:rPr lang="el-GR" smtClean="0"/>
              <a:t>Οι </a:t>
            </a:r>
            <a:r>
              <a:rPr lang="el-GR" b="1" smtClean="0"/>
              <a:t>απαγωγοί  μύες </a:t>
            </a:r>
            <a:r>
              <a:rPr lang="el-GR" dirty="0" smtClean="0"/>
              <a:t>στην ύπτια κατάκλιση μπορούν να αναπτύξουν ισομετρική ροπή 82% μεγαλύτερη από αυτή που θα μπορούσαν να αναπτύξουν ήδη από απαγωγή </a:t>
            </a:r>
            <a:r>
              <a:rPr lang="el-GR" smtClean="0"/>
              <a:t>25</a:t>
            </a:r>
            <a:r>
              <a:rPr lang="el-GR" b="1" smtClean="0"/>
              <a:t>°</a:t>
            </a:r>
            <a:r>
              <a:rPr lang="el-GR" smtClean="0"/>
              <a:t>.  </a:t>
            </a:r>
            <a:endParaRPr lang="el-GR" dirty="0" smtClean="0"/>
          </a:p>
          <a:p>
            <a:r>
              <a:rPr lang="el-GR" dirty="0" smtClean="0"/>
              <a:t>Για χαλαρή </a:t>
            </a:r>
            <a:r>
              <a:rPr lang="el-GR" b="1" dirty="0" smtClean="0"/>
              <a:t>απλή κίνηση </a:t>
            </a:r>
            <a:r>
              <a:rPr lang="el-GR" dirty="0" smtClean="0"/>
              <a:t>είναι αρκετές 10</a:t>
            </a:r>
            <a:r>
              <a:rPr lang="el-GR" b="1" dirty="0" smtClean="0"/>
              <a:t>° </a:t>
            </a:r>
            <a:r>
              <a:rPr lang="el-GR" dirty="0" smtClean="0"/>
              <a:t>μοίρες υπερέκτασης και 30</a:t>
            </a:r>
            <a:r>
              <a:rPr lang="el-GR" b="1" dirty="0" smtClean="0"/>
              <a:t>° </a:t>
            </a:r>
            <a:r>
              <a:rPr lang="el-GR" dirty="0" smtClean="0"/>
              <a:t>κάμψης.</a:t>
            </a:r>
          </a:p>
          <a:p>
            <a:r>
              <a:rPr lang="el-GR" dirty="0" smtClean="0"/>
              <a:t>Για απλές </a:t>
            </a:r>
            <a:r>
              <a:rPr lang="el-GR" b="1" dirty="0" smtClean="0"/>
              <a:t>καθημερινές δραστηριότητες </a:t>
            </a:r>
            <a:r>
              <a:rPr lang="el-GR" dirty="0" smtClean="0"/>
              <a:t>αρκούν 33</a:t>
            </a:r>
            <a:r>
              <a:rPr lang="el-GR" b="1" dirty="0" smtClean="0"/>
              <a:t>° </a:t>
            </a:r>
            <a:r>
              <a:rPr lang="el-GR" dirty="0" smtClean="0"/>
              <a:t>έξω στροφής, 28</a:t>
            </a:r>
            <a:r>
              <a:rPr lang="el-GR" b="1" dirty="0" smtClean="0"/>
              <a:t>°</a:t>
            </a:r>
            <a:r>
              <a:rPr lang="el-GR" dirty="0" smtClean="0"/>
              <a:t> απαγωγής και 124</a:t>
            </a:r>
            <a:r>
              <a:rPr lang="el-GR" b="1" dirty="0" smtClean="0"/>
              <a:t>° </a:t>
            </a:r>
            <a:r>
              <a:rPr lang="el-GR" dirty="0" smtClean="0"/>
              <a:t>κάμψης.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792088"/>
          </a:xfrm>
        </p:spPr>
        <p:txBody>
          <a:bodyPr>
            <a:normAutofit/>
          </a:bodyPr>
          <a:lstStyle/>
          <a:p>
            <a:r>
              <a:rPr lang="el-GR" sz="3600" dirty="0" smtClean="0"/>
              <a:t>Γυναίκες </a:t>
            </a:r>
            <a:endParaRPr lang="el-GR" sz="3600" dirty="0"/>
          </a:p>
        </p:txBody>
      </p:sp>
      <p:sp>
        <p:nvSpPr>
          <p:cNvPr id="3" name="2 - Θέση περιεχομένου"/>
          <p:cNvSpPr>
            <a:spLocks noGrp="1"/>
          </p:cNvSpPr>
          <p:nvPr>
            <p:ph idx="1"/>
          </p:nvPr>
        </p:nvSpPr>
        <p:spPr>
          <a:xfrm>
            <a:off x="179512" y="1196752"/>
            <a:ext cx="8892480" cy="5256584"/>
          </a:xfrm>
        </p:spPr>
        <p:txBody>
          <a:bodyPr>
            <a:normAutofit/>
          </a:bodyPr>
          <a:lstStyle/>
          <a:p>
            <a:r>
              <a:rPr lang="el-GR" b="1" dirty="0" smtClean="0"/>
              <a:t>Ευρύτερη λεκάνη</a:t>
            </a:r>
            <a:r>
              <a:rPr lang="el-GR" smtClean="0"/>
              <a:t>, </a:t>
            </a:r>
            <a:r>
              <a:rPr lang="el-GR" b="1" smtClean="0"/>
              <a:t>μεγαλύτερη  γωνία </a:t>
            </a:r>
            <a:r>
              <a:rPr lang="el-GR" b="1" dirty="0" smtClean="0"/>
              <a:t>έγκλισης</a:t>
            </a:r>
            <a:r>
              <a:rPr lang="el-GR" dirty="0" smtClean="0"/>
              <a:t>, </a:t>
            </a:r>
            <a:r>
              <a:rPr lang="el-GR" b="1" dirty="0" smtClean="0"/>
              <a:t>διαφορετική υπόδησ</a:t>
            </a:r>
            <a:r>
              <a:rPr lang="el-GR" dirty="0" smtClean="0"/>
              <a:t>η</a:t>
            </a:r>
            <a:r>
              <a:rPr lang="el-GR" smtClean="0"/>
              <a:t>, και  </a:t>
            </a:r>
            <a:r>
              <a:rPr lang="el-GR" b="1" smtClean="0"/>
              <a:t>διαφορετικός </a:t>
            </a:r>
            <a:r>
              <a:rPr lang="el-GR" b="1" dirty="0" smtClean="0"/>
              <a:t>βηματισμός </a:t>
            </a:r>
            <a:r>
              <a:rPr lang="el-GR" dirty="0" smtClean="0"/>
              <a:t>αποτελούν </a:t>
            </a:r>
            <a:r>
              <a:rPr lang="el-GR" smtClean="0"/>
              <a:t>τις αιτίες  ανάπτυξης </a:t>
            </a:r>
            <a:r>
              <a:rPr lang="el-GR" dirty="0" smtClean="0"/>
              <a:t>μικρότερης αντίδρασης στην άρθρωση του ισχίου στις γυναίκες απ’ ότι στους άνδρες.</a:t>
            </a:r>
          </a:p>
          <a:p>
            <a:r>
              <a:rPr lang="el-GR" dirty="0" smtClean="0"/>
              <a:t>Η μέγιστη αντίδραση της άρθρωσης είναι τετραπλάσια του βάρους του σώματος και παρουσιάζεται επίσης στο τέλος της περιόδου στήριξης. </a:t>
            </a:r>
          </a:p>
          <a:p>
            <a:r>
              <a:rPr lang="el-GR" dirty="0" smtClean="0"/>
              <a:t>Το συγγενές </a:t>
            </a:r>
            <a:r>
              <a:rPr lang="el-GR" dirty="0" err="1" smtClean="0"/>
              <a:t>εξάρθρημα</a:t>
            </a:r>
            <a:r>
              <a:rPr lang="el-GR" dirty="0" smtClean="0"/>
              <a:t> του ισχίου με συχνότητα εμφάνισης: τρία περιστατικά στις 2000 γεννήσεις(δηλαδή 1,5 τοις χιλίοις) παρουσιάζεται στις γυναίκες παρά στους άνδρες με αναλογία 8/1.</a:t>
            </a:r>
          </a:p>
          <a:p>
            <a:endParaRPr lang="el-GR" dirty="0" smtClean="0"/>
          </a:p>
          <a:p>
            <a:pPr lvl="1">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Ηλικία </a:t>
            </a:r>
            <a:r>
              <a:rPr lang="el-GR" sz="3000" b="0" dirty="0" smtClean="0"/>
              <a:t>1/2</a:t>
            </a:r>
            <a:endParaRPr lang="el-GR" sz="3000" b="0" dirty="0"/>
          </a:p>
        </p:txBody>
      </p:sp>
      <p:sp>
        <p:nvSpPr>
          <p:cNvPr id="3" name="2 - Θέση περιεχομένου"/>
          <p:cNvSpPr>
            <a:spLocks noGrp="1"/>
          </p:cNvSpPr>
          <p:nvPr>
            <p:ph idx="1"/>
          </p:nvPr>
        </p:nvSpPr>
        <p:spPr>
          <a:xfrm>
            <a:off x="323528" y="1052736"/>
            <a:ext cx="8496944" cy="5544616"/>
          </a:xfrm>
        </p:spPr>
        <p:txBody>
          <a:bodyPr>
            <a:noAutofit/>
          </a:bodyPr>
          <a:lstStyle/>
          <a:p>
            <a:r>
              <a:rPr lang="el-GR" dirty="0" smtClean="0"/>
              <a:t>Με την αύξηση της ηλικίας, κατά την βάδιση:</a:t>
            </a:r>
          </a:p>
          <a:p>
            <a:pPr lvl="1"/>
            <a:r>
              <a:rPr lang="el-GR" dirty="0" smtClean="0"/>
              <a:t>Ελαττώνεται ο διασκελισμός. </a:t>
            </a:r>
          </a:p>
          <a:p>
            <a:pPr lvl="1"/>
            <a:r>
              <a:rPr lang="el-GR" dirty="0" smtClean="0"/>
              <a:t>Ελαττώνεται η τροχιά της κάμψης και της έκτασης ισχίου.</a:t>
            </a:r>
          </a:p>
          <a:p>
            <a:pPr lvl="1"/>
            <a:r>
              <a:rPr lang="el-GR" dirty="0" smtClean="0"/>
              <a:t>Ελαττώνεται η τροχιά </a:t>
            </a:r>
            <a:r>
              <a:rPr lang="el-GR" smtClean="0"/>
              <a:t>της πελματιαίας  και </a:t>
            </a:r>
            <a:r>
              <a:rPr lang="el-GR" dirty="0" smtClean="0"/>
              <a:t>ραχιαίας κάμψης της </a:t>
            </a:r>
            <a:r>
              <a:rPr lang="el-GR" dirty="0" err="1" smtClean="0"/>
              <a:t>ποδοκνημικής</a:t>
            </a:r>
            <a:r>
              <a:rPr lang="el-GR" dirty="0" smtClean="0"/>
              <a:t> άρθρωσης καθώς και η ανύψωση των δακτύλων, δηλαδή, ελαττώνεται </a:t>
            </a:r>
            <a:r>
              <a:rPr lang="el-GR" smtClean="0"/>
              <a:t>η γωνία  μεταξύ </a:t>
            </a:r>
            <a:r>
              <a:rPr lang="el-GR" dirty="0" smtClean="0"/>
              <a:t>πτέρνας-εδάφους</a:t>
            </a:r>
          </a:p>
          <a:p>
            <a:r>
              <a:rPr lang="el-GR" dirty="0" smtClean="0"/>
              <a:t> Κάμψη ισχίου 120° και τροχιά απαγωγής και στροφής από </a:t>
            </a:r>
            <a:r>
              <a:rPr lang="el-GR" smtClean="0"/>
              <a:t>20°  είναι </a:t>
            </a:r>
            <a:r>
              <a:rPr lang="el-GR" dirty="0" smtClean="0"/>
              <a:t>αρκετή για </a:t>
            </a:r>
            <a:r>
              <a:rPr lang="el-GR" smtClean="0"/>
              <a:t>τις απλές  καθημερινές </a:t>
            </a:r>
            <a:r>
              <a:rPr lang="el-GR" dirty="0" smtClean="0"/>
              <a:t>δραστηριότητες όπως, κάθισμα σε καρέκλα, λύσιμο – δέσιμο υποδημάτων, κίνηση στις σκάλες </a:t>
            </a:r>
            <a:r>
              <a:rPr lang="el-GR" dirty="0" err="1" smtClean="0"/>
              <a:t>κ.λ.π</a:t>
            </a:r>
            <a:r>
              <a:rPr lang="el-GR" dirty="0" smtClean="0"/>
              <a:t>.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Ηλικία </a:t>
            </a:r>
            <a:r>
              <a:rPr lang="el-GR" sz="3000" b="0" dirty="0" smtClean="0"/>
              <a:t>2/2</a:t>
            </a:r>
            <a:endParaRPr lang="el-GR" sz="3000" b="0" dirty="0"/>
          </a:p>
        </p:txBody>
      </p:sp>
      <p:sp>
        <p:nvSpPr>
          <p:cNvPr id="3" name="2 - Θέση περιεχομένου"/>
          <p:cNvSpPr>
            <a:spLocks noGrp="1"/>
          </p:cNvSpPr>
          <p:nvPr>
            <p:ph idx="1"/>
          </p:nvPr>
        </p:nvSpPr>
        <p:spPr>
          <a:xfrm>
            <a:off x="457200" y="1196752"/>
            <a:ext cx="5554960" cy="5256584"/>
          </a:xfrm>
        </p:spPr>
        <p:txBody>
          <a:bodyPr>
            <a:normAutofit/>
          </a:bodyPr>
          <a:lstStyle/>
          <a:p>
            <a:r>
              <a:rPr lang="el-GR" dirty="0" smtClean="0"/>
              <a:t>Ο αυχένας του μηριαίου υφίσταται εκφυλιστικές αλλαγές:</a:t>
            </a:r>
          </a:p>
          <a:p>
            <a:pPr lvl="1"/>
            <a:r>
              <a:rPr lang="el-GR" dirty="0" smtClean="0"/>
              <a:t>Το φλοιώδες οστό γίνεται λεπτότερο και</a:t>
            </a:r>
          </a:p>
          <a:p>
            <a:pPr lvl="1"/>
            <a:r>
              <a:rPr lang="el-GR" dirty="0" smtClean="0"/>
              <a:t>Η δικτυωτή κατασκευή βαθμιαία απορροφάται. </a:t>
            </a:r>
          </a:p>
          <a:p>
            <a:r>
              <a:rPr lang="el-GR" dirty="0" smtClean="0"/>
              <a:t>Οι παραπάνω αλλαγές πλήττουν την αντοχή </a:t>
            </a:r>
            <a:r>
              <a:rPr lang="el-GR" smtClean="0"/>
              <a:t>του οστού  και το  προδιαθέτουν </a:t>
            </a:r>
            <a:r>
              <a:rPr lang="el-GR" dirty="0" smtClean="0"/>
              <a:t>σε κάταγμα.</a:t>
            </a:r>
          </a:p>
          <a:p>
            <a:r>
              <a:rPr lang="el-GR" dirty="0" smtClean="0"/>
              <a:t>Στους ηλικιωμένους είναι συχνά τα </a:t>
            </a:r>
            <a:r>
              <a:rPr lang="el-GR" dirty="0" err="1" smtClean="0"/>
              <a:t>υποκεφαλικά</a:t>
            </a:r>
            <a:r>
              <a:rPr lang="el-GR" dirty="0" smtClean="0"/>
              <a:t> κατάγματα.</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pic>
        <p:nvPicPr>
          <p:cNvPr id="5" name="Picture 2" descr="http://www.eorthopod.com/sites/default/files/images/hip_fracture_anatomy02.jpg"/>
          <p:cNvPicPr>
            <a:picLocks noChangeAspect="1" noChangeArrowheads="1"/>
          </p:cNvPicPr>
          <p:nvPr/>
        </p:nvPicPr>
        <p:blipFill>
          <a:blip r:embed="rId2" cstate="print"/>
          <a:srcRect/>
          <a:stretch>
            <a:fillRect/>
          </a:stretch>
        </p:blipFill>
        <p:spPr bwMode="auto">
          <a:xfrm>
            <a:off x="6084168" y="1700808"/>
            <a:ext cx="2695864" cy="3036990"/>
          </a:xfrm>
          <a:prstGeom prst="rect">
            <a:avLst/>
          </a:prstGeom>
          <a:noFill/>
          <a:ln>
            <a:solidFill>
              <a:srgbClr val="002060"/>
            </a:solidFill>
          </a:ln>
        </p:spPr>
      </p:pic>
      <p:sp>
        <p:nvSpPr>
          <p:cNvPr id="6" name="5 - Ορθογώνιο"/>
          <p:cNvSpPr/>
          <p:nvPr/>
        </p:nvSpPr>
        <p:spPr>
          <a:xfrm>
            <a:off x="6012160" y="4941168"/>
            <a:ext cx="2771800" cy="276999"/>
          </a:xfrm>
          <a:prstGeom prst="rect">
            <a:avLst/>
          </a:prstGeom>
        </p:spPr>
        <p:txBody>
          <a:bodyPr wrap="square">
            <a:spAutoFit/>
          </a:bodyPr>
          <a:lstStyle/>
          <a:p>
            <a:pPr algn="ctr"/>
            <a:r>
              <a:rPr lang="en-US" sz="1200" dirty="0" smtClean="0">
                <a:latin typeface="+mn-lt"/>
                <a:hlinkClick r:id="rId3"/>
              </a:rPr>
              <a:t>eorthopod.com</a:t>
            </a:r>
            <a:endParaRPr lang="el-GR" sz="1200" dirty="0">
              <a:latin typeface="+mn-lt"/>
            </a:endParaRPr>
          </a:p>
        </p:txBody>
      </p:sp>
      <p:sp>
        <p:nvSpPr>
          <p:cNvPr id="7" name="6 - Ορθογώνιο"/>
          <p:cNvSpPr/>
          <p:nvPr/>
        </p:nvSpPr>
        <p:spPr>
          <a:xfrm>
            <a:off x="6804248" y="1268760"/>
            <a:ext cx="1159741" cy="369332"/>
          </a:xfrm>
          <a:prstGeom prst="rect">
            <a:avLst/>
          </a:prstGeom>
        </p:spPr>
        <p:txBody>
          <a:bodyPr wrap="none">
            <a:spAutoFit/>
          </a:bodyPr>
          <a:lstStyle/>
          <a:p>
            <a:r>
              <a:rPr lang="el-GR" b="1" dirty="0" smtClean="0">
                <a:latin typeface="+mn-lt"/>
              </a:rPr>
              <a:t>Αιμάτωση</a:t>
            </a:r>
            <a:endParaRPr lang="el-GR" b="1"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Χρήση Βακτηρίας </a:t>
            </a:r>
            <a:r>
              <a:rPr lang="el-GR" sz="3000" b="0" dirty="0" smtClean="0"/>
              <a:t>1/3</a:t>
            </a:r>
            <a:endParaRPr lang="el-GR"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
        <p:nvSpPr>
          <p:cNvPr id="5" name="2 - Θέση περιεχομένου"/>
          <p:cNvSpPr>
            <a:spLocks noGrp="1"/>
          </p:cNvSpPr>
          <p:nvPr>
            <p:ph idx="1"/>
          </p:nvPr>
        </p:nvSpPr>
        <p:spPr>
          <a:xfrm>
            <a:off x="611560" y="1268760"/>
            <a:ext cx="8229600" cy="5328592"/>
          </a:xfrm>
        </p:spPr>
        <p:txBody>
          <a:bodyPr>
            <a:normAutofit lnSpcReduction="10000"/>
          </a:bodyPr>
          <a:lstStyle/>
          <a:p>
            <a:r>
              <a:rPr lang="el-GR" dirty="0" smtClean="0"/>
              <a:t>Η </a:t>
            </a:r>
            <a:r>
              <a:rPr lang="el-GR" smtClean="0"/>
              <a:t>χρήση βακτηρίας  συντελεί  στην </a:t>
            </a:r>
            <a:r>
              <a:rPr lang="el-GR" dirty="0" smtClean="0"/>
              <a:t>ανακούφιση του κάτω άκρου από την φόρτιση καθώς αποτελεί έναν επί </a:t>
            </a:r>
            <a:r>
              <a:rPr lang="el-GR" smtClean="0"/>
              <a:t>πλέον παράγοντα  σταθεροποίησης </a:t>
            </a:r>
            <a:r>
              <a:rPr lang="el-GR" dirty="0" smtClean="0"/>
              <a:t>της λεκάνης.</a:t>
            </a:r>
          </a:p>
          <a:p>
            <a:r>
              <a:rPr lang="el-GR" dirty="0" smtClean="0"/>
              <a:t>Εξισορροπεί, εξουδετερώνει</a:t>
            </a:r>
            <a:r>
              <a:rPr lang="el-GR" smtClean="0"/>
              <a:t>, ένα  μέρος </a:t>
            </a:r>
            <a:r>
              <a:rPr lang="el-GR" dirty="0" smtClean="0"/>
              <a:t>του βάρους του άνω κορμού με την στήριξη του άνω άκρου στην βακτηρία (δράση - αντίδραση). </a:t>
            </a:r>
          </a:p>
          <a:p>
            <a:r>
              <a:rPr lang="el-GR" dirty="0" smtClean="0"/>
              <a:t>Συμβαίνει μείωση του μοχλοβραχίονα αντίστασης </a:t>
            </a:r>
            <a:r>
              <a:rPr lang="el-GR" smtClean="0"/>
              <a:t>και αύξηση  του μοχλοβραχίονα  δύναμης </a:t>
            </a:r>
            <a:r>
              <a:rPr lang="el-GR" dirty="0" smtClean="0"/>
              <a:t>για το αντίθετο κάτω </a:t>
            </a:r>
            <a:r>
              <a:rPr lang="el-GR" smtClean="0"/>
              <a:t>άκρο σε  σχέση με το  άκρο </a:t>
            </a:r>
            <a:r>
              <a:rPr lang="el-GR" dirty="0" smtClean="0"/>
              <a:t>χρήσης της βακτηρίας. </a:t>
            </a:r>
          </a:p>
          <a:p>
            <a:r>
              <a:rPr lang="el-GR" dirty="0" smtClean="0"/>
              <a:t>Η μεγάλη απόσταση μεταξύ του κέντρου βάρους και του αντίθετου </a:t>
            </a:r>
            <a:r>
              <a:rPr lang="el-GR" smtClean="0"/>
              <a:t>άνω άκρου  προσφέρει </a:t>
            </a:r>
            <a:r>
              <a:rPr lang="el-GR" dirty="0" smtClean="0"/>
              <a:t>εξαιρετικό μηχανικό πλεονέκτημα.</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smtClean="0"/>
              <a:t>Χρήση Βακτηρίας  </a:t>
            </a:r>
            <a:r>
              <a:rPr lang="el-GR" sz="3000" b="0" smtClean="0"/>
              <a:t>2/3</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pic>
        <p:nvPicPr>
          <p:cNvPr id="5" name="Picture 4" descr="http://image.slidesharecdn.com/hipbiomechanics-131109064817-phpapp02/95/hip-biomechanics-21-638.jpg?cb=1383979777"/>
          <p:cNvPicPr>
            <a:picLocks noChangeAspect="1" noChangeArrowheads="1"/>
          </p:cNvPicPr>
          <p:nvPr/>
        </p:nvPicPr>
        <p:blipFill>
          <a:blip r:embed="rId2" cstate="print"/>
          <a:srcRect l="59479" t="38475" r="2657" b="13737"/>
          <a:stretch>
            <a:fillRect/>
          </a:stretch>
        </p:blipFill>
        <p:spPr bwMode="auto">
          <a:xfrm>
            <a:off x="4139952" y="1412775"/>
            <a:ext cx="4616478" cy="4374487"/>
          </a:xfrm>
          <a:prstGeom prst="rect">
            <a:avLst/>
          </a:prstGeom>
          <a:noFill/>
          <a:ln>
            <a:solidFill>
              <a:schemeClr val="tx1"/>
            </a:solidFill>
          </a:ln>
        </p:spPr>
      </p:pic>
      <p:sp>
        <p:nvSpPr>
          <p:cNvPr id="6" name="2 - Θέση περιεχομένου"/>
          <p:cNvSpPr txBox="1">
            <a:spLocks/>
          </p:cNvSpPr>
          <p:nvPr/>
        </p:nvSpPr>
        <p:spPr>
          <a:xfrm>
            <a:off x="395536" y="980728"/>
            <a:ext cx="8424936" cy="864096"/>
          </a:xfrm>
          <a:prstGeom prst="rect">
            <a:avLst/>
          </a:prstGeom>
        </p:spPr>
        <p:txBody>
          <a:bodyPr vert="horz" lIns="91440" tIns="45720" rIns="91440" bIns="45720" rtlCol="0">
            <a:normAutofit/>
          </a:bodyPr>
          <a:lstStyle/>
          <a:p>
            <a:pPr marL="342900" lvl="0" indent="-342900" fontAlgn="auto">
              <a:lnSpc>
                <a:spcPct val="112000"/>
              </a:lnSpc>
              <a:spcBef>
                <a:spcPts val="1200"/>
              </a:spcBef>
              <a:spcAft>
                <a:spcPts val="0"/>
              </a:spcAft>
            </a:pPr>
            <a:r>
              <a:rPr kumimoji="0" lang="el-GR" sz="2400" b="0" i="0" u="none" strike="noStrike" kern="1200" cap="none" spc="0" normalizeH="0" baseline="0" noProof="0" smtClean="0">
                <a:ln>
                  <a:noFill/>
                </a:ln>
                <a:solidFill>
                  <a:schemeClr val="tx1"/>
                </a:solidFill>
                <a:effectLst/>
                <a:uLnTx/>
                <a:uFillTx/>
                <a:latin typeface="+mn-lt"/>
                <a:ea typeface="+mn-ea"/>
                <a:cs typeface="+mn-cs"/>
              </a:rPr>
              <a:t>     </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6 - Ορθογώνιο"/>
          <p:cNvSpPr/>
          <p:nvPr/>
        </p:nvSpPr>
        <p:spPr>
          <a:xfrm>
            <a:off x="4139952" y="5949280"/>
            <a:ext cx="4616478" cy="276999"/>
          </a:xfrm>
          <a:prstGeom prst="rect">
            <a:avLst/>
          </a:prstGeom>
        </p:spPr>
        <p:txBody>
          <a:bodyPr wrap="square">
            <a:spAutoFit/>
          </a:bodyPr>
          <a:lstStyle/>
          <a:p>
            <a:pPr algn="ctr"/>
            <a:r>
              <a:rPr lang="en-US" sz="1200" dirty="0" smtClean="0">
                <a:latin typeface="+mn-lt"/>
                <a:hlinkClick r:id="rId3"/>
              </a:rPr>
              <a:t>image.slidesharecdn.com</a:t>
            </a:r>
            <a:endParaRPr lang="el-GR" sz="1200" dirty="0">
              <a:latin typeface="+mn-lt"/>
            </a:endParaRPr>
          </a:p>
        </p:txBody>
      </p:sp>
      <p:sp>
        <p:nvSpPr>
          <p:cNvPr id="9" name="8 - Ορθογώνιο"/>
          <p:cNvSpPr/>
          <p:nvPr/>
        </p:nvSpPr>
        <p:spPr>
          <a:xfrm>
            <a:off x="401450" y="1412776"/>
            <a:ext cx="3594486" cy="3748719"/>
          </a:xfrm>
          <a:prstGeom prst="rect">
            <a:avLst/>
          </a:prstGeom>
        </p:spPr>
        <p:txBody>
          <a:bodyPr wrap="square">
            <a:spAutoFit/>
          </a:bodyPr>
          <a:lstStyle/>
          <a:p>
            <a:pPr>
              <a:lnSpc>
                <a:spcPct val="110000"/>
              </a:lnSpc>
            </a:pPr>
            <a:r>
              <a:rPr lang="el-GR" sz="2400" smtClean="0">
                <a:latin typeface="+mn-lt"/>
              </a:rPr>
              <a:t>Το  άκρο </a:t>
            </a:r>
            <a:r>
              <a:rPr lang="el-GR" sz="2400" dirty="0" smtClean="0">
                <a:latin typeface="+mn-lt"/>
              </a:rPr>
              <a:t>ελαττώνει τον μοχλοβραχίονα αντίστασης δηλαδή την απόσταση, μεταξύ του κέντρου βάρους του σώματος και της κεφαλής του μηριαίου μετατοπίζοντας το κέντρο βάρους προς το άκρο στήριξης.</a:t>
            </a:r>
            <a:endParaRPr lang="el-GR"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smtClean="0"/>
              <a:t>Χρήση Βακτηρίας </a:t>
            </a:r>
            <a:r>
              <a:rPr lang="el-GR" sz="3000" b="0" smtClean="0"/>
              <a:t> 3/3</a:t>
            </a:r>
            <a:endParaRPr lang="el-GR" sz="3000" b="0" dirty="0"/>
          </a:p>
        </p:txBody>
      </p:sp>
      <p:sp>
        <p:nvSpPr>
          <p:cNvPr id="3" name="2 - Θέση περιεχομένου"/>
          <p:cNvSpPr>
            <a:spLocks noGrp="1"/>
          </p:cNvSpPr>
          <p:nvPr>
            <p:ph idx="1"/>
          </p:nvPr>
        </p:nvSpPr>
        <p:spPr>
          <a:xfrm>
            <a:off x="467544" y="1340768"/>
            <a:ext cx="8229600" cy="5040560"/>
          </a:xfrm>
        </p:spPr>
        <p:txBody>
          <a:bodyPr>
            <a:normAutofit/>
          </a:bodyPr>
          <a:lstStyle/>
          <a:p>
            <a:r>
              <a:rPr lang="el-GR" dirty="0" smtClean="0"/>
              <a:t>Η δύναμη του βοηθήματος βάδισης πρέπει να υποκαθιστά μέρος της ενέργειας των απαγωγών μυών του ισχίου.</a:t>
            </a:r>
          </a:p>
          <a:p>
            <a:r>
              <a:rPr lang="el-GR" smtClean="0"/>
              <a:t>Λόγω  της </a:t>
            </a:r>
            <a:r>
              <a:rPr lang="el-GR" dirty="0" smtClean="0"/>
              <a:t>εξουδετέρωσης ενός μέρους του βάρους του άνω κορμού (δράση - αντίδραση) με την χρήση του βοηθήματος απαιτείται από </a:t>
            </a:r>
            <a:r>
              <a:rPr lang="el-GR" smtClean="0"/>
              <a:t>τους απαγωγούς  μύες </a:t>
            </a:r>
            <a:r>
              <a:rPr lang="el-GR" dirty="0" smtClean="0"/>
              <a:t>μικρότερη μυϊκή δραστηριότητα. </a:t>
            </a:r>
          </a:p>
          <a:p>
            <a:r>
              <a:rPr lang="el-GR" dirty="0" smtClean="0"/>
              <a:t>Η δύναμη της βακτηρίας ‘’υποστηρίζει’’ την δύναμη των απαγωγών, αφού δημιουργεί μηχανικό πλεονέκτημα αυξάνοντας τον μοχλοβραχίονα δύναμης.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Κινητικότητα </a:t>
            </a:r>
            <a:r>
              <a:rPr lang="el-GR" sz="3000" b="0" dirty="0" smtClean="0"/>
              <a:t>1/2</a:t>
            </a:r>
            <a:r>
              <a:rPr lang="el-GR" sz="3600" b="0" dirty="0" smtClean="0"/>
              <a:t> </a:t>
            </a:r>
            <a:endParaRPr lang="el-GR" sz="3600" b="0" dirty="0"/>
          </a:p>
        </p:txBody>
      </p:sp>
      <p:sp>
        <p:nvSpPr>
          <p:cNvPr id="3" name="2 - Θέση περιεχομένου"/>
          <p:cNvSpPr>
            <a:spLocks noGrp="1"/>
          </p:cNvSpPr>
          <p:nvPr>
            <p:ph idx="1"/>
          </p:nvPr>
        </p:nvSpPr>
        <p:spPr>
          <a:xfrm>
            <a:off x="683568" y="1268760"/>
            <a:ext cx="8280920" cy="4464496"/>
          </a:xfrm>
        </p:spPr>
        <p:txBody>
          <a:bodyPr>
            <a:noAutofit/>
          </a:bodyPr>
          <a:lstStyle/>
          <a:p>
            <a:r>
              <a:rPr lang="el-GR" dirty="0" smtClean="0"/>
              <a:t>Χάρη στην κατασκευή της, έχει  μεγάλη κινητικότητα, ώστε  εξασφαλίζει την μετακίνηση στην καθημερινότητα.</a:t>
            </a:r>
          </a:p>
          <a:p>
            <a:r>
              <a:rPr lang="el-GR" dirty="0" smtClean="0"/>
              <a:t>Πρόκειται για τη</a:t>
            </a:r>
            <a:r>
              <a:rPr lang="en-US" dirty="0" smtClean="0"/>
              <a:t> </a:t>
            </a:r>
            <a:r>
              <a:rPr lang="el-GR" dirty="0" smtClean="0"/>
              <a:t>σταθερότερη άρθρωση του σώματος.</a:t>
            </a:r>
          </a:p>
          <a:p>
            <a:r>
              <a:rPr lang="el-GR" dirty="0" smtClean="0"/>
              <a:t>Ο συνδυασμός μεγάλης συνδεσμικής αντοχής και στενής προσαρμογής της μηριαίας κεφαλής στην κοτύλη   κάνει την άρθρωση του ισχίου  πολύ σταθερή και τα </a:t>
            </a:r>
            <a:r>
              <a:rPr lang="el-GR" dirty="0" err="1" smtClean="0"/>
              <a:t>εξαρθρήματα</a:t>
            </a:r>
            <a:r>
              <a:rPr lang="el-GR" dirty="0" smtClean="0"/>
              <a:t>  </a:t>
            </a:r>
            <a:r>
              <a:rPr lang="el-GR" smtClean="0"/>
              <a:t>είναι σχετικά </a:t>
            </a:r>
            <a:r>
              <a:rPr lang="el-GR" dirty="0" smtClean="0"/>
              <a:t>σπάνια.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Μοχλοβραχίονας Δύναμης</a:t>
            </a:r>
            <a:endParaRPr lang="el-GR" sz="3600" dirty="0"/>
          </a:p>
        </p:txBody>
      </p:sp>
      <p:sp>
        <p:nvSpPr>
          <p:cNvPr id="3" name="2 - Θέση περιεχομένου"/>
          <p:cNvSpPr>
            <a:spLocks noGrp="1"/>
          </p:cNvSpPr>
          <p:nvPr>
            <p:ph idx="1"/>
          </p:nvPr>
        </p:nvSpPr>
        <p:spPr>
          <a:xfrm>
            <a:off x="467544" y="1196752"/>
            <a:ext cx="8352928" cy="5544616"/>
          </a:xfrm>
        </p:spPr>
        <p:txBody>
          <a:bodyPr>
            <a:normAutofit fontScale="92500"/>
          </a:bodyPr>
          <a:lstStyle/>
          <a:p>
            <a:r>
              <a:rPr lang="el-GR" sz="2600" dirty="0" smtClean="0"/>
              <a:t>Μείωση του μοχλοβραχίονα δύναμης των απαγωγών </a:t>
            </a:r>
            <a:r>
              <a:rPr lang="el-GR" sz="2600" smtClean="0"/>
              <a:t>μυών,  λόγω  βλαισού ισχίου  ή </a:t>
            </a:r>
            <a:r>
              <a:rPr lang="el-GR" sz="2600" dirty="0" smtClean="0"/>
              <a:t>μεγάλης γωνίας συστροφής, οδηγεί σε αύξηση των απαιτήσεων προς τους </a:t>
            </a:r>
            <a:r>
              <a:rPr lang="el-GR" sz="2600" dirty="0" err="1" smtClean="0"/>
              <a:t>απαγωγούς</a:t>
            </a:r>
            <a:r>
              <a:rPr lang="el-GR" sz="2600" dirty="0" smtClean="0"/>
              <a:t> μύες επομένως αύξηση της αντίδρασης της άρθρωσης του ισχίου.</a:t>
            </a:r>
          </a:p>
          <a:p>
            <a:r>
              <a:rPr lang="el-GR" sz="2600" dirty="0" smtClean="0"/>
              <a:t>Εάν ο μοχλοβραχίονας δύναμης μειωθεί πολύ, τότε η βάδιση λόγω: </a:t>
            </a:r>
          </a:p>
          <a:p>
            <a:pPr lvl="1"/>
            <a:r>
              <a:rPr lang="el-GR" sz="2600" dirty="0" smtClean="0"/>
              <a:t>αδυναμίας των απαγωγών είτε,</a:t>
            </a:r>
          </a:p>
          <a:p>
            <a:pPr lvl="1"/>
            <a:r>
              <a:rPr lang="el-GR" sz="2600" smtClean="0"/>
              <a:t>καταπόνησης  των </a:t>
            </a:r>
            <a:r>
              <a:rPr lang="el-GR" sz="2600" dirty="0" smtClean="0"/>
              <a:t>απαγωγών,</a:t>
            </a:r>
          </a:p>
          <a:p>
            <a:pPr marL="457200" lvl="1" indent="0">
              <a:buNone/>
            </a:pPr>
            <a:r>
              <a:rPr lang="el-GR" sz="2600" smtClean="0"/>
              <a:t>εξυπηρετείται  με</a:t>
            </a:r>
            <a:r>
              <a:rPr lang="el-GR" sz="2600" dirty="0" smtClean="0"/>
              <a:t>: </a:t>
            </a:r>
          </a:p>
          <a:p>
            <a:pPr lvl="1"/>
            <a:r>
              <a:rPr lang="el-GR" sz="2600" dirty="0" smtClean="0"/>
              <a:t> πλάγια κλίση της λεκάνης (σημείο</a:t>
            </a:r>
            <a:r>
              <a:rPr lang="en-US" sz="2600" dirty="0" smtClean="0"/>
              <a:t> </a:t>
            </a:r>
            <a:r>
              <a:rPr lang="en-US" sz="2600" dirty="0" err="1" smtClean="0"/>
              <a:t>trendelemburg</a:t>
            </a:r>
            <a:r>
              <a:rPr lang="en-US" sz="2600" dirty="0" smtClean="0"/>
              <a:t> </a:t>
            </a:r>
            <a:r>
              <a:rPr lang="el-GR" sz="2600" dirty="0" smtClean="0"/>
              <a:t>)</a:t>
            </a:r>
            <a:r>
              <a:rPr lang="en-US" sz="2600" dirty="0" smtClean="0"/>
              <a:t> </a:t>
            </a:r>
            <a:r>
              <a:rPr lang="el-GR" sz="2600" dirty="0" smtClean="0"/>
              <a:t>ή</a:t>
            </a:r>
          </a:p>
          <a:p>
            <a:pPr lvl="1"/>
            <a:r>
              <a:rPr lang="el-GR" sz="2600" dirty="0" smtClean="0"/>
              <a:t> φόρτιση στο ισχίο στήριξης.</a:t>
            </a:r>
          </a:p>
          <a:p>
            <a:pPr>
              <a:buNone/>
            </a:pPr>
            <a:endParaRPr lang="el-GR" dirty="0" smtClean="0"/>
          </a:p>
          <a:p>
            <a:pPr>
              <a:buNone/>
            </a:pP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le:Gray339.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5496" y="1556792"/>
            <a:ext cx="3054002" cy="331236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pic>
        <p:nvPicPr>
          <p:cNvPr id="7" name="Picture 6" descr="File:Gray3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8790" y="1556792"/>
            <a:ext cx="2914883" cy="331236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9" name="Picture 2" descr="File:Gray34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4455" y="1556792"/>
            <a:ext cx="2942338" cy="331236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14" name="13 - Ορθογώνιο"/>
          <p:cNvSpPr/>
          <p:nvPr/>
        </p:nvSpPr>
        <p:spPr>
          <a:xfrm>
            <a:off x="683568" y="1181222"/>
            <a:ext cx="1584176" cy="369332"/>
          </a:xfrm>
          <a:prstGeom prst="rect">
            <a:avLst/>
          </a:prstGeom>
        </p:spPr>
        <p:txBody>
          <a:bodyPr wrap="square">
            <a:spAutoFit/>
          </a:bodyPr>
          <a:lstStyle/>
          <a:p>
            <a:pPr algn="ctr"/>
            <a:r>
              <a:rPr lang="el-GR" b="1" dirty="0" smtClean="0">
                <a:latin typeface="+mn-lt"/>
              </a:rPr>
              <a:t>Πρόσθια Όψη</a:t>
            </a:r>
            <a:endParaRPr lang="el-GR" b="1" dirty="0">
              <a:latin typeface="+mn-lt"/>
            </a:endParaRPr>
          </a:p>
        </p:txBody>
      </p:sp>
      <p:sp>
        <p:nvSpPr>
          <p:cNvPr id="15" name="14 - Ορθογώνιο"/>
          <p:cNvSpPr/>
          <p:nvPr/>
        </p:nvSpPr>
        <p:spPr>
          <a:xfrm>
            <a:off x="6919071" y="1187460"/>
            <a:ext cx="1494320" cy="369332"/>
          </a:xfrm>
          <a:prstGeom prst="rect">
            <a:avLst/>
          </a:prstGeom>
        </p:spPr>
        <p:txBody>
          <a:bodyPr wrap="none">
            <a:spAutoFit/>
          </a:bodyPr>
          <a:lstStyle/>
          <a:p>
            <a:pPr algn="ctr"/>
            <a:r>
              <a:rPr lang="el-GR" b="1" dirty="0" smtClean="0">
                <a:latin typeface="+mn-lt"/>
              </a:rPr>
              <a:t>Οπίσθια Όψη</a:t>
            </a:r>
            <a:endParaRPr lang="el-GR" b="1" dirty="0">
              <a:latin typeface="+mn-lt"/>
            </a:endParaRPr>
          </a:p>
        </p:txBody>
      </p:sp>
      <p:sp>
        <p:nvSpPr>
          <p:cNvPr id="16" name="15 - Ορθογώνιο"/>
          <p:cNvSpPr/>
          <p:nvPr/>
        </p:nvSpPr>
        <p:spPr>
          <a:xfrm>
            <a:off x="3275856" y="1181222"/>
            <a:ext cx="2755697" cy="369332"/>
          </a:xfrm>
          <a:prstGeom prst="rect">
            <a:avLst/>
          </a:prstGeom>
        </p:spPr>
        <p:txBody>
          <a:bodyPr wrap="square">
            <a:spAutoFit/>
          </a:bodyPr>
          <a:lstStyle/>
          <a:p>
            <a:pPr algn="ctr"/>
            <a:r>
              <a:rPr lang="el-GR" b="1" dirty="0" err="1" smtClean="0">
                <a:latin typeface="+mn-lt"/>
              </a:rPr>
              <a:t>Στρογγύλος</a:t>
            </a:r>
            <a:r>
              <a:rPr lang="el-GR" b="1" dirty="0" smtClean="0">
                <a:latin typeface="+mn-lt"/>
              </a:rPr>
              <a:t> σύνδεσμος</a:t>
            </a:r>
            <a:endParaRPr lang="el-GR" b="1" dirty="0">
              <a:latin typeface="+mn-lt"/>
            </a:endParaRPr>
          </a:p>
        </p:txBody>
      </p:sp>
      <p:sp>
        <p:nvSpPr>
          <p:cNvPr id="17" name="Rectangle 7"/>
          <p:cNvSpPr/>
          <p:nvPr/>
        </p:nvSpPr>
        <p:spPr>
          <a:xfrm>
            <a:off x="359532" y="4952271"/>
            <a:ext cx="223224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6"/>
              </a:rPr>
              <a:t>Gray339</a:t>
            </a:r>
            <a:r>
              <a:rPr lang="en-US" sz="1200" dirty="0" smtClean="0">
                <a:solidFill>
                  <a:prstClr val="black">
                    <a:lumMod val="75000"/>
                    <a:lumOff val="25000"/>
                  </a:prstClr>
                </a:solidFill>
                <a:latin typeface="+mn-lt"/>
              </a:rPr>
              <a:t>”, </a:t>
            </a:r>
            <a:r>
              <a:rPr lang="el-GR" sz="1200" smtClean="0">
                <a:solidFill>
                  <a:prstClr val="black">
                    <a:lumMod val="75000"/>
                    <a:lumOff val="25000"/>
                  </a:prstClr>
                </a:solidFill>
                <a:latin typeface="+mn-lt"/>
              </a:rPr>
              <a:t>από</a:t>
            </a:r>
            <a:r>
              <a:rPr lang="en-US" sz="1200" smtClean="0">
                <a:solidFill>
                  <a:prstClr val="black">
                    <a:lumMod val="75000"/>
                    <a:lumOff val="25000"/>
                  </a:prstClr>
                </a:solidFill>
                <a:latin typeface="+mn-lt"/>
              </a:rPr>
              <a:t> </a:t>
            </a:r>
            <a:r>
              <a:rPr lang="en-US" sz="1200" smtClean="0">
                <a:latin typeface="+mn-lt"/>
                <a:hlinkClick r:id="rId7" tooltip="User:Pngbot"/>
              </a:rPr>
              <a:t>Pngbot</a:t>
            </a:r>
            <a:r>
              <a:rPr lang="el-GR" sz="1200" smtClean="0">
                <a:solidFill>
                  <a:prstClr val="black">
                    <a:lumMod val="75000"/>
                    <a:lumOff val="25000"/>
                  </a:prstClr>
                </a:solidFill>
                <a:latin typeface="+mn-lt"/>
              </a:rPr>
              <a:t>  διαθέσιμο </a:t>
            </a:r>
            <a:r>
              <a:rPr lang="el-GR" sz="1200" dirty="0" smtClean="0">
                <a:solidFill>
                  <a:prstClr val="black">
                    <a:lumMod val="75000"/>
                    <a:lumOff val="25000"/>
                  </a:prstClr>
                </a:solidFill>
                <a:latin typeface="+mn-lt"/>
              </a:rPr>
              <a:t>ως κοινό κτήμα</a:t>
            </a:r>
            <a:endParaRPr lang="en-US" sz="1200" dirty="0">
              <a:solidFill>
                <a:prstClr val="black">
                  <a:lumMod val="75000"/>
                  <a:lumOff val="25000"/>
                </a:prstClr>
              </a:solidFill>
              <a:latin typeface="+mn-lt"/>
            </a:endParaRPr>
          </a:p>
        </p:txBody>
      </p:sp>
      <p:sp>
        <p:nvSpPr>
          <p:cNvPr id="19" name="Rectangle 7"/>
          <p:cNvSpPr/>
          <p:nvPr/>
        </p:nvSpPr>
        <p:spPr>
          <a:xfrm>
            <a:off x="3539500" y="4952308"/>
            <a:ext cx="223224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8"/>
              </a:rPr>
              <a:t>Gray342</a:t>
            </a:r>
            <a:r>
              <a:rPr lang="en-US" sz="1200" dirty="0" smtClean="0">
                <a:solidFill>
                  <a:prstClr val="black">
                    <a:lumMod val="75000"/>
                    <a:lumOff val="25000"/>
                  </a:prstClr>
                </a:solidFill>
                <a:latin typeface="+mn-lt"/>
              </a:rPr>
              <a:t>”, </a:t>
            </a:r>
            <a:r>
              <a:rPr lang="el-GR" sz="1200" smtClean="0">
                <a:solidFill>
                  <a:prstClr val="black">
                    <a:lumMod val="75000"/>
                    <a:lumOff val="25000"/>
                  </a:prstClr>
                </a:solidFill>
                <a:latin typeface="+mn-lt"/>
              </a:rPr>
              <a:t>από</a:t>
            </a:r>
            <a:r>
              <a:rPr lang="en-US" sz="1200" smtClean="0">
                <a:solidFill>
                  <a:prstClr val="black">
                    <a:lumMod val="75000"/>
                    <a:lumOff val="25000"/>
                  </a:prstClr>
                </a:solidFill>
                <a:latin typeface="+mn-lt"/>
              </a:rPr>
              <a:t> </a:t>
            </a:r>
            <a:r>
              <a:rPr lang="en-US" sz="1200" smtClean="0">
                <a:latin typeface="+mn-lt"/>
                <a:hlinkClick r:id="rId7" tooltip="User:Pngbot"/>
              </a:rPr>
              <a:t>Pngbot</a:t>
            </a:r>
            <a:r>
              <a:rPr lang="el-GR" sz="1200" smtClean="0">
                <a:solidFill>
                  <a:prstClr val="black">
                    <a:lumMod val="75000"/>
                    <a:lumOff val="25000"/>
                  </a:prstClr>
                </a:solidFill>
                <a:latin typeface="+mn-lt"/>
              </a:rPr>
              <a:t>  διαθέσιμο </a:t>
            </a:r>
            <a:r>
              <a:rPr lang="el-GR" sz="1200" dirty="0" smtClean="0">
                <a:solidFill>
                  <a:prstClr val="black">
                    <a:lumMod val="75000"/>
                    <a:lumOff val="25000"/>
                  </a:prstClr>
                </a:solidFill>
                <a:latin typeface="+mn-lt"/>
              </a:rPr>
              <a:t>ως κοινό κτήμα</a:t>
            </a:r>
            <a:endParaRPr lang="en-US" sz="1200" dirty="0">
              <a:solidFill>
                <a:prstClr val="black">
                  <a:lumMod val="75000"/>
                  <a:lumOff val="25000"/>
                </a:prstClr>
              </a:solidFill>
              <a:latin typeface="+mn-lt"/>
            </a:endParaRPr>
          </a:p>
        </p:txBody>
      </p:sp>
      <p:sp>
        <p:nvSpPr>
          <p:cNvPr id="20" name="Rectangle 7"/>
          <p:cNvSpPr/>
          <p:nvPr/>
        </p:nvSpPr>
        <p:spPr>
          <a:xfrm>
            <a:off x="6550107" y="4952308"/>
            <a:ext cx="223224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hlinkClick r:id="rId9"/>
              </a:rPr>
              <a:t>Gray340</a:t>
            </a:r>
            <a:r>
              <a:rPr lang="en-US" sz="1200" dirty="0" smtClean="0">
                <a:solidFill>
                  <a:prstClr val="black">
                    <a:lumMod val="75000"/>
                    <a:lumOff val="25000"/>
                  </a:prstClr>
                </a:solidFill>
                <a:latin typeface="+mn-lt"/>
              </a:rPr>
              <a:t>”, </a:t>
            </a:r>
            <a:r>
              <a:rPr lang="el-GR" sz="1200" smtClean="0">
                <a:solidFill>
                  <a:prstClr val="black">
                    <a:lumMod val="75000"/>
                    <a:lumOff val="25000"/>
                  </a:prstClr>
                </a:solidFill>
                <a:latin typeface="+mn-lt"/>
              </a:rPr>
              <a:t>από</a:t>
            </a:r>
            <a:r>
              <a:rPr lang="en-US" sz="1200" smtClean="0">
                <a:solidFill>
                  <a:prstClr val="black">
                    <a:lumMod val="75000"/>
                    <a:lumOff val="25000"/>
                  </a:prstClr>
                </a:solidFill>
                <a:latin typeface="+mn-lt"/>
              </a:rPr>
              <a:t> </a:t>
            </a:r>
            <a:r>
              <a:rPr lang="en-US" sz="1200" smtClean="0">
                <a:hlinkClick r:id="rId10" tooltip="User:Quibik"/>
              </a:rPr>
              <a:t>Quibik</a:t>
            </a:r>
            <a:r>
              <a:rPr lang="el-GR" sz="1200" smtClean="0">
                <a:solidFill>
                  <a:prstClr val="black">
                    <a:lumMod val="75000"/>
                    <a:lumOff val="25000"/>
                  </a:prstClr>
                </a:solidFill>
                <a:latin typeface="+mn-lt"/>
              </a:rPr>
              <a:t>  διαθέσιμο </a:t>
            </a:r>
            <a:r>
              <a:rPr lang="el-GR" sz="1200" dirty="0" smtClean="0">
                <a:solidFill>
                  <a:prstClr val="black">
                    <a:lumMod val="75000"/>
                    <a:lumOff val="25000"/>
                  </a:prstClr>
                </a:solidFill>
                <a:latin typeface="+mn-lt"/>
              </a:rPr>
              <a:t>ως κοινό κτήμα</a:t>
            </a:r>
            <a:endParaRPr lang="en-US" sz="1200" dirty="0">
              <a:solidFill>
                <a:prstClr val="black">
                  <a:lumMod val="75000"/>
                  <a:lumOff val="25000"/>
                </a:prstClr>
              </a:solidFill>
              <a:latin typeface="+mn-lt"/>
            </a:endParaRPr>
          </a:p>
        </p:txBody>
      </p:sp>
      <p:sp>
        <p:nvSpPr>
          <p:cNvPr id="21" name="Τίτλος 1"/>
          <p:cNvSpPr>
            <a:spLocks noGrp="1"/>
          </p:cNvSpPr>
          <p:nvPr>
            <p:ph type="title"/>
          </p:nvPr>
        </p:nvSpPr>
        <p:spPr>
          <a:xfrm>
            <a:off x="467544" y="116632"/>
            <a:ext cx="8229600" cy="908720"/>
          </a:xfrm>
        </p:spPr>
        <p:txBody>
          <a:bodyPr>
            <a:normAutofit/>
          </a:bodyPr>
          <a:lstStyle/>
          <a:p>
            <a:r>
              <a:rPr lang="el-GR" sz="3600" dirty="0" smtClean="0"/>
              <a:t>Συνδεσμικές Κατασκευές</a:t>
            </a:r>
            <a:endParaRPr lang="el-GR" sz="3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t>Αρθρικός Χόνδρος </a:t>
            </a:r>
            <a:r>
              <a:rPr lang="el-GR" sz="3200" b="0" dirty="0" smtClean="0"/>
              <a:t>εκφύλιση</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pic>
        <p:nvPicPr>
          <p:cNvPr id="5" name="Picture 2" descr="The top panel in this figure shows a normal hip joint, and the bottom panel shows a hip joint with osteoarthri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628800"/>
            <a:ext cx="8394356" cy="39604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395536" y="5661248"/>
            <a:ext cx="5904656" cy="461665"/>
          </a:xfrm>
          <a:prstGeom prst="rect">
            <a:avLst/>
          </a:prstGeom>
        </p:spPr>
        <p:txBody>
          <a:bodyPr wrap="square">
            <a:spAutoFit/>
          </a:bodyPr>
          <a:lstStyle/>
          <a:p>
            <a:r>
              <a:rPr lang="en-US" sz="1200" dirty="0">
                <a:latin typeface="+mn-lt"/>
              </a:rPr>
              <a:t>© 28 </a:t>
            </a:r>
            <a:r>
              <a:rPr lang="en-US" sz="1200" dirty="0" err="1">
                <a:latin typeface="+mn-lt"/>
              </a:rPr>
              <a:t>Ιουν</a:t>
            </a:r>
            <a:r>
              <a:rPr lang="en-US" sz="1200" dirty="0">
                <a:latin typeface="+mn-lt"/>
              </a:rPr>
              <a:t> 2013 </a:t>
            </a:r>
            <a:r>
              <a:rPr lang="en-US" sz="1200" dirty="0" err="1">
                <a:latin typeface="+mn-lt"/>
              </a:rPr>
              <a:t>OpenStax</a:t>
            </a:r>
            <a:r>
              <a:rPr lang="en-US" sz="1200" dirty="0">
                <a:latin typeface="+mn-lt"/>
              </a:rPr>
              <a:t> College. </a:t>
            </a:r>
            <a:r>
              <a:rPr lang="en-US" sz="1200" dirty="0">
                <a:latin typeface="+mn-lt"/>
                <a:hlinkClick r:id="rId4"/>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1708723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268760"/>
            <a:ext cx="8568952" cy="1080120"/>
          </a:xfrm>
          <a:ln w="19050">
            <a:solidFill>
              <a:srgbClr val="004A82"/>
            </a:solidFill>
          </a:ln>
        </p:spPr>
        <p:txBody>
          <a:bodyPr>
            <a:normAutofit/>
          </a:bodyPr>
          <a:lstStyle/>
          <a:p>
            <a:pPr marL="355600" algn="l"/>
            <a:r>
              <a:rPr lang="en-US" dirty="0" smtClean="0"/>
              <a:t>II. </a:t>
            </a:r>
            <a:r>
              <a:rPr lang="el-GR" dirty="0" smtClean="0"/>
              <a:t>Γόνατο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a:solidFill>
                <a:prstClr val="black"/>
              </a:solidFill>
            </a:endParaRPr>
          </a:p>
        </p:txBody>
      </p:sp>
      <p:pic>
        <p:nvPicPr>
          <p:cNvPr id="5" name="Picture 4" descr="http://cnx.org/resources/2f2a0ce59a3286c70616807be65fda95/graphics1.jpg"/>
          <p:cNvPicPr>
            <a:picLocks noChangeAspect="1" noChangeArrowheads="1"/>
          </p:cNvPicPr>
          <p:nvPr/>
        </p:nvPicPr>
        <p:blipFill>
          <a:blip r:embed="rId2" cstate="print">
            <a:extLst>
              <a:ext uri="{28A0092B-C50C-407E-A947-70E740481C1C}">
                <a14:useLocalDpi xmlns:a14="http://schemas.microsoft.com/office/drawing/2010/main" val="0"/>
              </a:ext>
            </a:extLst>
          </a:blip>
          <a:srcRect t="13827" r="4683" b="14074"/>
          <a:stretch>
            <a:fillRect/>
          </a:stretch>
        </p:blipFill>
        <p:spPr bwMode="auto">
          <a:xfrm>
            <a:off x="1331640" y="2492896"/>
            <a:ext cx="6609222" cy="374946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691680" y="6242359"/>
            <a:ext cx="6336704" cy="461665"/>
          </a:xfrm>
          <a:prstGeom prst="rect">
            <a:avLst/>
          </a:prstGeom>
        </p:spPr>
        <p:txBody>
          <a:bodyPr wrap="square">
            <a:spAutoFit/>
          </a:bodyPr>
          <a:lstStyle/>
          <a:p>
            <a:r>
              <a:rPr lang="en-US" sz="1200" dirty="0">
                <a:latin typeface="+mn-lt"/>
              </a:rPr>
              <a:t>© 17 </a:t>
            </a:r>
            <a:r>
              <a:rPr lang="en-US" sz="1200" dirty="0" err="1">
                <a:latin typeface="+mn-lt"/>
              </a:rPr>
              <a:t>Φε</a:t>
            </a:r>
            <a:r>
              <a:rPr lang="en-US" sz="1200" dirty="0">
                <a:latin typeface="+mn-lt"/>
              </a:rPr>
              <a:t>β 2012 Daniel Williamson. </a:t>
            </a:r>
            <a:r>
              <a:rPr lang="en-US" sz="1200" dirty="0">
                <a:latin typeface="+mn-lt"/>
                <a:hlinkClick r:id="rId3"/>
              </a:rPr>
              <a:t>Textbook content </a:t>
            </a:r>
            <a:r>
              <a:rPr lang="en-US" sz="1200" dirty="0">
                <a:latin typeface="+mn-lt"/>
              </a:rPr>
              <a:t>produced by Daniel Williamson is licensed under a </a:t>
            </a:r>
            <a:r>
              <a:rPr lang="en-US" sz="1200" dirty="0">
                <a:latin typeface="+mn-lt"/>
                <a:hlinkClick r:id="rId4"/>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34748681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08720"/>
          </a:xfrm>
        </p:spPr>
        <p:txBody>
          <a:bodyPr>
            <a:normAutofit/>
          </a:bodyPr>
          <a:lstStyle/>
          <a:p>
            <a:r>
              <a:rPr lang="el-GR" sz="3600" dirty="0" smtClean="0"/>
              <a:t>Η Άρθρωση του Γόνατος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a:solidFill>
                <a:prstClr val="black"/>
              </a:solidFill>
            </a:endParaRPr>
          </a:p>
        </p:txBody>
      </p:sp>
      <p:pic>
        <p:nvPicPr>
          <p:cNvPr id="5" name="Picture 4" descr="This diagram shows the location of the bursae which are fluid filled sacs in a bone joint. The major parts of the joint are labele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980728"/>
            <a:ext cx="6552727" cy="5254878"/>
          </a:xfrm>
          <a:prstGeom prst="rect">
            <a:avLst/>
          </a:prstGeom>
          <a:noFill/>
          <a:extLst>
            <a:ext uri="{909E8E84-426E-40DD-AFC4-6F175D3DCCD1}">
              <a14:hiddenFill xmlns:a14="http://schemas.microsoft.com/office/drawing/2010/main">
                <a:solidFill>
                  <a:srgbClr val="FFFFFF"/>
                </a:solidFill>
              </a14:hiddenFill>
            </a:ext>
          </a:extLst>
        </p:spPr>
      </p:pic>
      <p:sp>
        <p:nvSpPr>
          <p:cNvPr id="7" name="2 - Θέση περιεχομένου"/>
          <p:cNvSpPr txBox="1">
            <a:spLocks/>
          </p:cNvSpPr>
          <p:nvPr/>
        </p:nvSpPr>
        <p:spPr>
          <a:xfrm>
            <a:off x="6300192" y="1052736"/>
            <a:ext cx="2520280" cy="5158933"/>
          </a:xfrm>
          <a:prstGeom prst="rect">
            <a:avLst/>
          </a:prstGeom>
          <a:solidFill>
            <a:schemeClr val="accent3">
              <a:lumMod val="20000"/>
              <a:lumOff val="80000"/>
            </a:schemeClr>
          </a:solidFill>
        </p:spPr>
        <p:txBody>
          <a:bodyPr vert="horz" lIns="91440" tIns="45720" rIns="91440" bIns="45720" rtlCol="0">
            <a:normAutofit fontScale="85000" lnSpcReduction="20000"/>
          </a:bodyPr>
          <a:lstStyle/>
          <a:p>
            <a:pPr fontAlgn="auto">
              <a:lnSpc>
                <a:spcPct val="112000"/>
              </a:lnSpc>
              <a:spcBef>
                <a:spcPts val="1200"/>
              </a:spcBef>
              <a:spcAft>
                <a:spcPts val="0"/>
              </a:spcAft>
              <a:defRPr/>
            </a:pPr>
            <a:r>
              <a:rPr lang="el-GR" sz="2400" dirty="0" smtClean="0">
                <a:solidFill>
                  <a:prstClr val="black"/>
                </a:solidFill>
                <a:latin typeface="Calibri"/>
              </a:rPr>
              <a:t>Τένοντας τετρακέφαλου μυός</a:t>
            </a:r>
          </a:p>
          <a:p>
            <a:pPr fontAlgn="auto">
              <a:lnSpc>
                <a:spcPct val="112000"/>
              </a:lnSpc>
              <a:spcBef>
                <a:spcPts val="1200"/>
              </a:spcBef>
              <a:spcAft>
                <a:spcPts val="0"/>
              </a:spcAft>
              <a:defRPr/>
            </a:pPr>
            <a:r>
              <a:rPr lang="el-GR" sz="2400" dirty="0" err="1" smtClean="0">
                <a:solidFill>
                  <a:prstClr val="black"/>
                </a:solidFill>
                <a:latin typeface="Calibri"/>
              </a:rPr>
              <a:t>Υπερεπιγονατιδικός</a:t>
            </a:r>
            <a:r>
              <a:rPr lang="el-GR" sz="2400" dirty="0" smtClean="0">
                <a:solidFill>
                  <a:prstClr val="black"/>
                </a:solidFill>
                <a:latin typeface="Calibri"/>
              </a:rPr>
              <a:t> ορογόνος θύλακας</a:t>
            </a:r>
          </a:p>
          <a:p>
            <a:pPr fontAlgn="auto">
              <a:lnSpc>
                <a:spcPct val="112000"/>
              </a:lnSpc>
              <a:spcBef>
                <a:spcPts val="1200"/>
              </a:spcBef>
              <a:spcAft>
                <a:spcPts val="0"/>
              </a:spcAft>
              <a:defRPr/>
            </a:pPr>
            <a:r>
              <a:rPr lang="el-GR" sz="2400" dirty="0" smtClean="0">
                <a:solidFill>
                  <a:prstClr val="black"/>
                </a:solidFill>
                <a:latin typeface="Calibri"/>
              </a:rPr>
              <a:t>Ε</a:t>
            </a:r>
            <a:r>
              <a:rPr lang="el-GR" sz="2400" dirty="0" err="1" smtClean="0">
                <a:solidFill>
                  <a:prstClr val="black"/>
                </a:solidFill>
                <a:latin typeface="Calibri"/>
              </a:rPr>
              <a:t>πιγονατίδα</a:t>
            </a:r>
            <a:endParaRPr lang="el-GR" sz="2400" dirty="0" smtClean="0">
              <a:solidFill>
                <a:prstClr val="black"/>
              </a:solidFill>
              <a:latin typeface="Calibri"/>
            </a:endParaRPr>
          </a:p>
          <a:p>
            <a:pPr fontAlgn="auto">
              <a:lnSpc>
                <a:spcPct val="112000"/>
              </a:lnSpc>
              <a:spcBef>
                <a:spcPts val="1200"/>
              </a:spcBef>
              <a:spcAft>
                <a:spcPts val="0"/>
              </a:spcAft>
              <a:defRPr/>
            </a:pPr>
            <a:r>
              <a:rPr lang="el-GR" sz="2400" dirty="0" err="1" smtClean="0">
                <a:solidFill>
                  <a:prstClr val="black"/>
                </a:solidFill>
                <a:latin typeface="Calibri"/>
              </a:rPr>
              <a:t>Προεπιγονατιδικός</a:t>
            </a:r>
            <a:r>
              <a:rPr lang="el-GR" sz="2400" dirty="0" smtClean="0">
                <a:solidFill>
                  <a:prstClr val="black"/>
                </a:solidFill>
                <a:latin typeface="Calibri"/>
              </a:rPr>
              <a:t> ορογόνος θύλακας</a:t>
            </a:r>
          </a:p>
          <a:p>
            <a:pPr fontAlgn="auto">
              <a:lnSpc>
                <a:spcPct val="112000"/>
              </a:lnSpc>
              <a:spcBef>
                <a:spcPts val="1200"/>
              </a:spcBef>
              <a:spcAft>
                <a:spcPts val="0"/>
              </a:spcAft>
              <a:defRPr/>
            </a:pPr>
            <a:r>
              <a:rPr lang="el-GR" sz="2400" dirty="0" smtClean="0">
                <a:solidFill>
                  <a:prstClr val="black"/>
                </a:solidFill>
                <a:latin typeface="Calibri"/>
              </a:rPr>
              <a:t>Αρθρική κοιλότητα</a:t>
            </a:r>
          </a:p>
          <a:p>
            <a:pPr fontAlgn="auto">
              <a:lnSpc>
                <a:spcPct val="112000"/>
              </a:lnSpc>
              <a:spcBef>
                <a:spcPts val="1200"/>
              </a:spcBef>
              <a:spcAft>
                <a:spcPts val="0"/>
              </a:spcAft>
              <a:defRPr/>
            </a:pPr>
            <a:r>
              <a:rPr lang="el-GR" sz="2400" smtClean="0">
                <a:solidFill>
                  <a:prstClr val="black"/>
                </a:solidFill>
                <a:latin typeface="Calibri"/>
              </a:rPr>
              <a:t>Λιπώδες σώμα  γόνατος </a:t>
            </a:r>
            <a:endParaRPr lang="el-GR" sz="2400" dirty="0" smtClean="0">
              <a:solidFill>
                <a:prstClr val="black"/>
              </a:solidFill>
              <a:latin typeface="Calibri"/>
            </a:endParaRPr>
          </a:p>
          <a:p>
            <a:pPr fontAlgn="auto">
              <a:lnSpc>
                <a:spcPct val="112000"/>
              </a:lnSpc>
              <a:spcBef>
                <a:spcPts val="1200"/>
              </a:spcBef>
              <a:spcAft>
                <a:spcPts val="0"/>
              </a:spcAft>
              <a:defRPr/>
            </a:pPr>
            <a:r>
              <a:rPr lang="el-GR" sz="2400" dirty="0" err="1" smtClean="0">
                <a:solidFill>
                  <a:prstClr val="black"/>
                </a:solidFill>
                <a:latin typeface="Calibri"/>
              </a:rPr>
              <a:t>Υποεπιγονατιδικός</a:t>
            </a:r>
            <a:r>
              <a:rPr lang="el-GR" sz="2400" dirty="0" smtClean="0">
                <a:solidFill>
                  <a:prstClr val="black"/>
                </a:solidFill>
                <a:latin typeface="Calibri"/>
              </a:rPr>
              <a:t> ορογόνος θύλακος</a:t>
            </a:r>
          </a:p>
          <a:p>
            <a:pPr fontAlgn="auto">
              <a:lnSpc>
                <a:spcPct val="112000"/>
              </a:lnSpc>
              <a:spcBef>
                <a:spcPts val="1200"/>
              </a:spcBef>
              <a:spcAft>
                <a:spcPts val="0"/>
              </a:spcAft>
              <a:defRPr/>
            </a:pPr>
            <a:r>
              <a:rPr lang="el-GR" sz="2400" dirty="0" err="1" smtClean="0">
                <a:solidFill>
                  <a:prstClr val="black"/>
                </a:solidFill>
                <a:latin typeface="Calibri"/>
              </a:rPr>
              <a:t>Επιγονατιδικός</a:t>
            </a:r>
            <a:r>
              <a:rPr lang="el-GR" sz="2400" dirty="0" smtClean="0">
                <a:solidFill>
                  <a:prstClr val="black"/>
                </a:solidFill>
                <a:latin typeface="Calibri"/>
              </a:rPr>
              <a:t> τένοντας</a:t>
            </a:r>
          </a:p>
          <a:p>
            <a:pPr fontAlgn="auto">
              <a:lnSpc>
                <a:spcPct val="112000"/>
              </a:lnSpc>
              <a:spcBef>
                <a:spcPts val="1200"/>
              </a:spcBef>
              <a:spcAft>
                <a:spcPts val="0"/>
              </a:spcAft>
              <a:buFont typeface="Wingdings" panose="05000000000000000000" pitchFamily="2" charset="2"/>
              <a:buChar char="Ø"/>
              <a:defRPr/>
            </a:pPr>
            <a:endParaRPr lang="el-GR" sz="2400" dirty="0">
              <a:solidFill>
                <a:prstClr val="black"/>
              </a:solidFill>
              <a:latin typeface="Calibri"/>
            </a:endParaRPr>
          </a:p>
        </p:txBody>
      </p:sp>
      <p:sp>
        <p:nvSpPr>
          <p:cNvPr id="8" name="2 - Θέση περιεχομένου"/>
          <p:cNvSpPr txBox="1">
            <a:spLocks/>
          </p:cNvSpPr>
          <p:nvPr/>
        </p:nvSpPr>
        <p:spPr>
          <a:xfrm>
            <a:off x="611560" y="1052736"/>
            <a:ext cx="1656184" cy="5112568"/>
          </a:xfrm>
          <a:prstGeom prst="rect">
            <a:avLst/>
          </a:prstGeom>
          <a:solidFill>
            <a:schemeClr val="accent3">
              <a:lumMod val="20000"/>
              <a:lumOff val="80000"/>
            </a:schemeClr>
          </a:solidFill>
        </p:spPr>
        <p:txBody>
          <a:bodyPr vert="horz" lIns="91440" tIns="45720" rIns="91440" bIns="45720" rtlCol="0">
            <a:normAutofit/>
          </a:bodyPr>
          <a:lstStyle/>
          <a:p>
            <a:pPr algn="r" fontAlgn="auto">
              <a:lnSpc>
                <a:spcPct val="112000"/>
              </a:lnSpc>
              <a:spcBef>
                <a:spcPts val="1200"/>
              </a:spcBef>
              <a:spcAft>
                <a:spcPts val="0"/>
              </a:spcAft>
              <a:defRPr/>
            </a:pPr>
            <a:endParaRPr lang="el-GR" sz="2000" dirty="0" smtClean="0">
              <a:solidFill>
                <a:prstClr val="black"/>
              </a:solidFill>
              <a:latin typeface="Calibri"/>
            </a:endParaRPr>
          </a:p>
          <a:p>
            <a:pPr algn="r" fontAlgn="auto">
              <a:lnSpc>
                <a:spcPct val="112000"/>
              </a:lnSpc>
              <a:spcBef>
                <a:spcPts val="1200"/>
              </a:spcBef>
              <a:spcAft>
                <a:spcPts val="0"/>
              </a:spcAft>
              <a:defRPr/>
            </a:pPr>
            <a:endParaRPr lang="el-GR" sz="2000" dirty="0" smtClean="0">
              <a:solidFill>
                <a:prstClr val="black"/>
              </a:solidFill>
              <a:latin typeface="Calibri"/>
            </a:endParaRPr>
          </a:p>
          <a:p>
            <a:pPr algn="r" fontAlgn="auto">
              <a:lnSpc>
                <a:spcPct val="112000"/>
              </a:lnSpc>
              <a:spcBef>
                <a:spcPts val="1200"/>
              </a:spcBef>
              <a:spcAft>
                <a:spcPts val="0"/>
              </a:spcAft>
              <a:defRPr/>
            </a:pPr>
            <a:r>
              <a:rPr lang="el-GR" sz="2000" dirty="0" smtClean="0">
                <a:solidFill>
                  <a:prstClr val="black"/>
                </a:solidFill>
                <a:latin typeface="Calibri"/>
              </a:rPr>
              <a:t>Μηριαίο </a:t>
            </a:r>
          </a:p>
          <a:p>
            <a:pPr algn="r" fontAlgn="auto">
              <a:lnSpc>
                <a:spcPct val="112000"/>
              </a:lnSpc>
              <a:spcBef>
                <a:spcPts val="1200"/>
              </a:spcBef>
              <a:spcAft>
                <a:spcPts val="0"/>
              </a:spcAft>
              <a:defRPr/>
            </a:pPr>
            <a:r>
              <a:rPr lang="el-GR" sz="2000" dirty="0" smtClean="0">
                <a:solidFill>
                  <a:prstClr val="black"/>
                </a:solidFill>
                <a:latin typeface="Calibri"/>
              </a:rPr>
              <a:t>Οπίσθιος χιαστός σύνδεσμος</a:t>
            </a:r>
          </a:p>
          <a:p>
            <a:pPr algn="r" fontAlgn="auto">
              <a:lnSpc>
                <a:spcPct val="112000"/>
              </a:lnSpc>
              <a:spcBef>
                <a:spcPts val="1200"/>
              </a:spcBef>
              <a:spcAft>
                <a:spcPts val="0"/>
              </a:spcAft>
            </a:pPr>
            <a:r>
              <a:rPr lang="el-GR" sz="2000" dirty="0" smtClean="0">
                <a:solidFill>
                  <a:prstClr val="black"/>
                </a:solidFill>
                <a:latin typeface="Calibri"/>
              </a:rPr>
              <a:t>Πρόσθιος χιαστός σύνδεσμος</a:t>
            </a:r>
          </a:p>
          <a:p>
            <a:pPr algn="r" fontAlgn="auto">
              <a:lnSpc>
                <a:spcPct val="112000"/>
              </a:lnSpc>
              <a:spcBef>
                <a:spcPts val="1200"/>
              </a:spcBef>
              <a:spcAft>
                <a:spcPts val="0"/>
              </a:spcAft>
              <a:defRPr/>
            </a:pPr>
            <a:r>
              <a:rPr lang="el-GR" sz="2000" smtClean="0">
                <a:solidFill>
                  <a:prstClr val="black"/>
                </a:solidFill>
                <a:latin typeface="Calibri"/>
              </a:rPr>
              <a:t>     </a:t>
            </a:r>
            <a:endParaRPr lang="el-GR" sz="2000" dirty="0" smtClean="0">
              <a:solidFill>
                <a:prstClr val="black"/>
              </a:solidFill>
              <a:latin typeface="Calibri"/>
            </a:endParaRPr>
          </a:p>
          <a:p>
            <a:pPr algn="r" fontAlgn="auto">
              <a:lnSpc>
                <a:spcPct val="112000"/>
              </a:lnSpc>
              <a:spcBef>
                <a:spcPts val="1200"/>
              </a:spcBef>
              <a:spcAft>
                <a:spcPts val="0"/>
              </a:spcAft>
              <a:defRPr/>
            </a:pPr>
            <a:r>
              <a:rPr lang="el-GR" sz="2000" dirty="0" smtClean="0">
                <a:solidFill>
                  <a:prstClr val="black"/>
                </a:solidFill>
                <a:latin typeface="Calibri"/>
              </a:rPr>
              <a:t>Κνήμη</a:t>
            </a:r>
            <a:endParaRPr lang="el-GR" sz="2000" dirty="0">
              <a:solidFill>
                <a:prstClr val="black"/>
              </a:solidFill>
              <a:latin typeface="Calibri"/>
            </a:endParaRPr>
          </a:p>
        </p:txBody>
      </p:sp>
      <p:sp>
        <p:nvSpPr>
          <p:cNvPr id="9" name="4 - Θέση περιεχομένου"/>
          <p:cNvSpPr txBox="1">
            <a:spLocks/>
          </p:cNvSpPr>
          <p:nvPr/>
        </p:nvSpPr>
        <p:spPr>
          <a:xfrm>
            <a:off x="611560" y="1052736"/>
            <a:ext cx="8136904" cy="5112568"/>
          </a:xfrm>
          <a:prstGeom prst="rect">
            <a:avLst/>
          </a:prstGeom>
          <a:noFill/>
          <a:ln w="57150" cap="flat" cmpd="sng" algn="ctr">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R="0" lvl="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 name="Ορθογώνιο 2"/>
          <p:cNvSpPr/>
          <p:nvPr/>
        </p:nvSpPr>
        <p:spPr>
          <a:xfrm>
            <a:off x="611560" y="6165304"/>
            <a:ext cx="5472608" cy="461665"/>
          </a:xfrm>
          <a:prstGeom prst="rect">
            <a:avLst/>
          </a:prstGeom>
        </p:spPr>
        <p:txBody>
          <a:bodyPr wrap="square">
            <a:spAutoFit/>
          </a:bodyPr>
          <a:lstStyle/>
          <a:p>
            <a:r>
              <a:rPr lang="en-US" sz="1200" dirty="0">
                <a:latin typeface="+mn-lt"/>
              </a:rPr>
              <a:t>© 28 </a:t>
            </a:r>
            <a:r>
              <a:rPr lang="en-US" sz="1200" dirty="0" err="1">
                <a:latin typeface="+mn-lt"/>
              </a:rPr>
              <a:t>Ιουν</a:t>
            </a:r>
            <a:r>
              <a:rPr lang="en-US" sz="1200" dirty="0">
                <a:latin typeface="+mn-lt"/>
              </a:rPr>
              <a:t> 2013 </a:t>
            </a:r>
            <a:r>
              <a:rPr lang="en-US" sz="1200" dirty="0" err="1">
                <a:latin typeface="+mn-lt"/>
              </a:rPr>
              <a:t>OpenStax</a:t>
            </a:r>
            <a:r>
              <a:rPr lang="en-US" sz="1200" dirty="0">
                <a:latin typeface="+mn-lt"/>
              </a:rPr>
              <a:t> College. </a:t>
            </a:r>
            <a:r>
              <a:rPr lang="en-US" sz="1200" dirty="0">
                <a:latin typeface="+mn-lt"/>
                <a:hlinkClick r:id="rId4"/>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5"/>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38052378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smtClean="0"/>
              <a:t>Γενικά στοιχεία  </a:t>
            </a:r>
            <a:r>
              <a:rPr lang="el-GR" sz="3200" b="0" smtClean="0"/>
              <a:t>1/</a:t>
            </a:r>
            <a:r>
              <a:rPr lang="en-US" sz="3200" b="0" dirty="0" smtClean="0"/>
              <a:t>3</a:t>
            </a:r>
            <a:endParaRPr lang="el-GR" sz="3200" b="0" dirty="0"/>
          </a:p>
        </p:txBody>
      </p:sp>
      <p:sp>
        <p:nvSpPr>
          <p:cNvPr id="3" name="2 - Θέση περιεχομένου"/>
          <p:cNvSpPr>
            <a:spLocks noGrp="1"/>
          </p:cNvSpPr>
          <p:nvPr>
            <p:ph idx="1"/>
          </p:nvPr>
        </p:nvSpPr>
        <p:spPr>
          <a:xfrm>
            <a:off x="457200" y="1196752"/>
            <a:ext cx="8147248" cy="5040560"/>
          </a:xfrm>
        </p:spPr>
        <p:txBody>
          <a:bodyPr/>
          <a:lstStyle/>
          <a:p>
            <a:r>
              <a:rPr lang="el-GR" dirty="0" smtClean="0"/>
              <a:t>Η άρθρωση του γόνατος είναι η μεγαλύτερη άρθρωση του σώματος .</a:t>
            </a:r>
          </a:p>
          <a:p>
            <a:pPr lvl="1"/>
            <a:r>
              <a:rPr lang="el-GR" dirty="0" smtClean="0"/>
              <a:t>Εξασφαλίζει συγχρόνως σταθερότητα και κινητικότητα.</a:t>
            </a:r>
          </a:p>
          <a:p>
            <a:pPr lvl="2"/>
            <a:r>
              <a:rPr lang="el-GR" dirty="0" smtClean="0"/>
              <a:t> Σταθερότητα </a:t>
            </a:r>
            <a:r>
              <a:rPr lang="el-GR" smtClean="0"/>
              <a:t>σε καταστάσεις  φόρτισης</a:t>
            </a:r>
            <a:r>
              <a:rPr lang="el-GR" dirty="0" smtClean="0"/>
              <a:t>,</a:t>
            </a:r>
          </a:p>
          <a:p>
            <a:pPr lvl="2"/>
            <a:r>
              <a:rPr lang="el-GR" smtClean="0"/>
              <a:t> Κινητικότητα  σε </a:t>
            </a:r>
            <a:r>
              <a:rPr lang="el-GR" dirty="0" smtClean="0"/>
              <a:t>δραστηριότητες χωρίς φόρτιση. </a:t>
            </a:r>
          </a:p>
          <a:p>
            <a:r>
              <a:rPr lang="el-GR" dirty="0" smtClean="0"/>
              <a:t>Εμπλέκεται σχεδόν με κάθε δραστηριότητα του κάτω άκρου.</a:t>
            </a:r>
          </a:p>
          <a:p>
            <a:r>
              <a:rPr lang="el-GR" dirty="0" smtClean="0"/>
              <a:t>Ευρίσκεται ανάμεσα στους δύο μεγαλύτερους μοχλούς του σώματος</a:t>
            </a:r>
            <a:r>
              <a:rPr lang="el-GR" smtClean="0"/>
              <a:t>, γι’αυτό  και </a:t>
            </a:r>
            <a:r>
              <a:rPr lang="el-GR" dirty="0" smtClean="0"/>
              <a:t>υπόκειται σε τραυματισμούς.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a:solidFill>
                <a:prstClr val="black"/>
              </a:solidFill>
            </a:endParaRPr>
          </a:p>
        </p:txBody>
      </p:sp>
    </p:spTree>
    <p:extLst>
      <p:ext uri="{BB962C8B-B14F-4D97-AF65-F5344CB8AC3E}">
        <p14:creationId xmlns:p14="http://schemas.microsoft.com/office/powerpoint/2010/main" val="8560484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smtClean="0"/>
              <a:t>Γενικά στοιχεία  </a:t>
            </a:r>
            <a:r>
              <a:rPr lang="el-GR" sz="3200" b="0" smtClean="0"/>
              <a:t>2/3</a:t>
            </a:r>
            <a:endParaRPr lang="el-GR" sz="3200" b="0" dirty="0"/>
          </a:p>
        </p:txBody>
      </p:sp>
      <p:sp>
        <p:nvSpPr>
          <p:cNvPr id="3" name="2 - Θέση περιεχομένου"/>
          <p:cNvSpPr>
            <a:spLocks noGrp="1"/>
          </p:cNvSpPr>
          <p:nvPr>
            <p:ph idx="1"/>
          </p:nvPr>
        </p:nvSpPr>
        <p:spPr>
          <a:xfrm>
            <a:off x="457200" y="836712"/>
            <a:ext cx="4258816" cy="5688632"/>
          </a:xfrm>
        </p:spPr>
        <p:txBody>
          <a:bodyPr>
            <a:normAutofit lnSpcReduction="10000"/>
          </a:bodyPr>
          <a:lstStyle/>
          <a:p>
            <a:pPr marL="342900" lvl="1" indent="-342900">
              <a:buFont typeface="Wingdings" panose="05000000000000000000" pitchFamily="2" charset="2"/>
              <a:buChar char="Ø"/>
            </a:pPr>
            <a:r>
              <a:rPr lang="el-GR" smtClean="0"/>
              <a:t>Μεταφέρει φορτία  και </a:t>
            </a:r>
            <a:r>
              <a:rPr lang="el-GR" dirty="0" smtClean="0"/>
              <a:t>υφίσταται μεγάλες ροπές.</a:t>
            </a:r>
          </a:p>
          <a:p>
            <a:r>
              <a:rPr lang="el-GR" smtClean="0"/>
              <a:t>Επιτρέπει  μετακίνηση </a:t>
            </a:r>
            <a:r>
              <a:rPr lang="el-GR" dirty="0" smtClean="0"/>
              <a:t>με την λιγότερη κατανάλωση ενέργειας από τα μυϊκά συστήματα. </a:t>
            </a:r>
          </a:p>
          <a:p>
            <a:r>
              <a:rPr lang="el-GR" smtClean="0"/>
              <a:t>Εξασφαλίζει  σταθερότητα    κατά την </a:t>
            </a:r>
            <a:r>
              <a:rPr lang="en-US" smtClean="0"/>
              <a:t> </a:t>
            </a:r>
            <a:r>
              <a:rPr lang="el-GR" smtClean="0"/>
              <a:t>βάδιση </a:t>
            </a:r>
            <a:r>
              <a:rPr lang="el-GR" dirty="0" smtClean="0"/>
              <a:t>σε έδαφος, οποιασδήποτε διαμόρφωσης.</a:t>
            </a:r>
          </a:p>
          <a:p>
            <a:r>
              <a:rPr lang="el-GR" dirty="0" smtClean="0"/>
              <a:t>Μεταφέρει, απορροφά και αναδιανέμει τις δυνάμεις που αναπτύσσονται στις καθημερινές δραστηριότητες. </a:t>
            </a:r>
          </a:p>
          <a:p>
            <a:endParaRPr lang="el-GR" dirty="0" smtClean="0"/>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a:solidFill>
                <a:prstClr val="black"/>
              </a:solidFill>
            </a:endParaRPr>
          </a:p>
        </p:txBody>
      </p:sp>
      <p:pic>
        <p:nvPicPr>
          <p:cNvPr id="5" name="Picture 4" descr="Blausen 0597 KneeAnatomy Side.png"/>
          <p:cNvPicPr>
            <a:picLocks noChangeAspect="1" noChangeArrowheads="1"/>
          </p:cNvPicPr>
          <p:nvPr/>
        </p:nvPicPr>
        <p:blipFill>
          <a:blip r:embed="rId2" cstate="print"/>
          <a:srcRect l="15844" r="20781"/>
          <a:stretch>
            <a:fillRect/>
          </a:stretch>
        </p:blipFill>
        <p:spPr bwMode="auto">
          <a:xfrm>
            <a:off x="5508104" y="1412776"/>
            <a:ext cx="2736304" cy="4125662"/>
          </a:xfrm>
          <a:prstGeom prst="rect">
            <a:avLst/>
          </a:prstGeom>
          <a:noFill/>
        </p:spPr>
      </p:pic>
      <p:sp>
        <p:nvSpPr>
          <p:cNvPr id="7" name="6 - Έλλειψη"/>
          <p:cNvSpPr/>
          <p:nvPr/>
        </p:nvSpPr>
        <p:spPr>
          <a:xfrm>
            <a:off x="7380312" y="5157192"/>
            <a:ext cx="955848" cy="415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7 - Έλλειψη"/>
          <p:cNvSpPr/>
          <p:nvPr/>
        </p:nvSpPr>
        <p:spPr>
          <a:xfrm>
            <a:off x="7452320" y="4581128"/>
            <a:ext cx="1080120" cy="36004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κνήμη</a:t>
            </a:r>
            <a:endParaRPr lang="el-GR" dirty="0">
              <a:solidFill>
                <a:schemeClr val="tx1"/>
              </a:solidFill>
            </a:endParaRPr>
          </a:p>
        </p:txBody>
      </p:sp>
      <p:sp>
        <p:nvSpPr>
          <p:cNvPr id="9" name="8 - Έλλειψη"/>
          <p:cNvSpPr/>
          <p:nvPr/>
        </p:nvSpPr>
        <p:spPr>
          <a:xfrm>
            <a:off x="4788024" y="2492896"/>
            <a:ext cx="1512168" cy="57606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μηριαίο</a:t>
            </a:r>
            <a:endParaRPr lang="el-GR" dirty="0">
              <a:solidFill>
                <a:schemeClr val="tx1"/>
              </a:solidFill>
            </a:endParaRPr>
          </a:p>
        </p:txBody>
      </p:sp>
      <p:sp>
        <p:nvSpPr>
          <p:cNvPr id="10" name="9 - Έλλειψη"/>
          <p:cNvSpPr/>
          <p:nvPr/>
        </p:nvSpPr>
        <p:spPr>
          <a:xfrm>
            <a:off x="4716016" y="1124744"/>
            <a:ext cx="1584176" cy="93610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schemeClr val="tx1"/>
                </a:solidFill>
              </a:rPr>
              <a:t>Ισχιο</a:t>
            </a:r>
            <a:r>
              <a:rPr lang="el-GR" dirty="0" smtClean="0">
                <a:solidFill>
                  <a:schemeClr val="tx1"/>
                </a:solidFill>
              </a:rPr>
              <a:t>-κνημιαίοι</a:t>
            </a:r>
            <a:endParaRPr lang="el-GR" dirty="0">
              <a:solidFill>
                <a:schemeClr val="tx1"/>
              </a:solidFill>
            </a:endParaRPr>
          </a:p>
        </p:txBody>
      </p:sp>
      <p:sp>
        <p:nvSpPr>
          <p:cNvPr id="11" name="10 - Έλλειψη"/>
          <p:cNvSpPr/>
          <p:nvPr/>
        </p:nvSpPr>
        <p:spPr>
          <a:xfrm>
            <a:off x="7740352" y="1196752"/>
            <a:ext cx="1403648" cy="93610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schemeClr val="tx1"/>
                </a:solidFill>
              </a:rPr>
              <a:t>Τετρα</a:t>
            </a:r>
            <a:r>
              <a:rPr lang="el-GR" dirty="0" smtClean="0">
                <a:solidFill>
                  <a:schemeClr val="tx1"/>
                </a:solidFill>
              </a:rPr>
              <a:t>-κέφαλος</a:t>
            </a:r>
            <a:endParaRPr lang="el-GR" dirty="0">
              <a:solidFill>
                <a:schemeClr val="tx1"/>
              </a:solidFill>
            </a:endParaRPr>
          </a:p>
        </p:txBody>
      </p:sp>
      <p:sp>
        <p:nvSpPr>
          <p:cNvPr id="13" name="12 - Έλλειψη"/>
          <p:cNvSpPr/>
          <p:nvPr/>
        </p:nvSpPr>
        <p:spPr>
          <a:xfrm>
            <a:off x="7596336" y="2348880"/>
            <a:ext cx="1547664" cy="100811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τένοντας</a:t>
            </a:r>
            <a:endParaRPr lang="el-GR" dirty="0">
              <a:solidFill>
                <a:schemeClr val="tx1"/>
              </a:solidFill>
            </a:endParaRPr>
          </a:p>
        </p:txBody>
      </p:sp>
      <p:sp>
        <p:nvSpPr>
          <p:cNvPr id="14" name="13 - Έλλειψη"/>
          <p:cNvSpPr/>
          <p:nvPr/>
        </p:nvSpPr>
        <p:spPr>
          <a:xfrm>
            <a:off x="4788024" y="3068960"/>
            <a:ext cx="1224136" cy="72008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schemeClr val="tx1"/>
                </a:solidFill>
              </a:rPr>
              <a:t>Σύν</a:t>
            </a:r>
            <a:r>
              <a:rPr lang="el-GR" dirty="0" smtClean="0">
                <a:solidFill>
                  <a:schemeClr val="tx1"/>
                </a:solidFill>
              </a:rPr>
              <a:t>-</a:t>
            </a:r>
            <a:r>
              <a:rPr lang="el-GR" dirty="0" err="1" smtClean="0">
                <a:solidFill>
                  <a:schemeClr val="tx1"/>
                </a:solidFill>
              </a:rPr>
              <a:t>δεσμος</a:t>
            </a:r>
            <a:endParaRPr lang="el-GR" dirty="0">
              <a:solidFill>
                <a:schemeClr val="tx1"/>
              </a:solidFill>
            </a:endParaRPr>
          </a:p>
        </p:txBody>
      </p:sp>
      <p:sp>
        <p:nvSpPr>
          <p:cNvPr id="15" name="14 - Έλλειψη"/>
          <p:cNvSpPr/>
          <p:nvPr/>
        </p:nvSpPr>
        <p:spPr>
          <a:xfrm>
            <a:off x="4860032" y="3933056"/>
            <a:ext cx="1584176" cy="57606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μηνίσκος</a:t>
            </a:r>
            <a:endParaRPr lang="el-GR" dirty="0">
              <a:solidFill>
                <a:schemeClr val="tx1"/>
              </a:solidFill>
            </a:endParaRPr>
          </a:p>
        </p:txBody>
      </p:sp>
      <p:sp>
        <p:nvSpPr>
          <p:cNvPr id="16" name="15 - Έλλειψη"/>
          <p:cNvSpPr/>
          <p:nvPr/>
        </p:nvSpPr>
        <p:spPr>
          <a:xfrm>
            <a:off x="7884368" y="3645024"/>
            <a:ext cx="1259632" cy="792088"/>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schemeClr val="tx1"/>
                </a:solidFill>
              </a:rPr>
              <a:t>Σύν</a:t>
            </a:r>
            <a:r>
              <a:rPr lang="el-GR" dirty="0" smtClean="0">
                <a:solidFill>
                  <a:schemeClr val="tx1"/>
                </a:solidFill>
              </a:rPr>
              <a:t>-</a:t>
            </a:r>
          </a:p>
          <a:p>
            <a:pPr algn="ctr"/>
            <a:r>
              <a:rPr lang="el-GR" dirty="0" err="1" smtClean="0">
                <a:solidFill>
                  <a:schemeClr val="tx1"/>
                </a:solidFill>
              </a:rPr>
              <a:t>δεσμος</a:t>
            </a:r>
            <a:endParaRPr lang="el-GR" dirty="0">
              <a:solidFill>
                <a:schemeClr val="tx1"/>
              </a:solidFill>
            </a:endParaRPr>
          </a:p>
        </p:txBody>
      </p:sp>
      <p:sp>
        <p:nvSpPr>
          <p:cNvPr id="17" name="Rectangle 6"/>
          <p:cNvSpPr/>
          <p:nvPr/>
        </p:nvSpPr>
        <p:spPr>
          <a:xfrm>
            <a:off x="5366752" y="5624787"/>
            <a:ext cx="2922588" cy="461962"/>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3"/>
              </a:rPr>
              <a:t>Blausen 0597 </a:t>
            </a:r>
            <a:r>
              <a:rPr lang="en-US" sz="1200" dirty="0" err="1">
                <a:solidFill>
                  <a:prstClr val="black"/>
                </a:solidFill>
                <a:latin typeface="Calibri"/>
                <a:cs typeface="Arial" charset="0"/>
                <a:hlinkClick r:id="rId3"/>
              </a:rPr>
              <a:t>KneeAnatomy</a:t>
            </a:r>
            <a:r>
              <a:rPr lang="en-US" sz="1200" dirty="0">
                <a:solidFill>
                  <a:prstClr val="black"/>
                </a:solidFill>
                <a:latin typeface="Calibri"/>
                <a:cs typeface="Arial" charset="0"/>
                <a:hlinkClick r:id="rId3"/>
              </a:rPr>
              <a:t> Side</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4" tooltip="User:BruceBlaus"/>
              </a:rPr>
              <a:t>BruceBlaus</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διαθέσιμο με άδεια</a:t>
            </a:r>
            <a:r>
              <a:rPr lang="en-US" sz="1200" dirty="0" smtClean="0">
                <a:solidFill>
                  <a:prstClr val="black">
                    <a:lumMod val="65000"/>
                    <a:lumOff val="35000"/>
                  </a:prstClr>
                </a:solidFill>
                <a:latin typeface="Calibri"/>
                <a:cs typeface="Arial" charset="0"/>
              </a:rPr>
              <a:t> </a:t>
            </a:r>
            <a:r>
              <a:rPr lang="en-US" sz="1200" dirty="0">
                <a:solidFill>
                  <a:prstClr val="black"/>
                </a:solidFill>
                <a:latin typeface="Calibri"/>
                <a:cs typeface="Arial" charset="0"/>
                <a:hlinkClick r:id="rId5"/>
              </a:rPr>
              <a:t>CC BY 3.0</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30897491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smtClean="0"/>
              <a:t>Γόνατο</a:t>
            </a:r>
            <a:r>
              <a:rPr lang="el-GR" smtClean="0"/>
              <a:t> </a:t>
            </a:r>
            <a:r>
              <a:rPr lang="en-US" smtClean="0"/>
              <a:t> </a:t>
            </a:r>
            <a:r>
              <a:rPr lang="en-US" sz="3200" b="0" smtClean="0"/>
              <a:t>3/3</a:t>
            </a:r>
            <a:endParaRPr lang="el-GR" sz="3200" b="0" dirty="0"/>
          </a:p>
        </p:txBody>
      </p:sp>
      <p:sp>
        <p:nvSpPr>
          <p:cNvPr id="3" name="2 - Θέση περιεχομένου"/>
          <p:cNvSpPr>
            <a:spLocks noGrp="1"/>
          </p:cNvSpPr>
          <p:nvPr>
            <p:ph idx="1"/>
          </p:nvPr>
        </p:nvSpPr>
        <p:spPr>
          <a:xfrm>
            <a:off x="0" y="980728"/>
            <a:ext cx="5652120" cy="5472608"/>
          </a:xfrm>
        </p:spPr>
        <p:txBody>
          <a:bodyPr>
            <a:normAutofit/>
          </a:bodyPr>
          <a:lstStyle/>
          <a:p>
            <a:r>
              <a:rPr lang="el-GR" dirty="0" smtClean="0"/>
              <a:t>Το γόνατο είναι δομή δύο αρθρώσεων :</a:t>
            </a:r>
          </a:p>
          <a:p>
            <a:pPr lvl="1"/>
            <a:r>
              <a:rPr lang="el-GR" b="1" dirty="0" smtClean="0"/>
              <a:t>της </a:t>
            </a:r>
            <a:r>
              <a:rPr lang="el-GR" b="1" dirty="0" err="1" smtClean="0"/>
              <a:t>κνημομηριαίας</a:t>
            </a:r>
            <a:r>
              <a:rPr lang="el-GR" b="1" dirty="0" smtClean="0"/>
              <a:t> άρθρωσης</a:t>
            </a:r>
            <a:r>
              <a:rPr lang="en-US" b="1" dirty="0" smtClean="0"/>
              <a:t>, </a:t>
            </a:r>
            <a:r>
              <a:rPr lang="el-GR" dirty="0" smtClean="0"/>
              <a:t>μεταξύ μηριαίου και κνήμης.  </a:t>
            </a:r>
          </a:p>
          <a:p>
            <a:pPr lvl="1">
              <a:buNone/>
            </a:pPr>
            <a:r>
              <a:rPr lang="el-GR" dirty="0" smtClean="0"/>
              <a:t>    Η κίνηση  γίνεται  σε τρία επίπεδα, με μεγάλη τροχιά στο </a:t>
            </a:r>
            <a:r>
              <a:rPr lang="el-GR" dirty="0" err="1" smtClean="0"/>
              <a:t>προσθιοπίσθιο</a:t>
            </a:r>
            <a:r>
              <a:rPr lang="el-GR" dirty="0" smtClean="0"/>
              <a:t> επίπεδο, από 0 έως 140 μοίρες.</a:t>
            </a:r>
          </a:p>
          <a:p>
            <a:pPr lvl="1"/>
            <a:r>
              <a:rPr lang="el-GR" b="1" dirty="0" smtClean="0">
                <a:solidFill>
                  <a:prstClr val="black"/>
                </a:solidFill>
              </a:rPr>
              <a:t>της </a:t>
            </a:r>
            <a:r>
              <a:rPr lang="el-GR" b="1" dirty="0" err="1" smtClean="0">
                <a:solidFill>
                  <a:prstClr val="black"/>
                </a:solidFill>
              </a:rPr>
              <a:t>επιγονατιδομηριαίας</a:t>
            </a:r>
            <a:r>
              <a:rPr lang="el-GR" b="1" dirty="0" smtClean="0">
                <a:solidFill>
                  <a:prstClr val="black"/>
                </a:solidFill>
              </a:rPr>
              <a:t> άρθρωσης</a:t>
            </a:r>
            <a:r>
              <a:rPr lang="en-US" b="1" dirty="0" smtClean="0">
                <a:solidFill>
                  <a:prstClr val="black"/>
                </a:solidFill>
              </a:rPr>
              <a:t>,</a:t>
            </a:r>
            <a:r>
              <a:rPr lang="el-GR" dirty="0" smtClean="0">
                <a:solidFill>
                  <a:prstClr val="black"/>
                </a:solidFill>
              </a:rPr>
              <a:t> μεταξύ επιγονατίδας και μηριαίου.</a:t>
            </a:r>
            <a:r>
              <a:rPr lang="en-US" dirty="0" smtClean="0">
                <a:solidFill>
                  <a:prstClr val="black"/>
                </a:solidFill>
              </a:rPr>
              <a:t> </a:t>
            </a:r>
            <a:r>
              <a:rPr lang="el-GR" dirty="0" smtClean="0">
                <a:solidFill>
                  <a:prstClr val="black"/>
                </a:solidFill>
              </a:rPr>
              <a:t> Η κίνηση γίνεται σε δύο επίπεδα, το εγκάρσιο και το  μετωπιαίο.</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pic>
        <p:nvPicPr>
          <p:cNvPr id="8" name="Picture 5" descr="The figure shows a side view of the bones of a knee and the quadriceps muscle. The upper bone is inclined at fifty five degrees to the horizontal and the tension exerted by the quadriceps muscle is one thousand two hundred and fifty newtons. The tendon from the knee cap to the lower bone is inclined at seventy five degrees below the horizontal. The force in this direction is the same as that provided by the quadriceps."/>
          <p:cNvPicPr>
            <a:picLocks noChangeAspect="1" noChangeArrowheads="1"/>
          </p:cNvPicPr>
          <p:nvPr/>
        </p:nvPicPr>
        <p:blipFill>
          <a:blip r:embed="rId2" cstate="print"/>
          <a:srcRect/>
          <a:stretch>
            <a:fillRect/>
          </a:stretch>
        </p:blipFill>
        <p:spPr bwMode="auto">
          <a:xfrm>
            <a:off x="5652120" y="1196752"/>
            <a:ext cx="3125078" cy="4248472"/>
          </a:xfrm>
          <a:prstGeom prst="rect">
            <a:avLst/>
          </a:prstGeom>
          <a:noFill/>
          <a:ln w="9525">
            <a:solidFill>
              <a:srgbClr val="C00000"/>
            </a:solidFill>
            <a:miter lim="800000"/>
            <a:headEnd/>
            <a:tailEnd/>
          </a:ln>
        </p:spPr>
      </p:pic>
      <p:sp>
        <p:nvSpPr>
          <p:cNvPr id="5" name="Ορθογώνιο 4"/>
          <p:cNvSpPr/>
          <p:nvPr/>
        </p:nvSpPr>
        <p:spPr>
          <a:xfrm>
            <a:off x="5539711" y="5484059"/>
            <a:ext cx="3604289" cy="646331"/>
          </a:xfrm>
          <a:prstGeom prst="rect">
            <a:avLst/>
          </a:prstGeom>
        </p:spPr>
        <p:txBody>
          <a:bodyPr wrap="square">
            <a:spAutoFit/>
          </a:bodyPr>
          <a:lstStyle/>
          <a:p>
            <a:r>
              <a:rPr lang="en-US" sz="1200" dirty="0">
                <a:latin typeface="+mn-lt"/>
              </a:rPr>
              <a:t>© 20 </a:t>
            </a:r>
            <a:r>
              <a:rPr lang="en-US" sz="1200" dirty="0" err="1">
                <a:latin typeface="+mn-lt"/>
              </a:rPr>
              <a:t>Φε</a:t>
            </a:r>
            <a:r>
              <a:rPr lang="en-US" sz="1200" dirty="0">
                <a:latin typeface="+mn-lt"/>
              </a:rPr>
              <a:t>β 2014 OpenStax College. </a:t>
            </a:r>
            <a:r>
              <a:rPr lang="en-US" sz="1200" dirty="0">
                <a:latin typeface="+mn-lt"/>
                <a:hlinkClick r:id="rId3"/>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19276435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Κινήσεις</a:t>
            </a:r>
            <a:endParaRPr lang="el-GR" dirty="0"/>
          </a:p>
        </p:txBody>
      </p:sp>
      <p:sp>
        <p:nvSpPr>
          <p:cNvPr id="3" name="2 - Θέση περιεχομένου"/>
          <p:cNvSpPr>
            <a:spLocks noGrp="1"/>
          </p:cNvSpPr>
          <p:nvPr>
            <p:ph idx="1"/>
          </p:nvPr>
        </p:nvSpPr>
        <p:spPr>
          <a:xfrm>
            <a:off x="457200" y="1196752"/>
            <a:ext cx="8219256" cy="5040560"/>
          </a:xfrm>
        </p:spPr>
        <p:txBody>
          <a:bodyPr>
            <a:normAutofit/>
          </a:bodyPr>
          <a:lstStyle/>
          <a:p>
            <a:r>
              <a:rPr lang="el-GR" dirty="0" smtClean="0"/>
              <a:t>Οι κινήσεις είναι έξι, οι άξονες κίνησης τρεις (ο κανόνας του δεξιού χεριού). Η ολίσθηση  γίνεται κατά μήκος κάθε άξονα και η στροφή γύρω από κάθε άξονα.</a:t>
            </a:r>
          </a:p>
          <a:p>
            <a:r>
              <a:rPr lang="el-GR" dirty="0" smtClean="0"/>
              <a:t>Και  στις δύο αρθρώσεις – </a:t>
            </a:r>
            <a:r>
              <a:rPr lang="el-GR" b="1" dirty="0" err="1" smtClean="0"/>
              <a:t>κνημομηριαία</a:t>
            </a:r>
            <a:r>
              <a:rPr lang="el-GR" b="1" dirty="0" smtClean="0"/>
              <a:t>  και  </a:t>
            </a:r>
            <a:r>
              <a:rPr lang="el-GR" b="1" dirty="0" err="1" smtClean="0"/>
              <a:t>επιγονατιδομηριαία</a:t>
            </a:r>
            <a:r>
              <a:rPr lang="el-GR" b="1" dirty="0" smtClean="0"/>
              <a:t>  άρθρωση</a:t>
            </a:r>
            <a:r>
              <a:rPr lang="el-GR" dirty="0" smtClean="0"/>
              <a:t>  -  αναπτύσσονται δυνάμεις αντίδρασης  πολλαπλάσιες  του βάρους του σώματος.</a:t>
            </a:r>
          </a:p>
          <a:p>
            <a:r>
              <a:rPr lang="el-GR" b="1" dirty="0" smtClean="0"/>
              <a:t>Η περόνη </a:t>
            </a:r>
            <a:r>
              <a:rPr lang="el-GR" dirty="0" smtClean="0"/>
              <a:t>δεν συμμετέχει στην άρθρωση του γόνατος. Είναι οστό που δεν δέχεται φορτία. Συνεργάζεται με την </a:t>
            </a:r>
            <a:r>
              <a:rPr lang="el-GR" dirty="0" err="1" smtClean="0"/>
              <a:t>ποδοκνημική</a:t>
            </a:r>
            <a:r>
              <a:rPr lang="el-GR" dirty="0" smtClean="0"/>
              <a:t> άρθρωση.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a:solidFill>
                <a:prstClr val="black"/>
              </a:solidFill>
            </a:endParaRPr>
          </a:p>
        </p:txBody>
      </p:sp>
    </p:spTree>
    <p:extLst>
      <p:ext uri="{BB962C8B-B14F-4D97-AF65-F5344CB8AC3E}">
        <p14:creationId xmlns:p14="http://schemas.microsoft.com/office/powerpoint/2010/main" val="24056720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Δομικά στοιχεία </a:t>
            </a:r>
            <a:r>
              <a:rPr lang="el-GR" sz="3200" b="0" dirty="0" smtClean="0"/>
              <a:t>1/3</a:t>
            </a:r>
            <a:endParaRPr lang="el-GR" sz="3200" b="0" dirty="0"/>
          </a:p>
        </p:txBody>
      </p:sp>
      <p:sp>
        <p:nvSpPr>
          <p:cNvPr id="3" name="2 - Θέση περιεχομένου"/>
          <p:cNvSpPr>
            <a:spLocks noGrp="1"/>
          </p:cNvSpPr>
          <p:nvPr>
            <p:ph idx="1"/>
          </p:nvPr>
        </p:nvSpPr>
        <p:spPr>
          <a:xfrm>
            <a:off x="323528" y="1412776"/>
            <a:ext cx="8496944" cy="4968552"/>
          </a:xfrm>
        </p:spPr>
        <p:txBody>
          <a:bodyPr>
            <a:normAutofit/>
          </a:bodyPr>
          <a:lstStyle/>
          <a:p>
            <a:pPr marL="342900" lvl="1" indent="-342900">
              <a:buFont typeface="Wingdings" panose="05000000000000000000" pitchFamily="2" charset="2"/>
              <a:buChar char="Ø"/>
            </a:pPr>
            <a:r>
              <a:rPr lang="el-GR" b="1" dirty="0" smtClean="0"/>
              <a:t>Τα </a:t>
            </a:r>
            <a:r>
              <a:rPr lang="el-GR" b="1" dirty="0" err="1" smtClean="0"/>
              <a:t>κνημιαία</a:t>
            </a:r>
            <a:r>
              <a:rPr lang="el-GR" b="1" dirty="0" smtClean="0"/>
              <a:t>  </a:t>
            </a:r>
            <a:r>
              <a:rPr lang="el-GR" b="1" dirty="0" err="1" smtClean="0"/>
              <a:t>πλατώ</a:t>
            </a:r>
            <a:r>
              <a:rPr lang="el-GR" b="1" dirty="0" smtClean="0"/>
              <a:t>  </a:t>
            </a:r>
            <a:r>
              <a:rPr lang="el-GR" dirty="0" smtClean="0"/>
              <a:t>έχουν  κλίση προς τα πίσω 5</a:t>
            </a:r>
            <a:r>
              <a:rPr lang="el-GR" baseline="30000" dirty="0" smtClean="0"/>
              <a:t>ο</a:t>
            </a:r>
            <a:r>
              <a:rPr lang="el-GR" dirty="0" smtClean="0"/>
              <a:t>-10</a:t>
            </a:r>
            <a:r>
              <a:rPr lang="el-GR" baseline="30000" dirty="0" smtClean="0"/>
              <a:t>ο</a:t>
            </a:r>
            <a:r>
              <a:rPr lang="el-GR" dirty="0" smtClean="0"/>
              <a:t>. Είναι  οι κύρια </a:t>
            </a:r>
            <a:r>
              <a:rPr lang="el-GR" dirty="0" err="1" smtClean="0"/>
              <a:t>φορτιζόμενες</a:t>
            </a:r>
            <a:r>
              <a:rPr lang="el-GR" dirty="0" smtClean="0"/>
              <a:t>  δομές της άρθρωσης. </a:t>
            </a:r>
          </a:p>
          <a:p>
            <a:pPr marL="342900" lvl="1" indent="-342900">
              <a:buFont typeface="Wingdings" panose="05000000000000000000" pitchFamily="2" charset="2"/>
              <a:buChar char="Ø"/>
            </a:pPr>
            <a:r>
              <a:rPr lang="el-GR" dirty="0" smtClean="0"/>
              <a:t>Λόγω της διαφοράς των μηριαίων κονδύλων και των κνημιαίων </a:t>
            </a:r>
            <a:r>
              <a:rPr lang="el-GR" dirty="0" err="1" smtClean="0"/>
              <a:t>πλατώ</a:t>
            </a:r>
            <a:r>
              <a:rPr lang="el-GR" dirty="0" smtClean="0"/>
              <a:t>, η </a:t>
            </a:r>
            <a:r>
              <a:rPr lang="el-GR" b="1" dirty="0" err="1" smtClean="0"/>
              <a:t>κνημομηριαία</a:t>
            </a:r>
            <a:r>
              <a:rPr lang="el-GR" b="1" dirty="0" smtClean="0"/>
              <a:t>  άρθρωση </a:t>
            </a:r>
            <a:r>
              <a:rPr lang="el-GR" dirty="0" smtClean="0"/>
              <a:t>κλειδώνει στην έκταση με έξω στροφή κνήμης στις  τελευταίες 10 μοίρες. </a:t>
            </a:r>
            <a:endParaRPr lang="en-US" dirty="0" smtClean="0"/>
          </a:p>
          <a:p>
            <a:pPr marL="342900" lvl="1" indent="-342900">
              <a:buFont typeface="Wingdings" panose="05000000000000000000" pitchFamily="2" charset="2"/>
              <a:buChar char="Ø"/>
            </a:pPr>
            <a:r>
              <a:rPr lang="el-GR" dirty="0" smtClean="0"/>
              <a:t>Η έσω  αρθρική επιφάνεια επαφής της κνήμης  είναι  50% ευρύτερη από την έξω και ο αρθρικός χόνδρος έχει τριπλάσιο πάχος από τον έξω.</a:t>
            </a:r>
          </a:p>
          <a:p>
            <a:pPr marL="342900" lvl="1" indent="-342900">
              <a:buNone/>
            </a:pPr>
            <a:endParaRPr lang="en-US" dirty="0" smtClean="0"/>
          </a:p>
          <a:p>
            <a:pPr marL="342900" lvl="1" indent="-342900">
              <a:buNone/>
            </a:pPr>
            <a:endParaRPr lang="el-GR" dirty="0" smtClean="0"/>
          </a:p>
          <a:p>
            <a:pPr marL="342900" lvl="1" indent="-342900">
              <a:buFont typeface="Wingdings" panose="05000000000000000000" pitchFamily="2" charset="2"/>
              <a:buChar char="Ø"/>
            </a:pPr>
            <a:endParaRPr lang="el-GR" dirty="0" smtClean="0"/>
          </a:p>
          <a:p>
            <a:pPr marL="342900" lvl="1" indent="-342900">
              <a:buFont typeface="Wingdings" panose="05000000000000000000" pitchFamily="2" charset="2"/>
              <a:buChar char="Ø"/>
            </a:pPr>
            <a:endParaRPr lang="el-GR" dirty="0" smtClean="0"/>
          </a:p>
          <a:p>
            <a:endParaRPr lang="el-GR" b="1"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spTree>
    <p:extLst>
      <p:ext uri="{BB962C8B-B14F-4D97-AF65-F5344CB8AC3E}">
        <p14:creationId xmlns:p14="http://schemas.microsoft.com/office/powerpoint/2010/main" val="2334496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smtClean="0"/>
              <a:t>Κινητικότητα</a:t>
            </a:r>
            <a:r>
              <a:rPr lang="el-GR" smtClean="0"/>
              <a:t>  </a:t>
            </a:r>
            <a:r>
              <a:rPr lang="el-GR" sz="3000" b="0" smtClean="0"/>
              <a:t>2/2</a:t>
            </a:r>
            <a:endParaRPr lang="el-GR" sz="30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5" name="Picture 2" descr="This composite image shows the different types of synovial joints in the body. In the center of the figure is a skeleton, and call outs from each joint show their names and location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51515" t="35628" r="40604" b="42560"/>
          <a:stretch>
            <a:fillRect/>
          </a:stretch>
        </p:blipFill>
        <p:spPr bwMode="auto">
          <a:xfrm>
            <a:off x="6482106" y="2924944"/>
            <a:ext cx="1105331" cy="364502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6" name="Picture 2" descr="This composite image shows the different types of synovial joints in the body. In the center of the figure is a skeleton, and call outs from each joint show their names and locations."/>
          <p:cNvPicPr>
            <a:picLocks noChangeAspect="1" noChangeArrowheads="1"/>
          </p:cNvPicPr>
          <p:nvPr/>
        </p:nvPicPr>
        <p:blipFill>
          <a:blip r:embed="rId2" cstate="print">
            <a:extLst>
              <a:ext uri="{28A0092B-C50C-407E-A947-70E740481C1C}">
                <a14:useLocalDpi xmlns:a14="http://schemas.microsoft.com/office/drawing/2010/main" val="0"/>
              </a:ext>
            </a:extLst>
          </a:blip>
          <a:srcRect l="76023" r="9981" b="71231"/>
          <a:stretch>
            <a:fillRect/>
          </a:stretch>
        </p:blipFill>
        <p:spPr bwMode="auto">
          <a:xfrm>
            <a:off x="7956376" y="1052736"/>
            <a:ext cx="1058414" cy="259228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7" name="2 - Θέση περιεχομένου"/>
          <p:cNvSpPr txBox="1">
            <a:spLocks/>
          </p:cNvSpPr>
          <p:nvPr/>
        </p:nvSpPr>
        <p:spPr>
          <a:xfrm>
            <a:off x="323528" y="1052736"/>
            <a:ext cx="7344816" cy="1944216"/>
          </a:xfrm>
          <a:prstGeom prst="rect">
            <a:avLst/>
          </a:prstGeom>
        </p:spPr>
        <p:txBody>
          <a:bodyPr vert="horz" lIns="91440" tIns="45720" rIns="91440" bIns="45720" rtlCol="0">
            <a:normAutofit fontScale="92500"/>
          </a:bodyPr>
          <a:lstStyle/>
          <a:p>
            <a:pPr marL="342900" indent="-342900" fontAlgn="auto">
              <a:lnSpc>
                <a:spcPct val="112000"/>
              </a:lnSpc>
              <a:spcBef>
                <a:spcPts val="1200"/>
              </a:spcBef>
              <a:spcAft>
                <a:spcPts val="0"/>
              </a:spcAft>
              <a:buFont typeface="Wingdings" panose="05000000000000000000" pitchFamily="2" charset="2"/>
              <a:buChar char="Ø"/>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Είναι σφαιροειδής άρθρωση. Απαρτίζεται από την κοτύλη και την κεφαλή του μηριαίου.</a:t>
            </a:r>
            <a:r>
              <a:rPr lang="el-GR" sz="2600" dirty="0" smtClean="0">
                <a:latin typeface="+mn-lt"/>
              </a:rPr>
              <a:t> </a:t>
            </a:r>
          </a:p>
          <a:p>
            <a:pPr marL="342900" indent="-342900" fontAlgn="auto">
              <a:lnSpc>
                <a:spcPct val="112000"/>
              </a:lnSpc>
              <a:spcBef>
                <a:spcPts val="1200"/>
              </a:spcBef>
              <a:spcAft>
                <a:spcPts val="0"/>
              </a:spcAft>
              <a:buFont typeface="Wingdings" panose="05000000000000000000" pitchFamily="2" charset="2"/>
              <a:buChar char="Ø"/>
              <a:defRPr/>
            </a:pPr>
            <a:r>
              <a:rPr lang="el-GR" sz="2600" dirty="0" smtClean="0">
                <a:latin typeface="+mn-lt"/>
              </a:rPr>
              <a:t>Η στροφή γύρω από </a:t>
            </a:r>
            <a:r>
              <a:rPr lang="el-GR" sz="2600" smtClean="0">
                <a:latin typeface="+mn-lt"/>
              </a:rPr>
              <a:t>τον άξονα  της </a:t>
            </a:r>
            <a:r>
              <a:rPr lang="el-GR" sz="2600" dirty="0" smtClean="0">
                <a:latin typeface="+mn-lt"/>
              </a:rPr>
              <a:t>μηριαίας κεφαλής προκαλεί την ολίσθηση στις αρθρικές </a:t>
            </a:r>
            <a:r>
              <a:rPr lang="el-GR" sz="2600" smtClean="0">
                <a:latin typeface="+mn-lt"/>
              </a:rPr>
              <a:t>επιφάνειες.  </a:t>
            </a:r>
            <a:endParaRPr lang="el-GR" sz="2600" dirty="0" smtClean="0">
              <a:latin typeface="+mn-lt"/>
            </a:endParaRP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a:xfrm>
            <a:off x="323528" y="2924944"/>
            <a:ext cx="5832648" cy="31683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Εάν </a:t>
            </a:r>
            <a:r>
              <a:rPr kumimoji="0" lang="el-GR" sz="2400" b="0" i="0" u="none" strike="noStrike" kern="1200" cap="none" spc="0" normalizeH="0" baseline="0" noProof="0" smtClean="0">
                <a:ln>
                  <a:noFill/>
                </a:ln>
                <a:solidFill>
                  <a:schemeClr val="tx1"/>
                </a:solidFill>
                <a:effectLst/>
                <a:uLnTx/>
                <a:uFillTx/>
                <a:latin typeface="+mn-lt"/>
                <a:ea typeface="+mn-ea"/>
                <a:cs typeface="+mn-cs"/>
              </a:rPr>
              <a:t>οι αρθρικές  επιφάνειες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δεν έχουν αρμονία, δεν θα ολισθήσουν παράλληλα μεταξύ τους και οι συμπιεστικές δυνάμεις που θα ασκηθούν στον αρθρικό χόνδρο δεν </a:t>
            </a:r>
            <a:r>
              <a:rPr kumimoji="0" lang="el-GR" sz="2400" b="0" i="0" u="none" strike="noStrike" kern="1200" cap="none" spc="0" normalizeH="0" baseline="0" noProof="0" smtClean="0">
                <a:ln>
                  <a:noFill/>
                </a:ln>
                <a:solidFill>
                  <a:schemeClr val="tx1"/>
                </a:solidFill>
                <a:effectLst/>
                <a:uLnTx/>
                <a:uFillTx/>
                <a:latin typeface="+mn-lt"/>
                <a:ea typeface="+mn-ea"/>
                <a:cs typeface="+mn-cs"/>
              </a:rPr>
              <a:t>θα είναι  εντός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των </a:t>
            </a:r>
            <a:r>
              <a:rPr kumimoji="0" lang="el-GR" sz="2400" b="0" i="0" u="none" strike="noStrike" kern="1200" cap="none" spc="0" normalizeH="0" baseline="0" noProof="0" smtClean="0">
                <a:ln>
                  <a:noFill/>
                </a:ln>
                <a:solidFill>
                  <a:schemeClr val="tx1"/>
                </a:solidFill>
                <a:effectLst/>
                <a:uLnTx/>
                <a:uFillTx/>
                <a:latin typeface="+mn-lt"/>
                <a:ea typeface="+mn-ea"/>
                <a:cs typeface="+mn-cs"/>
              </a:rPr>
              <a:t>φυσιολογικών ορίων  με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πιθανότητα </a:t>
            </a:r>
            <a:r>
              <a:rPr kumimoji="0" lang="el-GR" sz="2400" b="0" i="0" u="none" strike="noStrike" kern="1200" cap="none" spc="0" normalizeH="0" baseline="0" noProof="0" smtClean="0">
                <a:ln>
                  <a:noFill/>
                </a:ln>
                <a:solidFill>
                  <a:schemeClr val="tx1"/>
                </a:solidFill>
                <a:effectLst/>
                <a:uLnTx/>
                <a:uFillTx/>
                <a:latin typeface="+mn-lt"/>
                <a:ea typeface="+mn-ea"/>
                <a:cs typeface="+mn-cs"/>
              </a:rPr>
              <a:t>να προκαλέσουν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μικροτραυματισμό – φθορά.</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5" name="14 - Ευθύγραμμο βέλος σύνδεσης"/>
          <p:cNvCxnSpPr/>
          <p:nvPr/>
        </p:nvCxnSpPr>
        <p:spPr>
          <a:xfrm flipV="1">
            <a:off x="7562226" y="3284984"/>
            <a:ext cx="360040" cy="432048"/>
          </a:xfrm>
          <a:prstGeom prst="straightConnector1">
            <a:avLst/>
          </a:prstGeom>
          <a:ln w="28575">
            <a:solidFill>
              <a:srgbClr val="004A82"/>
            </a:solidFill>
            <a:tailEnd type="arrow"/>
          </a:ln>
        </p:spPr>
        <p:style>
          <a:lnRef idx="1">
            <a:schemeClr val="accent1"/>
          </a:lnRef>
          <a:fillRef idx="0">
            <a:schemeClr val="accent1"/>
          </a:fillRef>
          <a:effectRef idx="0">
            <a:schemeClr val="accent1"/>
          </a:effectRef>
          <a:fontRef idx="minor">
            <a:schemeClr val="tx1"/>
          </a:fontRef>
        </p:style>
      </p:cxnSp>
      <p:sp>
        <p:nvSpPr>
          <p:cNvPr id="3" name="Ορθογώνιο 2"/>
          <p:cNvSpPr/>
          <p:nvPr/>
        </p:nvSpPr>
        <p:spPr>
          <a:xfrm>
            <a:off x="1547664" y="6093296"/>
            <a:ext cx="5292080" cy="461665"/>
          </a:xfrm>
          <a:prstGeom prst="rect">
            <a:avLst/>
          </a:prstGeom>
        </p:spPr>
        <p:txBody>
          <a:bodyPr wrap="square">
            <a:spAutoFit/>
          </a:bodyPr>
          <a:lstStyle/>
          <a:p>
            <a:r>
              <a:rPr lang="en-US" sz="1200" dirty="0">
                <a:latin typeface="+mn-lt"/>
              </a:rPr>
              <a:t>© 28 </a:t>
            </a:r>
            <a:r>
              <a:rPr lang="en-US" sz="1200" dirty="0" err="1">
                <a:latin typeface="+mn-lt"/>
              </a:rPr>
              <a:t>Ιουν</a:t>
            </a:r>
            <a:r>
              <a:rPr lang="en-US" sz="1200" dirty="0">
                <a:latin typeface="+mn-lt"/>
              </a:rPr>
              <a:t> 2013 </a:t>
            </a:r>
            <a:r>
              <a:rPr lang="en-US" sz="1200" dirty="0" err="1">
                <a:latin typeface="+mn-lt"/>
              </a:rPr>
              <a:t>OpenStax</a:t>
            </a:r>
            <a:r>
              <a:rPr lang="en-US" sz="1200" dirty="0">
                <a:latin typeface="+mn-lt"/>
              </a:rPr>
              <a:t> College. </a:t>
            </a:r>
            <a:r>
              <a:rPr lang="en-US" sz="1200" dirty="0">
                <a:latin typeface="+mn-lt"/>
                <a:hlinkClick r:id="rId3"/>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3.0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Δομικά στοιχεία </a:t>
            </a:r>
            <a:r>
              <a:rPr lang="el-GR" sz="3200" b="0" dirty="0" smtClean="0"/>
              <a:t>2/3</a:t>
            </a:r>
            <a:endParaRPr lang="el-GR" sz="3200" b="0" dirty="0"/>
          </a:p>
        </p:txBody>
      </p:sp>
      <p:sp>
        <p:nvSpPr>
          <p:cNvPr id="3" name="2 - Θέση περιεχομένου"/>
          <p:cNvSpPr>
            <a:spLocks noGrp="1"/>
          </p:cNvSpPr>
          <p:nvPr>
            <p:ph idx="1"/>
          </p:nvPr>
        </p:nvSpPr>
        <p:spPr>
          <a:xfrm>
            <a:off x="457200" y="1484784"/>
            <a:ext cx="8229600" cy="4752528"/>
          </a:xfrm>
        </p:spPr>
        <p:txBody>
          <a:bodyPr/>
          <a:lstStyle/>
          <a:p>
            <a:pPr marL="342900" lvl="1" indent="-342900">
              <a:buFont typeface="Wingdings" panose="05000000000000000000" pitchFamily="2" charset="2"/>
              <a:buChar char="Ø"/>
            </a:pPr>
            <a:r>
              <a:rPr lang="el-GR" b="1" dirty="0" smtClean="0"/>
              <a:t>Οι μηνίσκοι </a:t>
            </a:r>
            <a:r>
              <a:rPr lang="el-GR" dirty="0" smtClean="0"/>
              <a:t>συμμετέχουν στην διαχείριση </a:t>
            </a:r>
            <a:r>
              <a:rPr lang="el-GR" smtClean="0"/>
              <a:t>της δύναμης  της </a:t>
            </a:r>
            <a:r>
              <a:rPr lang="el-GR" dirty="0" smtClean="0"/>
              <a:t>αντίδρασης της άρθρωσης. </a:t>
            </a:r>
          </a:p>
          <a:p>
            <a:pPr marL="342900" lvl="1" indent="-342900">
              <a:buFont typeface="Wingdings" panose="05000000000000000000" pitchFamily="2" charset="2"/>
              <a:buChar char="Ø"/>
            </a:pPr>
            <a:r>
              <a:rPr lang="el-GR" b="1" dirty="0" smtClean="0"/>
              <a:t>Ο αρθρικός </a:t>
            </a:r>
            <a:r>
              <a:rPr lang="el-GR" b="1" smtClean="0"/>
              <a:t>χόνδρος </a:t>
            </a:r>
            <a:r>
              <a:rPr lang="el-GR" smtClean="0"/>
              <a:t>και </a:t>
            </a:r>
            <a:r>
              <a:rPr lang="el-GR" b="1" smtClean="0"/>
              <a:t> οι σύνδεσμοι </a:t>
            </a:r>
            <a:r>
              <a:rPr lang="el-GR" smtClean="0"/>
              <a:t>δέχονται  επίσης </a:t>
            </a:r>
            <a:r>
              <a:rPr lang="el-GR" dirty="0" smtClean="0"/>
              <a:t>μεγάλα φορτία.</a:t>
            </a:r>
            <a:r>
              <a:rPr lang="el-GR" b="1" dirty="0" smtClean="0"/>
              <a:t> </a:t>
            </a:r>
          </a:p>
          <a:p>
            <a:pPr marL="342900" lvl="1" indent="-342900">
              <a:buFont typeface="Wingdings" panose="05000000000000000000" pitchFamily="2" charset="2"/>
              <a:buChar char="Ø"/>
            </a:pPr>
            <a:r>
              <a:rPr lang="el-GR" b="1" smtClean="0"/>
              <a:t>Ο Υπερεπιγονατιδικός  θύλακος</a:t>
            </a:r>
            <a:r>
              <a:rPr lang="en-US" smtClean="0"/>
              <a:t> </a:t>
            </a:r>
            <a:r>
              <a:rPr lang="el-GR" smtClean="0"/>
              <a:t> είναι   </a:t>
            </a:r>
            <a:r>
              <a:rPr lang="el-GR" dirty="0" smtClean="0"/>
              <a:t>πτυχή του </a:t>
            </a:r>
            <a:r>
              <a:rPr lang="el-GR" smtClean="0"/>
              <a:t>θύλακα,   που εντοπίζεται  επάνω </a:t>
            </a:r>
            <a:r>
              <a:rPr lang="el-GR" dirty="0" smtClean="0"/>
              <a:t>από τον άνω πόλο της επιγονατίδας. Εξασφαλίζει χώρο για την άρθρωση όταν γίνεται κάμψη ενώ, διανοίγεται τελείως μετά τις 135</a:t>
            </a:r>
            <a:r>
              <a:rPr lang="el-GR" baseline="30000" dirty="0" smtClean="0"/>
              <a:t>ο</a:t>
            </a:r>
            <a:r>
              <a:rPr lang="el-GR" dirty="0" smtClean="0"/>
              <a:t> .</a:t>
            </a:r>
          </a:p>
          <a:p>
            <a:pPr marL="342900" lvl="1" indent="-342900">
              <a:buFont typeface="Wingdings" panose="05000000000000000000" pitchFamily="2" charset="2"/>
              <a:buChar char="Ø"/>
            </a:pP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a:solidFill>
                <a:prstClr val="black"/>
              </a:solidFill>
            </a:endParaRPr>
          </a:p>
        </p:txBody>
      </p:sp>
    </p:spTree>
    <p:extLst>
      <p:ext uri="{BB962C8B-B14F-4D97-AF65-F5344CB8AC3E}">
        <p14:creationId xmlns:p14="http://schemas.microsoft.com/office/powerpoint/2010/main" val="1150783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Δομικά στοιχεία </a:t>
            </a:r>
            <a:r>
              <a:rPr lang="el-GR" sz="3200" b="0" dirty="0" smtClean="0"/>
              <a:t>3/3</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a:solidFill>
                <a:prstClr val="black"/>
              </a:solidFill>
            </a:endParaRPr>
          </a:p>
        </p:txBody>
      </p:sp>
      <p:pic>
        <p:nvPicPr>
          <p:cNvPr id="5" name="Picture 6" descr="File:Sobo 1909 222.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r="13657"/>
          <a:stretch>
            <a:fillRect/>
          </a:stretch>
        </p:blipFill>
        <p:spPr bwMode="auto">
          <a:xfrm>
            <a:off x="1259632" y="1052736"/>
            <a:ext cx="4614785" cy="5472607"/>
          </a:xfrm>
          <a:prstGeom prst="rect">
            <a:avLst/>
          </a:prstGeom>
          <a:noFill/>
          <a:extLst>
            <a:ext uri="{909E8E84-426E-40DD-AFC4-6F175D3DCCD1}">
              <a14:hiddenFill xmlns:a14="http://schemas.microsoft.com/office/drawing/2010/main">
                <a:solidFill>
                  <a:srgbClr val="FFFFFF"/>
                </a:solidFill>
              </a14:hiddenFill>
            </a:ext>
          </a:extLst>
        </p:spPr>
      </p:pic>
      <p:sp>
        <p:nvSpPr>
          <p:cNvPr id="15" name="14 - Ορθογώνιο"/>
          <p:cNvSpPr/>
          <p:nvPr/>
        </p:nvSpPr>
        <p:spPr>
          <a:xfrm>
            <a:off x="5508104" y="1124744"/>
            <a:ext cx="2520280" cy="648072"/>
          </a:xfrm>
          <a:prstGeom prst="rect">
            <a:avLst/>
          </a:prstGeom>
          <a:solidFill>
            <a:schemeClr val="bg2">
              <a:lumMod val="5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r>
              <a:rPr lang="el-GR" dirty="0" smtClean="0">
                <a:solidFill>
                  <a:schemeClr val="bg1"/>
                </a:solidFill>
              </a:rPr>
              <a:t>Τένοντας τετρακέφαλου</a:t>
            </a:r>
          </a:p>
        </p:txBody>
      </p:sp>
      <p:sp>
        <p:nvSpPr>
          <p:cNvPr id="16" name="15 - Ορθογώνιο"/>
          <p:cNvSpPr/>
          <p:nvPr/>
        </p:nvSpPr>
        <p:spPr>
          <a:xfrm>
            <a:off x="5508104" y="1772816"/>
            <a:ext cx="2520280" cy="720080"/>
          </a:xfrm>
          <a:prstGeom prst="rect">
            <a:avLst/>
          </a:prstGeom>
          <a:solidFill>
            <a:schemeClr val="bg2">
              <a:lumMod val="50000"/>
            </a:schemeClr>
          </a:solidFill>
          <a:ln>
            <a:solidFill>
              <a:srgbClr val="D0D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r>
              <a:rPr lang="el-GR" dirty="0" err="1" smtClean="0">
                <a:solidFill>
                  <a:schemeClr val="bg1"/>
                </a:solidFill>
              </a:rPr>
              <a:t>Υπερεπιγονατιδικός</a:t>
            </a:r>
            <a:r>
              <a:rPr lang="en-US" dirty="0" smtClean="0">
                <a:solidFill>
                  <a:schemeClr val="bg1"/>
                </a:solidFill>
              </a:rPr>
              <a:t> </a:t>
            </a:r>
            <a:r>
              <a:rPr lang="el-GR" dirty="0" smtClean="0">
                <a:solidFill>
                  <a:schemeClr val="bg1"/>
                </a:solidFill>
              </a:rPr>
              <a:t>ορογόνος θύλακος</a:t>
            </a:r>
          </a:p>
        </p:txBody>
      </p:sp>
      <p:sp>
        <p:nvSpPr>
          <p:cNvPr id="18" name="17 - Ορθογώνιο"/>
          <p:cNvSpPr/>
          <p:nvPr/>
        </p:nvSpPr>
        <p:spPr>
          <a:xfrm>
            <a:off x="323528" y="4653136"/>
            <a:ext cx="1584176" cy="1512168"/>
          </a:xfrm>
          <a:prstGeom prst="rect">
            <a:avLst/>
          </a:prstGeom>
          <a:solidFill>
            <a:schemeClr val="bg2">
              <a:lumMod val="50000"/>
            </a:schemeClr>
          </a:solidFill>
          <a:ln>
            <a:solidFill>
              <a:srgbClr val="D0D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bg1"/>
                </a:solidFill>
              </a:rPr>
              <a:t>Έξω μηνίσκος</a:t>
            </a:r>
          </a:p>
        </p:txBody>
      </p:sp>
      <p:sp>
        <p:nvSpPr>
          <p:cNvPr id="20" name="19 - Ορθογώνιο"/>
          <p:cNvSpPr/>
          <p:nvPr/>
        </p:nvSpPr>
        <p:spPr>
          <a:xfrm>
            <a:off x="323528" y="3789040"/>
            <a:ext cx="1584176" cy="936104"/>
          </a:xfrm>
          <a:prstGeom prst="rect">
            <a:avLst/>
          </a:prstGeom>
          <a:solidFill>
            <a:schemeClr val="bg2">
              <a:lumMod val="50000"/>
            </a:schemeClr>
          </a:solidFill>
          <a:ln>
            <a:solidFill>
              <a:srgbClr val="D0D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bg1"/>
                </a:solidFill>
              </a:rPr>
              <a:t>Έξω μηριαίος κόνδυλος</a:t>
            </a:r>
          </a:p>
        </p:txBody>
      </p:sp>
      <p:sp>
        <p:nvSpPr>
          <p:cNvPr id="22" name="21 - Ορθογώνιο"/>
          <p:cNvSpPr/>
          <p:nvPr/>
        </p:nvSpPr>
        <p:spPr>
          <a:xfrm>
            <a:off x="323528" y="2420888"/>
            <a:ext cx="1584176" cy="1368152"/>
          </a:xfrm>
          <a:prstGeom prst="rect">
            <a:avLst/>
          </a:prstGeom>
          <a:solidFill>
            <a:schemeClr val="bg2">
              <a:lumMod val="50000"/>
            </a:schemeClr>
          </a:solidFill>
          <a:ln>
            <a:solidFill>
              <a:srgbClr val="D0D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err="1" smtClean="0">
                <a:solidFill>
                  <a:schemeClr val="bg1"/>
                </a:solidFill>
              </a:rPr>
              <a:t>Γαστρο</a:t>
            </a:r>
            <a:endParaRPr lang="en-US" dirty="0" smtClean="0">
              <a:solidFill>
                <a:schemeClr val="bg1"/>
              </a:solidFill>
            </a:endParaRPr>
          </a:p>
          <a:p>
            <a:r>
              <a:rPr lang="el-GR" dirty="0" err="1" smtClean="0">
                <a:solidFill>
                  <a:schemeClr val="bg1"/>
                </a:solidFill>
              </a:rPr>
              <a:t>κνήμιος</a:t>
            </a:r>
            <a:r>
              <a:rPr lang="el-GR" dirty="0" smtClean="0">
                <a:solidFill>
                  <a:schemeClr val="bg1"/>
                </a:solidFill>
              </a:rPr>
              <a:t> </a:t>
            </a:r>
            <a:endParaRPr lang="en-US" dirty="0" smtClean="0">
              <a:solidFill>
                <a:schemeClr val="bg1"/>
              </a:solidFill>
            </a:endParaRPr>
          </a:p>
          <a:p>
            <a:r>
              <a:rPr lang="el-GR" dirty="0" smtClean="0">
                <a:solidFill>
                  <a:schemeClr val="bg1"/>
                </a:solidFill>
              </a:rPr>
              <a:t>(έξω κεφαλή)</a:t>
            </a:r>
          </a:p>
        </p:txBody>
      </p:sp>
      <p:sp>
        <p:nvSpPr>
          <p:cNvPr id="23" name="22 - Ορθογώνιο"/>
          <p:cNvSpPr/>
          <p:nvPr/>
        </p:nvSpPr>
        <p:spPr>
          <a:xfrm>
            <a:off x="323528" y="1124744"/>
            <a:ext cx="1584176" cy="1296144"/>
          </a:xfrm>
          <a:prstGeom prst="rect">
            <a:avLst/>
          </a:prstGeom>
          <a:solidFill>
            <a:schemeClr val="bg2">
              <a:lumMod val="50000"/>
            </a:schemeClr>
          </a:solidFill>
          <a:ln>
            <a:solidFill>
              <a:srgbClr val="D0D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solidFill>
                  <a:schemeClr val="bg1"/>
                </a:solidFill>
              </a:rPr>
              <a:t>Δικέφαλος μηριαίος</a:t>
            </a:r>
          </a:p>
        </p:txBody>
      </p:sp>
      <p:sp>
        <p:nvSpPr>
          <p:cNvPr id="24" name="23 - Ορθογώνιο"/>
          <p:cNvSpPr/>
          <p:nvPr/>
        </p:nvSpPr>
        <p:spPr>
          <a:xfrm>
            <a:off x="5868144" y="2420888"/>
            <a:ext cx="2160240" cy="792088"/>
          </a:xfrm>
          <a:prstGeom prst="rect">
            <a:avLst/>
          </a:prstGeom>
          <a:solidFill>
            <a:schemeClr val="bg2">
              <a:lumMod val="50000"/>
            </a:schemeClr>
          </a:solidFill>
          <a:ln>
            <a:solidFill>
              <a:srgbClr val="D0D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r>
              <a:rPr lang="el-GR" dirty="0" smtClean="0">
                <a:solidFill>
                  <a:schemeClr val="bg1"/>
                </a:solidFill>
              </a:rPr>
              <a:t>Αρθρική επιφάνεια της επιγονατίδας</a:t>
            </a:r>
          </a:p>
        </p:txBody>
      </p:sp>
      <p:sp>
        <p:nvSpPr>
          <p:cNvPr id="25" name="24 - Ορθογώνιο"/>
          <p:cNvSpPr/>
          <p:nvPr/>
        </p:nvSpPr>
        <p:spPr>
          <a:xfrm>
            <a:off x="5868144" y="3212976"/>
            <a:ext cx="2160240" cy="1080120"/>
          </a:xfrm>
          <a:prstGeom prst="rect">
            <a:avLst/>
          </a:prstGeom>
          <a:solidFill>
            <a:schemeClr val="bg2">
              <a:lumMod val="50000"/>
            </a:schemeClr>
          </a:solidFill>
          <a:ln>
            <a:solidFill>
              <a:srgbClr val="D0D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r>
              <a:rPr lang="el-GR" dirty="0" smtClean="0">
                <a:solidFill>
                  <a:schemeClr val="bg1"/>
                </a:solidFill>
              </a:rPr>
              <a:t> </a:t>
            </a:r>
          </a:p>
          <a:p>
            <a:pPr marL="342900" indent="-342900" fontAlgn="auto">
              <a:lnSpc>
                <a:spcPct val="112000"/>
              </a:lnSpc>
              <a:spcBef>
                <a:spcPts val="1200"/>
              </a:spcBef>
              <a:spcAft>
                <a:spcPts val="0"/>
              </a:spcAft>
              <a:defRPr/>
            </a:pPr>
            <a:r>
              <a:rPr lang="el-GR" dirty="0" smtClean="0">
                <a:solidFill>
                  <a:schemeClr val="bg1"/>
                </a:solidFill>
              </a:rPr>
              <a:t>Επιγονατίδα</a:t>
            </a:r>
            <a:endParaRPr lang="en-US" dirty="0" smtClean="0">
              <a:solidFill>
                <a:schemeClr val="bg1"/>
              </a:solidFill>
            </a:endParaRPr>
          </a:p>
          <a:p>
            <a:pPr marL="342900" indent="-342900" fontAlgn="auto">
              <a:lnSpc>
                <a:spcPct val="112000"/>
              </a:lnSpc>
              <a:spcBef>
                <a:spcPts val="1200"/>
              </a:spcBef>
              <a:spcAft>
                <a:spcPts val="0"/>
              </a:spcAft>
              <a:defRPr/>
            </a:pPr>
            <a:r>
              <a:rPr lang="el-GR" err="1" smtClean="0">
                <a:solidFill>
                  <a:schemeClr val="bg1"/>
                </a:solidFill>
              </a:rPr>
              <a:t>Προεπιγονατιδικός</a:t>
            </a:r>
            <a:r>
              <a:rPr lang="el-GR" smtClean="0">
                <a:solidFill>
                  <a:schemeClr val="bg1"/>
                </a:solidFill>
              </a:rPr>
              <a:t> ορογόνος  θύλ</a:t>
            </a:r>
            <a:r>
              <a:rPr lang="el-GR" dirty="0" smtClean="0">
                <a:solidFill>
                  <a:schemeClr val="bg1"/>
                </a:solidFill>
              </a:rPr>
              <a:t>. θύλακας</a:t>
            </a:r>
          </a:p>
        </p:txBody>
      </p:sp>
      <p:sp>
        <p:nvSpPr>
          <p:cNvPr id="27" name="26 - Ορθογώνιο"/>
          <p:cNvSpPr/>
          <p:nvPr/>
        </p:nvSpPr>
        <p:spPr>
          <a:xfrm>
            <a:off x="5652120" y="4293096"/>
            <a:ext cx="2376264" cy="576064"/>
          </a:xfrm>
          <a:prstGeom prst="rect">
            <a:avLst/>
          </a:prstGeom>
          <a:solidFill>
            <a:schemeClr val="bg2">
              <a:lumMod val="50000"/>
            </a:schemeClr>
          </a:solidFill>
          <a:ln>
            <a:solidFill>
              <a:srgbClr val="D0D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r>
              <a:rPr lang="el-GR" smtClean="0">
                <a:solidFill>
                  <a:schemeClr val="bg1"/>
                </a:solidFill>
              </a:rPr>
              <a:t>      Λιπώδες </a:t>
            </a:r>
            <a:r>
              <a:rPr lang="el-GR" dirty="0" smtClean="0">
                <a:solidFill>
                  <a:schemeClr val="bg1"/>
                </a:solidFill>
              </a:rPr>
              <a:t>σώμα του γόνατος </a:t>
            </a:r>
          </a:p>
        </p:txBody>
      </p:sp>
      <p:sp>
        <p:nvSpPr>
          <p:cNvPr id="28" name="27 - Ορθογώνιο"/>
          <p:cNvSpPr/>
          <p:nvPr/>
        </p:nvSpPr>
        <p:spPr>
          <a:xfrm>
            <a:off x="5652120" y="4869160"/>
            <a:ext cx="2376264" cy="576064"/>
          </a:xfrm>
          <a:prstGeom prst="rect">
            <a:avLst/>
          </a:prstGeom>
          <a:solidFill>
            <a:schemeClr val="bg2">
              <a:lumMod val="50000"/>
            </a:schemeClr>
          </a:solidFill>
          <a:ln>
            <a:solidFill>
              <a:srgbClr val="D0D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r>
              <a:rPr lang="el-GR" dirty="0" err="1" smtClean="0">
                <a:solidFill>
                  <a:schemeClr val="bg1"/>
                </a:solidFill>
              </a:rPr>
              <a:t>Επιγονατιδικός</a:t>
            </a:r>
            <a:r>
              <a:rPr lang="el-GR" dirty="0" smtClean="0">
                <a:solidFill>
                  <a:schemeClr val="bg1"/>
                </a:solidFill>
              </a:rPr>
              <a:t> τένοντας</a:t>
            </a:r>
          </a:p>
        </p:txBody>
      </p:sp>
      <p:sp>
        <p:nvSpPr>
          <p:cNvPr id="29" name="28 - Ορθογώνιο"/>
          <p:cNvSpPr/>
          <p:nvPr/>
        </p:nvSpPr>
        <p:spPr>
          <a:xfrm>
            <a:off x="5292080" y="5445224"/>
            <a:ext cx="2736304" cy="792088"/>
          </a:xfrm>
          <a:prstGeom prst="rect">
            <a:avLst/>
          </a:prstGeom>
          <a:solidFill>
            <a:schemeClr val="bg2">
              <a:lumMod val="50000"/>
            </a:schemeClr>
          </a:solidFill>
          <a:ln>
            <a:solidFill>
              <a:srgbClr val="D0D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r>
              <a:rPr lang="el-GR" smtClean="0">
                <a:solidFill>
                  <a:schemeClr val="bg1"/>
                </a:solidFill>
              </a:rPr>
              <a:t>       </a:t>
            </a:r>
            <a:r>
              <a:rPr lang="el-GR" dirty="0" err="1" smtClean="0">
                <a:solidFill>
                  <a:schemeClr val="bg1"/>
                </a:solidFill>
              </a:rPr>
              <a:t>Υποεπιγονατιδικός</a:t>
            </a:r>
            <a:r>
              <a:rPr lang="el-GR" dirty="0" smtClean="0">
                <a:solidFill>
                  <a:schemeClr val="bg1"/>
                </a:solidFill>
              </a:rPr>
              <a:t> ορογόνος θύλακας </a:t>
            </a:r>
          </a:p>
        </p:txBody>
      </p:sp>
      <p:sp>
        <p:nvSpPr>
          <p:cNvPr id="19" name="18 - Ορθογώνιο"/>
          <p:cNvSpPr/>
          <p:nvPr/>
        </p:nvSpPr>
        <p:spPr>
          <a:xfrm>
            <a:off x="323528" y="908720"/>
            <a:ext cx="7704856" cy="360040"/>
          </a:xfrm>
          <a:prstGeom prst="rect">
            <a:avLst/>
          </a:prstGeom>
          <a:solidFill>
            <a:schemeClr val="bg2">
              <a:lumMod val="50000"/>
            </a:schemeClr>
          </a:solidFill>
          <a:ln>
            <a:solidFill>
              <a:srgbClr val="D0D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r>
              <a:rPr lang="el-GR" smtClean="0">
                <a:solidFill>
                  <a:schemeClr val="bg1"/>
                </a:solidFill>
              </a:rPr>
              <a:t>       </a:t>
            </a:r>
            <a:endParaRPr lang="el-GR" dirty="0" smtClean="0">
              <a:solidFill>
                <a:schemeClr val="bg1"/>
              </a:solidFill>
            </a:endParaRPr>
          </a:p>
        </p:txBody>
      </p:sp>
      <p:sp>
        <p:nvSpPr>
          <p:cNvPr id="21" name="20 - Ορθογώνιο"/>
          <p:cNvSpPr/>
          <p:nvPr/>
        </p:nvSpPr>
        <p:spPr>
          <a:xfrm>
            <a:off x="323528" y="6165304"/>
            <a:ext cx="7704856" cy="360040"/>
          </a:xfrm>
          <a:prstGeom prst="rect">
            <a:avLst/>
          </a:prstGeom>
          <a:solidFill>
            <a:schemeClr val="bg2">
              <a:lumMod val="50000"/>
            </a:schemeClr>
          </a:solidFill>
          <a:ln>
            <a:solidFill>
              <a:srgbClr val="D0D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r>
              <a:rPr lang="el-GR" smtClean="0">
                <a:solidFill>
                  <a:schemeClr val="bg1"/>
                </a:solidFill>
              </a:rPr>
              <a:t>       </a:t>
            </a:r>
            <a:endParaRPr lang="el-GR" dirty="0" smtClean="0">
              <a:solidFill>
                <a:schemeClr val="bg1"/>
              </a:solidFill>
            </a:endParaRPr>
          </a:p>
        </p:txBody>
      </p:sp>
      <p:sp>
        <p:nvSpPr>
          <p:cNvPr id="26" name="Rectangle 7"/>
          <p:cNvSpPr/>
          <p:nvPr/>
        </p:nvSpPr>
        <p:spPr>
          <a:xfrm>
            <a:off x="1303984" y="6545432"/>
            <a:ext cx="554461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Sobo 1909 </a:t>
            </a:r>
            <a:r>
              <a:rPr lang="en-US" sz="1200" dirty="0" smtClean="0">
                <a:latin typeface="+mn-lt"/>
                <a:hlinkClick r:id="rId4"/>
              </a:rPr>
              <a:t>222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CFCF"/>
              </a:rPr>
              <a:t>CFCF</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832683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Λιπώδες σώμα</a:t>
            </a:r>
            <a:endParaRPr lang="el-GR" sz="3600" dirty="0"/>
          </a:p>
        </p:txBody>
      </p:sp>
      <p:sp>
        <p:nvSpPr>
          <p:cNvPr id="3" name="2 - Θέση περιεχομένου"/>
          <p:cNvSpPr>
            <a:spLocks noGrp="1"/>
          </p:cNvSpPr>
          <p:nvPr>
            <p:ph idx="1"/>
          </p:nvPr>
        </p:nvSpPr>
        <p:spPr>
          <a:xfrm>
            <a:off x="395536" y="1340768"/>
            <a:ext cx="4104456" cy="4824536"/>
          </a:xfrm>
        </p:spPr>
        <p:txBody>
          <a:bodyPr>
            <a:normAutofit/>
          </a:bodyPr>
          <a:lstStyle/>
          <a:p>
            <a:r>
              <a:rPr lang="el-GR" b="1" dirty="0" smtClean="0"/>
              <a:t>Το λιπώδες σώμα  </a:t>
            </a:r>
            <a:r>
              <a:rPr lang="el-GR" dirty="0" smtClean="0"/>
              <a:t>του γόνατος έχει πλούσια νεύρωση σε </a:t>
            </a:r>
            <a:r>
              <a:rPr lang="el-GR" dirty="0" err="1" smtClean="0"/>
              <a:t>μηχανοϋποδοχείς</a:t>
            </a:r>
            <a:r>
              <a:rPr lang="el-GR" dirty="0" smtClean="0"/>
              <a:t> τύπου </a:t>
            </a:r>
            <a:r>
              <a:rPr lang="en-US" dirty="0" smtClean="0"/>
              <a:t>IV</a:t>
            </a:r>
            <a:r>
              <a:rPr lang="el-GR" dirty="0" smtClean="0"/>
              <a:t>.</a:t>
            </a:r>
            <a:endParaRPr lang="en-US" dirty="0" smtClean="0"/>
          </a:p>
          <a:p>
            <a:r>
              <a:rPr lang="el-GR" dirty="0" smtClean="0"/>
              <a:t>Χρόνιος </a:t>
            </a:r>
            <a:r>
              <a:rPr lang="el-GR" b="1" dirty="0" smtClean="0"/>
              <a:t>μηχανικός ερεθισμός,</a:t>
            </a:r>
            <a:r>
              <a:rPr lang="el-GR" dirty="0" smtClean="0"/>
              <a:t> γονάτισμα, προκαλεί  πόνο και φλεγμονή  στο λιπώδες σώμα και τους ορογόνους θύλακες γύρω από την επιγονατίδα.</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a:solidFill>
                <a:prstClr val="black"/>
              </a:solidFill>
            </a:endParaRPr>
          </a:p>
        </p:txBody>
      </p:sp>
      <p:pic>
        <p:nvPicPr>
          <p:cNvPr id="215042" name="Picture 2" descr="http://www.exrx.net/Images/Mechanics/LegCurlKneeVectors.gif"/>
          <p:cNvPicPr>
            <a:picLocks noChangeAspect="1" noChangeArrowheads="1"/>
          </p:cNvPicPr>
          <p:nvPr/>
        </p:nvPicPr>
        <p:blipFill>
          <a:blip r:embed="rId2" cstate="print"/>
          <a:srcRect t="2297" r="3443"/>
          <a:stretch>
            <a:fillRect/>
          </a:stretch>
        </p:blipFill>
        <p:spPr bwMode="auto">
          <a:xfrm>
            <a:off x="4355976" y="1052736"/>
            <a:ext cx="4310879" cy="5040560"/>
          </a:xfrm>
          <a:prstGeom prst="rect">
            <a:avLst/>
          </a:prstGeom>
          <a:noFill/>
          <a:ln>
            <a:noFill/>
          </a:ln>
        </p:spPr>
      </p:pic>
      <p:sp>
        <p:nvSpPr>
          <p:cNvPr id="7" name="6 - Ορθογώνιο"/>
          <p:cNvSpPr/>
          <p:nvPr/>
        </p:nvSpPr>
        <p:spPr>
          <a:xfrm>
            <a:off x="6012160" y="5954796"/>
            <a:ext cx="1728192" cy="276999"/>
          </a:xfrm>
          <a:prstGeom prst="rect">
            <a:avLst/>
          </a:prstGeom>
        </p:spPr>
        <p:txBody>
          <a:bodyPr wrap="square">
            <a:spAutoFit/>
          </a:bodyPr>
          <a:lstStyle/>
          <a:p>
            <a:pPr algn="ctr"/>
            <a:r>
              <a:rPr lang="en-US" sz="1200" dirty="0" smtClean="0">
                <a:solidFill>
                  <a:prstClr val="black"/>
                </a:solidFill>
                <a:latin typeface="+mn-lt"/>
                <a:hlinkClick r:id="rId3"/>
              </a:rPr>
              <a:t>exrx.net</a:t>
            </a:r>
            <a:endParaRPr lang="el-GR" sz="1200" dirty="0">
              <a:solidFill>
                <a:prstClr val="black"/>
              </a:solidFill>
              <a:latin typeface="+mn-lt"/>
            </a:endParaRPr>
          </a:p>
        </p:txBody>
      </p:sp>
    </p:spTree>
    <p:extLst>
      <p:ext uri="{BB962C8B-B14F-4D97-AF65-F5344CB8AC3E}">
        <p14:creationId xmlns:p14="http://schemas.microsoft.com/office/powerpoint/2010/main" val="6500861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Σύνδεσμοι</a:t>
            </a:r>
            <a:endParaRPr lang="el-GR" sz="3200" b="0" dirty="0"/>
          </a:p>
        </p:txBody>
      </p:sp>
      <p:sp>
        <p:nvSpPr>
          <p:cNvPr id="3" name="2 - Θέση περιεχομένου"/>
          <p:cNvSpPr>
            <a:spLocks noGrp="1"/>
          </p:cNvSpPr>
          <p:nvPr>
            <p:ph idx="1"/>
          </p:nvPr>
        </p:nvSpPr>
        <p:spPr>
          <a:xfrm>
            <a:off x="251520" y="1196752"/>
            <a:ext cx="8640960" cy="5040560"/>
          </a:xfrm>
        </p:spPr>
        <p:txBody>
          <a:bodyPr>
            <a:normAutofit/>
          </a:bodyPr>
          <a:lstStyle/>
          <a:p>
            <a:pPr>
              <a:buNone/>
            </a:pPr>
            <a:r>
              <a:rPr lang="el-GR" smtClean="0"/>
              <a:t>     </a:t>
            </a:r>
            <a:r>
              <a:rPr lang="el-GR" dirty="0" smtClean="0"/>
              <a:t>Οι σύνδεσμοι προάγουν την σταθερότητα της άρθρωσης και καθοδηγούν την </a:t>
            </a:r>
            <a:r>
              <a:rPr lang="el-GR" smtClean="0"/>
              <a:t>κίνηση</a:t>
            </a:r>
            <a:r>
              <a:rPr lang="el-GR" b="1" smtClean="0"/>
              <a:t>, </a:t>
            </a:r>
            <a:r>
              <a:rPr lang="el-GR" smtClean="0"/>
              <a:t> είναι </a:t>
            </a:r>
            <a:r>
              <a:rPr lang="el-GR" dirty="0" smtClean="0"/>
              <a:t>ενδογενείς και εξωγενείς:</a:t>
            </a:r>
          </a:p>
          <a:p>
            <a:pPr lvl="1">
              <a:buFont typeface="Wingdings" pitchFamily="2" charset="2"/>
              <a:buChar char="Ø"/>
            </a:pPr>
            <a:r>
              <a:rPr lang="el-GR" dirty="0" smtClean="0"/>
              <a:t>Εξωγενείς σύνδεσμοι: </a:t>
            </a:r>
          </a:p>
          <a:p>
            <a:pPr lvl="2">
              <a:buFont typeface="Wingdings" pitchFamily="2" charset="2"/>
              <a:buChar char="§"/>
            </a:pPr>
            <a:r>
              <a:rPr lang="el-GR" dirty="0" smtClean="0"/>
              <a:t>Πρόσθια πλευρά: </a:t>
            </a:r>
            <a:r>
              <a:rPr lang="el-GR" dirty="0" err="1" smtClean="0"/>
              <a:t>επιγονατιδικός</a:t>
            </a:r>
            <a:r>
              <a:rPr lang="el-GR" dirty="0" smtClean="0"/>
              <a:t> σύνδεσμος, έσω και έξω </a:t>
            </a:r>
            <a:r>
              <a:rPr lang="el-GR" dirty="0" err="1" smtClean="0"/>
              <a:t>καθεκτικός</a:t>
            </a:r>
            <a:r>
              <a:rPr lang="el-GR" dirty="0" smtClean="0"/>
              <a:t> σύνδεσμος, εγκάρσιος </a:t>
            </a:r>
            <a:r>
              <a:rPr lang="el-GR" dirty="0" err="1" smtClean="0"/>
              <a:t>καθεκτικός</a:t>
            </a:r>
            <a:r>
              <a:rPr lang="el-GR" dirty="0" smtClean="0"/>
              <a:t> σύνδεσμος</a:t>
            </a:r>
          </a:p>
          <a:p>
            <a:pPr lvl="2">
              <a:buFont typeface="Wingdings" pitchFamily="2" charset="2"/>
              <a:buChar char="§"/>
            </a:pPr>
            <a:r>
              <a:rPr lang="el-GR" dirty="0" smtClean="0"/>
              <a:t>Έσω – έξω πλάγια </a:t>
            </a:r>
            <a:r>
              <a:rPr lang="el-GR" smtClean="0"/>
              <a:t>πλευρά:  έσω </a:t>
            </a:r>
            <a:r>
              <a:rPr lang="el-GR" dirty="0" smtClean="0"/>
              <a:t>και έξω πλάγιος σύνδεσμος</a:t>
            </a:r>
          </a:p>
          <a:p>
            <a:pPr lvl="2">
              <a:buFont typeface="Wingdings" pitchFamily="2" charset="2"/>
              <a:buChar char="§"/>
            </a:pPr>
            <a:r>
              <a:rPr lang="el-GR" dirty="0" smtClean="0"/>
              <a:t>Οπίσθια πλευρά: λοξός και τοξοειδής ιγνυακός σύνδεσμος</a:t>
            </a:r>
          </a:p>
          <a:p>
            <a:pPr lvl="1">
              <a:buFont typeface="Wingdings" pitchFamily="2" charset="2"/>
              <a:buChar char="Ø"/>
            </a:pPr>
            <a:r>
              <a:rPr lang="el-GR" smtClean="0"/>
              <a:t>Ενδογενείς  σύνδεσμοι</a:t>
            </a:r>
            <a:r>
              <a:rPr lang="el-GR" dirty="0" smtClean="0"/>
              <a:t>: πρόσθιος και οπίσθιος χιαστός, εγκάρσιος σύνδεσμος και οπίσθιος </a:t>
            </a:r>
            <a:r>
              <a:rPr lang="el-GR" dirty="0" err="1" smtClean="0"/>
              <a:t>μηνισκομηριαίος</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a:solidFill>
                <a:prstClr val="black"/>
              </a:solidFill>
            </a:endParaRPr>
          </a:p>
        </p:txBody>
      </p:sp>
    </p:spTree>
    <p:extLst>
      <p:ext uri="{BB962C8B-B14F-4D97-AF65-F5344CB8AC3E}">
        <p14:creationId xmlns:p14="http://schemas.microsoft.com/office/powerpoint/2010/main" val="32780584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Πλάγιοι Σύνδεσμοι</a:t>
            </a:r>
            <a:r>
              <a:rPr lang="en-US" sz="3600" dirty="0" smtClean="0"/>
              <a:t> </a:t>
            </a:r>
            <a:r>
              <a:rPr lang="el-GR" sz="3200" b="0" dirty="0" smtClean="0"/>
              <a:t>Εξωγενείς</a:t>
            </a:r>
            <a:endParaRPr lang="el-GR" sz="3200" b="0" dirty="0"/>
          </a:p>
        </p:txBody>
      </p:sp>
      <p:sp>
        <p:nvSpPr>
          <p:cNvPr id="3" name="2 - Θέση περιεχομένου"/>
          <p:cNvSpPr>
            <a:spLocks noGrp="1"/>
          </p:cNvSpPr>
          <p:nvPr>
            <p:ph idx="1"/>
          </p:nvPr>
        </p:nvSpPr>
        <p:spPr/>
        <p:txBody>
          <a:bodyPr>
            <a:normAutofit/>
          </a:bodyPr>
          <a:lstStyle/>
          <a:p>
            <a:r>
              <a:rPr lang="el-GR" dirty="0" smtClean="0"/>
              <a:t>Οι πλάγιοι σύνδεσμοι του γόνατος εξασφαλίζουν σταθερότητα στην </a:t>
            </a:r>
            <a:r>
              <a:rPr lang="el-GR" b="1" dirty="0" smtClean="0"/>
              <a:t>έκταση</a:t>
            </a:r>
            <a:r>
              <a:rPr lang="el-GR" dirty="0" smtClean="0"/>
              <a:t> (διατείνονται) και στις 30 μοίρες </a:t>
            </a:r>
            <a:r>
              <a:rPr lang="el-GR" b="1" dirty="0" smtClean="0"/>
              <a:t>κάμψης</a:t>
            </a:r>
            <a:r>
              <a:rPr lang="el-GR" dirty="0" smtClean="0"/>
              <a:t> σε συνεργασία με τον αρθρικό θύλακα και τις άλλες </a:t>
            </a:r>
            <a:r>
              <a:rPr lang="el-GR" b="1" dirty="0" smtClean="0"/>
              <a:t>συνδεσμικές κατασκευές</a:t>
            </a:r>
            <a:r>
              <a:rPr lang="el-GR" dirty="0" smtClean="0"/>
              <a:t>.</a:t>
            </a:r>
            <a:r>
              <a:rPr lang="el-GR" b="1" dirty="0" smtClean="0"/>
              <a:t> </a:t>
            </a:r>
          </a:p>
          <a:p>
            <a:r>
              <a:rPr lang="el-GR" smtClean="0"/>
              <a:t>Ο  έσω πλάγιος  σύνδεσμος   </a:t>
            </a:r>
            <a:r>
              <a:rPr lang="el-GR" dirty="0" smtClean="0"/>
              <a:t>ελέγχει την </a:t>
            </a:r>
            <a:r>
              <a:rPr lang="el-GR" b="1" dirty="0" smtClean="0"/>
              <a:t>απαγωγή</a:t>
            </a:r>
            <a:r>
              <a:rPr lang="el-GR" smtClean="0"/>
              <a:t>, ενώ  ο  έξω πλάγιος  σύνδεσμος ελέγχει  την </a:t>
            </a:r>
            <a:r>
              <a:rPr lang="el-GR" b="1" dirty="0" smtClean="0"/>
              <a:t>προσαγωγή</a:t>
            </a:r>
            <a:r>
              <a:rPr lang="el-GR" dirty="0" smtClean="0"/>
              <a:t> της </a:t>
            </a:r>
            <a:r>
              <a:rPr lang="el-GR" dirty="0" err="1" smtClean="0"/>
              <a:t>κνημομηριαίας</a:t>
            </a:r>
            <a:r>
              <a:rPr lang="el-GR" dirty="0" smtClean="0"/>
              <a:t> άρθρωσης.</a:t>
            </a:r>
          </a:p>
          <a:p>
            <a:r>
              <a:rPr lang="el-GR" dirty="0" smtClean="0"/>
              <a:t>Οι πλάγιοι σύνδεσμοι του γόνατος διατείνονται μόνο κατά την </a:t>
            </a:r>
            <a:r>
              <a:rPr lang="el-GR" b="1" dirty="0" smtClean="0"/>
              <a:t>έκταση</a:t>
            </a:r>
            <a:r>
              <a:rPr lang="el-GR" dirty="0" smtClean="0"/>
              <a:t> ενώ οι χιαστοί σύνδεσμοι συμβάλλουν στην </a:t>
            </a:r>
            <a:r>
              <a:rPr lang="el-GR" smtClean="0"/>
              <a:t>σταθεροποίηση της  άρθρωσης </a:t>
            </a:r>
            <a:r>
              <a:rPr lang="el-GR" dirty="0" smtClean="0"/>
              <a:t>σε όλες τις θέσεις.</a:t>
            </a:r>
            <a:r>
              <a:rPr lang="el-GR" b="1" dirty="0" smtClean="0"/>
              <a:t> </a:t>
            </a:r>
          </a:p>
          <a:p>
            <a:endParaRPr lang="el-GR" dirty="0" smtClean="0"/>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a:solidFill>
                <a:prstClr val="black"/>
              </a:solidFill>
            </a:endParaRPr>
          </a:p>
        </p:txBody>
      </p:sp>
    </p:spTree>
    <p:extLst>
      <p:ext uri="{BB962C8B-B14F-4D97-AF65-F5344CB8AC3E}">
        <p14:creationId xmlns:p14="http://schemas.microsoft.com/office/powerpoint/2010/main" val="22383818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smtClean="0"/>
              <a:t>Χιαστοί  Σύνδεσμοι </a:t>
            </a:r>
            <a:r>
              <a:rPr lang="el-GR" sz="3200" b="0" dirty="0" smtClean="0"/>
              <a:t>Ενδογενείς</a:t>
            </a:r>
            <a:endParaRPr lang="el-GR" sz="3200" b="0" dirty="0"/>
          </a:p>
        </p:txBody>
      </p:sp>
      <p:sp>
        <p:nvSpPr>
          <p:cNvPr id="3" name="2 - Θέση περιεχομένου"/>
          <p:cNvSpPr>
            <a:spLocks noGrp="1"/>
          </p:cNvSpPr>
          <p:nvPr>
            <p:ph idx="1"/>
          </p:nvPr>
        </p:nvSpPr>
        <p:spPr/>
        <p:txBody>
          <a:bodyPr>
            <a:normAutofit/>
          </a:bodyPr>
          <a:lstStyle/>
          <a:p>
            <a:r>
              <a:rPr lang="el-GR" dirty="0" smtClean="0"/>
              <a:t>  Οι χιαστοί σύνδεσμοι διατείνονται:</a:t>
            </a:r>
          </a:p>
          <a:p>
            <a:pPr lvl="1"/>
            <a:r>
              <a:rPr lang="el-GR" dirty="0" smtClean="0"/>
              <a:t>Σε 30</a:t>
            </a:r>
            <a:r>
              <a:rPr lang="el-GR" baseline="30000" dirty="0" smtClean="0"/>
              <a:t>ο</a:t>
            </a:r>
            <a:r>
              <a:rPr lang="el-GR" dirty="0" smtClean="0"/>
              <a:t>  έκτασης ο πρόσθιος χιαστός.</a:t>
            </a:r>
          </a:p>
          <a:p>
            <a:pPr lvl="1"/>
            <a:r>
              <a:rPr lang="el-GR" dirty="0" smtClean="0"/>
              <a:t>Στην έκταση τα έσω τμήματα και των δύο χιαστών,</a:t>
            </a:r>
          </a:p>
          <a:p>
            <a:pPr lvl="1"/>
            <a:r>
              <a:rPr lang="el-GR" dirty="0" smtClean="0"/>
              <a:t>Στην κάμψη το έξω τμήμα του πρόσθιου και ολόκληρος ο οπίσθιος  χιαστός</a:t>
            </a:r>
          </a:p>
          <a:p>
            <a:pPr lvl="1"/>
            <a:r>
              <a:rPr lang="el-GR" dirty="0" smtClean="0"/>
              <a:t>Στην κάμψη και έσω στροφή το έσω τμήμα του πρόσθιου και ολόκληρος ο οπίσθιος χιαστός.</a:t>
            </a:r>
          </a:p>
          <a:p>
            <a:pPr lvl="1"/>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spTree>
    <p:extLst>
      <p:ext uri="{BB962C8B-B14F-4D97-AF65-F5344CB8AC3E}">
        <p14:creationId xmlns:p14="http://schemas.microsoft.com/office/powerpoint/2010/main" val="42055796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Οπίσθιος Χιαστός Σύνδεσμος </a:t>
            </a:r>
            <a:r>
              <a:rPr lang="el-GR" sz="3200" b="0" dirty="0" smtClean="0"/>
              <a:t>1/2 </a:t>
            </a:r>
            <a:endParaRPr lang="el-GR" sz="3200" b="0" dirty="0"/>
          </a:p>
        </p:txBody>
      </p:sp>
      <p:sp>
        <p:nvSpPr>
          <p:cNvPr id="3" name="2 - Θέση περιεχομένου"/>
          <p:cNvSpPr>
            <a:spLocks noGrp="1"/>
          </p:cNvSpPr>
          <p:nvPr>
            <p:ph idx="1"/>
          </p:nvPr>
        </p:nvSpPr>
        <p:spPr>
          <a:xfrm>
            <a:off x="683568" y="1052736"/>
            <a:ext cx="8208912" cy="5256584"/>
          </a:xfrm>
        </p:spPr>
        <p:txBody>
          <a:bodyPr>
            <a:normAutofit fontScale="92500"/>
          </a:bodyPr>
          <a:lstStyle/>
          <a:p>
            <a:r>
              <a:rPr lang="el-GR" sz="2600" dirty="0" smtClean="0"/>
              <a:t>Ο  οπίσθιος χιαστός σύνδεσμος </a:t>
            </a:r>
          </a:p>
          <a:p>
            <a:pPr lvl="1"/>
            <a:r>
              <a:rPr lang="el-GR" sz="2600" dirty="0" smtClean="0"/>
              <a:t>Ευθύνεται κατά 94% για την σταθεροποίηση της κνήμης στην προς τα πίσω κίνησή της σε σχέση με το μηριαίο.</a:t>
            </a:r>
          </a:p>
          <a:p>
            <a:pPr lvl="1"/>
            <a:r>
              <a:rPr lang="el-GR" sz="2600" dirty="0" smtClean="0"/>
              <a:t> Προλαμβάνει την υπερέκταση.</a:t>
            </a:r>
          </a:p>
          <a:p>
            <a:r>
              <a:rPr lang="el-GR" sz="2600" dirty="0" smtClean="0"/>
              <a:t>Δέχεται φορτία ίσα με το μισό του βάρους του σώματος, κατά την βάδιση , αμέσως μόλις ακουμπήσει  η πτέρνα το έδαφος και στο τέλος της  περιόδου στήριξης. </a:t>
            </a:r>
          </a:p>
          <a:p>
            <a:r>
              <a:rPr lang="el-GR" sz="2600" dirty="0" smtClean="0"/>
              <a:t>Σε απουσία </a:t>
            </a:r>
            <a:r>
              <a:rPr lang="el-GR" sz="2600" b="1" dirty="0" smtClean="0"/>
              <a:t>οπίσθιου χιαστού συνδέσμου</a:t>
            </a:r>
            <a:r>
              <a:rPr lang="el-GR" sz="2600" dirty="0" smtClean="0"/>
              <a:t>, οι πλάγιοι σύνδεσμοι αναλαμβάνουν την  ευθύνη της σταθεροποίησης.</a:t>
            </a:r>
          </a:p>
          <a:p>
            <a:r>
              <a:rPr lang="el-GR" sz="2600" dirty="0" smtClean="0"/>
              <a:t>Οι οπίσθιοι μύες στις τελευταίες 30 μοίρες είναι σημαντικοί.</a:t>
            </a:r>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a:solidFill>
                <a:prstClr val="black"/>
              </a:solidFill>
            </a:endParaRPr>
          </a:p>
        </p:txBody>
      </p:sp>
    </p:spTree>
    <p:extLst>
      <p:ext uri="{BB962C8B-B14F-4D97-AF65-F5344CB8AC3E}">
        <p14:creationId xmlns:p14="http://schemas.microsoft.com/office/powerpoint/2010/main" val="8112376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smtClean="0"/>
              <a:t>          Σύνδεσμοι</a:t>
            </a:r>
            <a:r>
              <a:rPr lang="el-GR" smtClean="0"/>
              <a:t> </a:t>
            </a:r>
            <a:r>
              <a:rPr lang="el-GR" sz="3200" b="0" dirty="0" smtClean="0"/>
              <a:t>Πρόσθια-Οπίσθια Όψη</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a:solidFill>
                <a:prstClr val="black"/>
              </a:solidFill>
            </a:endParaRPr>
          </a:p>
        </p:txBody>
      </p:sp>
      <p:pic>
        <p:nvPicPr>
          <p:cNvPr id="5" name="Picture 2" descr="File:Gray3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03265"/>
            <a:ext cx="3024336" cy="5229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683568" y="6386861"/>
            <a:ext cx="1985963" cy="461963"/>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solidFill>
                <a:latin typeface="Calibri"/>
                <a:cs typeface="Arial" charset="0"/>
                <a:hlinkClick r:id="rId4"/>
              </a:rPr>
              <a:t>Gray346</a:t>
            </a:r>
            <a:r>
              <a:rPr lang="en-US" sz="1200" dirty="0">
                <a:solidFill>
                  <a:prstClr val="black">
                    <a:lumMod val="65000"/>
                    <a:lumOff val="35000"/>
                  </a:prstClr>
                </a:solidFill>
                <a:latin typeface="Calibri"/>
                <a:cs typeface="Arial" charset="0"/>
              </a:rPr>
              <a:t>“ </a:t>
            </a:r>
            <a:r>
              <a:rPr lang="el-GR" sz="1200" dirty="0" smtClean="0">
                <a:solidFill>
                  <a:prstClr val="black">
                    <a:lumMod val="65000"/>
                    <a:lumOff val="35000"/>
                  </a:prstClr>
                </a:solidFill>
                <a:latin typeface="Calibri"/>
                <a:cs typeface="Arial" charset="0"/>
              </a:rPr>
              <a:t>από</a:t>
            </a:r>
            <a:r>
              <a:rPr lang="en-US" sz="1200" dirty="0" smtClean="0">
                <a:solidFill>
                  <a:prstClr val="black">
                    <a:lumMod val="65000"/>
                    <a:lumOff val="35000"/>
                  </a:prstClr>
                </a:solidFill>
                <a:latin typeface="Calibri"/>
                <a:cs typeface="Arial" charset="0"/>
              </a:rPr>
              <a:t> </a:t>
            </a:r>
            <a:r>
              <a:rPr lang="en-US" sz="1200" dirty="0" err="1">
                <a:solidFill>
                  <a:prstClr val="black"/>
                </a:solidFill>
                <a:latin typeface="Calibri"/>
                <a:cs typeface="Arial" charset="0"/>
                <a:hlinkClick r:id="rId5" tooltip="User:Pngbot"/>
              </a:rPr>
              <a:t>Pngbot</a:t>
            </a:r>
            <a:r>
              <a:rPr lang="el-GR" sz="1200" dirty="0">
                <a:solidFill>
                  <a:prstClr val="black"/>
                </a:solidFill>
                <a:latin typeface="Calibri"/>
                <a:cs typeface="Arial" charset="0"/>
              </a:rPr>
              <a:t> </a:t>
            </a:r>
            <a:r>
              <a:rPr lang="el-GR" sz="1200" dirty="0" smtClean="0">
                <a:solidFill>
                  <a:prstClr val="black">
                    <a:lumMod val="65000"/>
                    <a:lumOff val="35000"/>
                  </a:prstClr>
                </a:solidFill>
                <a:latin typeface="Calibri"/>
                <a:cs typeface="Arial" charset="0"/>
              </a:rPr>
              <a:t>διαθέσιμο ως κοινό κτήμα</a:t>
            </a:r>
            <a:endParaRPr lang="el-GR" sz="1200" dirty="0">
              <a:solidFill>
                <a:prstClr val="black">
                  <a:lumMod val="65000"/>
                  <a:lumOff val="35000"/>
                </a:prstClr>
              </a:solidFill>
              <a:latin typeface="Calibri"/>
              <a:cs typeface="Arial" charset="0"/>
            </a:endParaRPr>
          </a:p>
        </p:txBody>
      </p:sp>
      <p:pic>
        <p:nvPicPr>
          <p:cNvPr id="7" name="Picture 4" descr="File:Blausen 0596 KneeAnatomy Front.png"/>
          <p:cNvPicPr>
            <a:picLocks noChangeAspect="1" noChangeArrowheads="1"/>
          </p:cNvPicPr>
          <p:nvPr/>
        </p:nvPicPr>
        <p:blipFill>
          <a:blip r:embed="rId6" cstate="print">
            <a:extLst>
              <a:ext uri="{28A0092B-C50C-407E-A947-70E740481C1C}">
                <a14:useLocalDpi xmlns:a14="http://schemas.microsoft.com/office/drawing/2010/main" val="0"/>
              </a:ext>
            </a:extLst>
          </a:blip>
          <a:srcRect t="3077" b="9231"/>
          <a:stretch>
            <a:fillRect/>
          </a:stretch>
        </p:blipFill>
        <p:spPr bwMode="auto">
          <a:xfrm>
            <a:off x="3851920" y="1124744"/>
            <a:ext cx="5255321" cy="4608512"/>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6"/>
          <p:cNvSpPr/>
          <p:nvPr/>
        </p:nvSpPr>
        <p:spPr>
          <a:xfrm>
            <a:off x="5652120" y="5733256"/>
            <a:ext cx="2922588" cy="461665"/>
          </a:xfrm>
          <a:prstGeom prst="rect">
            <a:avLst/>
          </a:prstGeom>
        </p:spPr>
        <p:txBody>
          <a:bodyPr>
            <a:spAutoFit/>
          </a:bodyPr>
          <a:lstStyle/>
          <a:p>
            <a:pPr algn="ctr">
              <a:defRPr/>
            </a:pPr>
            <a:r>
              <a:rPr lang="en-US" sz="1200" dirty="0" smtClean="0">
                <a:solidFill>
                  <a:prstClr val="black">
                    <a:lumMod val="65000"/>
                    <a:lumOff val="35000"/>
                  </a:prstClr>
                </a:solidFill>
                <a:latin typeface="+mn-lt"/>
                <a:cs typeface="Arial" charset="0"/>
              </a:rPr>
              <a:t>“</a:t>
            </a:r>
            <a:r>
              <a:rPr lang="en-US" sz="1200" dirty="0">
                <a:latin typeface="+mn-lt"/>
                <a:hlinkClick r:id="rId7"/>
              </a:rPr>
              <a:t>Blausen 0596 </a:t>
            </a:r>
            <a:r>
              <a:rPr lang="en-US" sz="1200" dirty="0" err="1">
                <a:latin typeface="+mn-lt"/>
                <a:hlinkClick r:id="rId7"/>
              </a:rPr>
              <a:t>KneeAnatomy</a:t>
            </a:r>
            <a:r>
              <a:rPr lang="en-US" sz="1200" dirty="0">
                <a:latin typeface="+mn-lt"/>
                <a:hlinkClick r:id="rId7"/>
              </a:rPr>
              <a:t> </a:t>
            </a:r>
            <a:r>
              <a:rPr lang="en-US" sz="1200" dirty="0" smtClean="0">
                <a:latin typeface="+mn-lt"/>
                <a:hlinkClick r:id="rId7"/>
              </a:rPr>
              <a:t>Front</a:t>
            </a:r>
            <a:r>
              <a:rPr lang="en-US"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err="1">
                <a:solidFill>
                  <a:prstClr val="black"/>
                </a:solidFill>
                <a:latin typeface="+mn-lt"/>
                <a:cs typeface="Arial" charset="0"/>
                <a:hlinkClick r:id="rId8" tooltip="User:BruceBlaus"/>
              </a:rPr>
              <a:t>BruceBlaus</a:t>
            </a:r>
            <a:r>
              <a:rPr lang="en-US" sz="1200" dirty="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διαθέσιμο με άδεια</a:t>
            </a:r>
            <a:r>
              <a:rPr lang="en-US" sz="1200" dirty="0" smtClean="0">
                <a:solidFill>
                  <a:prstClr val="black">
                    <a:lumMod val="65000"/>
                    <a:lumOff val="35000"/>
                  </a:prstClr>
                </a:solidFill>
                <a:latin typeface="+mn-lt"/>
                <a:cs typeface="Arial" charset="0"/>
              </a:rPr>
              <a:t> </a:t>
            </a:r>
            <a:r>
              <a:rPr lang="en-US" sz="1200" dirty="0">
                <a:solidFill>
                  <a:prstClr val="black"/>
                </a:solidFill>
                <a:latin typeface="+mn-lt"/>
                <a:cs typeface="Arial" charset="0"/>
                <a:hlinkClick r:id="rId9"/>
              </a:rPr>
              <a:t>CC BY 3.0</a:t>
            </a:r>
            <a:endParaRPr lang="en-US" sz="1200" dirty="0">
              <a:solidFill>
                <a:prstClr val="black"/>
              </a:solidFill>
              <a:latin typeface="+mn-lt"/>
              <a:cs typeface="Arial" charset="0"/>
            </a:endParaRPr>
          </a:p>
        </p:txBody>
      </p:sp>
      <p:sp>
        <p:nvSpPr>
          <p:cNvPr id="10" name="9 - Ορθογώνιο"/>
          <p:cNvSpPr/>
          <p:nvPr/>
        </p:nvSpPr>
        <p:spPr>
          <a:xfrm>
            <a:off x="3419872" y="1124744"/>
            <a:ext cx="1800200" cy="4608512"/>
          </a:xfrm>
          <a:prstGeom prst="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r>
              <a:rPr lang="el-GR" dirty="0" smtClean="0">
                <a:solidFill>
                  <a:schemeClr val="tx1"/>
                </a:solidFill>
              </a:rPr>
              <a:t>1.Μυς </a:t>
            </a:r>
          </a:p>
          <a:p>
            <a:pPr marL="342900" indent="-342900" fontAlgn="auto">
              <a:lnSpc>
                <a:spcPct val="112000"/>
              </a:lnSpc>
              <a:spcBef>
                <a:spcPts val="1200"/>
              </a:spcBef>
              <a:spcAft>
                <a:spcPts val="0"/>
              </a:spcAft>
              <a:defRPr/>
            </a:pPr>
            <a:r>
              <a:rPr lang="el-GR" dirty="0" smtClean="0">
                <a:solidFill>
                  <a:schemeClr val="tx1"/>
                </a:solidFill>
              </a:rPr>
              <a:t>2.Μηριαίο </a:t>
            </a:r>
          </a:p>
          <a:p>
            <a:pPr marL="342900" indent="-342900" fontAlgn="auto">
              <a:lnSpc>
                <a:spcPct val="112000"/>
              </a:lnSpc>
              <a:spcBef>
                <a:spcPts val="1200"/>
              </a:spcBef>
              <a:spcAft>
                <a:spcPts val="0"/>
              </a:spcAft>
              <a:defRPr/>
            </a:pPr>
            <a:endParaRPr lang="el-GR" dirty="0" smtClean="0">
              <a:solidFill>
                <a:schemeClr val="tx1"/>
              </a:solidFill>
            </a:endParaRPr>
          </a:p>
          <a:p>
            <a:pPr marL="342900" indent="-342900" fontAlgn="auto">
              <a:lnSpc>
                <a:spcPct val="112000"/>
              </a:lnSpc>
              <a:spcBef>
                <a:spcPts val="1200"/>
              </a:spcBef>
              <a:spcAft>
                <a:spcPts val="0"/>
              </a:spcAft>
              <a:defRPr/>
            </a:pPr>
            <a:r>
              <a:rPr lang="el-GR" dirty="0" smtClean="0">
                <a:solidFill>
                  <a:schemeClr val="tx1"/>
                </a:solidFill>
              </a:rPr>
              <a:t>3.Επιγονατίδα</a:t>
            </a:r>
          </a:p>
          <a:p>
            <a:pPr marL="342900" indent="-342900" fontAlgn="auto">
              <a:lnSpc>
                <a:spcPct val="112000"/>
              </a:lnSpc>
              <a:spcBef>
                <a:spcPts val="1200"/>
              </a:spcBef>
              <a:spcAft>
                <a:spcPts val="0"/>
              </a:spcAft>
              <a:defRPr/>
            </a:pPr>
            <a:r>
              <a:rPr lang="el-GR" dirty="0" smtClean="0">
                <a:solidFill>
                  <a:schemeClr val="tx1"/>
                </a:solidFill>
              </a:rPr>
              <a:t>4.Επιγονατιδικός</a:t>
            </a:r>
          </a:p>
          <a:p>
            <a:pPr marL="342900" indent="-342900" fontAlgn="auto">
              <a:lnSpc>
                <a:spcPct val="112000"/>
              </a:lnSpc>
              <a:spcBef>
                <a:spcPts val="1200"/>
              </a:spcBef>
              <a:spcAft>
                <a:spcPts val="0"/>
              </a:spcAft>
              <a:defRPr/>
            </a:pPr>
            <a:r>
              <a:rPr lang="el-GR" dirty="0" smtClean="0">
                <a:solidFill>
                  <a:schemeClr val="tx1"/>
                </a:solidFill>
              </a:rPr>
              <a:t>τένοντας</a:t>
            </a:r>
          </a:p>
          <a:p>
            <a:pPr marL="342900" indent="-342900" fontAlgn="auto">
              <a:lnSpc>
                <a:spcPct val="112000"/>
              </a:lnSpc>
              <a:spcBef>
                <a:spcPts val="1200"/>
              </a:spcBef>
              <a:spcAft>
                <a:spcPts val="0"/>
              </a:spcAft>
              <a:defRPr/>
            </a:pPr>
            <a:r>
              <a:rPr lang="el-GR" dirty="0" smtClean="0">
                <a:solidFill>
                  <a:schemeClr val="tx1"/>
                </a:solidFill>
              </a:rPr>
              <a:t>5.Περόνη </a:t>
            </a:r>
          </a:p>
          <a:p>
            <a:pPr marL="342900" indent="-342900" fontAlgn="auto">
              <a:lnSpc>
                <a:spcPct val="112000"/>
              </a:lnSpc>
              <a:spcBef>
                <a:spcPts val="1200"/>
              </a:spcBef>
              <a:spcAft>
                <a:spcPts val="0"/>
              </a:spcAft>
              <a:defRPr/>
            </a:pPr>
            <a:r>
              <a:rPr lang="el-GR" dirty="0" smtClean="0">
                <a:solidFill>
                  <a:schemeClr val="tx1"/>
                </a:solidFill>
              </a:rPr>
              <a:t>6.Κνήμη </a:t>
            </a:r>
            <a:r>
              <a:rPr lang="el-GR" dirty="0" smtClean="0">
                <a:solidFill>
                  <a:schemeClr val="bg1"/>
                </a:solidFill>
              </a:rPr>
              <a:t>    </a:t>
            </a:r>
          </a:p>
        </p:txBody>
      </p:sp>
      <p:sp>
        <p:nvSpPr>
          <p:cNvPr id="11" name="10 - Ορθογώνιο"/>
          <p:cNvSpPr/>
          <p:nvPr/>
        </p:nvSpPr>
        <p:spPr>
          <a:xfrm>
            <a:off x="4860032" y="1196752"/>
            <a:ext cx="32454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endParaRPr lang="el-GR" dirty="0" smtClean="0">
              <a:solidFill>
                <a:schemeClr val="tx1"/>
              </a:solidFill>
            </a:endParaRPr>
          </a:p>
          <a:p>
            <a:pPr marL="342900" indent="-342900" fontAlgn="auto">
              <a:lnSpc>
                <a:spcPct val="112000"/>
              </a:lnSpc>
              <a:spcBef>
                <a:spcPts val="1200"/>
              </a:spcBef>
              <a:spcAft>
                <a:spcPts val="0"/>
              </a:spcAft>
              <a:defRPr/>
            </a:pPr>
            <a:endParaRPr lang="el-GR" dirty="0" smtClean="0">
              <a:solidFill>
                <a:schemeClr val="tx1"/>
              </a:solidFill>
            </a:endParaRPr>
          </a:p>
          <a:p>
            <a:pPr marL="342900" indent="-342900" fontAlgn="auto">
              <a:lnSpc>
                <a:spcPct val="112000"/>
              </a:lnSpc>
              <a:spcBef>
                <a:spcPts val="1200"/>
              </a:spcBef>
              <a:spcAft>
                <a:spcPts val="0"/>
              </a:spcAft>
              <a:defRPr/>
            </a:pPr>
            <a:r>
              <a:rPr lang="el-GR" dirty="0" smtClean="0">
                <a:solidFill>
                  <a:schemeClr val="tx1"/>
                </a:solidFill>
              </a:rPr>
              <a:t>1.</a:t>
            </a:r>
          </a:p>
          <a:p>
            <a:pPr marL="342900" indent="-342900" fontAlgn="auto">
              <a:lnSpc>
                <a:spcPct val="112000"/>
              </a:lnSpc>
              <a:spcBef>
                <a:spcPts val="1200"/>
              </a:spcBef>
              <a:spcAft>
                <a:spcPts val="0"/>
              </a:spcAft>
              <a:defRPr/>
            </a:pPr>
            <a:endParaRPr lang="el-GR" dirty="0" smtClean="0">
              <a:solidFill>
                <a:schemeClr val="bg1"/>
              </a:solidFill>
            </a:endParaRPr>
          </a:p>
        </p:txBody>
      </p:sp>
      <p:sp>
        <p:nvSpPr>
          <p:cNvPr id="13" name="12 - Ορθογώνιο"/>
          <p:cNvSpPr/>
          <p:nvPr/>
        </p:nvSpPr>
        <p:spPr>
          <a:xfrm>
            <a:off x="4932040" y="2420888"/>
            <a:ext cx="28803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endParaRPr lang="el-GR" dirty="0" smtClean="0">
              <a:solidFill>
                <a:schemeClr val="tx1"/>
              </a:solidFill>
            </a:endParaRPr>
          </a:p>
          <a:p>
            <a:pPr marL="342900" indent="-342900" fontAlgn="auto">
              <a:lnSpc>
                <a:spcPct val="112000"/>
              </a:lnSpc>
              <a:spcBef>
                <a:spcPts val="1200"/>
              </a:spcBef>
              <a:spcAft>
                <a:spcPts val="0"/>
              </a:spcAft>
              <a:defRPr/>
            </a:pPr>
            <a:r>
              <a:rPr lang="el-GR" dirty="0" smtClean="0">
                <a:solidFill>
                  <a:schemeClr val="tx1"/>
                </a:solidFill>
              </a:rPr>
              <a:t>2</a:t>
            </a:r>
          </a:p>
          <a:p>
            <a:pPr marL="342900" indent="-342900" fontAlgn="auto">
              <a:lnSpc>
                <a:spcPct val="112000"/>
              </a:lnSpc>
              <a:spcBef>
                <a:spcPts val="1200"/>
              </a:spcBef>
              <a:spcAft>
                <a:spcPts val="0"/>
              </a:spcAft>
              <a:defRPr/>
            </a:pPr>
            <a:endParaRPr lang="el-GR" dirty="0" smtClean="0">
              <a:solidFill>
                <a:schemeClr val="bg1"/>
              </a:solidFill>
            </a:endParaRPr>
          </a:p>
        </p:txBody>
      </p:sp>
      <p:sp>
        <p:nvSpPr>
          <p:cNvPr id="14" name="13 - Ορθογώνιο"/>
          <p:cNvSpPr/>
          <p:nvPr/>
        </p:nvSpPr>
        <p:spPr>
          <a:xfrm>
            <a:off x="4860032" y="3861048"/>
            <a:ext cx="64807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r>
              <a:rPr lang="el-GR" dirty="0" smtClean="0">
                <a:solidFill>
                  <a:schemeClr val="tx1"/>
                </a:solidFill>
              </a:rPr>
              <a:t>4</a:t>
            </a:r>
          </a:p>
          <a:p>
            <a:pPr marL="342900" indent="-342900" fontAlgn="auto">
              <a:lnSpc>
                <a:spcPct val="112000"/>
              </a:lnSpc>
              <a:spcBef>
                <a:spcPts val="1200"/>
              </a:spcBef>
              <a:spcAft>
                <a:spcPts val="0"/>
              </a:spcAft>
              <a:defRPr/>
            </a:pPr>
            <a:endParaRPr lang="el-GR" dirty="0" smtClean="0">
              <a:solidFill>
                <a:schemeClr val="bg1"/>
              </a:solidFill>
            </a:endParaRPr>
          </a:p>
        </p:txBody>
      </p:sp>
      <p:sp>
        <p:nvSpPr>
          <p:cNvPr id="15" name="14 - Ορθογώνιο"/>
          <p:cNvSpPr/>
          <p:nvPr/>
        </p:nvSpPr>
        <p:spPr>
          <a:xfrm>
            <a:off x="4932040" y="4365104"/>
            <a:ext cx="25253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endParaRPr lang="el-GR" dirty="0" smtClean="0">
              <a:solidFill>
                <a:schemeClr val="tx1"/>
              </a:solidFill>
            </a:endParaRPr>
          </a:p>
          <a:p>
            <a:pPr marL="342900" indent="-342900" fontAlgn="auto">
              <a:lnSpc>
                <a:spcPct val="112000"/>
              </a:lnSpc>
              <a:spcBef>
                <a:spcPts val="1200"/>
              </a:spcBef>
              <a:spcAft>
                <a:spcPts val="0"/>
              </a:spcAft>
              <a:defRPr/>
            </a:pPr>
            <a:endParaRPr lang="el-GR" dirty="0" smtClean="0">
              <a:solidFill>
                <a:schemeClr val="tx1"/>
              </a:solidFill>
            </a:endParaRPr>
          </a:p>
          <a:p>
            <a:pPr marL="342900" indent="-342900" fontAlgn="auto">
              <a:lnSpc>
                <a:spcPct val="112000"/>
              </a:lnSpc>
              <a:spcBef>
                <a:spcPts val="1200"/>
              </a:spcBef>
              <a:spcAft>
                <a:spcPts val="0"/>
              </a:spcAft>
              <a:defRPr/>
            </a:pPr>
            <a:r>
              <a:rPr lang="el-GR" dirty="0" smtClean="0">
                <a:solidFill>
                  <a:schemeClr val="tx1"/>
                </a:solidFill>
              </a:rPr>
              <a:t>5.</a:t>
            </a:r>
          </a:p>
          <a:p>
            <a:pPr marL="342900" indent="-342900" fontAlgn="auto">
              <a:lnSpc>
                <a:spcPct val="112000"/>
              </a:lnSpc>
              <a:spcBef>
                <a:spcPts val="1200"/>
              </a:spcBef>
              <a:spcAft>
                <a:spcPts val="0"/>
              </a:spcAft>
              <a:defRPr/>
            </a:pPr>
            <a:endParaRPr lang="el-GR" dirty="0" smtClean="0">
              <a:solidFill>
                <a:schemeClr val="bg1"/>
              </a:solidFill>
            </a:endParaRPr>
          </a:p>
        </p:txBody>
      </p:sp>
      <p:sp>
        <p:nvSpPr>
          <p:cNvPr id="16" name="15 - Ορθογώνιο"/>
          <p:cNvSpPr/>
          <p:nvPr/>
        </p:nvSpPr>
        <p:spPr>
          <a:xfrm>
            <a:off x="4860032" y="5157192"/>
            <a:ext cx="36004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endParaRPr lang="el-GR" dirty="0" smtClean="0">
              <a:solidFill>
                <a:schemeClr val="tx1"/>
              </a:solidFill>
            </a:endParaRPr>
          </a:p>
          <a:p>
            <a:pPr marL="342900" indent="-342900" fontAlgn="auto">
              <a:lnSpc>
                <a:spcPct val="112000"/>
              </a:lnSpc>
              <a:spcBef>
                <a:spcPts val="1200"/>
              </a:spcBef>
              <a:spcAft>
                <a:spcPts val="0"/>
              </a:spcAft>
              <a:defRPr/>
            </a:pPr>
            <a:r>
              <a:rPr lang="el-GR" dirty="0" smtClean="0">
                <a:solidFill>
                  <a:schemeClr val="tx1"/>
                </a:solidFill>
              </a:rPr>
              <a:t>6</a:t>
            </a:r>
          </a:p>
          <a:p>
            <a:pPr marL="342900" indent="-342900" fontAlgn="auto">
              <a:lnSpc>
                <a:spcPct val="112000"/>
              </a:lnSpc>
              <a:spcBef>
                <a:spcPts val="1200"/>
              </a:spcBef>
              <a:spcAft>
                <a:spcPts val="0"/>
              </a:spcAft>
              <a:defRPr/>
            </a:pPr>
            <a:endParaRPr lang="el-GR" dirty="0" smtClean="0">
              <a:solidFill>
                <a:schemeClr val="bg1"/>
              </a:solidFill>
            </a:endParaRPr>
          </a:p>
        </p:txBody>
      </p:sp>
      <p:sp>
        <p:nvSpPr>
          <p:cNvPr id="17" name="16 - Ορθογώνιο"/>
          <p:cNvSpPr/>
          <p:nvPr/>
        </p:nvSpPr>
        <p:spPr>
          <a:xfrm>
            <a:off x="4932040" y="3140968"/>
            <a:ext cx="2160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endParaRPr lang="el-GR" dirty="0" smtClean="0">
              <a:solidFill>
                <a:schemeClr val="tx1"/>
              </a:solidFill>
            </a:endParaRPr>
          </a:p>
          <a:p>
            <a:pPr marL="342900" indent="-342900" fontAlgn="auto">
              <a:lnSpc>
                <a:spcPct val="112000"/>
              </a:lnSpc>
              <a:spcBef>
                <a:spcPts val="1200"/>
              </a:spcBef>
              <a:spcAft>
                <a:spcPts val="0"/>
              </a:spcAft>
              <a:defRPr/>
            </a:pPr>
            <a:r>
              <a:rPr lang="el-GR" dirty="0" smtClean="0">
                <a:solidFill>
                  <a:schemeClr val="tx1"/>
                </a:solidFill>
              </a:rPr>
              <a:t>3</a:t>
            </a:r>
          </a:p>
          <a:p>
            <a:pPr marL="342900" indent="-342900" fontAlgn="auto">
              <a:lnSpc>
                <a:spcPct val="112000"/>
              </a:lnSpc>
              <a:spcBef>
                <a:spcPts val="1200"/>
              </a:spcBef>
              <a:spcAft>
                <a:spcPts val="0"/>
              </a:spcAft>
              <a:defRPr/>
            </a:pPr>
            <a:endParaRPr lang="el-GR" dirty="0" smtClean="0">
              <a:solidFill>
                <a:schemeClr val="bg1"/>
              </a:solidFill>
            </a:endParaRPr>
          </a:p>
        </p:txBody>
      </p:sp>
    </p:spTree>
    <p:extLst>
      <p:ext uri="{BB962C8B-B14F-4D97-AF65-F5344CB8AC3E}">
        <p14:creationId xmlns:p14="http://schemas.microsoft.com/office/powerpoint/2010/main" val="31758038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Οπίσθιος Χιαστός Σύνδεσμος </a:t>
            </a:r>
            <a:r>
              <a:rPr lang="el-GR" sz="3200" b="0" dirty="0" smtClean="0"/>
              <a:t>2/2</a:t>
            </a:r>
            <a:endParaRPr lang="el-GR" sz="3200" b="0" dirty="0"/>
          </a:p>
        </p:txBody>
      </p:sp>
      <p:sp>
        <p:nvSpPr>
          <p:cNvPr id="3" name="2 - Θέση περιεχομένου"/>
          <p:cNvSpPr>
            <a:spLocks noGrp="1"/>
          </p:cNvSpPr>
          <p:nvPr>
            <p:ph idx="1"/>
          </p:nvPr>
        </p:nvSpPr>
        <p:spPr>
          <a:xfrm>
            <a:off x="457200" y="1412776"/>
            <a:ext cx="8229600" cy="4824536"/>
          </a:xfrm>
        </p:spPr>
        <p:txBody>
          <a:bodyPr>
            <a:normAutofit/>
          </a:bodyPr>
          <a:lstStyle/>
          <a:p>
            <a:r>
              <a:rPr lang="el-GR" dirty="0" smtClean="0"/>
              <a:t>Ο οπίσθιος χιαστός σύνδεσμος  είναι ο κύριος εμπλεκόμενος  σε τραυματισμούς της άρθρωσης του γόνατος </a:t>
            </a:r>
            <a:r>
              <a:rPr lang="el-GR" b="1" dirty="0" smtClean="0"/>
              <a:t>όχι άμεσης πλήξης </a:t>
            </a:r>
            <a:r>
              <a:rPr lang="el-GR" dirty="0" smtClean="0"/>
              <a:t>(λόγω δυνάμεων που αναπτύσσονται από μυϊκή δραστηριότητα)</a:t>
            </a:r>
            <a:r>
              <a:rPr lang="en-US" dirty="0" smtClean="0"/>
              <a:t>.</a:t>
            </a:r>
            <a:endParaRPr lang="el-GR" dirty="0" smtClean="0"/>
          </a:p>
          <a:p>
            <a:pPr lvl="1"/>
            <a:r>
              <a:rPr lang="el-GR" dirty="0" smtClean="0"/>
              <a:t>Δίνει  έντονο το αίσθημα αστάθειας </a:t>
            </a:r>
          </a:p>
          <a:p>
            <a:pPr lvl="1"/>
            <a:r>
              <a:rPr lang="el-GR" dirty="0" smtClean="0"/>
              <a:t>με περιορισμένη κινητικότητα και</a:t>
            </a:r>
          </a:p>
          <a:p>
            <a:pPr lvl="1"/>
            <a:r>
              <a:rPr lang="el-GR" dirty="0" smtClean="0"/>
              <a:t>κίνδυνο πρόκλησης προβλήματος στους  μηνίσκους. </a:t>
            </a:r>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a:solidFill>
                <a:prstClr val="black"/>
              </a:solidFill>
            </a:endParaRPr>
          </a:p>
        </p:txBody>
      </p:sp>
    </p:spTree>
    <p:extLst>
      <p:ext uri="{BB962C8B-B14F-4D97-AF65-F5344CB8AC3E}">
        <p14:creationId xmlns:p14="http://schemas.microsoft.com/office/powerpoint/2010/main" val="42179853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60648"/>
            <a:ext cx="8229600" cy="908720"/>
          </a:xfrm>
        </p:spPr>
        <p:txBody>
          <a:bodyPr>
            <a:normAutofit/>
          </a:bodyPr>
          <a:lstStyle/>
          <a:p>
            <a:r>
              <a:rPr lang="el-GR" sz="3600" dirty="0" smtClean="0"/>
              <a:t>Πρόσθιος  Χιαστός  Σύνδεσμος </a:t>
            </a:r>
            <a:r>
              <a:rPr lang="el-GR" sz="3200" b="0" dirty="0" smtClean="0"/>
              <a:t>1/3 </a:t>
            </a:r>
            <a:endParaRPr lang="el-GR" sz="3200" b="0" dirty="0"/>
          </a:p>
        </p:txBody>
      </p:sp>
      <p:sp>
        <p:nvSpPr>
          <p:cNvPr id="3" name="2 - Θέση περιεχομένου"/>
          <p:cNvSpPr>
            <a:spLocks noGrp="1"/>
          </p:cNvSpPr>
          <p:nvPr>
            <p:ph idx="1"/>
          </p:nvPr>
        </p:nvSpPr>
        <p:spPr/>
        <p:txBody>
          <a:bodyPr/>
          <a:lstStyle/>
          <a:p>
            <a:r>
              <a:rPr lang="el-GR" dirty="0" smtClean="0"/>
              <a:t>Ο  </a:t>
            </a:r>
            <a:r>
              <a:rPr lang="el-GR" b="1" dirty="0" smtClean="0"/>
              <a:t>πρόσθιος χιαστός </a:t>
            </a:r>
            <a:r>
              <a:rPr lang="el-GR" dirty="0" smtClean="0"/>
              <a:t>σύνδεσμος:</a:t>
            </a:r>
          </a:p>
          <a:p>
            <a:pPr lvl="1"/>
            <a:r>
              <a:rPr lang="el-GR" dirty="0" smtClean="0"/>
              <a:t>Έχει δυναμικούς συνεργούς τους </a:t>
            </a:r>
            <a:r>
              <a:rPr lang="el-GR" dirty="0" err="1" smtClean="0"/>
              <a:t>ισχιοκνημιαίους</a:t>
            </a:r>
            <a:r>
              <a:rPr lang="el-GR" dirty="0" smtClean="0"/>
              <a:t>.</a:t>
            </a:r>
          </a:p>
          <a:p>
            <a:pPr lvl="1"/>
            <a:r>
              <a:rPr lang="el-GR" dirty="0" smtClean="0"/>
              <a:t>Ευθύνεται κατά 85% για τον έλεγχο της μετακίνησης της κνήμης προς τα  εμπρός  σε σχέση με το μηριαίο. </a:t>
            </a:r>
          </a:p>
          <a:p>
            <a:pPr lvl="1"/>
            <a:r>
              <a:rPr lang="el-GR" dirty="0" smtClean="0"/>
              <a:t>Περιορίζει την υπερέκταση και την έσω στροφή. </a:t>
            </a:r>
          </a:p>
          <a:p>
            <a:pPr lvl="1"/>
            <a:r>
              <a:rPr lang="el-GR" dirty="0" smtClean="0"/>
              <a:t>Σταθεροποιεί, δευτερευόντως, από τις δυνάμεις </a:t>
            </a:r>
            <a:r>
              <a:rPr lang="el-GR" dirty="0" err="1" smtClean="0"/>
              <a:t>βλαισότητας</a:t>
            </a:r>
            <a:r>
              <a:rPr lang="el-GR" dirty="0" smtClean="0"/>
              <a:t> και </a:t>
            </a:r>
            <a:r>
              <a:rPr lang="el-GR" dirty="0" err="1" smtClean="0"/>
              <a:t>ραιβότητας</a:t>
            </a:r>
            <a:r>
              <a:rPr lang="el-GR" dirty="0" smtClean="0"/>
              <a:t>.</a:t>
            </a:r>
          </a:p>
          <a:p>
            <a:pPr lvl="1"/>
            <a:r>
              <a:rPr lang="el-GR" dirty="0" smtClean="0"/>
              <a:t> Είναι χαλαρός στις τελευταίες 30 μοίρες της έκτασης.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a:solidFill>
                <a:prstClr val="black"/>
              </a:solidFill>
            </a:endParaRPr>
          </a:p>
        </p:txBody>
      </p:sp>
    </p:spTree>
    <p:extLst>
      <p:ext uri="{BB962C8B-B14F-4D97-AF65-F5344CB8AC3E}">
        <p14:creationId xmlns:p14="http://schemas.microsoft.com/office/powerpoint/2010/main" val="1724405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Κεφαλή του Μηριαίου </a:t>
            </a:r>
            <a:r>
              <a:rPr lang="el-GR" sz="3000" b="0" dirty="0" smtClean="0"/>
              <a:t>1/3</a:t>
            </a:r>
            <a:endParaRPr lang="el-GR" sz="3000" b="0" dirty="0"/>
          </a:p>
        </p:txBody>
      </p:sp>
      <p:sp>
        <p:nvSpPr>
          <p:cNvPr id="3" name="2 - Θέση περιεχομένου"/>
          <p:cNvSpPr>
            <a:spLocks noGrp="1"/>
          </p:cNvSpPr>
          <p:nvPr>
            <p:ph idx="1"/>
          </p:nvPr>
        </p:nvSpPr>
        <p:spPr>
          <a:xfrm>
            <a:off x="457200" y="1196752"/>
            <a:ext cx="4114800" cy="5040560"/>
          </a:xfrm>
        </p:spPr>
        <p:txBody>
          <a:bodyPr>
            <a:normAutofit/>
          </a:bodyPr>
          <a:lstStyle/>
          <a:p>
            <a:r>
              <a:rPr lang="el-GR" smtClean="0"/>
              <a:t>Η  κεφαλή </a:t>
            </a:r>
            <a:r>
              <a:rPr lang="el-GR" dirty="0" smtClean="0"/>
              <a:t>του μηριαίου εκφράζει τον κυρτό παράγοντα της άρθρωσης.</a:t>
            </a:r>
          </a:p>
          <a:p>
            <a:r>
              <a:rPr lang="el-GR" dirty="0" smtClean="0"/>
              <a:t>Αποτελεί τα 2/3 σφαίρας και καλύπτεται από </a:t>
            </a:r>
            <a:r>
              <a:rPr lang="el-GR" smtClean="0"/>
              <a:t>αρθρικό χόνδρο  παχύ </a:t>
            </a:r>
            <a:r>
              <a:rPr lang="el-GR" dirty="0" smtClean="0"/>
              <a:t>κεντρικά και λεπτότερο περιφερικά.</a:t>
            </a:r>
          </a:p>
          <a:p>
            <a:pPr marL="342900" lvl="1" indent="-342900">
              <a:buFont typeface="Wingdings" panose="05000000000000000000" pitchFamily="2" charset="2"/>
              <a:buChar char="Ø"/>
            </a:pPr>
            <a:r>
              <a:rPr lang="el-GR" dirty="0" smtClean="0"/>
              <a:t>Συνίσταται από σπογγώδη οστίτη ιστό, </a:t>
            </a:r>
            <a:r>
              <a:rPr lang="el-GR" smtClean="0"/>
              <a:t>και δοκιδωτό  εσωτερικό </a:t>
            </a:r>
            <a:r>
              <a:rPr lang="el-GR" dirty="0" smtClean="0"/>
              <a:t>και εξωτερικό σύστημα.</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5" name="Picture 4" descr="ANd9GcTZuI9VHaWQkKpF4CMfeNq4kM2F_6C3LoZQUWJfC6K3PHgq-hOD"/>
          <p:cNvPicPr>
            <a:picLocks noChangeAspect="1" noChangeArrowheads="1"/>
          </p:cNvPicPr>
          <p:nvPr/>
        </p:nvPicPr>
        <p:blipFill>
          <a:blip r:embed="rId3" cstate="print"/>
          <a:srcRect/>
          <a:stretch>
            <a:fillRect/>
          </a:stretch>
        </p:blipFill>
        <p:spPr bwMode="auto">
          <a:xfrm>
            <a:off x="4572000" y="1484784"/>
            <a:ext cx="4176464" cy="3550132"/>
          </a:xfrm>
          <a:prstGeom prst="rect">
            <a:avLst/>
          </a:prstGeom>
          <a:noFill/>
          <a:ln w="9525">
            <a:solidFill>
              <a:schemeClr val="tx1"/>
            </a:solidFill>
            <a:miter lim="800000"/>
            <a:headEnd/>
            <a:tailEnd/>
          </a:ln>
        </p:spPr>
      </p:pic>
      <p:sp>
        <p:nvSpPr>
          <p:cNvPr id="6" name="5 - Ορθογώνιο"/>
          <p:cNvSpPr/>
          <p:nvPr/>
        </p:nvSpPr>
        <p:spPr>
          <a:xfrm>
            <a:off x="4932040" y="5445224"/>
            <a:ext cx="3636912" cy="276999"/>
          </a:xfrm>
          <a:prstGeom prst="rect">
            <a:avLst/>
          </a:prstGeom>
        </p:spPr>
        <p:txBody>
          <a:bodyPr wrap="square">
            <a:spAutoFit/>
          </a:bodyPr>
          <a:lstStyle/>
          <a:p>
            <a:pPr algn="ctr"/>
            <a:r>
              <a:rPr lang="en-US" sz="1200" dirty="0" smtClean="0">
                <a:latin typeface="+mn-lt"/>
                <a:hlinkClick r:id="rId4"/>
              </a:rPr>
              <a:t>pt.ntu.edu.tw</a:t>
            </a:r>
            <a:endParaRPr lang="el-GR" sz="1200"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Πρόσθιος Χιαστός Σύνδεσμος </a:t>
            </a:r>
            <a:r>
              <a:rPr lang="el-GR" sz="3200" b="0" dirty="0" smtClean="0"/>
              <a:t>2/3</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a:solidFill>
                <a:prstClr val="black"/>
              </a:solidFill>
            </a:endParaRPr>
          </a:p>
        </p:txBody>
      </p:sp>
      <p:pic>
        <p:nvPicPr>
          <p:cNvPr id="5" name="Picture 4" descr="This image shows an injured knee joint. A red arrow points from left to right showing the direction of force that caused the injur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32226" t="7286" r="23731" b="12563"/>
          <a:stretch>
            <a:fillRect/>
          </a:stretch>
        </p:blipFill>
        <p:spPr bwMode="auto">
          <a:xfrm>
            <a:off x="2267744" y="1052736"/>
            <a:ext cx="4251650" cy="5256584"/>
          </a:xfrm>
          <a:prstGeom prst="rect">
            <a:avLst/>
          </a:prstGeom>
          <a:noFill/>
          <a:extLst>
            <a:ext uri="{909E8E84-426E-40DD-AFC4-6F175D3DCCD1}">
              <a14:hiddenFill xmlns:a14="http://schemas.microsoft.com/office/drawing/2010/main">
                <a:solidFill>
                  <a:srgbClr val="FFFFFF"/>
                </a:solidFill>
              </a14:hiddenFill>
            </a:ext>
          </a:extLst>
        </p:spPr>
      </p:pic>
      <p:sp>
        <p:nvSpPr>
          <p:cNvPr id="6" name="2 - Θέση περιεχομένου"/>
          <p:cNvSpPr txBox="1">
            <a:spLocks/>
          </p:cNvSpPr>
          <p:nvPr/>
        </p:nvSpPr>
        <p:spPr>
          <a:xfrm>
            <a:off x="6300192" y="2636912"/>
            <a:ext cx="2520280" cy="2592288"/>
          </a:xfrm>
          <a:prstGeom prst="rect">
            <a:avLst/>
          </a:prstGeom>
        </p:spPr>
        <p:txBody>
          <a:bodyPr vert="horz" lIns="91440" tIns="45720" rIns="91440" bIns="45720" rtlCol="0">
            <a:normAutofit/>
          </a:bodyPr>
          <a:lstStyle/>
          <a:p>
            <a:pPr marL="342900" indent="-342900" fontAlgn="auto">
              <a:lnSpc>
                <a:spcPct val="112000"/>
              </a:lnSpc>
              <a:spcBef>
                <a:spcPts val="1200"/>
              </a:spcBef>
              <a:spcAft>
                <a:spcPts val="0"/>
              </a:spcAft>
              <a:defRPr/>
            </a:pPr>
            <a:r>
              <a:rPr lang="el-GR" sz="2400" smtClean="0">
                <a:solidFill>
                  <a:prstClr val="black"/>
                </a:solidFill>
                <a:latin typeface="Calibri"/>
              </a:rPr>
              <a:t>     </a:t>
            </a:r>
            <a:r>
              <a:rPr lang="el-GR" sz="2400" dirty="0" smtClean="0">
                <a:solidFill>
                  <a:prstClr val="black"/>
                </a:solidFill>
                <a:latin typeface="Calibri"/>
              </a:rPr>
              <a:t>Ρήξη Έσω Πλάγιου Συνδέσμου</a:t>
            </a: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r>
              <a:rPr lang="el-GR" sz="2400" smtClean="0">
                <a:solidFill>
                  <a:prstClr val="black"/>
                </a:solidFill>
                <a:latin typeface="Calibri"/>
              </a:rPr>
              <a:t>     </a:t>
            </a:r>
            <a:r>
              <a:rPr lang="el-GR" sz="2400" dirty="0" smtClean="0">
                <a:solidFill>
                  <a:prstClr val="black"/>
                </a:solidFill>
                <a:latin typeface="Calibri"/>
              </a:rPr>
              <a:t>Έσω Μηνίσκος</a:t>
            </a:r>
            <a:endParaRPr lang="el-GR" sz="2400" dirty="0">
              <a:solidFill>
                <a:prstClr val="black"/>
              </a:solidFill>
              <a:latin typeface="Calibri"/>
            </a:endParaRPr>
          </a:p>
        </p:txBody>
      </p:sp>
      <p:sp>
        <p:nvSpPr>
          <p:cNvPr id="7" name="2 - Θέση περιεχομένου"/>
          <p:cNvSpPr txBox="1">
            <a:spLocks/>
          </p:cNvSpPr>
          <p:nvPr/>
        </p:nvSpPr>
        <p:spPr>
          <a:xfrm>
            <a:off x="467544" y="2420888"/>
            <a:ext cx="2124744" cy="3672408"/>
          </a:xfrm>
          <a:prstGeom prst="rect">
            <a:avLst/>
          </a:prstGeom>
        </p:spPr>
        <p:txBody>
          <a:bodyPr vert="horz" lIns="91440" tIns="45720" rIns="91440" bIns="45720" rtlCol="0">
            <a:normAutofit/>
          </a:bodyPr>
          <a:lstStyle/>
          <a:p>
            <a:pPr marL="342900" indent="-342900" fontAlgn="auto">
              <a:lnSpc>
                <a:spcPct val="112000"/>
              </a:lnSpc>
              <a:spcBef>
                <a:spcPts val="1200"/>
              </a:spcBef>
              <a:spcAft>
                <a:spcPts val="0"/>
              </a:spcAft>
              <a:defRPr/>
            </a:pPr>
            <a:r>
              <a:rPr lang="el-GR" sz="2400" smtClean="0">
                <a:solidFill>
                  <a:prstClr val="black"/>
                </a:solidFill>
                <a:latin typeface="Calibri"/>
              </a:rPr>
              <a:t>    </a:t>
            </a:r>
            <a:endParaRPr lang="el-GR" sz="2400" dirty="0" smtClean="0">
              <a:solidFill>
                <a:prstClr val="black"/>
              </a:solidFill>
              <a:latin typeface="Calibri"/>
            </a:endParaRPr>
          </a:p>
          <a:p>
            <a:pPr marL="342900" indent="-342900" fontAlgn="auto">
              <a:lnSpc>
                <a:spcPct val="112000"/>
              </a:lnSpc>
              <a:spcBef>
                <a:spcPts val="1200"/>
              </a:spcBef>
              <a:spcAft>
                <a:spcPts val="0"/>
              </a:spcAft>
              <a:defRPr/>
            </a:pPr>
            <a:r>
              <a:rPr lang="el-GR" sz="2400" smtClean="0">
                <a:solidFill>
                  <a:prstClr val="black"/>
                </a:solidFill>
                <a:latin typeface="Calibri"/>
              </a:rPr>
              <a:t>      Διεύθυνση </a:t>
            </a:r>
            <a:r>
              <a:rPr lang="el-GR" sz="2400" dirty="0" smtClean="0">
                <a:solidFill>
                  <a:prstClr val="black"/>
                </a:solidFill>
                <a:latin typeface="Calibri"/>
              </a:rPr>
              <a:t>Δύναμης</a:t>
            </a:r>
          </a:p>
          <a:p>
            <a:pPr marL="342900" indent="-342900" fontAlgn="auto">
              <a:lnSpc>
                <a:spcPct val="112000"/>
              </a:lnSpc>
              <a:spcBef>
                <a:spcPts val="1200"/>
              </a:spcBef>
              <a:spcAft>
                <a:spcPts val="0"/>
              </a:spcAft>
              <a:defRPr/>
            </a:pPr>
            <a:endParaRPr lang="el-GR" sz="2400" dirty="0" smtClean="0">
              <a:solidFill>
                <a:prstClr val="black"/>
              </a:solidFill>
              <a:latin typeface="Calibri"/>
            </a:endParaRPr>
          </a:p>
          <a:p>
            <a:pPr marL="342900" indent="-342900" fontAlgn="auto">
              <a:lnSpc>
                <a:spcPct val="112000"/>
              </a:lnSpc>
              <a:spcBef>
                <a:spcPts val="1200"/>
              </a:spcBef>
              <a:spcAft>
                <a:spcPts val="0"/>
              </a:spcAft>
              <a:defRPr/>
            </a:pPr>
            <a:r>
              <a:rPr lang="el-GR" sz="2400" smtClean="0">
                <a:solidFill>
                  <a:prstClr val="black"/>
                </a:solidFill>
                <a:latin typeface="Calibri"/>
              </a:rPr>
              <a:t>     </a:t>
            </a:r>
            <a:r>
              <a:rPr lang="el-GR" sz="2400" dirty="0" smtClean="0">
                <a:solidFill>
                  <a:prstClr val="black"/>
                </a:solidFill>
                <a:latin typeface="Calibri"/>
              </a:rPr>
              <a:t>Πρόσθιος Χιαστός Σύνδεσμος</a:t>
            </a:r>
            <a:endParaRPr lang="el-GR" sz="2400" dirty="0">
              <a:solidFill>
                <a:prstClr val="black"/>
              </a:solidFill>
              <a:latin typeface="Calibri"/>
            </a:endParaRPr>
          </a:p>
        </p:txBody>
      </p:sp>
      <p:sp>
        <p:nvSpPr>
          <p:cNvPr id="3" name="Ορθογώνιο 2"/>
          <p:cNvSpPr/>
          <p:nvPr/>
        </p:nvSpPr>
        <p:spPr>
          <a:xfrm>
            <a:off x="1763688" y="6373959"/>
            <a:ext cx="4986300" cy="461665"/>
          </a:xfrm>
          <a:prstGeom prst="rect">
            <a:avLst/>
          </a:prstGeom>
        </p:spPr>
        <p:txBody>
          <a:bodyPr wrap="square">
            <a:spAutoFit/>
          </a:bodyPr>
          <a:lstStyle/>
          <a:p>
            <a:r>
              <a:rPr lang="en-US" sz="1200" dirty="0">
                <a:latin typeface="+mn-lt"/>
              </a:rPr>
              <a:t>© 28 </a:t>
            </a:r>
            <a:r>
              <a:rPr lang="en-US" sz="1200" dirty="0" err="1">
                <a:latin typeface="+mn-lt"/>
              </a:rPr>
              <a:t>Ιουν</a:t>
            </a:r>
            <a:r>
              <a:rPr lang="en-US" sz="1200" dirty="0">
                <a:latin typeface="+mn-lt"/>
              </a:rPr>
              <a:t> 2013 </a:t>
            </a:r>
            <a:r>
              <a:rPr lang="en-US" sz="1200" dirty="0" err="1">
                <a:latin typeface="+mn-lt"/>
              </a:rPr>
              <a:t>OpenStax</a:t>
            </a:r>
            <a:r>
              <a:rPr lang="en-US" sz="1200" dirty="0">
                <a:latin typeface="+mn-lt"/>
              </a:rPr>
              <a:t> College. </a:t>
            </a:r>
            <a:r>
              <a:rPr lang="en-US" sz="1200" dirty="0">
                <a:latin typeface="+mn-lt"/>
                <a:hlinkClick r:id="rId3"/>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12995478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Πρόσθιος Χιαστός Σύνδεσμος </a:t>
            </a:r>
            <a:r>
              <a:rPr lang="el-GR" sz="3200" b="0" dirty="0" smtClean="0"/>
              <a:t>3/3</a:t>
            </a:r>
            <a:endParaRPr lang="el-GR" sz="3200" b="0" dirty="0"/>
          </a:p>
        </p:txBody>
      </p:sp>
      <p:sp>
        <p:nvSpPr>
          <p:cNvPr id="3" name="2 - Θέση περιεχομένου"/>
          <p:cNvSpPr>
            <a:spLocks noGrp="1"/>
          </p:cNvSpPr>
          <p:nvPr>
            <p:ph idx="1"/>
          </p:nvPr>
        </p:nvSpPr>
        <p:spPr>
          <a:xfrm>
            <a:off x="457200" y="1196752"/>
            <a:ext cx="8147248" cy="5040560"/>
          </a:xfrm>
        </p:spPr>
        <p:txBody>
          <a:bodyPr>
            <a:normAutofit/>
          </a:bodyPr>
          <a:lstStyle/>
          <a:p>
            <a:r>
              <a:rPr lang="el-GR" dirty="0" smtClean="0"/>
              <a:t>Ο πρόσθιος χιαστός σύνδεσμος τραυματίζεται  συνήθως  με </a:t>
            </a:r>
            <a:r>
              <a:rPr lang="el-GR" b="1" dirty="0" smtClean="0"/>
              <a:t>άμεση πλήξη </a:t>
            </a:r>
            <a:r>
              <a:rPr lang="el-GR" dirty="0" smtClean="0"/>
              <a:t>μαζί με άλλες συνδεσμικές κατασκευές.</a:t>
            </a:r>
          </a:p>
          <a:p>
            <a:r>
              <a:rPr lang="el-GR" dirty="0" smtClean="0"/>
              <a:t>Σε  περίπτωση τραυματισμού:</a:t>
            </a:r>
          </a:p>
          <a:p>
            <a:pPr lvl="1"/>
            <a:r>
              <a:rPr lang="el-GR" dirty="0" smtClean="0"/>
              <a:t> Αναπτύσσεται πόνος στην πρόσθια επιφάνεια του γόνατος. </a:t>
            </a:r>
          </a:p>
          <a:p>
            <a:pPr lvl="1"/>
            <a:r>
              <a:rPr lang="el-GR" dirty="0" smtClean="0"/>
              <a:t> Παρουσιάζεται  οπίσθια αστάθεια κατά την έκταση.</a:t>
            </a:r>
          </a:p>
          <a:p>
            <a:pPr lvl="1"/>
            <a:r>
              <a:rPr lang="el-GR" dirty="0" smtClean="0"/>
              <a:t>Ο  τετρακέφαλος αποτελεί τον  κύριο παράγοντα  σταθεροποίησης, μαζί με τα μυϊκά συστήματα που εμπλέκονται  με την δραστηριότητα του γόνατος.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a:solidFill>
                <a:prstClr val="black"/>
              </a:solidFill>
            </a:endParaRPr>
          </a:p>
        </p:txBody>
      </p:sp>
    </p:spTree>
    <p:extLst>
      <p:ext uri="{BB962C8B-B14F-4D97-AF65-F5344CB8AC3E}">
        <p14:creationId xmlns:p14="http://schemas.microsoft.com/office/powerpoint/2010/main" val="16379874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l-GR" sz="3600" dirty="0" smtClean="0"/>
              <a:t>Μηνίσκοι </a:t>
            </a:r>
            <a:r>
              <a:rPr lang="el-GR" sz="3200" b="0" dirty="0" smtClean="0"/>
              <a:t>1/6</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a:solidFill>
                <a:prstClr val="black"/>
              </a:solidFill>
            </a:endParaRPr>
          </a:p>
        </p:txBody>
      </p:sp>
      <p:pic>
        <p:nvPicPr>
          <p:cNvPr id="5" name="Picture 6" descr="http://upload.wikimedia.org/wikipedia/commons/thumb/a/ad/Meniskusruptur.svg/220px-Meniskusruptur.svg.png"/>
          <p:cNvPicPr>
            <a:picLocks noGrp="1" noChangeAspect="1" noChangeArrowheads="1"/>
          </p:cNvPicPr>
          <p:nvPr>
            <p:ph idx="1"/>
          </p:nvPr>
        </p:nvPicPr>
        <p:blipFill>
          <a:blip r:embed="rId2" cstate="print"/>
          <a:srcRect t="34640"/>
          <a:stretch>
            <a:fillRect/>
          </a:stretch>
        </p:blipFill>
        <p:spPr bwMode="auto">
          <a:xfrm>
            <a:off x="4139952" y="1412776"/>
            <a:ext cx="4216102" cy="3933056"/>
          </a:xfrm>
          <a:prstGeom prst="rect">
            <a:avLst/>
          </a:prstGeom>
          <a:noFill/>
          <a:ln>
            <a:solidFill>
              <a:srgbClr val="00B050"/>
            </a:solidFill>
          </a:ln>
        </p:spPr>
      </p:pic>
      <p:pic>
        <p:nvPicPr>
          <p:cNvPr id="6" name="Picture 6" descr="http://upload.wikimedia.org/wikipedia/commons/thumb/a/ad/Meniskusruptur.svg/220px-Meniskusruptur.svg.png"/>
          <p:cNvPicPr>
            <a:picLocks noChangeAspect="1" noChangeArrowheads="1"/>
          </p:cNvPicPr>
          <p:nvPr/>
        </p:nvPicPr>
        <p:blipFill>
          <a:blip r:embed="rId2" cstate="print"/>
          <a:srcRect r="36807" b="64163"/>
          <a:stretch>
            <a:fillRect/>
          </a:stretch>
        </p:blipFill>
        <p:spPr bwMode="auto">
          <a:xfrm>
            <a:off x="827584" y="1412776"/>
            <a:ext cx="2664296" cy="2156479"/>
          </a:xfrm>
          <a:prstGeom prst="rect">
            <a:avLst/>
          </a:prstGeom>
          <a:noFill/>
          <a:ln>
            <a:solidFill>
              <a:srgbClr val="00B050"/>
            </a:solidFill>
          </a:ln>
        </p:spPr>
      </p:pic>
      <p:sp>
        <p:nvSpPr>
          <p:cNvPr id="7" name="2 - Θέση περιεχομένου"/>
          <p:cNvSpPr txBox="1">
            <a:spLocks/>
          </p:cNvSpPr>
          <p:nvPr/>
        </p:nvSpPr>
        <p:spPr>
          <a:xfrm>
            <a:off x="323528" y="4005064"/>
            <a:ext cx="3384376" cy="2592288"/>
          </a:xfrm>
          <a:prstGeom prst="rect">
            <a:avLst/>
          </a:prstGeom>
        </p:spPr>
        <p:txBody>
          <a:bodyPr vert="horz" lIns="91440" tIns="45720" rIns="91440" bIns="45720" rtlCol="0">
            <a:normAutofit/>
          </a:bodyPr>
          <a:lstStyle/>
          <a:p>
            <a:pPr marL="342900" indent="-342900"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     </a:t>
            </a:r>
            <a:r>
              <a:rPr lang="en-US" sz="2200" b="1" dirty="0" smtClean="0">
                <a:solidFill>
                  <a:prstClr val="black"/>
                </a:solidFill>
                <a:latin typeface="Calibri"/>
              </a:rPr>
              <a:t>a</a:t>
            </a:r>
            <a:r>
              <a:rPr lang="el-GR" sz="2200" b="1" dirty="0" smtClean="0">
                <a:solidFill>
                  <a:prstClr val="black"/>
                </a:solidFill>
                <a:latin typeface="Calibri"/>
              </a:rPr>
              <a:t>.  Φυσιολογική      δομή</a:t>
            </a:r>
          </a:p>
          <a:p>
            <a:pPr marL="342900" indent="-342900" fontAlgn="auto">
              <a:lnSpc>
                <a:spcPct val="112000"/>
              </a:lnSpc>
              <a:spcBef>
                <a:spcPts val="1200"/>
              </a:spcBef>
              <a:spcAft>
                <a:spcPts val="0"/>
              </a:spcAft>
              <a:buFont typeface="Wingdings" panose="05000000000000000000" pitchFamily="2" charset="2"/>
              <a:buNone/>
              <a:defRPr/>
            </a:pPr>
            <a:r>
              <a:rPr lang="el-GR" sz="2200" b="1" dirty="0" smtClean="0">
                <a:solidFill>
                  <a:prstClr val="black"/>
                </a:solidFill>
                <a:latin typeface="Calibri"/>
              </a:rPr>
              <a:t>      </a:t>
            </a:r>
            <a:r>
              <a:rPr lang="en-US" sz="2200" b="1" dirty="0" smtClean="0">
                <a:solidFill>
                  <a:prstClr val="black"/>
                </a:solidFill>
                <a:latin typeface="Calibri"/>
              </a:rPr>
              <a:t>b</a:t>
            </a:r>
            <a:r>
              <a:rPr lang="el-GR" sz="2200" b="1" dirty="0" smtClean="0">
                <a:solidFill>
                  <a:prstClr val="black"/>
                </a:solidFill>
                <a:latin typeface="Calibri"/>
              </a:rPr>
              <a:t>-</a:t>
            </a:r>
            <a:r>
              <a:rPr lang="en-US" sz="2200" b="1" dirty="0" smtClean="0">
                <a:solidFill>
                  <a:prstClr val="black"/>
                </a:solidFill>
                <a:latin typeface="Calibri"/>
              </a:rPr>
              <a:t>e</a:t>
            </a:r>
            <a:r>
              <a:rPr lang="el-GR" sz="2200" b="1" dirty="0" smtClean="0">
                <a:solidFill>
                  <a:prstClr val="black"/>
                </a:solidFill>
                <a:latin typeface="Calibri"/>
              </a:rPr>
              <a:t>. Τραυματισμένες δομές </a:t>
            </a:r>
          </a:p>
          <a:p>
            <a:pPr marL="342900" indent="-342900" fontAlgn="auto">
              <a:lnSpc>
                <a:spcPct val="112000"/>
              </a:lnSpc>
              <a:spcBef>
                <a:spcPts val="1200"/>
              </a:spcBef>
              <a:spcAft>
                <a:spcPts val="0"/>
              </a:spcAft>
              <a:buFont typeface="Wingdings" panose="05000000000000000000" pitchFamily="2" charset="2"/>
              <a:buNone/>
              <a:defRPr/>
            </a:pPr>
            <a:endParaRPr lang="el-GR" sz="2400" dirty="0">
              <a:solidFill>
                <a:prstClr val="black"/>
              </a:solidFill>
              <a:latin typeface="Calibri"/>
            </a:endParaRPr>
          </a:p>
        </p:txBody>
      </p:sp>
      <p:sp>
        <p:nvSpPr>
          <p:cNvPr id="9" name="Rectangle 11"/>
          <p:cNvSpPr/>
          <p:nvPr/>
        </p:nvSpPr>
        <p:spPr>
          <a:xfrm>
            <a:off x="5076056" y="5445224"/>
            <a:ext cx="2304256" cy="461665"/>
          </a:xfrm>
          <a:prstGeom prst="rect">
            <a:avLst/>
          </a:prstGeom>
        </p:spPr>
        <p:txBody>
          <a:bodyPr wrap="square">
            <a:spAutoFit/>
          </a:bodyPr>
          <a:lstStyle/>
          <a:p>
            <a:pPr algn="ctr"/>
            <a:r>
              <a:rPr lang="en-US" sz="1200" i="1" dirty="0" smtClean="0">
                <a:solidFill>
                  <a:srgbClr val="808080"/>
                </a:solidFill>
                <a:latin typeface="+mn-lt"/>
                <a:sym typeface="Wingdings"/>
              </a:rPr>
              <a:t> </a:t>
            </a:r>
            <a:r>
              <a:rPr lang="en-US" sz="1200" dirty="0" smtClean="0">
                <a:solidFill>
                  <a:srgbClr val="DADADA">
                    <a:lumMod val="50000"/>
                  </a:srgbClr>
                </a:solidFill>
                <a:latin typeface="+mn-lt"/>
                <a:cs typeface="Calibri" panose="020F0502020204030204" pitchFamily="34" charset="0"/>
              </a:rPr>
              <a:t>“</a:t>
            </a:r>
            <a:r>
              <a:rPr lang="en-US" sz="1200" dirty="0" smtClean="0">
                <a:latin typeface="+mn-lt"/>
                <a:hlinkClick r:id="rId3"/>
              </a:rPr>
              <a:t>Meniskusruptur</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από</a:t>
            </a:r>
            <a:r>
              <a:rPr lang="en-US" sz="1200" dirty="0" smtClean="0">
                <a:solidFill>
                  <a:srgbClr val="DADADA">
                    <a:lumMod val="50000"/>
                  </a:srgbClr>
                </a:solidFill>
                <a:latin typeface="+mn-lt"/>
                <a:cs typeface="Calibri" panose="020F0502020204030204" pitchFamily="34" charset="0"/>
              </a:rPr>
              <a:t> </a:t>
            </a:r>
            <a:r>
              <a:rPr lang="en-US" sz="1200" dirty="0" err="1">
                <a:latin typeface="+mn-lt"/>
                <a:hlinkClick r:id="rId4" tooltip="User:Stündle"/>
              </a:rPr>
              <a:t>Stündle</a:t>
            </a:r>
            <a:r>
              <a:rPr lang="en-US" sz="1200" dirty="0" smtClean="0">
                <a:solidFill>
                  <a:srgbClr val="DADADA">
                    <a:lumMod val="50000"/>
                  </a:srgbClr>
                </a:solidFill>
                <a:latin typeface="+mn-lt"/>
                <a:cs typeface="Calibri" panose="020F0502020204030204" pitchFamily="34" charset="0"/>
              </a:rPr>
              <a:t> </a:t>
            </a:r>
            <a:r>
              <a:rPr lang="el-GR" sz="1200" dirty="0" smtClean="0">
                <a:solidFill>
                  <a:srgbClr val="DADADA">
                    <a:lumMod val="50000"/>
                  </a:srgbClr>
                </a:solidFill>
                <a:latin typeface="+mn-lt"/>
                <a:cs typeface="Calibri" panose="020F0502020204030204" pitchFamily="34" charset="0"/>
              </a:rPr>
              <a:t>διαθέσιμο με άδεια</a:t>
            </a:r>
            <a:r>
              <a:rPr lang="en-US" sz="1200" dirty="0" smtClean="0">
                <a:solidFill>
                  <a:srgbClr val="DADADA">
                    <a:lumMod val="50000"/>
                  </a:srgbClr>
                </a:solidFill>
                <a:latin typeface="+mn-lt"/>
                <a:cs typeface="Calibri" panose="020F0502020204030204" pitchFamily="34" charset="0"/>
              </a:rPr>
              <a:t> </a:t>
            </a:r>
            <a:r>
              <a:rPr lang="en-US" sz="1200" dirty="0">
                <a:latin typeface="+mn-lt"/>
                <a:hlinkClick r:id="rId5"/>
              </a:rPr>
              <a:t>CC0 1.0</a:t>
            </a:r>
            <a:endParaRPr lang="en-US" sz="1200" dirty="0">
              <a:latin typeface="+mn-lt"/>
            </a:endParaRPr>
          </a:p>
        </p:txBody>
      </p:sp>
    </p:spTree>
    <p:extLst>
      <p:ext uri="{BB962C8B-B14F-4D97-AF65-F5344CB8AC3E}">
        <p14:creationId xmlns:p14="http://schemas.microsoft.com/office/powerpoint/2010/main" val="15357261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 Μηνίσκοι </a:t>
            </a:r>
            <a:r>
              <a:rPr lang="el-GR" sz="3200" b="0" dirty="0" smtClean="0"/>
              <a:t>2/6</a:t>
            </a:r>
            <a:endParaRPr lang="el-GR" sz="3200" b="0" dirty="0"/>
          </a:p>
        </p:txBody>
      </p:sp>
      <p:sp>
        <p:nvSpPr>
          <p:cNvPr id="3" name="2 - Θέση περιεχομένου"/>
          <p:cNvSpPr>
            <a:spLocks noGrp="1"/>
          </p:cNvSpPr>
          <p:nvPr>
            <p:ph idx="1"/>
          </p:nvPr>
        </p:nvSpPr>
        <p:spPr/>
        <p:txBody>
          <a:bodyPr/>
          <a:lstStyle/>
          <a:p>
            <a:pPr>
              <a:buNone/>
            </a:pPr>
            <a:r>
              <a:rPr lang="el-GR" dirty="0" smtClean="0"/>
              <a:t>Οι μηνίσκοι:</a:t>
            </a:r>
          </a:p>
          <a:p>
            <a:pPr lvl="1">
              <a:buFont typeface="Wingdings" pitchFamily="2" charset="2"/>
              <a:buChar char="Ø"/>
            </a:pPr>
            <a:r>
              <a:rPr lang="el-GR" dirty="0" smtClean="0"/>
              <a:t>Εξυπηρετούν την σταθερότητα της άρθρωσης.</a:t>
            </a:r>
          </a:p>
          <a:p>
            <a:pPr lvl="1">
              <a:buFont typeface="Wingdings" pitchFamily="2" charset="2"/>
              <a:buChar char="Ø"/>
            </a:pPr>
            <a:r>
              <a:rPr lang="el-GR" dirty="0" smtClean="0"/>
              <a:t>Βοηθούν την λίπανση της άρθρωσης. </a:t>
            </a:r>
          </a:p>
          <a:p>
            <a:pPr lvl="1">
              <a:buFont typeface="Wingdings" pitchFamily="2" charset="2"/>
              <a:buChar char="Ø"/>
            </a:pPr>
            <a:r>
              <a:rPr lang="el-GR" dirty="0" smtClean="0"/>
              <a:t> Δημιουργούν ομοιογενείς σχέσεις στις αρθρικές επιφάνειες.</a:t>
            </a:r>
          </a:p>
          <a:p>
            <a:pPr lvl="1">
              <a:buFont typeface="Wingdings" pitchFamily="2" charset="2"/>
              <a:buChar char="Ø"/>
            </a:pPr>
            <a:r>
              <a:rPr lang="el-GR" dirty="0" smtClean="0"/>
              <a:t>Αντιμετωπίζουν τα φορτία, τις δυνάμεις, που ασκούνται.</a:t>
            </a:r>
          </a:p>
          <a:p>
            <a:pPr lvl="1">
              <a:buFont typeface="Wingdings" pitchFamily="2" charset="2"/>
              <a:buChar char="Ø"/>
            </a:pPr>
            <a:r>
              <a:rPr lang="el-GR" dirty="0" smtClean="0"/>
              <a:t>Απορροφούν τις πιέσεις.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a:solidFill>
                <a:prstClr val="black"/>
              </a:solidFill>
            </a:endParaRPr>
          </a:p>
        </p:txBody>
      </p:sp>
    </p:spTree>
    <p:extLst>
      <p:ext uri="{BB962C8B-B14F-4D97-AF65-F5344CB8AC3E}">
        <p14:creationId xmlns:p14="http://schemas.microsoft.com/office/powerpoint/2010/main" val="12309298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Μηνίσκοι </a:t>
            </a:r>
            <a:r>
              <a:rPr lang="el-GR" sz="3200" b="0" dirty="0" smtClean="0"/>
              <a:t>3/6</a:t>
            </a:r>
            <a:endParaRPr lang="el-GR" sz="3200" b="0" dirty="0"/>
          </a:p>
        </p:txBody>
      </p:sp>
      <p:sp>
        <p:nvSpPr>
          <p:cNvPr id="3" name="2 - Θέση περιεχομένου"/>
          <p:cNvSpPr>
            <a:spLocks noGrp="1"/>
          </p:cNvSpPr>
          <p:nvPr>
            <p:ph idx="1"/>
          </p:nvPr>
        </p:nvSpPr>
        <p:spPr>
          <a:xfrm>
            <a:off x="323528" y="980728"/>
            <a:ext cx="8208912" cy="5877272"/>
          </a:xfrm>
        </p:spPr>
        <p:txBody>
          <a:bodyPr>
            <a:normAutofit/>
          </a:bodyPr>
          <a:lstStyle/>
          <a:p>
            <a:r>
              <a:rPr lang="el-GR" dirty="0" smtClean="0"/>
              <a:t>Η  κατασκευή  των  μηνίσκων είναι ενδεικτική των μεγάλων  φορτίσεων  που δέχονται:</a:t>
            </a:r>
          </a:p>
          <a:p>
            <a:pPr lvl="1"/>
            <a:r>
              <a:rPr lang="el-GR" dirty="0" smtClean="0"/>
              <a:t>Ο έσω μηνίσκος έχει σχήμα </a:t>
            </a:r>
            <a:r>
              <a:rPr lang="el-GR" b="1" dirty="0" smtClean="0"/>
              <a:t> ‘</a:t>
            </a:r>
            <a:r>
              <a:rPr lang="en-US" b="1" dirty="0" smtClean="0"/>
              <a:t>C</a:t>
            </a:r>
            <a:r>
              <a:rPr lang="el-GR" b="1" dirty="0" smtClean="0"/>
              <a:t>’, </a:t>
            </a:r>
            <a:r>
              <a:rPr lang="el-GR" dirty="0" smtClean="0"/>
              <a:t>πάχος 6</a:t>
            </a:r>
            <a:r>
              <a:rPr lang="en-US" dirty="0" smtClean="0"/>
              <a:t>mm</a:t>
            </a:r>
            <a:r>
              <a:rPr lang="el-GR" dirty="0" smtClean="0"/>
              <a:t>, είναι φαρδύτερος πίσω από ότι  εμπρός. </a:t>
            </a:r>
            <a:r>
              <a:rPr lang="el-GR" dirty="0" err="1" smtClean="0"/>
              <a:t>Προσφύεται</a:t>
            </a:r>
            <a:r>
              <a:rPr lang="el-GR" dirty="0" smtClean="0"/>
              <a:t> στον έσω πλάγιο σύνδεσμο, στον αρθρικό θύλακα και σε ίνες στο πρόσθιο κέρας του πρόσθιου χιαστού.</a:t>
            </a:r>
          </a:p>
          <a:p>
            <a:pPr lvl="1"/>
            <a:r>
              <a:rPr lang="el-GR" dirty="0" smtClean="0"/>
              <a:t>Ο έξω μηνίσκος έχει σχήμα </a:t>
            </a:r>
            <a:r>
              <a:rPr lang="el-GR" b="1" dirty="0" smtClean="0"/>
              <a:t> ‘Ο’, </a:t>
            </a:r>
            <a:r>
              <a:rPr lang="el-GR" dirty="0" smtClean="0"/>
              <a:t>πάχος 12</a:t>
            </a:r>
            <a:r>
              <a:rPr lang="en-US" dirty="0" smtClean="0"/>
              <a:t>mm</a:t>
            </a:r>
            <a:r>
              <a:rPr lang="el-GR" dirty="0" smtClean="0"/>
              <a:t>,</a:t>
            </a:r>
            <a:r>
              <a:rPr lang="en-US" dirty="0" smtClean="0"/>
              <a:t> </a:t>
            </a:r>
            <a:r>
              <a:rPr lang="el-GR" dirty="0" smtClean="0"/>
              <a:t>καλύπτει τα 2/3 της  αρθρικής επιφάνειας της κνήμης, είναι μικρότερος από τον έσω μηνίσκο, με φαρδύτερο σώμα  και  ευκίνητος. Συνδέεται  με το  οπίσθιο κέρας του πρόσθιου χιαστού συνδέσμου, με  τον </a:t>
            </a:r>
            <a:r>
              <a:rPr lang="el-GR" dirty="0" err="1" smtClean="0"/>
              <a:t>μηνισκομηριαίο</a:t>
            </a:r>
            <a:r>
              <a:rPr lang="el-GR" dirty="0" smtClean="0"/>
              <a:t> σύνδεσμο, με ίνες του ιγνυακού μυός, με τον οπίσθιο  χιαστό σύνδεσμο. </a:t>
            </a:r>
          </a:p>
          <a:p>
            <a:pPr lvl="1">
              <a:buNone/>
            </a:pP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a:solidFill>
                <a:prstClr val="black"/>
              </a:solidFill>
            </a:endParaRPr>
          </a:p>
        </p:txBody>
      </p:sp>
    </p:spTree>
    <p:extLst>
      <p:ext uri="{BB962C8B-B14F-4D97-AF65-F5344CB8AC3E}">
        <p14:creationId xmlns:p14="http://schemas.microsoft.com/office/powerpoint/2010/main" val="42297642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Μηνίσκοι </a:t>
            </a:r>
            <a:r>
              <a:rPr lang="el-GR" sz="3200" b="0" dirty="0" smtClean="0"/>
              <a:t>4/6</a:t>
            </a:r>
            <a:endParaRPr lang="el-GR" sz="3200" dirty="0"/>
          </a:p>
        </p:txBody>
      </p:sp>
      <p:sp>
        <p:nvSpPr>
          <p:cNvPr id="3" name="2 - Θέση περιεχομένου"/>
          <p:cNvSpPr>
            <a:spLocks noGrp="1"/>
          </p:cNvSpPr>
          <p:nvPr>
            <p:ph idx="1"/>
          </p:nvPr>
        </p:nvSpPr>
        <p:spPr>
          <a:xfrm>
            <a:off x="467544" y="980728"/>
            <a:ext cx="8352928" cy="5544616"/>
          </a:xfrm>
        </p:spPr>
        <p:txBody>
          <a:bodyPr>
            <a:normAutofit/>
          </a:bodyPr>
          <a:lstStyle/>
          <a:p>
            <a:r>
              <a:rPr lang="el-GR" dirty="0" smtClean="0"/>
              <a:t>Οι μηνίσκοι  είναι  δομές παχύτερες στην περιφέρεια και   λεπτές κεντρικά. Σε εγκάρσια διατομή εμφανίζουν σχήμα σφηνοειδές, με την βάση προς την περιφέρεια, όπου συμφύεται με τον αρθρικό θύλακα.</a:t>
            </a:r>
          </a:p>
          <a:p>
            <a:r>
              <a:rPr lang="el-GR" dirty="0" smtClean="0"/>
              <a:t>Η άνω επιφάνεια, κοίλη, αντικρίζει τους μηριαίους κονδύλους, ενώ η κάτω επιφάνεια, επίπεδη, αντικρίζει την πλατειά  άνω αρθρική επιφάνεια της κνήμης. </a:t>
            </a:r>
          </a:p>
          <a:p>
            <a:r>
              <a:rPr lang="el-GR" dirty="0" smtClean="0"/>
              <a:t>Οι μηνίσκοι  τρέφονται αποκλειστικά από το αρθρικό υγρό, εκτός  από  τα ινώδη τμήματά  τους,  που είναι σε επαφή με τον αρθρικό θύλακο  και έχουν πλούσια αιματική τροφοδοσία. </a:t>
            </a:r>
          </a:p>
          <a:p>
            <a:endParaRPr lang="el-GR" dirty="0" smtClean="0"/>
          </a:p>
          <a:p>
            <a:endParaRPr lang="el-GR" dirty="0" smtClean="0"/>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a:solidFill>
                <a:prstClr val="black"/>
              </a:solidFill>
            </a:endParaRPr>
          </a:p>
        </p:txBody>
      </p:sp>
    </p:spTree>
    <p:extLst>
      <p:ext uri="{BB962C8B-B14F-4D97-AF65-F5344CB8AC3E}">
        <p14:creationId xmlns:p14="http://schemas.microsoft.com/office/powerpoint/2010/main" val="28548569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a:t>
            </a:r>
            <a:r>
              <a:rPr lang="el-GR" sz="3600" dirty="0"/>
              <a:t>Μηνίσκοι </a:t>
            </a:r>
            <a:r>
              <a:rPr lang="el-GR" sz="3200" b="0" dirty="0" smtClean="0"/>
              <a:t>5/6</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a:solidFill>
                <a:prstClr val="black"/>
              </a:solidFill>
            </a:endParaRPr>
          </a:p>
        </p:txBody>
      </p:sp>
      <p:pic>
        <p:nvPicPr>
          <p:cNvPr id="5" name="Picture 2" descr="This image shows the different views of the knee joint. The top, left panel shows the sagittal view of the right knee joint. The top, left panel shows the superior view of the right tibia, identifying the ligaments. The bottom, right panel shows the anterior view of the right kne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50872" b="54711"/>
          <a:stretch>
            <a:fillRect/>
          </a:stretch>
        </p:blipFill>
        <p:spPr bwMode="auto">
          <a:xfrm>
            <a:off x="1187624" y="1412776"/>
            <a:ext cx="6624736" cy="4680520"/>
          </a:xfrm>
          <a:prstGeom prst="rect">
            <a:avLst/>
          </a:prstGeom>
          <a:noFill/>
          <a:extLst>
            <a:ext uri="{909E8E84-426E-40DD-AFC4-6F175D3DCCD1}">
              <a14:hiddenFill xmlns:a14="http://schemas.microsoft.com/office/drawing/2010/main">
                <a:solidFill>
                  <a:srgbClr val="FFFFFF"/>
                </a:solidFill>
              </a14:hiddenFill>
            </a:ext>
          </a:extLst>
        </p:spPr>
      </p:pic>
      <p:sp>
        <p:nvSpPr>
          <p:cNvPr id="7" name="2 - Θέση περιεχομένου"/>
          <p:cNvSpPr txBox="1">
            <a:spLocks/>
          </p:cNvSpPr>
          <p:nvPr/>
        </p:nvSpPr>
        <p:spPr>
          <a:xfrm>
            <a:off x="1115616" y="1556792"/>
            <a:ext cx="1944216" cy="3672408"/>
          </a:xfrm>
          <a:prstGeom prst="rect">
            <a:avLst/>
          </a:prstGeom>
          <a:solidFill>
            <a:schemeClr val="tx2">
              <a:lumMod val="20000"/>
              <a:lumOff val="80000"/>
            </a:schemeClr>
          </a:solidFill>
        </p:spPr>
        <p:txBody>
          <a:bodyPr vert="horz" lIns="91440" tIns="45720" rIns="91440" bIns="45720" rtlCol="0">
            <a:normAutofit fontScale="25000" lnSpcReduction="20000"/>
          </a:bodyPr>
          <a:lstStyle/>
          <a:p>
            <a:pPr marL="342900" indent="-342900" fontAlgn="auto">
              <a:lnSpc>
                <a:spcPct val="112000"/>
              </a:lnSpc>
              <a:spcBef>
                <a:spcPts val="1200"/>
              </a:spcBef>
              <a:spcAft>
                <a:spcPts val="0"/>
              </a:spcAft>
              <a:defRPr/>
            </a:pPr>
            <a:r>
              <a:rPr lang="el-GR" sz="3800" smtClean="0">
                <a:solidFill>
                  <a:prstClr val="black"/>
                </a:solidFill>
                <a:latin typeface="Calibri"/>
              </a:rPr>
              <a:t>             </a:t>
            </a:r>
            <a:r>
              <a:rPr lang="el-GR" sz="7200" smtClean="0">
                <a:solidFill>
                  <a:prstClr val="black"/>
                </a:solidFill>
                <a:latin typeface="Calibri"/>
              </a:rPr>
              <a:t>Πρόσθιος     </a:t>
            </a:r>
            <a:r>
              <a:rPr lang="el-GR" sz="7200" dirty="0" smtClean="0">
                <a:solidFill>
                  <a:prstClr val="black"/>
                </a:solidFill>
                <a:latin typeface="Calibri"/>
              </a:rPr>
              <a:t>χιαστός σύνδεσμος </a:t>
            </a:r>
          </a:p>
          <a:p>
            <a:pPr marL="342900" indent="-342900" fontAlgn="auto">
              <a:lnSpc>
                <a:spcPct val="112000"/>
              </a:lnSpc>
              <a:spcBef>
                <a:spcPts val="1200"/>
              </a:spcBef>
              <a:spcAft>
                <a:spcPts val="0"/>
              </a:spcAft>
              <a:defRPr/>
            </a:pPr>
            <a:r>
              <a:rPr lang="el-GR" sz="7200" smtClean="0">
                <a:solidFill>
                  <a:prstClr val="black"/>
                </a:solidFill>
                <a:latin typeface="Calibri"/>
              </a:rPr>
              <a:t>       </a:t>
            </a:r>
            <a:r>
              <a:rPr lang="el-GR" sz="7200" dirty="0" smtClean="0">
                <a:solidFill>
                  <a:prstClr val="black"/>
                </a:solidFill>
                <a:latin typeface="Calibri"/>
              </a:rPr>
              <a:t>Αρθρικός χόνδρος στον έσω κνημιαίο κόνδυλο</a:t>
            </a:r>
          </a:p>
          <a:p>
            <a:pPr marL="342900" indent="-342900" fontAlgn="auto">
              <a:lnSpc>
                <a:spcPct val="112000"/>
              </a:lnSpc>
              <a:spcBef>
                <a:spcPts val="1200"/>
              </a:spcBef>
              <a:spcAft>
                <a:spcPts val="0"/>
              </a:spcAft>
              <a:defRPr/>
            </a:pPr>
            <a:r>
              <a:rPr lang="el-GR" sz="7200" smtClean="0">
                <a:solidFill>
                  <a:prstClr val="black"/>
                </a:solidFill>
                <a:latin typeface="Calibri"/>
              </a:rPr>
              <a:t>     </a:t>
            </a:r>
            <a:endParaRPr lang="el-GR" sz="7200" dirty="0" smtClean="0">
              <a:solidFill>
                <a:prstClr val="black"/>
              </a:solidFill>
              <a:latin typeface="Calibri"/>
            </a:endParaRPr>
          </a:p>
          <a:p>
            <a:pPr marL="342900" indent="-342900" fontAlgn="auto">
              <a:lnSpc>
                <a:spcPct val="112000"/>
              </a:lnSpc>
              <a:spcBef>
                <a:spcPts val="1200"/>
              </a:spcBef>
              <a:spcAft>
                <a:spcPts val="0"/>
              </a:spcAft>
              <a:defRPr/>
            </a:pPr>
            <a:r>
              <a:rPr lang="el-GR" sz="7200" smtClean="0">
                <a:solidFill>
                  <a:prstClr val="black"/>
                </a:solidFill>
                <a:latin typeface="Calibri"/>
              </a:rPr>
              <a:t>       Έσω       </a:t>
            </a:r>
            <a:r>
              <a:rPr lang="el-GR" sz="7200" dirty="0" smtClean="0">
                <a:solidFill>
                  <a:prstClr val="black"/>
                </a:solidFill>
                <a:latin typeface="Calibri"/>
              </a:rPr>
              <a:t>μηνίσκος</a:t>
            </a:r>
          </a:p>
          <a:p>
            <a:pPr marL="342900" indent="-342900" fontAlgn="auto">
              <a:lnSpc>
                <a:spcPct val="112000"/>
              </a:lnSpc>
              <a:spcBef>
                <a:spcPts val="1200"/>
              </a:spcBef>
              <a:spcAft>
                <a:spcPts val="0"/>
              </a:spcAft>
            </a:pPr>
            <a:r>
              <a:rPr lang="el-GR" sz="7200" smtClean="0">
                <a:solidFill>
                  <a:prstClr val="black"/>
                </a:solidFill>
                <a:latin typeface="Calibri"/>
              </a:rPr>
              <a:t>     </a:t>
            </a:r>
            <a:endParaRPr lang="el-GR" sz="7200" dirty="0" smtClean="0">
              <a:solidFill>
                <a:prstClr val="black"/>
              </a:solidFill>
              <a:latin typeface="Calibri"/>
            </a:endParaRPr>
          </a:p>
          <a:p>
            <a:pPr marL="342900" indent="-342900" fontAlgn="auto">
              <a:lnSpc>
                <a:spcPct val="112000"/>
              </a:lnSpc>
              <a:spcBef>
                <a:spcPts val="1200"/>
              </a:spcBef>
              <a:spcAft>
                <a:spcPts val="0"/>
              </a:spcAft>
              <a:defRPr/>
            </a:pPr>
            <a:r>
              <a:rPr lang="el-GR" sz="7200" smtClean="0">
                <a:solidFill>
                  <a:prstClr val="black"/>
                </a:solidFill>
                <a:latin typeface="Calibri"/>
              </a:rPr>
              <a:t>             </a:t>
            </a:r>
            <a:endParaRPr lang="el-GR" sz="7200" dirty="0" smtClean="0">
              <a:solidFill>
                <a:prstClr val="black"/>
              </a:solidFill>
              <a:latin typeface="Calibri"/>
            </a:endParaRPr>
          </a:p>
        </p:txBody>
      </p:sp>
      <p:sp>
        <p:nvSpPr>
          <p:cNvPr id="8" name="2 - Θέση περιεχομένου"/>
          <p:cNvSpPr txBox="1">
            <a:spLocks/>
          </p:cNvSpPr>
          <p:nvPr/>
        </p:nvSpPr>
        <p:spPr>
          <a:xfrm>
            <a:off x="6516216" y="1412776"/>
            <a:ext cx="1872208" cy="3744416"/>
          </a:xfrm>
          <a:prstGeom prst="rect">
            <a:avLst/>
          </a:prstGeom>
          <a:solidFill>
            <a:schemeClr val="tx2">
              <a:lumMod val="20000"/>
              <a:lumOff val="80000"/>
            </a:schemeClr>
          </a:solidFill>
        </p:spPr>
        <p:txBody>
          <a:bodyPr vert="horz" lIns="91440" tIns="45720" rIns="91440" bIns="45720" rtlCol="0">
            <a:normAutofit fontScale="92500" lnSpcReduction="20000"/>
          </a:bodyPr>
          <a:lstStyle/>
          <a:p>
            <a:pPr marL="342900" indent="-342900" fontAlgn="auto">
              <a:lnSpc>
                <a:spcPct val="112000"/>
              </a:lnSpc>
              <a:spcBef>
                <a:spcPts val="1200"/>
              </a:spcBef>
              <a:spcAft>
                <a:spcPts val="0"/>
              </a:spcAft>
              <a:defRPr/>
            </a:pPr>
            <a:r>
              <a:rPr lang="el-GR" sz="2400" smtClean="0">
                <a:solidFill>
                  <a:prstClr val="black"/>
                </a:solidFill>
                <a:latin typeface="Calibri"/>
              </a:rPr>
              <a:t>     </a:t>
            </a:r>
            <a:endParaRPr lang="el-GR" sz="2400" dirty="0" smtClean="0">
              <a:solidFill>
                <a:prstClr val="black"/>
              </a:solidFill>
              <a:latin typeface="Calibri"/>
            </a:endParaRPr>
          </a:p>
          <a:p>
            <a:pPr marL="342900" indent="-342900" fontAlgn="auto">
              <a:lnSpc>
                <a:spcPct val="112000"/>
              </a:lnSpc>
              <a:spcBef>
                <a:spcPts val="1200"/>
              </a:spcBef>
              <a:spcAft>
                <a:spcPts val="0"/>
              </a:spcAft>
              <a:defRPr/>
            </a:pPr>
            <a:r>
              <a:rPr lang="el-GR" sz="2400" smtClean="0">
                <a:solidFill>
                  <a:prstClr val="black"/>
                </a:solidFill>
                <a:latin typeface="Calibri"/>
              </a:rPr>
              <a:t>      </a:t>
            </a:r>
            <a:r>
              <a:rPr lang="el-GR" sz="1900" smtClean="0">
                <a:solidFill>
                  <a:prstClr val="black"/>
                </a:solidFill>
                <a:latin typeface="Calibri"/>
              </a:rPr>
              <a:t>Αρθρικός </a:t>
            </a:r>
            <a:r>
              <a:rPr lang="el-GR" sz="1900" dirty="0" smtClean="0">
                <a:solidFill>
                  <a:prstClr val="black"/>
                </a:solidFill>
                <a:latin typeface="Calibri"/>
              </a:rPr>
              <a:t>χόνδρος στον έξω κνημιαίο κόνδυλο</a:t>
            </a:r>
          </a:p>
          <a:p>
            <a:pPr marL="342900" indent="-342900" fontAlgn="auto">
              <a:lnSpc>
                <a:spcPct val="112000"/>
              </a:lnSpc>
              <a:spcBef>
                <a:spcPts val="1200"/>
              </a:spcBef>
              <a:spcAft>
                <a:spcPts val="0"/>
              </a:spcAft>
              <a:defRPr/>
            </a:pPr>
            <a:endParaRPr lang="el-GR" sz="1900" dirty="0" smtClean="0">
              <a:solidFill>
                <a:prstClr val="black"/>
              </a:solidFill>
              <a:latin typeface="Calibri"/>
            </a:endParaRPr>
          </a:p>
          <a:p>
            <a:pPr marL="342900" indent="-342900" fontAlgn="auto">
              <a:lnSpc>
                <a:spcPct val="112000"/>
              </a:lnSpc>
              <a:spcBef>
                <a:spcPts val="1200"/>
              </a:spcBef>
              <a:spcAft>
                <a:spcPts val="0"/>
              </a:spcAft>
              <a:defRPr/>
            </a:pPr>
            <a:endParaRPr lang="el-GR" sz="1900" dirty="0" smtClean="0">
              <a:solidFill>
                <a:prstClr val="black"/>
              </a:solidFill>
              <a:latin typeface="Calibri"/>
            </a:endParaRPr>
          </a:p>
          <a:p>
            <a:pPr marL="342900" indent="-342900" fontAlgn="auto">
              <a:lnSpc>
                <a:spcPct val="112000"/>
              </a:lnSpc>
              <a:spcBef>
                <a:spcPts val="1200"/>
              </a:spcBef>
              <a:spcAft>
                <a:spcPts val="0"/>
              </a:spcAft>
              <a:defRPr/>
            </a:pPr>
            <a:endParaRPr lang="el-GR" sz="1900" dirty="0" smtClean="0">
              <a:solidFill>
                <a:prstClr val="black"/>
              </a:solidFill>
              <a:latin typeface="Calibri"/>
            </a:endParaRPr>
          </a:p>
          <a:p>
            <a:pPr marL="342900" indent="-342900" fontAlgn="auto">
              <a:lnSpc>
                <a:spcPct val="112000"/>
              </a:lnSpc>
              <a:spcBef>
                <a:spcPts val="1200"/>
              </a:spcBef>
              <a:spcAft>
                <a:spcPts val="0"/>
              </a:spcAft>
              <a:defRPr/>
            </a:pPr>
            <a:r>
              <a:rPr lang="el-GR" sz="1900" dirty="0" smtClean="0">
                <a:solidFill>
                  <a:prstClr val="black"/>
                </a:solidFill>
                <a:latin typeface="Calibri"/>
              </a:rPr>
              <a:t> Έξω</a:t>
            </a:r>
          </a:p>
          <a:p>
            <a:pPr marL="342900" indent="-342900" fontAlgn="auto">
              <a:lnSpc>
                <a:spcPct val="112000"/>
              </a:lnSpc>
              <a:spcBef>
                <a:spcPts val="1200"/>
              </a:spcBef>
              <a:spcAft>
                <a:spcPts val="0"/>
              </a:spcAft>
              <a:defRPr/>
            </a:pPr>
            <a:r>
              <a:rPr lang="el-GR" sz="1900" dirty="0" smtClean="0">
                <a:solidFill>
                  <a:prstClr val="black"/>
                </a:solidFill>
                <a:latin typeface="Calibri"/>
              </a:rPr>
              <a:t>μηνίσκος</a:t>
            </a:r>
            <a:endParaRPr lang="el-GR" sz="1900" dirty="0">
              <a:solidFill>
                <a:prstClr val="black"/>
              </a:solidFill>
              <a:latin typeface="Calibri"/>
            </a:endParaRPr>
          </a:p>
        </p:txBody>
      </p:sp>
      <p:sp>
        <p:nvSpPr>
          <p:cNvPr id="9" name="2 - Θέση περιεχομένου"/>
          <p:cNvSpPr txBox="1">
            <a:spLocks/>
          </p:cNvSpPr>
          <p:nvPr/>
        </p:nvSpPr>
        <p:spPr>
          <a:xfrm>
            <a:off x="1115616" y="5085184"/>
            <a:ext cx="7272808" cy="648072"/>
          </a:xfrm>
          <a:prstGeom prst="rect">
            <a:avLst/>
          </a:prstGeom>
          <a:solidFill>
            <a:schemeClr val="tx2">
              <a:lumMod val="20000"/>
              <a:lumOff val="80000"/>
            </a:schemeClr>
          </a:solidFill>
        </p:spPr>
        <p:txBody>
          <a:bodyPr vert="horz" lIns="91440" tIns="45720" rIns="91440" bIns="45720" rtlCol="0">
            <a:normAutofit/>
          </a:bodyPr>
          <a:lstStyle/>
          <a:p>
            <a:pPr marL="342900" indent="-342900" fontAlgn="auto">
              <a:lnSpc>
                <a:spcPct val="112000"/>
              </a:lnSpc>
              <a:spcBef>
                <a:spcPts val="1200"/>
              </a:spcBef>
              <a:spcAft>
                <a:spcPts val="0"/>
              </a:spcAft>
              <a:defRPr/>
            </a:pPr>
            <a:r>
              <a:rPr lang="el-GR" sz="1900" smtClean="0">
                <a:solidFill>
                  <a:prstClr val="black"/>
                </a:solidFill>
                <a:latin typeface="Calibri"/>
              </a:rPr>
              <a:t>                                       </a:t>
            </a:r>
            <a:r>
              <a:rPr lang="el-GR" smtClean="0">
                <a:solidFill>
                  <a:prstClr val="black"/>
                </a:solidFill>
                <a:latin typeface="Calibri"/>
              </a:rPr>
              <a:t>Οπίσθιος  χιαστός     </a:t>
            </a:r>
            <a:r>
              <a:rPr lang="el-GR" dirty="0" smtClean="0">
                <a:solidFill>
                  <a:prstClr val="black"/>
                </a:solidFill>
                <a:latin typeface="Calibri"/>
              </a:rPr>
              <a:t>σύνδεσμος</a:t>
            </a:r>
          </a:p>
        </p:txBody>
      </p:sp>
      <p:sp>
        <p:nvSpPr>
          <p:cNvPr id="10" name="2 - Θέση περιεχομένου"/>
          <p:cNvSpPr txBox="1">
            <a:spLocks/>
          </p:cNvSpPr>
          <p:nvPr/>
        </p:nvSpPr>
        <p:spPr>
          <a:xfrm>
            <a:off x="4283968" y="1700808"/>
            <a:ext cx="1512168" cy="288032"/>
          </a:xfrm>
          <a:prstGeom prst="rect">
            <a:avLst/>
          </a:prstGeom>
          <a:solidFill>
            <a:schemeClr val="bg1"/>
          </a:solidFill>
        </p:spPr>
        <p:txBody>
          <a:bodyPr vert="horz" lIns="91440" tIns="45720" rIns="91440" bIns="45720" rtlCol="0">
            <a:normAutofit fontScale="70000" lnSpcReduction="20000"/>
          </a:bodyPr>
          <a:lstStyle/>
          <a:p>
            <a:pPr marL="342900" indent="-342900" fontAlgn="auto">
              <a:lnSpc>
                <a:spcPct val="112000"/>
              </a:lnSpc>
              <a:spcBef>
                <a:spcPts val="1200"/>
              </a:spcBef>
              <a:spcAft>
                <a:spcPts val="0"/>
              </a:spcAft>
              <a:defRPr/>
            </a:pPr>
            <a:r>
              <a:rPr lang="el-GR" sz="1900" smtClean="0">
                <a:solidFill>
                  <a:prstClr val="black"/>
                </a:solidFill>
                <a:latin typeface="Calibri"/>
              </a:rPr>
              <a:t>                                       </a:t>
            </a:r>
            <a:endParaRPr lang="el-GR" dirty="0" smtClean="0">
              <a:solidFill>
                <a:prstClr val="black"/>
              </a:solidFill>
              <a:latin typeface="Calibri"/>
            </a:endParaRPr>
          </a:p>
        </p:txBody>
      </p:sp>
      <p:sp>
        <p:nvSpPr>
          <p:cNvPr id="11" name="2 - Θέση περιεχομένου"/>
          <p:cNvSpPr txBox="1">
            <a:spLocks/>
          </p:cNvSpPr>
          <p:nvPr/>
        </p:nvSpPr>
        <p:spPr>
          <a:xfrm>
            <a:off x="1115616" y="1268760"/>
            <a:ext cx="7272808" cy="360040"/>
          </a:xfrm>
          <a:prstGeom prst="rect">
            <a:avLst/>
          </a:prstGeom>
          <a:solidFill>
            <a:schemeClr val="tx2">
              <a:lumMod val="20000"/>
              <a:lumOff val="80000"/>
            </a:schemeClr>
          </a:solidFill>
        </p:spPr>
        <p:txBody>
          <a:bodyPr vert="horz" lIns="91440" tIns="45720" rIns="91440" bIns="45720" rtlCol="0">
            <a:normAutofit fontScale="92500" lnSpcReduction="10000"/>
          </a:bodyPr>
          <a:lstStyle/>
          <a:p>
            <a:pPr marL="342900" indent="-342900" fontAlgn="auto">
              <a:lnSpc>
                <a:spcPct val="112000"/>
              </a:lnSpc>
              <a:spcBef>
                <a:spcPts val="1200"/>
              </a:spcBef>
              <a:spcAft>
                <a:spcPts val="0"/>
              </a:spcAft>
              <a:defRPr/>
            </a:pPr>
            <a:r>
              <a:rPr lang="el-GR" smtClean="0">
                <a:solidFill>
                  <a:prstClr val="black"/>
                </a:solidFill>
                <a:latin typeface="Calibri"/>
              </a:rPr>
              <a:t>                                                      Πρόσθια </a:t>
            </a:r>
            <a:r>
              <a:rPr lang="el-GR" dirty="0" smtClean="0">
                <a:solidFill>
                  <a:prstClr val="black"/>
                </a:solidFill>
                <a:latin typeface="Calibri"/>
              </a:rPr>
              <a:t>περιοχή</a:t>
            </a:r>
          </a:p>
        </p:txBody>
      </p:sp>
      <p:sp>
        <p:nvSpPr>
          <p:cNvPr id="12" name="11 - Ορθογώνιο"/>
          <p:cNvSpPr/>
          <p:nvPr/>
        </p:nvSpPr>
        <p:spPr>
          <a:xfrm>
            <a:off x="3059832" y="1916832"/>
            <a:ext cx="72008"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lnSpc>
                <a:spcPct val="112000"/>
              </a:lnSpc>
              <a:spcBef>
                <a:spcPts val="1200"/>
              </a:spcBef>
              <a:spcAft>
                <a:spcPts val="0"/>
              </a:spcAft>
              <a:defRPr/>
            </a:pPr>
            <a:r>
              <a:rPr lang="el-GR" dirty="0" smtClean="0">
                <a:solidFill>
                  <a:schemeClr val="bg1"/>
                </a:solidFill>
              </a:rPr>
              <a:t> </a:t>
            </a:r>
          </a:p>
        </p:txBody>
      </p:sp>
      <p:sp>
        <p:nvSpPr>
          <p:cNvPr id="3" name="Ορθογώνιο 2"/>
          <p:cNvSpPr/>
          <p:nvPr/>
        </p:nvSpPr>
        <p:spPr>
          <a:xfrm>
            <a:off x="1115616" y="5934471"/>
            <a:ext cx="5256584" cy="461665"/>
          </a:xfrm>
          <a:prstGeom prst="rect">
            <a:avLst/>
          </a:prstGeom>
        </p:spPr>
        <p:txBody>
          <a:bodyPr wrap="square">
            <a:spAutoFit/>
          </a:bodyPr>
          <a:lstStyle/>
          <a:p>
            <a:r>
              <a:rPr lang="en-US" sz="1200" dirty="0">
                <a:latin typeface="+mn-lt"/>
              </a:rPr>
              <a:t>© 28 </a:t>
            </a:r>
            <a:r>
              <a:rPr lang="en-US" sz="1200" dirty="0" err="1">
                <a:latin typeface="+mn-lt"/>
              </a:rPr>
              <a:t>Ιουν</a:t>
            </a:r>
            <a:r>
              <a:rPr lang="en-US" sz="1200" dirty="0">
                <a:latin typeface="+mn-lt"/>
              </a:rPr>
              <a:t> 2013 </a:t>
            </a:r>
            <a:r>
              <a:rPr lang="en-US" sz="1200" dirty="0" err="1">
                <a:latin typeface="+mn-lt"/>
              </a:rPr>
              <a:t>OpenStax</a:t>
            </a:r>
            <a:r>
              <a:rPr lang="en-US" sz="1200" dirty="0">
                <a:latin typeface="+mn-lt"/>
              </a:rPr>
              <a:t> College. </a:t>
            </a:r>
            <a:r>
              <a:rPr lang="en-US" sz="1200" dirty="0">
                <a:latin typeface="+mn-lt"/>
                <a:hlinkClick r:id="rId3"/>
              </a:rPr>
              <a:t>Textbook content </a:t>
            </a:r>
            <a:r>
              <a:rPr lang="en-US" sz="1200" dirty="0">
                <a:latin typeface="+mn-lt"/>
              </a:rPr>
              <a:t>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3.0</a:t>
            </a:r>
            <a:r>
              <a:rPr lang="en-US" sz="1200" dirty="0">
                <a:latin typeface="+mn-lt"/>
              </a:rPr>
              <a:t> license.</a:t>
            </a:r>
            <a:endParaRPr lang="el-GR" sz="1200" dirty="0">
              <a:latin typeface="+mn-lt"/>
            </a:endParaRPr>
          </a:p>
        </p:txBody>
      </p:sp>
    </p:spTree>
    <p:extLst>
      <p:ext uri="{BB962C8B-B14F-4D97-AF65-F5344CB8AC3E}">
        <p14:creationId xmlns:p14="http://schemas.microsoft.com/office/powerpoint/2010/main" val="5683533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792088"/>
          </a:xfrm>
        </p:spPr>
        <p:txBody>
          <a:bodyPr/>
          <a:lstStyle/>
          <a:p>
            <a:r>
              <a:rPr lang="el-GR" sz="3600" dirty="0" smtClean="0"/>
              <a:t>Μηνίσκοι</a:t>
            </a:r>
            <a:r>
              <a:rPr lang="el-GR" dirty="0" smtClean="0"/>
              <a:t> </a:t>
            </a:r>
            <a:r>
              <a:rPr lang="el-GR" sz="3200" b="0" dirty="0" smtClean="0"/>
              <a:t>6/6</a:t>
            </a:r>
            <a:endParaRPr lang="el-GR" sz="3200" b="0" dirty="0"/>
          </a:p>
        </p:txBody>
      </p:sp>
      <p:sp>
        <p:nvSpPr>
          <p:cNvPr id="3" name="2 - Θέση περιεχομένου"/>
          <p:cNvSpPr>
            <a:spLocks noGrp="1"/>
          </p:cNvSpPr>
          <p:nvPr>
            <p:ph idx="1"/>
          </p:nvPr>
        </p:nvSpPr>
        <p:spPr>
          <a:xfrm>
            <a:off x="323528" y="1052736"/>
            <a:ext cx="8064896" cy="5400600"/>
          </a:xfrm>
        </p:spPr>
        <p:txBody>
          <a:bodyPr>
            <a:noAutofit/>
          </a:bodyPr>
          <a:lstStyle/>
          <a:p>
            <a:r>
              <a:rPr lang="el-GR" dirty="0" smtClean="0"/>
              <a:t>Το περιφερικό </a:t>
            </a:r>
            <a:r>
              <a:rPr lang="el-GR" smtClean="0"/>
              <a:t>1/3 τμήμα  των μηνίσκων αποτελείται  από ανθεκτικό </a:t>
            </a:r>
            <a:r>
              <a:rPr lang="el-GR" b="1" smtClean="0"/>
              <a:t>συνδετικό  ιστό</a:t>
            </a:r>
            <a:r>
              <a:rPr lang="el-GR" dirty="0" smtClean="0"/>
              <a:t>. Τα κεντρικά </a:t>
            </a:r>
            <a:r>
              <a:rPr lang="el-GR" smtClean="0"/>
              <a:t>2/3 τμήματα  των </a:t>
            </a:r>
            <a:r>
              <a:rPr lang="el-GR" dirty="0" smtClean="0"/>
              <a:t>μηνίσκων </a:t>
            </a:r>
            <a:r>
              <a:rPr lang="el-GR" smtClean="0"/>
              <a:t>αποτελούνται από  </a:t>
            </a:r>
            <a:r>
              <a:rPr lang="el-GR" b="1" smtClean="0"/>
              <a:t>ινώδη </a:t>
            </a:r>
            <a:r>
              <a:rPr lang="el-GR" b="1" dirty="0" smtClean="0"/>
              <a:t>χόνδρο</a:t>
            </a:r>
            <a:r>
              <a:rPr lang="el-GR" dirty="0" smtClean="0"/>
              <a:t>.</a:t>
            </a:r>
          </a:p>
          <a:p>
            <a:r>
              <a:rPr lang="el-GR" dirty="0" smtClean="0"/>
              <a:t>Οι δεσμίδες των κολλαγόνων ινών και στα δύο </a:t>
            </a:r>
            <a:r>
              <a:rPr lang="el-GR" smtClean="0"/>
              <a:t>στρώματα είναι  τοποθετημένες </a:t>
            </a:r>
            <a:r>
              <a:rPr lang="el-GR" dirty="0" smtClean="0"/>
              <a:t>κυκλικά, </a:t>
            </a:r>
            <a:r>
              <a:rPr lang="el-GR" smtClean="0"/>
              <a:t>ώστε να  εξυπηρετείται  η </a:t>
            </a:r>
            <a:r>
              <a:rPr lang="el-GR" dirty="0" smtClean="0"/>
              <a:t>δυνατότητα </a:t>
            </a:r>
            <a:r>
              <a:rPr lang="el-GR" smtClean="0"/>
              <a:t>να μετατοπίζονται  προς </a:t>
            </a:r>
            <a:r>
              <a:rPr lang="el-GR" dirty="0" smtClean="0"/>
              <a:t>τα έξω για την διαχείριση </a:t>
            </a:r>
            <a:r>
              <a:rPr lang="el-GR" smtClean="0"/>
              <a:t>των μεγάλων  φορτίσεων</a:t>
            </a:r>
            <a:r>
              <a:rPr lang="el-GR" dirty="0" smtClean="0"/>
              <a:t>. </a:t>
            </a:r>
          </a:p>
          <a:p>
            <a:r>
              <a:rPr lang="el-GR" dirty="0" smtClean="0"/>
              <a:t>Πρόκειται για μηχανισμό παρόμοιο με αυτό των μεσοσπονδυλίων δίσκων, που μετατρέπει την </a:t>
            </a:r>
            <a:r>
              <a:rPr lang="el-GR" smtClean="0"/>
              <a:t>πίεση σε  δυνάμεις </a:t>
            </a:r>
            <a:r>
              <a:rPr lang="el-GR" dirty="0" smtClean="0"/>
              <a:t>διάτασης.</a:t>
            </a:r>
          </a:p>
          <a:p>
            <a:endParaRPr lang="el-GR" dirty="0" smtClean="0"/>
          </a:p>
          <a:p>
            <a:endParaRPr lang="el-GR" dirty="0" smtClean="0"/>
          </a:p>
          <a:p>
            <a:endParaRPr lang="el-GR" dirty="0" smtClean="0"/>
          </a:p>
          <a:p>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a:solidFill>
                <a:prstClr val="black"/>
              </a:solidFill>
            </a:endParaRPr>
          </a:p>
        </p:txBody>
      </p:sp>
    </p:spTree>
    <p:extLst>
      <p:ext uri="{BB962C8B-B14F-4D97-AF65-F5344CB8AC3E}">
        <p14:creationId xmlns:p14="http://schemas.microsoft.com/office/powerpoint/2010/main" val="42322723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224136"/>
          </a:xfrm>
        </p:spPr>
        <p:txBody>
          <a:bodyPr>
            <a:normAutofit/>
          </a:bodyPr>
          <a:lstStyle/>
          <a:p>
            <a:r>
              <a:rPr lang="el-GR" sz="3600" smtClean="0"/>
              <a:t>Μηνίσκοι  </a:t>
            </a:r>
            <a:r>
              <a:rPr lang="el-GR" sz="3600" dirty="0" smtClean="0"/>
              <a:t/>
            </a:r>
            <a:br>
              <a:rPr lang="el-GR" sz="3600" dirty="0" smtClean="0"/>
            </a:br>
            <a:r>
              <a:rPr lang="el-GR" sz="3600" dirty="0" smtClean="0"/>
              <a:t> </a:t>
            </a:r>
            <a:r>
              <a:rPr lang="el-GR" sz="3200" b="0" dirty="0" smtClean="0"/>
              <a:t>Συμπιεστικές Δυνάμεις </a:t>
            </a:r>
            <a:endParaRPr lang="el-GR" sz="3200" b="0" dirty="0"/>
          </a:p>
        </p:txBody>
      </p:sp>
      <p:sp>
        <p:nvSpPr>
          <p:cNvPr id="3" name="2 - Θέση περιεχομένου"/>
          <p:cNvSpPr>
            <a:spLocks noGrp="1"/>
          </p:cNvSpPr>
          <p:nvPr>
            <p:ph idx="1"/>
          </p:nvPr>
        </p:nvSpPr>
        <p:spPr>
          <a:xfrm>
            <a:off x="467544" y="1484784"/>
            <a:ext cx="8229600" cy="5040560"/>
          </a:xfrm>
        </p:spPr>
        <p:txBody>
          <a:bodyPr/>
          <a:lstStyle/>
          <a:p>
            <a:r>
              <a:rPr lang="el-GR" smtClean="0"/>
              <a:t>Όταν  το </a:t>
            </a:r>
            <a:r>
              <a:rPr lang="el-GR" dirty="0" smtClean="0"/>
              <a:t>μηριαίο ασκεί συμπιεστικές δυνάμεις στην κνήμη:</a:t>
            </a:r>
          </a:p>
          <a:p>
            <a:pPr lvl="1"/>
            <a:r>
              <a:rPr lang="el-GR" dirty="0" smtClean="0"/>
              <a:t>οι μηνίσκοι απωθούνται στην αρθρική κοιλότητα,</a:t>
            </a:r>
          </a:p>
          <a:p>
            <a:pPr lvl="1"/>
            <a:r>
              <a:rPr lang="el-GR" dirty="0" smtClean="0"/>
              <a:t>προσαρμόζονται κατάλληλα στους μηριαίους κονδύλους</a:t>
            </a:r>
          </a:p>
          <a:p>
            <a:pPr lvl="1"/>
            <a:r>
              <a:rPr lang="el-GR" dirty="0" smtClean="0"/>
              <a:t>δημιουργώντας μεγαλύτερη επιφάνεια, επάνω στην οποία διασκορπίζονται οι ασκούμενες συμπιεστικές δυνάμεις. </a:t>
            </a:r>
          </a:p>
          <a:p>
            <a:r>
              <a:rPr lang="el-GR" dirty="0" smtClean="0"/>
              <a:t>Έτσι μειώνεται σημαντικά η πίεση που ασκείται στους μηριαίους κονδύλους.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a:solidFill>
                <a:prstClr val="black"/>
              </a:solidFill>
            </a:endParaRPr>
          </a:p>
        </p:txBody>
      </p:sp>
    </p:spTree>
    <p:extLst>
      <p:ext uri="{BB962C8B-B14F-4D97-AF65-F5344CB8AC3E}">
        <p14:creationId xmlns:p14="http://schemas.microsoft.com/office/powerpoint/2010/main" val="32212211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224136"/>
          </a:xfrm>
        </p:spPr>
        <p:txBody>
          <a:bodyPr>
            <a:normAutofit/>
          </a:bodyPr>
          <a:lstStyle/>
          <a:p>
            <a:r>
              <a:rPr lang="el-GR" sz="3600" dirty="0" smtClean="0"/>
              <a:t>Μηνίσκοι </a:t>
            </a:r>
            <a:r>
              <a:rPr lang="el-GR" sz="3600" smtClean="0"/>
              <a:t/>
            </a:r>
            <a:br>
              <a:rPr lang="el-GR" sz="3600" smtClean="0"/>
            </a:br>
            <a:r>
              <a:rPr lang="el-GR" sz="3600" smtClean="0"/>
              <a:t>  </a:t>
            </a:r>
            <a:r>
              <a:rPr lang="el-GR" sz="3200" b="0" smtClean="0"/>
              <a:t>Κάμψη-Έκταση</a:t>
            </a:r>
            <a:endParaRPr lang="el-GR" sz="3200" b="0" dirty="0"/>
          </a:p>
        </p:txBody>
      </p:sp>
      <p:sp>
        <p:nvSpPr>
          <p:cNvPr id="3" name="2 - Θέση περιεχομένου"/>
          <p:cNvSpPr>
            <a:spLocks noGrp="1"/>
          </p:cNvSpPr>
          <p:nvPr>
            <p:ph idx="1"/>
          </p:nvPr>
        </p:nvSpPr>
        <p:spPr>
          <a:xfrm>
            <a:off x="457200" y="1484784"/>
            <a:ext cx="8507288" cy="5040560"/>
          </a:xfrm>
        </p:spPr>
        <p:txBody>
          <a:bodyPr/>
          <a:lstStyle/>
          <a:p>
            <a:r>
              <a:rPr lang="el-GR" dirty="0" smtClean="0"/>
              <a:t>Με  φόρτιση- κλειστή κινητική   αλυσίδα:</a:t>
            </a:r>
          </a:p>
          <a:p>
            <a:pPr lvl="1"/>
            <a:r>
              <a:rPr lang="el-GR" dirty="0" smtClean="0"/>
              <a:t>Κατά την κάμψη του γόνατος</a:t>
            </a:r>
            <a:r>
              <a:rPr lang="en-US" dirty="0" smtClean="0"/>
              <a:t>,</a:t>
            </a:r>
            <a:r>
              <a:rPr lang="el-GR" dirty="0" smtClean="0"/>
              <a:t>αυξάνοντας  την διάμετρό τους, κινούνται ακτινωτά προς τα </a:t>
            </a:r>
            <a:r>
              <a:rPr lang="el-GR" b="1" dirty="0" smtClean="0"/>
              <a:t>έξω</a:t>
            </a:r>
            <a:r>
              <a:rPr lang="el-GR" dirty="0" smtClean="0"/>
              <a:t> και </a:t>
            </a:r>
            <a:r>
              <a:rPr lang="el-GR" b="1" dirty="0" smtClean="0"/>
              <a:t>πίσω. </a:t>
            </a:r>
            <a:r>
              <a:rPr lang="el-GR" dirty="0" smtClean="0"/>
              <a:t>Ακολουθούν  την κύλιση και την ολίσθηση των μηριαίων κονδύλων.  </a:t>
            </a:r>
          </a:p>
          <a:p>
            <a:pPr lvl="1"/>
            <a:r>
              <a:rPr lang="el-GR" dirty="0" smtClean="0"/>
              <a:t>Κατά την έκταση κινούνται  αντίστροφα.</a:t>
            </a:r>
          </a:p>
          <a:p>
            <a:r>
              <a:rPr lang="el-GR" dirty="0" smtClean="0"/>
              <a:t> Χωρίς φόρτιση- ανοιχτή κινητική αλυσίδα:</a:t>
            </a:r>
          </a:p>
          <a:p>
            <a:pPr lvl="1"/>
            <a:r>
              <a:rPr lang="el-GR" dirty="0" smtClean="0"/>
              <a:t>Κατά την κάμψη του γόνατος οι μηνίσκοι κινούνται </a:t>
            </a:r>
            <a:r>
              <a:rPr lang="el-GR" b="1" dirty="0" smtClean="0"/>
              <a:t>εμπρός</a:t>
            </a:r>
            <a:r>
              <a:rPr lang="el-GR" dirty="0" smtClean="0"/>
              <a:t>.</a:t>
            </a:r>
          </a:p>
          <a:p>
            <a:pPr lvl="1"/>
            <a:r>
              <a:rPr lang="el-GR" dirty="0" smtClean="0"/>
              <a:t>Κατά την έκταση κινούνται πίσω.</a:t>
            </a:r>
          </a:p>
          <a:p>
            <a:pPr lvl="1"/>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a:solidFill>
                <a:prstClr val="black"/>
              </a:solidFill>
            </a:endParaRPr>
          </a:p>
        </p:txBody>
      </p:sp>
    </p:spTree>
    <p:extLst>
      <p:ext uri="{BB962C8B-B14F-4D97-AF65-F5344CB8AC3E}">
        <p14:creationId xmlns:p14="http://schemas.microsoft.com/office/powerpoint/2010/main" val="813097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Κεφαλή του Μηριαίου </a:t>
            </a:r>
            <a:r>
              <a:rPr lang="el-GR" sz="3000" b="0" dirty="0" smtClean="0"/>
              <a:t>2/3</a:t>
            </a:r>
            <a:endParaRPr lang="el-GR" sz="3000" b="0" dirty="0"/>
          </a:p>
        </p:txBody>
      </p:sp>
      <p:sp>
        <p:nvSpPr>
          <p:cNvPr id="3" name="2 - Θέση περιεχομένου"/>
          <p:cNvSpPr>
            <a:spLocks noGrp="1"/>
          </p:cNvSpPr>
          <p:nvPr>
            <p:ph idx="1"/>
          </p:nvPr>
        </p:nvSpPr>
        <p:spPr>
          <a:xfrm>
            <a:off x="467544" y="1124744"/>
            <a:ext cx="8229600" cy="1872208"/>
          </a:xfrm>
        </p:spPr>
        <p:txBody>
          <a:bodyPr>
            <a:noAutofit/>
          </a:bodyPr>
          <a:lstStyle/>
          <a:p>
            <a:r>
              <a:rPr lang="el-GR" b="1" smtClean="0"/>
              <a:t>Το  έξω </a:t>
            </a:r>
            <a:r>
              <a:rPr lang="el-GR" b="1" dirty="0" err="1" smtClean="0"/>
              <a:t>δοκιδωτό</a:t>
            </a:r>
            <a:r>
              <a:rPr lang="el-GR" b="1" dirty="0" smtClean="0"/>
              <a:t> σύστημα </a:t>
            </a:r>
            <a:r>
              <a:rPr lang="el-GR" b="1" smtClean="0"/>
              <a:t>ανθίσταται στις  συμπιεστικές δυνάμεις, </a:t>
            </a:r>
            <a:r>
              <a:rPr lang="el-GR" smtClean="0"/>
              <a:t> που </a:t>
            </a:r>
            <a:r>
              <a:rPr lang="el-GR" dirty="0" smtClean="0"/>
              <a:t>ασκούνται στη μηριαία κεφαλή και αναπτύσσονται από την σύσπαση των </a:t>
            </a:r>
            <a:r>
              <a:rPr lang="el-GR" smtClean="0"/>
              <a:t>απαγωγών μυών            ( </a:t>
            </a:r>
            <a:r>
              <a:rPr lang="el-GR" dirty="0" smtClean="0"/>
              <a:t>μέσος-μικρός γλουτιαίος, τείνων την πλατεία </a:t>
            </a:r>
            <a:r>
              <a:rPr lang="el-GR" dirty="0" err="1" smtClean="0"/>
              <a:t>περιτονία</a:t>
            </a:r>
            <a:r>
              <a:rPr lang="el-GR" dirty="0" smtClean="0"/>
              <a:t> ).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5" name="2 - Θέση περιεχομένου"/>
          <p:cNvSpPr txBox="1">
            <a:spLocks/>
          </p:cNvSpPr>
          <p:nvPr/>
        </p:nvSpPr>
        <p:spPr>
          <a:xfrm>
            <a:off x="611560" y="2924944"/>
            <a:ext cx="4464496" cy="35283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1" i="0" u="none" strike="noStrike" kern="1200" cap="none" spc="0" normalizeH="0" baseline="0" noProof="0" dirty="0" smtClean="0">
                <a:ln>
                  <a:noFill/>
                </a:ln>
                <a:solidFill>
                  <a:schemeClr val="tx1"/>
                </a:solidFill>
                <a:effectLst/>
                <a:uLnTx/>
                <a:uFillTx/>
                <a:latin typeface="+mn-lt"/>
                <a:ea typeface="+mn-ea"/>
                <a:cs typeface="+mn-cs"/>
              </a:rPr>
              <a:t>Το </a:t>
            </a:r>
            <a:r>
              <a:rPr kumimoji="0" lang="el-GR" sz="2400" b="1" i="0" u="none" strike="noStrike" kern="1200" cap="none" spc="0" normalizeH="0" baseline="0" noProof="0" smtClean="0">
                <a:ln>
                  <a:noFill/>
                </a:ln>
                <a:solidFill>
                  <a:schemeClr val="tx1"/>
                </a:solidFill>
                <a:effectLst/>
                <a:uLnTx/>
                <a:uFillTx/>
                <a:latin typeface="+mn-lt"/>
                <a:ea typeface="+mn-ea"/>
                <a:cs typeface="+mn-cs"/>
              </a:rPr>
              <a:t>έσω δοκιδωτό  σύστημα  αντιμετωπίζει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την αντίδραση </a:t>
            </a:r>
            <a:r>
              <a:rPr kumimoji="0" lang="el-GR" sz="2400" b="1" i="0" u="none" strike="noStrike" kern="1200" cap="none" spc="0" normalizeH="0" baseline="0" noProof="0" smtClean="0">
                <a:ln>
                  <a:noFill/>
                </a:ln>
                <a:solidFill>
                  <a:schemeClr val="tx1"/>
                </a:solidFill>
                <a:effectLst/>
                <a:uLnTx/>
                <a:uFillTx/>
                <a:latin typeface="+mn-lt"/>
                <a:ea typeface="+mn-ea"/>
                <a:cs typeface="+mn-cs"/>
              </a:rPr>
              <a:t>της άρθρωσης  </a:t>
            </a:r>
            <a:r>
              <a:rPr kumimoji="0" lang="el-GR" sz="2400" b="0" i="0" u="none" strike="noStrike" kern="1200" cap="none" spc="0" normalizeH="0" baseline="0" noProof="0" smtClean="0">
                <a:ln>
                  <a:noFill/>
                </a:ln>
                <a:solidFill>
                  <a:schemeClr val="tx1"/>
                </a:solidFill>
                <a:effectLst/>
                <a:uLnTx/>
                <a:uFillTx/>
                <a:latin typeface="+mn-lt"/>
                <a:ea typeface="+mn-ea"/>
                <a:cs typeface="+mn-cs"/>
              </a:rPr>
              <a:t>κατά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την στήριξη στο ένα κάτω άκρο, καθώς η αντίδραση της μηριαίας κεφαλής </a:t>
            </a:r>
            <a:r>
              <a:rPr kumimoji="0" lang="el-GR" sz="2400" b="0" i="0" u="none" strike="noStrike" kern="1200" cap="none" spc="0" normalizeH="0" baseline="0" noProof="0" smtClean="0">
                <a:ln>
                  <a:noFill/>
                </a:ln>
                <a:solidFill>
                  <a:schemeClr val="tx1"/>
                </a:solidFill>
                <a:effectLst/>
                <a:uLnTx/>
                <a:uFillTx/>
                <a:latin typeface="+mn-lt"/>
                <a:ea typeface="+mn-ea"/>
                <a:cs typeface="+mn-cs"/>
              </a:rPr>
              <a:t>αναπτύσσεται παράλληλα </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r>
              <a:rPr kumimoji="0" lang="el-GR" sz="2400" b="0" i="0" u="none" strike="noStrike" kern="1200" cap="none" spc="0" normalizeH="0" baseline="0" noProof="0" smtClean="0">
                <a:ln>
                  <a:noFill/>
                </a:ln>
                <a:solidFill>
                  <a:schemeClr val="tx1"/>
                </a:solidFill>
                <a:effectLst/>
                <a:uLnTx/>
                <a:uFillTx/>
                <a:latin typeface="+mn-lt"/>
                <a:ea typeface="+mn-ea"/>
                <a:cs typeface="+mn-cs"/>
              </a:rPr>
              <a:t>με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αυτό.</a:t>
            </a:r>
          </a:p>
        </p:txBody>
      </p:sp>
      <p:pic>
        <p:nvPicPr>
          <p:cNvPr id="8" name="Picture 4" descr="Illustration shows tension lines in a long bone, which start out perpendicular to the epiphysis and then turn and run along the length of the bone. Compression lines run the length of the bone opposite the side of the tension li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924944"/>
            <a:ext cx="3168352" cy="3057694"/>
          </a:xfrm>
          <a:prstGeom prst="rect">
            <a:avLst/>
          </a:prstGeom>
          <a:noFill/>
          <a:extLst>
            <a:ext uri="{909E8E84-426E-40DD-AFC4-6F175D3DCCD1}">
              <a14:hiddenFill xmlns:a14="http://schemas.microsoft.com/office/drawing/2010/main">
                <a:solidFill>
                  <a:srgbClr val="FFFFFF"/>
                </a:solidFill>
              </a14:hiddenFill>
            </a:ext>
          </a:extLst>
        </p:spPr>
      </p:pic>
      <p:sp>
        <p:nvSpPr>
          <p:cNvPr id="10" name="9 - Ορθογώνιο"/>
          <p:cNvSpPr/>
          <p:nvPr/>
        </p:nvSpPr>
        <p:spPr>
          <a:xfrm>
            <a:off x="4932040" y="5805264"/>
            <a:ext cx="3492896" cy="369332"/>
          </a:xfrm>
          <a:prstGeom prst="rect">
            <a:avLst/>
          </a:prstGeom>
        </p:spPr>
        <p:txBody>
          <a:bodyPr wrap="square">
            <a:spAutoFit/>
          </a:bodyPr>
          <a:lstStyle/>
          <a:p>
            <a:r>
              <a:rPr lang="el-GR" smtClean="0"/>
              <a:t>       Διάταση               </a:t>
            </a:r>
            <a:r>
              <a:rPr lang="el-GR" dirty="0" smtClean="0"/>
              <a:t>Συμπίεση</a:t>
            </a:r>
            <a:endParaRPr lang="el-GR" dirty="0"/>
          </a:p>
        </p:txBody>
      </p:sp>
      <p:sp>
        <p:nvSpPr>
          <p:cNvPr id="6" name="Ορθογώνιο 5"/>
          <p:cNvSpPr/>
          <p:nvPr/>
        </p:nvSpPr>
        <p:spPr>
          <a:xfrm>
            <a:off x="3600400" y="6211669"/>
            <a:ext cx="5292080" cy="461665"/>
          </a:xfrm>
          <a:prstGeom prst="rect">
            <a:avLst/>
          </a:prstGeom>
        </p:spPr>
        <p:txBody>
          <a:bodyPr wrap="square">
            <a:spAutoFit/>
          </a:bodyPr>
          <a:lstStyle/>
          <a:p>
            <a:r>
              <a:rPr lang="en-US" sz="1200" dirty="0">
                <a:latin typeface="+mn-lt"/>
              </a:rPr>
              <a:t>© 10 Απρ 2013 </a:t>
            </a:r>
            <a:r>
              <a:rPr lang="en-US" sz="1200" dirty="0" err="1">
                <a:latin typeface="+mn-lt"/>
              </a:rPr>
              <a:t>OpenStax</a:t>
            </a:r>
            <a:r>
              <a:rPr lang="en-US" sz="1200" dirty="0">
                <a:latin typeface="+mn-lt"/>
              </a:rPr>
              <a:t> College. </a:t>
            </a:r>
            <a:r>
              <a:rPr lang="en-US" sz="1200" dirty="0">
                <a:latin typeface="+mn-lt"/>
                <a:hlinkClick r:id="rId3"/>
              </a:rPr>
              <a:t>Textbook content</a:t>
            </a:r>
            <a:r>
              <a:rPr lang="en-US" sz="1200" dirty="0">
                <a:latin typeface="+mn-lt"/>
              </a:rPr>
              <a:t> produced by </a:t>
            </a:r>
            <a:r>
              <a:rPr lang="en-US" sz="1200" dirty="0" err="1">
                <a:latin typeface="+mn-lt"/>
              </a:rPr>
              <a:t>OpenStax</a:t>
            </a:r>
            <a:r>
              <a:rPr lang="en-US" sz="1200" dirty="0">
                <a:latin typeface="+mn-lt"/>
              </a:rPr>
              <a:t> College is licensed under a </a:t>
            </a:r>
            <a:r>
              <a:rPr lang="en-US" sz="1200" dirty="0">
                <a:latin typeface="+mn-lt"/>
                <a:hlinkClick r:id="rId4"/>
              </a:rPr>
              <a:t>Creative Commons Attribution License 3.0</a:t>
            </a:r>
            <a:r>
              <a:rPr lang="en-US" sz="1200" dirty="0">
                <a:latin typeface="+mn-lt"/>
              </a:rPr>
              <a:t> license.</a:t>
            </a:r>
            <a:endParaRPr lang="el-GR" sz="1200"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Επιγονατίδα </a:t>
            </a:r>
            <a:r>
              <a:rPr lang="el-GR" sz="3200" b="0" dirty="0" smtClean="0"/>
              <a:t>1/3 </a:t>
            </a:r>
            <a:endParaRPr lang="el-GR" sz="3200" dirty="0"/>
          </a:p>
        </p:txBody>
      </p:sp>
      <p:sp>
        <p:nvSpPr>
          <p:cNvPr id="3" name="2 - Θέση περιεχομένου"/>
          <p:cNvSpPr>
            <a:spLocks noGrp="1"/>
          </p:cNvSpPr>
          <p:nvPr>
            <p:ph idx="1"/>
          </p:nvPr>
        </p:nvSpPr>
        <p:spPr/>
        <p:txBody>
          <a:bodyPr/>
          <a:lstStyle/>
          <a:p>
            <a:r>
              <a:rPr lang="el-GR" dirty="0" smtClean="0"/>
              <a:t> </a:t>
            </a:r>
            <a:r>
              <a:rPr lang="el-GR" b="1" dirty="0" smtClean="0"/>
              <a:t>Η επιγονατίδα </a:t>
            </a:r>
            <a:r>
              <a:rPr lang="el-GR" dirty="0" smtClean="0"/>
              <a:t>δέχεται  τις δυνάμεις, που ασκούνται  προς όλες τις κατευθύνσεις.</a:t>
            </a:r>
          </a:p>
          <a:p>
            <a:r>
              <a:rPr lang="el-GR" dirty="0" smtClean="0"/>
              <a:t>Προκαλεί διάχυση των συμπιεστικών  δυνάμεων, που ασκούνται στο μηριαίο αυξάνοντας την επιφάνεια επαφής του </a:t>
            </a:r>
            <a:r>
              <a:rPr lang="el-GR" dirty="0" err="1" smtClean="0"/>
              <a:t>επιγονατιδικού</a:t>
            </a:r>
            <a:r>
              <a:rPr lang="el-GR" dirty="0" smtClean="0"/>
              <a:t> τένοντα με το μηριαίο.</a:t>
            </a:r>
          </a:p>
          <a:p>
            <a:r>
              <a:rPr lang="el-GR" dirty="0" smtClean="0"/>
              <a:t>Αυξάνει το μηχανικό πλεονέκτημα του </a:t>
            </a:r>
            <a:r>
              <a:rPr lang="el-GR" dirty="0" err="1" smtClean="0"/>
              <a:t>τετρακεφάλου</a:t>
            </a:r>
            <a:r>
              <a:rPr lang="el-GR" dirty="0" smtClean="0"/>
              <a:t> μυός, προκαλώντας πρόσθια μετατόπιση του τένοντα του </a:t>
            </a:r>
            <a:r>
              <a:rPr lang="el-GR" dirty="0" err="1" smtClean="0"/>
              <a:t>τετρακεφάλου</a:t>
            </a:r>
            <a:r>
              <a:rPr lang="el-GR" dirty="0" smtClean="0"/>
              <a:t> μυός.</a:t>
            </a:r>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a:solidFill>
                <a:prstClr val="black"/>
              </a:solidFill>
            </a:endParaRPr>
          </a:p>
        </p:txBody>
      </p:sp>
    </p:spTree>
    <p:extLst>
      <p:ext uri="{BB962C8B-B14F-4D97-AF65-F5344CB8AC3E}">
        <p14:creationId xmlns:p14="http://schemas.microsoft.com/office/powerpoint/2010/main" val="6296876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Επιγονατίδα </a:t>
            </a:r>
            <a:r>
              <a:rPr lang="el-GR" sz="3200" b="0" dirty="0" smtClean="0"/>
              <a:t>2/3 </a:t>
            </a:r>
            <a:endParaRPr lang="el-GR" sz="3200" b="0" dirty="0"/>
          </a:p>
        </p:txBody>
      </p:sp>
      <p:sp>
        <p:nvSpPr>
          <p:cNvPr id="3" name="2 - Θέση περιεχομένου"/>
          <p:cNvSpPr>
            <a:spLocks noGrp="1"/>
          </p:cNvSpPr>
          <p:nvPr>
            <p:ph idx="1"/>
          </p:nvPr>
        </p:nvSpPr>
        <p:spPr>
          <a:xfrm>
            <a:off x="251520" y="980728"/>
            <a:ext cx="8892480" cy="2160240"/>
          </a:xfrm>
        </p:spPr>
        <p:txBody>
          <a:bodyPr>
            <a:normAutofit/>
          </a:bodyPr>
          <a:lstStyle/>
          <a:p>
            <a:r>
              <a:rPr lang="el-GR" sz="2300" b="1" dirty="0" smtClean="0"/>
              <a:t>Σε  πλήρη κάμψη  </a:t>
            </a:r>
            <a:r>
              <a:rPr lang="el-GR" sz="2300" dirty="0" smtClean="0"/>
              <a:t>η επιγονατίδα  επηρεάζει μόνο κατά 10% το μήκος του τένοντα του </a:t>
            </a:r>
            <a:r>
              <a:rPr lang="el-GR" sz="2300" dirty="0" err="1" smtClean="0"/>
              <a:t>τετρακεφάλου</a:t>
            </a:r>
            <a:r>
              <a:rPr lang="el-GR" sz="2300" dirty="0" smtClean="0"/>
              <a:t>.</a:t>
            </a:r>
          </a:p>
          <a:p>
            <a:r>
              <a:rPr lang="el-GR" sz="2300" dirty="0" smtClean="0"/>
              <a:t> Κοντά στις </a:t>
            </a:r>
            <a:r>
              <a:rPr lang="el-GR" sz="2300" b="1" dirty="0" smtClean="0"/>
              <a:t>45 μοίρες  έκτασης, </a:t>
            </a:r>
            <a:r>
              <a:rPr lang="el-GR" sz="2300" dirty="0" smtClean="0"/>
              <a:t>καθώς η επιγονατίδα κινείται   προς τα επάνω, αυξάνει τον μοχλοβραχίονα δύναμης κατά 30%. </a:t>
            </a:r>
          </a:p>
          <a:p>
            <a:endParaRPr lang="el-GR" sz="23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a:solidFill>
                <a:prstClr val="black"/>
              </a:solidFill>
            </a:endParaRPr>
          </a:p>
        </p:txBody>
      </p:sp>
      <p:pic>
        <p:nvPicPr>
          <p:cNvPr id="5" name="Picture 4" descr="File:Knee-unfolding-recess-diagram.svg"/>
          <p:cNvPicPr>
            <a:picLocks noChangeAspect="1" noChangeArrowheads="1"/>
          </p:cNvPicPr>
          <p:nvPr/>
        </p:nvPicPr>
        <p:blipFill>
          <a:blip r:embed="rId2" cstate="print">
            <a:extLst>
              <a:ext uri="{28A0092B-C50C-407E-A947-70E740481C1C}">
                <a14:useLocalDpi xmlns:a14="http://schemas.microsoft.com/office/drawing/2010/main" val="0"/>
              </a:ext>
            </a:extLst>
          </a:blip>
          <a:srcRect l="4636" t="4597" b="8062"/>
          <a:stretch>
            <a:fillRect/>
          </a:stretch>
        </p:blipFill>
        <p:spPr bwMode="auto">
          <a:xfrm>
            <a:off x="3635896" y="2852936"/>
            <a:ext cx="5173393" cy="2736304"/>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6" name="2 - Θέση περιεχομένου"/>
          <p:cNvSpPr txBox="1">
            <a:spLocks/>
          </p:cNvSpPr>
          <p:nvPr/>
        </p:nvSpPr>
        <p:spPr>
          <a:xfrm>
            <a:off x="5364088" y="2636912"/>
            <a:ext cx="3491880" cy="3744416"/>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buFont typeface="Wingdings" panose="05000000000000000000" pitchFamily="2" charset="2"/>
              <a:buChar char="Ø"/>
              <a:defRPr/>
            </a:pPr>
            <a:endParaRPr lang="el-GR" sz="2400" b="1" dirty="0" smtClean="0">
              <a:solidFill>
                <a:prstClr val="black"/>
              </a:solidFill>
              <a:latin typeface="Calibri"/>
            </a:endParaRPr>
          </a:p>
        </p:txBody>
      </p:sp>
      <p:sp>
        <p:nvSpPr>
          <p:cNvPr id="8" name="2 - Θέση περιεχομένου"/>
          <p:cNvSpPr txBox="1">
            <a:spLocks/>
          </p:cNvSpPr>
          <p:nvPr/>
        </p:nvSpPr>
        <p:spPr>
          <a:xfrm>
            <a:off x="251520" y="2852936"/>
            <a:ext cx="3240360" cy="3600400"/>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buFont typeface="Wingdings" pitchFamily="2" charset="2"/>
              <a:buChar char="Ø"/>
              <a:defRPr/>
            </a:pPr>
            <a:r>
              <a:rPr lang="el-GR" sz="2300" dirty="0" smtClean="0">
                <a:solidFill>
                  <a:prstClr val="black"/>
                </a:solidFill>
                <a:latin typeface="Calibri"/>
              </a:rPr>
              <a:t>Σε αφαίρεση της επιγονατίδας</a:t>
            </a:r>
          </a:p>
          <a:p>
            <a:pPr marL="800100" lvl="1" indent="-342900" fontAlgn="auto">
              <a:lnSpc>
                <a:spcPct val="112000"/>
              </a:lnSpc>
              <a:spcBef>
                <a:spcPts val="1200"/>
              </a:spcBef>
              <a:spcAft>
                <a:spcPts val="0"/>
              </a:spcAft>
              <a:buFont typeface="Wingdings" pitchFamily="2" charset="2"/>
              <a:buChar char="§"/>
            </a:pPr>
            <a:r>
              <a:rPr lang="el-GR" sz="2300" dirty="0" smtClean="0">
                <a:solidFill>
                  <a:prstClr val="black"/>
                </a:solidFill>
                <a:latin typeface="Calibri"/>
              </a:rPr>
              <a:t>ελαττώνεται και διαφοροποιείται η επιφάνεια φόρτισης,</a:t>
            </a:r>
          </a:p>
          <a:p>
            <a:pPr marL="800100" lvl="1" indent="-342900" fontAlgn="auto">
              <a:lnSpc>
                <a:spcPct val="112000"/>
              </a:lnSpc>
              <a:spcBef>
                <a:spcPts val="1200"/>
              </a:spcBef>
              <a:spcAft>
                <a:spcPts val="0"/>
              </a:spcAft>
              <a:buFont typeface="Wingdings" pitchFamily="2" charset="2"/>
              <a:buChar char="§"/>
            </a:pPr>
            <a:r>
              <a:rPr lang="el-GR" sz="2300" dirty="0" smtClean="0">
                <a:solidFill>
                  <a:prstClr val="black"/>
                </a:solidFill>
                <a:latin typeface="Calibri"/>
              </a:rPr>
              <a:t>η αντίδραση της άρθρωσης τριπλασιάζεται.</a:t>
            </a:r>
            <a:endParaRPr lang="el-GR" sz="2300" dirty="0">
              <a:solidFill>
                <a:prstClr val="black"/>
              </a:solidFill>
              <a:latin typeface="Calibri"/>
            </a:endParaRPr>
          </a:p>
        </p:txBody>
      </p:sp>
      <p:sp>
        <p:nvSpPr>
          <p:cNvPr id="9" name="Rectangle 8"/>
          <p:cNvSpPr>
            <a:spLocks noChangeArrowheads="1"/>
          </p:cNvSpPr>
          <p:nvPr/>
        </p:nvSpPr>
        <p:spPr bwMode="auto">
          <a:xfrm>
            <a:off x="4698592" y="5674012"/>
            <a:ext cx="3048000" cy="461665"/>
          </a:xfrm>
          <a:prstGeom prst="rect">
            <a:avLst/>
          </a:prstGeom>
          <a:noFill/>
          <a:ln w="9525">
            <a:noFill/>
            <a:miter lim="800000"/>
            <a:headEnd/>
            <a:tailEnd/>
          </a:ln>
        </p:spPr>
        <p:txBody>
          <a:bodyPr>
            <a:spAutoFit/>
          </a:bodyPr>
          <a:lstStyle/>
          <a:p>
            <a:pPr algn="ctr"/>
            <a:r>
              <a:rPr lang="en-US" sz="1200" dirty="0" smtClean="0">
                <a:solidFill>
                  <a:srgbClr val="595959"/>
                </a:solidFill>
                <a:latin typeface="+mn-lt"/>
              </a:rPr>
              <a:t>“</a:t>
            </a:r>
            <a:r>
              <a:rPr lang="en-US" sz="1200" dirty="0" smtClean="0">
                <a:latin typeface="+mn-lt"/>
                <a:hlinkClick r:id="rId3"/>
              </a:rPr>
              <a:t>Knee-unfolding-recess-diagram</a:t>
            </a:r>
            <a:r>
              <a:rPr lang="en-US" sz="1200" dirty="0" smtClean="0">
                <a:solidFill>
                  <a:srgbClr val="595959"/>
                </a:solidFill>
                <a:latin typeface="+mn-lt"/>
              </a:rPr>
              <a:t>”,</a:t>
            </a:r>
            <a:r>
              <a:rPr lang="el-GR" sz="1200" dirty="0" smtClean="0">
                <a:solidFill>
                  <a:srgbClr val="595959"/>
                </a:solidFill>
                <a:latin typeface="+mn-lt"/>
              </a:rPr>
              <a:t> από</a:t>
            </a:r>
            <a:r>
              <a:rPr lang="en-US" sz="1200" dirty="0" smtClean="0">
                <a:solidFill>
                  <a:srgbClr val="595959"/>
                </a:solidFill>
                <a:latin typeface="+mn-lt"/>
              </a:rPr>
              <a:t>  </a:t>
            </a:r>
            <a:r>
              <a:rPr lang="en-US" sz="1200" dirty="0" err="1">
                <a:latin typeface="+mn-lt"/>
                <a:hlinkClick r:id="rId4" tooltip="User:Addingrefs (page does not exist)"/>
              </a:rPr>
              <a:t>Addingrefs</a:t>
            </a:r>
            <a:r>
              <a:rPr lang="en-US" sz="1200" dirty="0" smtClean="0">
                <a:solidFill>
                  <a:srgbClr val="000000"/>
                </a:solidFill>
                <a:latin typeface="+mn-lt"/>
              </a:rPr>
              <a:t> </a:t>
            </a:r>
            <a:r>
              <a:rPr lang="el-GR" sz="1200" dirty="0" smtClean="0">
                <a:solidFill>
                  <a:srgbClr val="595959"/>
                </a:solidFill>
                <a:latin typeface="+mn-lt"/>
              </a:rPr>
              <a:t>διαθέσιμο με άδεια </a:t>
            </a:r>
            <a:r>
              <a:rPr lang="en-US" sz="1200" dirty="0" smtClean="0">
                <a:solidFill>
                  <a:srgbClr val="000000"/>
                </a:solidFill>
                <a:latin typeface="+mn-lt"/>
                <a:hlinkClick r:id="rId5"/>
              </a:rPr>
              <a:t>CC </a:t>
            </a:r>
            <a:r>
              <a:rPr lang="en-US" sz="1200" dirty="0">
                <a:solidFill>
                  <a:srgbClr val="000000"/>
                </a:solidFill>
                <a:latin typeface="+mn-lt"/>
                <a:hlinkClick r:id="rId5"/>
              </a:rPr>
              <a:t>BY-SA 3.0</a:t>
            </a:r>
            <a:endParaRPr lang="en-US" sz="1200" dirty="0">
              <a:solidFill>
                <a:srgbClr val="000000"/>
              </a:solidFill>
              <a:latin typeface="+mn-lt"/>
            </a:endParaRPr>
          </a:p>
        </p:txBody>
      </p:sp>
    </p:spTree>
    <p:extLst>
      <p:ext uri="{BB962C8B-B14F-4D97-AF65-F5344CB8AC3E}">
        <p14:creationId xmlns:p14="http://schemas.microsoft.com/office/powerpoint/2010/main" val="13065094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Επιγονατίδα</a:t>
            </a:r>
            <a:r>
              <a:rPr lang="el-GR" sz="3200" b="0" dirty="0" smtClean="0"/>
              <a:t> 3/3</a:t>
            </a:r>
            <a:endParaRPr lang="el-GR" sz="3200" b="0" dirty="0"/>
          </a:p>
        </p:txBody>
      </p:sp>
      <p:sp>
        <p:nvSpPr>
          <p:cNvPr id="3" name="2 - Θέση περιεχομένου"/>
          <p:cNvSpPr>
            <a:spLocks noGrp="1"/>
          </p:cNvSpPr>
          <p:nvPr>
            <p:ph idx="1"/>
          </p:nvPr>
        </p:nvSpPr>
        <p:spPr>
          <a:xfrm>
            <a:off x="1403648" y="1844824"/>
            <a:ext cx="6048672" cy="2592288"/>
          </a:xfrm>
          <a:solidFill>
            <a:schemeClr val="accent3">
              <a:lumMod val="20000"/>
              <a:lumOff val="80000"/>
            </a:schemeClr>
          </a:solidFill>
          <a:ln>
            <a:solidFill>
              <a:srgbClr val="333399"/>
            </a:solidFill>
          </a:ln>
        </p:spPr>
        <p:txBody>
          <a:bodyPr>
            <a:normAutofit/>
          </a:bodyPr>
          <a:lstStyle/>
          <a:p>
            <a:pPr>
              <a:buNone/>
            </a:pPr>
            <a:r>
              <a:rPr lang="el-GR" b="1" dirty="0" smtClean="0"/>
              <a:t>     </a:t>
            </a:r>
            <a:r>
              <a:rPr lang="el-GR" sz="2800" b="1" dirty="0" smtClean="0"/>
              <a:t>Σε αφαίρεση της επιγονατίδας,                  ο τετρακέφαλος  χρειάζεται να εργασθεί περισσότερο κατά 30%           για συγκεκριμένη δραστηριότητα,      για τον ίδιο στόχο. </a:t>
            </a:r>
          </a:p>
          <a:p>
            <a:pPr lvl="1"/>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a:solidFill>
                <a:prstClr val="black"/>
              </a:solidFill>
            </a:endParaRPr>
          </a:p>
        </p:txBody>
      </p:sp>
    </p:spTree>
    <p:extLst>
      <p:ext uri="{BB962C8B-B14F-4D97-AF65-F5344CB8AC3E}">
        <p14:creationId xmlns:p14="http://schemas.microsoft.com/office/powerpoint/2010/main" val="18905474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latin typeface="+mn-lt"/>
              </a:rPr>
              <a:t>Μηχανισμός Σταθεροποίησης</a:t>
            </a:r>
            <a:endParaRPr lang="el-GR" sz="3600" dirty="0">
              <a:latin typeface="+mn-lt"/>
            </a:endParaRPr>
          </a:p>
        </p:txBody>
      </p:sp>
      <p:sp>
        <p:nvSpPr>
          <p:cNvPr id="3" name="2 - Θέση περιεχομένου"/>
          <p:cNvSpPr>
            <a:spLocks noGrp="1"/>
          </p:cNvSpPr>
          <p:nvPr>
            <p:ph idx="1"/>
          </p:nvPr>
        </p:nvSpPr>
        <p:spPr>
          <a:xfrm>
            <a:off x="323528" y="1196752"/>
            <a:ext cx="8496944" cy="5184576"/>
          </a:xfrm>
        </p:spPr>
        <p:txBody>
          <a:bodyPr>
            <a:normAutofit/>
          </a:bodyPr>
          <a:lstStyle/>
          <a:p>
            <a:r>
              <a:rPr lang="el-GR" dirty="0" smtClean="0"/>
              <a:t>Η επιγονατίδα είναι το κέντρο των δυνάμεων σταθεροποίησης:</a:t>
            </a:r>
          </a:p>
          <a:p>
            <a:pPr lvl="1"/>
            <a:r>
              <a:rPr lang="el-GR" dirty="0" smtClean="0"/>
              <a:t>Παθητικός μηχανισμός: </a:t>
            </a:r>
          </a:p>
          <a:p>
            <a:pPr lvl="2"/>
            <a:r>
              <a:rPr lang="el-GR" dirty="0" smtClean="0"/>
              <a:t>αρθρικός θύλακας, </a:t>
            </a:r>
          </a:p>
          <a:p>
            <a:pPr lvl="2"/>
            <a:r>
              <a:rPr lang="el-GR" dirty="0" err="1" smtClean="0"/>
              <a:t>επιγονατιδομηρικοί</a:t>
            </a:r>
            <a:r>
              <a:rPr lang="el-GR" dirty="0" smtClean="0"/>
              <a:t> σύνδεσμοι, </a:t>
            </a:r>
          </a:p>
          <a:p>
            <a:pPr lvl="2"/>
            <a:r>
              <a:rPr lang="el-GR" dirty="0" smtClean="0"/>
              <a:t>έσω και έξω ορθός </a:t>
            </a:r>
            <a:r>
              <a:rPr lang="el-GR" dirty="0" err="1" smtClean="0"/>
              <a:t>καθεκτικός</a:t>
            </a:r>
            <a:r>
              <a:rPr lang="el-GR" dirty="0" smtClean="0"/>
              <a:t> σύνδεσμος</a:t>
            </a:r>
          </a:p>
          <a:p>
            <a:pPr lvl="1"/>
            <a:r>
              <a:rPr lang="el-GR" dirty="0" smtClean="0"/>
              <a:t>Ενεργητικός μηχανισμός: </a:t>
            </a:r>
          </a:p>
          <a:p>
            <a:pPr lvl="2"/>
            <a:r>
              <a:rPr lang="el-GR" dirty="0" smtClean="0"/>
              <a:t>τετρακέφαλος (έσω, έξω πλατύς),</a:t>
            </a:r>
          </a:p>
          <a:p>
            <a:pPr lvl="2"/>
            <a:r>
              <a:rPr lang="el-GR" dirty="0" smtClean="0"/>
              <a:t>δικέφαλος μηριαίος, </a:t>
            </a:r>
          </a:p>
          <a:p>
            <a:pPr lvl="2"/>
            <a:r>
              <a:rPr lang="el-GR" dirty="0" smtClean="0"/>
              <a:t>κνημιαίο κύρτωμα.</a:t>
            </a:r>
          </a:p>
          <a:p>
            <a:pPr>
              <a:buNone/>
            </a:pP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a:solidFill>
                <a:prstClr val="black"/>
              </a:solidFill>
            </a:endParaRPr>
          </a:p>
        </p:txBody>
      </p:sp>
    </p:spTree>
    <p:extLst>
      <p:ext uri="{BB962C8B-B14F-4D97-AF65-F5344CB8AC3E}">
        <p14:creationId xmlns:p14="http://schemas.microsoft.com/office/powerpoint/2010/main" val="32531579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err="1" smtClean="0"/>
              <a:t>Επιγονατιδομηριαία</a:t>
            </a:r>
            <a:r>
              <a:rPr lang="el-GR" sz="3600" dirty="0" smtClean="0"/>
              <a:t> Άρθρ</a:t>
            </a:r>
            <a:r>
              <a:rPr lang="el-GR" dirty="0" smtClean="0"/>
              <a:t>ωση </a:t>
            </a:r>
            <a:r>
              <a:rPr lang="el-GR" sz="3200" b="0" dirty="0" smtClean="0"/>
              <a:t>1/3</a:t>
            </a:r>
            <a:endParaRPr lang="el-GR" sz="3200" b="0" dirty="0"/>
          </a:p>
        </p:txBody>
      </p:sp>
      <p:sp>
        <p:nvSpPr>
          <p:cNvPr id="3" name="2 - Θέση περιεχομένου"/>
          <p:cNvSpPr>
            <a:spLocks noGrp="1"/>
          </p:cNvSpPr>
          <p:nvPr>
            <p:ph idx="1"/>
          </p:nvPr>
        </p:nvSpPr>
        <p:spPr>
          <a:xfrm>
            <a:off x="467544" y="1268760"/>
            <a:ext cx="8229600" cy="5040560"/>
          </a:xfrm>
        </p:spPr>
        <p:txBody>
          <a:bodyPr>
            <a:normAutofit/>
          </a:bodyPr>
          <a:lstStyle/>
          <a:p>
            <a:r>
              <a:rPr lang="el-GR" dirty="0" smtClean="0"/>
              <a:t>Η </a:t>
            </a:r>
            <a:r>
              <a:rPr lang="el-GR" dirty="0" err="1" smtClean="0"/>
              <a:t>επιγονατιδομηριαία</a:t>
            </a:r>
            <a:r>
              <a:rPr lang="el-GR" dirty="0" smtClean="0"/>
              <a:t> άρθρωση κινείται συγχρόνως σε δύο επίπεδα, το εγκάρσιο και το μετωπιαίο. </a:t>
            </a:r>
          </a:p>
          <a:p>
            <a:r>
              <a:rPr lang="el-GR" dirty="0" smtClean="0"/>
              <a:t>Η κίνηση μεγαλύτερης τροχιάς γίνεται στο μετωπιαίο επίπεδο. Πρόκειται για κίνηση ολίσθησης.</a:t>
            </a:r>
          </a:p>
          <a:p>
            <a:r>
              <a:rPr lang="el-GR" dirty="0" smtClean="0"/>
              <a:t>Οι </a:t>
            </a:r>
            <a:r>
              <a:rPr lang="el-GR" dirty="0" err="1" smtClean="0"/>
              <a:t>αρθρούμενες</a:t>
            </a:r>
            <a:r>
              <a:rPr lang="el-GR" dirty="0" smtClean="0"/>
              <a:t> επιφάνειες είναι σε επαφή από  έκταση έως κάμψη 90 μοιρών. </a:t>
            </a:r>
          </a:p>
          <a:p>
            <a:r>
              <a:rPr lang="el-GR" dirty="0" smtClean="0"/>
              <a:t>Η θέση σταθερότητας είναι 60</a:t>
            </a:r>
            <a:r>
              <a:rPr lang="el-GR" baseline="30000" dirty="0" smtClean="0"/>
              <a:t>Ο</a:t>
            </a:r>
            <a:r>
              <a:rPr lang="el-GR" dirty="0" smtClean="0"/>
              <a:t> - 90</a:t>
            </a:r>
            <a:r>
              <a:rPr lang="el-GR" baseline="30000" dirty="0" smtClean="0"/>
              <a:t>Ο</a:t>
            </a:r>
            <a:r>
              <a:rPr lang="el-GR" dirty="0" smtClean="0"/>
              <a:t>  κάμψη, όπου οι αρθρικές επιφάνειες είναι σε μέγιστη επαφή.</a:t>
            </a:r>
          </a:p>
          <a:p>
            <a:r>
              <a:rPr lang="el-GR" dirty="0" smtClean="0"/>
              <a:t>Η </a:t>
            </a:r>
            <a:r>
              <a:rPr lang="el-GR" dirty="0" err="1" smtClean="0"/>
              <a:t>επιγονατιδομηριαία</a:t>
            </a:r>
            <a:r>
              <a:rPr lang="el-GR" dirty="0" smtClean="0"/>
              <a:t> άρθρωση είναι χαλαρή στην πλήρη έκταση.</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a:solidFill>
                <a:prstClr val="black"/>
              </a:solidFill>
            </a:endParaRPr>
          </a:p>
        </p:txBody>
      </p:sp>
    </p:spTree>
    <p:extLst>
      <p:ext uri="{BB962C8B-B14F-4D97-AF65-F5344CB8AC3E}">
        <p14:creationId xmlns:p14="http://schemas.microsoft.com/office/powerpoint/2010/main" val="39062920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a:t>Επιγονατιδομηριαία</a:t>
            </a:r>
            <a:r>
              <a:rPr lang="el-GR" sz="3600" dirty="0"/>
              <a:t> Άρθρ</a:t>
            </a:r>
            <a:r>
              <a:rPr lang="el-GR" dirty="0"/>
              <a:t>ωση </a:t>
            </a:r>
            <a:r>
              <a:rPr lang="el-GR" sz="3200" b="0" dirty="0" smtClean="0"/>
              <a:t>2/3</a:t>
            </a:r>
            <a:endParaRPr lang="el-GR" sz="3200" b="0" dirty="0"/>
          </a:p>
        </p:txBody>
      </p:sp>
      <p:sp>
        <p:nvSpPr>
          <p:cNvPr id="3" name="2 - Θέση περιεχομένου"/>
          <p:cNvSpPr>
            <a:spLocks noGrp="1"/>
          </p:cNvSpPr>
          <p:nvPr>
            <p:ph idx="1"/>
          </p:nvPr>
        </p:nvSpPr>
        <p:spPr>
          <a:xfrm>
            <a:off x="323528" y="1268760"/>
            <a:ext cx="8496944" cy="5040560"/>
          </a:xfrm>
        </p:spPr>
        <p:txBody>
          <a:bodyPr/>
          <a:lstStyle/>
          <a:p>
            <a:r>
              <a:rPr lang="el-GR" dirty="0" smtClean="0"/>
              <a:t>Όταν το γόνατο είναι σε έκταση η κατώτερη περιοχή της επιγονατίδας αγγίζει το μηριαίο. </a:t>
            </a:r>
          </a:p>
          <a:p>
            <a:r>
              <a:rPr lang="el-GR" dirty="0" smtClean="0"/>
              <a:t>Σε μεγαλύτερη κάμψη η επιγονατίδα στρίβει έξω και είναι σε επαφή μόνο με τον έσω μηριαίο κόνδυλο. </a:t>
            </a:r>
          </a:p>
          <a:p>
            <a:r>
              <a:rPr lang="el-GR" dirty="0" smtClean="0"/>
              <a:t>Σε 90</a:t>
            </a:r>
            <a:r>
              <a:rPr lang="el-GR" baseline="30000" dirty="0" smtClean="0"/>
              <a:t>Ο</a:t>
            </a:r>
            <a:r>
              <a:rPr lang="el-GR" dirty="0" smtClean="0"/>
              <a:t>  κάμψη η επιφάνεια επαφής διευρύνεται. Έτσι αντισταθμίζεται η μεγάλη δύναμη αντίδρασης της άρθρωσης .</a:t>
            </a:r>
          </a:p>
          <a:p>
            <a:r>
              <a:rPr lang="el-GR" dirty="0" smtClean="0"/>
              <a:t>Σε πλήρη κάμψη η επιγονατίδα βυθίζεται στον </a:t>
            </a:r>
            <a:r>
              <a:rPr lang="el-GR" dirty="0" err="1" smtClean="0"/>
              <a:t>μεσοκονδύλιο</a:t>
            </a:r>
            <a:r>
              <a:rPr lang="el-GR" dirty="0" smtClean="0"/>
              <a:t> βόθρο (ανάμεσα στους μηριαίους κονδύλους).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a:solidFill>
                <a:prstClr val="black"/>
              </a:solidFill>
            </a:endParaRPr>
          </a:p>
        </p:txBody>
      </p:sp>
    </p:spTree>
    <p:extLst>
      <p:ext uri="{BB962C8B-B14F-4D97-AF65-F5344CB8AC3E}">
        <p14:creationId xmlns:p14="http://schemas.microsoft.com/office/powerpoint/2010/main" val="32962562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a:t>Επιγονατιδομηριαία</a:t>
            </a:r>
            <a:r>
              <a:rPr lang="el-GR" sz="3600" dirty="0"/>
              <a:t> Άρθρ</a:t>
            </a:r>
            <a:r>
              <a:rPr lang="el-GR" dirty="0"/>
              <a:t>ωση </a:t>
            </a:r>
            <a:r>
              <a:rPr lang="el-GR" sz="3200" b="0" dirty="0" smtClean="0"/>
              <a:t>3/3</a:t>
            </a:r>
            <a:endParaRPr lang="el-GR" sz="3200" b="0" dirty="0"/>
          </a:p>
        </p:txBody>
      </p:sp>
      <p:sp>
        <p:nvSpPr>
          <p:cNvPr id="3" name="2 - Θέση περιεχομένου"/>
          <p:cNvSpPr>
            <a:spLocks noGrp="1"/>
          </p:cNvSpPr>
          <p:nvPr>
            <p:ph idx="1"/>
          </p:nvPr>
        </p:nvSpPr>
        <p:spPr/>
        <p:txBody>
          <a:bodyPr>
            <a:normAutofit/>
          </a:bodyPr>
          <a:lstStyle/>
          <a:p>
            <a:r>
              <a:rPr lang="el-GR" dirty="0" smtClean="0"/>
              <a:t>Συχνά η δυσλειτουργία στην </a:t>
            </a:r>
            <a:r>
              <a:rPr lang="el-GR" dirty="0" err="1" smtClean="0"/>
              <a:t>επιγονατιδομηριαία</a:t>
            </a:r>
            <a:r>
              <a:rPr lang="el-GR" dirty="0" smtClean="0"/>
              <a:t> άρθρωση συνδέεται με έλλειψη ελαστικότητας:</a:t>
            </a:r>
          </a:p>
          <a:p>
            <a:pPr lvl="1"/>
            <a:r>
              <a:rPr lang="el-GR" dirty="0" smtClean="0"/>
              <a:t>του </a:t>
            </a:r>
            <a:r>
              <a:rPr lang="el-GR" b="1" dirty="0" err="1" smtClean="0"/>
              <a:t>τετρακεφάλου</a:t>
            </a:r>
            <a:r>
              <a:rPr lang="el-GR" b="1" dirty="0" smtClean="0"/>
              <a:t> μυός,</a:t>
            </a:r>
          </a:p>
          <a:p>
            <a:pPr lvl="1"/>
            <a:r>
              <a:rPr lang="el-GR" dirty="0" smtClean="0"/>
              <a:t>των </a:t>
            </a:r>
            <a:r>
              <a:rPr lang="el-GR" dirty="0" err="1" smtClean="0"/>
              <a:t>ισχιοκνημιαίων</a:t>
            </a:r>
            <a:r>
              <a:rPr lang="el-GR" dirty="0" smtClean="0"/>
              <a:t>  μυών, </a:t>
            </a:r>
          </a:p>
          <a:p>
            <a:pPr lvl="1"/>
            <a:r>
              <a:rPr lang="el-GR" dirty="0" smtClean="0"/>
              <a:t>των στροφέων μυών  του ισχίου,</a:t>
            </a:r>
          </a:p>
          <a:p>
            <a:pPr lvl="1"/>
            <a:r>
              <a:rPr lang="el-GR" dirty="0" smtClean="0"/>
              <a:t>του τείνοντα την πλατεία </a:t>
            </a:r>
            <a:r>
              <a:rPr lang="el-GR" dirty="0" err="1" smtClean="0"/>
              <a:t>περιτονία</a:t>
            </a:r>
            <a:r>
              <a:rPr lang="el-GR" dirty="0" smtClean="0"/>
              <a:t> μυ και</a:t>
            </a:r>
          </a:p>
          <a:p>
            <a:pPr lvl="1"/>
            <a:r>
              <a:rPr lang="el-GR" dirty="0" smtClean="0"/>
              <a:t>του αχίλλειου τένοντα, </a:t>
            </a:r>
          </a:p>
          <a:p>
            <a:pPr>
              <a:buNone/>
            </a:pPr>
            <a:r>
              <a:rPr lang="el-GR" dirty="0" smtClean="0"/>
              <a:t>     δημιουργώντας ενεργητική και παθητική ανεπάρκεια στην κίνηση.</a:t>
            </a:r>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a:solidFill>
                <a:prstClr val="black"/>
              </a:solidFill>
            </a:endParaRPr>
          </a:p>
        </p:txBody>
      </p:sp>
    </p:spTree>
    <p:extLst>
      <p:ext uri="{BB962C8B-B14F-4D97-AF65-F5344CB8AC3E}">
        <p14:creationId xmlns:p14="http://schemas.microsoft.com/office/powerpoint/2010/main" val="80916479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smtClean="0"/>
              <a:t>Κνημομηριαία  Άρθρωση</a:t>
            </a:r>
            <a:r>
              <a:rPr lang="el-GR" sz="3600" dirty="0" smtClean="0"/>
              <a:t>, </a:t>
            </a:r>
            <a:r>
              <a:rPr lang="el-GR" sz="3200" b="0" dirty="0" smtClean="0"/>
              <a:t>Στροφή</a:t>
            </a:r>
            <a:endParaRPr lang="el-GR" sz="3200" b="0" dirty="0"/>
          </a:p>
        </p:txBody>
      </p:sp>
      <p:sp>
        <p:nvSpPr>
          <p:cNvPr id="3" name="2 - Θέση περιεχομένου"/>
          <p:cNvSpPr>
            <a:spLocks noGrp="1"/>
          </p:cNvSpPr>
          <p:nvPr>
            <p:ph idx="1"/>
          </p:nvPr>
        </p:nvSpPr>
        <p:spPr>
          <a:xfrm>
            <a:off x="323528" y="1052736"/>
            <a:ext cx="8496944" cy="5544616"/>
          </a:xfrm>
        </p:spPr>
        <p:txBody>
          <a:bodyPr>
            <a:noAutofit/>
          </a:bodyPr>
          <a:lstStyle/>
          <a:p>
            <a:r>
              <a:rPr lang="el-GR" dirty="0" smtClean="0"/>
              <a:t>Η </a:t>
            </a:r>
            <a:r>
              <a:rPr lang="el-GR" b="1" dirty="0" smtClean="0"/>
              <a:t>στροφή</a:t>
            </a:r>
            <a:r>
              <a:rPr lang="el-GR" dirty="0" smtClean="0"/>
              <a:t> μπορεί να έχει εύρος ανάλογο με το </a:t>
            </a:r>
            <a:r>
              <a:rPr lang="el-GR" dirty="0" err="1" smtClean="0"/>
              <a:t>ήμιση</a:t>
            </a:r>
            <a:r>
              <a:rPr lang="el-GR" dirty="0" smtClean="0"/>
              <a:t>  του φάρδους της επιγονατίδας. </a:t>
            </a:r>
          </a:p>
          <a:p>
            <a:r>
              <a:rPr lang="el-GR" dirty="0" smtClean="0"/>
              <a:t>Λόγω κατασκευής της </a:t>
            </a:r>
            <a:r>
              <a:rPr lang="el-GR" dirty="0" err="1" smtClean="0"/>
              <a:t>κνημομηριαίας</a:t>
            </a:r>
            <a:r>
              <a:rPr lang="el-GR" dirty="0" smtClean="0"/>
              <a:t> άρθρωσης , η έσω στροφή είναι σημαντικά περιορισμένη σε σχέση με την έξω. </a:t>
            </a:r>
          </a:p>
          <a:p>
            <a:r>
              <a:rPr lang="el-GR" dirty="0" smtClean="0"/>
              <a:t>Με  το γόνατο σε έκταση, η στροφή είναι μηδενική. </a:t>
            </a:r>
          </a:p>
          <a:p>
            <a:r>
              <a:rPr lang="el-GR" dirty="0" smtClean="0"/>
              <a:t>Με το γόνατο σε κάμψη 90</a:t>
            </a:r>
            <a:r>
              <a:rPr lang="el-GR" baseline="30000" dirty="0" smtClean="0"/>
              <a:t>ο</a:t>
            </a:r>
            <a:r>
              <a:rPr lang="el-GR" dirty="0" smtClean="0"/>
              <a:t>:</a:t>
            </a:r>
          </a:p>
          <a:p>
            <a:pPr lvl="1"/>
            <a:r>
              <a:rPr lang="el-GR" dirty="0" smtClean="0"/>
              <a:t>παρουσιάζεται η μεγαλύτερη τροχιά στροφής,</a:t>
            </a:r>
          </a:p>
          <a:p>
            <a:pPr lvl="1"/>
            <a:r>
              <a:rPr lang="el-GR" dirty="0" smtClean="0"/>
              <a:t>ο  άξονας της έσω στροφής είναι κατακόρυφος και περνά από το  έσω τμήμα του έσω  κνημιαίου κονδύλου. </a:t>
            </a:r>
          </a:p>
          <a:p>
            <a:r>
              <a:rPr lang="el-GR" dirty="0" smtClean="0"/>
              <a:t>Στην στροφή, οι χιαστοί σύνδεσμοι περιστρέφονται μεταξύ τους. </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36859590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224136"/>
          </a:xfrm>
        </p:spPr>
        <p:txBody>
          <a:bodyPr>
            <a:normAutofit fontScale="90000"/>
          </a:bodyPr>
          <a:lstStyle/>
          <a:p>
            <a:r>
              <a:rPr lang="el-GR" smtClean="0"/>
              <a:t>Κνημομηριαία  Άρθρωση </a:t>
            </a:r>
            <a:r>
              <a:rPr lang="el-GR" dirty="0" smtClean="0"/>
              <a:t/>
            </a:r>
            <a:br>
              <a:rPr lang="el-GR" dirty="0" smtClean="0"/>
            </a:br>
            <a:r>
              <a:rPr lang="el-GR" sz="3600" b="0" dirty="0" smtClean="0"/>
              <a:t>Απαγωγή </a:t>
            </a:r>
            <a:endParaRPr lang="el-GR" dirty="0"/>
          </a:p>
        </p:txBody>
      </p:sp>
      <p:sp>
        <p:nvSpPr>
          <p:cNvPr id="3" name="2 - Θέση περιεχομένου"/>
          <p:cNvSpPr>
            <a:spLocks noGrp="1"/>
          </p:cNvSpPr>
          <p:nvPr>
            <p:ph idx="1"/>
          </p:nvPr>
        </p:nvSpPr>
        <p:spPr>
          <a:xfrm>
            <a:off x="323528" y="1484784"/>
            <a:ext cx="8280920" cy="5184576"/>
          </a:xfrm>
        </p:spPr>
        <p:txBody>
          <a:bodyPr>
            <a:normAutofit/>
          </a:bodyPr>
          <a:lstStyle/>
          <a:p>
            <a:r>
              <a:rPr lang="el-GR" dirty="0" smtClean="0"/>
              <a:t>Στο </a:t>
            </a:r>
            <a:r>
              <a:rPr lang="el-GR" b="1" dirty="0" smtClean="0"/>
              <a:t>μετωπιαίο επίπεδο:</a:t>
            </a:r>
          </a:p>
          <a:p>
            <a:pPr lvl="1"/>
            <a:r>
              <a:rPr lang="el-GR" dirty="0" smtClean="0"/>
              <a:t>Όταν το γόνατο είναι σε 30</a:t>
            </a:r>
            <a:r>
              <a:rPr lang="el-GR" baseline="30000" dirty="0" smtClean="0"/>
              <a:t>ο</a:t>
            </a:r>
            <a:r>
              <a:rPr lang="el-GR" dirty="0" smtClean="0"/>
              <a:t> κάμψη,  γίνεται παθητικά ελάχιστη τροχιά απαγωγής και προσαγωγής,</a:t>
            </a:r>
          </a:p>
          <a:p>
            <a:pPr lvl="1"/>
            <a:r>
              <a:rPr lang="el-GR" dirty="0" smtClean="0"/>
              <a:t>Όταν το γόνατο είναι σε  έκταση η κίνηση είναι μηδενική.</a:t>
            </a:r>
          </a:p>
          <a:p>
            <a:pPr lvl="0"/>
            <a:r>
              <a:rPr lang="el-GR" dirty="0" smtClean="0"/>
              <a:t>Κατά την βάδιση:</a:t>
            </a:r>
          </a:p>
          <a:p>
            <a:pPr lvl="1">
              <a:defRPr/>
            </a:pPr>
            <a:r>
              <a:rPr lang="el-GR" dirty="0" smtClean="0"/>
              <a:t> Αναπτύσσεται ροπή που τείνει να προκαλέσει απαγωγή στην άρθρωση του γόνατος.</a:t>
            </a:r>
          </a:p>
          <a:p>
            <a:pPr lvl="1">
              <a:defRPr/>
            </a:pPr>
            <a:r>
              <a:rPr lang="el-GR" dirty="0" smtClean="0"/>
              <a:t>Προέρχεται από την δύναμη αντίδρασης από το έδαφος με μοχλοβραχίονα την απόσταση από τον άξονα της στροφής της κνήμης.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a:solidFill>
                <a:prstClr val="black"/>
              </a:solidFill>
            </a:endParaRPr>
          </a:p>
        </p:txBody>
      </p:sp>
    </p:spTree>
    <p:extLst>
      <p:ext uri="{BB962C8B-B14F-4D97-AF65-F5344CB8AC3E}">
        <p14:creationId xmlns:p14="http://schemas.microsoft.com/office/powerpoint/2010/main" val="5674475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224136"/>
          </a:xfrm>
        </p:spPr>
        <p:txBody>
          <a:bodyPr>
            <a:normAutofit fontScale="90000"/>
          </a:bodyPr>
          <a:lstStyle/>
          <a:p>
            <a:r>
              <a:rPr lang="el-GR" smtClean="0"/>
              <a:t/>
            </a:r>
            <a:br>
              <a:rPr lang="el-GR" smtClean="0"/>
            </a:br>
            <a:r>
              <a:rPr lang="el-GR" smtClean="0"/>
              <a:t>Κνημομηριαία  Άρθρωση</a:t>
            </a:r>
            <a:r>
              <a:rPr lang="el-GR" dirty="0" smtClean="0"/>
              <a:t/>
            </a:r>
            <a:br>
              <a:rPr lang="el-GR" dirty="0" smtClean="0"/>
            </a:br>
            <a:r>
              <a:rPr lang="el-GR" sz="3600" b="0" dirty="0" smtClean="0"/>
              <a:t>Έκταση 1/2 </a:t>
            </a:r>
            <a:r>
              <a:rPr lang="el-GR" dirty="0" smtClean="0"/>
              <a:t/>
            </a:r>
            <a:br>
              <a:rPr lang="el-GR" dirty="0" smtClean="0"/>
            </a:br>
            <a:endParaRPr lang="el-GR" dirty="0"/>
          </a:p>
        </p:txBody>
      </p:sp>
      <p:sp>
        <p:nvSpPr>
          <p:cNvPr id="3" name="2 - Θέση περιεχομένου"/>
          <p:cNvSpPr>
            <a:spLocks noGrp="1"/>
          </p:cNvSpPr>
          <p:nvPr>
            <p:ph idx="1"/>
          </p:nvPr>
        </p:nvSpPr>
        <p:spPr>
          <a:xfrm>
            <a:off x="323528" y="1340768"/>
            <a:ext cx="8352928" cy="5040560"/>
          </a:xfrm>
        </p:spPr>
        <p:txBody>
          <a:bodyPr>
            <a:normAutofit/>
          </a:bodyPr>
          <a:lstStyle/>
          <a:p>
            <a:r>
              <a:rPr lang="el-GR" dirty="0" smtClean="0"/>
              <a:t>Η άρθρωση του γόνατος κατά την κάμψη ή έκταση αναπτύσσει ελικοειδή κίνηση .  </a:t>
            </a:r>
          </a:p>
          <a:p>
            <a:r>
              <a:rPr lang="el-GR" dirty="0" smtClean="0"/>
              <a:t>Κατά την έκταση</a:t>
            </a:r>
          </a:p>
          <a:p>
            <a:pPr lvl="1"/>
            <a:r>
              <a:rPr lang="el-GR" dirty="0" smtClean="0"/>
              <a:t>Η  κνήμη, σε σχέση με το μηριαίο, κυλίεται προς τα εμπρός.</a:t>
            </a:r>
          </a:p>
          <a:p>
            <a:pPr lvl="1"/>
            <a:r>
              <a:rPr lang="el-GR" dirty="0" smtClean="0"/>
              <a:t>Με  την  επιμήκυνση  του οπίσθιου χιαστού συνδέσμου,  προκαλείται  η ολίσθησή της προς τα εμπρός. </a:t>
            </a:r>
          </a:p>
          <a:p>
            <a:r>
              <a:rPr lang="el-GR" dirty="0" smtClean="0"/>
              <a:t>Η κνήμη  με την  ολίσθησή της  στο μηριαίο, </a:t>
            </a:r>
            <a:r>
              <a:rPr lang="el-GR" b="1" dirty="0" smtClean="0"/>
              <a:t>από την πλήρη κάμψη προς την πλήρη έκταση,</a:t>
            </a:r>
            <a:r>
              <a:rPr lang="el-GR" dirty="0" smtClean="0"/>
              <a:t> κατεβαίνει και εν συνεχεία ανεβαίνει προς τον έσω μηριαίο κόνδυλο προσδίδοντας επιπλέον σταθερότητα στην κίνηση.</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a:solidFill>
                <a:prstClr val="black"/>
              </a:solidFill>
            </a:endParaRPr>
          </a:p>
        </p:txBody>
      </p:sp>
    </p:spTree>
    <p:extLst>
      <p:ext uri="{BB962C8B-B14F-4D97-AF65-F5344CB8AC3E}">
        <p14:creationId xmlns:p14="http://schemas.microsoft.com/office/powerpoint/2010/main" val="1977677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Κεφαλή του Μηριαίου </a:t>
            </a:r>
            <a:r>
              <a:rPr lang="el-GR" sz="3000" b="0" dirty="0" smtClean="0"/>
              <a:t>3/3</a:t>
            </a:r>
            <a:endParaRPr lang="el-GR" sz="30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pic>
        <p:nvPicPr>
          <p:cNvPr id="1026" name="Picture 2" descr="http://www.intechopen.com/source/html/38239/media/image25.png"/>
          <p:cNvPicPr>
            <a:picLocks noChangeAspect="1" noChangeArrowheads="1"/>
          </p:cNvPicPr>
          <p:nvPr/>
        </p:nvPicPr>
        <p:blipFill>
          <a:blip r:embed="rId2" cstate="print"/>
          <a:srcRect b="8556"/>
          <a:stretch>
            <a:fillRect/>
          </a:stretch>
        </p:blipFill>
        <p:spPr bwMode="auto">
          <a:xfrm>
            <a:off x="539552" y="3640842"/>
            <a:ext cx="3672408" cy="1931992"/>
          </a:xfrm>
          <a:prstGeom prst="rect">
            <a:avLst/>
          </a:prstGeom>
          <a:noFill/>
          <a:ln>
            <a:solidFill>
              <a:schemeClr val="tx1">
                <a:lumMod val="95000"/>
                <a:lumOff val="5000"/>
              </a:schemeClr>
            </a:solidFill>
          </a:ln>
        </p:spPr>
      </p:pic>
      <p:pic>
        <p:nvPicPr>
          <p:cNvPr id="7" name="Picture 2" descr="http://biomedicaloptics.spiedigitallibrary.org/data/Journals/BIOMEDO/22181/JBO_17_1_017007_f001.png"/>
          <p:cNvPicPr>
            <a:picLocks noChangeAspect="1" noChangeArrowheads="1"/>
          </p:cNvPicPr>
          <p:nvPr/>
        </p:nvPicPr>
        <p:blipFill>
          <a:blip r:embed="rId3" cstate="print"/>
          <a:srcRect r="30137"/>
          <a:stretch>
            <a:fillRect/>
          </a:stretch>
        </p:blipFill>
        <p:spPr bwMode="auto">
          <a:xfrm>
            <a:off x="4644008" y="1556792"/>
            <a:ext cx="2612088" cy="3816424"/>
          </a:xfrm>
          <a:prstGeom prst="rect">
            <a:avLst/>
          </a:prstGeom>
          <a:noFill/>
        </p:spPr>
      </p:pic>
      <p:sp>
        <p:nvSpPr>
          <p:cNvPr id="8" name="7 - Ορθογώνιο"/>
          <p:cNvSpPr/>
          <p:nvPr/>
        </p:nvSpPr>
        <p:spPr>
          <a:xfrm>
            <a:off x="161764" y="1327954"/>
            <a:ext cx="4427984" cy="2308324"/>
          </a:xfrm>
          <a:prstGeom prst="rect">
            <a:avLst/>
          </a:prstGeom>
        </p:spPr>
        <p:txBody>
          <a:bodyPr wrap="square">
            <a:spAutoFit/>
          </a:bodyPr>
          <a:lstStyle/>
          <a:p>
            <a:pPr lvl="1"/>
            <a:r>
              <a:rPr lang="el-GR" sz="2400" dirty="0" smtClean="0">
                <a:latin typeface="+mn-lt"/>
              </a:rPr>
              <a:t>Οι </a:t>
            </a:r>
            <a:r>
              <a:rPr lang="el-GR" sz="2400" dirty="0" err="1" smtClean="0">
                <a:latin typeface="+mn-lt"/>
              </a:rPr>
              <a:t>επιφυσιακές</a:t>
            </a:r>
            <a:r>
              <a:rPr lang="el-GR" sz="2400" dirty="0" smtClean="0">
                <a:latin typeface="+mn-lt"/>
              </a:rPr>
              <a:t> πλάκες έχουν σχέση ορθής γωνίας με το έσω </a:t>
            </a:r>
            <a:r>
              <a:rPr lang="el-GR" sz="2400" dirty="0" err="1" smtClean="0">
                <a:latin typeface="+mn-lt"/>
              </a:rPr>
              <a:t>δοκιδωτό</a:t>
            </a:r>
            <a:r>
              <a:rPr lang="el-GR" sz="2400" dirty="0" smtClean="0">
                <a:latin typeface="+mn-lt"/>
              </a:rPr>
              <a:t> σύστημα, άρα είναι κάθετες με την δύναμη της αντίδρασης της άρθρωσης.</a:t>
            </a:r>
          </a:p>
        </p:txBody>
      </p:sp>
      <p:sp>
        <p:nvSpPr>
          <p:cNvPr id="9" name="8 - Ορθογώνιο"/>
          <p:cNvSpPr/>
          <p:nvPr/>
        </p:nvSpPr>
        <p:spPr>
          <a:xfrm>
            <a:off x="7236296" y="908720"/>
            <a:ext cx="1619672" cy="1200329"/>
          </a:xfrm>
          <a:prstGeom prst="rect">
            <a:avLst/>
          </a:prstGeom>
          <a:ln>
            <a:solidFill>
              <a:schemeClr val="tx1"/>
            </a:solidFill>
          </a:ln>
        </p:spPr>
        <p:txBody>
          <a:bodyPr wrap="square">
            <a:spAutoFit/>
          </a:bodyPr>
          <a:lstStyle/>
          <a:p>
            <a:r>
              <a:rPr lang="el-GR" dirty="0" smtClean="0">
                <a:latin typeface="+mn-lt"/>
              </a:rPr>
              <a:t>Η περιοχή που δέχεται τη μεγαλύτερη φόρτιση</a:t>
            </a:r>
            <a:endParaRPr lang="el-GR" dirty="0">
              <a:latin typeface="+mn-lt"/>
            </a:endParaRPr>
          </a:p>
        </p:txBody>
      </p:sp>
      <p:sp>
        <p:nvSpPr>
          <p:cNvPr id="10" name="9 - Ορθογώνιο"/>
          <p:cNvSpPr/>
          <p:nvPr/>
        </p:nvSpPr>
        <p:spPr>
          <a:xfrm>
            <a:off x="7236296" y="2482116"/>
            <a:ext cx="1224136" cy="1477328"/>
          </a:xfrm>
          <a:prstGeom prst="rect">
            <a:avLst/>
          </a:prstGeom>
          <a:ln>
            <a:solidFill>
              <a:schemeClr val="tx1"/>
            </a:solidFill>
          </a:ln>
        </p:spPr>
        <p:txBody>
          <a:bodyPr wrap="square">
            <a:spAutoFit/>
          </a:bodyPr>
          <a:lstStyle/>
          <a:p>
            <a:r>
              <a:rPr lang="el-GR" dirty="0" smtClean="0">
                <a:latin typeface="+mn-lt"/>
              </a:rPr>
              <a:t>Η περιοχή που δέχεται τη μικρότερη φόρτιση</a:t>
            </a:r>
            <a:endParaRPr lang="el-GR" dirty="0">
              <a:latin typeface="+mn-lt"/>
            </a:endParaRPr>
          </a:p>
        </p:txBody>
      </p:sp>
      <p:sp>
        <p:nvSpPr>
          <p:cNvPr id="11" name="2 - Θέση περιεχομένου"/>
          <p:cNvSpPr>
            <a:spLocks noGrp="1"/>
          </p:cNvSpPr>
          <p:nvPr>
            <p:ph idx="1"/>
          </p:nvPr>
        </p:nvSpPr>
        <p:spPr>
          <a:xfrm>
            <a:off x="5928356" y="5140786"/>
            <a:ext cx="2880320" cy="432048"/>
          </a:xfrm>
        </p:spPr>
        <p:txBody>
          <a:bodyPr>
            <a:normAutofit/>
          </a:bodyPr>
          <a:lstStyle/>
          <a:p>
            <a:pPr marL="0" indent="0" algn="ctr">
              <a:buNone/>
            </a:pPr>
            <a:r>
              <a:rPr lang="en-US" sz="1200" dirty="0" smtClean="0">
                <a:hlinkClick r:id="rId4"/>
              </a:rPr>
              <a:t>biomedicaloptics.spiedigitallibrary.org</a:t>
            </a:r>
            <a:endParaRPr lang="el-GR" sz="1200" dirty="0"/>
          </a:p>
        </p:txBody>
      </p:sp>
      <p:sp>
        <p:nvSpPr>
          <p:cNvPr id="3" name="Ορθογώνιο 2"/>
          <p:cNvSpPr/>
          <p:nvPr/>
        </p:nvSpPr>
        <p:spPr>
          <a:xfrm>
            <a:off x="537579" y="5635494"/>
            <a:ext cx="4104456" cy="1107996"/>
          </a:xfrm>
          <a:prstGeom prst="rect">
            <a:avLst/>
          </a:prstGeom>
        </p:spPr>
        <p:txBody>
          <a:bodyPr wrap="square">
            <a:spAutoFit/>
          </a:bodyPr>
          <a:lstStyle/>
          <a:p>
            <a:r>
              <a:rPr lang="en-US" sz="1100" dirty="0" err="1">
                <a:latin typeface="+mn-lt"/>
              </a:rPr>
              <a:t>Ji</a:t>
            </a:r>
            <a:r>
              <a:rPr lang="en-US" sz="1100" dirty="0">
                <a:latin typeface="+mn-lt"/>
              </a:rPr>
              <a:t> Yean Kwon, </a:t>
            </a:r>
            <a:r>
              <a:rPr lang="en-US" sz="1100" dirty="0" err="1">
                <a:latin typeface="+mn-lt"/>
              </a:rPr>
              <a:t>Hisashi</a:t>
            </a:r>
            <a:r>
              <a:rPr lang="en-US" sz="1100" dirty="0">
                <a:latin typeface="+mn-lt"/>
              </a:rPr>
              <a:t> Naito, Takeshi Matsumoto and Masao Tanaka (2012). Osteocyte Apoptosis-Induced Bone Resorption in Mechanical Remodeling Simulation - Computational Model for Trabecular Bone Structure, Apoptosis and Medicine, Dr. Tobias </a:t>
            </a:r>
            <a:r>
              <a:rPr lang="en-US" sz="1100" dirty="0" err="1">
                <a:latin typeface="+mn-lt"/>
              </a:rPr>
              <a:t>Ntuli</a:t>
            </a:r>
            <a:r>
              <a:rPr lang="en-US" sz="1100" dirty="0">
                <a:latin typeface="+mn-lt"/>
              </a:rPr>
              <a:t> (Ed.), ISBN: 978-953-51-0701-9, </a:t>
            </a:r>
            <a:r>
              <a:rPr lang="en-US" sz="1100" dirty="0" err="1">
                <a:latin typeface="+mn-lt"/>
              </a:rPr>
              <a:t>InTech</a:t>
            </a:r>
            <a:r>
              <a:rPr lang="en-US" sz="1100" dirty="0">
                <a:latin typeface="+mn-lt"/>
              </a:rPr>
              <a:t>, DOI: 10.5772/50301. Available from: </a:t>
            </a:r>
            <a:r>
              <a:rPr lang="en-US" sz="1100" dirty="0">
                <a:latin typeface="+mn-lt"/>
                <a:hlinkClick r:id="rId5"/>
              </a:rPr>
              <a:t>http://</a:t>
            </a:r>
            <a:r>
              <a:rPr lang="en-US" sz="1100" dirty="0" smtClean="0">
                <a:latin typeface="+mn-lt"/>
                <a:hlinkClick r:id="rId5"/>
              </a:rPr>
              <a:t>www.intechopen.com</a:t>
            </a:r>
            <a:endParaRPr lang="el-GR" sz="1100" dirty="0">
              <a:latin typeface="+mn-l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368152"/>
          </a:xfrm>
        </p:spPr>
        <p:txBody>
          <a:bodyPr>
            <a:normAutofit fontScale="90000"/>
          </a:bodyPr>
          <a:lstStyle/>
          <a:p>
            <a:r>
              <a:rPr lang="el-GR" smtClean="0"/>
              <a:t/>
            </a:r>
            <a:br>
              <a:rPr lang="el-GR" smtClean="0"/>
            </a:br>
            <a:r>
              <a:rPr lang="el-GR" smtClean="0"/>
              <a:t>Κνημομηριαία  Άρθρωση</a:t>
            </a:r>
            <a:r>
              <a:rPr lang="el-GR" dirty="0" smtClean="0"/>
              <a:t/>
            </a:r>
            <a:br>
              <a:rPr lang="el-GR" dirty="0" smtClean="0"/>
            </a:br>
            <a:r>
              <a:rPr lang="el-GR" sz="3600" b="0" dirty="0" smtClean="0"/>
              <a:t>Έκταση 2/2 </a:t>
            </a:r>
            <a:r>
              <a:rPr lang="el-GR" dirty="0" smtClean="0"/>
              <a:t/>
            </a:r>
            <a:br>
              <a:rPr lang="el-GR" dirty="0" smtClean="0"/>
            </a:br>
            <a:endParaRPr lang="el-GR" dirty="0"/>
          </a:p>
        </p:txBody>
      </p:sp>
      <p:sp>
        <p:nvSpPr>
          <p:cNvPr id="3" name="2 - Θέση περιεχομένου"/>
          <p:cNvSpPr>
            <a:spLocks noGrp="1"/>
          </p:cNvSpPr>
          <p:nvPr>
            <p:ph idx="1"/>
          </p:nvPr>
        </p:nvSpPr>
        <p:spPr>
          <a:xfrm>
            <a:off x="539552" y="1556792"/>
            <a:ext cx="8136904" cy="4464496"/>
          </a:xfrm>
        </p:spPr>
        <p:txBody>
          <a:bodyPr>
            <a:normAutofit/>
          </a:bodyPr>
          <a:lstStyle/>
          <a:p>
            <a:r>
              <a:rPr lang="el-GR" dirty="0" smtClean="0"/>
              <a:t>Η ελικοειδής  αυτή κίνηση της κνήμης σε σχέση με το μηριαίο οφείλεται στην ανατομική κατασκευή του έσω μηριαίου κονδύλου, ο οποίος είναι  1,7 </a:t>
            </a:r>
            <a:r>
              <a:rPr lang="en-US" dirty="0" smtClean="0"/>
              <a:t>cm</a:t>
            </a:r>
            <a:r>
              <a:rPr lang="el-GR" dirty="0" smtClean="0"/>
              <a:t> μακρύτερος από τον έξω μηριαίο κόνδυλο. </a:t>
            </a:r>
          </a:p>
          <a:p>
            <a:r>
              <a:rPr lang="el-GR" dirty="0" smtClean="0"/>
              <a:t>Επειδή η αρθρική επιφάνεια της κνήμης είναι μακρύτερη στον έσω από ότι στον έξω κόνδυλο, συμπιέζει τον έσω κνημιαίο κόνδυλο και αναγκαστικά γίνεται έξω στροφή. </a:t>
            </a:r>
          </a:p>
          <a:p>
            <a:r>
              <a:rPr lang="el-GR" dirty="0" smtClean="0"/>
              <a:t>Κατά την κάμψη</a:t>
            </a:r>
            <a:r>
              <a:rPr lang="en-US" dirty="0" smtClean="0"/>
              <a:t> </a:t>
            </a:r>
            <a:r>
              <a:rPr lang="el-GR" dirty="0" smtClean="0"/>
              <a:t>κινείται αντίστροφα.</a:t>
            </a:r>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a:solidFill>
                <a:prstClr val="black"/>
              </a:solidFill>
            </a:endParaRPr>
          </a:p>
        </p:txBody>
      </p:sp>
    </p:spTree>
    <p:extLst>
      <p:ext uri="{BB962C8B-B14F-4D97-AF65-F5344CB8AC3E}">
        <p14:creationId xmlns:p14="http://schemas.microsoft.com/office/powerpoint/2010/main" val="10178698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116632"/>
            <a:ext cx="8085584" cy="1368152"/>
          </a:xfrm>
        </p:spPr>
        <p:txBody>
          <a:bodyPr>
            <a:normAutofit fontScale="90000"/>
          </a:bodyPr>
          <a:lstStyle/>
          <a:p>
            <a:r>
              <a:rPr lang="el-GR" smtClean="0"/>
              <a:t/>
            </a:r>
            <a:br>
              <a:rPr lang="el-GR" smtClean="0"/>
            </a:br>
            <a:r>
              <a:rPr lang="el-GR" smtClean="0"/>
              <a:t>Κνημομηριαία  Άρθρωση</a:t>
            </a:r>
            <a:r>
              <a:rPr lang="el-GR" sz="3600" dirty="0" smtClean="0"/>
              <a:t/>
            </a:r>
            <a:br>
              <a:rPr lang="el-GR" sz="3600" dirty="0" smtClean="0"/>
            </a:br>
            <a:r>
              <a:rPr lang="el-GR" sz="3200" b="0" dirty="0" smtClean="0"/>
              <a:t> </a:t>
            </a:r>
            <a:r>
              <a:rPr lang="el-GR" sz="3600" b="0" dirty="0" smtClean="0"/>
              <a:t>Κάμψη </a:t>
            </a:r>
            <a:r>
              <a:rPr lang="el-GR" sz="3600" dirty="0" smtClean="0"/>
              <a:t/>
            </a:r>
            <a:br>
              <a:rPr lang="el-GR" sz="3600" dirty="0" smtClean="0"/>
            </a:br>
            <a:endParaRPr lang="el-GR" sz="3600" b="0" dirty="0"/>
          </a:p>
        </p:txBody>
      </p:sp>
      <p:sp>
        <p:nvSpPr>
          <p:cNvPr id="3" name="2 - Θέση περιεχομένου"/>
          <p:cNvSpPr>
            <a:spLocks noGrp="1"/>
          </p:cNvSpPr>
          <p:nvPr>
            <p:ph idx="1"/>
          </p:nvPr>
        </p:nvSpPr>
        <p:spPr>
          <a:xfrm>
            <a:off x="323528" y="2060848"/>
            <a:ext cx="8517632" cy="3960440"/>
          </a:xfrm>
        </p:spPr>
        <p:txBody>
          <a:bodyPr>
            <a:normAutofit/>
          </a:bodyPr>
          <a:lstStyle/>
          <a:p>
            <a:r>
              <a:rPr lang="el-GR" dirty="0" smtClean="0"/>
              <a:t>  Όταν το γόνατο κάμπτεται από θέση πλήρους έκτασης</a:t>
            </a:r>
            <a:r>
              <a:rPr lang="el-GR" dirty="0"/>
              <a:t>:</a:t>
            </a:r>
            <a:endParaRPr lang="el-GR" dirty="0" smtClean="0"/>
          </a:p>
          <a:p>
            <a:pPr lvl="1"/>
            <a:r>
              <a:rPr lang="el-GR" dirty="0" smtClean="0"/>
              <a:t>Η κνήμη κυλίεται προς τα πίσω.</a:t>
            </a:r>
          </a:p>
          <a:p>
            <a:pPr lvl="1"/>
            <a:r>
              <a:rPr lang="el-GR" dirty="0" smtClean="0"/>
              <a:t>Επιμηκύνεται ο πρόσθιος χιαστός σύνδεσμος.</a:t>
            </a:r>
          </a:p>
          <a:p>
            <a:pPr lvl="1"/>
            <a:r>
              <a:rPr lang="el-GR" dirty="0" smtClean="0"/>
              <a:t>Έλκει την κνήμη  (ο πρόσθιος χιαστός σύνδεσμος)  και  προκαλεί ολίσθηση προς τα πίσω.</a:t>
            </a:r>
          </a:p>
          <a:p>
            <a:pPr lvl="1"/>
            <a:r>
              <a:rPr lang="el-GR" dirty="0" smtClean="0"/>
              <a:t>Η ολίσθηση αρχίζει  από τον </a:t>
            </a:r>
            <a:r>
              <a:rPr lang="el-GR" dirty="0" err="1" smtClean="0"/>
              <a:t>επιμηκέστερο</a:t>
            </a:r>
            <a:r>
              <a:rPr lang="el-GR" dirty="0" smtClean="0"/>
              <a:t>  μηριαίο  κόνδυλο, δηλαδή τον έσω.</a:t>
            </a:r>
          </a:p>
          <a:p>
            <a:pPr>
              <a:buNone/>
            </a:pPr>
            <a:endParaRPr lang="el-GR" b="1"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a:solidFill>
                <a:prstClr val="black"/>
              </a:solidFill>
            </a:endParaRPr>
          </a:p>
        </p:txBody>
      </p:sp>
    </p:spTree>
    <p:extLst>
      <p:ext uri="{BB962C8B-B14F-4D97-AF65-F5344CB8AC3E}">
        <p14:creationId xmlns:p14="http://schemas.microsoft.com/office/powerpoint/2010/main" val="40985228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smtClean="0"/>
              <a:t>The “Screw-home" Mechanism</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a:solidFill>
                <a:prstClr val="black"/>
              </a:solidFill>
            </a:endParaRPr>
          </a:p>
        </p:txBody>
      </p:sp>
      <p:sp>
        <p:nvSpPr>
          <p:cNvPr id="5" name="2 - Θέση περιεχομένου"/>
          <p:cNvSpPr txBox="1">
            <a:spLocks/>
          </p:cNvSpPr>
          <p:nvPr/>
        </p:nvSpPr>
        <p:spPr>
          <a:xfrm>
            <a:off x="1763688" y="4074949"/>
            <a:ext cx="5616624" cy="2160240"/>
          </a:xfrm>
          <a:prstGeom prst="rect">
            <a:avLst/>
          </a:prstGeom>
          <a:ln>
            <a:solidFill>
              <a:srgbClr val="002060"/>
            </a:solidFill>
          </a:ln>
        </p:spPr>
        <p:txBody>
          <a:bodyPr vert="horz" lIns="91440" tIns="45720" rIns="91440" bIns="45720" rtlCol="0">
            <a:normAutofit fontScale="92500"/>
          </a:bodyPr>
          <a:lstStyle/>
          <a:p>
            <a:pPr marL="342900" lvl="1" indent="-342900" fontAlgn="auto">
              <a:lnSpc>
                <a:spcPct val="112000"/>
              </a:lnSpc>
              <a:spcBef>
                <a:spcPts val="1200"/>
              </a:spcBef>
              <a:spcAft>
                <a:spcPts val="0"/>
              </a:spcAft>
              <a:buFont typeface="Wingdings" panose="05000000000000000000" pitchFamily="2" charset="2"/>
              <a:buNone/>
              <a:defRPr/>
            </a:pPr>
            <a:r>
              <a:rPr lang="el-GR" sz="3500" dirty="0" smtClean="0">
                <a:solidFill>
                  <a:prstClr val="black"/>
                </a:solidFill>
                <a:latin typeface="Calibri"/>
              </a:rPr>
              <a:t>Κατά την </a:t>
            </a:r>
            <a:r>
              <a:rPr lang="el-GR" sz="3500" b="1" dirty="0" smtClean="0">
                <a:solidFill>
                  <a:prstClr val="black"/>
                </a:solidFill>
                <a:latin typeface="Calibri"/>
              </a:rPr>
              <a:t>κάμψη</a:t>
            </a:r>
            <a:r>
              <a:rPr lang="el-GR" sz="3500" dirty="0" smtClean="0">
                <a:solidFill>
                  <a:prstClr val="black"/>
                </a:solidFill>
                <a:latin typeface="Calibri"/>
              </a:rPr>
              <a:t>  του γόνατος, </a:t>
            </a:r>
            <a:endParaRPr lang="en-US" sz="3500" dirty="0" smtClean="0">
              <a:solidFill>
                <a:prstClr val="black"/>
              </a:solidFill>
              <a:latin typeface="Calibri"/>
            </a:endParaRPr>
          </a:p>
          <a:p>
            <a:pPr marL="342900" lvl="1" indent="-342900" fontAlgn="auto">
              <a:lnSpc>
                <a:spcPct val="112000"/>
              </a:lnSpc>
              <a:spcBef>
                <a:spcPts val="1200"/>
              </a:spcBef>
              <a:spcAft>
                <a:spcPts val="0"/>
              </a:spcAft>
              <a:buFont typeface="Wingdings" panose="05000000000000000000" pitchFamily="2" charset="2"/>
              <a:buNone/>
              <a:defRPr/>
            </a:pPr>
            <a:r>
              <a:rPr lang="el-GR" sz="3500" dirty="0" smtClean="0">
                <a:solidFill>
                  <a:prstClr val="black"/>
                </a:solidFill>
                <a:latin typeface="Calibri"/>
              </a:rPr>
              <a:t>προκαλείται </a:t>
            </a:r>
            <a:endParaRPr lang="en-US" sz="3500" dirty="0" smtClean="0">
              <a:solidFill>
                <a:prstClr val="black"/>
              </a:solidFill>
              <a:latin typeface="Calibri"/>
            </a:endParaRPr>
          </a:p>
          <a:p>
            <a:pPr marL="342900" lvl="1" indent="-342900" fontAlgn="auto">
              <a:lnSpc>
                <a:spcPct val="112000"/>
              </a:lnSpc>
              <a:spcBef>
                <a:spcPts val="1200"/>
              </a:spcBef>
              <a:spcAft>
                <a:spcPts val="0"/>
              </a:spcAft>
              <a:buFont typeface="Wingdings" panose="05000000000000000000" pitchFamily="2" charset="2"/>
              <a:buNone/>
              <a:defRPr/>
            </a:pPr>
            <a:r>
              <a:rPr lang="el-GR" sz="3500" b="1" dirty="0" smtClean="0">
                <a:solidFill>
                  <a:prstClr val="black"/>
                </a:solidFill>
                <a:latin typeface="Calibri"/>
              </a:rPr>
              <a:t>έσω στροφή </a:t>
            </a:r>
            <a:r>
              <a:rPr lang="el-GR" sz="3500" dirty="0" smtClean="0">
                <a:solidFill>
                  <a:prstClr val="black"/>
                </a:solidFill>
                <a:latin typeface="Calibri"/>
              </a:rPr>
              <a:t>της κνήμης.</a:t>
            </a:r>
            <a:r>
              <a:rPr lang="en-US" sz="3500" dirty="0" smtClean="0">
                <a:solidFill>
                  <a:prstClr val="black"/>
                </a:solidFill>
                <a:latin typeface="Calibri"/>
              </a:rPr>
              <a:t> </a:t>
            </a:r>
            <a:endParaRPr lang="el-GR" sz="2400" dirty="0">
              <a:solidFill>
                <a:prstClr val="black"/>
              </a:solidFill>
              <a:latin typeface="Calibri"/>
            </a:endParaRPr>
          </a:p>
        </p:txBody>
      </p:sp>
      <p:sp>
        <p:nvSpPr>
          <p:cNvPr id="6" name="2 - Θέση περιεχομένου"/>
          <p:cNvSpPr txBox="1">
            <a:spLocks/>
          </p:cNvSpPr>
          <p:nvPr/>
        </p:nvSpPr>
        <p:spPr>
          <a:xfrm>
            <a:off x="1043608" y="1340768"/>
            <a:ext cx="7056784" cy="2448272"/>
          </a:xfrm>
          <a:prstGeom prst="rect">
            <a:avLst/>
          </a:prstGeom>
          <a:ln>
            <a:solidFill>
              <a:srgbClr val="002060"/>
            </a:solidFill>
          </a:ln>
        </p:spPr>
        <p:txBody>
          <a:bodyPr vert="horz" lIns="91440" tIns="45720" rIns="91440" bIns="45720" rtlCol="0">
            <a:normAutofit fontScale="92500"/>
          </a:bodyPr>
          <a:lstStyle/>
          <a:p>
            <a:pPr marL="342900" indent="-342900" fontAlgn="auto">
              <a:lnSpc>
                <a:spcPct val="112000"/>
              </a:lnSpc>
              <a:spcBef>
                <a:spcPts val="1200"/>
              </a:spcBef>
              <a:spcAft>
                <a:spcPts val="0"/>
              </a:spcAft>
              <a:buFont typeface="Wingdings" panose="05000000000000000000" pitchFamily="2" charset="2"/>
              <a:buNone/>
              <a:defRPr/>
            </a:pPr>
            <a:r>
              <a:rPr lang="el-GR" sz="2800" b="1" dirty="0" smtClean="0">
                <a:solidFill>
                  <a:prstClr val="black"/>
                </a:solidFill>
                <a:latin typeface="Calibri"/>
              </a:rPr>
              <a:t>     </a:t>
            </a:r>
            <a:r>
              <a:rPr lang="el-GR" sz="3500" dirty="0" smtClean="0">
                <a:solidFill>
                  <a:prstClr val="black"/>
                </a:solidFill>
                <a:latin typeface="Calibri"/>
              </a:rPr>
              <a:t>Κατά  τις τελευταίες μοίρες </a:t>
            </a:r>
          </a:p>
          <a:p>
            <a:pPr marL="342900" indent="-342900" fontAlgn="auto">
              <a:lnSpc>
                <a:spcPct val="112000"/>
              </a:lnSpc>
              <a:spcBef>
                <a:spcPts val="1200"/>
              </a:spcBef>
              <a:spcAft>
                <a:spcPts val="0"/>
              </a:spcAft>
              <a:buFont typeface="Wingdings" panose="05000000000000000000" pitchFamily="2" charset="2"/>
              <a:buNone/>
              <a:defRPr/>
            </a:pPr>
            <a:r>
              <a:rPr lang="el-GR" sz="3500" dirty="0" smtClean="0">
                <a:solidFill>
                  <a:prstClr val="black"/>
                </a:solidFill>
                <a:latin typeface="Calibri"/>
              </a:rPr>
              <a:t>    </a:t>
            </a:r>
            <a:r>
              <a:rPr lang="el-GR" sz="3500" b="1" dirty="0" smtClean="0">
                <a:solidFill>
                  <a:prstClr val="black"/>
                </a:solidFill>
                <a:latin typeface="Calibri"/>
              </a:rPr>
              <a:t>έκταση</a:t>
            </a:r>
            <a:r>
              <a:rPr lang="el-GR" sz="3500" dirty="0" smtClean="0">
                <a:solidFill>
                  <a:prstClr val="black"/>
                </a:solidFill>
                <a:latin typeface="Calibri"/>
              </a:rPr>
              <a:t>ς του γόνατος,  </a:t>
            </a:r>
          </a:p>
          <a:p>
            <a:pPr marL="342900" indent="-342900" fontAlgn="auto">
              <a:lnSpc>
                <a:spcPct val="112000"/>
              </a:lnSpc>
              <a:spcBef>
                <a:spcPts val="1200"/>
              </a:spcBef>
              <a:spcAft>
                <a:spcPts val="0"/>
              </a:spcAft>
              <a:buFont typeface="Wingdings" panose="05000000000000000000" pitchFamily="2" charset="2"/>
              <a:buNone/>
              <a:defRPr/>
            </a:pPr>
            <a:r>
              <a:rPr lang="el-GR" sz="3500" dirty="0" smtClean="0">
                <a:solidFill>
                  <a:prstClr val="black"/>
                </a:solidFill>
                <a:latin typeface="Calibri"/>
              </a:rPr>
              <a:t>    αναγκάζεται η κνήμη σε </a:t>
            </a:r>
            <a:r>
              <a:rPr lang="el-GR" sz="3500" b="1" dirty="0" smtClean="0">
                <a:solidFill>
                  <a:prstClr val="black"/>
                </a:solidFill>
                <a:latin typeface="Calibri"/>
              </a:rPr>
              <a:t>έξω στροφή.</a:t>
            </a:r>
            <a:endParaRPr lang="el-GR" sz="3500" b="1" dirty="0">
              <a:solidFill>
                <a:prstClr val="black"/>
              </a:solidFill>
              <a:latin typeface="Calibri"/>
            </a:endParaRPr>
          </a:p>
        </p:txBody>
      </p:sp>
    </p:spTree>
    <p:extLst>
      <p:ext uri="{BB962C8B-B14F-4D97-AF65-F5344CB8AC3E}">
        <p14:creationId xmlns:p14="http://schemas.microsoft.com/office/powerpoint/2010/main" val="347847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err="1" smtClean="0"/>
              <a:t>Κνημομηριαία</a:t>
            </a:r>
            <a:r>
              <a:rPr lang="el-GR" sz="3600" dirty="0" smtClean="0"/>
              <a:t> Άρθρωση </a:t>
            </a:r>
            <a:r>
              <a:rPr lang="el-GR" sz="3200" b="0" dirty="0" smtClean="0"/>
              <a:t>1/3</a:t>
            </a:r>
            <a:endParaRPr lang="el-GR" sz="3200" b="0" dirty="0"/>
          </a:p>
        </p:txBody>
      </p:sp>
      <p:sp>
        <p:nvSpPr>
          <p:cNvPr id="3" name="2 - Θέση περιεχομένου"/>
          <p:cNvSpPr>
            <a:spLocks noGrp="1"/>
          </p:cNvSpPr>
          <p:nvPr>
            <p:ph idx="1"/>
          </p:nvPr>
        </p:nvSpPr>
        <p:spPr>
          <a:xfrm>
            <a:off x="251520" y="908720"/>
            <a:ext cx="4680520" cy="5688632"/>
          </a:xfrm>
        </p:spPr>
        <p:txBody>
          <a:bodyPr>
            <a:normAutofit fontScale="92500" lnSpcReduction="10000"/>
          </a:bodyPr>
          <a:lstStyle/>
          <a:p>
            <a:r>
              <a:rPr lang="el-GR" sz="2600" smtClean="0"/>
              <a:t>Στην  </a:t>
            </a:r>
            <a:r>
              <a:rPr lang="el-GR" sz="2600" b="1" smtClean="0"/>
              <a:t>κάμψη</a:t>
            </a:r>
            <a:r>
              <a:rPr lang="el-GR" sz="2600" smtClean="0"/>
              <a:t> </a:t>
            </a:r>
            <a:r>
              <a:rPr lang="el-GR" sz="2600" dirty="0" smtClean="0"/>
              <a:t>αρχικά γίνεται στροφή και η επαφή των επιφανειών εντοπίζεται προς τα </a:t>
            </a:r>
            <a:r>
              <a:rPr lang="el-GR" sz="2600" b="1" dirty="0" smtClean="0"/>
              <a:t>πίσω.</a:t>
            </a:r>
          </a:p>
          <a:p>
            <a:r>
              <a:rPr lang="el-GR" sz="2600" dirty="0" smtClean="0"/>
              <a:t> Στην εξέλιξη της τροχιάς της κάμψης η επαφή </a:t>
            </a:r>
            <a:r>
              <a:rPr lang="el-GR" sz="2600" smtClean="0"/>
              <a:t>των επιφανειών  εντοπίζεται </a:t>
            </a:r>
            <a:r>
              <a:rPr lang="el-GR" sz="2600" dirty="0" smtClean="0"/>
              <a:t>ακόμη πιο πίσω, με τον πρόσθιο χιαστό σύνδεσμο να </a:t>
            </a:r>
            <a:r>
              <a:rPr lang="el-GR" sz="2600" smtClean="0"/>
              <a:t>καθοδηγεί και  να  σταθεροποιεί από  την </a:t>
            </a:r>
            <a:r>
              <a:rPr lang="el-GR" sz="2600" dirty="0" smtClean="0"/>
              <a:t>περαιτέρω ολίσθηση.</a:t>
            </a:r>
          </a:p>
          <a:p>
            <a:r>
              <a:rPr lang="el-GR" sz="2600" dirty="0" smtClean="0"/>
              <a:t>Κατά </a:t>
            </a:r>
            <a:r>
              <a:rPr lang="el-GR" sz="2600" smtClean="0"/>
              <a:t>την </a:t>
            </a:r>
            <a:r>
              <a:rPr lang="el-GR" sz="2600" b="1" smtClean="0"/>
              <a:t>έκταση  </a:t>
            </a:r>
            <a:r>
              <a:rPr lang="el-GR" sz="2600" smtClean="0"/>
              <a:t>η </a:t>
            </a:r>
            <a:r>
              <a:rPr lang="el-GR" sz="2600" dirty="0" smtClean="0"/>
              <a:t>επαφή των αρθρικών επιφανειών εντοπίζεται</a:t>
            </a:r>
            <a:r>
              <a:rPr lang="el-GR" sz="2600" b="1" dirty="0" smtClean="0"/>
              <a:t> κεντρικά</a:t>
            </a:r>
            <a:r>
              <a:rPr lang="el-GR" sz="2600" dirty="0" smtClean="0"/>
              <a:t>.</a:t>
            </a:r>
            <a:endParaRPr lang="el-GR" dirty="0" smtClean="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a:solidFill>
                <a:prstClr val="black"/>
              </a:solidFill>
            </a:endParaRPr>
          </a:p>
        </p:txBody>
      </p:sp>
      <p:pic>
        <p:nvPicPr>
          <p:cNvPr id="5" name="Picture 2" descr="convex"/>
          <p:cNvPicPr>
            <a:picLocks noChangeAspect="1" noChangeArrowheads="1"/>
          </p:cNvPicPr>
          <p:nvPr/>
        </p:nvPicPr>
        <p:blipFill>
          <a:blip r:embed="rId2" cstate="print"/>
          <a:srcRect l="57510" r="3797" b="12279"/>
          <a:stretch>
            <a:fillRect/>
          </a:stretch>
        </p:blipFill>
        <p:spPr bwMode="auto">
          <a:xfrm>
            <a:off x="6588224" y="1052736"/>
            <a:ext cx="2274570" cy="4464496"/>
          </a:xfrm>
          <a:prstGeom prst="rect">
            <a:avLst/>
          </a:prstGeom>
          <a:noFill/>
        </p:spPr>
      </p:pic>
      <p:pic>
        <p:nvPicPr>
          <p:cNvPr id="6" name="Picture 2" descr="convex"/>
          <p:cNvPicPr>
            <a:picLocks noChangeAspect="1" noChangeArrowheads="1"/>
          </p:cNvPicPr>
          <p:nvPr/>
        </p:nvPicPr>
        <p:blipFill>
          <a:blip r:embed="rId2" cstate="print"/>
          <a:srcRect l="10775" r="62936" b="12279"/>
          <a:stretch>
            <a:fillRect/>
          </a:stretch>
        </p:blipFill>
        <p:spPr bwMode="auto">
          <a:xfrm>
            <a:off x="5004048" y="980728"/>
            <a:ext cx="1584176" cy="4576508"/>
          </a:xfrm>
          <a:prstGeom prst="rect">
            <a:avLst/>
          </a:prstGeom>
          <a:noFill/>
        </p:spPr>
      </p:pic>
      <p:sp>
        <p:nvSpPr>
          <p:cNvPr id="8" name="7 - Ορθογώνιο"/>
          <p:cNvSpPr/>
          <p:nvPr/>
        </p:nvSpPr>
        <p:spPr>
          <a:xfrm>
            <a:off x="6829472" y="5733256"/>
            <a:ext cx="1872208" cy="276999"/>
          </a:xfrm>
          <a:prstGeom prst="rect">
            <a:avLst/>
          </a:prstGeom>
        </p:spPr>
        <p:txBody>
          <a:bodyPr wrap="square">
            <a:spAutoFit/>
          </a:bodyPr>
          <a:lstStyle/>
          <a:p>
            <a:pPr algn="ctr"/>
            <a:r>
              <a:rPr lang="en-US" sz="1200" dirty="0" smtClean="0">
                <a:solidFill>
                  <a:prstClr val="black"/>
                </a:solidFill>
                <a:latin typeface="+mn-lt"/>
                <a:hlinkClick r:id="rId3"/>
              </a:rPr>
              <a:t>acceleratesp.com</a:t>
            </a:r>
            <a:endParaRPr lang="el-GR" sz="1200" dirty="0">
              <a:solidFill>
                <a:prstClr val="black"/>
              </a:solidFill>
              <a:latin typeface="+mn-lt"/>
            </a:endParaRPr>
          </a:p>
        </p:txBody>
      </p:sp>
      <p:sp>
        <p:nvSpPr>
          <p:cNvPr id="10" name="9 - Έλλειψη"/>
          <p:cNvSpPr/>
          <p:nvPr/>
        </p:nvSpPr>
        <p:spPr>
          <a:xfrm>
            <a:off x="7884368" y="4005064"/>
            <a:ext cx="1259632" cy="432048"/>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2. </a:t>
            </a:r>
            <a:endParaRPr lang="el-GR" sz="2000" dirty="0">
              <a:solidFill>
                <a:schemeClr val="tx1"/>
              </a:solidFill>
            </a:endParaRPr>
          </a:p>
        </p:txBody>
      </p:sp>
      <p:sp>
        <p:nvSpPr>
          <p:cNvPr id="14" name="13 - Έλλειψη"/>
          <p:cNvSpPr/>
          <p:nvPr/>
        </p:nvSpPr>
        <p:spPr>
          <a:xfrm>
            <a:off x="5076056" y="1268760"/>
            <a:ext cx="1259632" cy="432048"/>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1. </a:t>
            </a:r>
            <a:endParaRPr lang="el-GR" sz="2000" dirty="0">
              <a:solidFill>
                <a:schemeClr val="tx1"/>
              </a:solidFill>
            </a:endParaRPr>
          </a:p>
        </p:txBody>
      </p:sp>
      <p:sp>
        <p:nvSpPr>
          <p:cNvPr id="15" name="14 - Έλλειψη"/>
          <p:cNvSpPr/>
          <p:nvPr/>
        </p:nvSpPr>
        <p:spPr>
          <a:xfrm>
            <a:off x="6804248" y="1340768"/>
            <a:ext cx="1259632" cy="432048"/>
          </a:xfrm>
          <a:prstGeom prst="ellips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1. </a:t>
            </a:r>
            <a:endParaRPr lang="el-GR" sz="2000" dirty="0">
              <a:solidFill>
                <a:schemeClr val="tx1"/>
              </a:solidFill>
            </a:endParaRPr>
          </a:p>
        </p:txBody>
      </p:sp>
      <p:sp>
        <p:nvSpPr>
          <p:cNvPr id="16" name="2 - Θέση περιεχομένου"/>
          <p:cNvSpPr txBox="1">
            <a:spLocks/>
          </p:cNvSpPr>
          <p:nvPr/>
        </p:nvSpPr>
        <p:spPr>
          <a:xfrm>
            <a:off x="5004048" y="5517232"/>
            <a:ext cx="1810544" cy="1080120"/>
          </a:xfrm>
          <a:prstGeom prst="rect">
            <a:avLst/>
          </a:prstGeom>
        </p:spPr>
        <p:txBody>
          <a:bodyPr vert="horz" lIns="91440" tIns="45720" rIns="91440" bIns="45720" rtlCol="0">
            <a:normAutofit/>
          </a:bodyPr>
          <a:lstStyle/>
          <a:p>
            <a:pPr marL="342900" indent="-342900" fontAlgn="auto">
              <a:lnSpc>
                <a:spcPct val="112000"/>
              </a:lnSpc>
              <a:spcBef>
                <a:spcPts val="1200"/>
              </a:spcBef>
              <a:spcAft>
                <a:spcPts val="0"/>
              </a:spcAft>
              <a:buFont typeface="Wingdings" panose="05000000000000000000" pitchFamily="2" charset="2"/>
              <a:buNone/>
              <a:defRPr/>
            </a:pPr>
            <a:r>
              <a:rPr lang="el-GR" sz="2400" b="1" dirty="0" smtClean="0">
                <a:solidFill>
                  <a:prstClr val="black"/>
                </a:solidFill>
                <a:latin typeface="Calibri"/>
              </a:rPr>
              <a:t>1.Κύλιση </a:t>
            </a:r>
          </a:p>
          <a:p>
            <a:pPr marL="342900" indent="-342900" fontAlgn="auto">
              <a:lnSpc>
                <a:spcPct val="112000"/>
              </a:lnSpc>
              <a:spcBef>
                <a:spcPts val="1200"/>
              </a:spcBef>
              <a:spcAft>
                <a:spcPts val="0"/>
              </a:spcAft>
              <a:buFont typeface="Wingdings" panose="05000000000000000000" pitchFamily="2" charset="2"/>
              <a:buNone/>
              <a:defRPr/>
            </a:pPr>
            <a:r>
              <a:rPr lang="el-GR" sz="2400" b="1" dirty="0" smtClean="0">
                <a:solidFill>
                  <a:prstClr val="black"/>
                </a:solidFill>
                <a:latin typeface="Calibri"/>
              </a:rPr>
              <a:t>2.Ολίσθηση</a:t>
            </a:r>
          </a:p>
          <a:p>
            <a:pPr marL="342900" indent="-342900" fontAlgn="auto">
              <a:lnSpc>
                <a:spcPct val="112000"/>
              </a:lnSpc>
              <a:spcBef>
                <a:spcPts val="1200"/>
              </a:spcBef>
              <a:spcAft>
                <a:spcPts val="0"/>
              </a:spcAft>
              <a:buFont typeface="Wingdings" panose="05000000000000000000" pitchFamily="2" charset="2"/>
              <a:buNone/>
              <a:defRPr/>
            </a:pPr>
            <a:endParaRPr lang="el-GR" sz="2400" dirty="0">
              <a:solidFill>
                <a:prstClr val="black"/>
              </a:solidFill>
              <a:latin typeface="Calibri"/>
            </a:endParaRPr>
          </a:p>
        </p:txBody>
      </p:sp>
    </p:spTree>
    <p:extLst>
      <p:ext uri="{BB962C8B-B14F-4D97-AF65-F5344CB8AC3E}">
        <p14:creationId xmlns:p14="http://schemas.microsoft.com/office/powerpoint/2010/main" val="28511679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a:t>Κνημομηριαία</a:t>
            </a:r>
            <a:r>
              <a:rPr lang="el-GR" sz="3600" dirty="0"/>
              <a:t> Άρθρωση </a:t>
            </a:r>
            <a:r>
              <a:rPr lang="el-GR" sz="3200" b="0" dirty="0" smtClean="0"/>
              <a:t>2/3</a:t>
            </a:r>
            <a:endParaRPr lang="el-GR" sz="3200" b="0" dirty="0"/>
          </a:p>
        </p:txBody>
      </p:sp>
      <p:sp>
        <p:nvSpPr>
          <p:cNvPr id="3" name="2 - Θέση περιεχομένου"/>
          <p:cNvSpPr>
            <a:spLocks noGrp="1"/>
          </p:cNvSpPr>
          <p:nvPr>
            <p:ph idx="1"/>
          </p:nvPr>
        </p:nvSpPr>
        <p:spPr>
          <a:xfrm>
            <a:off x="457200" y="1196752"/>
            <a:ext cx="8075240" cy="5256584"/>
          </a:xfrm>
        </p:spPr>
        <p:txBody>
          <a:bodyPr>
            <a:normAutofit/>
          </a:bodyPr>
          <a:lstStyle/>
          <a:p>
            <a:r>
              <a:rPr lang="el-GR" dirty="0" smtClean="0"/>
              <a:t>Στην </a:t>
            </a:r>
            <a:r>
              <a:rPr lang="el-GR" dirty="0" err="1" smtClean="0"/>
              <a:t>κνημομηριαία</a:t>
            </a:r>
            <a:r>
              <a:rPr lang="el-GR" dirty="0" smtClean="0"/>
              <a:t> άρθρωση  (με  αναφορά στις αρχές κίνησης κυρτού- κοίλου), η κίνηση της κάμψης   με φόρτιση, (δηλαδή σταθεροποιημένη κνήμη  και  κίνηση μηριαίου) εξελίσσεται όπως παρακάτω:</a:t>
            </a:r>
          </a:p>
          <a:p>
            <a:pPr lvl="1"/>
            <a:r>
              <a:rPr lang="el-GR" dirty="0" smtClean="0"/>
              <a:t>Αρχίζει με  </a:t>
            </a:r>
            <a:r>
              <a:rPr lang="el-GR" b="1" dirty="0" smtClean="0"/>
              <a:t>καθαρή κύλιση </a:t>
            </a:r>
            <a:r>
              <a:rPr lang="en-US" dirty="0" smtClean="0"/>
              <a:t>(roll)</a:t>
            </a:r>
            <a:r>
              <a:rPr lang="en-US" b="1" dirty="0" smtClean="0"/>
              <a:t> </a:t>
            </a:r>
            <a:r>
              <a:rPr lang="el-GR" b="1" dirty="0" smtClean="0"/>
              <a:t>προς τα πίσω </a:t>
            </a:r>
            <a:r>
              <a:rPr lang="el-GR" dirty="0" smtClean="0"/>
              <a:t>μέχρι 15 έως  20 μοίρες κάμψη, </a:t>
            </a:r>
          </a:p>
          <a:p>
            <a:pPr lvl="1"/>
            <a:r>
              <a:rPr lang="el-GR" dirty="0" smtClean="0"/>
              <a:t>Συνεχίζει με </a:t>
            </a:r>
            <a:r>
              <a:rPr lang="el-GR" b="1" dirty="0" smtClean="0"/>
              <a:t>συνδυασμένη κύλιση προς τα πίσω  και ολίσθηση εμπρός </a:t>
            </a:r>
            <a:r>
              <a:rPr lang="el-GR" dirty="0" smtClean="0"/>
              <a:t>μέχρι το μέσον περίπου της τροχιάς,</a:t>
            </a:r>
          </a:p>
          <a:p>
            <a:pPr lvl="1"/>
            <a:r>
              <a:rPr lang="el-GR" dirty="0" smtClean="0"/>
              <a:t>Ολοκληρώνεται η κάμψη με </a:t>
            </a:r>
            <a:r>
              <a:rPr lang="el-GR" b="1" dirty="0" smtClean="0"/>
              <a:t>καθαρή  ολίσθηση</a:t>
            </a:r>
            <a:r>
              <a:rPr lang="el-GR" dirty="0" smtClean="0"/>
              <a:t>  (</a:t>
            </a:r>
            <a:r>
              <a:rPr lang="en-US" dirty="0" smtClean="0"/>
              <a:t>glide</a:t>
            </a:r>
            <a:r>
              <a:rPr lang="el-GR" dirty="0" smtClean="0"/>
              <a:t>)</a:t>
            </a:r>
            <a:r>
              <a:rPr lang="el-GR" b="1" dirty="0" smtClean="0"/>
              <a:t>.</a:t>
            </a:r>
            <a:r>
              <a:rPr lang="el-GR" dirty="0" smtClean="0"/>
              <a:t> </a:t>
            </a:r>
            <a:endParaRPr lang="el-GR" b="1" dirty="0" smtClean="0"/>
          </a:p>
          <a:p>
            <a:pPr>
              <a:buNone/>
            </a:pPr>
            <a:endParaRPr lang="el-GR" b="1" dirty="0" smtClean="0"/>
          </a:p>
          <a:p>
            <a:pPr>
              <a:buNone/>
            </a:pPr>
            <a:endParaRPr lang="el-GR" b="1" dirty="0" smtClean="0"/>
          </a:p>
          <a:p>
            <a:pPr>
              <a:buNone/>
            </a:pPr>
            <a:endParaRPr lang="el-GR" b="1"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a:solidFill>
                <a:prstClr val="black"/>
              </a:solidFill>
            </a:endParaRPr>
          </a:p>
        </p:txBody>
      </p:sp>
    </p:spTree>
    <p:extLst>
      <p:ext uri="{BB962C8B-B14F-4D97-AF65-F5344CB8AC3E}">
        <p14:creationId xmlns:p14="http://schemas.microsoft.com/office/powerpoint/2010/main" val="8862171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err="1"/>
              <a:t>Κνημομηριαία</a:t>
            </a:r>
            <a:r>
              <a:rPr lang="el-GR" sz="3600" dirty="0"/>
              <a:t> Άρθρωση </a:t>
            </a:r>
            <a:r>
              <a:rPr lang="el-GR" sz="3200" b="0" dirty="0" smtClean="0"/>
              <a:t>3/3</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94</a:t>
            </a:fld>
            <a:endParaRPr lang="el-GR">
              <a:solidFill>
                <a:prstClr val="black"/>
              </a:solidFill>
            </a:endParaRPr>
          </a:p>
        </p:txBody>
      </p:sp>
      <p:pic>
        <p:nvPicPr>
          <p:cNvPr id="5" name="Picture 2" descr="7(flex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b="27002"/>
          <a:stretch>
            <a:fillRect/>
          </a:stretch>
        </p:blipFill>
        <p:spPr bwMode="auto">
          <a:xfrm>
            <a:off x="539552" y="1603038"/>
            <a:ext cx="8136904" cy="3770178"/>
          </a:xfrm>
          <a:prstGeom prst="rect">
            <a:avLst/>
          </a:prstGeom>
          <a:noFill/>
          <a:extLst>
            <a:ext uri="{909E8E84-426E-40DD-AFC4-6F175D3DCCD1}">
              <a14:hiddenFill xmlns:a14="http://schemas.microsoft.com/office/drawing/2010/main">
                <a:solidFill>
                  <a:srgbClr val="FFFFFF"/>
                </a:solidFill>
              </a14:hiddenFill>
            </a:ext>
          </a:extLst>
        </p:spPr>
      </p:pic>
      <p:sp>
        <p:nvSpPr>
          <p:cNvPr id="6" name="5 - Έλλειψη"/>
          <p:cNvSpPr/>
          <p:nvPr/>
        </p:nvSpPr>
        <p:spPr>
          <a:xfrm>
            <a:off x="3707904" y="1988840"/>
            <a:ext cx="1584176" cy="36004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Μηριαίο </a:t>
            </a:r>
            <a:endParaRPr lang="el-GR" dirty="0">
              <a:solidFill>
                <a:schemeClr val="tx1"/>
              </a:solidFill>
            </a:endParaRPr>
          </a:p>
        </p:txBody>
      </p:sp>
      <p:sp>
        <p:nvSpPr>
          <p:cNvPr id="7" name="6 - Έλλειψη"/>
          <p:cNvSpPr/>
          <p:nvPr/>
        </p:nvSpPr>
        <p:spPr>
          <a:xfrm>
            <a:off x="3563888" y="4509120"/>
            <a:ext cx="1584176" cy="504056"/>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mtClean="0">
                <a:solidFill>
                  <a:schemeClr val="tx1"/>
                </a:solidFill>
              </a:rPr>
              <a:t>Κνήμη  </a:t>
            </a:r>
            <a:endParaRPr lang="el-GR" dirty="0">
              <a:solidFill>
                <a:schemeClr val="tx1"/>
              </a:solidFill>
            </a:endParaRPr>
          </a:p>
        </p:txBody>
      </p:sp>
      <p:sp>
        <p:nvSpPr>
          <p:cNvPr id="8" name="7 - Έλλειψη"/>
          <p:cNvSpPr/>
          <p:nvPr/>
        </p:nvSpPr>
        <p:spPr>
          <a:xfrm>
            <a:off x="6300192" y="1556792"/>
            <a:ext cx="1944216" cy="792088"/>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mtClean="0">
                <a:solidFill>
                  <a:schemeClr val="tx1"/>
                </a:solidFill>
              </a:rPr>
              <a:t>Πρόσθια  κύλιση </a:t>
            </a:r>
            <a:endParaRPr lang="el-GR" dirty="0">
              <a:solidFill>
                <a:schemeClr val="tx1"/>
              </a:solidFill>
            </a:endParaRPr>
          </a:p>
        </p:txBody>
      </p:sp>
      <p:sp>
        <p:nvSpPr>
          <p:cNvPr id="9" name="8 - Έλλειψη"/>
          <p:cNvSpPr/>
          <p:nvPr/>
        </p:nvSpPr>
        <p:spPr>
          <a:xfrm>
            <a:off x="2411760" y="1412776"/>
            <a:ext cx="1440160" cy="792088"/>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mtClean="0">
                <a:solidFill>
                  <a:schemeClr val="tx1"/>
                </a:solidFill>
              </a:rPr>
              <a:t>Οπίσθια  κύλιση </a:t>
            </a:r>
            <a:endParaRPr lang="el-GR" dirty="0">
              <a:solidFill>
                <a:schemeClr val="tx1"/>
              </a:solidFill>
            </a:endParaRPr>
          </a:p>
        </p:txBody>
      </p:sp>
      <p:sp>
        <p:nvSpPr>
          <p:cNvPr id="10" name="9 - Έλλειψη"/>
          <p:cNvSpPr/>
          <p:nvPr/>
        </p:nvSpPr>
        <p:spPr>
          <a:xfrm>
            <a:off x="7092280" y="3861048"/>
            <a:ext cx="1800200" cy="648072"/>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mtClean="0">
                <a:solidFill>
                  <a:schemeClr val="tx1"/>
                </a:solidFill>
              </a:rPr>
              <a:t>Οπίσθια  ολίσθηση </a:t>
            </a:r>
            <a:endParaRPr lang="el-GR" dirty="0">
              <a:solidFill>
                <a:schemeClr val="tx1"/>
              </a:solidFill>
            </a:endParaRPr>
          </a:p>
        </p:txBody>
      </p:sp>
      <p:sp>
        <p:nvSpPr>
          <p:cNvPr id="11" name="2 - Θέση περιεχομένου"/>
          <p:cNvSpPr txBox="1">
            <a:spLocks/>
          </p:cNvSpPr>
          <p:nvPr/>
        </p:nvSpPr>
        <p:spPr>
          <a:xfrm>
            <a:off x="395536" y="5517232"/>
            <a:ext cx="8229600" cy="1080120"/>
          </a:xfrm>
          <a:prstGeom prst="rect">
            <a:avLst/>
          </a:prstGeom>
        </p:spPr>
        <p:txBody>
          <a:bodyPr vert="horz" lIns="91440" tIns="45720" rIns="91440" bIns="45720" rtlCol="0">
            <a:normAutofit/>
          </a:bodyPr>
          <a:lstStyle/>
          <a:p>
            <a:pPr marL="342900" indent="-342900" fontAlgn="auto">
              <a:lnSpc>
                <a:spcPct val="112000"/>
              </a:lnSpc>
              <a:spcBef>
                <a:spcPts val="1200"/>
              </a:spcBef>
              <a:spcAft>
                <a:spcPts val="0"/>
              </a:spcAft>
              <a:defRPr/>
            </a:pPr>
            <a:r>
              <a:rPr lang="el-GR" sz="2400" smtClean="0">
                <a:solidFill>
                  <a:prstClr val="black"/>
                </a:solidFill>
                <a:latin typeface="Calibri"/>
              </a:rPr>
              <a:t>                         </a:t>
            </a:r>
            <a:r>
              <a:rPr lang="el-GR" sz="2400" dirty="0" smtClean="0">
                <a:solidFill>
                  <a:prstClr val="black"/>
                </a:solidFill>
                <a:latin typeface="Calibri"/>
              </a:rPr>
              <a:t>Κίνηση των μηριαίων κονδύλων: </a:t>
            </a:r>
          </a:p>
          <a:p>
            <a:pPr marL="742950" lvl="1" indent="-285750" fontAlgn="auto">
              <a:lnSpc>
                <a:spcPct val="112000"/>
              </a:lnSpc>
              <a:spcBef>
                <a:spcPts val="1200"/>
              </a:spcBef>
              <a:spcAft>
                <a:spcPts val="0"/>
              </a:spcAft>
              <a:defRPr/>
            </a:pPr>
            <a:r>
              <a:rPr lang="el-GR" sz="2400" dirty="0" smtClean="0">
                <a:solidFill>
                  <a:prstClr val="black"/>
                </a:solidFill>
                <a:latin typeface="Calibri"/>
              </a:rPr>
              <a:t> Α. κατά </a:t>
            </a:r>
            <a:r>
              <a:rPr lang="el-GR" sz="2400" smtClean="0">
                <a:solidFill>
                  <a:prstClr val="black"/>
                </a:solidFill>
                <a:latin typeface="Calibri"/>
              </a:rPr>
              <a:t>την κάμψη                             </a:t>
            </a:r>
            <a:r>
              <a:rPr lang="el-GR" sz="2400" dirty="0" smtClean="0">
                <a:solidFill>
                  <a:prstClr val="black"/>
                </a:solidFill>
                <a:latin typeface="Calibri"/>
              </a:rPr>
              <a:t>Β. κατά την έκταση</a:t>
            </a:r>
            <a:endParaRPr lang="el-GR" sz="2400" dirty="0">
              <a:solidFill>
                <a:prstClr val="black"/>
              </a:solidFill>
              <a:latin typeface="Calibri"/>
            </a:endParaRPr>
          </a:p>
        </p:txBody>
      </p:sp>
      <p:sp>
        <p:nvSpPr>
          <p:cNvPr id="12" name="11 - Έλλειψη"/>
          <p:cNvSpPr/>
          <p:nvPr/>
        </p:nvSpPr>
        <p:spPr>
          <a:xfrm>
            <a:off x="0" y="3789040"/>
            <a:ext cx="1763688" cy="72008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mtClean="0">
                <a:solidFill>
                  <a:schemeClr val="tx1"/>
                </a:solidFill>
              </a:rPr>
              <a:t>Πρόσθια  ολίσθηση </a:t>
            </a:r>
            <a:endParaRPr lang="el-GR" dirty="0">
              <a:solidFill>
                <a:schemeClr val="tx1"/>
              </a:solidFill>
            </a:endParaRPr>
          </a:p>
        </p:txBody>
      </p:sp>
      <p:sp>
        <p:nvSpPr>
          <p:cNvPr id="13" name="2 - Θέση περιεχομένου"/>
          <p:cNvSpPr txBox="1">
            <a:spLocks/>
          </p:cNvSpPr>
          <p:nvPr/>
        </p:nvSpPr>
        <p:spPr>
          <a:xfrm>
            <a:off x="1547664" y="5013176"/>
            <a:ext cx="648072" cy="504056"/>
          </a:xfrm>
          <a:prstGeom prst="rect">
            <a:avLst/>
          </a:prstGeom>
          <a:ln>
            <a:noFill/>
          </a:ln>
        </p:spPr>
        <p:txBody>
          <a:bodyPr vert="horz" lIns="91440" tIns="45720" rIns="91440" bIns="45720" rtlCol="0">
            <a:normAutofit fontScale="47500" lnSpcReduction="20000"/>
          </a:bodyPr>
          <a:lstStyle/>
          <a:p>
            <a:pPr marL="342900" indent="-342900" fontAlgn="auto">
              <a:lnSpc>
                <a:spcPct val="112000"/>
              </a:lnSpc>
              <a:spcBef>
                <a:spcPts val="1200"/>
              </a:spcBef>
              <a:spcAft>
                <a:spcPts val="0"/>
              </a:spcAft>
              <a:buFont typeface="Wingdings" panose="05000000000000000000" pitchFamily="2" charset="2"/>
              <a:buNone/>
              <a:defRPr/>
            </a:pPr>
            <a:r>
              <a:rPr lang="el-GR" sz="4000" smtClean="0">
                <a:solidFill>
                  <a:prstClr val="black"/>
                </a:solidFill>
                <a:latin typeface="Calibri"/>
              </a:rPr>
              <a:t>    Α</a:t>
            </a:r>
            <a:r>
              <a:rPr lang="el-GR" sz="4000" dirty="0" smtClean="0">
                <a:solidFill>
                  <a:prstClr val="black"/>
                </a:solidFill>
                <a:latin typeface="Calibri"/>
              </a:rPr>
              <a:t>.</a:t>
            </a:r>
          </a:p>
        </p:txBody>
      </p:sp>
      <p:sp>
        <p:nvSpPr>
          <p:cNvPr id="14" name="2 - Θέση περιεχομένου"/>
          <p:cNvSpPr txBox="1">
            <a:spLocks/>
          </p:cNvSpPr>
          <p:nvPr/>
        </p:nvSpPr>
        <p:spPr>
          <a:xfrm>
            <a:off x="5652120" y="5013176"/>
            <a:ext cx="432048" cy="432048"/>
          </a:xfrm>
          <a:prstGeom prst="rect">
            <a:avLst/>
          </a:prstGeom>
          <a:ln>
            <a:noFill/>
          </a:ln>
        </p:spPr>
        <p:txBody>
          <a:bodyPr vert="horz" lIns="91440" tIns="45720" rIns="91440" bIns="45720" rtlCol="0">
            <a:normAutofit fontScale="55000" lnSpcReduction="20000"/>
          </a:bodyPr>
          <a:lstStyle/>
          <a:p>
            <a:pPr marL="342900" indent="-342900" fontAlgn="auto">
              <a:lnSpc>
                <a:spcPct val="112000"/>
              </a:lnSpc>
              <a:spcBef>
                <a:spcPts val="1200"/>
              </a:spcBef>
              <a:spcAft>
                <a:spcPts val="0"/>
              </a:spcAft>
              <a:buFont typeface="Wingdings" panose="05000000000000000000" pitchFamily="2" charset="2"/>
              <a:buNone/>
              <a:defRPr/>
            </a:pPr>
            <a:r>
              <a:rPr lang="el-GR" sz="4000" dirty="0" smtClean="0">
                <a:solidFill>
                  <a:prstClr val="black"/>
                </a:solidFill>
                <a:latin typeface="Calibri"/>
              </a:rPr>
              <a:t>Β.</a:t>
            </a:r>
          </a:p>
        </p:txBody>
      </p:sp>
      <p:sp>
        <p:nvSpPr>
          <p:cNvPr id="15" name="Ορθογώνιο 14"/>
          <p:cNvSpPr/>
          <p:nvPr/>
        </p:nvSpPr>
        <p:spPr>
          <a:xfrm>
            <a:off x="1773976" y="6597352"/>
            <a:ext cx="4572000" cy="288156"/>
          </a:xfrm>
          <a:prstGeom prst="rect">
            <a:avLst/>
          </a:prstGeom>
        </p:spPr>
        <p:txBody>
          <a:bodyPr>
            <a:spAutoFit/>
          </a:bodyPr>
          <a:lstStyle/>
          <a:p>
            <a:pPr marL="342900" lvl="0" indent="-342900" algn="ctr" fontAlgn="auto">
              <a:lnSpc>
                <a:spcPct val="112000"/>
              </a:lnSpc>
              <a:spcBef>
                <a:spcPts val="1200"/>
              </a:spcBef>
              <a:spcAft>
                <a:spcPts val="0"/>
              </a:spcAft>
              <a:defRPr/>
            </a:pPr>
            <a:r>
              <a:rPr lang="en-US" sz="1200" dirty="0" smtClean="0">
                <a:latin typeface="+mn-lt"/>
                <a:hlinkClick r:id="rId3"/>
              </a:rPr>
              <a:t>meherchilakalapudi.wordpress.com</a:t>
            </a:r>
            <a:endParaRPr lang="el-GR" sz="1200" dirty="0">
              <a:latin typeface="+mn-lt"/>
            </a:endParaRPr>
          </a:p>
        </p:txBody>
      </p:sp>
    </p:spTree>
    <p:extLst>
      <p:ext uri="{BB962C8B-B14F-4D97-AF65-F5344CB8AC3E}">
        <p14:creationId xmlns:p14="http://schemas.microsoft.com/office/powerpoint/2010/main" val="21344766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err="1" smtClean="0"/>
              <a:t>Κνημομηριαία</a:t>
            </a:r>
            <a:r>
              <a:rPr lang="el-GR" smtClean="0"/>
              <a:t> Άρθρωση  </a:t>
            </a:r>
            <a:r>
              <a:rPr lang="el-GR" sz="3600" b="0" smtClean="0"/>
              <a:t>Πίνακας</a:t>
            </a:r>
            <a:r>
              <a:rPr lang="el-GR" sz="3600" b="0" dirty="0" smtClean="0"/>
              <a:t/>
            </a:r>
            <a:br>
              <a:rPr lang="el-GR" sz="3600" b="0"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95</a:t>
            </a:fld>
            <a:endParaRPr lang="el-GR">
              <a:solidFill>
                <a:prstClr val="black"/>
              </a:solidFill>
            </a:endParaRPr>
          </a:p>
        </p:txBody>
      </p:sp>
      <p:sp>
        <p:nvSpPr>
          <p:cNvPr id="5" name="2 - Θέση περιεχομένου"/>
          <p:cNvSpPr>
            <a:spLocks noGrp="1"/>
          </p:cNvSpPr>
          <p:nvPr>
            <p:ph idx="1"/>
          </p:nvPr>
        </p:nvSpPr>
        <p:spPr>
          <a:xfrm>
            <a:off x="6156176" y="3573016"/>
            <a:ext cx="2736304" cy="2664296"/>
          </a:xfrm>
          <a:ln>
            <a:solidFill>
              <a:srgbClr val="002060"/>
            </a:solidFill>
          </a:ln>
        </p:spPr>
        <p:txBody>
          <a:bodyPr>
            <a:normAutofit/>
          </a:bodyPr>
          <a:lstStyle/>
          <a:p>
            <a:pPr>
              <a:buNone/>
            </a:pPr>
            <a:r>
              <a:rPr lang="el-GR" dirty="0" smtClean="0"/>
              <a:t>πρόσθια ολίσθηση</a:t>
            </a:r>
          </a:p>
          <a:p>
            <a:pPr>
              <a:buNone/>
            </a:pPr>
            <a:r>
              <a:rPr lang="el-GR" dirty="0" smtClean="0"/>
              <a:t>οπίσθια ολίσθηση</a:t>
            </a:r>
          </a:p>
          <a:p>
            <a:pPr>
              <a:buNone/>
            </a:pPr>
            <a:r>
              <a:rPr lang="el-GR" dirty="0" smtClean="0"/>
              <a:t>έσω στροφή</a:t>
            </a:r>
          </a:p>
          <a:p>
            <a:pPr>
              <a:buNone/>
            </a:pPr>
            <a:r>
              <a:rPr lang="el-GR" dirty="0" smtClean="0"/>
              <a:t>έξω στροφή</a:t>
            </a:r>
            <a:endParaRPr lang="el-GR" dirty="0"/>
          </a:p>
        </p:txBody>
      </p:sp>
      <p:sp>
        <p:nvSpPr>
          <p:cNvPr id="6" name="2 - Θέση περιεχομένου"/>
          <p:cNvSpPr txBox="1">
            <a:spLocks/>
          </p:cNvSpPr>
          <p:nvPr/>
        </p:nvSpPr>
        <p:spPr>
          <a:xfrm>
            <a:off x="3203848" y="3573016"/>
            <a:ext cx="2880320" cy="2664296"/>
          </a:xfrm>
          <a:prstGeom prst="rect">
            <a:avLst/>
          </a:prstGeom>
          <a:ln>
            <a:solidFill>
              <a:srgbClr val="002060"/>
            </a:solidFill>
          </a:ln>
        </p:spPr>
        <p:txBody>
          <a:bodyPr vert="horz" lIns="91440" tIns="45720" rIns="91440" bIns="45720" rtlCol="0">
            <a:normAutofit/>
          </a:bodyPr>
          <a:lstStyle/>
          <a:p>
            <a:pPr marL="342900" indent="-342900"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 οπίσθια ολίσθηση</a:t>
            </a:r>
          </a:p>
          <a:p>
            <a:pPr marL="342900" indent="-342900"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 πρόσθια ολίσθηση</a:t>
            </a:r>
          </a:p>
          <a:p>
            <a:pPr marL="342900" indent="-342900"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 έξω στροφή</a:t>
            </a:r>
          </a:p>
          <a:p>
            <a:pPr marL="342900" indent="-342900" fontAlgn="auto">
              <a:lnSpc>
                <a:spcPct val="112000"/>
              </a:lnSpc>
              <a:spcBef>
                <a:spcPts val="1200"/>
              </a:spcBef>
              <a:spcAft>
                <a:spcPts val="0"/>
              </a:spcAft>
              <a:buFont typeface="Wingdings" panose="05000000000000000000" pitchFamily="2" charset="2"/>
              <a:buNone/>
              <a:defRPr/>
            </a:pPr>
            <a:r>
              <a:rPr lang="el-GR" sz="2400" dirty="0" smtClean="0">
                <a:solidFill>
                  <a:prstClr val="black"/>
                </a:solidFill>
                <a:latin typeface="Calibri"/>
              </a:rPr>
              <a:t> έσω στροφή</a:t>
            </a:r>
            <a:endParaRPr lang="el-GR" sz="2400" dirty="0">
              <a:solidFill>
                <a:prstClr val="black"/>
              </a:solidFill>
              <a:latin typeface="Calibri"/>
            </a:endParaRPr>
          </a:p>
        </p:txBody>
      </p:sp>
      <p:sp>
        <p:nvSpPr>
          <p:cNvPr id="7" name="2 - Θέση περιεχομένου"/>
          <p:cNvSpPr txBox="1">
            <a:spLocks/>
          </p:cNvSpPr>
          <p:nvPr/>
        </p:nvSpPr>
        <p:spPr>
          <a:xfrm>
            <a:off x="323528" y="3573016"/>
            <a:ext cx="2843808" cy="2664296"/>
          </a:xfrm>
          <a:prstGeom prst="rect">
            <a:avLst/>
          </a:prstGeom>
          <a:ln>
            <a:solidFill>
              <a:srgbClr val="002060"/>
            </a:solidFill>
          </a:ln>
        </p:spPr>
        <p:txBody>
          <a:bodyPr vert="horz" lIns="91440" tIns="45720" rIns="91440" bIns="45720" rtlCol="0">
            <a:normAutofit/>
          </a:bodyPr>
          <a:lstStyle/>
          <a:p>
            <a:pPr marL="342900" indent="-342900" fontAlgn="auto">
              <a:lnSpc>
                <a:spcPct val="112000"/>
              </a:lnSpc>
              <a:spcBef>
                <a:spcPts val="1200"/>
              </a:spcBef>
              <a:spcAft>
                <a:spcPts val="0"/>
              </a:spcAft>
              <a:buFont typeface="Wingdings" panose="05000000000000000000" pitchFamily="2" charset="2"/>
              <a:buNone/>
              <a:defRPr/>
            </a:pPr>
            <a:r>
              <a:rPr lang="el-GR" sz="2400" b="1" dirty="0" smtClean="0">
                <a:solidFill>
                  <a:prstClr val="black"/>
                </a:solidFill>
                <a:latin typeface="Calibri"/>
              </a:rPr>
              <a:t>Κάμψη</a:t>
            </a:r>
          </a:p>
          <a:p>
            <a:pPr marL="342900" indent="-342900" fontAlgn="auto">
              <a:lnSpc>
                <a:spcPct val="112000"/>
              </a:lnSpc>
              <a:spcBef>
                <a:spcPts val="1200"/>
              </a:spcBef>
              <a:spcAft>
                <a:spcPts val="0"/>
              </a:spcAft>
              <a:buFont typeface="Wingdings" panose="05000000000000000000" pitchFamily="2" charset="2"/>
              <a:buNone/>
              <a:defRPr/>
            </a:pPr>
            <a:r>
              <a:rPr lang="el-GR" sz="2400" b="1" smtClean="0">
                <a:solidFill>
                  <a:prstClr val="black"/>
                </a:solidFill>
                <a:latin typeface="Calibri"/>
              </a:rPr>
              <a:t>Έκταση                  </a:t>
            </a:r>
            <a:endParaRPr lang="el-GR" sz="2400" b="1" dirty="0" smtClean="0">
              <a:solidFill>
                <a:prstClr val="black"/>
              </a:solidFill>
              <a:latin typeface="Calibri"/>
            </a:endParaRPr>
          </a:p>
          <a:p>
            <a:pPr marL="342900" indent="-342900" fontAlgn="auto">
              <a:lnSpc>
                <a:spcPct val="112000"/>
              </a:lnSpc>
              <a:spcBef>
                <a:spcPts val="1200"/>
              </a:spcBef>
              <a:spcAft>
                <a:spcPts val="0"/>
              </a:spcAft>
              <a:buFont typeface="Wingdings" panose="05000000000000000000" pitchFamily="2" charset="2"/>
              <a:buNone/>
              <a:defRPr/>
            </a:pPr>
            <a:r>
              <a:rPr lang="el-GR" sz="2400" b="1" smtClean="0">
                <a:solidFill>
                  <a:prstClr val="black"/>
                </a:solidFill>
                <a:latin typeface="Calibri"/>
              </a:rPr>
              <a:t>Τελική έκταση                 </a:t>
            </a:r>
            <a:endParaRPr lang="el-GR" sz="2400" b="1" dirty="0" smtClean="0">
              <a:solidFill>
                <a:prstClr val="black"/>
              </a:solidFill>
              <a:latin typeface="Calibri"/>
            </a:endParaRPr>
          </a:p>
          <a:p>
            <a:pPr marL="342900" indent="-342900" fontAlgn="auto">
              <a:lnSpc>
                <a:spcPct val="112000"/>
              </a:lnSpc>
              <a:spcBef>
                <a:spcPts val="1200"/>
              </a:spcBef>
              <a:spcAft>
                <a:spcPts val="0"/>
              </a:spcAft>
              <a:buFont typeface="Wingdings" panose="05000000000000000000" pitchFamily="2" charset="2"/>
              <a:buNone/>
              <a:defRPr/>
            </a:pPr>
            <a:r>
              <a:rPr lang="el-GR" sz="2400" b="1" smtClean="0">
                <a:solidFill>
                  <a:prstClr val="black"/>
                </a:solidFill>
                <a:latin typeface="Calibri"/>
              </a:rPr>
              <a:t>Ξεκλείδωμα γόνατος     </a:t>
            </a:r>
            <a:endParaRPr lang="el-GR" sz="2400" b="1" dirty="0">
              <a:solidFill>
                <a:prstClr val="black"/>
              </a:solidFill>
              <a:latin typeface="Calibri"/>
            </a:endParaRPr>
          </a:p>
        </p:txBody>
      </p:sp>
      <p:sp>
        <p:nvSpPr>
          <p:cNvPr id="8" name="2 - Θέση περιεχομένου"/>
          <p:cNvSpPr txBox="1">
            <a:spLocks/>
          </p:cNvSpPr>
          <p:nvPr/>
        </p:nvSpPr>
        <p:spPr>
          <a:xfrm>
            <a:off x="6156176" y="2060848"/>
            <a:ext cx="2736304" cy="1368152"/>
          </a:xfrm>
          <a:prstGeom prst="rect">
            <a:avLst/>
          </a:prstGeom>
          <a:ln>
            <a:solidFill>
              <a:srgbClr val="002060"/>
            </a:solidFill>
          </a:ln>
        </p:spPr>
        <p:txBody>
          <a:bodyPr vert="horz" lIns="91440" tIns="45720" rIns="91440" bIns="45720" rtlCol="0">
            <a:normAutofit/>
          </a:bodyPr>
          <a:lstStyle/>
          <a:p>
            <a:pPr marL="342900" indent="-342900" fontAlgn="auto">
              <a:lnSpc>
                <a:spcPct val="112000"/>
              </a:lnSpc>
              <a:spcBef>
                <a:spcPts val="1200"/>
              </a:spcBef>
              <a:spcAft>
                <a:spcPts val="0"/>
              </a:spcAft>
              <a:buFont typeface="Wingdings" panose="05000000000000000000" pitchFamily="2" charset="2"/>
              <a:buNone/>
              <a:defRPr/>
            </a:pPr>
            <a:r>
              <a:rPr lang="el-GR" sz="2600" smtClean="0">
                <a:solidFill>
                  <a:prstClr val="black"/>
                </a:solidFill>
                <a:latin typeface="Calibri"/>
              </a:rPr>
              <a:t>  </a:t>
            </a:r>
            <a:r>
              <a:rPr lang="el-GR" sz="2600" b="1" smtClean="0">
                <a:solidFill>
                  <a:prstClr val="black"/>
                </a:solidFill>
                <a:latin typeface="Calibri"/>
              </a:rPr>
              <a:t>2.  Μ</a:t>
            </a:r>
            <a:r>
              <a:rPr lang="el-GR" sz="2600" smtClean="0">
                <a:solidFill>
                  <a:prstClr val="black"/>
                </a:solidFill>
                <a:latin typeface="Calibri"/>
              </a:rPr>
              <a:t>ε  </a:t>
            </a:r>
            <a:r>
              <a:rPr lang="el-GR" sz="2600" b="1" smtClean="0">
                <a:solidFill>
                  <a:prstClr val="black"/>
                </a:solidFill>
                <a:latin typeface="Calibri"/>
              </a:rPr>
              <a:t>Φ</a:t>
            </a:r>
            <a:r>
              <a:rPr lang="el-GR" sz="2600" smtClean="0">
                <a:solidFill>
                  <a:prstClr val="black"/>
                </a:solidFill>
                <a:latin typeface="Calibri"/>
              </a:rPr>
              <a:t>όρτιση</a:t>
            </a:r>
            <a:endParaRPr lang="el-GR" sz="2600" dirty="0" smtClean="0">
              <a:solidFill>
                <a:prstClr val="black"/>
              </a:solidFill>
              <a:latin typeface="Calibri"/>
            </a:endParaRPr>
          </a:p>
          <a:p>
            <a:pPr marL="342900" indent="-342900" fontAlgn="auto">
              <a:lnSpc>
                <a:spcPct val="112000"/>
              </a:lnSpc>
              <a:spcBef>
                <a:spcPts val="1200"/>
              </a:spcBef>
              <a:spcAft>
                <a:spcPts val="0"/>
              </a:spcAft>
              <a:defRPr/>
            </a:pPr>
            <a:r>
              <a:rPr lang="el-GR" sz="2600" smtClean="0">
                <a:solidFill>
                  <a:prstClr val="black"/>
                </a:solidFill>
                <a:latin typeface="Calibri"/>
              </a:rPr>
              <a:t> κίνηση  μηριαίου  </a:t>
            </a:r>
            <a:endParaRPr lang="el-GR" sz="2600" dirty="0" smtClean="0">
              <a:solidFill>
                <a:prstClr val="black"/>
              </a:solidFill>
              <a:latin typeface="Calibri"/>
            </a:endParaRPr>
          </a:p>
        </p:txBody>
      </p:sp>
      <p:sp>
        <p:nvSpPr>
          <p:cNvPr id="9" name="2 - Θέση περιεχομένου"/>
          <p:cNvSpPr txBox="1">
            <a:spLocks/>
          </p:cNvSpPr>
          <p:nvPr/>
        </p:nvSpPr>
        <p:spPr>
          <a:xfrm>
            <a:off x="3203848" y="2060848"/>
            <a:ext cx="2880320" cy="1368152"/>
          </a:xfrm>
          <a:prstGeom prst="rect">
            <a:avLst/>
          </a:prstGeom>
          <a:ln>
            <a:solidFill>
              <a:srgbClr val="002060"/>
            </a:solidFill>
          </a:ln>
        </p:spPr>
        <p:txBody>
          <a:bodyPr vert="horz" lIns="91440" tIns="45720" rIns="91440" bIns="45720" rtlCol="0">
            <a:noAutofit/>
          </a:bodyPr>
          <a:lstStyle/>
          <a:p>
            <a:pPr marL="342900" indent="-342900" fontAlgn="auto">
              <a:lnSpc>
                <a:spcPct val="112000"/>
              </a:lnSpc>
              <a:spcBef>
                <a:spcPts val="1200"/>
              </a:spcBef>
              <a:spcAft>
                <a:spcPts val="0"/>
              </a:spcAft>
              <a:buFont typeface="Wingdings" panose="05000000000000000000" pitchFamily="2" charset="2"/>
              <a:buNone/>
              <a:defRPr/>
            </a:pPr>
            <a:r>
              <a:rPr lang="el-GR" sz="2600" b="1" smtClean="0">
                <a:solidFill>
                  <a:prstClr val="black"/>
                </a:solidFill>
                <a:latin typeface="Calibri"/>
              </a:rPr>
              <a:t>  1.</a:t>
            </a:r>
            <a:r>
              <a:rPr lang="el-GR" sz="2600" smtClean="0">
                <a:solidFill>
                  <a:prstClr val="black"/>
                </a:solidFill>
                <a:latin typeface="Calibri"/>
              </a:rPr>
              <a:t>  </a:t>
            </a:r>
            <a:r>
              <a:rPr lang="el-GR" sz="2600" b="1" smtClean="0">
                <a:solidFill>
                  <a:prstClr val="black"/>
                </a:solidFill>
                <a:latin typeface="Calibri"/>
              </a:rPr>
              <a:t>Χ</a:t>
            </a:r>
            <a:r>
              <a:rPr lang="el-GR" sz="2600" smtClean="0">
                <a:solidFill>
                  <a:prstClr val="black"/>
                </a:solidFill>
                <a:latin typeface="Calibri"/>
              </a:rPr>
              <a:t>ωρίς </a:t>
            </a:r>
            <a:r>
              <a:rPr lang="el-GR" sz="2600" b="1" dirty="0" smtClean="0">
                <a:solidFill>
                  <a:prstClr val="black"/>
                </a:solidFill>
                <a:latin typeface="Calibri"/>
              </a:rPr>
              <a:t>Φ</a:t>
            </a:r>
            <a:r>
              <a:rPr lang="el-GR" sz="2600" dirty="0" smtClean="0">
                <a:solidFill>
                  <a:prstClr val="black"/>
                </a:solidFill>
                <a:latin typeface="Calibri"/>
              </a:rPr>
              <a:t>όρτιση</a:t>
            </a:r>
          </a:p>
          <a:p>
            <a:pPr marL="342900" indent="-342900" fontAlgn="auto">
              <a:lnSpc>
                <a:spcPct val="112000"/>
              </a:lnSpc>
              <a:spcBef>
                <a:spcPts val="1200"/>
              </a:spcBef>
              <a:spcAft>
                <a:spcPts val="0"/>
              </a:spcAft>
              <a:defRPr/>
            </a:pPr>
            <a:r>
              <a:rPr lang="el-GR" sz="2600" smtClean="0">
                <a:solidFill>
                  <a:prstClr val="black"/>
                </a:solidFill>
                <a:latin typeface="Calibri"/>
              </a:rPr>
              <a:t>       </a:t>
            </a:r>
            <a:r>
              <a:rPr lang="el-GR" sz="2600" dirty="0" smtClean="0">
                <a:solidFill>
                  <a:prstClr val="black"/>
                </a:solidFill>
                <a:latin typeface="Calibri"/>
              </a:rPr>
              <a:t>κίνηση κνήμης</a:t>
            </a:r>
          </a:p>
        </p:txBody>
      </p:sp>
      <p:sp>
        <p:nvSpPr>
          <p:cNvPr id="10" name="2 - Θέση περιεχομένου"/>
          <p:cNvSpPr txBox="1">
            <a:spLocks/>
          </p:cNvSpPr>
          <p:nvPr/>
        </p:nvSpPr>
        <p:spPr>
          <a:xfrm>
            <a:off x="323528" y="1268760"/>
            <a:ext cx="8496944" cy="576064"/>
          </a:xfrm>
          <a:prstGeom prst="rect">
            <a:avLst/>
          </a:prstGeom>
        </p:spPr>
        <p:txBody>
          <a:bodyPr vert="horz" lIns="91440" tIns="45720" rIns="91440" bIns="45720" rtlCol="0">
            <a:noAutofit/>
          </a:bodyPr>
          <a:lstStyle/>
          <a:p>
            <a:pPr marL="342900" indent="-342900" fontAlgn="auto">
              <a:lnSpc>
                <a:spcPct val="112000"/>
              </a:lnSpc>
              <a:spcBef>
                <a:spcPts val="1200"/>
              </a:spcBef>
              <a:spcAft>
                <a:spcPts val="0"/>
              </a:spcAft>
              <a:defRPr/>
            </a:pPr>
            <a:r>
              <a:rPr lang="el-GR" sz="2400" dirty="0" smtClean="0">
                <a:solidFill>
                  <a:prstClr val="black"/>
                </a:solidFill>
                <a:latin typeface="Calibri"/>
              </a:rPr>
              <a:t>Κινήσεις : </a:t>
            </a:r>
            <a:r>
              <a:rPr lang="el-GR" sz="2400" b="1" dirty="0" smtClean="0">
                <a:solidFill>
                  <a:prstClr val="black"/>
                </a:solidFill>
                <a:latin typeface="Calibri"/>
              </a:rPr>
              <a:t>1</a:t>
            </a:r>
            <a:r>
              <a:rPr lang="el-GR" sz="2400" b="1" smtClean="0">
                <a:solidFill>
                  <a:prstClr val="black"/>
                </a:solidFill>
                <a:latin typeface="Calibri"/>
              </a:rPr>
              <a:t>. Ανοιχτής   </a:t>
            </a:r>
            <a:r>
              <a:rPr lang="el-GR" sz="2400" smtClean="0">
                <a:solidFill>
                  <a:prstClr val="black"/>
                </a:solidFill>
                <a:latin typeface="Calibri"/>
              </a:rPr>
              <a:t>και   </a:t>
            </a:r>
            <a:r>
              <a:rPr lang="el-GR" sz="2400" b="1" dirty="0" smtClean="0">
                <a:solidFill>
                  <a:prstClr val="black"/>
                </a:solidFill>
                <a:latin typeface="Calibri"/>
              </a:rPr>
              <a:t>2</a:t>
            </a:r>
            <a:r>
              <a:rPr lang="el-GR" sz="2400" b="1" smtClean="0">
                <a:solidFill>
                  <a:prstClr val="black"/>
                </a:solidFill>
                <a:latin typeface="Calibri"/>
              </a:rPr>
              <a:t>. Κλειστής  </a:t>
            </a:r>
            <a:r>
              <a:rPr lang="el-GR" sz="2400" smtClean="0">
                <a:solidFill>
                  <a:prstClr val="black"/>
                </a:solidFill>
                <a:latin typeface="Calibri"/>
              </a:rPr>
              <a:t>Κινητικής  Αλυσίδας</a:t>
            </a:r>
            <a:endParaRPr lang="el-GR" sz="2400" dirty="0">
              <a:solidFill>
                <a:prstClr val="black"/>
              </a:solidFill>
              <a:latin typeface="Calibri"/>
            </a:endParaRPr>
          </a:p>
        </p:txBody>
      </p:sp>
      <p:sp>
        <p:nvSpPr>
          <p:cNvPr id="11" name="2 - Θέση περιεχομένου"/>
          <p:cNvSpPr txBox="1">
            <a:spLocks/>
          </p:cNvSpPr>
          <p:nvPr/>
        </p:nvSpPr>
        <p:spPr>
          <a:xfrm>
            <a:off x="323528" y="2060848"/>
            <a:ext cx="2808312" cy="1368152"/>
          </a:xfrm>
          <a:prstGeom prst="rect">
            <a:avLst/>
          </a:prstGeom>
          <a:ln>
            <a:solidFill>
              <a:srgbClr val="002060"/>
            </a:solidFill>
          </a:ln>
        </p:spPr>
        <p:txBody>
          <a:bodyPr vert="horz" lIns="91440" tIns="45720" rIns="91440" bIns="45720" rtlCol="0">
            <a:normAutofit/>
          </a:bodyPr>
          <a:lstStyle/>
          <a:p>
            <a:pPr marL="342900" indent="-342900" fontAlgn="auto">
              <a:lnSpc>
                <a:spcPct val="112000"/>
              </a:lnSpc>
              <a:spcBef>
                <a:spcPts val="1200"/>
              </a:spcBef>
              <a:spcAft>
                <a:spcPts val="0"/>
              </a:spcAft>
              <a:buFont typeface="Wingdings" panose="05000000000000000000" pitchFamily="2" charset="2"/>
              <a:buNone/>
              <a:defRPr/>
            </a:pPr>
            <a:r>
              <a:rPr lang="el-GR" sz="3000" b="1" dirty="0" smtClean="0">
                <a:solidFill>
                  <a:prstClr val="black"/>
                </a:solidFill>
                <a:latin typeface="Calibri"/>
              </a:rPr>
              <a:t>    Κινήσεις</a:t>
            </a:r>
          </a:p>
        </p:txBody>
      </p:sp>
    </p:spTree>
    <p:extLst>
      <p:ext uri="{BB962C8B-B14F-4D97-AF65-F5344CB8AC3E}">
        <p14:creationId xmlns:p14="http://schemas.microsoft.com/office/powerpoint/2010/main" val="35311020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368152"/>
          </a:xfrm>
        </p:spPr>
        <p:txBody>
          <a:bodyPr>
            <a:normAutofit/>
          </a:bodyPr>
          <a:lstStyle/>
          <a:p>
            <a:r>
              <a:rPr lang="el-GR" sz="3600" dirty="0" err="1" smtClean="0"/>
              <a:t>Κνημομηριαία</a:t>
            </a:r>
            <a:r>
              <a:rPr lang="el-GR" sz="3600" dirty="0" smtClean="0"/>
              <a:t> Άρθρωση </a:t>
            </a:r>
            <a:br>
              <a:rPr lang="el-GR" sz="3600" dirty="0" smtClean="0"/>
            </a:br>
            <a:r>
              <a:rPr lang="el-GR" sz="3200" b="0" dirty="0" smtClean="0"/>
              <a:t>Τραυματισμός</a:t>
            </a:r>
            <a:endParaRPr lang="el-GR" sz="3200" b="0" dirty="0"/>
          </a:p>
        </p:txBody>
      </p:sp>
      <p:sp>
        <p:nvSpPr>
          <p:cNvPr id="3" name="2 - Θέση περιεχομένου"/>
          <p:cNvSpPr>
            <a:spLocks noGrp="1"/>
          </p:cNvSpPr>
          <p:nvPr>
            <p:ph idx="1"/>
          </p:nvPr>
        </p:nvSpPr>
        <p:spPr>
          <a:xfrm>
            <a:off x="467544" y="1889448"/>
            <a:ext cx="8064896" cy="4275856"/>
          </a:xfrm>
        </p:spPr>
        <p:txBody>
          <a:bodyPr>
            <a:normAutofit/>
          </a:bodyPr>
          <a:lstStyle/>
          <a:p>
            <a:r>
              <a:rPr lang="el-GR" dirty="0" smtClean="0"/>
              <a:t> Εάν η κνήμη δεν κάνει έξω στροφή κατά την έκταση και αναγκαστεί σε μεγάλη </a:t>
            </a:r>
            <a:r>
              <a:rPr lang="el-GR" smtClean="0"/>
              <a:t>τροχιά,  οι </a:t>
            </a:r>
            <a:r>
              <a:rPr lang="el-GR" dirty="0" smtClean="0"/>
              <a:t>αρθρικές επιφάνειες της </a:t>
            </a:r>
            <a:r>
              <a:rPr lang="el-GR" err="1" smtClean="0"/>
              <a:t>κνημομηριαίας</a:t>
            </a:r>
            <a:r>
              <a:rPr lang="el-GR" smtClean="0"/>
              <a:t> άρθρωσης  θα </a:t>
            </a:r>
            <a:r>
              <a:rPr lang="el-GR" dirty="0" smtClean="0"/>
              <a:t>συμπιεστούν, όχι φυσιολογικά.</a:t>
            </a:r>
          </a:p>
          <a:p>
            <a:r>
              <a:rPr lang="el-GR" smtClean="0"/>
              <a:t> Τότε  ενδέχεται  να </a:t>
            </a:r>
            <a:r>
              <a:rPr lang="el-GR" dirty="0" smtClean="0"/>
              <a:t>υποστούν </a:t>
            </a:r>
            <a:r>
              <a:rPr lang="el-GR" smtClean="0"/>
              <a:t>τραυματισμό και  καταστροφή</a:t>
            </a:r>
            <a:r>
              <a:rPr lang="el-GR" dirty="0" smtClean="0"/>
              <a:t>, ιδιαίτερα σε επαναλαμβανόμενη κίνηση. </a:t>
            </a:r>
          </a:p>
          <a:p>
            <a:r>
              <a:rPr lang="el-GR" smtClean="0"/>
              <a:t>Οι τραυματισμοί  συνήθως </a:t>
            </a:r>
            <a:r>
              <a:rPr lang="el-GR" dirty="0" smtClean="0"/>
              <a:t>γίνονται στην έσω στροφή και συνοδεύονται από ρήξη του πρόσθιου χιαστού συνδέσμου.</a:t>
            </a:r>
          </a:p>
          <a:p>
            <a:pPr>
              <a:buNone/>
            </a:pPr>
            <a:r>
              <a:rPr lang="el-GR" dirty="0" smtClean="0"/>
              <a:t>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96</a:t>
            </a:fld>
            <a:endParaRPr lang="el-GR">
              <a:solidFill>
                <a:prstClr val="black"/>
              </a:solidFill>
            </a:endParaRPr>
          </a:p>
        </p:txBody>
      </p:sp>
    </p:spTree>
    <p:extLst>
      <p:ext uri="{BB962C8B-B14F-4D97-AF65-F5344CB8AC3E}">
        <p14:creationId xmlns:p14="http://schemas.microsoft.com/office/powerpoint/2010/main" val="25736136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 Δυνάμεις της Άρθρωσης </a:t>
            </a:r>
            <a:r>
              <a:rPr lang="el-GR" sz="3000" b="0" dirty="0" smtClean="0"/>
              <a:t>1/2</a:t>
            </a:r>
            <a:endParaRPr lang="el-GR" sz="3000" b="0" dirty="0"/>
          </a:p>
        </p:txBody>
      </p:sp>
      <p:sp>
        <p:nvSpPr>
          <p:cNvPr id="3" name="2 - Θέση περιεχομένου"/>
          <p:cNvSpPr>
            <a:spLocks noGrp="1"/>
          </p:cNvSpPr>
          <p:nvPr>
            <p:ph idx="1"/>
          </p:nvPr>
        </p:nvSpPr>
        <p:spPr>
          <a:xfrm>
            <a:off x="395536" y="1052736"/>
            <a:ext cx="8229600" cy="5328592"/>
          </a:xfrm>
        </p:spPr>
        <p:txBody>
          <a:bodyPr>
            <a:normAutofit/>
          </a:bodyPr>
          <a:lstStyle/>
          <a:p>
            <a:r>
              <a:rPr lang="el-GR" dirty="0" smtClean="0"/>
              <a:t>Στην άρθρωση του γόνατος, εφόσον υπάρχει ισορροπία, λαμβάνουμε υπόψη μας :</a:t>
            </a:r>
          </a:p>
          <a:p>
            <a:pPr lvl="1"/>
            <a:r>
              <a:rPr lang="el-GR" dirty="0" smtClean="0"/>
              <a:t> </a:t>
            </a:r>
            <a:r>
              <a:rPr lang="el-GR" b="1" dirty="0" smtClean="0"/>
              <a:t>Το βάρος του σώματος</a:t>
            </a:r>
          </a:p>
          <a:p>
            <a:pPr lvl="1"/>
            <a:r>
              <a:rPr lang="el-GR" b="1" dirty="0" smtClean="0"/>
              <a:t>Την δύναμη που αναπτύσσεται στην επιγονατίδα</a:t>
            </a:r>
          </a:p>
          <a:p>
            <a:pPr lvl="1"/>
            <a:r>
              <a:rPr lang="el-GR" b="1" smtClean="0"/>
              <a:t>Την  αντίδραση </a:t>
            </a:r>
            <a:r>
              <a:rPr lang="el-GR" b="1" dirty="0" smtClean="0"/>
              <a:t>της άρθρωσης</a:t>
            </a:r>
          </a:p>
          <a:p>
            <a:pPr lvl="2">
              <a:buFont typeface="Wingdings" pitchFamily="2" charset="2"/>
              <a:buChar char="ü"/>
            </a:pPr>
            <a:r>
              <a:rPr lang="el-GR" dirty="0" smtClean="0"/>
              <a:t>Η αντίδραση της άρθρωσης σχετίζεται με την μυϊκή δραστηριότητα και όχι με το βάρος του σώματος.</a:t>
            </a:r>
          </a:p>
          <a:p>
            <a:r>
              <a:rPr lang="el-GR" dirty="0" smtClean="0"/>
              <a:t> Η δύναμη που αναπτύσσεται στον τένοντα της </a:t>
            </a:r>
            <a:r>
              <a:rPr lang="el-GR" smtClean="0"/>
              <a:t>επιγονατίδας είναι  υπερτριπλάσια  και </a:t>
            </a:r>
            <a:r>
              <a:rPr lang="el-GR" dirty="0" smtClean="0"/>
              <a:t>η αντίδραση της </a:t>
            </a:r>
            <a:r>
              <a:rPr lang="el-GR" smtClean="0"/>
              <a:t>άρθρωσης υπερτετραπλάσια  του </a:t>
            </a:r>
            <a:r>
              <a:rPr lang="el-GR" dirty="0" smtClean="0"/>
              <a:t>βάρους του σώματος.</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97</a:t>
            </a:fld>
            <a:endParaRPr lang="el-GR">
              <a:solidFill>
                <a:prstClr val="black"/>
              </a:solidFill>
            </a:endParaRPr>
          </a:p>
        </p:txBody>
      </p:sp>
    </p:spTree>
    <p:extLst>
      <p:ext uri="{BB962C8B-B14F-4D97-AF65-F5344CB8AC3E}">
        <p14:creationId xmlns:p14="http://schemas.microsoft.com/office/powerpoint/2010/main" val="9524035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a:t> Δυνάμεις της Άρθρωσης </a:t>
            </a:r>
            <a:r>
              <a:rPr lang="el-GR" sz="3000" b="0" dirty="0" smtClean="0"/>
              <a:t>2/2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98</a:t>
            </a:fld>
            <a:endParaRPr lang="el-GR">
              <a:solidFill>
                <a:prstClr val="black"/>
              </a:solidFill>
            </a:endParaRPr>
          </a:p>
        </p:txBody>
      </p:sp>
      <p:pic>
        <p:nvPicPr>
          <p:cNvPr id="6" name="Picture 3" descr="C:\Users\fkaram2\Desktop\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37" t="16341" r="31507" b="55207"/>
          <a:stretch/>
        </p:blipFill>
        <p:spPr bwMode="auto">
          <a:xfrm>
            <a:off x="251520" y="1052736"/>
            <a:ext cx="3129786" cy="288032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9" name="Picture 3" descr="C:\Users\fkaram2\Desktop\2.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9979" t="45424" r="41679" b="29321"/>
          <a:stretch/>
        </p:blipFill>
        <p:spPr bwMode="auto">
          <a:xfrm>
            <a:off x="6156176" y="1052736"/>
            <a:ext cx="2676712" cy="3168351"/>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10" name="Ορθογώνιο 3"/>
          <p:cNvSpPr/>
          <p:nvPr/>
        </p:nvSpPr>
        <p:spPr>
          <a:xfrm>
            <a:off x="7402343" y="4288323"/>
            <a:ext cx="1728192" cy="276999"/>
          </a:xfrm>
          <a:prstGeom prst="rect">
            <a:avLst/>
          </a:prstGeom>
        </p:spPr>
        <p:txBody>
          <a:bodyPr wrap="square">
            <a:spAutoFit/>
          </a:bodyPr>
          <a:lstStyle/>
          <a:p>
            <a:pPr algn="ctr"/>
            <a:r>
              <a:rPr lang="en-US" sz="1200" dirty="0" smtClean="0">
                <a:solidFill>
                  <a:prstClr val="black"/>
                </a:solidFill>
                <a:latin typeface="+mn-lt"/>
                <a:hlinkClick r:id="rId3"/>
              </a:rPr>
              <a:t>cnx.org</a:t>
            </a:r>
            <a:endParaRPr lang="el-GR" sz="1200" dirty="0">
              <a:solidFill>
                <a:prstClr val="black"/>
              </a:solidFill>
              <a:latin typeface="+mn-lt"/>
            </a:endParaRPr>
          </a:p>
        </p:txBody>
      </p:sp>
      <p:pic>
        <p:nvPicPr>
          <p:cNvPr id="11" name="Picture 3" descr="C:\Users\fkaram2\Desktop\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37" t="72485" r="44840" b="11351"/>
          <a:stretch/>
        </p:blipFill>
        <p:spPr bwMode="auto">
          <a:xfrm>
            <a:off x="3779912" y="1052736"/>
            <a:ext cx="2076927" cy="187220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8" name="2 - Θέση περιεχομένου"/>
          <p:cNvSpPr txBox="1">
            <a:spLocks/>
          </p:cNvSpPr>
          <p:nvPr/>
        </p:nvSpPr>
        <p:spPr>
          <a:xfrm>
            <a:off x="395535" y="4149080"/>
            <a:ext cx="7870903" cy="2448272"/>
          </a:xfrm>
          <a:prstGeom prst="rect">
            <a:avLst/>
          </a:prstGeom>
        </p:spPr>
        <p:txBody>
          <a:bodyPr vert="horz" lIns="91440" tIns="45720" rIns="91440" bIns="45720" rtlCol="0">
            <a:noAutofit/>
          </a:bodyPr>
          <a:lstStyle/>
          <a:p>
            <a:pPr marL="457200" indent="-457200" fontAlgn="auto">
              <a:lnSpc>
                <a:spcPct val="112000"/>
              </a:lnSpc>
              <a:spcBef>
                <a:spcPts val="1200"/>
              </a:spcBef>
              <a:spcAft>
                <a:spcPts val="0"/>
              </a:spcAft>
              <a:buFont typeface="+mj-lt"/>
              <a:buAutoNum type="arabicPeriod"/>
            </a:pPr>
            <a:r>
              <a:rPr lang="el-GR" sz="2200" b="1" dirty="0" smtClean="0">
                <a:solidFill>
                  <a:prstClr val="black"/>
                </a:solidFill>
                <a:latin typeface="Calibri"/>
              </a:rPr>
              <a:t>Δύναμη </a:t>
            </a:r>
            <a:r>
              <a:rPr lang="el-GR" sz="2200" b="1" dirty="0" err="1" smtClean="0">
                <a:solidFill>
                  <a:prstClr val="black"/>
                </a:solidFill>
                <a:latin typeface="Calibri"/>
              </a:rPr>
              <a:t>τετρακεφάλου</a:t>
            </a:r>
            <a:r>
              <a:rPr lang="el-GR" sz="2200" dirty="0" smtClean="0">
                <a:solidFill>
                  <a:prstClr val="black"/>
                </a:solidFill>
                <a:latin typeface="Calibri"/>
              </a:rPr>
              <a:t>, τάση  </a:t>
            </a:r>
            <a:r>
              <a:rPr lang="el-GR" sz="2200" dirty="0" err="1" smtClean="0">
                <a:solidFill>
                  <a:prstClr val="black"/>
                </a:solidFill>
                <a:latin typeface="Calibri"/>
              </a:rPr>
              <a:t>επιγονατιδικού</a:t>
            </a:r>
            <a:r>
              <a:rPr lang="el-GR" sz="2200" dirty="0" smtClean="0">
                <a:solidFill>
                  <a:prstClr val="black"/>
                </a:solidFill>
                <a:latin typeface="Calibri"/>
              </a:rPr>
              <a:t> τένοντα.</a:t>
            </a:r>
          </a:p>
          <a:p>
            <a:pPr marL="457200" indent="-457200" fontAlgn="auto">
              <a:lnSpc>
                <a:spcPct val="112000"/>
              </a:lnSpc>
              <a:spcBef>
                <a:spcPts val="1200"/>
              </a:spcBef>
              <a:spcAft>
                <a:spcPts val="0"/>
              </a:spcAft>
              <a:buFont typeface="+mj-lt"/>
              <a:buAutoNum type="arabicPeriod"/>
            </a:pPr>
            <a:r>
              <a:rPr lang="el-GR" sz="2200" dirty="0" smtClean="0">
                <a:solidFill>
                  <a:prstClr val="black"/>
                </a:solidFill>
                <a:latin typeface="Calibri"/>
              </a:rPr>
              <a:t>Βάρος του σώματος.</a:t>
            </a:r>
          </a:p>
          <a:p>
            <a:pPr marL="457200" indent="-457200" fontAlgn="auto">
              <a:lnSpc>
                <a:spcPct val="112000"/>
              </a:lnSpc>
              <a:spcBef>
                <a:spcPts val="1200"/>
              </a:spcBef>
              <a:spcAft>
                <a:spcPts val="0"/>
              </a:spcAft>
              <a:buFont typeface="+mj-lt"/>
              <a:buAutoNum type="arabicPeriod"/>
            </a:pPr>
            <a:r>
              <a:rPr lang="el-GR" sz="2200" b="1" dirty="0" smtClean="0">
                <a:solidFill>
                  <a:prstClr val="black"/>
                </a:solidFill>
                <a:latin typeface="Calibri"/>
              </a:rPr>
              <a:t>Η αντίδραση της  </a:t>
            </a:r>
            <a:r>
              <a:rPr lang="el-GR" sz="2200" b="1" dirty="0" err="1" smtClean="0">
                <a:solidFill>
                  <a:prstClr val="black"/>
                </a:solidFill>
                <a:latin typeface="Calibri"/>
              </a:rPr>
              <a:t>επιγονατιδομηριαίας</a:t>
            </a:r>
            <a:r>
              <a:rPr lang="el-GR" sz="2200" b="1" dirty="0" smtClean="0">
                <a:solidFill>
                  <a:prstClr val="black"/>
                </a:solidFill>
                <a:latin typeface="Calibri"/>
              </a:rPr>
              <a:t>  άρθρωσης </a:t>
            </a:r>
            <a:r>
              <a:rPr lang="el-GR" sz="2200" dirty="0" smtClean="0">
                <a:solidFill>
                  <a:prstClr val="black"/>
                </a:solidFill>
                <a:latin typeface="Calibri"/>
              </a:rPr>
              <a:t>είναι ίση και αντίθετη με την συνισταμένη τους.      </a:t>
            </a:r>
          </a:p>
          <a:p>
            <a:pPr marL="457200" indent="-457200" fontAlgn="auto">
              <a:lnSpc>
                <a:spcPct val="112000"/>
              </a:lnSpc>
              <a:spcBef>
                <a:spcPts val="1200"/>
              </a:spcBef>
              <a:spcAft>
                <a:spcPts val="0"/>
              </a:spcAft>
              <a:buFont typeface="+mj-lt"/>
              <a:buAutoNum type="arabicPeriod"/>
            </a:pPr>
            <a:r>
              <a:rPr lang="el-GR" sz="2200" dirty="0" smtClean="0">
                <a:solidFill>
                  <a:prstClr val="black"/>
                </a:solidFill>
                <a:latin typeface="Calibri"/>
              </a:rPr>
              <a:t>Σημείο επαφής κνήμης-μηριαίου.</a:t>
            </a:r>
          </a:p>
          <a:p>
            <a:pPr marL="457200" indent="-457200" fontAlgn="auto">
              <a:lnSpc>
                <a:spcPct val="112000"/>
              </a:lnSpc>
              <a:spcBef>
                <a:spcPts val="1200"/>
              </a:spcBef>
              <a:spcAft>
                <a:spcPts val="0"/>
              </a:spcAft>
              <a:buFont typeface="+mj-lt"/>
              <a:buAutoNum type="arabicPeriod"/>
              <a:defRPr/>
            </a:pPr>
            <a:endParaRPr lang="en-US" sz="2200" dirty="0" smtClean="0">
              <a:solidFill>
                <a:prstClr val="black"/>
              </a:solidFill>
              <a:latin typeface="Calibri"/>
            </a:endParaRPr>
          </a:p>
        </p:txBody>
      </p:sp>
      <p:sp>
        <p:nvSpPr>
          <p:cNvPr id="12" name="11 - Έλλειψη"/>
          <p:cNvSpPr/>
          <p:nvPr/>
        </p:nvSpPr>
        <p:spPr>
          <a:xfrm>
            <a:off x="3995936" y="1772816"/>
            <a:ext cx="504056" cy="504056"/>
          </a:xfrm>
          <a:prstGeom prst="ellipse">
            <a:avLst/>
          </a:prstGeom>
          <a:solidFill>
            <a:srgbClr val="D0D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3.</a:t>
            </a:r>
            <a:endParaRPr lang="el-GR" dirty="0">
              <a:solidFill>
                <a:prstClr val="white"/>
              </a:solidFill>
            </a:endParaRPr>
          </a:p>
        </p:txBody>
      </p:sp>
      <p:sp>
        <p:nvSpPr>
          <p:cNvPr id="13" name="12 - Έλλειψη"/>
          <p:cNvSpPr/>
          <p:nvPr/>
        </p:nvSpPr>
        <p:spPr>
          <a:xfrm>
            <a:off x="251520" y="1340768"/>
            <a:ext cx="1152128" cy="936104"/>
          </a:xfrm>
          <a:prstGeom prst="ellipse">
            <a:avLst/>
          </a:prstGeom>
          <a:solidFill>
            <a:srgbClr val="D0D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1.</a:t>
            </a:r>
            <a:endParaRPr lang="el-GR" dirty="0">
              <a:solidFill>
                <a:prstClr val="white"/>
              </a:solidFill>
            </a:endParaRPr>
          </a:p>
        </p:txBody>
      </p:sp>
      <p:sp>
        <p:nvSpPr>
          <p:cNvPr id="14" name="13 - Έλλειψη"/>
          <p:cNvSpPr/>
          <p:nvPr/>
        </p:nvSpPr>
        <p:spPr>
          <a:xfrm>
            <a:off x="5148064" y="2420888"/>
            <a:ext cx="576064" cy="360040"/>
          </a:xfrm>
          <a:prstGeom prst="ellipse">
            <a:avLst/>
          </a:prstGeom>
          <a:solidFill>
            <a:srgbClr val="D0D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2.</a:t>
            </a:r>
            <a:endParaRPr lang="el-GR" dirty="0">
              <a:solidFill>
                <a:prstClr val="white"/>
              </a:solidFill>
            </a:endParaRPr>
          </a:p>
        </p:txBody>
      </p:sp>
      <p:sp>
        <p:nvSpPr>
          <p:cNvPr id="15" name="14 - Έλλειψη"/>
          <p:cNvSpPr/>
          <p:nvPr/>
        </p:nvSpPr>
        <p:spPr>
          <a:xfrm>
            <a:off x="7092280" y="1052736"/>
            <a:ext cx="864096" cy="360040"/>
          </a:xfrm>
          <a:prstGeom prst="ellipse">
            <a:avLst/>
          </a:prstGeom>
          <a:solidFill>
            <a:srgbClr val="D0D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3.</a:t>
            </a:r>
            <a:endParaRPr lang="el-GR" dirty="0">
              <a:solidFill>
                <a:prstClr val="white"/>
              </a:solidFill>
            </a:endParaRPr>
          </a:p>
        </p:txBody>
      </p:sp>
      <p:sp>
        <p:nvSpPr>
          <p:cNvPr id="16" name="15 - Έλλειψη"/>
          <p:cNvSpPr/>
          <p:nvPr/>
        </p:nvSpPr>
        <p:spPr>
          <a:xfrm>
            <a:off x="7092280" y="3645024"/>
            <a:ext cx="576064" cy="288032"/>
          </a:xfrm>
          <a:prstGeom prst="ellipse">
            <a:avLst/>
          </a:prstGeom>
          <a:solidFill>
            <a:srgbClr val="D0D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2.</a:t>
            </a:r>
            <a:endParaRPr lang="el-GR" dirty="0">
              <a:solidFill>
                <a:prstClr val="white"/>
              </a:solidFill>
            </a:endParaRPr>
          </a:p>
        </p:txBody>
      </p:sp>
      <p:sp>
        <p:nvSpPr>
          <p:cNvPr id="17" name="16 - Έλλειψη"/>
          <p:cNvSpPr/>
          <p:nvPr/>
        </p:nvSpPr>
        <p:spPr>
          <a:xfrm>
            <a:off x="7524328" y="1484784"/>
            <a:ext cx="864096" cy="360040"/>
          </a:xfrm>
          <a:prstGeom prst="ellipse">
            <a:avLst/>
          </a:prstGeom>
          <a:solidFill>
            <a:srgbClr val="D0D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4.</a:t>
            </a:r>
            <a:endParaRPr lang="el-GR" dirty="0">
              <a:solidFill>
                <a:prstClr val="white"/>
              </a:solidFill>
            </a:endParaRPr>
          </a:p>
        </p:txBody>
      </p:sp>
      <p:sp>
        <p:nvSpPr>
          <p:cNvPr id="18" name="17 - Έλλειψη"/>
          <p:cNvSpPr/>
          <p:nvPr/>
        </p:nvSpPr>
        <p:spPr>
          <a:xfrm>
            <a:off x="1403648" y="3140968"/>
            <a:ext cx="576064" cy="432048"/>
          </a:xfrm>
          <a:prstGeom prst="ellipse">
            <a:avLst/>
          </a:prstGeom>
          <a:solidFill>
            <a:srgbClr val="D0D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2.</a:t>
            </a:r>
            <a:endParaRPr lang="el-GR" dirty="0">
              <a:solidFill>
                <a:prstClr val="white"/>
              </a:solidFill>
            </a:endParaRPr>
          </a:p>
        </p:txBody>
      </p:sp>
      <p:sp>
        <p:nvSpPr>
          <p:cNvPr id="19" name="18 - Έλλειψη"/>
          <p:cNvSpPr/>
          <p:nvPr/>
        </p:nvSpPr>
        <p:spPr>
          <a:xfrm>
            <a:off x="1835696" y="1124744"/>
            <a:ext cx="1584176" cy="720080"/>
          </a:xfrm>
          <a:prstGeom prst="ellipse">
            <a:avLst/>
          </a:prstGeom>
          <a:solidFill>
            <a:srgbClr val="D0D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3.</a:t>
            </a:r>
            <a:endParaRPr lang="el-GR" dirty="0">
              <a:solidFill>
                <a:prstClr val="white"/>
              </a:solidFill>
            </a:endParaRPr>
          </a:p>
        </p:txBody>
      </p:sp>
      <p:sp>
        <p:nvSpPr>
          <p:cNvPr id="20" name="19 - Έλλειψη"/>
          <p:cNvSpPr/>
          <p:nvPr/>
        </p:nvSpPr>
        <p:spPr>
          <a:xfrm>
            <a:off x="4716016" y="1340768"/>
            <a:ext cx="720080" cy="432048"/>
          </a:xfrm>
          <a:prstGeom prst="ellipse">
            <a:avLst/>
          </a:prstGeom>
          <a:solidFill>
            <a:srgbClr val="D0D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1.</a:t>
            </a:r>
            <a:endParaRPr lang="el-GR" dirty="0">
              <a:solidFill>
                <a:prstClr val="white"/>
              </a:solidFill>
            </a:endParaRPr>
          </a:p>
        </p:txBody>
      </p:sp>
    </p:spTree>
    <p:extLst>
      <p:ext uri="{BB962C8B-B14F-4D97-AF65-F5344CB8AC3E}">
        <p14:creationId xmlns:p14="http://schemas.microsoft.com/office/powerpoint/2010/main" val="16906218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9012</TotalTime>
  <Words>8604</Words>
  <Application>Microsoft Office PowerPoint</Application>
  <PresentationFormat>Προβολή στην οθόνη (4:3)</PresentationFormat>
  <Paragraphs>1185</Paragraphs>
  <Slides>146</Slides>
  <Notes>39</Notes>
  <HiddenSlides>0</HiddenSlides>
  <MMClips>0</MMClips>
  <ScaleCrop>false</ScaleCrop>
  <HeadingPairs>
    <vt:vector size="4" baseType="variant">
      <vt:variant>
        <vt:lpstr>Θέμα</vt:lpstr>
      </vt:variant>
      <vt:variant>
        <vt:i4>4</vt:i4>
      </vt:variant>
      <vt:variant>
        <vt:lpstr>Τίτλοι διαφανειών</vt:lpstr>
      </vt:variant>
      <vt:variant>
        <vt:i4>146</vt:i4>
      </vt:variant>
    </vt:vector>
  </HeadingPairs>
  <TitlesOfParts>
    <vt:vector size="150" baseType="lpstr">
      <vt:lpstr>TEMPLATE</vt:lpstr>
      <vt:lpstr>Προσαρμοσμένη σχεδίαση</vt:lpstr>
      <vt:lpstr>1_exo-opistho_simeiomata</vt:lpstr>
      <vt:lpstr>OC_template_updated</vt:lpstr>
      <vt:lpstr>Βιολογική Μηχανική   Εργονομία (Θ)</vt:lpstr>
      <vt:lpstr>I. Ισχίο</vt:lpstr>
      <vt:lpstr>Ισχίο/Πρόσθια Όψη</vt:lpstr>
      <vt:lpstr>Ισχίο/Οπίσθια όψη</vt:lpstr>
      <vt:lpstr>Κινητικότητα 1/2 </vt:lpstr>
      <vt:lpstr>Κινητικότητα  2/2</vt:lpstr>
      <vt:lpstr>Κεφαλή του Μηριαίου 1/3</vt:lpstr>
      <vt:lpstr>Κεφαλή του Μηριαίου 2/3</vt:lpstr>
      <vt:lpstr>Κεφαλή του Μηριαίου 3/3</vt:lpstr>
      <vt:lpstr>Άξονες μηριαίου Οστού 1/2</vt:lpstr>
      <vt:lpstr>Άξονες μηριαίου Οστού 2/2</vt:lpstr>
      <vt:lpstr>Κοτύλη</vt:lpstr>
      <vt:lpstr>Κεφαλή του Μηριαίου – Κοτύλη</vt:lpstr>
      <vt:lpstr>Δοκιδωτό Σύστημα /Φορτία</vt:lpstr>
      <vt:lpstr>Οι Σύνδεσμοι</vt:lpstr>
      <vt:lpstr>Γωνιακές Σχέσεις – Κοτύλη 1/2</vt:lpstr>
      <vt:lpstr>Γωνιακές Σχέσεις – Κοτύλη 2/2</vt:lpstr>
      <vt:lpstr>     Γωνιακές Σχέσεις - Αυχένας Μηριαίου </vt:lpstr>
      <vt:lpstr>Γωνία Έγκλισης 1/2</vt:lpstr>
      <vt:lpstr>Γωνία Έγκλισης 2/2</vt:lpstr>
      <vt:lpstr>Γωνία Συστροφής 1/3</vt:lpstr>
      <vt:lpstr>Γωνία Συστροφής 2/3</vt:lpstr>
      <vt:lpstr>Γωνία Συστροφής 3/3</vt:lpstr>
      <vt:lpstr>Φόρτιση</vt:lpstr>
      <vt:lpstr>Βάρος του Σώματος</vt:lpstr>
      <vt:lpstr>Γραμμή Βαρύτητας</vt:lpstr>
      <vt:lpstr>Όρθια Στάση 1/2</vt:lpstr>
      <vt:lpstr>Όρθια Στάση 2/2</vt:lpstr>
      <vt:lpstr>Αντίδραση της Άρθρωσης 1/5</vt:lpstr>
      <vt:lpstr>Αντίδραση της Άρθρωσης 2/5</vt:lpstr>
      <vt:lpstr>Αντίδραση της Άρθρωσης 3/5</vt:lpstr>
      <vt:lpstr>Αντίδραση της Άρθρωσης 4/5</vt:lpstr>
      <vt:lpstr>Αντίδραση της Άρθρωσης 5/5</vt:lpstr>
      <vt:lpstr>Ισχίο Βλαισό</vt:lpstr>
      <vt:lpstr>Ισχίο  Ραιβό</vt:lpstr>
      <vt:lpstr>Στήριξη στο Ένα Κάτω Άκρο 1/2</vt:lpstr>
      <vt:lpstr>Στήριξη στο Ένα Κάτω Άκρο 2/2</vt:lpstr>
      <vt:lpstr>Βάδιση 1/3</vt:lpstr>
      <vt:lpstr>Βάδιση 2/3</vt:lpstr>
      <vt:lpstr>Βάδιση 3/3 </vt:lpstr>
      <vt:lpstr>Βάδιση Δύναμη Αντίδρασης</vt:lpstr>
      <vt:lpstr>Συνοψίζοντας </vt:lpstr>
      <vt:lpstr>Μυϊκή Δραστηριότητα</vt:lpstr>
      <vt:lpstr>Γυναίκες </vt:lpstr>
      <vt:lpstr>Ηλικία 1/2</vt:lpstr>
      <vt:lpstr>Ηλικία 2/2</vt:lpstr>
      <vt:lpstr>Χρήση Βακτηρίας 1/3</vt:lpstr>
      <vt:lpstr>Χρήση Βακτηρίας  2/3</vt:lpstr>
      <vt:lpstr>Χρήση Βακτηρίας  3/3</vt:lpstr>
      <vt:lpstr>Μοχλοβραχίονας Δύναμης</vt:lpstr>
      <vt:lpstr>Συνδεσμικές Κατασκευές</vt:lpstr>
      <vt:lpstr>Αρθρικός Χόνδρος εκφύλιση</vt:lpstr>
      <vt:lpstr>II. Γόνατο</vt:lpstr>
      <vt:lpstr>Η Άρθρωση του Γόνατος</vt:lpstr>
      <vt:lpstr>Γενικά στοιχεία  1/3</vt:lpstr>
      <vt:lpstr>Γενικά στοιχεία  2/3</vt:lpstr>
      <vt:lpstr>Γόνατο  3/3</vt:lpstr>
      <vt:lpstr>Κινήσεις</vt:lpstr>
      <vt:lpstr>Δομικά στοιχεία 1/3</vt:lpstr>
      <vt:lpstr>Δομικά στοιχεία 2/3</vt:lpstr>
      <vt:lpstr>Δομικά στοιχεία 3/3</vt:lpstr>
      <vt:lpstr>Λιπώδες σώμα</vt:lpstr>
      <vt:lpstr>Σύνδεσμοι</vt:lpstr>
      <vt:lpstr>Πλάγιοι Σύνδεσμοι Εξωγενείς</vt:lpstr>
      <vt:lpstr>Χιαστοί  Σύνδεσμοι Ενδογενείς</vt:lpstr>
      <vt:lpstr>Οπίσθιος Χιαστός Σύνδεσμος 1/2 </vt:lpstr>
      <vt:lpstr>          Σύνδεσμοι Πρόσθια-Οπίσθια Όψη</vt:lpstr>
      <vt:lpstr>Οπίσθιος Χιαστός Σύνδεσμος 2/2</vt:lpstr>
      <vt:lpstr>Πρόσθιος  Χιαστός  Σύνδεσμος 1/3 </vt:lpstr>
      <vt:lpstr>Πρόσθιος Χιαστός Σύνδεσμος 2/3</vt:lpstr>
      <vt:lpstr>Πρόσθιος Χιαστός Σύνδεσμος 3/3</vt:lpstr>
      <vt:lpstr> Μηνίσκοι 1/6</vt:lpstr>
      <vt:lpstr> Μηνίσκοι 2/6</vt:lpstr>
      <vt:lpstr>Μηνίσκοι 3/6</vt:lpstr>
      <vt:lpstr>Μηνίσκοι 4/6</vt:lpstr>
      <vt:lpstr> Μηνίσκοι 5/6</vt:lpstr>
      <vt:lpstr>Μηνίσκοι 6/6</vt:lpstr>
      <vt:lpstr>Μηνίσκοι    Συμπιεστικές Δυνάμεις </vt:lpstr>
      <vt:lpstr>Μηνίσκοι    Κάμψη-Έκταση</vt:lpstr>
      <vt:lpstr>Επιγονατίδα 1/3 </vt:lpstr>
      <vt:lpstr>Επιγονατίδα 2/3 </vt:lpstr>
      <vt:lpstr>Επιγονατίδα 3/3</vt:lpstr>
      <vt:lpstr>Μηχανισμός Σταθεροποίησης</vt:lpstr>
      <vt:lpstr>Επιγονατιδομηριαία Άρθρωση 1/3</vt:lpstr>
      <vt:lpstr>Επιγονατιδομηριαία Άρθρωση 2/3</vt:lpstr>
      <vt:lpstr>Επιγονατιδομηριαία Άρθρωση 3/3</vt:lpstr>
      <vt:lpstr>Κνημομηριαία  Άρθρωση, Στροφή</vt:lpstr>
      <vt:lpstr>Κνημομηριαία  Άρθρωση  Απαγωγή </vt:lpstr>
      <vt:lpstr> Κνημομηριαία  Άρθρωση Έκταση 1/2  </vt:lpstr>
      <vt:lpstr> Κνημομηριαία  Άρθρωση Έκταση 2/2  </vt:lpstr>
      <vt:lpstr> Κνημομηριαία  Άρθρωση  Κάμψη  </vt:lpstr>
      <vt:lpstr>The “Screw-home" Mechanism</vt:lpstr>
      <vt:lpstr>Κνημομηριαία Άρθρωση 1/3</vt:lpstr>
      <vt:lpstr>Κνημομηριαία Άρθρωση 2/3</vt:lpstr>
      <vt:lpstr>Κνημομηριαία Άρθρωση 3/3</vt:lpstr>
      <vt:lpstr> Κνημομηριαία Άρθρωση  Πίνακας </vt:lpstr>
      <vt:lpstr>Κνημομηριαία Άρθρωση  Τραυματισμός</vt:lpstr>
      <vt:lpstr> Δυνάμεις της Άρθρωσης 1/2</vt:lpstr>
      <vt:lpstr> Δυνάμεις της Άρθρωσης 2/2</vt:lpstr>
      <vt:lpstr>Δύναμη Τετρακεφάλου - Quadriceps </vt:lpstr>
      <vt:lpstr>Γωνία Q 1/4</vt:lpstr>
      <vt:lpstr>Γωνία Q 2/4</vt:lpstr>
      <vt:lpstr>Γωνία Q 3/4</vt:lpstr>
      <vt:lpstr>Γωνία Q 4/4</vt:lpstr>
      <vt:lpstr>Ραιβό -  Βλαισό Γόνατο</vt:lpstr>
      <vt:lpstr>Ραιβό Γόνατο</vt:lpstr>
      <vt:lpstr>Γόνατο Σχήμα</vt:lpstr>
      <vt:lpstr>Επιγονατιδομηριαία Άρθρωση Δύναμη Αντίδρασης</vt:lpstr>
      <vt:lpstr>Βαθύ Κάθισμα 1/2</vt:lpstr>
      <vt:lpstr>Βαθύ Κάθισμα 2/2</vt:lpstr>
      <vt:lpstr>Βαθύ Κάθισμα  Τροχιά</vt:lpstr>
      <vt:lpstr>Βαθύ Κάθισμα    Μοχλοί</vt:lpstr>
      <vt:lpstr>Βαθύ Κάθισμα  Γόνατα</vt:lpstr>
      <vt:lpstr>Βαθύ Κάθισμα  Ισχία και Κορμός</vt:lpstr>
      <vt:lpstr>Βαθύ Κάθισμα Οσφυϊκή Μοίρα </vt:lpstr>
      <vt:lpstr>Βαθύ Κάθισμα  Ισχία</vt:lpstr>
      <vt:lpstr>Βαθύ Κάθισμα Φωτο 1/2</vt:lpstr>
      <vt:lpstr>Βαθύ Κάθισμα Φωτο 2/2</vt:lpstr>
      <vt:lpstr>Βάδιση 1/4</vt:lpstr>
      <vt:lpstr>Βάδιση 2/4</vt:lpstr>
      <vt:lpstr>Βάδιση 3/4</vt:lpstr>
      <vt:lpstr>Βάδιση 4/4</vt:lpstr>
      <vt:lpstr>Σκάλα 1/2</vt:lpstr>
      <vt:lpstr>Σκάλα 2/2</vt:lpstr>
      <vt:lpstr>Άνοδος </vt:lpstr>
      <vt:lpstr>Σκάλα Σχήμα</vt:lpstr>
      <vt:lpstr>Αρθροπλαστική </vt:lpstr>
      <vt:lpstr>Κάθοδος </vt:lpstr>
      <vt:lpstr>Καθημερινές δραστηριότητες</vt:lpstr>
      <vt:lpstr>Απλές δραστηριότητες </vt:lpstr>
      <vt:lpstr>Συμπιεστικές δυνάμεις  Κνημομηριαία Άρθρωση </vt:lpstr>
      <vt:lpstr>Συμπιεστικές δυνάμεις  Επιγονατιδομηριαία Άρθρωση </vt:lpstr>
      <vt:lpstr>Επιγονατιδομηριαία  Άρθρωση  Πίνακας</vt:lpstr>
      <vt:lpstr>Επιγονατιδομηριαία  Άρθρωση  Δύναμη  Αντίδρασης</vt:lpstr>
      <vt:lpstr>Κνημομηριαία  Άρθρωση   Φορτία 1/2</vt:lpstr>
      <vt:lpstr>Κνημομηριαία  Άρθρωση   Φορτία 2/2 </vt:lpstr>
      <vt:lpstr>Τετρακέφαλος Δύναμη</vt:lpstr>
      <vt:lpstr>Άσκηση</vt:lpstr>
      <vt:lpstr>Συμπερασματικά</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Βιολογική Μηχανική   Εργονομία</dc:title>
  <dc:creator>opencourses@teiath.gr</dc:creator>
  <cp:lastModifiedBy>fkaram2</cp:lastModifiedBy>
  <cp:revision>179</cp:revision>
  <dcterms:created xsi:type="dcterms:W3CDTF">2015-03-09T10:26:02Z</dcterms:created>
  <dcterms:modified xsi:type="dcterms:W3CDTF">2015-10-23T11:32:24Z</dcterms:modified>
</cp:coreProperties>
</file>