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avi" ContentType="video/avi"/>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60"/>
  </p:notesMasterIdLst>
  <p:handoutMasterIdLst>
    <p:handoutMasterId r:id="rId61"/>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257" r:id="rId54"/>
    <p:sldId id="262" r:id="rId55"/>
    <p:sldId id="264" r:id="rId56"/>
    <p:sldId id="265" r:id="rId57"/>
    <p:sldId id="266" r:id="rId58"/>
    <p:sldId id="261" r:id="rId59"/>
  </p:sldIdLst>
  <p:sldSz cx="9144000" cy="6858000" type="screen4x3"/>
  <p:notesSz cx="7104063" cy="10234613"/>
  <p:custDataLst>
    <p:tags r:id="rId6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9/2/2015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9/2/2015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32</a:t>
            </a:fld>
            <a:endParaRPr lang="el-GR">
              <a:solidFill>
                <a:prstClr val="black"/>
              </a:solidFill>
            </a:endParaRPr>
          </a:p>
        </p:txBody>
      </p:sp>
    </p:spTree>
    <p:extLst>
      <p:ext uri="{BB962C8B-B14F-4D97-AF65-F5344CB8AC3E}">
        <p14:creationId xmlns:p14="http://schemas.microsoft.com/office/powerpoint/2010/main" val="3602361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33</a:t>
            </a:fld>
            <a:endParaRPr lang="el-GR">
              <a:solidFill>
                <a:prstClr val="black"/>
              </a:solidFill>
            </a:endParaRPr>
          </a:p>
        </p:txBody>
      </p:sp>
    </p:spTree>
    <p:extLst>
      <p:ext uri="{BB962C8B-B14F-4D97-AF65-F5344CB8AC3E}">
        <p14:creationId xmlns:p14="http://schemas.microsoft.com/office/powerpoint/2010/main" val="1412084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40</a:t>
            </a:fld>
            <a:endParaRPr lang="el-GR">
              <a:solidFill>
                <a:prstClr val="black"/>
              </a:solidFill>
            </a:endParaRPr>
          </a:p>
        </p:txBody>
      </p:sp>
    </p:spTree>
    <p:extLst>
      <p:ext uri="{BB962C8B-B14F-4D97-AF65-F5344CB8AC3E}">
        <p14:creationId xmlns:p14="http://schemas.microsoft.com/office/powerpoint/2010/main" val="3305541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43</a:t>
            </a:fld>
            <a:endParaRPr lang="el-GR">
              <a:solidFill>
                <a:prstClr val="black"/>
              </a:solidFill>
            </a:endParaRPr>
          </a:p>
        </p:txBody>
      </p:sp>
    </p:spTree>
    <p:extLst>
      <p:ext uri="{BB962C8B-B14F-4D97-AF65-F5344CB8AC3E}">
        <p14:creationId xmlns:p14="http://schemas.microsoft.com/office/powerpoint/2010/main" val="2509083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44</a:t>
            </a:fld>
            <a:endParaRPr lang="el-GR">
              <a:solidFill>
                <a:prstClr val="black"/>
              </a:solidFill>
            </a:endParaRPr>
          </a:p>
        </p:txBody>
      </p:sp>
    </p:spTree>
    <p:extLst>
      <p:ext uri="{BB962C8B-B14F-4D97-AF65-F5344CB8AC3E}">
        <p14:creationId xmlns:p14="http://schemas.microsoft.com/office/powerpoint/2010/main" val="876665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1408877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56</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67582A0-4C1A-432E-A20D-DF1FF1814BC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740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67582A0-4C1A-432E-A20D-DF1FF1814BC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159414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Ενώ το επίπεδο 3 είναι υπεύθυνο</a:t>
            </a:r>
            <a:r>
              <a:rPr lang="el-GR" baseline="0" dirty="0" smtClean="0"/>
              <a:t> για την εύρεση της διαδρομής στον τελικό προορισμό, είναι το επίπεδο 2 που βοηθάει ώστε τα δεδομένα να φτάσουν στον επόμενο προορισμό</a:t>
            </a:r>
            <a:endParaRPr lang="el-GR" dirty="0"/>
          </a:p>
        </p:txBody>
      </p:sp>
      <p:sp>
        <p:nvSpPr>
          <p:cNvPr id="4" name="Slide Number Placeholder 3"/>
          <p:cNvSpPr>
            <a:spLocks noGrp="1"/>
          </p:cNvSpPr>
          <p:nvPr>
            <p:ph type="sldNum" sz="quarter" idx="10"/>
          </p:nvPr>
        </p:nvSpPr>
        <p:spPr/>
        <p:txBody>
          <a:bodyPr/>
          <a:lstStyle/>
          <a:p>
            <a:fld id="{967582A0-4C1A-432E-A20D-DF1FF1814BC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900003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1689496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3019383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349956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31</a:t>
            </a:fld>
            <a:endParaRPr lang="el-GR">
              <a:solidFill>
                <a:prstClr val="black"/>
              </a:solidFill>
            </a:endParaRPr>
          </a:p>
        </p:txBody>
      </p:sp>
    </p:spTree>
    <p:extLst>
      <p:ext uri="{BB962C8B-B14F-4D97-AF65-F5344CB8AC3E}">
        <p14:creationId xmlns:p14="http://schemas.microsoft.com/office/powerpoint/2010/main" val="4083093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333555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4494A"/>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412776"/>
            <a:ext cx="8229600" cy="4896544"/>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27570438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140502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3839757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8980730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34494A"/>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994407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944346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882345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937967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757881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8"/>
          <p:cNvSpPr>
            <a:spLocks noChangeArrowheads="1"/>
          </p:cNvSpPr>
          <p:nvPr/>
        </p:nvSpPr>
        <p:spPr bwMode="auto">
          <a:xfrm>
            <a:off x="149352" y="6388385"/>
            <a:ext cx="8833104" cy="309563"/>
          </a:xfrm>
          <a:prstGeom prst="rect">
            <a:avLst/>
          </a:prstGeom>
          <a:solidFill>
            <a:srgbClr val="8CADAE"/>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cs typeface="Arial" charset="0"/>
            </a:endParaRPr>
          </a:p>
        </p:txBody>
      </p:sp>
      <p:sp>
        <p:nvSpPr>
          <p:cNvPr id="2" name="Title Placeholder 1"/>
          <p:cNvSpPr>
            <a:spLocks noGrp="1"/>
          </p:cNvSpPr>
          <p:nvPr>
            <p:ph type="title"/>
          </p:nvPr>
        </p:nvSpPr>
        <p:spPr>
          <a:xfrm>
            <a:off x="457200" y="181213"/>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412776"/>
            <a:ext cx="8229600" cy="4975609"/>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9" name="Rectangle 7"/>
          <p:cNvSpPr>
            <a:spLocks noChangeArrowheads="1"/>
          </p:cNvSpPr>
          <p:nvPr/>
        </p:nvSpPr>
        <p:spPr bwMode="auto">
          <a:xfrm>
            <a:off x="152400" y="155448"/>
            <a:ext cx="8833104" cy="6547104"/>
          </a:xfrm>
          <a:prstGeom prst="rect">
            <a:avLst/>
          </a:prstGeom>
          <a:noFill/>
          <a:ln w="9525" cap="flat" cmpd="sng" algn="ctr">
            <a:solidFill>
              <a:srgbClr val="8CADAE"/>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cs typeface="Arial" charset="0"/>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rgbClr val="8CADAE"/>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cs typeface="Arial" charset="0"/>
            </a:endParaRPr>
          </a:p>
        </p:txBody>
      </p:sp>
      <p:sp>
        <p:nvSpPr>
          <p:cNvPr id="11" name="Oval 14"/>
          <p:cNvSpPr/>
          <p:nvPr/>
        </p:nvSpPr>
        <p:spPr>
          <a:xfrm>
            <a:off x="4361688" y="1050524"/>
            <a:ext cx="420624" cy="420624"/>
          </a:xfrm>
          <a:prstGeom prst="ellipse">
            <a:avLst/>
          </a:prstGeom>
          <a:solidFill>
            <a:srgbClr val="FFFFFF"/>
          </a:solidFill>
          <a:ln w="50800" cap="rnd" cmpd="dbl" algn="ctr">
            <a:solidFill>
              <a:srgbClr val="8CADAE"/>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lide Number Placeholder 22"/>
          <p:cNvSpPr txBox="1">
            <a:spLocks/>
          </p:cNvSpPr>
          <p:nvPr/>
        </p:nvSpPr>
        <p:spPr>
          <a:xfrm>
            <a:off x="4343400" y="1056080"/>
            <a:ext cx="457200" cy="441325"/>
          </a:xfrm>
          <a:prstGeom prst="rect">
            <a:avLst/>
          </a:prstGeom>
        </p:spPr>
        <p:txBody>
          <a:bodyPr vert="horz" lIns="45720" rIns="45720" anchor="ctr">
            <a:normAutofit/>
          </a:bodyPr>
          <a:lstStyle>
            <a:defPPr>
              <a:defRPr lang="el-GR"/>
            </a:defPPr>
            <a:lvl1pPr algn="ctr" rtl="0" eaLnBrk="1" fontAlgn="base" latinLnBrk="0" hangingPunct="1">
              <a:spcBef>
                <a:spcPct val="0"/>
              </a:spcBef>
              <a:spcAft>
                <a:spcPct val="0"/>
              </a:spcAft>
              <a:defRPr kumimoji="0" sz="1600" kern="1200">
                <a:solidFill>
                  <a:schemeClr val="accent3">
                    <a:shade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5E7C2395-ED56-44BB-91C7-ED93603A707B}" type="slidenum">
              <a:rPr lang="en-US" smtClean="0">
                <a:solidFill>
                  <a:srgbClr val="8CADAE">
                    <a:shade val="75000"/>
                  </a:srgbClr>
                </a:solidFill>
                <a:cs typeface="Arial" charset="0"/>
              </a:rPr>
              <a:pPr>
                <a:defRPr/>
              </a:pPr>
              <a:t>‹#›</a:t>
            </a:fld>
            <a:endParaRPr lang="en-US" dirty="0">
              <a:solidFill>
                <a:srgbClr val="8CADAE">
                  <a:shade val="75000"/>
                </a:srgbClr>
              </a:solidFill>
              <a:cs typeface="Arial" charset="0"/>
            </a:endParaRPr>
          </a:p>
        </p:txBody>
      </p:sp>
    </p:spTree>
    <p:extLst>
      <p:ext uri="{BB962C8B-B14F-4D97-AF65-F5344CB8AC3E}">
        <p14:creationId xmlns:p14="http://schemas.microsoft.com/office/powerpoint/2010/main" val="18119358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34494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Wingdings" panose="05000000000000000000" pitchFamily="2" charset="2"/>
        <a:buChar char="ü"/>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Calibri" panose="020F050202020403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OSI_model"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13.png"/><Relationship Id="rId4"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commons.wikimedia.org/wiki/File:2550T-PWR-Front.jpg" TargetMode="External"/><Relationship Id="rId2" Type="http://schemas.openxmlformats.org/officeDocument/2006/relationships/image" Target="../media/image20.jpe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Geek2003&amp;action=edit&amp;redlink=1"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microsoft.com/office/2007/relationships/hdphoto" Target="../media/hdphoto9.wdp"/></Relationships>
</file>

<file path=ppt/slides/_rels/slide3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24.png"/><Relationship Id="rId4" Type="http://schemas.openxmlformats.org/officeDocument/2006/relationships/notesSlide" Target="../notesSlides/notesSlide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www.cisco.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www.cisco.com/"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s://www.cisco.com/" TargetMode="External"/><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s://www.cisco.com/" TargetMode="External"/><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hyperlink" Target="https://www.cisco.com/" TargetMode="Externa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isco.com/" TargetMode="External"/><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s://www.cisco.com/" TargetMode="External"/><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ΙΑΤΡΙΚΗ ΠΛΗΡΟΦΟΡΙΚΗ -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lvl="0">
              <a:spcBef>
                <a:spcPts val="0"/>
              </a:spcBef>
              <a:spcAft>
                <a:spcPts val="1200"/>
              </a:spcAft>
            </a:pPr>
            <a:r>
              <a:rPr lang="el-GR" sz="2600" b="1" dirty="0">
                <a:solidFill>
                  <a:prstClr val="black"/>
                </a:solidFill>
              </a:rPr>
              <a:t>Ενότητα 2</a:t>
            </a:r>
            <a:r>
              <a:rPr lang="el-GR" sz="2600" dirty="0" smtClean="0">
                <a:solidFill>
                  <a:prstClr val="black"/>
                </a:solidFill>
              </a:rPr>
              <a:t>:</a:t>
            </a:r>
            <a:r>
              <a:rPr lang="en-US" sz="2600" dirty="0" smtClean="0">
                <a:solidFill>
                  <a:prstClr val="black"/>
                </a:solidFill>
              </a:rPr>
              <a:t> </a:t>
            </a:r>
            <a:r>
              <a:rPr lang="el-GR" sz="2600" dirty="0">
                <a:solidFill>
                  <a:prstClr val="black"/>
                </a:solidFill>
              </a:rPr>
              <a:t>Μοντέλο </a:t>
            </a:r>
            <a:r>
              <a:rPr lang="en-US" sz="2600" dirty="0" smtClean="0">
                <a:solidFill>
                  <a:prstClr val="black"/>
                </a:solidFill>
              </a:rPr>
              <a:t>OSI</a:t>
            </a:r>
            <a:r>
              <a:rPr lang="el-GR" sz="2600" dirty="0" smtClean="0">
                <a:solidFill>
                  <a:prstClr val="black"/>
                </a:solidFill>
              </a:rPr>
              <a:t>, Λειτουργία </a:t>
            </a:r>
            <a:r>
              <a:rPr lang="el-GR" sz="2600" dirty="0" err="1">
                <a:solidFill>
                  <a:prstClr val="black"/>
                </a:solidFill>
              </a:rPr>
              <a:t>μεταγωγέα</a:t>
            </a:r>
            <a:endParaRPr lang="en-US" sz="2600" dirty="0">
              <a:solidFill>
                <a:prstClr val="black"/>
              </a:solidFill>
            </a:endParaRPr>
          </a:p>
          <a:p>
            <a:pPr>
              <a:spcBef>
                <a:spcPts val="0"/>
              </a:spcBef>
            </a:pPr>
            <a:r>
              <a:rPr lang="el-GR" sz="2400" dirty="0"/>
              <a:t>Δρ</a:t>
            </a:r>
            <a:r>
              <a:rPr lang="el-GR" sz="2400" dirty="0" smtClean="0"/>
              <a:t>.</a:t>
            </a:r>
            <a:r>
              <a:rPr lang="en-US" sz="2400" dirty="0" smtClean="0"/>
              <a:t> </a:t>
            </a:r>
            <a:r>
              <a:rPr lang="el-GR" sz="2400" dirty="0" smtClean="0"/>
              <a:t>Π.</a:t>
            </a:r>
            <a:r>
              <a:rPr lang="en-US" sz="2400" smtClean="0"/>
              <a:t> </a:t>
            </a:r>
            <a:r>
              <a:rPr lang="el-GR" sz="2400" smtClean="0"/>
              <a:t>Ασβεστάς</a:t>
            </a:r>
            <a:endParaRPr lang="el-GR" sz="2400" dirty="0"/>
          </a:p>
          <a:p>
            <a:pPr>
              <a:spcBef>
                <a:spcPts val="0"/>
              </a:spcBef>
            </a:pPr>
            <a:r>
              <a:rPr lang="el-GR" sz="2400" dirty="0"/>
              <a:t>Τμήμα Μηχανικών </a:t>
            </a:r>
            <a:r>
              <a:rPr lang="el-GR" sz="2400" dirty="0" err="1"/>
              <a:t>Βιοϊατρικής</a:t>
            </a:r>
            <a:r>
              <a:rPr lang="el-GR" sz="2400" dirty="0"/>
              <a:t> Τεχνολογίας Τ.Ε.</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Εισαγωγικές έννοιες </a:t>
            </a:r>
            <a:r>
              <a:rPr lang="el-GR" sz="3200" b="0" dirty="0" smtClean="0"/>
              <a:t>(9 </a:t>
            </a:r>
            <a:r>
              <a:rPr lang="el-GR" sz="3200" b="0" dirty="0"/>
              <a:t>από 33)</a:t>
            </a:r>
            <a:endParaRPr lang="el-GR" dirty="0"/>
          </a:p>
        </p:txBody>
      </p:sp>
      <p:sp>
        <p:nvSpPr>
          <p:cNvPr id="4" name="Θέση περιεχομένου 3"/>
          <p:cNvSpPr>
            <a:spLocks noGrp="1"/>
          </p:cNvSpPr>
          <p:nvPr>
            <p:ph idx="1"/>
          </p:nvPr>
        </p:nvSpPr>
        <p:spPr>
          <a:xfrm>
            <a:off x="457200" y="1412776"/>
            <a:ext cx="8229600" cy="3960440"/>
          </a:xfrm>
        </p:spPr>
        <p:txBody>
          <a:bodyPr>
            <a:normAutofit/>
          </a:bodyPr>
          <a:lstStyle/>
          <a:p>
            <a:pPr marL="0" lvl="0" indent="0" eaLnBrk="0" fontAlgn="base" hangingPunct="0">
              <a:lnSpc>
                <a:spcPct val="124000"/>
              </a:lnSpc>
              <a:spcBef>
                <a:spcPts val="1200"/>
              </a:spcBef>
              <a:spcAft>
                <a:spcPct val="0"/>
              </a:spcAft>
              <a:buClr>
                <a:srgbClr val="0BD0D9"/>
              </a:buClr>
              <a:buSzPct val="95000"/>
              <a:buNone/>
              <a:defRPr/>
            </a:pPr>
            <a:r>
              <a:rPr lang="el-GR" b="1" dirty="0"/>
              <a:t>Επίπεδο Συνόδου</a:t>
            </a:r>
            <a:r>
              <a:rPr lang="en-US" b="1" dirty="0"/>
              <a:t> (Session layer)</a:t>
            </a:r>
            <a:endParaRPr lang="el-GR" b="1" dirty="0"/>
          </a:p>
          <a:p>
            <a:pPr marL="352425" eaLnBrk="0" hangingPunct="0">
              <a:lnSpc>
                <a:spcPct val="124000"/>
              </a:lnSpc>
              <a:spcBef>
                <a:spcPts val="1200"/>
              </a:spcBef>
              <a:buSzPct val="100000"/>
            </a:pPr>
            <a:r>
              <a:rPr lang="el-GR" dirty="0"/>
              <a:t>Έλεγχος διαλόγου (ποια συσκευή έχει σειρά για μετάδοση</a:t>
            </a:r>
            <a:r>
              <a:rPr lang="el-GR" dirty="0" smtClean="0"/>
              <a:t>)</a:t>
            </a:r>
            <a:r>
              <a:rPr lang="en-US" dirty="0" smtClean="0"/>
              <a:t>,</a:t>
            </a:r>
            <a:endParaRPr lang="el-GR" dirty="0"/>
          </a:p>
          <a:p>
            <a:pPr marL="352425" eaLnBrk="0" hangingPunct="0">
              <a:lnSpc>
                <a:spcPct val="124000"/>
              </a:lnSpc>
              <a:spcBef>
                <a:spcPts val="1200"/>
              </a:spcBef>
              <a:buSzPct val="100000"/>
            </a:pPr>
            <a:r>
              <a:rPr lang="el-GR" dirty="0" smtClean="0"/>
              <a:t>Συγχρονισμός </a:t>
            </a:r>
            <a:r>
              <a:rPr lang="el-GR" dirty="0"/>
              <a:t>(παρακολούθηση μεταδόσεων μακράς διάρκειας, π.χ. βίντεο, ώστε να συνεχιστούν από το σημείο που σταμάτησαν σε περίπτωση απότομης διακοπής</a:t>
            </a:r>
            <a:r>
              <a:rPr lang="el-GR" dirty="0" smtClean="0"/>
              <a:t>)</a:t>
            </a:r>
            <a:r>
              <a:rPr lang="en-US" dirty="0" smtClean="0"/>
              <a:t>,</a:t>
            </a:r>
            <a:endParaRPr lang="el-GR" dirty="0"/>
          </a:p>
          <a:p>
            <a:pPr marL="352425" eaLnBrk="0" hangingPunct="0">
              <a:lnSpc>
                <a:spcPct val="124000"/>
              </a:lnSpc>
              <a:spcBef>
                <a:spcPts val="1200"/>
              </a:spcBef>
              <a:buSzPct val="100000"/>
            </a:pPr>
            <a:r>
              <a:rPr lang="el-GR" dirty="0"/>
              <a:t>Οι λειτουργίες του επιπέδου αυτού δε χρησιμοποιούνται πάντα</a:t>
            </a:r>
            <a:r>
              <a:rPr lang="el-GR" dirty="0" smtClean="0"/>
              <a:t>.</a:t>
            </a:r>
            <a:endParaRPr lang="el-GR" dirty="0"/>
          </a:p>
        </p:txBody>
      </p:sp>
    </p:spTree>
    <p:extLst>
      <p:ext uri="{BB962C8B-B14F-4D97-AF65-F5344CB8AC3E}">
        <p14:creationId xmlns:p14="http://schemas.microsoft.com/office/powerpoint/2010/main" val="4271470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Εισαγωγικές έννοιες </a:t>
            </a:r>
            <a:r>
              <a:rPr lang="el-GR" sz="3200" b="0" dirty="0"/>
              <a:t>(</a:t>
            </a:r>
            <a:r>
              <a:rPr lang="el-GR" sz="3200" b="0" dirty="0" smtClean="0"/>
              <a:t>10 </a:t>
            </a:r>
            <a:r>
              <a:rPr lang="el-GR" sz="3200" b="0" dirty="0"/>
              <a:t>από 33)</a:t>
            </a:r>
            <a:endParaRPr lang="el-GR" dirty="0"/>
          </a:p>
        </p:txBody>
      </p:sp>
      <p:sp>
        <p:nvSpPr>
          <p:cNvPr id="4" name="Θέση περιεχομένου 3"/>
          <p:cNvSpPr>
            <a:spLocks noGrp="1"/>
          </p:cNvSpPr>
          <p:nvPr>
            <p:ph idx="1"/>
          </p:nvPr>
        </p:nvSpPr>
        <p:spPr>
          <a:xfrm>
            <a:off x="457200" y="1412776"/>
            <a:ext cx="8219256" cy="4824536"/>
          </a:xfrm>
        </p:spPr>
        <p:txBody>
          <a:bodyPr>
            <a:noAutofit/>
          </a:bodyPr>
          <a:lstStyle/>
          <a:p>
            <a:pPr marL="0" lvl="0" indent="0" eaLnBrk="0" fontAlgn="base" hangingPunct="0">
              <a:lnSpc>
                <a:spcPct val="114000"/>
              </a:lnSpc>
              <a:spcBef>
                <a:spcPts val="1200"/>
              </a:spcBef>
              <a:spcAft>
                <a:spcPct val="0"/>
              </a:spcAft>
              <a:buClr>
                <a:schemeClr val="tx1"/>
              </a:buClr>
              <a:buSzPct val="100000"/>
              <a:buNone/>
              <a:defRPr/>
            </a:pPr>
            <a:r>
              <a:rPr lang="el-GR" b="1" dirty="0"/>
              <a:t>Επίπεδο Μεταφοράς (</a:t>
            </a:r>
            <a:r>
              <a:rPr lang="el-GR" b="1" dirty="0" err="1"/>
              <a:t>Transport</a:t>
            </a:r>
            <a:r>
              <a:rPr lang="el-GR" b="1" dirty="0"/>
              <a:t> </a:t>
            </a:r>
            <a:r>
              <a:rPr lang="el-GR" b="1" dirty="0" err="1"/>
              <a:t>layer</a:t>
            </a:r>
            <a:r>
              <a:rPr lang="el-GR" b="1" dirty="0" smtClean="0"/>
              <a:t>)</a:t>
            </a:r>
            <a:r>
              <a:rPr lang="en-US" b="1" dirty="0" smtClean="0"/>
              <a:t>.</a:t>
            </a:r>
            <a:endParaRPr lang="el-GR" b="1" dirty="0"/>
          </a:p>
          <a:p>
            <a:pPr marL="273050" lvl="0" indent="-273050" eaLnBrk="0" fontAlgn="base" hangingPunct="0">
              <a:lnSpc>
                <a:spcPct val="114000"/>
              </a:lnSpc>
              <a:spcBef>
                <a:spcPts val="1200"/>
              </a:spcBef>
              <a:spcAft>
                <a:spcPct val="0"/>
              </a:spcAft>
              <a:buClr>
                <a:schemeClr val="tx1"/>
              </a:buClr>
              <a:buSzPct val="100000"/>
              <a:defRPr/>
            </a:pPr>
            <a:r>
              <a:rPr lang="el-GR" dirty="0"/>
              <a:t>Αξιοπιστία μετάδοσης (έλεγχος  ορθότητας δεδομένων και επιβεβαίωση λήψης</a:t>
            </a:r>
            <a:r>
              <a:rPr lang="el-GR" dirty="0" smtClean="0"/>
              <a:t>)</a:t>
            </a:r>
            <a:r>
              <a:rPr lang="en-US" dirty="0" smtClean="0"/>
              <a:t>,</a:t>
            </a:r>
            <a:endParaRPr lang="el-GR" dirty="0"/>
          </a:p>
          <a:p>
            <a:pPr marL="273050" lvl="0" indent="-273050" eaLnBrk="0" fontAlgn="base" hangingPunct="0">
              <a:lnSpc>
                <a:spcPct val="114000"/>
              </a:lnSpc>
              <a:spcBef>
                <a:spcPts val="1200"/>
              </a:spcBef>
              <a:spcAft>
                <a:spcPct val="0"/>
              </a:spcAft>
              <a:buClr>
                <a:schemeClr val="tx1"/>
              </a:buClr>
              <a:buSzPct val="100000"/>
              <a:defRPr/>
            </a:pPr>
            <a:r>
              <a:rPr lang="el-GR" dirty="0"/>
              <a:t>Έλεγχος </a:t>
            </a:r>
            <a:r>
              <a:rPr lang="el-GR" dirty="0" smtClean="0"/>
              <a:t>ροής</a:t>
            </a:r>
            <a:r>
              <a:rPr lang="en-US" dirty="0" smtClean="0"/>
              <a:t>,</a:t>
            </a:r>
            <a:endParaRPr lang="el-GR" dirty="0"/>
          </a:p>
          <a:p>
            <a:pPr marL="273050" lvl="0" indent="-273050" eaLnBrk="0" fontAlgn="base" hangingPunct="0">
              <a:lnSpc>
                <a:spcPct val="114000"/>
              </a:lnSpc>
              <a:spcBef>
                <a:spcPts val="1200"/>
              </a:spcBef>
              <a:spcAft>
                <a:spcPct val="0"/>
              </a:spcAft>
              <a:buClr>
                <a:schemeClr val="tx1"/>
              </a:buClr>
              <a:buSzPct val="100000"/>
              <a:defRPr/>
            </a:pPr>
            <a:r>
              <a:rPr lang="el-GR" dirty="0"/>
              <a:t>Χρήση αριθμού θύρας (</a:t>
            </a:r>
            <a:r>
              <a:rPr lang="el-GR" dirty="0" err="1"/>
              <a:t>Port</a:t>
            </a:r>
            <a:r>
              <a:rPr lang="el-GR" dirty="0"/>
              <a:t> </a:t>
            </a:r>
            <a:r>
              <a:rPr lang="el-GR" dirty="0" err="1"/>
              <a:t>number</a:t>
            </a:r>
            <a:r>
              <a:rPr lang="el-GR" dirty="0"/>
              <a:t>) για τη διαφοροποίηση μεταξύ διαφορετικών εφαρμογών που τρέχουν στον ίδιο </a:t>
            </a:r>
            <a:r>
              <a:rPr lang="el-GR" dirty="0" smtClean="0"/>
              <a:t>κόμβο</a:t>
            </a:r>
            <a:r>
              <a:rPr lang="en-US" dirty="0" smtClean="0"/>
              <a:t>,</a:t>
            </a:r>
            <a:endParaRPr lang="el-GR" dirty="0"/>
          </a:p>
          <a:p>
            <a:pPr marL="273050" lvl="0" indent="-273050" eaLnBrk="0" fontAlgn="base" hangingPunct="0">
              <a:lnSpc>
                <a:spcPct val="114000"/>
              </a:lnSpc>
              <a:spcBef>
                <a:spcPts val="1200"/>
              </a:spcBef>
              <a:spcAft>
                <a:spcPct val="0"/>
              </a:spcAft>
              <a:buClr>
                <a:schemeClr val="tx1"/>
              </a:buClr>
              <a:buSzPct val="100000"/>
              <a:defRPr/>
            </a:pPr>
            <a:r>
              <a:rPr lang="el-GR" dirty="0"/>
              <a:t>Τεμαχισμός δεδομένων σε τμήματα (</a:t>
            </a:r>
            <a:r>
              <a:rPr lang="el-GR" dirty="0" err="1"/>
              <a:t>segments</a:t>
            </a:r>
            <a:r>
              <a:rPr lang="el-GR" dirty="0" smtClean="0"/>
              <a:t>)</a:t>
            </a:r>
            <a:r>
              <a:rPr lang="en-US" dirty="0" smtClean="0"/>
              <a:t>,</a:t>
            </a:r>
            <a:endParaRPr lang="el-GR" dirty="0"/>
          </a:p>
          <a:p>
            <a:pPr marL="273050" lvl="0" indent="-273050" eaLnBrk="0" fontAlgn="base" hangingPunct="0">
              <a:lnSpc>
                <a:spcPct val="114000"/>
              </a:lnSpc>
              <a:spcBef>
                <a:spcPts val="1200"/>
              </a:spcBef>
              <a:spcAft>
                <a:spcPct val="0"/>
              </a:spcAft>
              <a:buClr>
                <a:schemeClr val="tx1"/>
              </a:buClr>
              <a:buSzPct val="100000"/>
              <a:defRPr/>
            </a:pPr>
            <a:r>
              <a:rPr lang="el-GR" dirty="0"/>
              <a:t>Πρωτόκολλο: </a:t>
            </a:r>
            <a:r>
              <a:rPr lang="el-GR" dirty="0" err="1"/>
              <a:t>Transfer</a:t>
            </a:r>
            <a:r>
              <a:rPr lang="el-GR" dirty="0"/>
              <a:t> </a:t>
            </a:r>
            <a:r>
              <a:rPr lang="el-GR" dirty="0" err="1"/>
              <a:t>Control</a:t>
            </a:r>
            <a:r>
              <a:rPr lang="el-GR" dirty="0"/>
              <a:t> </a:t>
            </a:r>
            <a:r>
              <a:rPr lang="el-GR" dirty="0" err="1"/>
              <a:t>Protocol</a:t>
            </a:r>
            <a:r>
              <a:rPr lang="el-GR" dirty="0"/>
              <a:t> (TCP</a:t>
            </a:r>
            <a:r>
              <a:rPr lang="el-GR" dirty="0" smtClean="0"/>
              <a:t>)</a:t>
            </a:r>
            <a:r>
              <a:rPr lang="en-US" dirty="0" smtClean="0"/>
              <a:t>.</a:t>
            </a:r>
            <a:endParaRPr lang="el-GR" dirty="0"/>
          </a:p>
        </p:txBody>
      </p:sp>
    </p:spTree>
    <p:extLst>
      <p:ext uri="{BB962C8B-B14F-4D97-AF65-F5344CB8AC3E}">
        <p14:creationId xmlns:p14="http://schemas.microsoft.com/office/powerpoint/2010/main" val="2428795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bwMode="auto">
          <a:xfrm>
            <a:off x="2339752" y="3453302"/>
            <a:ext cx="4896544" cy="3240360"/>
          </a:xfrm>
          <a:prstGeom prst="rect">
            <a:avLst/>
          </a:prstGeom>
          <a:ln w="19050" cap="sq">
            <a:solidFill>
              <a:srgbClr val="8CADAE"/>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3" name="Content Placeholder 2"/>
          <p:cNvSpPr>
            <a:spLocks noGrp="1"/>
          </p:cNvSpPr>
          <p:nvPr>
            <p:ph idx="1"/>
          </p:nvPr>
        </p:nvSpPr>
        <p:spPr>
          <a:xfrm>
            <a:off x="457200" y="1412776"/>
            <a:ext cx="8229600" cy="2088232"/>
          </a:xfrm>
        </p:spPr>
        <p:txBody>
          <a:bodyPr>
            <a:normAutofit/>
          </a:bodyPr>
          <a:lstStyle/>
          <a:p>
            <a:pPr algn="just"/>
            <a:r>
              <a:rPr lang="el-GR" dirty="0" smtClean="0"/>
              <a:t>Παράδειγμα εμφάνισης ιστοσελίδας</a:t>
            </a:r>
          </a:p>
          <a:p>
            <a:pPr lvl="1" algn="just"/>
            <a:r>
              <a:rPr lang="el-GR" dirty="0" smtClean="0"/>
              <a:t>Για την εμφάνιση ιστοσελίδας, ο υπολογιστής που αιτείται την ιστοσελίδα πρέπει να βάλει αριθμό θύρας προορισμού 80, και ένα τυχαίο αριθμό για αριθμό θύρας πηγής (π.χ. 1025)</a:t>
            </a:r>
            <a:r>
              <a:rPr lang="en-US" dirty="0" smtClean="0"/>
              <a:t>.</a:t>
            </a:r>
            <a:endParaRPr lang="el-GR" dirty="0" smtClean="0"/>
          </a:p>
        </p:txBody>
      </p:sp>
      <p:sp>
        <p:nvSpPr>
          <p:cNvPr id="5" name="Rectangle 4"/>
          <p:cNvSpPr/>
          <p:nvPr/>
        </p:nvSpPr>
        <p:spPr>
          <a:xfrm>
            <a:off x="4572000" y="3813342"/>
            <a:ext cx="1512168" cy="432048"/>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2627784" y="3813342"/>
            <a:ext cx="1512168" cy="432048"/>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6827934" y="5241799"/>
            <a:ext cx="1948148" cy="646331"/>
          </a:xfrm>
          <a:prstGeom prst="rect">
            <a:avLst/>
          </a:prstGeom>
          <a:solidFill>
            <a:schemeClr val="bg1"/>
          </a:solidFill>
          <a:ln>
            <a:solidFill>
              <a:srgbClr val="8CADAE"/>
            </a:solidFill>
            <a:prstDash val="dash"/>
          </a:ln>
          <a:effectLst>
            <a:outerShdw blurRad="50800" dist="38100" dir="2700000" algn="tl" rotWithShape="0">
              <a:prstClr val="black">
                <a:alpha val="40000"/>
              </a:prstClr>
            </a:outerShdw>
          </a:effectLst>
        </p:spPr>
        <p:txBody>
          <a:bodyPr wrap="square" rtlCol="0">
            <a:spAutoFit/>
          </a:bodyPr>
          <a:lstStyle/>
          <a:p>
            <a:r>
              <a:rPr lang="el-GR" dirty="0" smtClean="0">
                <a:solidFill>
                  <a:prstClr val="black"/>
                </a:solidFill>
                <a:latin typeface="Calibri"/>
              </a:rPr>
              <a:t>Δεδομένα από τα πιο πάνω επίπεδα</a:t>
            </a:r>
            <a:r>
              <a:rPr lang="en-US" dirty="0" smtClean="0">
                <a:solidFill>
                  <a:prstClr val="black"/>
                </a:solidFill>
                <a:latin typeface="Calibri"/>
              </a:rPr>
              <a:t>.</a:t>
            </a:r>
            <a:endParaRPr lang="en-US" dirty="0">
              <a:solidFill>
                <a:prstClr val="black"/>
              </a:solidFill>
              <a:latin typeface="Calibri"/>
            </a:endParaRPr>
          </a:p>
        </p:txBody>
      </p:sp>
      <p:cxnSp>
        <p:nvCxnSpPr>
          <p:cNvPr id="13" name="Straight Arrow Connector 12"/>
          <p:cNvCxnSpPr>
            <a:stCxn id="6" idx="2"/>
          </p:cNvCxnSpPr>
          <p:nvPr/>
        </p:nvCxnSpPr>
        <p:spPr>
          <a:xfrm flipH="1">
            <a:off x="5599866" y="5888130"/>
            <a:ext cx="2202142" cy="37348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 name="Τίτλος 7"/>
          <p:cNvSpPr>
            <a:spLocks noGrp="1"/>
          </p:cNvSpPr>
          <p:nvPr>
            <p:ph type="title"/>
          </p:nvPr>
        </p:nvSpPr>
        <p:spPr/>
        <p:txBody>
          <a:bodyPr/>
          <a:lstStyle/>
          <a:p>
            <a:r>
              <a:rPr lang="el-GR" dirty="0"/>
              <a:t>Εισαγωγικές έννοιες </a:t>
            </a:r>
            <a:r>
              <a:rPr lang="el-GR" sz="3200" b="0" dirty="0"/>
              <a:t>(</a:t>
            </a:r>
            <a:r>
              <a:rPr lang="el-GR" sz="3200" b="0" dirty="0" smtClean="0"/>
              <a:t>11 </a:t>
            </a:r>
            <a:r>
              <a:rPr lang="el-GR" sz="3200" b="0" dirty="0"/>
              <a:t>από 33)</a:t>
            </a:r>
            <a:endParaRPr lang="el-GR" dirty="0"/>
          </a:p>
        </p:txBody>
      </p:sp>
    </p:spTree>
    <p:extLst>
      <p:ext uri="{BB962C8B-B14F-4D97-AF65-F5344CB8AC3E}">
        <p14:creationId xmlns:p14="http://schemas.microsoft.com/office/powerpoint/2010/main" val="135979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l-GR" dirty="0" smtClean="0"/>
              <a:t>Παράδειγμα εμφάνισης ιστοσελίδας (συνέχεια)</a:t>
            </a:r>
            <a:r>
              <a:rPr lang="en-US" dirty="0" smtClean="0"/>
              <a:t>.</a:t>
            </a:r>
            <a:endParaRPr lang="el-GR" dirty="0" smtClean="0"/>
          </a:p>
          <a:p>
            <a:pPr lvl="1" algn="just"/>
            <a:r>
              <a:rPr lang="el-GR" dirty="0" smtClean="0"/>
              <a:t>Όταν ο </a:t>
            </a:r>
            <a:r>
              <a:rPr lang="el-GR" dirty="0" err="1" smtClean="0"/>
              <a:t>διακομιστής</a:t>
            </a:r>
            <a:r>
              <a:rPr lang="el-GR" dirty="0" smtClean="0"/>
              <a:t> στέλνει την ιστοσελίδα βάζει ως αριθμό θύρας προορισμού 1025, και 80 για τον αριθμό για αριθμό θύρας πηγής</a:t>
            </a:r>
            <a:r>
              <a:rPr lang="en-US" dirty="0" smtClean="0"/>
              <a:t>.</a:t>
            </a:r>
            <a:endParaRPr lang="el-GR" dirty="0" smtClean="0"/>
          </a:p>
        </p:txBody>
      </p:sp>
      <p:pic>
        <p:nvPicPr>
          <p:cNvPr id="1026"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bwMode="auto">
          <a:xfrm>
            <a:off x="2123728" y="3140967"/>
            <a:ext cx="4968552" cy="3283445"/>
          </a:xfrm>
          <a:prstGeom prst="rect">
            <a:avLst/>
          </a:prstGeom>
          <a:ln w="19050" cap="sq">
            <a:solidFill>
              <a:srgbClr val="8CADAE"/>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Rectangle 6"/>
          <p:cNvSpPr/>
          <p:nvPr/>
        </p:nvSpPr>
        <p:spPr>
          <a:xfrm>
            <a:off x="4499992" y="3501008"/>
            <a:ext cx="1512168" cy="432048"/>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2483768" y="3501008"/>
            <a:ext cx="1512168" cy="432048"/>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6660232" y="5284511"/>
            <a:ext cx="2160240" cy="646331"/>
          </a:xfrm>
          <a:prstGeom prst="rect">
            <a:avLst/>
          </a:prstGeom>
          <a:solidFill>
            <a:schemeClr val="bg1"/>
          </a:solidFill>
          <a:ln>
            <a:solidFill>
              <a:srgbClr val="8CADAE"/>
            </a:solidFill>
            <a:prstDash val="dash"/>
          </a:ln>
          <a:effectLst>
            <a:outerShdw blurRad="50800" dist="38100" dir="2700000" algn="tl" rotWithShape="0">
              <a:prstClr val="black">
                <a:alpha val="40000"/>
              </a:prstClr>
            </a:outerShdw>
          </a:effectLst>
        </p:spPr>
        <p:txBody>
          <a:bodyPr wrap="square" rtlCol="0">
            <a:spAutoFit/>
          </a:bodyPr>
          <a:lstStyle/>
          <a:p>
            <a:r>
              <a:rPr lang="el-GR" dirty="0" smtClean="0">
                <a:solidFill>
                  <a:prstClr val="black"/>
                </a:solidFill>
                <a:latin typeface="Calibri"/>
              </a:rPr>
              <a:t>Δεδομένα από τα πιο πάνω επίπεδα</a:t>
            </a:r>
            <a:endParaRPr lang="en-US" dirty="0">
              <a:solidFill>
                <a:prstClr val="black"/>
              </a:solidFill>
              <a:latin typeface="Calibri"/>
            </a:endParaRPr>
          </a:p>
        </p:txBody>
      </p:sp>
      <p:cxnSp>
        <p:nvCxnSpPr>
          <p:cNvPr id="11" name="Straight Arrow Connector 10"/>
          <p:cNvCxnSpPr/>
          <p:nvPr/>
        </p:nvCxnSpPr>
        <p:spPr>
          <a:xfrm flipH="1">
            <a:off x="5292080" y="5696381"/>
            <a:ext cx="1368152" cy="46892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 name="Τίτλος 4"/>
          <p:cNvSpPr>
            <a:spLocks noGrp="1"/>
          </p:cNvSpPr>
          <p:nvPr>
            <p:ph type="title"/>
          </p:nvPr>
        </p:nvSpPr>
        <p:spPr/>
        <p:txBody>
          <a:bodyPr/>
          <a:lstStyle/>
          <a:p>
            <a:r>
              <a:rPr lang="el-GR" dirty="0"/>
              <a:t>Εισαγωγικές έννοιες </a:t>
            </a:r>
            <a:r>
              <a:rPr lang="el-GR" sz="3200" b="0" dirty="0"/>
              <a:t>(</a:t>
            </a:r>
            <a:r>
              <a:rPr lang="el-GR" sz="3200" b="0" dirty="0" smtClean="0"/>
              <a:t>12 </a:t>
            </a:r>
            <a:r>
              <a:rPr lang="el-GR" sz="3200" b="0" dirty="0"/>
              <a:t>από 33)</a:t>
            </a:r>
            <a:endParaRPr lang="el-GR" dirty="0"/>
          </a:p>
        </p:txBody>
      </p:sp>
    </p:spTree>
    <p:extLst>
      <p:ext uri="{BB962C8B-B14F-4D97-AF65-F5344CB8AC3E}">
        <p14:creationId xmlns:p14="http://schemas.microsoft.com/office/powerpoint/2010/main" val="4294918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Εισαγωγικές έννοιες </a:t>
            </a:r>
            <a:r>
              <a:rPr lang="el-GR" sz="3200" b="0" dirty="0"/>
              <a:t>(</a:t>
            </a:r>
            <a:r>
              <a:rPr lang="el-GR" sz="3200" b="0" dirty="0" smtClean="0"/>
              <a:t>13 </a:t>
            </a:r>
            <a:r>
              <a:rPr lang="el-GR" sz="3200" b="0" dirty="0"/>
              <a:t>από 33)</a:t>
            </a:r>
            <a:endParaRPr lang="el-GR" dirty="0"/>
          </a:p>
        </p:txBody>
      </p:sp>
      <p:sp>
        <p:nvSpPr>
          <p:cNvPr id="4" name="Θέση περιεχομένου 3"/>
          <p:cNvSpPr>
            <a:spLocks noGrp="1"/>
          </p:cNvSpPr>
          <p:nvPr>
            <p:ph idx="1"/>
          </p:nvPr>
        </p:nvSpPr>
        <p:spPr>
          <a:xfrm>
            <a:off x="323528" y="1484784"/>
            <a:ext cx="8784976" cy="4320480"/>
          </a:xfrm>
        </p:spPr>
        <p:txBody>
          <a:bodyPr>
            <a:noAutofit/>
          </a:bodyPr>
          <a:lstStyle/>
          <a:p>
            <a:pPr marL="0" indent="0">
              <a:lnSpc>
                <a:spcPct val="114000"/>
              </a:lnSpc>
              <a:spcBef>
                <a:spcPts val="1200"/>
              </a:spcBef>
              <a:buNone/>
            </a:pPr>
            <a:r>
              <a:rPr lang="el-GR" b="1" dirty="0"/>
              <a:t>Επίπεδο Δικτύου (</a:t>
            </a:r>
            <a:r>
              <a:rPr lang="el-GR" b="1" dirty="0" err="1"/>
              <a:t>Network</a:t>
            </a:r>
            <a:r>
              <a:rPr lang="el-GR" b="1" dirty="0"/>
              <a:t> </a:t>
            </a:r>
            <a:r>
              <a:rPr lang="el-GR" b="1" dirty="0" err="1"/>
              <a:t>layer</a:t>
            </a:r>
            <a:r>
              <a:rPr lang="el-GR" b="1" dirty="0" smtClean="0"/>
              <a:t>)</a:t>
            </a:r>
            <a:r>
              <a:rPr lang="en-US" b="1" dirty="0" smtClean="0"/>
              <a:t>.</a:t>
            </a:r>
            <a:endParaRPr lang="el-GR" b="1" dirty="0"/>
          </a:p>
          <a:p>
            <a:pPr>
              <a:lnSpc>
                <a:spcPct val="114000"/>
              </a:lnSpc>
              <a:spcBef>
                <a:spcPts val="1200"/>
              </a:spcBef>
            </a:pPr>
            <a:r>
              <a:rPr lang="el-GR" dirty="0"/>
              <a:t>Τα δεδομένα  μετατρέπονται σε πακέτα (</a:t>
            </a:r>
            <a:r>
              <a:rPr lang="el-GR" dirty="0" err="1"/>
              <a:t>packets</a:t>
            </a:r>
            <a:r>
              <a:rPr lang="el-GR" dirty="0" smtClean="0"/>
              <a:t>)</a:t>
            </a:r>
            <a:r>
              <a:rPr lang="en-US" dirty="0" smtClean="0"/>
              <a:t>.</a:t>
            </a:r>
            <a:endParaRPr lang="el-GR" dirty="0"/>
          </a:p>
          <a:p>
            <a:pPr>
              <a:lnSpc>
                <a:spcPct val="114000"/>
              </a:lnSpc>
              <a:spcBef>
                <a:spcPts val="1200"/>
              </a:spcBef>
            </a:pPr>
            <a:r>
              <a:rPr lang="el-GR" dirty="0"/>
              <a:t>Τοποθετείται η διεύθυνση IP του “αποστολέα” και του “παραλήπτη</a:t>
            </a:r>
            <a:r>
              <a:rPr lang="el-GR" dirty="0" smtClean="0"/>
              <a:t>”</a:t>
            </a:r>
            <a:r>
              <a:rPr lang="en-US" dirty="0" smtClean="0"/>
              <a:t>.</a:t>
            </a:r>
            <a:endParaRPr lang="el-GR" dirty="0"/>
          </a:p>
          <a:p>
            <a:pPr>
              <a:lnSpc>
                <a:spcPct val="114000"/>
              </a:lnSpc>
              <a:spcBef>
                <a:spcPts val="1200"/>
              </a:spcBef>
            </a:pPr>
            <a:r>
              <a:rPr lang="el-GR" dirty="0"/>
              <a:t>Δρομολόγηση (</a:t>
            </a:r>
            <a:r>
              <a:rPr lang="el-GR" dirty="0" err="1"/>
              <a:t>routing</a:t>
            </a:r>
            <a:r>
              <a:rPr lang="el-GR" dirty="0"/>
              <a:t>) πακέτων: καθορισμός διαδρομής που θα ακολουθήσουν τα πακέτα για να φτάσουν στον προορισμό </a:t>
            </a:r>
            <a:r>
              <a:rPr lang="el-GR" dirty="0" smtClean="0"/>
              <a:t>τους</a:t>
            </a:r>
            <a:r>
              <a:rPr lang="en-US" dirty="0" smtClean="0"/>
              <a:t>.</a:t>
            </a:r>
            <a:endParaRPr lang="el-GR" dirty="0"/>
          </a:p>
          <a:p>
            <a:pPr>
              <a:lnSpc>
                <a:spcPct val="114000"/>
              </a:lnSpc>
              <a:spcBef>
                <a:spcPts val="1200"/>
              </a:spcBef>
            </a:pPr>
            <a:r>
              <a:rPr lang="el-GR" dirty="0"/>
              <a:t>Πρωτόκολλο: Internet </a:t>
            </a:r>
            <a:r>
              <a:rPr lang="el-GR" dirty="0" err="1"/>
              <a:t>Protocol</a:t>
            </a:r>
            <a:r>
              <a:rPr lang="el-GR" dirty="0"/>
              <a:t> (IP</a:t>
            </a:r>
            <a:r>
              <a:rPr lang="el-GR" dirty="0" smtClean="0"/>
              <a:t>)</a:t>
            </a:r>
            <a:r>
              <a:rPr lang="en-US" dirty="0" smtClean="0"/>
              <a:t>.</a:t>
            </a:r>
            <a:endParaRPr lang="el-GR" dirty="0"/>
          </a:p>
          <a:p>
            <a:pPr>
              <a:lnSpc>
                <a:spcPct val="114000"/>
              </a:lnSpc>
              <a:spcBef>
                <a:spcPts val="1200"/>
              </a:spcBef>
            </a:pPr>
            <a:r>
              <a:rPr lang="el-GR" dirty="0"/>
              <a:t>Ο δρομολογητής (</a:t>
            </a:r>
            <a:r>
              <a:rPr lang="el-GR" dirty="0" err="1"/>
              <a:t>router</a:t>
            </a:r>
            <a:r>
              <a:rPr lang="el-GR" dirty="0"/>
              <a:t>) υλοποιεί τις λειτουργίες του επιπέδου </a:t>
            </a:r>
            <a:r>
              <a:rPr lang="el-GR" dirty="0" smtClean="0"/>
              <a:t>3</a:t>
            </a:r>
            <a:r>
              <a:rPr lang="en-US" dirty="0" smtClean="0"/>
              <a:t>.</a:t>
            </a:r>
            <a:endParaRPr lang="el-GR" dirty="0" smtClean="0"/>
          </a:p>
        </p:txBody>
      </p:sp>
    </p:spTree>
    <p:extLst>
      <p:ext uri="{BB962C8B-B14F-4D97-AF65-F5344CB8AC3E}">
        <p14:creationId xmlns:p14="http://schemas.microsoft.com/office/powerpoint/2010/main" val="2110434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l-GR" dirty="0" smtClean="0"/>
              <a:t>Παράδειγμα εμφάνισης ιστοσελίδας</a:t>
            </a:r>
          </a:p>
          <a:p>
            <a:pPr lvl="1" algn="just"/>
            <a:r>
              <a:rPr lang="el-GR" dirty="0" smtClean="0"/>
              <a:t>Αν ο υπολογιστής που αιτείται την ιστοσελίδα έχει </a:t>
            </a:r>
            <a:r>
              <a:rPr lang="en-US" dirty="0" smtClean="0"/>
              <a:t>IP </a:t>
            </a:r>
            <a:r>
              <a:rPr lang="el-GR" dirty="0" smtClean="0"/>
              <a:t>διεύθυνση 147.102.5.10 και </a:t>
            </a:r>
            <a:r>
              <a:rPr lang="en-US" dirty="0" smtClean="0"/>
              <a:t>o </a:t>
            </a:r>
            <a:r>
              <a:rPr lang="el-GR" dirty="0" err="1" smtClean="0"/>
              <a:t>διακομιστής</a:t>
            </a:r>
            <a:r>
              <a:rPr lang="el-GR" dirty="0" smtClean="0"/>
              <a:t> 147.102.5.254, το πακέτο που αποστέλλεται από τον υπολογιστή είναι</a:t>
            </a:r>
            <a:r>
              <a:rPr lang="en-US" dirty="0" smtClean="0"/>
              <a:t> </a:t>
            </a:r>
            <a:r>
              <a:rPr lang="el-GR" dirty="0" smtClean="0"/>
              <a:t>:</a:t>
            </a:r>
          </a:p>
        </p:txBody>
      </p:sp>
      <p:pic>
        <p:nvPicPr>
          <p:cNvPr id="2050"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bwMode="auto">
          <a:xfrm>
            <a:off x="904056" y="3140968"/>
            <a:ext cx="7772400" cy="3101483"/>
          </a:xfrm>
          <a:prstGeom prst="rect">
            <a:avLst/>
          </a:prstGeom>
          <a:ln w="19050">
            <a:solidFill>
              <a:srgbClr val="8CADAE"/>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059832" y="4797152"/>
            <a:ext cx="2736304" cy="648072"/>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6876256" y="4726885"/>
            <a:ext cx="2160240" cy="646331"/>
          </a:xfrm>
          <a:prstGeom prst="rect">
            <a:avLst/>
          </a:prstGeom>
          <a:solidFill>
            <a:schemeClr val="bg1"/>
          </a:solidFill>
          <a:ln>
            <a:solidFill>
              <a:srgbClr val="8CADAE"/>
            </a:solidFill>
            <a:prstDash val="dash"/>
          </a:ln>
          <a:effectLst>
            <a:outerShdw blurRad="50800" dist="38100" dir="2700000" algn="tl" rotWithShape="0">
              <a:prstClr val="black">
                <a:alpha val="40000"/>
              </a:prstClr>
            </a:outerShdw>
          </a:effectLst>
        </p:spPr>
        <p:txBody>
          <a:bodyPr wrap="square" rtlCol="0">
            <a:spAutoFit/>
          </a:bodyPr>
          <a:lstStyle/>
          <a:p>
            <a:r>
              <a:rPr lang="el-GR" dirty="0" smtClean="0">
                <a:solidFill>
                  <a:prstClr val="black"/>
                </a:solidFill>
                <a:latin typeface="Calibri"/>
              </a:rPr>
              <a:t>Δεδομένα από τα πιο πάνω επίπεδα</a:t>
            </a:r>
            <a:endParaRPr lang="en-US" dirty="0">
              <a:solidFill>
                <a:prstClr val="black"/>
              </a:solidFill>
              <a:latin typeface="Calibri"/>
            </a:endParaRPr>
          </a:p>
        </p:txBody>
      </p:sp>
      <p:cxnSp>
        <p:nvCxnSpPr>
          <p:cNvPr id="11" name="Straight Arrow Connector 10"/>
          <p:cNvCxnSpPr/>
          <p:nvPr/>
        </p:nvCxnSpPr>
        <p:spPr>
          <a:xfrm flipH="1">
            <a:off x="5292080" y="5121188"/>
            <a:ext cx="1584176" cy="82809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 name="Τίτλος 3"/>
          <p:cNvSpPr>
            <a:spLocks noGrp="1"/>
          </p:cNvSpPr>
          <p:nvPr>
            <p:ph type="title"/>
          </p:nvPr>
        </p:nvSpPr>
        <p:spPr/>
        <p:txBody>
          <a:bodyPr/>
          <a:lstStyle/>
          <a:p>
            <a:r>
              <a:rPr lang="el-GR" dirty="0"/>
              <a:t>Εισαγωγικές έννοιες </a:t>
            </a:r>
            <a:r>
              <a:rPr lang="el-GR" sz="3200" b="0" dirty="0"/>
              <a:t>(</a:t>
            </a:r>
            <a:r>
              <a:rPr lang="el-GR" sz="3200" b="0" dirty="0" smtClean="0"/>
              <a:t>14 </a:t>
            </a:r>
            <a:r>
              <a:rPr lang="el-GR" sz="3200" b="0" dirty="0"/>
              <a:t>από 33)</a:t>
            </a:r>
            <a:endParaRPr lang="el-GR" dirty="0"/>
          </a:p>
        </p:txBody>
      </p:sp>
    </p:spTree>
    <p:extLst>
      <p:ext uri="{BB962C8B-B14F-4D97-AF65-F5344CB8AC3E}">
        <p14:creationId xmlns:p14="http://schemas.microsoft.com/office/powerpoint/2010/main" val="3896799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bwMode="auto">
          <a:xfrm>
            <a:off x="927944" y="3109637"/>
            <a:ext cx="7772400" cy="3127675"/>
          </a:xfrm>
          <a:prstGeom prst="rect">
            <a:avLst/>
          </a:prstGeom>
          <a:ln w="19050">
            <a:solidFill>
              <a:srgbClr val="8CADAE"/>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p:txBody>
          <a:bodyPr>
            <a:normAutofit/>
          </a:bodyPr>
          <a:lstStyle/>
          <a:p>
            <a:r>
              <a:rPr lang="el-GR" dirty="0" smtClean="0"/>
              <a:t>Παράδειγμα εμφάνισης ιστοσελίδας (συνέχεια)</a:t>
            </a:r>
          </a:p>
          <a:p>
            <a:pPr lvl="1"/>
            <a:r>
              <a:rPr lang="el-GR" dirty="0" smtClean="0"/>
              <a:t>Στην απάντηση του </a:t>
            </a:r>
            <a:r>
              <a:rPr lang="el-GR" dirty="0" err="1" smtClean="0"/>
              <a:t>διακομιστή</a:t>
            </a:r>
            <a:r>
              <a:rPr lang="el-GR" dirty="0" smtClean="0"/>
              <a:t>, το πακέτο που αποστέλλεται στον υπολογιστή είναι :</a:t>
            </a:r>
          </a:p>
        </p:txBody>
      </p:sp>
      <p:sp>
        <p:nvSpPr>
          <p:cNvPr id="8" name="Rectangle 7"/>
          <p:cNvSpPr/>
          <p:nvPr/>
        </p:nvSpPr>
        <p:spPr>
          <a:xfrm>
            <a:off x="3059832" y="4797152"/>
            <a:ext cx="2736304" cy="648072"/>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6876256" y="4726885"/>
            <a:ext cx="2016224" cy="646331"/>
          </a:xfrm>
          <a:prstGeom prst="rect">
            <a:avLst/>
          </a:prstGeom>
          <a:solidFill>
            <a:schemeClr val="bg1"/>
          </a:solidFill>
          <a:ln>
            <a:solidFill>
              <a:srgbClr val="8CADAE"/>
            </a:solidFill>
            <a:prstDash val="dash"/>
          </a:ln>
          <a:effectLst>
            <a:outerShdw blurRad="50800" dist="38100" dir="2700000" algn="tl" rotWithShape="0">
              <a:prstClr val="black">
                <a:alpha val="40000"/>
              </a:prstClr>
            </a:outerShdw>
          </a:effectLst>
        </p:spPr>
        <p:txBody>
          <a:bodyPr wrap="square" rtlCol="0">
            <a:spAutoFit/>
          </a:bodyPr>
          <a:lstStyle/>
          <a:p>
            <a:r>
              <a:rPr lang="el-GR" dirty="0" smtClean="0">
                <a:solidFill>
                  <a:prstClr val="black"/>
                </a:solidFill>
                <a:latin typeface="Calibri"/>
              </a:rPr>
              <a:t>Δεδομένα από τα πιο πάνω επίπεδα</a:t>
            </a:r>
            <a:endParaRPr lang="en-US" dirty="0">
              <a:solidFill>
                <a:prstClr val="black"/>
              </a:solidFill>
              <a:latin typeface="Calibri"/>
            </a:endParaRPr>
          </a:p>
        </p:txBody>
      </p:sp>
      <p:cxnSp>
        <p:nvCxnSpPr>
          <p:cNvPr id="11" name="Straight Arrow Connector 10"/>
          <p:cNvCxnSpPr/>
          <p:nvPr/>
        </p:nvCxnSpPr>
        <p:spPr>
          <a:xfrm flipH="1">
            <a:off x="5292080" y="5121188"/>
            <a:ext cx="1584176" cy="82809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 name="Τίτλος 3"/>
          <p:cNvSpPr>
            <a:spLocks noGrp="1"/>
          </p:cNvSpPr>
          <p:nvPr>
            <p:ph type="title"/>
          </p:nvPr>
        </p:nvSpPr>
        <p:spPr/>
        <p:txBody>
          <a:bodyPr/>
          <a:lstStyle/>
          <a:p>
            <a:r>
              <a:rPr lang="el-GR" dirty="0"/>
              <a:t>Εισαγωγικές έννοιες </a:t>
            </a:r>
            <a:r>
              <a:rPr lang="el-GR" sz="3200" b="0" dirty="0"/>
              <a:t>(</a:t>
            </a:r>
            <a:r>
              <a:rPr lang="el-GR" sz="3200" b="0" dirty="0" smtClean="0"/>
              <a:t>15 </a:t>
            </a:r>
            <a:r>
              <a:rPr lang="el-GR" sz="3200" b="0" dirty="0"/>
              <a:t>από 33)</a:t>
            </a:r>
            <a:endParaRPr lang="el-GR" dirty="0"/>
          </a:p>
        </p:txBody>
      </p:sp>
    </p:spTree>
    <p:extLst>
      <p:ext uri="{BB962C8B-B14F-4D97-AF65-F5344CB8AC3E}">
        <p14:creationId xmlns:p14="http://schemas.microsoft.com/office/powerpoint/2010/main" val="3618565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Εισαγωγικές έννοιες </a:t>
            </a:r>
            <a:r>
              <a:rPr lang="el-GR" sz="3200" b="0" dirty="0"/>
              <a:t>(</a:t>
            </a:r>
            <a:r>
              <a:rPr lang="el-GR" sz="3200" b="0" dirty="0" smtClean="0"/>
              <a:t>16 </a:t>
            </a:r>
            <a:r>
              <a:rPr lang="el-GR" sz="3200" b="0" dirty="0"/>
              <a:t>από 33)</a:t>
            </a:r>
            <a:endParaRPr lang="en-US" dirty="0"/>
          </a:p>
        </p:txBody>
      </p:sp>
      <p:sp>
        <p:nvSpPr>
          <p:cNvPr id="3" name="Content Placeholder 2"/>
          <p:cNvSpPr>
            <a:spLocks noGrp="1"/>
          </p:cNvSpPr>
          <p:nvPr>
            <p:ph idx="1"/>
          </p:nvPr>
        </p:nvSpPr>
        <p:spPr/>
        <p:txBody>
          <a:bodyPr/>
          <a:lstStyle/>
          <a:p>
            <a:r>
              <a:rPr lang="el-GR" dirty="0" smtClean="0"/>
              <a:t>Επίπεδο δικτύου – Παράδειγμα δρομολόγησης.</a:t>
            </a:r>
            <a:endParaRPr lang="en-US" dirty="0"/>
          </a:p>
        </p:txBody>
      </p:sp>
      <p:pic>
        <p:nvPicPr>
          <p:cNvPr id="4" name="Router5.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1970315" y="2420888"/>
            <a:ext cx="5203371" cy="3456384"/>
          </a:xfrm>
          <a:prstGeom prst="rect">
            <a:avLst/>
          </a:prstGeom>
          <a:ln>
            <a:solidFill>
              <a:srgbClr val="8CADAE"/>
            </a:solidFill>
          </a:ln>
        </p:spPr>
      </p:pic>
    </p:spTree>
    <p:extLst>
      <p:ext uri="{BB962C8B-B14F-4D97-AF65-F5344CB8AC3E}">
        <p14:creationId xmlns:p14="http://schemas.microsoft.com/office/powerpoint/2010/main" val="41677570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Εισαγωγικές έννοιες </a:t>
            </a:r>
            <a:r>
              <a:rPr lang="el-GR" sz="3200" b="0" dirty="0"/>
              <a:t>(</a:t>
            </a:r>
            <a:r>
              <a:rPr lang="el-GR" sz="3200" b="0" dirty="0" smtClean="0"/>
              <a:t>17 </a:t>
            </a:r>
            <a:r>
              <a:rPr lang="el-GR" sz="3200" b="0" dirty="0"/>
              <a:t>από 33)</a:t>
            </a:r>
            <a:endParaRPr lang="el-GR" dirty="0"/>
          </a:p>
        </p:txBody>
      </p:sp>
      <p:sp>
        <p:nvSpPr>
          <p:cNvPr id="4" name="Θέση περιεχομένου 3"/>
          <p:cNvSpPr>
            <a:spLocks noGrp="1"/>
          </p:cNvSpPr>
          <p:nvPr>
            <p:ph idx="1"/>
          </p:nvPr>
        </p:nvSpPr>
        <p:spPr>
          <a:xfrm>
            <a:off x="457200" y="1412776"/>
            <a:ext cx="8229600" cy="4167224"/>
          </a:xfrm>
        </p:spPr>
        <p:txBody>
          <a:bodyPr>
            <a:noAutofit/>
          </a:bodyPr>
          <a:lstStyle/>
          <a:p>
            <a:pPr marL="0" indent="0">
              <a:lnSpc>
                <a:spcPct val="114000"/>
              </a:lnSpc>
              <a:spcBef>
                <a:spcPts val="1200"/>
              </a:spcBef>
              <a:buNone/>
            </a:pPr>
            <a:r>
              <a:rPr lang="el-GR" b="1" dirty="0"/>
              <a:t>Επίπεδο Σύνδεσης Δεδομένων (</a:t>
            </a:r>
            <a:r>
              <a:rPr lang="el-GR" b="1" dirty="0" err="1"/>
              <a:t>Data</a:t>
            </a:r>
            <a:r>
              <a:rPr lang="el-GR" b="1" dirty="0"/>
              <a:t> </a:t>
            </a:r>
            <a:r>
              <a:rPr lang="el-GR" b="1" dirty="0" err="1"/>
              <a:t>link</a:t>
            </a:r>
            <a:r>
              <a:rPr lang="el-GR" b="1" dirty="0"/>
              <a:t> </a:t>
            </a:r>
            <a:r>
              <a:rPr lang="el-GR" b="1" dirty="0" err="1"/>
              <a:t>layer</a:t>
            </a:r>
            <a:r>
              <a:rPr lang="el-GR" b="1" dirty="0" smtClean="0"/>
              <a:t>).</a:t>
            </a:r>
            <a:endParaRPr lang="el-GR" b="1" dirty="0"/>
          </a:p>
          <a:p>
            <a:pPr>
              <a:lnSpc>
                <a:spcPct val="114000"/>
              </a:lnSpc>
              <a:spcBef>
                <a:spcPts val="1200"/>
              </a:spcBef>
            </a:pPr>
            <a:r>
              <a:rPr lang="el-GR" dirty="0"/>
              <a:t>Δημιουργία της πιο στοιχειώδους μορφής επικοινωνίας μεταξύ δύο κόμβων στο ίδιο τοπικό </a:t>
            </a:r>
            <a:r>
              <a:rPr lang="el-GR" dirty="0" smtClean="0"/>
              <a:t>δίκτυο,</a:t>
            </a:r>
            <a:endParaRPr lang="el-GR" dirty="0"/>
          </a:p>
          <a:p>
            <a:pPr>
              <a:lnSpc>
                <a:spcPct val="114000"/>
              </a:lnSpc>
              <a:spcBef>
                <a:spcPts val="1200"/>
              </a:spcBef>
            </a:pPr>
            <a:r>
              <a:rPr lang="el-GR" dirty="0"/>
              <a:t>Τεμαχισμός δεδομένων σε πλαίσια (</a:t>
            </a:r>
            <a:r>
              <a:rPr lang="el-GR" dirty="0" err="1"/>
              <a:t>frames</a:t>
            </a:r>
            <a:r>
              <a:rPr lang="el-GR" dirty="0" smtClean="0"/>
              <a:t>),</a:t>
            </a:r>
            <a:endParaRPr lang="el-GR" dirty="0"/>
          </a:p>
          <a:p>
            <a:pPr>
              <a:lnSpc>
                <a:spcPct val="114000"/>
              </a:lnSpc>
              <a:spcBef>
                <a:spcPts val="1200"/>
              </a:spcBef>
            </a:pPr>
            <a:r>
              <a:rPr lang="el-GR" dirty="0"/>
              <a:t>Τοποθέτηση φυσικής (MAC) διεύθυνσης “αποστολέα” και “παραλήπτη</a:t>
            </a:r>
            <a:r>
              <a:rPr lang="el-GR" dirty="0" smtClean="0"/>
              <a:t>”,</a:t>
            </a:r>
            <a:endParaRPr lang="el-GR" dirty="0"/>
          </a:p>
          <a:p>
            <a:pPr>
              <a:lnSpc>
                <a:spcPct val="114000"/>
              </a:lnSpc>
              <a:spcBef>
                <a:spcPts val="1200"/>
              </a:spcBef>
            </a:pPr>
            <a:r>
              <a:rPr lang="el-GR" dirty="0"/>
              <a:t>O </a:t>
            </a:r>
            <a:r>
              <a:rPr lang="el-GR" dirty="0" err="1"/>
              <a:t>μεταγωγέας</a:t>
            </a:r>
            <a:r>
              <a:rPr lang="el-GR" dirty="0"/>
              <a:t> (</a:t>
            </a:r>
            <a:r>
              <a:rPr lang="el-GR" dirty="0" err="1"/>
              <a:t>switch</a:t>
            </a:r>
            <a:r>
              <a:rPr lang="el-GR" dirty="0"/>
              <a:t>) είναι η συσκευή που λειτουργεί στο επίπεδο </a:t>
            </a:r>
            <a:r>
              <a:rPr lang="el-GR" dirty="0" smtClean="0"/>
              <a:t>αυτό.</a:t>
            </a:r>
            <a:endParaRPr lang="el-GR" dirty="0"/>
          </a:p>
        </p:txBody>
      </p:sp>
    </p:spTree>
    <p:extLst>
      <p:ext uri="{BB962C8B-B14F-4D97-AF65-F5344CB8AC3E}">
        <p14:creationId xmlns:p14="http://schemas.microsoft.com/office/powerpoint/2010/main" val="336726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14000"/>
              </a:lnSpc>
              <a:spcBef>
                <a:spcPts val="1200"/>
              </a:spcBef>
            </a:pPr>
            <a:r>
              <a:rPr lang="el-GR" b="1" dirty="0" smtClean="0"/>
              <a:t>Επίπεδο σύνδεσης δεδομένων</a:t>
            </a:r>
          </a:p>
          <a:p>
            <a:pPr lvl="1">
              <a:lnSpc>
                <a:spcPct val="114000"/>
              </a:lnSpc>
              <a:spcBef>
                <a:spcPts val="1200"/>
              </a:spcBef>
            </a:pPr>
            <a:r>
              <a:rPr lang="el-GR" dirty="0" smtClean="0"/>
              <a:t>Μια </a:t>
            </a:r>
            <a:r>
              <a:rPr lang="el-GR" dirty="0"/>
              <a:t>MAC διεύθυνση αποτελείται από 6 </a:t>
            </a:r>
            <a:r>
              <a:rPr lang="el-GR" dirty="0" err="1"/>
              <a:t>bytes</a:t>
            </a:r>
            <a:r>
              <a:rPr lang="el-GR" dirty="0"/>
              <a:t> (48 </a:t>
            </a:r>
            <a:r>
              <a:rPr lang="el-GR" dirty="0" err="1"/>
              <a:t>bits</a:t>
            </a:r>
            <a:r>
              <a:rPr lang="el-GR" dirty="0"/>
              <a:t>) και εκφράζεται συνήθως στο </a:t>
            </a:r>
            <a:r>
              <a:rPr lang="el-GR" dirty="0" err="1"/>
              <a:t>δεκαεξαδικό</a:t>
            </a:r>
            <a:r>
              <a:rPr lang="el-GR" dirty="0"/>
              <a:t> </a:t>
            </a:r>
            <a:r>
              <a:rPr lang="el-GR" dirty="0" smtClean="0"/>
              <a:t>σύστημα (π.χ. </a:t>
            </a:r>
            <a:r>
              <a:rPr lang="en-US" dirty="0" smtClean="0"/>
              <a:t>000C.859E.CD31</a:t>
            </a:r>
            <a:r>
              <a:rPr lang="el-GR" dirty="0" smtClean="0"/>
              <a:t>),</a:t>
            </a:r>
            <a:endParaRPr lang="el-GR" dirty="0"/>
          </a:p>
          <a:p>
            <a:pPr lvl="1">
              <a:lnSpc>
                <a:spcPct val="114000"/>
              </a:lnSpc>
              <a:spcBef>
                <a:spcPts val="1200"/>
              </a:spcBef>
            </a:pPr>
            <a:r>
              <a:rPr lang="el-GR" dirty="0"/>
              <a:t>Αποτελεί αναγνωριστικό μιας θύρας (</a:t>
            </a:r>
            <a:r>
              <a:rPr lang="el-GR" dirty="0" err="1"/>
              <a:t>interface</a:t>
            </a:r>
            <a:r>
              <a:rPr lang="el-GR" dirty="0"/>
              <a:t>) μιας συσκευής και καθορίζεται από τον κατασκευαστή της </a:t>
            </a:r>
            <a:r>
              <a:rPr lang="el-GR" dirty="0" smtClean="0"/>
              <a:t>συσκευής,</a:t>
            </a:r>
          </a:p>
          <a:p>
            <a:pPr lvl="1">
              <a:lnSpc>
                <a:spcPct val="114000"/>
              </a:lnSpc>
              <a:spcBef>
                <a:spcPts val="1200"/>
              </a:spcBef>
            </a:pPr>
            <a:r>
              <a:rPr lang="el-GR" dirty="0"/>
              <a:t>Κάθε MAC διεύθυνση είναι μοναδική και συνήθως δεν </a:t>
            </a:r>
            <a:r>
              <a:rPr lang="el-GR" dirty="0" smtClean="0"/>
              <a:t>μεταβάλλεται.</a:t>
            </a:r>
          </a:p>
        </p:txBody>
      </p:sp>
      <p:sp>
        <p:nvSpPr>
          <p:cNvPr id="4" name="Τίτλος 3"/>
          <p:cNvSpPr>
            <a:spLocks noGrp="1"/>
          </p:cNvSpPr>
          <p:nvPr>
            <p:ph type="title"/>
          </p:nvPr>
        </p:nvSpPr>
        <p:spPr/>
        <p:txBody>
          <a:bodyPr/>
          <a:lstStyle/>
          <a:p>
            <a:r>
              <a:rPr lang="el-GR" dirty="0"/>
              <a:t>Εισαγωγικές έννοιες </a:t>
            </a:r>
            <a:r>
              <a:rPr lang="el-GR" sz="3200" b="0" dirty="0"/>
              <a:t>(</a:t>
            </a:r>
            <a:r>
              <a:rPr lang="el-GR" sz="3200" b="0" dirty="0" smtClean="0"/>
              <a:t>18 </a:t>
            </a:r>
            <a:r>
              <a:rPr lang="el-GR" sz="3200" b="0" dirty="0"/>
              <a:t>από 33)</a:t>
            </a:r>
            <a:endParaRPr lang="el-GR" dirty="0"/>
          </a:p>
        </p:txBody>
      </p:sp>
    </p:spTree>
    <p:extLst>
      <p:ext uri="{BB962C8B-B14F-4D97-AF65-F5344CB8AC3E}">
        <p14:creationId xmlns:p14="http://schemas.microsoft.com/office/powerpoint/2010/main" val="3358114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Εισαγωγικές έννοιες </a:t>
            </a:r>
            <a:r>
              <a:rPr lang="el-GR" sz="3200" b="0" dirty="0" smtClean="0"/>
              <a:t>(1 από 33)</a:t>
            </a:r>
            <a:endParaRPr lang="en-US" sz="3200" b="0" dirty="0"/>
          </a:p>
        </p:txBody>
      </p:sp>
      <p:sp>
        <p:nvSpPr>
          <p:cNvPr id="3" name="Content Placeholder 2"/>
          <p:cNvSpPr>
            <a:spLocks noGrp="1"/>
          </p:cNvSpPr>
          <p:nvPr>
            <p:ph idx="1"/>
          </p:nvPr>
        </p:nvSpPr>
        <p:spPr/>
        <p:txBody>
          <a:bodyPr>
            <a:normAutofit/>
          </a:bodyPr>
          <a:lstStyle/>
          <a:p>
            <a:pPr>
              <a:lnSpc>
                <a:spcPct val="110000"/>
              </a:lnSpc>
              <a:spcBef>
                <a:spcPts val="1200"/>
              </a:spcBef>
            </a:pPr>
            <a:r>
              <a:rPr lang="el-GR" dirty="0" smtClean="0"/>
              <a:t>Η επικοινωνία των υπολογιστών βασίζεται στη χρήση του μοντέλου αναφοράς </a:t>
            </a:r>
            <a:r>
              <a:rPr lang="el-GR" b="1" dirty="0" smtClean="0"/>
              <a:t>Διασύνδεσης Ανοιχτών Συστημάτων (</a:t>
            </a:r>
            <a:r>
              <a:rPr lang="en-GB" b="1" dirty="0" smtClean="0"/>
              <a:t>Open Systems Interconnection</a:t>
            </a:r>
            <a:r>
              <a:rPr lang="el-GR" b="1" dirty="0" smtClean="0"/>
              <a:t> - </a:t>
            </a:r>
            <a:r>
              <a:rPr lang="en-GB" b="1" dirty="0" smtClean="0">
                <a:hlinkClick r:id="rId3"/>
              </a:rPr>
              <a:t>OSI</a:t>
            </a:r>
            <a:r>
              <a:rPr lang="el-GR" b="1" dirty="0" smtClean="0"/>
              <a:t>)</a:t>
            </a:r>
            <a:r>
              <a:rPr lang="el-GR" dirty="0" smtClean="0"/>
              <a:t>.</a:t>
            </a:r>
            <a:endParaRPr lang="en-GB" dirty="0" smtClean="0"/>
          </a:p>
          <a:p>
            <a:pPr>
              <a:lnSpc>
                <a:spcPct val="110000"/>
              </a:lnSpc>
              <a:spcBef>
                <a:spcPts val="1200"/>
              </a:spcBef>
            </a:pPr>
            <a:r>
              <a:rPr lang="el-GR" dirty="0" smtClean="0"/>
              <a:t>Σύμφωνα με το μοντέλο αυτό, όλες οι λειτουργίες που απαιτούνται για την επικοινωνία δύο συσκευών χωρίζονται σε </a:t>
            </a:r>
            <a:r>
              <a:rPr lang="el-GR" b="1" dirty="0" smtClean="0"/>
              <a:t>επτά</a:t>
            </a:r>
            <a:r>
              <a:rPr lang="el-GR" dirty="0" smtClean="0"/>
              <a:t> επίπεδα (</a:t>
            </a:r>
            <a:r>
              <a:rPr lang="en-GB" dirty="0" smtClean="0"/>
              <a:t>layers</a:t>
            </a:r>
            <a:r>
              <a:rPr lang="el-GR" dirty="0" smtClean="0"/>
              <a:t>)</a:t>
            </a:r>
            <a:r>
              <a:rPr lang="en-US" dirty="0" smtClean="0"/>
              <a:t>.</a:t>
            </a:r>
            <a:endParaRPr lang="en-GB" dirty="0" smtClean="0"/>
          </a:p>
          <a:p>
            <a:pPr>
              <a:lnSpc>
                <a:spcPct val="110000"/>
              </a:lnSpc>
              <a:spcBef>
                <a:spcPts val="1200"/>
              </a:spcBef>
            </a:pPr>
            <a:r>
              <a:rPr lang="el-GR" dirty="0" smtClean="0"/>
              <a:t>Κάθε ένα από τα επτά επίπεδα έχει μια συγκεκριμένη λειτουργία που πρέπει να επιτελέσει και κάθε επίπεδο χρειάζεται να γνωρίζει μόνο πώς να επικοινωνήσει με τα επίπεδα που είναι ακριβώς πάνω και κάτω από αυτό.</a:t>
            </a:r>
            <a:endParaRPr lang="en-US" dirty="0"/>
          </a:p>
        </p:txBody>
      </p:sp>
    </p:spTree>
    <p:extLst>
      <p:ext uri="{BB962C8B-B14F-4D97-AF65-F5344CB8AC3E}">
        <p14:creationId xmlns:p14="http://schemas.microsoft.com/office/powerpoint/2010/main" val="2614590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538" y="1340768"/>
            <a:ext cx="8229600" cy="4717394"/>
          </a:xfrm>
        </p:spPr>
        <p:txBody>
          <a:bodyPr/>
          <a:lstStyle/>
          <a:p>
            <a:pPr>
              <a:lnSpc>
                <a:spcPct val="114000"/>
              </a:lnSpc>
              <a:spcBef>
                <a:spcPts val="1200"/>
              </a:spcBef>
            </a:pPr>
            <a:r>
              <a:rPr lang="el-GR" sz="2400" dirty="0" smtClean="0"/>
              <a:t>Παράδειγμα εμφάνισης ιστοσελίδας</a:t>
            </a:r>
          </a:p>
          <a:p>
            <a:pPr lvl="1">
              <a:lnSpc>
                <a:spcPct val="114000"/>
              </a:lnSpc>
              <a:spcBef>
                <a:spcPts val="1200"/>
              </a:spcBef>
            </a:pPr>
            <a:r>
              <a:rPr lang="el-GR" dirty="0" smtClean="0"/>
              <a:t>Αν ο υπολογιστής-πελάτης που αιτείται την ιστοσελίδα έχει </a:t>
            </a:r>
            <a:r>
              <a:rPr lang="en-US" dirty="0" smtClean="0"/>
              <a:t>MAC </a:t>
            </a:r>
            <a:r>
              <a:rPr lang="el-GR" dirty="0" smtClean="0"/>
              <a:t>διεύθυνση </a:t>
            </a:r>
            <a:r>
              <a:rPr lang="en-US" dirty="0" smtClean="0"/>
              <a:t>000C.859E.CD31</a:t>
            </a:r>
            <a:r>
              <a:rPr lang="el-GR" dirty="0" smtClean="0"/>
              <a:t> και ο </a:t>
            </a:r>
            <a:r>
              <a:rPr lang="el-GR" dirty="0" err="1" smtClean="0"/>
              <a:t>διακομιστής</a:t>
            </a:r>
            <a:r>
              <a:rPr lang="el-GR" dirty="0" smtClean="0"/>
              <a:t> </a:t>
            </a:r>
            <a:r>
              <a:rPr lang="en-US" dirty="0" smtClean="0"/>
              <a:t>00E0.F753.C795</a:t>
            </a:r>
            <a:r>
              <a:rPr lang="el-GR" dirty="0" smtClean="0"/>
              <a:t>, το πλαίσιο που αποστέλλεται από τον υπολογιστή-πελάτη είναι :</a:t>
            </a:r>
          </a:p>
          <a:p>
            <a:pPr lvl="1">
              <a:lnSpc>
                <a:spcPct val="114000"/>
              </a:lnSpc>
              <a:spcBef>
                <a:spcPts val="1200"/>
              </a:spcBef>
            </a:pPr>
            <a:endParaRPr lang="en-US" dirty="0"/>
          </a:p>
        </p:txBody>
      </p:sp>
      <p:pic>
        <p:nvPicPr>
          <p:cNvPr id="4098"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bwMode="auto">
          <a:xfrm>
            <a:off x="504169" y="3645024"/>
            <a:ext cx="7955280" cy="2334296"/>
          </a:xfrm>
          <a:prstGeom prst="rect">
            <a:avLst/>
          </a:prstGeom>
          <a:ln w="19050" cap="sq">
            <a:solidFill>
              <a:srgbClr val="8CADAE"/>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3419872" y="4077092"/>
            <a:ext cx="4104456" cy="648072"/>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020272" y="5734996"/>
            <a:ext cx="1944216" cy="646331"/>
          </a:xfrm>
          <a:prstGeom prst="rect">
            <a:avLst/>
          </a:prstGeom>
          <a:solidFill>
            <a:schemeClr val="bg1"/>
          </a:solidFill>
          <a:ln>
            <a:solidFill>
              <a:srgbClr val="8CADAE"/>
            </a:solidFill>
            <a:prstDash val="dash"/>
          </a:ln>
          <a:effectLst>
            <a:outerShdw blurRad="50800" dist="38100" dir="2700000" algn="tl" rotWithShape="0">
              <a:prstClr val="black">
                <a:alpha val="40000"/>
              </a:prstClr>
            </a:outerShdw>
          </a:effectLst>
        </p:spPr>
        <p:txBody>
          <a:bodyPr wrap="square" rtlCol="0">
            <a:spAutoFit/>
          </a:bodyPr>
          <a:lstStyle/>
          <a:p>
            <a:r>
              <a:rPr lang="el-GR" dirty="0" smtClean="0">
                <a:solidFill>
                  <a:prstClr val="black"/>
                </a:solidFill>
                <a:latin typeface="Calibri"/>
              </a:rPr>
              <a:t>Δεδομένα από τα πιο πάνω επίπεδα</a:t>
            </a:r>
            <a:endParaRPr lang="en-US" dirty="0">
              <a:solidFill>
                <a:prstClr val="black"/>
              </a:solidFill>
              <a:latin typeface="Calibri"/>
            </a:endParaRPr>
          </a:p>
        </p:txBody>
      </p:sp>
      <p:cxnSp>
        <p:nvCxnSpPr>
          <p:cNvPr id="7" name="Straight Arrow Connector 6"/>
          <p:cNvCxnSpPr/>
          <p:nvPr/>
        </p:nvCxnSpPr>
        <p:spPr>
          <a:xfrm flipH="1" flipV="1">
            <a:off x="5358666" y="5342379"/>
            <a:ext cx="1656184" cy="78523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 name="Τίτλος 7"/>
          <p:cNvSpPr>
            <a:spLocks noGrp="1"/>
          </p:cNvSpPr>
          <p:nvPr>
            <p:ph type="title"/>
          </p:nvPr>
        </p:nvSpPr>
        <p:spPr/>
        <p:txBody>
          <a:bodyPr/>
          <a:lstStyle/>
          <a:p>
            <a:r>
              <a:rPr lang="el-GR" dirty="0"/>
              <a:t>Εισαγωγικές έννοιες </a:t>
            </a:r>
            <a:r>
              <a:rPr lang="el-GR" sz="3200" b="0" dirty="0"/>
              <a:t>(</a:t>
            </a:r>
            <a:r>
              <a:rPr lang="el-GR" sz="3200" b="0" dirty="0" smtClean="0"/>
              <a:t>19 </a:t>
            </a:r>
            <a:r>
              <a:rPr lang="el-GR" sz="3200" b="0" dirty="0"/>
              <a:t>από 33)</a:t>
            </a:r>
            <a:endParaRPr lang="el-GR" dirty="0"/>
          </a:p>
        </p:txBody>
      </p:sp>
    </p:spTree>
    <p:extLst>
      <p:ext uri="{BB962C8B-B14F-4D97-AF65-F5344CB8AC3E}">
        <p14:creationId xmlns:p14="http://schemas.microsoft.com/office/powerpoint/2010/main" val="1429148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bwMode="auto">
          <a:xfrm>
            <a:off x="577160" y="3358889"/>
            <a:ext cx="7955280" cy="2302359"/>
          </a:xfrm>
          <a:prstGeom prst="rect">
            <a:avLst/>
          </a:prstGeom>
          <a:ln w="19050" cap="sq">
            <a:solidFill>
              <a:srgbClr val="8CADAE"/>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457200" y="1412776"/>
            <a:ext cx="8229600" cy="1946113"/>
          </a:xfrm>
        </p:spPr>
        <p:txBody>
          <a:bodyPr/>
          <a:lstStyle/>
          <a:p>
            <a:pPr>
              <a:lnSpc>
                <a:spcPct val="114000"/>
              </a:lnSpc>
              <a:spcBef>
                <a:spcPts val="1200"/>
              </a:spcBef>
            </a:pPr>
            <a:r>
              <a:rPr lang="el-GR" sz="2400" dirty="0"/>
              <a:t>Παράδειγμα εμφάνισης </a:t>
            </a:r>
            <a:r>
              <a:rPr lang="el-GR" sz="2400" dirty="0" smtClean="0"/>
              <a:t>ιστοσελίδας (συνέχεια).</a:t>
            </a:r>
          </a:p>
          <a:p>
            <a:pPr lvl="1">
              <a:lnSpc>
                <a:spcPct val="114000"/>
              </a:lnSpc>
              <a:spcBef>
                <a:spcPts val="1200"/>
              </a:spcBef>
            </a:pPr>
            <a:r>
              <a:rPr lang="el-GR" dirty="0" smtClean="0"/>
              <a:t>Στην απάντηση του </a:t>
            </a:r>
            <a:r>
              <a:rPr lang="el-GR" dirty="0" err="1" smtClean="0"/>
              <a:t>διακομιστή</a:t>
            </a:r>
            <a:r>
              <a:rPr lang="el-GR" dirty="0" smtClean="0"/>
              <a:t>, το πλαίσιο που αποστέλλεται στον υπολογιστή-πελάτη είναι :</a:t>
            </a:r>
          </a:p>
        </p:txBody>
      </p:sp>
      <p:sp>
        <p:nvSpPr>
          <p:cNvPr id="5" name="Rectangle 4"/>
          <p:cNvSpPr/>
          <p:nvPr/>
        </p:nvSpPr>
        <p:spPr>
          <a:xfrm>
            <a:off x="3419872" y="4077072"/>
            <a:ext cx="4104456" cy="648072"/>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6516216" y="5589240"/>
            <a:ext cx="2160240" cy="646331"/>
          </a:xfrm>
          <a:prstGeom prst="rect">
            <a:avLst/>
          </a:prstGeom>
          <a:solidFill>
            <a:schemeClr val="bg1"/>
          </a:solidFill>
          <a:ln>
            <a:solidFill>
              <a:srgbClr val="8CADAE"/>
            </a:solidFill>
            <a:prstDash val="dash"/>
          </a:ln>
          <a:effectLst>
            <a:outerShdw blurRad="50800" dist="38100" dir="2700000" algn="tl" rotWithShape="0">
              <a:prstClr val="black">
                <a:alpha val="40000"/>
              </a:prstClr>
            </a:outerShdw>
          </a:effectLst>
        </p:spPr>
        <p:txBody>
          <a:bodyPr wrap="square" rtlCol="0">
            <a:spAutoFit/>
          </a:bodyPr>
          <a:lstStyle/>
          <a:p>
            <a:r>
              <a:rPr lang="el-GR" dirty="0" smtClean="0">
                <a:solidFill>
                  <a:prstClr val="black"/>
                </a:solidFill>
                <a:latin typeface="Calibri"/>
              </a:rPr>
              <a:t>Δεδομένα από τα πιο πάνω επίπεδα</a:t>
            </a:r>
            <a:endParaRPr lang="en-US" dirty="0">
              <a:solidFill>
                <a:prstClr val="black"/>
              </a:solidFill>
              <a:latin typeface="Calibri"/>
            </a:endParaRPr>
          </a:p>
        </p:txBody>
      </p:sp>
      <p:cxnSp>
        <p:nvCxnSpPr>
          <p:cNvPr id="7" name="Straight Arrow Connector 6"/>
          <p:cNvCxnSpPr>
            <a:stCxn id="6" idx="1"/>
          </p:cNvCxnSpPr>
          <p:nvPr/>
        </p:nvCxnSpPr>
        <p:spPr>
          <a:xfrm flipH="1" flipV="1">
            <a:off x="4860032" y="5127172"/>
            <a:ext cx="1656184" cy="78523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 name="Τίτλος 3"/>
          <p:cNvSpPr>
            <a:spLocks noGrp="1"/>
          </p:cNvSpPr>
          <p:nvPr>
            <p:ph type="title"/>
          </p:nvPr>
        </p:nvSpPr>
        <p:spPr/>
        <p:txBody>
          <a:bodyPr/>
          <a:lstStyle/>
          <a:p>
            <a:r>
              <a:rPr lang="el-GR" dirty="0"/>
              <a:t>Εισαγωγικές έννοιες </a:t>
            </a:r>
            <a:r>
              <a:rPr lang="el-GR" sz="3200" b="0" dirty="0" smtClean="0"/>
              <a:t>(20 </a:t>
            </a:r>
            <a:r>
              <a:rPr lang="el-GR" sz="3200" b="0" dirty="0"/>
              <a:t>από 33)</a:t>
            </a:r>
            <a:endParaRPr lang="el-GR" dirty="0"/>
          </a:p>
        </p:txBody>
      </p:sp>
    </p:spTree>
    <p:extLst>
      <p:ext uri="{BB962C8B-B14F-4D97-AF65-F5344CB8AC3E}">
        <p14:creationId xmlns:p14="http://schemas.microsoft.com/office/powerpoint/2010/main" val="2163158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14000"/>
              </a:lnSpc>
              <a:spcBef>
                <a:spcPts val="1200"/>
              </a:spcBef>
            </a:pPr>
            <a:r>
              <a:rPr lang="el-GR" sz="2400" dirty="0"/>
              <a:t>Παράδειγμα εμφάνισης </a:t>
            </a:r>
            <a:r>
              <a:rPr lang="el-GR" sz="2400" dirty="0" smtClean="0"/>
              <a:t>ιστοσελίδας (συνέχεια).</a:t>
            </a:r>
          </a:p>
          <a:p>
            <a:pPr lvl="1">
              <a:lnSpc>
                <a:spcPct val="114000"/>
              </a:lnSpc>
              <a:spcBef>
                <a:spcPts val="1200"/>
              </a:spcBef>
            </a:pPr>
            <a:r>
              <a:rPr lang="el-GR" dirty="0" smtClean="0"/>
              <a:t>Πρέπει να σημειωθεί τις περισσότερες φορές ο υπολογιστής-πελάτης που αιτείται την ιστοσελίδα και ο </a:t>
            </a:r>
            <a:r>
              <a:rPr lang="el-GR" dirty="0" err="1" smtClean="0"/>
              <a:t>διακομιστής</a:t>
            </a:r>
            <a:r>
              <a:rPr lang="el-GR" dirty="0" smtClean="0"/>
              <a:t> δε βρίσκονται στο ίδιο τοπικό δίκτυο.</a:t>
            </a:r>
          </a:p>
          <a:p>
            <a:pPr lvl="1">
              <a:lnSpc>
                <a:spcPct val="114000"/>
              </a:lnSpc>
              <a:spcBef>
                <a:spcPts val="1200"/>
              </a:spcBef>
            </a:pPr>
            <a:r>
              <a:rPr lang="el-GR" dirty="0" smtClean="0"/>
              <a:t>Στην περίπτωση αυτή, η </a:t>
            </a:r>
            <a:r>
              <a:rPr lang="en-US" dirty="0" smtClean="0"/>
              <a:t>MAC </a:t>
            </a:r>
            <a:r>
              <a:rPr lang="el-GR" dirty="0" smtClean="0"/>
              <a:t>διεύθυνση προορισμού είναι αυτή του τοπικού δρομολογητή (</a:t>
            </a:r>
            <a:r>
              <a:rPr lang="en-US" dirty="0" smtClean="0"/>
              <a:t>router</a:t>
            </a:r>
            <a:r>
              <a:rPr lang="el-GR" dirty="0" smtClean="0"/>
              <a:t>)</a:t>
            </a:r>
            <a:r>
              <a:rPr lang="el-GR" dirty="0"/>
              <a:t>.</a:t>
            </a:r>
            <a:endParaRPr lang="el-GR" dirty="0" smtClean="0"/>
          </a:p>
        </p:txBody>
      </p:sp>
      <p:sp>
        <p:nvSpPr>
          <p:cNvPr id="4" name="Τίτλος 3"/>
          <p:cNvSpPr>
            <a:spLocks noGrp="1"/>
          </p:cNvSpPr>
          <p:nvPr>
            <p:ph type="title"/>
          </p:nvPr>
        </p:nvSpPr>
        <p:spPr/>
        <p:txBody>
          <a:bodyPr/>
          <a:lstStyle/>
          <a:p>
            <a:r>
              <a:rPr lang="el-GR" dirty="0"/>
              <a:t>Εισαγωγικές έννοιες </a:t>
            </a:r>
            <a:r>
              <a:rPr lang="el-GR" sz="3200" b="0" dirty="0" smtClean="0"/>
              <a:t>(21 </a:t>
            </a:r>
            <a:r>
              <a:rPr lang="el-GR" sz="3200" b="0" dirty="0"/>
              <a:t>από 33)</a:t>
            </a:r>
            <a:endParaRPr lang="el-GR" dirty="0"/>
          </a:p>
        </p:txBody>
      </p:sp>
    </p:spTree>
    <p:extLst>
      <p:ext uri="{BB962C8B-B14F-4D97-AF65-F5344CB8AC3E}">
        <p14:creationId xmlns:p14="http://schemas.microsoft.com/office/powerpoint/2010/main" val="1467296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Εισαγωγικές έννοιες </a:t>
            </a:r>
            <a:r>
              <a:rPr lang="el-GR" sz="3200" b="0" dirty="0" smtClean="0"/>
              <a:t>(22 </a:t>
            </a:r>
            <a:r>
              <a:rPr lang="el-GR" sz="3200" b="0" dirty="0"/>
              <a:t>από 33)</a:t>
            </a:r>
            <a:endParaRPr lang="el-GR" dirty="0"/>
          </a:p>
        </p:txBody>
      </p:sp>
      <p:sp>
        <p:nvSpPr>
          <p:cNvPr id="4" name="Θέση περιεχομένου 3"/>
          <p:cNvSpPr>
            <a:spLocks noGrp="1"/>
          </p:cNvSpPr>
          <p:nvPr>
            <p:ph idx="1"/>
          </p:nvPr>
        </p:nvSpPr>
        <p:spPr>
          <a:xfrm>
            <a:off x="457200" y="1412776"/>
            <a:ext cx="8579296" cy="4896544"/>
          </a:xfrm>
        </p:spPr>
        <p:txBody>
          <a:bodyPr>
            <a:noAutofit/>
          </a:bodyPr>
          <a:lstStyle/>
          <a:p>
            <a:pPr marL="0" lvl="0" indent="0" eaLnBrk="0" fontAlgn="base" hangingPunct="0">
              <a:lnSpc>
                <a:spcPct val="110000"/>
              </a:lnSpc>
              <a:spcBef>
                <a:spcPts val="1200"/>
              </a:spcBef>
              <a:spcAft>
                <a:spcPct val="0"/>
              </a:spcAft>
              <a:buClr>
                <a:srgbClr val="0BD0D9"/>
              </a:buClr>
              <a:buSzPct val="95000"/>
              <a:buNone/>
              <a:defRPr/>
            </a:pPr>
            <a:r>
              <a:rPr lang="el-GR" b="1" dirty="0"/>
              <a:t>Φυσικό Επίπεδο</a:t>
            </a:r>
            <a:r>
              <a:rPr lang="en-US" b="1" dirty="0"/>
              <a:t> (Physical layer</a:t>
            </a:r>
            <a:r>
              <a:rPr lang="en-US" b="1" dirty="0" smtClean="0"/>
              <a:t>)</a:t>
            </a:r>
            <a:r>
              <a:rPr lang="el-GR" b="1" dirty="0" smtClean="0"/>
              <a:t>.</a:t>
            </a:r>
            <a:endParaRPr lang="el-GR" b="1" dirty="0"/>
          </a:p>
          <a:p>
            <a:pPr marL="273050" lvl="0" indent="-273050" eaLnBrk="0" hangingPunct="0">
              <a:lnSpc>
                <a:spcPct val="110000"/>
              </a:lnSpc>
              <a:spcBef>
                <a:spcPts val="1200"/>
              </a:spcBef>
              <a:buSzPct val="100000"/>
            </a:pPr>
            <a:r>
              <a:rPr lang="el-GR" dirty="0" smtClean="0"/>
              <a:t>Μετατροπή </a:t>
            </a:r>
            <a:r>
              <a:rPr lang="el-GR" dirty="0"/>
              <a:t>των δεδομένων από το επίπεδο 2 (ακολουθία </a:t>
            </a:r>
            <a:r>
              <a:rPr lang="el-GR" dirty="0" err="1"/>
              <a:t>bits</a:t>
            </a:r>
            <a:r>
              <a:rPr lang="el-GR" dirty="0"/>
              <a:t>) σε ηλεκτρικά σήματα και τη μετάδοσή τους μέσω ενός επικοινωνιακού διαύλου (μέσο μετάδοσης</a:t>
            </a:r>
            <a:r>
              <a:rPr lang="el-GR" dirty="0" smtClean="0"/>
              <a:t>).</a:t>
            </a:r>
            <a:endParaRPr lang="el-GR" dirty="0"/>
          </a:p>
          <a:p>
            <a:pPr marL="273050" lvl="0" indent="-273050" eaLnBrk="0" hangingPunct="0">
              <a:lnSpc>
                <a:spcPct val="110000"/>
              </a:lnSpc>
              <a:spcBef>
                <a:spcPts val="1200"/>
              </a:spcBef>
              <a:buSzPct val="100000"/>
            </a:pPr>
            <a:r>
              <a:rPr lang="el-GR" dirty="0"/>
              <a:t>Καθορισμός :</a:t>
            </a:r>
          </a:p>
          <a:p>
            <a:pPr lvl="1" eaLnBrk="0" hangingPunct="0">
              <a:lnSpc>
                <a:spcPct val="110000"/>
              </a:lnSpc>
              <a:spcBef>
                <a:spcPts val="1200"/>
              </a:spcBef>
              <a:buSzPct val="100000"/>
            </a:pPr>
            <a:r>
              <a:rPr lang="el-GR" dirty="0" smtClean="0"/>
              <a:t>Πόσα </a:t>
            </a:r>
            <a:r>
              <a:rPr lang="el-GR" dirty="0" err="1"/>
              <a:t>Volts</a:t>
            </a:r>
            <a:r>
              <a:rPr lang="el-GR" dirty="0"/>
              <a:t> πρέπει να χρησιμοποιηθούν για την αναπαράσταση ένα 1 ή </a:t>
            </a:r>
            <a:r>
              <a:rPr lang="el-GR" dirty="0" smtClean="0"/>
              <a:t>0;</a:t>
            </a:r>
            <a:endParaRPr lang="el-GR" dirty="0"/>
          </a:p>
          <a:p>
            <a:pPr lvl="1" eaLnBrk="0" hangingPunct="0">
              <a:lnSpc>
                <a:spcPct val="110000"/>
              </a:lnSpc>
              <a:spcBef>
                <a:spcPts val="1200"/>
              </a:spcBef>
              <a:buSzPct val="100000"/>
            </a:pPr>
            <a:r>
              <a:rPr lang="el-GR" dirty="0" smtClean="0"/>
              <a:t>Πόσα </a:t>
            </a:r>
            <a:r>
              <a:rPr lang="el-GR" dirty="0" err="1"/>
              <a:t>nanoseconds</a:t>
            </a:r>
            <a:r>
              <a:rPr lang="el-GR" dirty="0"/>
              <a:t> διαρκεί ένα </a:t>
            </a:r>
            <a:r>
              <a:rPr lang="el-GR" dirty="0" err="1"/>
              <a:t>bit</a:t>
            </a:r>
            <a:r>
              <a:rPr lang="el-GR" dirty="0" smtClean="0"/>
              <a:t>,;</a:t>
            </a:r>
            <a:endParaRPr lang="el-GR" dirty="0"/>
          </a:p>
          <a:p>
            <a:pPr lvl="1" eaLnBrk="0" hangingPunct="0">
              <a:lnSpc>
                <a:spcPct val="110000"/>
              </a:lnSpc>
              <a:spcBef>
                <a:spcPts val="1200"/>
              </a:spcBef>
              <a:buSzPct val="100000"/>
            </a:pPr>
            <a:r>
              <a:rPr lang="el-GR" dirty="0" smtClean="0"/>
              <a:t>Πόσους </a:t>
            </a:r>
            <a:r>
              <a:rPr lang="el-GR" dirty="0"/>
              <a:t>ακροδέκτες έχει ο σύνδεσμος του καλωδίου δικτύου και για ποιο σκοπό χρησιμοποιείται κάθε </a:t>
            </a:r>
            <a:r>
              <a:rPr lang="el-GR" dirty="0" smtClean="0"/>
              <a:t>ακροδέκτης;</a:t>
            </a:r>
            <a:endParaRPr lang="el-GR" dirty="0"/>
          </a:p>
        </p:txBody>
      </p:sp>
    </p:spTree>
    <p:extLst>
      <p:ext uri="{BB962C8B-B14F-4D97-AF65-F5344CB8AC3E}">
        <p14:creationId xmlns:p14="http://schemas.microsoft.com/office/powerpoint/2010/main" val="3294529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l-GR" sz="2400" dirty="0"/>
              <a:t>Παράδειγμα εμφάνισης </a:t>
            </a:r>
            <a:r>
              <a:rPr lang="el-GR" sz="2400" dirty="0" smtClean="0"/>
              <a:t>ιστοσελίδας</a:t>
            </a:r>
          </a:p>
          <a:p>
            <a:pPr lvl="1"/>
            <a:r>
              <a:rPr lang="el-GR" dirty="0" smtClean="0"/>
              <a:t>Η πορεία του αιτήματος για εμφάνιση ιστοσελίδας και της απάντησης στο </a:t>
            </a:r>
            <a:r>
              <a:rPr lang="en-US" dirty="0" smtClean="0"/>
              <a:t>OSI </a:t>
            </a:r>
            <a:r>
              <a:rPr lang="el-GR" dirty="0" smtClean="0"/>
              <a:t>συνοψίζεται :</a:t>
            </a:r>
            <a:endParaRPr lang="en-US" dirty="0"/>
          </a:p>
        </p:txBody>
      </p:sp>
      <p:pic>
        <p:nvPicPr>
          <p:cNvPr id="6146"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bwMode="auto">
          <a:xfrm>
            <a:off x="747337" y="2643766"/>
            <a:ext cx="7649326" cy="3383280"/>
          </a:xfrm>
          <a:prstGeom prst="rect">
            <a:avLst/>
          </a:prstGeom>
          <a:ln w="19050" cap="sq">
            <a:solidFill>
              <a:srgbClr val="8CADAE"/>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899592" y="6011996"/>
            <a:ext cx="3430747" cy="369332"/>
          </a:xfrm>
          <a:prstGeom prst="rect">
            <a:avLst/>
          </a:prstGeom>
          <a:noFill/>
        </p:spPr>
        <p:txBody>
          <a:bodyPr wrap="none" rtlCol="0">
            <a:spAutoFit/>
          </a:bodyPr>
          <a:lstStyle/>
          <a:p>
            <a:r>
              <a:rPr lang="el-GR" dirty="0" smtClean="0">
                <a:solidFill>
                  <a:prstClr val="black"/>
                </a:solidFill>
                <a:latin typeface="Calibri"/>
              </a:rPr>
              <a:t>Αίτημα από υπολογιστή-πελάτη</a:t>
            </a:r>
            <a:endParaRPr lang="en-US" dirty="0">
              <a:solidFill>
                <a:prstClr val="black"/>
              </a:solidFill>
              <a:latin typeface="Calibri"/>
            </a:endParaRPr>
          </a:p>
        </p:txBody>
      </p:sp>
      <p:sp>
        <p:nvSpPr>
          <p:cNvPr id="10" name="TextBox 9"/>
          <p:cNvSpPr txBox="1"/>
          <p:nvPr/>
        </p:nvSpPr>
        <p:spPr>
          <a:xfrm>
            <a:off x="5076056" y="6011996"/>
            <a:ext cx="2895344" cy="369332"/>
          </a:xfrm>
          <a:prstGeom prst="rect">
            <a:avLst/>
          </a:prstGeom>
          <a:noFill/>
        </p:spPr>
        <p:txBody>
          <a:bodyPr wrap="none" rtlCol="0">
            <a:spAutoFit/>
          </a:bodyPr>
          <a:lstStyle/>
          <a:p>
            <a:r>
              <a:rPr lang="el-GR" dirty="0" smtClean="0">
                <a:solidFill>
                  <a:prstClr val="black"/>
                </a:solidFill>
                <a:latin typeface="Calibri"/>
              </a:rPr>
              <a:t>Απάντηση από </a:t>
            </a:r>
            <a:r>
              <a:rPr lang="el-GR" dirty="0" err="1" smtClean="0">
                <a:solidFill>
                  <a:prstClr val="black"/>
                </a:solidFill>
                <a:latin typeface="Calibri"/>
              </a:rPr>
              <a:t>διακομιστή</a:t>
            </a:r>
            <a:endParaRPr lang="en-US" dirty="0">
              <a:solidFill>
                <a:prstClr val="black"/>
              </a:solidFill>
              <a:latin typeface="Calibri"/>
            </a:endParaRPr>
          </a:p>
        </p:txBody>
      </p:sp>
      <p:sp>
        <p:nvSpPr>
          <p:cNvPr id="5" name="Τίτλος 4"/>
          <p:cNvSpPr>
            <a:spLocks noGrp="1"/>
          </p:cNvSpPr>
          <p:nvPr>
            <p:ph type="title"/>
          </p:nvPr>
        </p:nvSpPr>
        <p:spPr/>
        <p:txBody>
          <a:bodyPr/>
          <a:lstStyle/>
          <a:p>
            <a:r>
              <a:rPr lang="el-GR" dirty="0"/>
              <a:t>Εισαγωγικές έννοιες </a:t>
            </a:r>
            <a:r>
              <a:rPr lang="el-GR" sz="3200" b="0" dirty="0" smtClean="0"/>
              <a:t>(23 </a:t>
            </a:r>
            <a:r>
              <a:rPr lang="el-GR" sz="3200" b="0" dirty="0"/>
              <a:t>από 33)</a:t>
            </a:r>
            <a:endParaRPr lang="el-GR" dirty="0"/>
          </a:p>
        </p:txBody>
      </p:sp>
    </p:spTree>
    <p:extLst>
      <p:ext uri="{BB962C8B-B14F-4D97-AF65-F5344CB8AC3E}">
        <p14:creationId xmlns:p14="http://schemas.microsoft.com/office/powerpoint/2010/main" val="3658393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Εισαγωγικές έννοιες </a:t>
            </a:r>
            <a:r>
              <a:rPr lang="el-GR" sz="3200" b="0" dirty="0" smtClean="0"/>
              <a:t>(24 </a:t>
            </a:r>
            <a:r>
              <a:rPr lang="el-GR" sz="3200" b="0" dirty="0"/>
              <a:t>από 33)</a:t>
            </a:r>
            <a:endParaRPr lang="en-US" dirty="0"/>
          </a:p>
        </p:txBody>
      </p:sp>
      <p:sp>
        <p:nvSpPr>
          <p:cNvPr id="3" name="Content Placeholder 2"/>
          <p:cNvSpPr>
            <a:spLocks noGrp="1"/>
          </p:cNvSpPr>
          <p:nvPr>
            <p:ph idx="1"/>
          </p:nvPr>
        </p:nvSpPr>
        <p:spPr>
          <a:xfrm>
            <a:off x="457200" y="1412776"/>
            <a:ext cx="8579296" cy="5040560"/>
          </a:xfrm>
        </p:spPr>
        <p:txBody>
          <a:bodyPr>
            <a:normAutofit fontScale="92500" lnSpcReduction="10000"/>
          </a:bodyPr>
          <a:lstStyle/>
          <a:p>
            <a:pPr>
              <a:lnSpc>
                <a:spcPct val="110000"/>
              </a:lnSpc>
              <a:spcBef>
                <a:spcPts val="1200"/>
              </a:spcBef>
            </a:pPr>
            <a:r>
              <a:rPr lang="el-GR" dirty="0" smtClean="0"/>
              <a:t>Μετάδοση δεδομένων.</a:t>
            </a:r>
          </a:p>
          <a:p>
            <a:pPr marL="627063" lvl="1" indent="-387350">
              <a:lnSpc>
                <a:spcPct val="110000"/>
              </a:lnSpc>
              <a:spcBef>
                <a:spcPts val="1200"/>
              </a:spcBef>
            </a:pPr>
            <a:r>
              <a:rPr lang="el-GR" dirty="0" smtClean="0"/>
              <a:t>Επιτυγχάνεται με τη διαδικασία ενθυλάκωσης – </a:t>
            </a:r>
            <a:r>
              <a:rPr lang="el-GR" dirty="0" err="1" smtClean="0"/>
              <a:t>αποθυλάκωσης</a:t>
            </a:r>
            <a:r>
              <a:rPr lang="el-GR" dirty="0" smtClean="0"/>
              <a:t>.</a:t>
            </a:r>
          </a:p>
          <a:p>
            <a:pPr marL="627063" lvl="1" indent="-387350">
              <a:lnSpc>
                <a:spcPct val="110000"/>
              </a:lnSpc>
              <a:spcBef>
                <a:spcPts val="1200"/>
              </a:spcBef>
            </a:pPr>
            <a:r>
              <a:rPr lang="el-GR" dirty="0" smtClean="0"/>
              <a:t>Ενθυλάκωση,</a:t>
            </a:r>
          </a:p>
          <a:p>
            <a:pPr marL="806450" lvl="2">
              <a:lnSpc>
                <a:spcPct val="110000"/>
              </a:lnSpc>
              <a:spcBef>
                <a:spcPts val="1200"/>
              </a:spcBef>
            </a:pPr>
            <a:r>
              <a:rPr lang="el-GR" dirty="0" smtClean="0"/>
              <a:t>Προετοιμασία δεδομένων στα επίπεδα 5, 6 , 7,</a:t>
            </a:r>
          </a:p>
          <a:p>
            <a:pPr marL="806450" lvl="2">
              <a:lnSpc>
                <a:spcPct val="110000"/>
              </a:lnSpc>
              <a:spcBef>
                <a:spcPts val="1200"/>
              </a:spcBef>
            </a:pPr>
            <a:r>
              <a:rPr lang="el-GR" dirty="0" smtClean="0"/>
              <a:t>Το επίπεδο 4 χωρίζει τα δεδομένα σε </a:t>
            </a:r>
            <a:r>
              <a:rPr lang="el-GR" b="1" dirty="0" smtClean="0"/>
              <a:t>τμήματα</a:t>
            </a:r>
            <a:r>
              <a:rPr lang="el-GR" dirty="0" smtClean="0"/>
              <a:t> (</a:t>
            </a:r>
            <a:r>
              <a:rPr lang="en-US" b="1" dirty="0" smtClean="0"/>
              <a:t>segments</a:t>
            </a:r>
            <a:r>
              <a:rPr lang="el-GR" dirty="0" smtClean="0"/>
              <a:t>)</a:t>
            </a:r>
            <a:r>
              <a:rPr lang="en-US" dirty="0" smtClean="0"/>
              <a:t> </a:t>
            </a:r>
            <a:r>
              <a:rPr lang="el-GR" dirty="0" smtClean="0"/>
              <a:t>,</a:t>
            </a:r>
            <a:endParaRPr lang="en-US" dirty="0" smtClean="0"/>
          </a:p>
          <a:p>
            <a:pPr marL="806450" lvl="2">
              <a:lnSpc>
                <a:spcPct val="110000"/>
              </a:lnSpc>
              <a:spcBef>
                <a:spcPts val="1200"/>
              </a:spcBef>
            </a:pPr>
            <a:r>
              <a:rPr lang="el-GR" dirty="0" smtClean="0"/>
              <a:t>Το επίπεδο 3 μετατρέπει τα τμήματα σε </a:t>
            </a:r>
            <a:r>
              <a:rPr lang="el-GR" b="1" dirty="0" smtClean="0"/>
              <a:t>πακέτα</a:t>
            </a:r>
            <a:r>
              <a:rPr lang="el-GR" dirty="0" smtClean="0"/>
              <a:t> (</a:t>
            </a:r>
            <a:r>
              <a:rPr lang="en-US" b="1" dirty="0" smtClean="0"/>
              <a:t>packets</a:t>
            </a:r>
            <a:r>
              <a:rPr lang="el-GR" dirty="0" smtClean="0"/>
              <a:t>)</a:t>
            </a:r>
            <a:r>
              <a:rPr lang="en-US" dirty="0" smtClean="0"/>
              <a:t> </a:t>
            </a:r>
            <a:r>
              <a:rPr lang="el-GR" dirty="0" smtClean="0"/>
              <a:t> προσθέτοντας διευθύνσεις </a:t>
            </a:r>
            <a:r>
              <a:rPr lang="en-GB" dirty="0" smtClean="0"/>
              <a:t>IP</a:t>
            </a:r>
            <a:r>
              <a:rPr lang="el-GR" dirty="0"/>
              <a:t>,</a:t>
            </a:r>
            <a:endParaRPr lang="en-US" dirty="0" smtClean="0"/>
          </a:p>
          <a:p>
            <a:pPr marL="806450" lvl="2">
              <a:lnSpc>
                <a:spcPct val="110000"/>
              </a:lnSpc>
              <a:spcBef>
                <a:spcPts val="1200"/>
              </a:spcBef>
            </a:pPr>
            <a:r>
              <a:rPr lang="el-GR" dirty="0" smtClean="0"/>
              <a:t>Το επίπεδο </a:t>
            </a:r>
            <a:r>
              <a:rPr lang="en-GB" dirty="0" smtClean="0"/>
              <a:t>2</a:t>
            </a:r>
            <a:r>
              <a:rPr lang="el-GR" dirty="0" smtClean="0"/>
              <a:t> μετατρέπει τα τμήματα σε </a:t>
            </a:r>
            <a:r>
              <a:rPr lang="el-GR" b="1" dirty="0" smtClean="0"/>
              <a:t>πλαίσια </a:t>
            </a:r>
            <a:r>
              <a:rPr lang="el-GR" dirty="0" smtClean="0"/>
              <a:t>(</a:t>
            </a:r>
            <a:r>
              <a:rPr lang="en-GB" b="1" dirty="0" smtClean="0"/>
              <a:t>frames</a:t>
            </a:r>
            <a:r>
              <a:rPr lang="el-GR" dirty="0" smtClean="0"/>
              <a:t>)</a:t>
            </a:r>
            <a:r>
              <a:rPr lang="en-US" dirty="0" smtClean="0"/>
              <a:t> </a:t>
            </a:r>
            <a:r>
              <a:rPr lang="el-GR" dirty="0" smtClean="0"/>
              <a:t> προσθέτοντας διευθύνσεις </a:t>
            </a:r>
            <a:r>
              <a:rPr lang="en-GB" dirty="0" smtClean="0"/>
              <a:t> MAC</a:t>
            </a:r>
            <a:r>
              <a:rPr lang="el-GR" dirty="0"/>
              <a:t>,</a:t>
            </a:r>
            <a:endParaRPr lang="en-US" dirty="0" smtClean="0"/>
          </a:p>
          <a:p>
            <a:pPr marL="806450" lvl="2">
              <a:lnSpc>
                <a:spcPct val="110000"/>
              </a:lnSpc>
              <a:spcBef>
                <a:spcPts val="1200"/>
              </a:spcBef>
            </a:pPr>
            <a:r>
              <a:rPr lang="el-GR" dirty="0" smtClean="0"/>
              <a:t>Το επίπεδο 1 μετατρέπει τα πλαίσια σε </a:t>
            </a:r>
            <a:r>
              <a:rPr lang="en-US" dirty="0" smtClean="0"/>
              <a:t>bits </a:t>
            </a:r>
            <a:r>
              <a:rPr lang="el-GR" dirty="0" smtClean="0"/>
              <a:t>για μετάδοση στο μέσο μετάδοσης</a:t>
            </a:r>
            <a:r>
              <a:rPr lang="en-US" dirty="0" smtClean="0"/>
              <a:t>.</a:t>
            </a:r>
            <a:endParaRPr lang="el-GR" dirty="0" smtClean="0"/>
          </a:p>
        </p:txBody>
      </p:sp>
    </p:spTree>
    <p:extLst>
      <p:ext uri="{BB962C8B-B14F-4D97-AF65-F5344CB8AC3E}">
        <p14:creationId xmlns:p14="http://schemas.microsoft.com/office/powerpoint/2010/main" val="955743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Εισαγωγικές έννοιες </a:t>
            </a:r>
            <a:r>
              <a:rPr lang="el-GR" sz="3200" b="0" dirty="0" smtClean="0"/>
              <a:t>(25 </a:t>
            </a:r>
            <a:r>
              <a:rPr lang="el-GR" sz="3200" b="0" dirty="0"/>
              <a:t>από 33)</a:t>
            </a:r>
            <a:endParaRPr lang="en-US" dirty="0"/>
          </a:p>
        </p:txBody>
      </p:sp>
      <p:sp>
        <p:nvSpPr>
          <p:cNvPr id="3" name="Content Placeholder 2"/>
          <p:cNvSpPr>
            <a:spLocks noGrp="1"/>
          </p:cNvSpPr>
          <p:nvPr>
            <p:ph idx="1"/>
          </p:nvPr>
        </p:nvSpPr>
        <p:spPr/>
        <p:txBody>
          <a:bodyPr/>
          <a:lstStyle/>
          <a:p>
            <a:r>
              <a:rPr lang="el-GR" dirty="0" smtClean="0"/>
              <a:t>Ενθυλάκωση – </a:t>
            </a:r>
            <a:r>
              <a:rPr lang="el-GR" dirty="0" err="1" smtClean="0"/>
              <a:t>Αποθυλάκωση</a:t>
            </a:r>
            <a:r>
              <a:rPr lang="el-GR" dirty="0" smtClean="0"/>
              <a:t>.</a:t>
            </a:r>
            <a:endParaRPr lang="en-US" dirty="0"/>
          </a:p>
        </p:txBody>
      </p:sp>
      <p:pic>
        <p:nvPicPr>
          <p:cNvPr id="5" name="OSI_LAYER.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1730997" y="1916831"/>
            <a:ext cx="5682007" cy="4261505"/>
          </a:xfrm>
          <a:prstGeom prst="rect">
            <a:avLst/>
          </a:prstGeom>
          <a:ln>
            <a:solidFill>
              <a:srgbClr val="8CADAE"/>
            </a:solidFill>
          </a:ln>
        </p:spPr>
      </p:pic>
    </p:spTree>
    <p:extLst>
      <p:ext uri="{BB962C8B-B14F-4D97-AF65-F5344CB8AC3E}">
        <p14:creationId xmlns:p14="http://schemas.microsoft.com/office/powerpoint/2010/main" val="28190470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vol="80000">
                <p:cTn id="7" fill="hold" display="0">
                  <p:stCondLst>
                    <p:cond delay="indefinite"/>
                  </p:stCondLst>
                </p:cTn>
                <p:tgtEl>
                  <p:spTgt spid="5"/>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Εισαγωγικές έννοιες </a:t>
            </a:r>
            <a:r>
              <a:rPr lang="el-GR" sz="3200" b="0" dirty="0" smtClean="0"/>
              <a:t>(26 </a:t>
            </a:r>
            <a:r>
              <a:rPr lang="el-GR" sz="3200" b="0" dirty="0"/>
              <a:t>από 33)</a:t>
            </a:r>
            <a:endParaRPr lang="en-US" dirty="0"/>
          </a:p>
        </p:txBody>
      </p:sp>
      <p:sp>
        <p:nvSpPr>
          <p:cNvPr id="3" name="Content Placeholder 2"/>
          <p:cNvSpPr>
            <a:spLocks noGrp="1"/>
          </p:cNvSpPr>
          <p:nvPr>
            <p:ph idx="1"/>
          </p:nvPr>
        </p:nvSpPr>
        <p:spPr/>
        <p:txBody>
          <a:bodyPr/>
          <a:lstStyle/>
          <a:p>
            <a:pPr>
              <a:lnSpc>
                <a:spcPct val="110000"/>
              </a:lnSpc>
              <a:spcBef>
                <a:spcPts val="1200"/>
              </a:spcBef>
            </a:pPr>
            <a:r>
              <a:rPr lang="el-GR" dirty="0" smtClean="0"/>
              <a:t>Εύρεση </a:t>
            </a:r>
            <a:r>
              <a:rPr lang="en-US" dirty="0" smtClean="0"/>
              <a:t>MAC </a:t>
            </a:r>
            <a:r>
              <a:rPr lang="el-GR" dirty="0" smtClean="0"/>
              <a:t>διεύθυνσης προορισμού.</a:t>
            </a:r>
          </a:p>
          <a:p>
            <a:pPr lvl="1">
              <a:lnSpc>
                <a:spcPct val="110000"/>
              </a:lnSpc>
              <a:spcBef>
                <a:spcPts val="1200"/>
              </a:spcBef>
            </a:pPr>
            <a:r>
              <a:rPr lang="el-GR" dirty="0" smtClean="0"/>
              <a:t>Όταν μία συσκευή πρόκειται να στείλει δεδομένα, πρέπει να τοποθετηθεί η φυσική (</a:t>
            </a:r>
            <a:r>
              <a:rPr lang="en-US" dirty="0" smtClean="0"/>
              <a:t>MAC</a:t>
            </a:r>
            <a:r>
              <a:rPr lang="el-GR" dirty="0" smtClean="0"/>
              <a:t>) διεύθυνση του αποδέκτη.</a:t>
            </a:r>
          </a:p>
          <a:p>
            <a:pPr lvl="1">
              <a:lnSpc>
                <a:spcPct val="110000"/>
              </a:lnSpc>
              <a:spcBef>
                <a:spcPts val="1200"/>
              </a:spcBef>
            </a:pPr>
            <a:r>
              <a:rPr lang="el-GR" dirty="0" smtClean="0"/>
              <a:t>Για το σκοπό αυτό, κάθε </a:t>
            </a:r>
            <a:r>
              <a:rPr lang="el-GR" dirty="0"/>
              <a:t>συσκευή αποθηκεύει </a:t>
            </a:r>
            <a:r>
              <a:rPr lang="el-GR" dirty="0" smtClean="0"/>
              <a:t>αντιστοιχίες μεταξύ </a:t>
            </a:r>
            <a:r>
              <a:rPr lang="en-US" dirty="0" smtClean="0"/>
              <a:t>IP </a:t>
            </a:r>
            <a:r>
              <a:rPr lang="el-GR" dirty="0" smtClean="0"/>
              <a:t>διευθύνσεων και </a:t>
            </a:r>
            <a:r>
              <a:rPr lang="en-US" dirty="0" smtClean="0"/>
              <a:t>MAC </a:t>
            </a:r>
            <a:r>
              <a:rPr lang="el-GR" dirty="0" smtClean="0"/>
              <a:t>διευθύνσεων (</a:t>
            </a:r>
            <a:r>
              <a:rPr lang="en-US" dirty="0" smtClean="0"/>
              <a:t>ARP Table</a:t>
            </a:r>
            <a:r>
              <a:rPr lang="el-GR" dirty="0" smtClean="0"/>
              <a:t>).</a:t>
            </a:r>
          </a:p>
        </p:txBody>
      </p:sp>
      <p:pic>
        <p:nvPicPr>
          <p:cNvPr id="7170"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bwMode="auto">
          <a:xfrm>
            <a:off x="2595328" y="3883279"/>
            <a:ext cx="3953344" cy="2426041"/>
          </a:xfrm>
          <a:prstGeom prst="rect">
            <a:avLst/>
          </a:prstGeom>
          <a:ln w="19050" cap="sq">
            <a:solidFill>
              <a:srgbClr val="8CADAE"/>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87200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Εισαγωγικές έννοιες </a:t>
            </a:r>
            <a:r>
              <a:rPr lang="el-GR" sz="3200" b="0" dirty="0" smtClean="0"/>
              <a:t>(27 </a:t>
            </a:r>
            <a:r>
              <a:rPr lang="el-GR" sz="3200" b="0" dirty="0"/>
              <a:t>από 33)</a:t>
            </a:r>
            <a:endParaRPr lang="en-US" dirty="0"/>
          </a:p>
        </p:txBody>
      </p:sp>
      <p:sp>
        <p:nvSpPr>
          <p:cNvPr id="3" name="Content Placeholder 2"/>
          <p:cNvSpPr>
            <a:spLocks noGrp="1"/>
          </p:cNvSpPr>
          <p:nvPr>
            <p:ph idx="1"/>
          </p:nvPr>
        </p:nvSpPr>
        <p:spPr/>
        <p:txBody>
          <a:bodyPr>
            <a:normAutofit/>
          </a:bodyPr>
          <a:lstStyle/>
          <a:p>
            <a:pPr>
              <a:spcBef>
                <a:spcPts val="1200"/>
              </a:spcBef>
            </a:pPr>
            <a:r>
              <a:rPr lang="el-GR" dirty="0" smtClean="0"/>
              <a:t>Εύρεση </a:t>
            </a:r>
            <a:r>
              <a:rPr lang="en-US" dirty="0" smtClean="0"/>
              <a:t>MAC </a:t>
            </a:r>
            <a:r>
              <a:rPr lang="el-GR" dirty="0" smtClean="0"/>
              <a:t>διεύθυνσης προορισμού :</a:t>
            </a:r>
          </a:p>
          <a:p>
            <a:pPr lvl="1">
              <a:spcBef>
                <a:spcPts val="1200"/>
              </a:spcBef>
            </a:pPr>
            <a:r>
              <a:rPr lang="el-GR" dirty="0" smtClean="0"/>
              <a:t>Συνεπώς, από την </a:t>
            </a:r>
            <a:r>
              <a:rPr lang="en-US" dirty="0" smtClean="0"/>
              <a:t>IP </a:t>
            </a:r>
            <a:r>
              <a:rPr lang="el-GR" dirty="0" smtClean="0"/>
              <a:t>διεύθυνση του προορισμού και με βάση το </a:t>
            </a:r>
            <a:r>
              <a:rPr lang="en-US" dirty="0" smtClean="0"/>
              <a:t>ARP Table </a:t>
            </a:r>
            <a:r>
              <a:rPr lang="el-GR" dirty="0" smtClean="0"/>
              <a:t>βρίσκεται η </a:t>
            </a:r>
            <a:r>
              <a:rPr lang="en-US" dirty="0" smtClean="0"/>
              <a:t>MAC </a:t>
            </a:r>
            <a:r>
              <a:rPr lang="el-GR" dirty="0" smtClean="0"/>
              <a:t>διεύθυνση του προορισμού.</a:t>
            </a:r>
          </a:p>
          <a:p>
            <a:pPr lvl="1">
              <a:spcBef>
                <a:spcPts val="1200"/>
              </a:spcBef>
            </a:pPr>
            <a:r>
              <a:rPr lang="el-GR" dirty="0" smtClean="0"/>
              <a:t>Αν δεν υπάρχει κάποια καταχώρηση στο </a:t>
            </a:r>
            <a:r>
              <a:rPr lang="en-US" dirty="0"/>
              <a:t>ARP Table </a:t>
            </a:r>
            <a:r>
              <a:rPr lang="el-GR" dirty="0" smtClean="0"/>
              <a:t>για τη συγκεκριμένη </a:t>
            </a:r>
            <a:r>
              <a:rPr lang="en-US" dirty="0" smtClean="0"/>
              <a:t>IP</a:t>
            </a:r>
            <a:r>
              <a:rPr lang="el-GR" dirty="0" smtClean="0"/>
              <a:t> διεύθυνση, τότε ο υπολογιστής στέλνει κατάλληλο μήνυμα</a:t>
            </a:r>
            <a:r>
              <a:rPr lang="en-US" dirty="0" smtClean="0"/>
              <a:t> (</a:t>
            </a:r>
            <a:r>
              <a:rPr lang="en-US" b="1" dirty="0" smtClean="0"/>
              <a:t>ARP</a:t>
            </a:r>
            <a:r>
              <a:rPr lang="en-US" dirty="0" smtClean="0"/>
              <a:t>)</a:t>
            </a:r>
            <a:r>
              <a:rPr lang="el-GR" dirty="0" smtClean="0"/>
              <a:t> βάζοντας ως </a:t>
            </a:r>
            <a:r>
              <a:rPr lang="en-US" dirty="0" smtClean="0"/>
              <a:t>MAC </a:t>
            </a:r>
            <a:r>
              <a:rPr lang="el-GR" dirty="0" smtClean="0"/>
              <a:t>διεύθυνση προορισμού </a:t>
            </a:r>
            <a:r>
              <a:rPr lang="en-US" b="1" dirty="0" smtClean="0"/>
              <a:t>FFFF.FFFF.FFFF</a:t>
            </a:r>
            <a:r>
              <a:rPr lang="el-GR" b="1" dirty="0" smtClean="0"/>
              <a:t>.</a:t>
            </a:r>
            <a:endParaRPr lang="en-US" b="1" dirty="0" smtClean="0"/>
          </a:p>
          <a:p>
            <a:pPr lvl="1">
              <a:spcBef>
                <a:spcPts val="1200"/>
              </a:spcBef>
            </a:pPr>
            <a:r>
              <a:rPr lang="en-US" dirty="0" smtClean="0"/>
              <a:t>H </a:t>
            </a:r>
            <a:r>
              <a:rPr lang="el-GR" dirty="0" smtClean="0"/>
              <a:t>τοποθέτηση της συγκεκριμένης διεύθυνσης έχει ως αποτέλεσμα το πλαίσιο να γίνεται αποδεκτό από όλες τις συσκευές του τοπικού δικτύου</a:t>
            </a:r>
            <a:r>
              <a:rPr lang="el-GR" dirty="0"/>
              <a:t>.</a:t>
            </a:r>
            <a:endParaRPr lang="en-US" dirty="0" smtClean="0"/>
          </a:p>
        </p:txBody>
      </p:sp>
    </p:spTree>
    <p:extLst>
      <p:ext uri="{BB962C8B-B14F-4D97-AF65-F5344CB8AC3E}">
        <p14:creationId xmlns:p14="http://schemas.microsoft.com/office/powerpoint/2010/main" val="21034585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Εισαγωγικές έννοιες </a:t>
            </a:r>
            <a:r>
              <a:rPr lang="el-GR" sz="3200" b="0" dirty="0" smtClean="0"/>
              <a:t>(28 </a:t>
            </a:r>
            <a:r>
              <a:rPr lang="el-GR" sz="3200" b="0" dirty="0"/>
              <a:t>από 33)</a:t>
            </a:r>
            <a:endParaRPr lang="en-US" dirty="0"/>
          </a:p>
        </p:txBody>
      </p:sp>
      <p:sp>
        <p:nvSpPr>
          <p:cNvPr id="3" name="Content Placeholder 2"/>
          <p:cNvSpPr>
            <a:spLocks noGrp="1"/>
          </p:cNvSpPr>
          <p:nvPr>
            <p:ph idx="1"/>
          </p:nvPr>
        </p:nvSpPr>
        <p:spPr/>
        <p:txBody>
          <a:bodyPr>
            <a:normAutofit/>
          </a:bodyPr>
          <a:lstStyle/>
          <a:p>
            <a:pPr>
              <a:lnSpc>
                <a:spcPct val="114000"/>
              </a:lnSpc>
              <a:spcBef>
                <a:spcPts val="1200"/>
              </a:spcBef>
            </a:pPr>
            <a:r>
              <a:rPr lang="el-GR" dirty="0" smtClean="0"/>
              <a:t>Εύρεση </a:t>
            </a:r>
            <a:r>
              <a:rPr lang="en-US" dirty="0" smtClean="0"/>
              <a:t>MAC </a:t>
            </a:r>
            <a:r>
              <a:rPr lang="el-GR" dirty="0" smtClean="0"/>
              <a:t>διεύθυνσης προορισμού :</a:t>
            </a:r>
          </a:p>
          <a:p>
            <a:pPr lvl="1">
              <a:lnSpc>
                <a:spcPct val="114000"/>
              </a:lnSpc>
              <a:spcBef>
                <a:spcPts val="1200"/>
              </a:spcBef>
            </a:pPr>
            <a:r>
              <a:rPr lang="el-GR" dirty="0" smtClean="0"/>
              <a:t>Το περιεχόμενο του μηνύματος περιέχει τις </a:t>
            </a:r>
            <a:r>
              <a:rPr lang="en-US" dirty="0" smtClean="0"/>
              <a:t>IP </a:t>
            </a:r>
            <a:r>
              <a:rPr lang="el-GR" dirty="0" smtClean="0"/>
              <a:t>διευθύνσεις της συσκευής-αποστολέα κα της συσκευής-προορισμού.</a:t>
            </a:r>
            <a:endParaRPr lang="en-US" dirty="0" smtClean="0"/>
          </a:p>
          <a:p>
            <a:pPr lvl="1">
              <a:lnSpc>
                <a:spcPct val="114000"/>
              </a:lnSpc>
              <a:spcBef>
                <a:spcPts val="1200"/>
              </a:spcBef>
            </a:pPr>
            <a:r>
              <a:rPr lang="el-GR" dirty="0" smtClean="0"/>
              <a:t>Ο υπολογιστής που έχει τη συγκεκριμένη </a:t>
            </a:r>
            <a:r>
              <a:rPr lang="en-US" dirty="0" smtClean="0"/>
              <a:t>IP </a:t>
            </a:r>
            <a:r>
              <a:rPr lang="el-GR" dirty="0" smtClean="0"/>
              <a:t>απαντάει στέλνοντας τη </a:t>
            </a:r>
            <a:r>
              <a:rPr lang="en-US" dirty="0" smtClean="0"/>
              <a:t>MAC </a:t>
            </a:r>
            <a:r>
              <a:rPr lang="el-GR" dirty="0" smtClean="0"/>
              <a:t>διεύθυνσή του, η οποία καταχωρείται στο </a:t>
            </a:r>
            <a:r>
              <a:rPr lang="en-US" dirty="0" smtClean="0"/>
              <a:t>ARP Table</a:t>
            </a:r>
            <a:r>
              <a:rPr lang="el-GR" dirty="0" smtClean="0"/>
              <a:t> της συσκευής που ξεκίνησε τη διαδικασία.</a:t>
            </a:r>
          </a:p>
        </p:txBody>
      </p:sp>
    </p:spTree>
    <p:extLst>
      <p:ext uri="{BB962C8B-B14F-4D97-AF65-F5344CB8AC3E}">
        <p14:creationId xmlns:p14="http://schemas.microsoft.com/office/powerpoint/2010/main" val="2712270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Εισαγωγικές έννοιες </a:t>
            </a:r>
            <a:r>
              <a:rPr lang="el-GR" sz="3200" b="0" dirty="0" smtClean="0"/>
              <a:t>(2 </a:t>
            </a:r>
            <a:r>
              <a:rPr lang="el-GR" sz="3200" b="0" dirty="0"/>
              <a:t>από 33)</a:t>
            </a:r>
            <a:endParaRPr lang="en-US" dirty="0"/>
          </a:p>
        </p:txBody>
      </p:sp>
      <p:sp>
        <p:nvSpPr>
          <p:cNvPr id="3" name="Content Placeholder 2"/>
          <p:cNvSpPr>
            <a:spLocks noGrp="1"/>
          </p:cNvSpPr>
          <p:nvPr>
            <p:ph idx="1"/>
          </p:nvPr>
        </p:nvSpPr>
        <p:spPr/>
        <p:txBody>
          <a:bodyPr/>
          <a:lstStyle/>
          <a:p>
            <a:r>
              <a:rPr lang="el-GR" dirty="0" smtClean="0"/>
              <a:t>Μοντέλο αναφοράς </a:t>
            </a:r>
            <a:r>
              <a:rPr lang="en-GB" dirty="0" smtClean="0"/>
              <a:t>OSI.</a:t>
            </a:r>
            <a:endParaRPr lang="en-US" dirty="0"/>
          </a:p>
        </p:txBody>
      </p:sp>
      <p:sp>
        <p:nvSpPr>
          <p:cNvPr id="54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6" name="TextBox 5"/>
          <p:cNvSpPr txBox="1"/>
          <p:nvPr/>
        </p:nvSpPr>
        <p:spPr>
          <a:xfrm>
            <a:off x="3884794" y="1995415"/>
            <a:ext cx="3063470" cy="400110"/>
          </a:xfrm>
          <a:prstGeom prst="rect">
            <a:avLst/>
          </a:prstGeom>
          <a:solidFill>
            <a:srgbClr val="505050"/>
          </a:solidFill>
        </p:spPr>
        <p:txBody>
          <a:bodyPr wrap="square" rtlCol="0">
            <a:spAutoFit/>
          </a:bodyPr>
          <a:lstStyle/>
          <a:p>
            <a:pPr algn="ctr"/>
            <a:r>
              <a:rPr lang="el-GR" sz="2000" b="1" dirty="0" smtClean="0">
                <a:solidFill>
                  <a:prstClr val="white"/>
                </a:solidFill>
                <a:latin typeface="Calibri"/>
              </a:rPr>
              <a:t>ΕΠΙΠΕΔΟ ΕΦΑΡΜΟΓΗΣ</a:t>
            </a:r>
            <a:endParaRPr lang="el-GR" sz="2000" b="1" dirty="0">
              <a:solidFill>
                <a:prstClr val="white"/>
              </a:solidFill>
              <a:latin typeface="Calibri"/>
            </a:endParaRPr>
          </a:p>
        </p:txBody>
      </p:sp>
      <p:sp>
        <p:nvSpPr>
          <p:cNvPr id="7" name="TextBox 6"/>
          <p:cNvSpPr txBox="1"/>
          <p:nvPr/>
        </p:nvSpPr>
        <p:spPr>
          <a:xfrm>
            <a:off x="3890400" y="2539262"/>
            <a:ext cx="3057864" cy="400110"/>
          </a:xfrm>
          <a:prstGeom prst="rect">
            <a:avLst/>
          </a:prstGeom>
          <a:solidFill>
            <a:srgbClr val="5A325A"/>
          </a:solidFill>
        </p:spPr>
        <p:txBody>
          <a:bodyPr wrap="square" rtlCol="0">
            <a:spAutoFit/>
          </a:bodyPr>
          <a:lstStyle/>
          <a:p>
            <a:pPr algn="ctr"/>
            <a:r>
              <a:rPr lang="el-GR" sz="2000" b="1" dirty="0" smtClean="0">
                <a:solidFill>
                  <a:prstClr val="white"/>
                </a:solidFill>
                <a:latin typeface="Calibri"/>
              </a:rPr>
              <a:t>ΕΠΙΠΕΔΟ ΠΑΡΟΥΣΙΑΣΗΣ</a:t>
            </a:r>
            <a:endParaRPr lang="el-GR" sz="2000" b="1" dirty="0">
              <a:solidFill>
                <a:prstClr val="white"/>
              </a:solidFill>
              <a:latin typeface="Calibri"/>
            </a:endParaRPr>
          </a:p>
        </p:txBody>
      </p:sp>
      <p:sp>
        <p:nvSpPr>
          <p:cNvPr id="8" name="TextBox 7"/>
          <p:cNvSpPr txBox="1"/>
          <p:nvPr/>
        </p:nvSpPr>
        <p:spPr>
          <a:xfrm>
            <a:off x="3890400" y="3096643"/>
            <a:ext cx="3057864" cy="400110"/>
          </a:xfrm>
          <a:prstGeom prst="rect">
            <a:avLst/>
          </a:prstGeom>
          <a:solidFill>
            <a:srgbClr val="006496"/>
          </a:solidFill>
        </p:spPr>
        <p:txBody>
          <a:bodyPr wrap="square" rtlCol="0">
            <a:spAutoFit/>
          </a:bodyPr>
          <a:lstStyle/>
          <a:p>
            <a:pPr algn="ctr"/>
            <a:r>
              <a:rPr lang="el-GR" sz="2000" b="1" dirty="0" smtClean="0">
                <a:solidFill>
                  <a:prstClr val="white"/>
                </a:solidFill>
                <a:latin typeface="Calibri"/>
              </a:rPr>
              <a:t>ΕΠΙΠΕΔΟ ΣΥΝΟΔΟΥ</a:t>
            </a:r>
            <a:endParaRPr lang="el-GR" sz="2000" b="1" dirty="0">
              <a:solidFill>
                <a:prstClr val="white"/>
              </a:solidFill>
              <a:latin typeface="Calibri"/>
            </a:endParaRPr>
          </a:p>
        </p:txBody>
      </p:sp>
      <p:sp>
        <p:nvSpPr>
          <p:cNvPr id="10" name="TextBox 9"/>
          <p:cNvSpPr txBox="1"/>
          <p:nvPr/>
        </p:nvSpPr>
        <p:spPr>
          <a:xfrm>
            <a:off x="3884795" y="4977160"/>
            <a:ext cx="3063469" cy="707886"/>
          </a:xfrm>
          <a:prstGeom prst="rect">
            <a:avLst/>
          </a:prstGeom>
          <a:solidFill>
            <a:srgbClr val="FA6400"/>
          </a:solidFill>
        </p:spPr>
        <p:txBody>
          <a:bodyPr wrap="square" rtlCol="0">
            <a:spAutoFit/>
          </a:bodyPr>
          <a:lstStyle/>
          <a:p>
            <a:pPr algn="ctr"/>
            <a:r>
              <a:rPr lang="el-GR" sz="2000" b="1" dirty="0" smtClean="0">
                <a:solidFill>
                  <a:prstClr val="white"/>
                </a:solidFill>
                <a:latin typeface="Calibri"/>
              </a:rPr>
              <a:t>ΕΠΙΠΕΔΟ ΣΥΝΔΕΣΗΣ ΔΕΔΟΜΕΝΩΝ</a:t>
            </a:r>
            <a:endParaRPr lang="el-GR" sz="2000" b="1" dirty="0">
              <a:solidFill>
                <a:prstClr val="white"/>
              </a:solidFill>
              <a:latin typeface="Calibri"/>
            </a:endParaRPr>
          </a:p>
        </p:txBody>
      </p:sp>
      <p:sp>
        <p:nvSpPr>
          <p:cNvPr id="11" name="TextBox 10"/>
          <p:cNvSpPr txBox="1"/>
          <p:nvPr/>
        </p:nvSpPr>
        <p:spPr>
          <a:xfrm>
            <a:off x="3890399" y="4327946"/>
            <a:ext cx="3057865" cy="400110"/>
          </a:xfrm>
          <a:prstGeom prst="rect">
            <a:avLst/>
          </a:prstGeom>
          <a:solidFill>
            <a:srgbClr val="EAB200"/>
          </a:solidFill>
        </p:spPr>
        <p:txBody>
          <a:bodyPr wrap="square" rtlCol="0">
            <a:spAutoFit/>
          </a:bodyPr>
          <a:lstStyle/>
          <a:p>
            <a:pPr algn="ctr"/>
            <a:r>
              <a:rPr lang="el-GR" sz="2000" b="1" dirty="0" smtClean="0">
                <a:solidFill>
                  <a:prstClr val="white"/>
                </a:solidFill>
                <a:latin typeface="Calibri"/>
              </a:rPr>
              <a:t>ΕΠΙΠΕΔΟ ΔΙΚΤΥΟΥ</a:t>
            </a:r>
            <a:endParaRPr lang="el-GR" sz="2000" b="1" dirty="0">
              <a:solidFill>
                <a:prstClr val="white"/>
              </a:solidFill>
              <a:latin typeface="Calibri"/>
            </a:endParaRPr>
          </a:p>
        </p:txBody>
      </p:sp>
      <p:sp>
        <p:nvSpPr>
          <p:cNvPr id="12" name="TextBox 11"/>
          <p:cNvSpPr txBox="1"/>
          <p:nvPr/>
        </p:nvSpPr>
        <p:spPr>
          <a:xfrm>
            <a:off x="3912374" y="5903424"/>
            <a:ext cx="3035890" cy="400110"/>
          </a:xfrm>
          <a:prstGeom prst="rect">
            <a:avLst/>
          </a:prstGeom>
          <a:solidFill>
            <a:srgbClr val="960000"/>
          </a:solidFill>
        </p:spPr>
        <p:txBody>
          <a:bodyPr wrap="square" rtlCol="0">
            <a:spAutoFit/>
          </a:bodyPr>
          <a:lstStyle/>
          <a:p>
            <a:pPr algn="ctr"/>
            <a:r>
              <a:rPr lang="el-GR" sz="2000" b="1" dirty="0" smtClean="0">
                <a:solidFill>
                  <a:prstClr val="white"/>
                </a:solidFill>
                <a:latin typeface="Calibri"/>
              </a:rPr>
              <a:t>ΦΥΣΙΚΟ ΕΠΙΠΕΔΟ </a:t>
            </a:r>
            <a:endParaRPr lang="el-GR" sz="2000" b="1" dirty="0">
              <a:solidFill>
                <a:prstClr val="white"/>
              </a:solidFill>
              <a:latin typeface="Calibri"/>
            </a:endParaRPr>
          </a:p>
        </p:txBody>
      </p:sp>
      <p:sp>
        <p:nvSpPr>
          <p:cNvPr id="13" name="TextBox 12"/>
          <p:cNvSpPr txBox="1"/>
          <p:nvPr/>
        </p:nvSpPr>
        <p:spPr>
          <a:xfrm>
            <a:off x="3890400" y="3667557"/>
            <a:ext cx="3057864" cy="400110"/>
          </a:xfrm>
          <a:prstGeom prst="rect">
            <a:avLst/>
          </a:prstGeom>
          <a:solidFill>
            <a:srgbClr val="009632"/>
          </a:solidFill>
        </p:spPr>
        <p:txBody>
          <a:bodyPr wrap="square" rtlCol="0">
            <a:spAutoFit/>
          </a:bodyPr>
          <a:lstStyle/>
          <a:p>
            <a:pPr algn="ctr"/>
            <a:r>
              <a:rPr lang="el-GR" sz="2000" b="1" dirty="0" smtClean="0">
                <a:solidFill>
                  <a:prstClr val="white"/>
                </a:solidFill>
                <a:latin typeface="Calibri"/>
              </a:rPr>
              <a:t>ΕΠΙΠΕΔΟ ΜΕΤΑΦΟΡΑΣ</a:t>
            </a:r>
            <a:endParaRPr lang="el-GR" sz="2000" b="1" dirty="0">
              <a:solidFill>
                <a:prstClr val="white"/>
              </a:solidFill>
              <a:latin typeface="Calibri"/>
            </a:endParaRPr>
          </a:p>
        </p:txBody>
      </p:sp>
      <p:sp>
        <p:nvSpPr>
          <p:cNvPr id="14" name="TextBox 13"/>
          <p:cNvSpPr txBox="1"/>
          <p:nvPr/>
        </p:nvSpPr>
        <p:spPr>
          <a:xfrm>
            <a:off x="2434466" y="1981882"/>
            <a:ext cx="1409161" cy="445968"/>
          </a:xfrm>
          <a:prstGeom prst="rect">
            <a:avLst/>
          </a:prstGeom>
          <a:noFill/>
        </p:spPr>
        <p:txBody>
          <a:bodyPr wrap="none" rtlCol="0">
            <a:spAutoFit/>
          </a:bodyPr>
          <a:lstStyle/>
          <a:p>
            <a:r>
              <a:rPr lang="el-GR" sz="2000" dirty="0" smtClean="0">
                <a:solidFill>
                  <a:prstClr val="black"/>
                </a:solidFill>
                <a:latin typeface="Calibri"/>
              </a:rPr>
              <a:t>ΕΠΙΠΕΔΟ 7</a:t>
            </a:r>
            <a:endParaRPr lang="el-GR" sz="2000" dirty="0">
              <a:solidFill>
                <a:prstClr val="black"/>
              </a:solidFill>
              <a:latin typeface="Calibri"/>
            </a:endParaRPr>
          </a:p>
        </p:txBody>
      </p:sp>
      <p:sp>
        <p:nvSpPr>
          <p:cNvPr id="15" name="TextBox 14"/>
          <p:cNvSpPr txBox="1"/>
          <p:nvPr/>
        </p:nvSpPr>
        <p:spPr>
          <a:xfrm>
            <a:off x="2434466" y="2539262"/>
            <a:ext cx="1409161" cy="445968"/>
          </a:xfrm>
          <a:prstGeom prst="rect">
            <a:avLst/>
          </a:prstGeom>
          <a:noFill/>
        </p:spPr>
        <p:txBody>
          <a:bodyPr wrap="none" rtlCol="0">
            <a:spAutoFit/>
          </a:bodyPr>
          <a:lstStyle/>
          <a:p>
            <a:r>
              <a:rPr lang="el-GR" sz="2000" dirty="0" smtClean="0">
                <a:solidFill>
                  <a:prstClr val="black"/>
                </a:solidFill>
                <a:latin typeface="Calibri"/>
              </a:rPr>
              <a:t>ΕΠΙΠΕΔΟ 6</a:t>
            </a:r>
            <a:endParaRPr lang="el-GR" sz="2000" dirty="0">
              <a:solidFill>
                <a:prstClr val="black"/>
              </a:solidFill>
              <a:latin typeface="Calibri"/>
            </a:endParaRPr>
          </a:p>
        </p:txBody>
      </p:sp>
      <p:sp>
        <p:nvSpPr>
          <p:cNvPr id="16" name="TextBox 15"/>
          <p:cNvSpPr txBox="1"/>
          <p:nvPr/>
        </p:nvSpPr>
        <p:spPr>
          <a:xfrm>
            <a:off x="2434466" y="3096643"/>
            <a:ext cx="1409161" cy="445968"/>
          </a:xfrm>
          <a:prstGeom prst="rect">
            <a:avLst/>
          </a:prstGeom>
          <a:noFill/>
        </p:spPr>
        <p:txBody>
          <a:bodyPr wrap="none" rtlCol="0">
            <a:spAutoFit/>
          </a:bodyPr>
          <a:lstStyle/>
          <a:p>
            <a:r>
              <a:rPr lang="el-GR" sz="2000" dirty="0" smtClean="0">
                <a:solidFill>
                  <a:prstClr val="black"/>
                </a:solidFill>
                <a:latin typeface="Calibri"/>
              </a:rPr>
              <a:t>ΕΠΙΠΕΔΟ 5</a:t>
            </a:r>
            <a:endParaRPr lang="el-GR" sz="2000" dirty="0">
              <a:solidFill>
                <a:prstClr val="black"/>
              </a:solidFill>
              <a:latin typeface="Calibri"/>
            </a:endParaRPr>
          </a:p>
        </p:txBody>
      </p:sp>
      <p:sp>
        <p:nvSpPr>
          <p:cNvPr id="17" name="TextBox 16"/>
          <p:cNvSpPr txBox="1"/>
          <p:nvPr/>
        </p:nvSpPr>
        <p:spPr>
          <a:xfrm>
            <a:off x="2434466" y="3654023"/>
            <a:ext cx="1409161" cy="445968"/>
          </a:xfrm>
          <a:prstGeom prst="rect">
            <a:avLst/>
          </a:prstGeom>
          <a:noFill/>
        </p:spPr>
        <p:txBody>
          <a:bodyPr wrap="none" rtlCol="0">
            <a:spAutoFit/>
          </a:bodyPr>
          <a:lstStyle/>
          <a:p>
            <a:r>
              <a:rPr lang="el-GR" sz="2000" dirty="0" smtClean="0">
                <a:solidFill>
                  <a:prstClr val="black"/>
                </a:solidFill>
                <a:latin typeface="Calibri"/>
              </a:rPr>
              <a:t>ΕΠΙΠΕΔΟ 4</a:t>
            </a:r>
            <a:endParaRPr lang="el-GR" sz="2000" dirty="0">
              <a:solidFill>
                <a:prstClr val="black"/>
              </a:solidFill>
              <a:latin typeface="Calibri"/>
            </a:endParaRPr>
          </a:p>
        </p:txBody>
      </p:sp>
      <p:sp>
        <p:nvSpPr>
          <p:cNvPr id="18" name="TextBox 17"/>
          <p:cNvSpPr txBox="1"/>
          <p:nvPr/>
        </p:nvSpPr>
        <p:spPr>
          <a:xfrm>
            <a:off x="2428860" y="4342920"/>
            <a:ext cx="1409161" cy="445968"/>
          </a:xfrm>
          <a:prstGeom prst="rect">
            <a:avLst/>
          </a:prstGeom>
          <a:noFill/>
        </p:spPr>
        <p:txBody>
          <a:bodyPr wrap="none" rtlCol="0">
            <a:spAutoFit/>
          </a:bodyPr>
          <a:lstStyle/>
          <a:p>
            <a:r>
              <a:rPr lang="el-GR" sz="2000" dirty="0" smtClean="0">
                <a:solidFill>
                  <a:prstClr val="black"/>
                </a:solidFill>
                <a:latin typeface="Calibri"/>
              </a:rPr>
              <a:t>ΕΠΙΠΕΔΟ 3</a:t>
            </a:r>
            <a:endParaRPr lang="el-GR" sz="2000" dirty="0">
              <a:solidFill>
                <a:prstClr val="black"/>
              </a:solidFill>
              <a:latin typeface="Calibri"/>
            </a:endParaRPr>
          </a:p>
        </p:txBody>
      </p:sp>
      <p:sp>
        <p:nvSpPr>
          <p:cNvPr id="19" name="TextBox 18"/>
          <p:cNvSpPr txBox="1"/>
          <p:nvPr/>
        </p:nvSpPr>
        <p:spPr>
          <a:xfrm>
            <a:off x="2428860" y="5148686"/>
            <a:ext cx="1409161" cy="445968"/>
          </a:xfrm>
          <a:prstGeom prst="rect">
            <a:avLst/>
          </a:prstGeom>
          <a:noFill/>
        </p:spPr>
        <p:txBody>
          <a:bodyPr wrap="none" rtlCol="0">
            <a:spAutoFit/>
          </a:bodyPr>
          <a:lstStyle/>
          <a:p>
            <a:r>
              <a:rPr lang="el-GR" sz="2000" dirty="0" smtClean="0">
                <a:solidFill>
                  <a:prstClr val="black"/>
                </a:solidFill>
                <a:latin typeface="Calibri"/>
              </a:rPr>
              <a:t>ΕΠΙΠΕΔΟ 2</a:t>
            </a:r>
            <a:endParaRPr lang="el-GR" sz="2000" dirty="0">
              <a:solidFill>
                <a:prstClr val="black"/>
              </a:solidFill>
              <a:latin typeface="Calibri"/>
            </a:endParaRPr>
          </a:p>
        </p:txBody>
      </p:sp>
      <p:sp>
        <p:nvSpPr>
          <p:cNvPr id="20" name="TextBox 19"/>
          <p:cNvSpPr txBox="1"/>
          <p:nvPr/>
        </p:nvSpPr>
        <p:spPr>
          <a:xfrm>
            <a:off x="2428860" y="5903424"/>
            <a:ext cx="1409161" cy="445968"/>
          </a:xfrm>
          <a:prstGeom prst="rect">
            <a:avLst/>
          </a:prstGeom>
          <a:noFill/>
        </p:spPr>
        <p:txBody>
          <a:bodyPr wrap="none" rtlCol="0">
            <a:spAutoFit/>
          </a:bodyPr>
          <a:lstStyle/>
          <a:p>
            <a:r>
              <a:rPr lang="el-GR" sz="2000" dirty="0" smtClean="0">
                <a:solidFill>
                  <a:prstClr val="black"/>
                </a:solidFill>
                <a:latin typeface="Calibri"/>
              </a:rPr>
              <a:t>ΕΠΙΠΕΔΟ 1</a:t>
            </a:r>
            <a:endParaRPr lang="el-GR" sz="2000" dirty="0">
              <a:solidFill>
                <a:prstClr val="black"/>
              </a:solidFill>
              <a:latin typeface="Calibri"/>
            </a:endParaRPr>
          </a:p>
        </p:txBody>
      </p:sp>
    </p:spTree>
    <p:extLst>
      <p:ext uri="{BB962C8B-B14F-4D97-AF65-F5344CB8AC3E}">
        <p14:creationId xmlns:p14="http://schemas.microsoft.com/office/powerpoint/2010/main" val="2666496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Εισαγωγικές έννοιες </a:t>
            </a:r>
            <a:r>
              <a:rPr lang="el-GR" sz="3200" b="0" dirty="0" smtClean="0"/>
              <a:t>(29 </a:t>
            </a:r>
            <a:r>
              <a:rPr lang="el-GR" sz="3200" b="0" dirty="0"/>
              <a:t>από 33)</a:t>
            </a:r>
            <a:endParaRPr lang="en-US" dirty="0"/>
          </a:p>
        </p:txBody>
      </p:sp>
      <p:sp>
        <p:nvSpPr>
          <p:cNvPr id="3" name="Content Placeholder 2"/>
          <p:cNvSpPr>
            <a:spLocks noGrp="1"/>
          </p:cNvSpPr>
          <p:nvPr>
            <p:ph idx="1"/>
          </p:nvPr>
        </p:nvSpPr>
        <p:spPr/>
        <p:txBody>
          <a:bodyPr/>
          <a:lstStyle/>
          <a:p>
            <a:r>
              <a:rPr lang="el-GR" dirty="0"/>
              <a:t>Εύρεση </a:t>
            </a:r>
            <a:r>
              <a:rPr lang="en-US" dirty="0"/>
              <a:t>MAC </a:t>
            </a:r>
            <a:r>
              <a:rPr lang="el-GR" dirty="0"/>
              <a:t>διεύθυνσης </a:t>
            </a:r>
            <a:r>
              <a:rPr lang="el-GR" dirty="0" smtClean="0"/>
              <a:t>προορισμού.</a:t>
            </a:r>
            <a:endParaRPr lang="el-GR" dirty="0"/>
          </a:p>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60000"/>
            <a:ext cx="9182478" cy="4680000"/>
          </a:xfrm>
          <a:prstGeom prst="rect">
            <a:avLst/>
          </a:prstGeom>
          <a:noFill/>
          <a:ln w="9525">
            <a:noFill/>
            <a:miter lim="800000"/>
            <a:headEnd/>
            <a:tailEnd/>
          </a:ln>
        </p:spPr>
      </p:pic>
    </p:spTree>
    <p:extLst>
      <p:ext uri="{BB962C8B-B14F-4D97-AF65-F5344CB8AC3E}">
        <p14:creationId xmlns:p14="http://schemas.microsoft.com/office/powerpoint/2010/main" val="2711573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Εισαγωγικές έννοιες </a:t>
            </a:r>
            <a:r>
              <a:rPr lang="el-GR" sz="3200" b="0" dirty="0" smtClean="0"/>
              <a:t>(30 </a:t>
            </a:r>
            <a:r>
              <a:rPr lang="el-GR" sz="3200" b="0" dirty="0"/>
              <a:t>από 33)</a:t>
            </a:r>
            <a:endParaRPr lang="en-US" dirty="0"/>
          </a:p>
        </p:txBody>
      </p:sp>
      <p:sp>
        <p:nvSpPr>
          <p:cNvPr id="3" name="Content Placeholder 2"/>
          <p:cNvSpPr>
            <a:spLocks noGrp="1"/>
          </p:cNvSpPr>
          <p:nvPr>
            <p:ph idx="1"/>
          </p:nvPr>
        </p:nvSpPr>
        <p:spPr/>
        <p:txBody>
          <a:bodyPr/>
          <a:lstStyle/>
          <a:p>
            <a:r>
              <a:rPr lang="el-GR" dirty="0"/>
              <a:t>Εύρεση </a:t>
            </a:r>
            <a:r>
              <a:rPr lang="en-US" dirty="0"/>
              <a:t>MAC </a:t>
            </a:r>
            <a:r>
              <a:rPr lang="el-GR" dirty="0"/>
              <a:t>διεύθυνσης </a:t>
            </a:r>
            <a:r>
              <a:rPr lang="el-GR" dirty="0" smtClean="0"/>
              <a:t>προορισμού.</a:t>
            </a:r>
            <a:endParaRPr lang="el-GR" dirty="0"/>
          </a:p>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60000"/>
            <a:ext cx="9182483" cy="4680000"/>
          </a:xfrm>
          <a:prstGeom prst="rect">
            <a:avLst/>
          </a:prstGeom>
          <a:noFill/>
          <a:ln w="9525">
            <a:noFill/>
            <a:miter lim="800000"/>
            <a:headEnd/>
            <a:tailEnd/>
          </a:ln>
        </p:spPr>
      </p:pic>
    </p:spTree>
    <p:extLst>
      <p:ext uri="{BB962C8B-B14F-4D97-AF65-F5344CB8AC3E}">
        <p14:creationId xmlns:p14="http://schemas.microsoft.com/office/powerpoint/2010/main" val="1560042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Εισαγωγικές έννοιες </a:t>
            </a:r>
            <a:r>
              <a:rPr lang="el-GR" sz="3200" b="0" dirty="0" smtClean="0"/>
              <a:t>(31 </a:t>
            </a:r>
            <a:r>
              <a:rPr lang="el-GR" sz="3200" b="0" dirty="0"/>
              <a:t>από 33)</a:t>
            </a:r>
            <a:endParaRPr lang="en-US" dirty="0"/>
          </a:p>
        </p:txBody>
      </p:sp>
      <p:sp>
        <p:nvSpPr>
          <p:cNvPr id="3" name="Content Placeholder 2"/>
          <p:cNvSpPr>
            <a:spLocks noGrp="1"/>
          </p:cNvSpPr>
          <p:nvPr>
            <p:ph idx="1"/>
          </p:nvPr>
        </p:nvSpPr>
        <p:spPr/>
        <p:txBody>
          <a:bodyPr/>
          <a:lstStyle/>
          <a:p>
            <a:r>
              <a:rPr lang="el-GR" dirty="0"/>
              <a:t>Εύρεση </a:t>
            </a:r>
            <a:r>
              <a:rPr lang="en-US" dirty="0"/>
              <a:t>MAC </a:t>
            </a:r>
            <a:r>
              <a:rPr lang="el-GR" dirty="0"/>
              <a:t>διεύθυνσης </a:t>
            </a:r>
            <a:r>
              <a:rPr lang="el-GR" dirty="0" smtClean="0"/>
              <a:t>προορισμού.</a:t>
            </a:r>
            <a:endParaRPr lang="el-GR" dirty="0"/>
          </a:p>
          <a:p>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60000"/>
            <a:ext cx="9182483" cy="4680000"/>
          </a:xfrm>
          <a:prstGeom prst="rect">
            <a:avLst/>
          </a:prstGeom>
          <a:noFill/>
          <a:ln w="9525">
            <a:noFill/>
            <a:miter lim="800000"/>
            <a:headEnd/>
            <a:tailEnd/>
          </a:ln>
        </p:spPr>
      </p:pic>
    </p:spTree>
    <p:extLst>
      <p:ext uri="{BB962C8B-B14F-4D97-AF65-F5344CB8AC3E}">
        <p14:creationId xmlns:p14="http://schemas.microsoft.com/office/powerpoint/2010/main" val="610162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Εισαγωγικές έννοιες </a:t>
            </a:r>
            <a:r>
              <a:rPr lang="el-GR" sz="3200" b="0" dirty="0" smtClean="0"/>
              <a:t>(32 </a:t>
            </a:r>
            <a:r>
              <a:rPr lang="el-GR" sz="3200" b="0" dirty="0"/>
              <a:t>από 33)</a:t>
            </a:r>
            <a:endParaRPr lang="en-US" dirty="0"/>
          </a:p>
        </p:txBody>
      </p:sp>
      <p:sp>
        <p:nvSpPr>
          <p:cNvPr id="3" name="Content Placeholder 2"/>
          <p:cNvSpPr>
            <a:spLocks noGrp="1"/>
          </p:cNvSpPr>
          <p:nvPr>
            <p:ph idx="1"/>
          </p:nvPr>
        </p:nvSpPr>
        <p:spPr/>
        <p:txBody>
          <a:bodyPr/>
          <a:lstStyle/>
          <a:p>
            <a:r>
              <a:rPr lang="el-GR" dirty="0"/>
              <a:t>Εύρεση </a:t>
            </a:r>
            <a:r>
              <a:rPr lang="en-US" dirty="0"/>
              <a:t>MAC </a:t>
            </a:r>
            <a:r>
              <a:rPr lang="el-GR" dirty="0"/>
              <a:t>διεύθυνσης </a:t>
            </a:r>
            <a:r>
              <a:rPr lang="el-GR" dirty="0" smtClean="0"/>
              <a:t>προορισμού.</a:t>
            </a:r>
            <a:endParaRPr lang="el-GR" dirty="0"/>
          </a:p>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60000"/>
            <a:ext cx="9182483" cy="4680000"/>
          </a:xfrm>
          <a:prstGeom prst="rect">
            <a:avLst/>
          </a:prstGeom>
          <a:noFill/>
          <a:ln w="9525">
            <a:noFill/>
            <a:miter lim="800000"/>
            <a:headEnd/>
            <a:tailEnd/>
          </a:ln>
        </p:spPr>
      </p:pic>
    </p:spTree>
    <p:extLst>
      <p:ext uri="{BB962C8B-B14F-4D97-AF65-F5344CB8AC3E}">
        <p14:creationId xmlns:p14="http://schemas.microsoft.com/office/powerpoint/2010/main" val="30977882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Εισαγωγικές έννοιες </a:t>
            </a:r>
            <a:r>
              <a:rPr lang="el-GR" sz="3200" b="0" dirty="0" smtClean="0"/>
              <a:t>(33 </a:t>
            </a:r>
            <a:r>
              <a:rPr lang="el-GR" sz="3200" b="0" dirty="0"/>
              <a:t>από 33)</a:t>
            </a:r>
            <a:endParaRPr lang="en-US" dirty="0"/>
          </a:p>
        </p:txBody>
      </p:sp>
      <p:sp>
        <p:nvSpPr>
          <p:cNvPr id="3" name="Content Placeholder 2"/>
          <p:cNvSpPr>
            <a:spLocks noGrp="1"/>
          </p:cNvSpPr>
          <p:nvPr>
            <p:ph idx="1"/>
          </p:nvPr>
        </p:nvSpPr>
        <p:spPr/>
        <p:txBody>
          <a:bodyPr/>
          <a:lstStyle/>
          <a:p>
            <a:r>
              <a:rPr lang="el-GR" dirty="0"/>
              <a:t>Εύρεση </a:t>
            </a:r>
            <a:r>
              <a:rPr lang="en-US" dirty="0"/>
              <a:t>MAC </a:t>
            </a:r>
            <a:r>
              <a:rPr lang="el-GR" dirty="0"/>
              <a:t>διεύθυνσης </a:t>
            </a:r>
            <a:r>
              <a:rPr lang="el-GR" dirty="0" smtClean="0"/>
              <a:t>προορισμού.</a:t>
            </a:r>
            <a:endParaRPr lang="el-GR" dirty="0"/>
          </a:p>
          <a:p>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60000"/>
            <a:ext cx="9182483" cy="4680000"/>
          </a:xfrm>
          <a:prstGeom prst="rect">
            <a:avLst/>
          </a:prstGeom>
          <a:noFill/>
          <a:ln w="9525">
            <a:noFill/>
            <a:miter lim="800000"/>
            <a:headEnd/>
            <a:tailEnd/>
          </a:ln>
        </p:spPr>
      </p:pic>
    </p:spTree>
    <p:extLst>
      <p:ext uri="{BB962C8B-B14F-4D97-AF65-F5344CB8AC3E}">
        <p14:creationId xmlns:p14="http://schemas.microsoft.com/office/powerpoint/2010/main" val="9150089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Μεταγωγείς</a:t>
            </a:r>
            <a:r>
              <a:rPr lang="el-GR" dirty="0" smtClean="0"/>
              <a:t> </a:t>
            </a:r>
            <a:r>
              <a:rPr lang="el-GR" sz="3200" b="0" dirty="0" smtClean="0"/>
              <a:t>(1 από 17)</a:t>
            </a:r>
            <a:endParaRPr lang="en-US" sz="3200" b="0" dirty="0"/>
          </a:p>
        </p:txBody>
      </p:sp>
      <p:sp>
        <p:nvSpPr>
          <p:cNvPr id="3" name="Content Placeholder 2"/>
          <p:cNvSpPr>
            <a:spLocks noGrp="1"/>
          </p:cNvSpPr>
          <p:nvPr>
            <p:ph idx="1"/>
          </p:nvPr>
        </p:nvSpPr>
        <p:spPr/>
        <p:txBody>
          <a:bodyPr/>
          <a:lstStyle/>
          <a:p>
            <a:pPr>
              <a:lnSpc>
                <a:spcPct val="114000"/>
              </a:lnSpc>
              <a:spcBef>
                <a:spcPts val="1200"/>
              </a:spcBef>
            </a:pPr>
            <a:r>
              <a:rPr lang="el-GR" dirty="0"/>
              <a:t>Ένας </a:t>
            </a:r>
            <a:r>
              <a:rPr lang="el-GR" dirty="0" err="1"/>
              <a:t>μεταγωγέας</a:t>
            </a:r>
            <a:r>
              <a:rPr lang="el-GR" dirty="0"/>
              <a:t> (</a:t>
            </a:r>
            <a:r>
              <a:rPr lang="el-GR" dirty="0" err="1"/>
              <a:t>switch</a:t>
            </a:r>
            <a:r>
              <a:rPr lang="el-GR" dirty="0"/>
              <a:t>) αποτελεί το κεντρικό σημείο διασύνδεσης σ’ ένα τοπικό δίκτυο, στον οποίο συνδέονται όλες οι τερματικές </a:t>
            </a:r>
            <a:r>
              <a:rPr lang="el-GR" dirty="0" smtClean="0"/>
              <a:t>συσκευές,</a:t>
            </a:r>
            <a:endParaRPr lang="en-US" dirty="0" smtClean="0"/>
          </a:p>
          <a:p>
            <a:pPr>
              <a:lnSpc>
                <a:spcPct val="114000"/>
              </a:lnSpc>
              <a:spcBef>
                <a:spcPts val="1200"/>
              </a:spcBef>
            </a:pPr>
            <a:r>
              <a:rPr lang="el-GR" dirty="0"/>
              <a:t>Ένας </a:t>
            </a:r>
            <a:r>
              <a:rPr lang="el-GR" dirty="0" err="1"/>
              <a:t>μεταγωγέας</a:t>
            </a:r>
            <a:r>
              <a:rPr lang="el-GR" dirty="0"/>
              <a:t> περιλαμβάνει αρκετές υποδοχές (θύρες - </a:t>
            </a:r>
            <a:r>
              <a:rPr lang="el-GR" dirty="0" err="1"/>
              <a:t>Interfaces</a:t>
            </a:r>
            <a:r>
              <a:rPr lang="el-GR" dirty="0"/>
              <a:t>) στις οποίες συνδέονται τα καλώδια από τις τερματικές </a:t>
            </a:r>
            <a:r>
              <a:rPr lang="el-GR" dirty="0" smtClean="0"/>
              <a:t>συσκευές.</a:t>
            </a:r>
            <a:endParaRPr lang="en-US" dirty="0"/>
          </a:p>
        </p:txBody>
      </p:sp>
      <p:pic>
        <p:nvPicPr>
          <p:cNvPr id="1026" name="Picture 2" descr="File:2550T-PWR-Fro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4293096"/>
            <a:ext cx="7620000" cy="15621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p:nvPr/>
        </p:nvSpPr>
        <p:spPr>
          <a:xfrm>
            <a:off x="2478444" y="5855196"/>
            <a:ext cx="4685844"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2550T-PWR-Front</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4" tooltip="User:Geek2003 (page does not exist)"/>
              </a:rPr>
              <a:t>Geek2003</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a:rPr>
              <a:t>CC BY-SA 3.0</a:t>
            </a:r>
            <a:endParaRPr lang="en-US" sz="1200" dirty="0">
              <a:solidFill>
                <a:prstClr val="black"/>
              </a:solidFill>
              <a:latin typeface="Calibri"/>
            </a:endParaRPr>
          </a:p>
        </p:txBody>
      </p:sp>
    </p:spTree>
    <p:extLst>
      <p:ext uri="{BB962C8B-B14F-4D97-AF65-F5344CB8AC3E}">
        <p14:creationId xmlns:p14="http://schemas.microsoft.com/office/powerpoint/2010/main" val="19647012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Μεταγωγείς</a:t>
            </a:r>
            <a:r>
              <a:rPr lang="el-GR" dirty="0"/>
              <a:t> </a:t>
            </a:r>
            <a:r>
              <a:rPr lang="el-GR" sz="3200" b="0" dirty="0" smtClean="0"/>
              <a:t>(2 </a:t>
            </a:r>
            <a:r>
              <a:rPr lang="el-GR" sz="3200" b="0" dirty="0"/>
              <a:t>από 17)</a:t>
            </a:r>
            <a:endParaRPr lang="en-US" dirty="0"/>
          </a:p>
        </p:txBody>
      </p:sp>
      <p:sp>
        <p:nvSpPr>
          <p:cNvPr id="3" name="Content Placeholder 2"/>
          <p:cNvSpPr>
            <a:spLocks noGrp="1"/>
          </p:cNvSpPr>
          <p:nvPr>
            <p:ph idx="1"/>
          </p:nvPr>
        </p:nvSpPr>
        <p:spPr>
          <a:xfrm>
            <a:off x="457200" y="1484784"/>
            <a:ext cx="8363272" cy="4824536"/>
          </a:xfrm>
        </p:spPr>
        <p:txBody>
          <a:bodyPr>
            <a:normAutofit/>
          </a:bodyPr>
          <a:lstStyle/>
          <a:p>
            <a:pPr>
              <a:lnSpc>
                <a:spcPct val="114000"/>
              </a:lnSpc>
              <a:spcBef>
                <a:spcPts val="2400"/>
              </a:spcBef>
            </a:pPr>
            <a:r>
              <a:rPr lang="el-GR" dirty="0"/>
              <a:t>Ο </a:t>
            </a:r>
            <a:r>
              <a:rPr lang="el-GR" dirty="0" err="1"/>
              <a:t>μεταγωγέας</a:t>
            </a:r>
            <a:r>
              <a:rPr lang="el-GR" dirty="0"/>
              <a:t> προωθεί την κίνηση εξετάζοντας τις φυσικές (MAC) διευθύνσεις των εισερχόμενων πλαισίων (</a:t>
            </a:r>
            <a:r>
              <a:rPr lang="el-GR" dirty="0" err="1"/>
              <a:t>frames</a:t>
            </a:r>
            <a:r>
              <a:rPr lang="el-GR" dirty="0" smtClean="0"/>
              <a:t>).</a:t>
            </a:r>
            <a:endParaRPr lang="en-US" dirty="0" smtClean="0"/>
          </a:p>
          <a:p>
            <a:pPr>
              <a:lnSpc>
                <a:spcPct val="114000"/>
              </a:lnSpc>
              <a:spcBef>
                <a:spcPts val="2400"/>
              </a:spcBef>
            </a:pPr>
            <a:r>
              <a:rPr lang="el-GR" dirty="0" smtClean="0"/>
              <a:t>Χρησιμοποιεί έναν </a:t>
            </a:r>
            <a:r>
              <a:rPr lang="el-GR" dirty="0"/>
              <a:t>πίνακα (MAC </a:t>
            </a:r>
            <a:r>
              <a:rPr lang="el-GR" dirty="0" err="1"/>
              <a:t>Table</a:t>
            </a:r>
            <a:r>
              <a:rPr lang="el-GR" dirty="0"/>
              <a:t>), στον οποίο υπάρχουν αντιστοιχίες μεταξύ MAC διευθύνσεων και θυρών (</a:t>
            </a:r>
            <a:r>
              <a:rPr lang="el-GR" dirty="0" err="1"/>
              <a:t>interfaces</a:t>
            </a:r>
            <a:r>
              <a:rPr lang="el-GR" dirty="0" smtClean="0"/>
              <a:t>).</a:t>
            </a:r>
          </a:p>
        </p:txBody>
      </p:sp>
    </p:spTree>
    <p:extLst>
      <p:ext uri="{BB962C8B-B14F-4D97-AF65-F5344CB8AC3E}">
        <p14:creationId xmlns:p14="http://schemas.microsoft.com/office/powerpoint/2010/main" val="31186347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Μεταγωγείς</a:t>
            </a:r>
            <a:r>
              <a:rPr lang="el-GR" dirty="0"/>
              <a:t> </a:t>
            </a:r>
            <a:r>
              <a:rPr lang="el-GR" sz="3200" b="0" dirty="0" smtClean="0"/>
              <a:t>(3 </a:t>
            </a:r>
            <a:r>
              <a:rPr lang="el-GR" sz="3200" b="0" dirty="0"/>
              <a:t>από 17)</a:t>
            </a:r>
            <a:endParaRPr lang="en-US" dirty="0"/>
          </a:p>
        </p:txBody>
      </p:sp>
      <p:sp>
        <p:nvSpPr>
          <p:cNvPr id="3" name="Content Placeholder 2"/>
          <p:cNvSpPr>
            <a:spLocks noGrp="1"/>
          </p:cNvSpPr>
          <p:nvPr>
            <p:ph idx="1"/>
          </p:nvPr>
        </p:nvSpPr>
        <p:spPr/>
        <p:txBody>
          <a:bodyPr>
            <a:normAutofit/>
          </a:bodyPr>
          <a:lstStyle/>
          <a:p>
            <a:pPr>
              <a:lnSpc>
                <a:spcPct val="114000"/>
              </a:lnSpc>
              <a:spcBef>
                <a:spcPts val="1200"/>
              </a:spcBef>
            </a:pPr>
            <a:r>
              <a:rPr lang="el-GR" dirty="0" smtClean="0"/>
              <a:t>Όταν ένας </a:t>
            </a:r>
            <a:r>
              <a:rPr lang="el-GR" dirty="0" err="1" smtClean="0"/>
              <a:t>μεταγωγέας</a:t>
            </a:r>
            <a:r>
              <a:rPr lang="el-GR" dirty="0" smtClean="0"/>
              <a:t> λαμβάνει ένα πλαίσιο εξετάζει τη MAC διεύθυνση του προορισμού.</a:t>
            </a:r>
          </a:p>
          <a:p>
            <a:pPr>
              <a:lnSpc>
                <a:spcPct val="114000"/>
              </a:lnSpc>
              <a:spcBef>
                <a:spcPts val="1200"/>
              </a:spcBef>
            </a:pPr>
            <a:r>
              <a:rPr lang="el-GR" dirty="0" smtClean="0"/>
              <a:t>Αν η </a:t>
            </a:r>
            <a:r>
              <a:rPr lang="el-GR" dirty="0"/>
              <a:t>MAC </a:t>
            </a:r>
            <a:r>
              <a:rPr lang="el-GR" dirty="0" smtClean="0"/>
              <a:t>διεύθυνση είναι καταχωρημένη στο MAC </a:t>
            </a:r>
            <a:r>
              <a:rPr lang="el-GR" dirty="0" err="1" smtClean="0"/>
              <a:t>Table</a:t>
            </a:r>
            <a:r>
              <a:rPr lang="el-GR" dirty="0" smtClean="0"/>
              <a:t>, τότε ο </a:t>
            </a:r>
            <a:r>
              <a:rPr lang="el-GR" dirty="0" err="1" smtClean="0"/>
              <a:t>μεταγωγέας</a:t>
            </a:r>
            <a:r>
              <a:rPr lang="el-GR" dirty="0" smtClean="0"/>
              <a:t> θα προωθήσει το πλαίσιο στην αντίστοιχη θύρα.</a:t>
            </a:r>
          </a:p>
          <a:p>
            <a:pPr>
              <a:lnSpc>
                <a:spcPct val="114000"/>
              </a:lnSpc>
              <a:spcBef>
                <a:spcPts val="1200"/>
              </a:spcBef>
            </a:pPr>
            <a:r>
              <a:rPr lang="el-GR" dirty="0" smtClean="0"/>
              <a:t>Διαφορετικά, ο </a:t>
            </a:r>
            <a:r>
              <a:rPr lang="el-GR" dirty="0" err="1" smtClean="0"/>
              <a:t>μεταγωγέας</a:t>
            </a:r>
            <a:r>
              <a:rPr lang="el-GR" dirty="0" smtClean="0"/>
              <a:t> θα προωθήσει το πλαίσιο σε όλες τις θύρες.</a:t>
            </a:r>
            <a:endParaRPr lang="en-US" dirty="0"/>
          </a:p>
        </p:txBody>
      </p:sp>
    </p:spTree>
    <p:extLst>
      <p:ext uri="{BB962C8B-B14F-4D97-AF65-F5344CB8AC3E}">
        <p14:creationId xmlns:p14="http://schemas.microsoft.com/office/powerpoint/2010/main" val="30093809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Μεταγωγείς</a:t>
            </a:r>
            <a:r>
              <a:rPr lang="el-GR" dirty="0"/>
              <a:t> </a:t>
            </a:r>
            <a:r>
              <a:rPr lang="el-GR" sz="3200" b="0" dirty="0" smtClean="0"/>
              <a:t>(4 </a:t>
            </a:r>
            <a:r>
              <a:rPr lang="el-GR" sz="3200" b="0" dirty="0"/>
              <a:t>από 17)</a:t>
            </a:r>
            <a:endParaRPr lang="en-US" dirty="0"/>
          </a:p>
        </p:txBody>
      </p:sp>
      <p:sp>
        <p:nvSpPr>
          <p:cNvPr id="3" name="Content Placeholder 2"/>
          <p:cNvSpPr>
            <a:spLocks noGrp="1"/>
          </p:cNvSpPr>
          <p:nvPr>
            <p:ph idx="1"/>
          </p:nvPr>
        </p:nvSpPr>
        <p:spPr/>
        <p:txBody>
          <a:bodyPr>
            <a:normAutofit/>
          </a:bodyPr>
          <a:lstStyle/>
          <a:p>
            <a:r>
              <a:rPr lang="el-GR" dirty="0" smtClean="0"/>
              <a:t>Παράδειγμα.</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611560" y="2026234"/>
            <a:ext cx="4813551" cy="2471547"/>
          </a:xfrm>
          <a:prstGeom prst="rect">
            <a:avLst/>
          </a:prstGeom>
          <a:ln w="19050" cap="sq">
            <a:solidFill>
              <a:srgbClr val="8CADAE"/>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6085" b="5243"/>
          <a:stretch/>
        </p:blipFill>
        <p:spPr bwMode="auto">
          <a:xfrm>
            <a:off x="5004048" y="4607510"/>
            <a:ext cx="3895404" cy="1660125"/>
          </a:xfrm>
          <a:prstGeom prst="rect">
            <a:avLst/>
          </a:prstGeom>
          <a:ln w="19050" cap="sq">
            <a:solidFill>
              <a:srgbClr val="8CADAE"/>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5612302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Μεταγωγείς</a:t>
            </a:r>
            <a:r>
              <a:rPr lang="el-GR" dirty="0"/>
              <a:t> </a:t>
            </a:r>
            <a:r>
              <a:rPr lang="el-GR" sz="3200" b="0" dirty="0" smtClean="0"/>
              <a:t>(5 </a:t>
            </a:r>
            <a:r>
              <a:rPr lang="el-GR" sz="3200" b="0" dirty="0"/>
              <a:t>από 17)</a:t>
            </a:r>
            <a:endParaRPr lang="en-US" dirty="0"/>
          </a:p>
        </p:txBody>
      </p:sp>
      <p:sp>
        <p:nvSpPr>
          <p:cNvPr id="3" name="Content Placeholder 2"/>
          <p:cNvSpPr>
            <a:spLocks noGrp="1"/>
          </p:cNvSpPr>
          <p:nvPr>
            <p:ph idx="1"/>
          </p:nvPr>
        </p:nvSpPr>
        <p:spPr/>
        <p:txBody>
          <a:bodyPr>
            <a:normAutofit/>
          </a:bodyPr>
          <a:lstStyle/>
          <a:p>
            <a:pPr>
              <a:lnSpc>
                <a:spcPct val="114000"/>
              </a:lnSpc>
              <a:spcBef>
                <a:spcPts val="1200"/>
              </a:spcBef>
            </a:pPr>
            <a:r>
              <a:rPr lang="el-GR" dirty="0" smtClean="0"/>
              <a:t>Παράδειγμα (συνέχεια).</a:t>
            </a:r>
          </a:p>
          <a:p>
            <a:pPr lvl="1">
              <a:lnSpc>
                <a:spcPct val="114000"/>
              </a:lnSpc>
              <a:spcBef>
                <a:spcPts val="1200"/>
              </a:spcBef>
            </a:pPr>
            <a:r>
              <a:rPr lang="el-GR" dirty="0" smtClean="0"/>
              <a:t>Αν το </a:t>
            </a:r>
            <a:r>
              <a:rPr lang="en-US" dirty="0" smtClean="0"/>
              <a:t>PC</a:t>
            </a:r>
            <a:r>
              <a:rPr lang="el-GR" dirty="0"/>
              <a:t>0 </a:t>
            </a:r>
            <a:r>
              <a:rPr lang="el-GR" dirty="0" smtClean="0"/>
              <a:t>(0090.2Β</a:t>
            </a:r>
            <a:r>
              <a:rPr lang="en-US" dirty="0" smtClean="0"/>
              <a:t>DC.14AB</a:t>
            </a:r>
            <a:r>
              <a:rPr lang="el-GR" dirty="0" smtClean="0"/>
              <a:t>) στείλει </a:t>
            </a:r>
            <a:r>
              <a:rPr lang="el-GR" dirty="0"/>
              <a:t>δεδομένα στο </a:t>
            </a:r>
            <a:r>
              <a:rPr lang="en-US" dirty="0"/>
              <a:t>PC</a:t>
            </a:r>
            <a:r>
              <a:rPr lang="el-GR" dirty="0" smtClean="0"/>
              <a:t>1</a:t>
            </a:r>
            <a:r>
              <a:rPr lang="en-US" dirty="0" smtClean="0"/>
              <a:t> (00D0.FF48.60D3), </a:t>
            </a:r>
            <a:r>
              <a:rPr lang="el-GR" dirty="0" smtClean="0"/>
              <a:t>τότε ο </a:t>
            </a:r>
            <a:r>
              <a:rPr lang="el-GR" dirty="0" err="1" smtClean="0"/>
              <a:t>μεταγωγέας</a:t>
            </a:r>
            <a:r>
              <a:rPr lang="el-GR" dirty="0" smtClean="0"/>
              <a:t> θα λάβει στη θύρα που είναι συνδεδεμένο το </a:t>
            </a:r>
            <a:r>
              <a:rPr lang="en-US" dirty="0" smtClean="0"/>
              <a:t>PC0 (FastEthernet0/2) </a:t>
            </a:r>
            <a:r>
              <a:rPr lang="el-GR" dirty="0" smtClean="0"/>
              <a:t>το παρακάτω πλαίσιο.</a:t>
            </a:r>
            <a:endParaRPr lang="en-US" dirty="0"/>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bwMode="auto">
          <a:xfrm>
            <a:off x="1005840" y="3809014"/>
            <a:ext cx="7132320" cy="2068258"/>
          </a:xfrm>
          <a:prstGeom prst="rect">
            <a:avLst/>
          </a:prstGeom>
          <a:ln w="19050" cap="sq">
            <a:solidFill>
              <a:srgbClr val="8CADAE"/>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558241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Εισαγωγικές έννοιες </a:t>
            </a:r>
            <a:r>
              <a:rPr lang="el-GR" sz="3200" b="0" dirty="0" smtClean="0"/>
              <a:t>(3 </a:t>
            </a:r>
            <a:r>
              <a:rPr lang="el-GR" sz="3200" b="0" dirty="0"/>
              <a:t>από 33)</a:t>
            </a:r>
            <a:endParaRPr lang="el-GR" dirty="0"/>
          </a:p>
        </p:txBody>
      </p:sp>
      <p:sp>
        <p:nvSpPr>
          <p:cNvPr id="3" name="Content Placeholder 2"/>
          <p:cNvSpPr>
            <a:spLocks noGrp="1"/>
          </p:cNvSpPr>
          <p:nvPr>
            <p:ph idx="1"/>
          </p:nvPr>
        </p:nvSpPr>
        <p:spPr/>
        <p:txBody>
          <a:bodyPr/>
          <a:lstStyle/>
          <a:p>
            <a:pPr>
              <a:lnSpc>
                <a:spcPct val="114000"/>
              </a:lnSpc>
              <a:spcBef>
                <a:spcPts val="1200"/>
              </a:spcBef>
            </a:pPr>
            <a:r>
              <a:rPr lang="el-GR" dirty="0"/>
              <a:t>Μοντέλο αναφοράς </a:t>
            </a:r>
            <a:r>
              <a:rPr lang="en-GB" dirty="0" smtClean="0"/>
              <a:t>OSI.</a:t>
            </a:r>
            <a:endParaRPr lang="el-GR" dirty="0" smtClean="0"/>
          </a:p>
          <a:p>
            <a:pPr lvl="1">
              <a:lnSpc>
                <a:spcPct val="114000"/>
              </a:lnSpc>
              <a:spcBef>
                <a:spcPts val="1200"/>
              </a:spcBef>
            </a:pPr>
            <a:r>
              <a:rPr lang="el-GR" dirty="0" smtClean="0"/>
              <a:t>Τα επίπεδα 7 έως και 3 είναι υλοποιημένα στο λειτουργικό σύστημα κάθε υπολογιστή (</a:t>
            </a:r>
            <a:r>
              <a:rPr lang="en-US" dirty="0" smtClean="0"/>
              <a:t>Windows, MAC OS, Linux</a:t>
            </a:r>
            <a:r>
              <a:rPr lang="el-GR" dirty="0" smtClean="0"/>
              <a:t>)</a:t>
            </a:r>
            <a:r>
              <a:rPr lang="en-US" dirty="0" smtClean="0"/>
              <a:t>.</a:t>
            </a:r>
            <a:endParaRPr lang="el-GR" dirty="0" smtClean="0"/>
          </a:p>
          <a:p>
            <a:pPr lvl="1">
              <a:lnSpc>
                <a:spcPct val="114000"/>
              </a:lnSpc>
              <a:spcBef>
                <a:spcPts val="1200"/>
              </a:spcBef>
            </a:pPr>
            <a:r>
              <a:rPr lang="el-GR" dirty="0" smtClean="0"/>
              <a:t>Κάποιες λειτουργίες του επιπέδου 2 είναι υλοποιημένες στο λειτουργικό σύστημα και κάποιες άλλες εκτελούνται από την κάρτα δικτύου του υπολογιστή</a:t>
            </a:r>
            <a:r>
              <a:rPr lang="en-US" dirty="0" smtClean="0"/>
              <a:t>.</a:t>
            </a:r>
            <a:endParaRPr lang="el-GR" dirty="0" smtClean="0"/>
          </a:p>
          <a:p>
            <a:pPr lvl="1">
              <a:lnSpc>
                <a:spcPct val="114000"/>
              </a:lnSpc>
              <a:spcBef>
                <a:spcPts val="1200"/>
              </a:spcBef>
            </a:pPr>
            <a:r>
              <a:rPr lang="el-GR" dirty="0" smtClean="0"/>
              <a:t>Οι λειτουργίες του επιπέδου 1 εκτελούνται στην κάρτα δικτύου </a:t>
            </a:r>
            <a:r>
              <a:rPr lang="el-GR" dirty="0"/>
              <a:t>του </a:t>
            </a:r>
            <a:r>
              <a:rPr lang="el-GR" dirty="0" smtClean="0"/>
              <a:t>υπολογιστή</a:t>
            </a:r>
            <a:r>
              <a:rPr lang="en-US" dirty="0" smtClean="0"/>
              <a:t>.</a:t>
            </a:r>
            <a:endParaRPr lang="el-GR" dirty="0"/>
          </a:p>
        </p:txBody>
      </p:sp>
    </p:spTree>
    <p:extLst>
      <p:ext uri="{BB962C8B-B14F-4D97-AF65-F5344CB8AC3E}">
        <p14:creationId xmlns:p14="http://schemas.microsoft.com/office/powerpoint/2010/main" val="25782827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Μεταγωγείς</a:t>
            </a:r>
            <a:r>
              <a:rPr lang="el-GR" dirty="0"/>
              <a:t> </a:t>
            </a:r>
            <a:r>
              <a:rPr lang="el-GR" sz="3200" b="0" dirty="0" smtClean="0"/>
              <a:t>(6 </a:t>
            </a:r>
            <a:r>
              <a:rPr lang="el-GR" sz="3200" b="0" dirty="0"/>
              <a:t>από 17)</a:t>
            </a:r>
            <a:endParaRPr lang="en-US" dirty="0"/>
          </a:p>
        </p:txBody>
      </p:sp>
      <p:sp>
        <p:nvSpPr>
          <p:cNvPr id="3" name="Content Placeholder 2"/>
          <p:cNvSpPr>
            <a:spLocks noGrp="1"/>
          </p:cNvSpPr>
          <p:nvPr>
            <p:ph idx="1"/>
          </p:nvPr>
        </p:nvSpPr>
        <p:spPr/>
        <p:txBody>
          <a:bodyPr>
            <a:normAutofit/>
          </a:bodyPr>
          <a:lstStyle/>
          <a:p>
            <a:pPr>
              <a:lnSpc>
                <a:spcPct val="114000"/>
              </a:lnSpc>
              <a:spcBef>
                <a:spcPts val="1200"/>
              </a:spcBef>
            </a:pPr>
            <a:r>
              <a:rPr lang="el-GR" dirty="0" smtClean="0"/>
              <a:t>Παράδειγμα (συνέχεια).</a:t>
            </a:r>
          </a:p>
          <a:p>
            <a:pPr lvl="1">
              <a:lnSpc>
                <a:spcPct val="114000"/>
              </a:lnSpc>
              <a:spcBef>
                <a:spcPts val="1200"/>
              </a:spcBef>
            </a:pPr>
            <a:r>
              <a:rPr lang="el-GR" dirty="0"/>
              <a:t>Ο  </a:t>
            </a:r>
            <a:r>
              <a:rPr lang="el-GR" dirty="0" err="1"/>
              <a:t>μεταγωγέας</a:t>
            </a:r>
            <a:r>
              <a:rPr lang="el-GR" dirty="0"/>
              <a:t>  εξετάζει τη </a:t>
            </a:r>
            <a:r>
              <a:rPr lang="en-US" dirty="0"/>
              <a:t>MAC</a:t>
            </a:r>
            <a:r>
              <a:rPr lang="el-GR" dirty="0"/>
              <a:t> διεύθυνση του προορισμού (00D0.FF48.60D3) και με βάση τον πίνακα με τις </a:t>
            </a:r>
            <a:r>
              <a:rPr lang="en-US" dirty="0"/>
              <a:t>MAC</a:t>
            </a:r>
            <a:r>
              <a:rPr lang="el-GR" dirty="0"/>
              <a:t> διευθύνσεις εντοπίζει εάν </a:t>
            </a:r>
            <a:r>
              <a:rPr lang="el-GR" dirty="0" smtClean="0"/>
              <a:t>η </a:t>
            </a:r>
            <a:r>
              <a:rPr lang="el-GR" dirty="0"/>
              <a:t>συγκεκριμένη </a:t>
            </a:r>
            <a:r>
              <a:rPr lang="en-US" dirty="0"/>
              <a:t>MAC</a:t>
            </a:r>
            <a:r>
              <a:rPr lang="el-GR" dirty="0"/>
              <a:t> διεύθυνση έχει αντιστοιχηθεί σε κάποια </a:t>
            </a:r>
            <a:r>
              <a:rPr lang="el-GR" dirty="0" smtClean="0"/>
              <a:t>θύρα.</a:t>
            </a:r>
          </a:p>
          <a:p>
            <a:pPr lvl="1">
              <a:lnSpc>
                <a:spcPct val="114000"/>
              </a:lnSpc>
              <a:spcBef>
                <a:spcPts val="1200"/>
              </a:spcBef>
            </a:pPr>
            <a:r>
              <a:rPr lang="el-GR" dirty="0"/>
              <a:t>Στο συγκεκριμένο παράδειγμα, η </a:t>
            </a:r>
            <a:r>
              <a:rPr lang="en-US" dirty="0"/>
              <a:t>MAC</a:t>
            </a:r>
            <a:r>
              <a:rPr lang="el-GR" dirty="0"/>
              <a:t> διεύθυνση 00D0.FF48.60D3 έχει αντιστοιχηθεί στη θύρα </a:t>
            </a:r>
            <a:r>
              <a:rPr lang="en-US" dirty="0" err="1"/>
              <a:t>FastEthernet</a:t>
            </a:r>
            <a:r>
              <a:rPr lang="el-GR" dirty="0" smtClean="0"/>
              <a:t>0/3.</a:t>
            </a:r>
          </a:p>
          <a:p>
            <a:pPr lvl="1">
              <a:lnSpc>
                <a:spcPct val="114000"/>
              </a:lnSpc>
              <a:spcBef>
                <a:spcPts val="1200"/>
              </a:spcBef>
            </a:pPr>
            <a:r>
              <a:rPr lang="el-GR" dirty="0"/>
              <a:t>Συνεπώς, ο </a:t>
            </a:r>
            <a:r>
              <a:rPr lang="el-GR" dirty="0" err="1"/>
              <a:t>μεταγωγέας</a:t>
            </a:r>
            <a:r>
              <a:rPr lang="el-GR" dirty="0"/>
              <a:t> θα προωθήσει το εισερχόμενο πλαίσιο στη θύρα αυτή.</a:t>
            </a:r>
            <a:endParaRPr lang="en-US" dirty="0"/>
          </a:p>
        </p:txBody>
      </p:sp>
    </p:spTree>
    <p:extLst>
      <p:ext uri="{BB962C8B-B14F-4D97-AF65-F5344CB8AC3E}">
        <p14:creationId xmlns:p14="http://schemas.microsoft.com/office/powerpoint/2010/main" val="23521533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Μεταγωγείς</a:t>
            </a:r>
            <a:r>
              <a:rPr lang="el-GR" dirty="0"/>
              <a:t> </a:t>
            </a:r>
            <a:r>
              <a:rPr lang="el-GR" sz="3200" b="0" dirty="0" smtClean="0"/>
              <a:t>(7 </a:t>
            </a:r>
            <a:r>
              <a:rPr lang="el-GR" sz="3200" b="0" dirty="0"/>
              <a:t>από 17)</a:t>
            </a:r>
            <a:endParaRPr lang="en-US" dirty="0"/>
          </a:p>
        </p:txBody>
      </p:sp>
      <p:sp>
        <p:nvSpPr>
          <p:cNvPr id="3" name="Content Placeholder 2"/>
          <p:cNvSpPr>
            <a:spLocks noGrp="1"/>
          </p:cNvSpPr>
          <p:nvPr>
            <p:ph idx="1"/>
          </p:nvPr>
        </p:nvSpPr>
        <p:spPr/>
        <p:txBody>
          <a:bodyPr/>
          <a:lstStyle/>
          <a:p>
            <a:r>
              <a:rPr lang="el-GR" dirty="0" smtClean="0"/>
              <a:t>Βίντεο – Πώς λειτουργεί ένας </a:t>
            </a:r>
            <a:r>
              <a:rPr lang="el-GR" dirty="0" err="1" smtClean="0"/>
              <a:t>μεταγωγέας</a:t>
            </a:r>
            <a:r>
              <a:rPr lang="el-GR" dirty="0" smtClean="0"/>
              <a:t>;</a:t>
            </a:r>
            <a:endParaRPr lang="en-US" dirty="0"/>
          </a:p>
        </p:txBody>
      </p:sp>
      <p:pic>
        <p:nvPicPr>
          <p:cNvPr id="4" name="how_switch_works.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1456144" y="2011922"/>
            <a:ext cx="5852160" cy="4297398"/>
          </a:xfrm>
          <a:prstGeom prst="rect">
            <a:avLst/>
          </a:prstGeom>
        </p:spPr>
      </p:pic>
    </p:spTree>
    <p:extLst>
      <p:ext uri="{BB962C8B-B14F-4D97-AF65-F5344CB8AC3E}">
        <p14:creationId xmlns:p14="http://schemas.microsoft.com/office/powerpoint/2010/main" val="37039080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hold" display="0">
                  <p:stCondLst>
                    <p:cond delay="indefinite"/>
                  </p:stCondLst>
                </p:cTn>
                <p:tgtEl>
                  <p:spTgt spid="4"/>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Μεταγωγείς</a:t>
            </a:r>
            <a:r>
              <a:rPr lang="el-GR" dirty="0"/>
              <a:t> </a:t>
            </a:r>
            <a:r>
              <a:rPr lang="el-GR" sz="3200" b="0" dirty="0" smtClean="0"/>
              <a:t>(8 </a:t>
            </a:r>
            <a:r>
              <a:rPr lang="el-GR" sz="3200" b="0" dirty="0"/>
              <a:t>από 17)</a:t>
            </a:r>
            <a:endParaRPr lang="en-US" dirty="0"/>
          </a:p>
        </p:txBody>
      </p:sp>
      <p:sp>
        <p:nvSpPr>
          <p:cNvPr id="3" name="Content Placeholder 2"/>
          <p:cNvSpPr>
            <a:spLocks noGrp="1"/>
          </p:cNvSpPr>
          <p:nvPr>
            <p:ph idx="1"/>
          </p:nvPr>
        </p:nvSpPr>
        <p:spPr>
          <a:xfrm>
            <a:off x="457200" y="1484784"/>
            <a:ext cx="8229600" cy="4824536"/>
          </a:xfrm>
        </p:spPr>
        <p:txBody>
          <a:bodyPr>
            <a:normAutofit/>
          </a:bodyPr>
          <a:lstStyle/>
          <a:p>
            <a:pPr>
              <a:lnSpc>
                <a:spcPct val="114000"/>
              </a:lnSpc>
              <a:spcBef>
                <a:spcPts val="1200"/>
              </a:spcBef>
            </a:pPr>
            <a:r>
              <a:rPr lang="el-GR" dirty="0" smtClean="0"/>
              <a:t>Αρχικά, το </a:t>
            </a:r>
            <a:r>
              <a:rPr lang="en-US" dirty="0" smtClean="0"/>
              <a:t>MAC Table </a:t>
            </a:r>
            <a:r>
              <a:rPr lang="el-GR" dirty="0" smtClean="0"/>
              <a:t>ενός </a:t>
            </a:r>
            <a:r>
              <a:rPr lang="el-GR" dirty="0" err="1" smtClean="0"/>
              <a:t>μεταγωγέα</a:t>
            </a:r>
            <a:r>
              <a:rPr lang="el-GR" dirty="0" smtClean="0"/>
              <a:t> είναι κενό.</a:t>
            </a:r>
          </a:p>
          <a:p>
            <a:pPr>
              <a:lnSpc>
                <a:spcPct val="114000"/>
              </a:lnSpc>
              <a:spcBef>
                <a:spcPts val="1200"/>
              </a:spcBef>
            </a:pPr>
            <a:r>
              <a:rPr lang="el-GR" dirty="0" smtClean="0"/>
              <a:t>Επίσης, το </a:t>
            </a:r>
            <a:r>
              <a:rPr lang="en-US" dirty="0" smtClean="0"/>
              <a:t>ARP Table </a:t>
            </a:r>
            <a:r>
              <a:rPr lang="el-GR" dirty="0" smtClean="0"/>
              <a:t>μιας συσκευής που συνδέεται σε ένα νέο </a:t>
            </a:r>
            <a:r>
              <a:rPr lang="el-GR" dirty="0" err="1" smtClean="0"/>
              <a:t>μεταγωγέα</a:t>
            </a:r>
            <a:r>
              <a:rPr lang="el-GR" dirty="0" smtClean="0"/>
              <a:t> είναι κενό, δηλ. δεν υπάρχουν αντιστοιχίσεις </a:t>
            </a:r>
            <a:r>
              <a:rPr lang="en-US" dirty="0" smtClean="0"/>
              <a:t>IP </a:t>
            </a:r>
            <a:r>
              <a:rPr lang="el-GR" dirty="0" smtClean="0"/>
              <a:t>και </a:t>
            </a:r>
            <a:r>
              <a:rPr lang="en-US" dirty="0" smtClean="0"/>
              <a:t>MAC </a:t>
            </a:r>
            <a:r>
              <a:rPr lang="el-GR" dirty="0" smtClean="0"/>
              <a:t>διευθύνσεων.</a:t>
            </a:r>
          </a:p>
          <a:p>
            <a:pPr>
              <a:lnSpc>
                <a:spcPct val="114000"/>
              </a:lnSpc>
              <a:spcBef>
                <a:spcPts val="1200"/>
              </a:spcBef>
            </a:pPr>
            <a:r>
              <a:rPr lang="el-GR" dirty="0" smtClean="0"/>
              <a:t>Συνεπώς, όταν μία συσκευή στέλνει δεδομένα σε μία άλλη συσκευή και μη γνωρίζοντας τη </a:t>
            </a:r>
            <a:r>
              <a:rPr lang="en-US" dirty="0" smtClean="0"/>
              <a:t>MAC </a:t>
            </a:r>
            <a:r>
              <a:rPr lang="el-GR" dirty="0" smtClean="0"/>
              <a:t>διεύθυνσή της στέλνει μήνυμα </a:t>
            </a:r>
            <a:r>
              <a:rPr lang="en-US" dirty="0" smtClean="0"/>
              <a:t>ARP </a:t>
            </a:r>
            <a:r>
              <a:rPr lang="el-GR" dirty="0" smtClean="0"/>
              <a:t>με ΜΑ</a:t>
            </a:r>
            <a:r>
              <a:rPr lang="en-US" dirty="0" smtClean="0"/>
              <a:t>C</a:t>
            </a:r>
            <a:r>
              <a:rPr lang="el-GR" dirty="0" smtClean="0"/>
              <a:t> διεύθυνση προορισμού </a:t>
            </a:r>
            <a:r>
              <a:rPr lang="en-US" dirty="0" smtClean="0"/>
              <a:t>FFFF.FFFF.FFFF</a:t>
            </a:r>
            <a:r>
              <a:rPr lang="el-GR" dirty="0" smtClean="0"/>
              <a:t>.</a:t>
            </a:r>
            <a:endParaRPr lang="en-US" dirty="0" smtClean="0"/>
          </a:p>
          <a:p>
            <a:pPr>
              <a:lnSpc>
                <a:spcPct val="114000"/>
              </a:lnSpc>
              <a:spcBef>
                <a:spcPts val="1200"/>
              </a:spcBef>
            </a:pPr>
            <a:r>
              <a:rPr lang="en-US" dirty="0" smtClean="0"/>
              <a:t>O</a:t>
            </a:r>
            <a:r>
              <a:rPr lang="el-GR" dirty="0" smtClean="0"/>
              <a:t> </a:t>
            </a:r>
            <a:r>
              <a:rPr lang="el-GR" dirty="0" err="1" smtClean="0"/>
              <a:t>μεταγωγέας</a:t>
            </a:r>
            <a:r>
              <a:rPr lang="el-GR" dirty="0" smtClean="0"/>
              <a:t> εξετάζοντας το εισερχόμενο πλαίσιο καταγράφει στο ΜΑ</a:t>
            </a:r>
            <a:r>
              <a:rPr lang="en-US" dirty="0" smtClean="0"/>
              <a:t>C Table</a:t>
            </a:r>
            <a:r>
              <a:rPr lang="el-GR" dirty="0" smtClean="0"/>
              <a:t> τη </a:t>
            </a:r>
            <a:r>
              <a:rPr lang="en-US" dirty="0" smtClean="0"/>
              <a:t>MAC </a:t>
            </a:r>
            <a:r>
              <a:rPr lang="el-GR" dirty="0" smtClean="0"/>
              <a:t>διεύθυνση της συσκευής-αποστολέα.</a:t>
            </a:r>
            <a:endParaRPr lang="en-US" dirty="0" smtClean="0"/>
          </a:p>
        </p:txBody>
      </p:sp>
    </p:spTree>
    <p:extLst>
      <p:ext uri="{BB962C8B-B14F-4D97-AF65-F5344CB8AC3E}">
        <p14:creationId xmlns:p14="http://schemas.microsoft.com/office/powerpoint/2010/main" val="35847496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Μεταγωγείς</a:t>
            </a:r>
            <a:r>
              <a:rPr lang="el-GR" dirty="0"/>
              <a:t> </a:t>
            </a:r>
            <a:r>
              <a:rPr lang="el-GR" sz="3200" b="0" dirty="0" smtClean="0"/>
              <a:t>(9 </a:t>
            </a:r>
            <a:r>
              <a:rPr lang="el-GR" sz="3200" b="0" dirty="0"/>
              <a:t>από 17)</a:t>
            </a:r>
            <a:endParaRPr lang="en-US" dirty="0"/>
          </a:p>
        </p:txBody>
      </p:sp>
      <p:sp>
        <p:nvSpPr>
          <p:cNvPr id="3" name="Content Placeholder 2"/>
          <p:cNvSpPr>
            <a:spLocks noGrp="1"/>
          </p:cNvSpPr>
          <p:nvPr>
            <p:ph idx="1"/>
          </p:nvPr>
        </p:nvSpPr>
        <p:spPr/>
        <p:txBody>
          <a:bodyPr>
            <a:normAutofit/>
          </a:bodyPr>
          <a:lstStyle/>
          <a:p>
            <a:pPr>
              <a:lnSpc>
                <a:spcPct val="114000"/>
              </a:lnSpc>
              <a:spcBef>
                <a:spcPts val="1200"/>
              </a:spcBef>
            </a:pPr>
            <a:r>
              <a:rPr lang="el-GR" dirty="0" smtClean="0"/>
              <a:t>Ο </a:t>
            </a:r>
            <a:r>
              <a:rPr lang="el-GR" dirty="0" err="1" smtClean="0"/>
              <a:t>μεταγωγέας</a:t>
            </a:r>
            <a:r>
              <a:rPr lang="el-GR" dirty="0" smtClean="0"/>
              <a:t> βλέποντας ότι στο εισερχόμενο πλαίσιο, η </a:t>
            </a:r>
            <a:r>
              <a:rPr lang="en-US" dirty="0" smtClean="0"/>
              <a:t>MAC</a:t>
            </a:r>
            <a:r>
              <a:rPr lang="el-GR" dirty="0" smtClean="0"/>
              <a:t> διεύθυνση προορισμού είναι </a:t>
            </a:r>
            <a:r>
              <a:rPr lang="en-US" dirty="0" smtClean="0"/>
              <a:t>FFFF.FFFF.FFFF</a:t>
            </a:r>
            <a:r>
              <a:rPr lang="el-GR" dirty="0" smtClean="0"/>
              <a:t>, προωθεί </a:t>
            </a:r>
            <a:r>
              <a:rPr lang="el-GR" dirty="0"/>
              <a:t>το πλαίσιο σε όλες τις θύρες </a:t>
            </a:r>
            <a:r>
              <a:rPr lang="el-GR" dirty="0" smtClean="0"/>
              <a:t>του,</a:t>
            </a:r>
            <a:endParaRPr lang="en-US" dirty="0" smtClean="0"/>
          </a:p>
          <a:p>
            <a:pPr>
              <a:lnSpc>
                <a:spcPct val="114000"/>
              </a:lnSpc>
              <a:spcBef>
                <a:spcPts val="1200"/>
              </a:spcBef>
            </a:pPr>
            <a:r>
              <a:rPr lang="el-GR" dirty="0" smtClean="0"/>
              <a:t>Η συσκευή-προορισμός απαντάει στο μήνυμα </a:t>
            </a:r>
            <a:r>
              <a:rPr lang="en-US" dirty="0" smtClean="0"/>
              <a:t>ARP</a:t>
            </a:r>
            <a:r>
              <a:rPr lang="el-GR" dirty="0" smtClean="0"/>
              <a:t>, οπότε πλέον ο </a:t>
            </a:r>
            <a:r>
              <a:rPr lang="el-GR" dirty="0" err="1" smtClean="0"/>
              <a:t>μεταγωγέας</a:t>
            </a:r>
            <a:r>
              <a:rPr lang="el-GR" dirty="0" smtClean="0"/>
              <a:t> εξετάζοντας το πλαίσιο-απάντηση είναι σε θέση να αντιστοιχίσει τη </a:t>
            </a:r>
            <a:r>
              <a:rPr lang="en-US" dirty="0" smtClean="0"/>
              <a:t>MAC </a:t>
            </a:r>
            <a:r>
              <a:rPr lang="el-GR" dirty="0" smtClean="0"/>
              <a:t>διεύθυνση της συσκευής με τη θύρα του </a:t>
            </a:r>
            <a:r>
              <a:rPr lang="el-GR" dirty="0" err="1" smtClean="0"/>
              <a:t>μεταγωγέα</a:t>
            </a:r>
            <a:r>
              <a:rPr lang="el-GR" dirty="0" smtClean="0"/>
              <a:t> στην οποία είναι συνδεδεμένη.</a:t>
            </a:r>
            <a:endParaRPr lang="en-US" dirty="0"/>
          </a:p>
        </p:txBody>
      </p:sp>
    </p:spTree>
    <p:extLst>
      <p:ext uri="{BB962C8B-B14F-4D97-AF65-F5344CB8AC3E}">
        <p14:creationId xmlns:p14="http://schemas.microsoft.com/office/powerpoint/2010/main" val="16985435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Μεταγωγείς</a:t>
            </a:r>
            <a:r>
              <a:rPr lang="el-GR" dirty="0"/>
              <a:t> </a:t>
            </a:r>
            <a:r>
              <a:rPr lang="el-GR" sz="3200" b="0" dirty="0"/>
              <a:t>(</a:t>
            </a:r>
            <a:r>
              <a:rPr lang="el-GR" sz="3200" b="0" dirty="0" smtClean="0"/>
              <a:t>10 </a:t>
            </a:r>
            <a:r>
              <a:rPr lang="el-GR" sz="3200" b="0" dirty="0"/>
              <a:t>από 17)</a:t>
            </a:r>
            <a:endParaRPr lang="en-US" dirty="0"/>
          </a:p>
        </p:txBody>
      </p:sp>
      <p:sp>
        <p:nvSpPr>
          <p:cNvPr id="3" name="Content Placeholder 2"/>
          <p:cNvSpPr>
            <a:spLocks noGrp="1"/>
          </p:cNvSpPr>
          <p:nvPr>
            <p:ph idx="1"/>
          </p:nvPr>
        </p:nvSpPr>
        <p:spPr>
          <a:xfrm>
            <a:off x="457200" y="1412776"/>
            <a:ext cx="8229600" cy="1656184"/>
          </a:xfrm>
        </p:spPr>
        <p:txBody>
          <a:bodyPr>
            <a:normAutofit/>
          </a:bodyPr>
          <a:lstStyle/>
          <a:p>
            <a:r>
              <a:rPr lang="el-GR" dirty="0" smtClean="0"/>
              <a:t>Παράδειγμα</a:t>
            </a:r>
            <a:endParaRPr lang="en-US" dirty="0" smtClean="0"/>
          </a:p>
          <a:p>
            <a:pPr lvl="1"/>
            <a:r>
              <a:rPr lang="el-GR" dirty="0" smtClean="0"/>
              <a:t>Αρχικά το </a:t>
            </a:r>
            <a:r>
              <a:rPr lang="en-US" dirty="0" smtClean="0"/>
              <a:t>MAC Table </a:t>
            </a:r>
            <a:r>
              <a:rPr lang="el-GR" dirty="0" smtClean="0"/>
              <a:t>του </a:t>
            </a:r>
            <a:r>
              <a:rPr lang="en-US" dirty="0" smtClean="0"/>
              <a:t>Switch2 </a:t>
            </a:r>
            <a:r>
              <a:rPr lang="el-GR" dirty="0" smtClean="0"/>
              <a:t>είναι κενό.</a:t>
            </a:r>
            <a:endParaRPr lang="en-US" dirty="0"/>
          </a:p>
        </p:txBody>
      </p:sp>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8600" y="3284984"/>
            <a:ext cx="8686800" cy="2429011"/>
          </a:xfrm>
          <a:prstGeom prst="rect">
            <a:avLst/>
          </a:prstGeom>
          <a:ln w="19050">
            <a:solidFill>
              <a:srgbClr val="8CADAE"/>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Ορθογώνιο 3"/>
          <p:cNvSpPr/>
          <p:nvPr/>
        </p:nvSpPr>
        <p:spPr>
          <a:xfrm>
            <a:off x="4171570" y="5877271"/>
            <a:ext cx="800860" cy="276999"/>
          </a:xfrm>
          <a:prstGeom prst="rect">
            <a:avLst/>
          </a:prstGeom>
        </p:spPr>
        <p:txBody>
          <a:bodyPr wrap="none">
            <a:spAutoFit/>
          </a:bodyPr>
          <a:lstStyle/>
          <a:p>
            <a:r>
              <a:rPr lang="en-US" sz="1200" dirty="0" smtClean="0">
                <a:solidFill>
                  <a:prstClr val="black"/>
                </a:solidFill>
                <a:latin typeface="Calibri"/>
                <a:hlinkClick r:id="rId4"/>
              </a:rPr>
              <a:t>cisco.com</a:t>
            </a:r>
            <a:endParaRPr lang="el-GR" sz="1200" dirty="0">
              <a:solidFill>
                <a:prstClr val="black"/>
              </a:solidFill>
              <a:latin typeface="Calibri"/>
            </a:endParaRPr>
          </a:p>
        </p:txBody>
      </p:sp>
    </p:spTree>
    <p:extLst>
      <p:ext uri="{BB962C8B-B14F-4D97-AF65-F5344CB8AC3E}">
        <p14:creationId xmlns:p14="http://schemas.microsoft.com/office/powerpoint/2010/main" val="42283594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Μεταγωγείς</a:t>
            </a:r>
            <a:r>
              <a:rPr lang="el-GR" dirty="0"/>
              <a:t> </a:t>
            </a:r>
            <a:r>
              <a:rPr lang="el-GR" sz="3200" b="0" dirty="0"/>
              <a:t>(</a:t>
            </a:r>
            <a:r>
              <a:rPr lang="el-GR" sz="3200" b="0" dirty="0" smtClean="0"/>
              <a:t>11 </a:t>
            </a:r>
            <a:r>
              <a:rPr lang="el-GR" sz="3200" b="0" dirty="0"/>
              <a:t>από 17)</a:t>
            </a:r>
            <a:endParaRPr lang="en-US" dirty="0"/>
          </a:p>
        </p:txBody>
      </p:sp>
      <p:sp>
        <p:nvSpPr>
          <p:cNvPr id="3" name="Content Placeholder 2"/>
          <p:cNvSpPr>
            <a:spLocks noGrp="1"/>
          </p:cNvSpPr>
          <p:nvPr>
            <p:ph idx="1"/>
          </p:nvPr>
        </p:nvSpPr>
        <p:spPr/>
        <p:txBody>
          <a:bodyPr>
            <a:normAutofit/>
          </a:bodyPr>
          <a:lstStyle/>
          <a:p>
            <a:r>
              <a:rPr lang="el-GR" dirty="0" smtClean="0"/>
              <a:t>Παράδειγμα</a:t>
            </a:r>
          </a:p>
          <a:p>
            <a:pPr lvl="1"/>
            <a:r>
              <a:rPr lang="el-GR" dirty="0" smtClean="0"/>
              <a:t>Το </a:t>
            </a:r>
            <a:r>
              <a:rPr lang="en-US" dirty="0" smtClean="0"/>
              <a:t>PC0 </a:t>
            </a:r>
            <a:r>
              <a:rPr lang="el-GR" dirty="0" smtClean="0"/>
              <a:t>πρόκειται να στείλει μήνυμα στο </a:t>
            </a:r>
            <a:r>
              <a:rPr lang="en-US" dirty="0" smtClean="0"/>
              <a:t>PC1 (</a:t>
            </a:r>
            <a:r>
              <a:rPr lang="el-GR" dirty="0" smtClean="0"/>
              <a:t>μπλε φάκελος</a:t>
            </a:r>
            <a:r>
              <a:rPr lang="en-US" dirty="0" smtClean="0"/>
              <a:t>)</a:t>
            </a:r>
            <a:r>
              <a:rPr lang="el-GR" dirty="0" smtClean="0"/>
              <a:t>.</a:t>
            </a:r>
          </a:p>
          <a:p>
            <a:pPr lvl="1"/>
            <a:r>
              <a:rPr lang="el-GR" dirty="0" smtClean="0"/>
              <a:t>Επειδή δεν είναι γνωστή η </a:t>
            </a:r>
            <a:r>
              <a:rPr lang="en-US" dirty="0" smtClean="0"/>
              <a:t>MAC </a:t>
            </a:r>
            <a:r>
              <a:rPr lang="el-GR" dirty="0" smtClean="0"/>
              <a:t>διεύθυνση</a:t>
            </a:r>
            <a:r>
              <a:rPr lang="en-US" dirty="0" smtClean="0"/>
              <a:t> </a:t>
            </a:r>
            <a:r>
              <a:rPr lang="el-GR" dirty="0" smtClean="0"/>
              <a:t>του </a:t>
            </a:r>
            <a:r>
              <a:rPr lang="en-US" dirty="0" smtClean="0"/>
              <a:t>PC1, </a:t>
            </a:r>
            <a:r>
              <a:rPr lang="el-GR" dirty="0" smtClean="0"/>
              <a:t>στέλνεται αρχικά μήνυμα τύπου </a:t>
            </a:r>
            <a:r>
              <a:rPr lang="en-US" dirty="0" smtClean="0"/>
              <a:t>ARP (</a:t>
            </a:r>
            <a:r>
              <a:rPr lang="el-GR" dirty="0" smtClean="0"/>
              <a:t>πράσινος φάκελος</a:t>
            </a:r>
            <a:r>
              <a:rPr lang="en-US" dirty="0" smtClean="0"/>
              <a:t>)</a:t>
            </a:r>
            <a:r>
              <a:rPr lang="el-GR" dirty="0" smtClean="0"/>
              <a:t>.</a:t>
            </a:r>
            <a:endParaRPr lang="en-US" dirty="0"/>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49315" y="3644479"/>
            <a:ext cx="8686800" cy="2509791"/>
          </a:xfrm>
          <a:prstGeom prst="rect">
            <a:avLst/>
          </a:prstGeom>
          <a:ln w="19050">
            <a:solidFill>
              <a:srgbClr val="8CADAE"/>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Ορθογώνιο 4"/>
          <p:cNvSpPr/>
          <p:nvPr/>
        </p:nvSpPr>
        <p:spPr>
          <a:xfrm>
            <a:off x="4192285" y="6154270"/>
            <a:ext cx="800860" cy="276999"/>
          </a:xfrm>
          <a:prstGeom prst="rect">
            <a:avLst/>
          </a:prstGeom>
        </p:spPr>
        <p:txBody>
          <a:bodyPr wrap="none">
            <a:spAutoFit/>
          </a:bodyPr>
          <a:lstStyle/>
          <a:p>
            <a:r>
              <a:rPr lang="en-US" sz="1200" dirty="0" smtClean="0">
                <a:solidFill>
                  <a:prstClr val="black"/>
                </a:solidFill>
                <a:latin typeface="Calibri"/>
                <a:hlinkClick r:id="rId4"/>
              </a:rPr>
              <a:t>cisco.com</a:t>
            </a:r>
            <a:endParaRPr lang="el-GR" sz="1200" dirty="0">
              <a:solidFill>
                <a:prstClr val="black"/>
              </a:solidFill>
              <a:latin typeface="Calibri"/>
            </a:endParaRPr>
          </a:p>
        </p:txBody>
      </p:sp>
    </p:spTree>
    <p:extLst>
      <p:ext uri="{BB962C8B-B14F-4D97-AF65-F5344CB8AC3E}">
        <p14:creationId xmlns:p14="http://schemas.microsoft.com/office/powerpoint/2010/main" val="32363200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Μεταγωγείς</a:t>
            </a:r>
            <a:r>
              <a:rPr lang="el-GR" dirty="0"/>
              <a:t> </a:t>
            </a:r>
            <a:r>
              <a:rPr lang="el-GR" sz="3200" b="0" dirty="0"/>
              <a:t>(</a:t>
            </a:r>
            <a:r>
              <a:rPr lang="el-GR" sz="3200" b="0" dirty="0" smtClean="0"/>
              <a:t>12 </a:t>
            </a:r>
            <a:r>
              <a:rPr lang="el-GR" sz="3200" b="0" dirty="0"/>
              <a:t>από 17)</a:t>
            </a:r>
            <a:endParaRPr lang="en-US" dirty="0"/>
          </a:p>
        </p:txBody>
      </p:sp>
      <p:sp>
        <p:nvSpPr>
          <p:cNvPr id="3" name="Content Placeholder 2"/>
          <p:cNvSpPr>
            <a:spLocks noGrp="1"/>
          </p:cNvSpPr>
          <p:nvPr>
            <p:ph idx="1"/>
          </p:nvPr>
        </p:nvSpPr>
        <p:spPr/>
        <p:txBody>
          <a:bodyPr>
            <a:normAutofit/>
          </a:bodyPr>
          <a:lstStyle/>
          <a:p>
            <a:r>
              <a:rPr lang="el-GR" dirty="0" smtClean="0"/>
              <a:t>Παράδειγμα</a:t>
            </a:r>
          </a:p>
          <a:p>
            <a:pPr lvl="1"/>
            <a:r>
              <a:rPr lang="el-GR" dirty="0" smtClean="0"/>
              <a:t>Το μήνυμα </a:t>
            </a:r>
            <a:r>
              <a:rPr lang="en-US" dirty="0" smtClean="0"/>
              <a:t>ARP</a:t>
            </a:r>
            <a:r>
              <a:rPr lang="el-GR" dirty="0" smtClean="0"/>
              <a:t> έχει ως </a:t>
            </a:r>
            <a:r>
              <a:rPr lang="en-US" dirty="0" smtClean="0"/>
              <a:t>MAC</a:t>
            </a:r>
            <a:r>
              <a:rPr lang="el-GR" dirty="0" smtClean="0"/>
              <a:t> διεύθυνση προορισμού </a:t>
            </a:r>
            <a:r>
              <a:rPr lang="en-US" dirty="0" smtClean="0"/>
              <a:t>FFFF.FFFF.FFFF</a:t>
            </a:r>
            <a:endParaRPr lang="en-US"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833727" y="2924944"/>
            <a:ext cx="3476547" cy="3168352"/>
          </a:xfrm>
          <a:prstGeom prst="rect">
            <a:avLst/>
          </a:prstGeom>
          <a:ln w="19050" cap="sq">
            <a:solidFill>
              <a:srgbClr val="8CADAE"/>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167052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Μεταγωγείς</a:t>
            </a:r>
            <a:r>
              <a:rPr lang="el-GR" dirty="0"/>
              <a:t> </a:t>
            </a:r>
            <a:r>
              <a:rPr lang="el-GR" sz="3200" b="0" dirty="0"/>
              <a:t>(</a:t>
            </a:r>
            <a:r>
              <a:rPr lang="el-GR" sz="3200" b="0" dirty="0" smtClean="0"/>
              <a:t>13 </a:t>
            </a:r>
            <a:r>
              <a:rPr lang="el-GR" sz="3200" b="0" dirty="0"/>
              <a:t>από 17)</a:t>
            </a:r>
            <a:endParaRPr lang="en-US" dirty="0"/>
          </a:p>
        </p:txBody>
      </p:sp>
      <p:sp>
        <p:nvSpPr>
          <p:cNvPr id="3" name="Content Placeholder 2"/>
          <p:cNvSpPr>
            <a:spLocks noGrp="1"/>
          </p:cNvSpPr>
          <p:nvPr>
            <p:ph idx="1"/>
          </p:nvPr>
        </p:nvSpPr>
        <p:spPr/>
        <p:txBody>
          <a:bodyPr>
            <a:normAutofit/>
          </a:bodyPr>
          <a:lstStyle/>
          <a:p>
            <a:r>
              <a:rPr lang="el-GR" dirty="0" smtClean="0"/>
              <a:t>Παράδειγμα</a:t>
            </a:r>
            <a:endParaRPr lang="en-US" dirty="0" smtClean="0"/>
          </a:p>
          <a:p>
            <a:pPr lvl="1"/>
            <a:r>
              <a:rPr lang="el-GR" dirty="0" smtClean="0"/>
              <a:t>Το </a:t>
            </a:r>
            <a:r>
              <a:rPr lang="en-US" dirty="0" smtClean="0"/>
              <a:t>Switch2 </a:t>
            </a:r>
            <a:r>
              <a:rPr lang="el-GR" dirty="0" smtClean="0"/>
              <a:t>λαμβάνει το μήνυμα </a:t>
            </a:r>
            <a:r>
              <a:rPr lang="en-US" dirty="0" smtClean="0"/>
              <a:t>ARP </a:t>
            </a:r>
            <a:r>
              <a:rPr lang="el-GR" dirty="0" smtClean="0"/>
              <a:t>και καταχωρεί τη </a:t>
            </a:r>
            <a:r>
              <a:rPr lang="en-US" dirty="0" smtClean="0"/>
              <a:t>MAC </a:t>
            </a:r>
            <a:r>
              <a:rPr lang="el-GR" dirty="0" smtClean="0"/>
              <a:t>διεύθυνση του </a:t>
            </a:r>
            <a:r>
              <a:rPr lang="en-US" dirty="0" smtClean="0"/>
              <a:t>PC0.</a:t>
            </a:r>
            <a:endParaRPr lang="en-US" dirty="0"/>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28600" y="3657600"/>
            <a:ext cx="8686800" cy="2420110"/>
          </a:xfrm>
          <a:prstGeom prst="rect">
            <a:avLst/>
          </a:prstGeom>
          <a:ln w="19050">
            <a:solidFill>
              <a:srgbClr val="8CADAE"/>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Ορθογώνιο 4"/>
          <p:cNvSpPr/>
          <p:nvPr/>
        </p:nvSpPr>
        <p:spPr>
          <a:xfrm>
            <a:off x="4171570" y="6070877"/>
            <a:ext cx="800860" cy="276999"/>
          </a:xfrm>
          <a:prstGeom prst="rect">
            <a:avLst/>
          </a:prstGeom>
        </p:spPr>
        <p:txBody>
          <a:bodyPr wrap="none">
            <a:spAutoFit/>
          </a:bodyPr>
          <a:lstStyle/>
          <a:p>
            <a:r>
              <a:rPr lang="en-US" sz="1200" dirty="0" smtClean="0">
                <a:solidFill>
                  <a:prstClr val="black"/>
                </a:solidFill>
                <a:latin typeface="Calibri"/>
                <a:hlinkClick r:id="rId3"/>
              </a:rPr>
              <a:t>cisco.com</a:t>
            </a:r>
            <a:endParaRPr lang="el-GR" sz="1200" dirty="0">
              <a:solidFill>
                <a:prstClr val="black"/>
              </a:solidFill>
              <a:latin typeface="Calibri"/>
            </a:endParaRPr>
          </a:p>
        </p:txBody>
      </p:sp>
    </p:spTree>
    <p:extLst>
      <p:ext uri="{BB962C8B-B14F-4D97-AF65-F5344CB8AC3E}">
        <p14:creationId xmlns:p14="http://schemas.microsoft.com/office/powerpoint/2010/main" val="23235429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Μεταγωγείς</a:t>
            </a:r>
            <a:r>
              <a:rPr lang="el-GR" dirty="0"/>
              <a:t> </a:t>
            </a:r>
            <a:r>
              <a:rPr lang="el-GR" sz="3200" b="0" dirty="0"/>
              <a:t>(</a:t>
            </a:r>
            <a:r>
              <a:rPr lang="el-GR" sz="3200" b="0" dirty="0" smtClean="0"/>
              <a:t>14 </a:t>
            </a:r>
            <a:r>
              <a:rPr lang="el-GR" sz="3200" b="0" dirty="0"/>
              <a:t>από 17)</a:t>
            </a:r>
            <a:endParaRPr lang="en-US" dirty="0"/>
          </a:p>
        </p:txBody>
      </p:sp>
      <p:sp>
        <p:nvSpPr>
          <p:cNvPr id="3" name="Content Placeholder 2"/>
          <p:cNvSpPr>
            <a:spLocks noGrp="1"/>
          </p:cNvSpPr>
          <p:nvPr>
            <p:ph idx="1"/>
          </p:nvPr>
        </p:nvSpPr>
        <p:spPr/>
        <p:txBody>
          <a:bodyPr>
            <a:normAutofit/>
          </a:bodyPr>
          <a:lstStyle/>
          <a:p>
            <a:r>
              <a:rPr lang="el-GR" dirty="0" smtClean="0"/>
              <a:t>Παράδειγμα</a:t>
            </a:r>
            <a:endParaRPr lang="en-US" dirty="0" smtClean="0"/>
          </a:p>
          <a:p>
            <a:pPr lvl="1"/>
            <a:r>
              <a:rPr lang="el-GR" dirty="0"/>
              <a:t>Το </a:t>
            </a:r>
            <a:r>
              <a:rPr lang="en-US" dirty="0" smtClean="0"/>
              <a:t>Switch2 </a:t>
            </a:r>
            <a:r>
              <a:rPr lang="el-GR" dirty="0" smtClean="0"/>
              <a:t>αποστέλλει το μήνυμα παντού,</a:t>
            </a:r>
          </a:p>
          <a:p>
            <a:pPr lvl="1"/>
            <a:r>
              <a:rPr lang="el-GR" dirty="0" smtClean="0"/>
              <a:t>Καθώς στο περιεχόμενο του μηνύματος υπάρχει η </a:t>
            </a:r>
            <a:r>
              <a:rPr lang="en-US" dirty="0" smtClean="0"/>
              <a:t>IP </a:t>
            </a:r>
            <a:r>
              <a:rPr lang="el-GR" dirty="0" smtClean="0"/>
              <a:t>διεύθυνση του </a:t>
            </a:r>
            <a:r>
              <a:rPr lang="en-US" dirty="0" smtClean="0"/>
              <a:t>PC1, </a:t>
            </a:r>
            <a:r>
              <a:rPr lang="el-GR" dirty="0" smtClean="0"/>
              <a:t>το μήνυμα γίνεται αποδεκτό μόνο από το </a:t>
            </a:r>
            <a:r>
              <a:rPr lang="en-US" dirty="0" smtClean="0"/>
              <a:t>PC1</a:t>
            </a:r>
            <a:r>
              <a:rPr lang="el-GR" dirty="0" smtClean="0"/>
              <a:t>,</a:t>
            </a:r>
            <a:endParaRPr lang="en-US" dirty="0"/>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57200" y="3657600"/>
            <a:ext cx="8229600" cy="2324619"/>
          </a:xfrm>
          <a:prstGeom prst="rect">
            <a:avLst/>
          </a:prstGeom>
          <a:ln w="19050">
            <a:solidFill>
              <a:srgbClr val="8CADAE"/>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Ορθογώνιο 4"/>
          <p:cNvSpPr/>
          <p:nvPr/>
        </p:nvSpPr>
        <p:spPr>
          <a:xfrm>
            <a:off x="4171570" y="6008937"/>
            <a:ext cx="800860" cy="276999"/>
          </a:xfrm>
          <a:prstGeom prst="rect">
            <a:avLst/>
          </a:prstGeom>
        </p:spPr>
        <p:txBody>
          <a:bodyPr wrap="none">
            <a:spAutoFit/>
          </a:bodyPr>
          <a:lstStyle/>
          <a:p>
            <a:r>
              <a:rPr lang="en-US" sz="1200" dirty="0" smtClean="0">
                <a:solidFill>
                  <a:prstClr val="black"/>
                </a:solidFill>
                <a:latin typeface="Calibri"/>
                <a:hlinkClick r:id="rId3"/>
              </a:rPr>
              <a:t>cisco.com</a:t>
            </a:r>
            <a:endParaRPr lang="el-GR" sz="1200" dirty="0">
              <a:solidFill>
                <a:prstClr val="black"/>
              </a:solidFill>
              <a:latin typeface="Calibri"/>
            </a:endParaRPr>
          </a:p>
        </p:txBody>
      </p:sp>
    </p:spTree>
    <p:extLst>
      <p:ext uri="{BB962C8B-B14F-4D97-AF65-F5344CB8AC3E}">
        <p14:creationId xmlns:p14="http://schemas.microsoft.com/office/powerpoint/2010/main" val="31686332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Μεταγωγείς</a:t>
            </a:r>
            <a:r>
              <a:rPr lang="el-GR" dirty="0"/>
              <a:t> </a:t>
            </a:r>
            <a:r>
              <a:rPr lang="el-GR" sz="3200" b="0" dirty="0"/>
              <a:t>(</a:t>
            </a:r>
            <a:r>
              <a:rPr lang="el-GR" sz="3200" b="0" dirty="0" smtClean="0"/>
              <a:t>15 </a:t>
            </a:r>
            <a:r>
              <a:rPr lang="el-GR" sz="3200" b="0" dirty="0"/>
              <a:t>από 17)</a:t>
            </a:r>
            <a:endParaRPr lang="en-US" dirty="0"/>
          </a:p>
        </p:txBody>
      </p:sp>
      <p:sp>
        <p:nvSpPr>
          <p:cNvPr id="3" name="Content Placeholder 2"/>
          <p:cNvSpPr>
            <a:spLocks noGrp="1"/>
          </p:cNvSpPr>
          <p:nvPr>
            <p:ph idx="1"/>
          </p:nvPr>
        </p:nvSpPr>
        <p:spPr/>
        <p:txBody>
          <a:bodyPr>
            <a:normAutofit/>
          </a:bodyPr>
          <a:lstStyle/>
          <a:p>
            <a:r>
              <a:rPr lang="el-GR" dirty="0" smtClean="0"/>
              <a:t>Παράδειγμα</a:t>
            </a:r>
          </a:p>
          <a:p>
            <a:pPr lvl="1"/>
            <a:r>
              <a:rPr lang="el-GR" dirty="0" smtClean="0"/>
              <a:t>Το </a:t>
            </a:r>
            <a:r>
              <a:rPr lang="en-US" dirty="0" smtClean="0"/>
              <a:t>PC1 </a:t>
            </a:r>
            <a:r>
              <a:rPr lang="el-GR" dirty="0" smtClean="0"/>
              <a:t>στέλνει απάντηση με την οποία κοινοποιεί τη </a:t>
            </a:r>
            <a:r>
              <a:rPr lang="en-US" dirty="0" smtClean="0"/>
              <a:t>MAC</a:t>
            </a:r>
            <a:r>
              <a:rPr lang="el-GR" dirty="0" smtClean="0"/>
              <a:t> διεύθυνση του,</a:t>
            </a:r>
          </a:p>
          <a:p>
            <a:pPr lvl="1"/>
            <a:r>
              <a:rPr lang="en-US" dirty="0" smtClean="0"/>
              <a:t>H </a:t>
            </a:r>
            <a:r>
              <a:rPr lang="el-GR" dirty="0" smtClean="0"/>
              <a:t>διεύθυνση του </a:t>
            </a:r>
            <a:r>
              <a:rPr lang="en-US" dirty="0" smtClean="0"/>
              <a:t>PC1 </a:t>
            </a:r>
            <a:r>
              <a:rPr lang="el-GR" dirty="0" smtClean="0"/>
              <a:t>καταχωρείται στο </a:t>
            </a:r>
            <a:r>
              <a:rPr lang="en-US" dirty="0" smtClean="0"/>
              <a:t>MAC Table </a:t>
            </a:r>
            <a:r>
              <a:rPr lang="el-GR" dirty="0" smtClean="0"/>
              <a:t>του </a:t>
            </a:r>
            <a:r>
              <a:rPr lang="en-US" dirty="0" smtClean="0"/>
              <a:t>Switch2.</a:t>
            </a:r>
            <a:endParaRPr lang="en-US" dirty="0"/>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57200" y="3657600"/>
            <a:ext cx="8229600" cy="2378777"/>
          </a:xfrm>
          <a:prstGeom prst="rect">
            <a:avLst/>
          </a:prstGeom>
          <a:ln w="19050">
            <a:solidFill>
              <a:srgbClr val="8CADAE"/>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Ορθογώνιο 4"/>
          <p:cNvSpPr/>
          <p:nvPr/>
        </p:nvSpPr>
        <p:spPr>
          <a:xfrm>
            <a:off x="4171570" y="6036377"/>
            <a:ext cx="800860" cy="276999"/>
          </a:xfrm>
          <a:prstGeom prst="rect">
            <a:avLst/>
          </a:prstGeom>
        </p:spPr>
        <p:txBody>
          <a:bodyPr wrap="none">
            <a:spAutoFit/>
          </a:bodyPr>
          <a:lstStyle/>
          <a:p>
            <a:r>
              <a:rPr lang="en-US" sz="1200" dirty="0" smtClean="0">
                <a:solidFill>
                  <a:prstClr val="black"/>
                </a:solidFill>
                <a:latin typeface="Calibri"/>
                <a:hlinkClick r:id="rId3"/>
              </a:rPr>
              <a:t>cisco.com</a:t>
            </a:r>
            <a:endParaRPr lang="el-GR" sz="1200" dirty="0">
              <a:solidFill>
                <a:prstClr val="black"/>
              </a:solidFill>
              <a:latin typeface="Calibri"/>
            </a:endParaRPr>
          </a:p>
        </p:txBody>
      </p:sp>
    </p:spTree>
    <p:extLst>
      <p:ext uri="{BB962C8B-B14F-4D97-AF65-F5344CB8AC3E}">
        <p14:creationId xmlns:p14="http://schemas.microsoft.com/office/powerpoint/2010/main" val="3145942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Εισαγωγικές έννοιες </a:t>
            </a:r>
            <a:r>
              <a:rPr lang="el-GR" sz="3200" b="0" dirty="0" smtClean="0"/>
              <a:t>(4 </a:t>
            </a:r>
            <a:r>
              <a:rPr lang="el-GR" sz="3200" b="0" dirty="0"/>
              <a:t>από 33)</a:t>
            </a:r>
            <a:endParaRPr lang="el-GR" dirty="0"/>
          </a:p>
        </p:txBody>
      </p:sp>
      <p:sp>
        <p:nvSpPr>
          <p:cNvPr id="5" name="Θέση περιεχομένου 4"/>
          <p:cNvSpPr>
            <a:spLocks noGrp="1"/>
          </p:cNvSpPr>
          <p:nvPr>
            <p:ph idx="1"/>
          </p:nvPr>
        </p:nvSpPr>
        <p:spPr/>
        <p:txBody>
          <a:bodyPr>
            <a:noAutofit/>
          </a:bodyPr>
          <a:lstStyle/>
          <a:p>
            <a:pPr marL="0" lvl="0" indent="0" eaLnBrk="0" fontAlgn="base" hangingPunct="0">
              <a:spcBef>
                <a:spcPts val="1200"/>
              </a:spcBef>
              <a:spcAft>
                <a:spcPct val="0"/>
              </a:spcAft>
              <a:buClr>
                <a:srgbClr val="0BD0D9"/>
              </a:buClr>
              <a:buSzPct val="95000"/>
              <a:buNone/>
              <a:defRPr/>
            </a:pPr>
            <a:r>
              <a:rPr lang="el-GR" b="1" dirty="0"/>
              <a:t>Επίπεδο εφαρμογής (</a:t>
            </a:r>
            <a:r>
              <a:rPr lang="en-US" b="1" dirty="0"/>
              <a:t>Application layer</a:t>
            </a:r>
            <a:r>
              <a:rPr lang="el-GR" b="1" dirty="0" smtClean="0"/>
              <a:t>)</a:t>
            </a:r>
            <a:r>
              <a:rPr lang="en-US" dirty="0" smtClean="0"/>
              <a:t>.</a:t>
            </a:r>
            <a:endParaRPr lang="el-GR" dirty="0"/>
          </a:p>
          <a:p>
            <a:pPr marL="352425" eaLnBrk="0" hangingPunct="0">
              <a:spcBef>
                <a:spcPts val="1200"/>
              </a:spcBef>
              <a:buClr>
                <a:schemeClr val="tx1"/>
              </a:buClr>
              <a:buSzPct val="100000"/>
            </a:pPr>
            <a:r>
              <a:rPr lang="el-GR" dirty="0"/>
              <a:t>Είναι το επίπεδο που είναι πιο κοντά στην εφαρμογή του χρήστη (π.χ. </a:t>
            </a:r>
            <a:r>
              <a:rPr lang="en-US" dirty="0"/>
              <a:t>Firefox</a:t>
            </a:r>
            <a:r>
              <a:rPr lang="el-GR" dirty="0"/>
              <a:t>, </a:t>
            </a:r>
            <a:r>
              <a:rPr lang="en-US" dirty="0"/>
              <a:t>Outlook</a:t>
            </a:r>
            <a:r>
              <a:rPr lang="el-GR" dirty="0" smtClean="0"/>
              <a:t>)</a:t>
            </a:r>
            <a:r>
              <a:rPr lang="en-US" dirty="0" smtClean="0"/>
              <a:t>.</a:t>
            </a:r>
            <a:endParaRPr lang="el-GR" dirty="0"/>
          </a:p>
          <a:p>
            <a:pPr marL="352425" eaLnBrk="0" hangingPunct="0">
              <a:spcBef>
                <a:spcPts val="1200"/>
              </a:spcBef>
              <a:buClr>
                <a:schemeClr val="tx1"/>
              </a:buClr>
              <a:buSzPct val="100000"/>
            </a:pPr>
            <a:r>
              <a:rPr lang="el-GR" dirty="0"/>
              <a:t>Δεν παρέχει υπηρεσίες σε κανένα άλλο επίπεδο του </a:t>
            </a:r>
            <a:r>
              <a:rPr lang="en-GB" dirty="0" smtClean="0"/>
              <a:t>OSI.</a:t>
            </a:r>
            <a:endParaRPr lang="en-GB" dirty="0"/>
          </a:p>
          <a:p>
            <a:pPr marL="352425" eaLnBrk="0" hangingPunct="0">
              <a:spcBef>
                <a:spcPts val="1200"/>
              </a:spcBef>
              <a:buClr>
                <a:schemeClr val="tx1"/>
              </a:buClr>
              <a:buSzPct val="100000"/>
            </a:pPr>
            <a:r>
              <a:rPr lang="el-GR" dirty="0"/>
              <a:t>Πρωτόκολλα αυτού του επιπέδου είναι το </a:t>
            </a:r>
            <a:r>
              <a:rPr lang="en-GB" dirty="0"/>
              <a:t>HTTP, FTP, Telnet</a:t>
            </a:r>
            <a:r>
              <a:rPr lang="el-GR" dirty="0"/>
              <a:t>, </a:t>
            </a:r>
            <a:r>
              <a:rPr lang="en-US" dirty="0" smtClean="0"/>
              <a:t>SMTP.</a:t>
            </a:r>
            <a:endParaRPr lang="en-US" dirty="0"/>
          </a:p>
        </p:txBody>
      </p:sp>
    </p:spTree>
    <p:extLst>
      <p:ext uri="{BB962C8B-B14F-4D97-AF65-F5344CB8AC3E}">
        <p14:creationId xmlns:p14="http://schemas.microsoft.com/office/powerpoint/2010/main" val="14530034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Μεταγωγείς</a:t>
            </a:r>
            <a:r>
              <a:rPr lang="el-GR" dirty="0"/>
              <a:t> </a:t>
            </a:r>
            <a:r>
              <a:rPr lang="el-GR" sz="3200" b="0" dirty="0"/>
              <a:t>(</a:t>
            </a:r>
            <a:r>
              <a:rPr lang="el-GR" sz="3200" b="0" dirty="0" smtClean="0"/>
              <a:t>16 </a:t>
            </a:r>
            <a:r>
              <a:rPr lang="el-GR" sz="3200" b="0" dirty="0"/>
              <a:t>από 17)</a:t>
            </a:r>
            <a:endParaRPr lang="en-US" dirty="0"/>
          </a:p>
        </p:txBody>
      </p:sp>
      <p:sp>
        <p:nvSpPr>
          <p:cNvPr id="3" name="Content Placeholder 2"/>
          <p:cNvSpPr>
            <a:spLocks noGrp="1"/>
          </p:cNvSpPr>
          <p:nvPr>
            <p:ph idx="1"/>
          </p:nvPr>
        </p:nvSpPr>
        <p:spPr/>
        <p:txBody>
          <a:bodyPr>
            <a:normAutofit/>
          </a:bodyPr>
          <a:lstStyle/>
          <a:p>
            <a:r>
              <a:rPr lang="el-GR" dirty="0" smtClean="0"/>
              <a:t>Παράδειγμα</a:t>
            </a:r>
            <a:endParaRPr lang="en-US" dirty="0" smtClean="0"/>
          </a:p>
          <a:p>
            <a:pPr lvl="1"/>
            <a:r>
              <a:rPr lang="el-GR" dirty="0" smtClean="0"/>
              <a:t>Η απάντηση φθάνει στο </a:t>
            </a:r>
            <a:r>
              <a:rPr lang="en-US" dirty="0" smtClean="0"/>
              <a:t>PC0</a:t>
            </a:r>
            <a:r>
              <a:rPr lang="el-GR" dirty="0" smtClean="0"/>
              <a:t>,</a:t>
            </a:r>
            <a:endParaRPr lang="en-US" dirty="0" smtClean="0"/>
          </a:p>
          <a:p>
            <a:pPr lvl="1"/>
            <a:r>
              <a:rPr lang="en-US" dirty="0" smtClean="0"/>
              <a:t>To PC0 </a:t>
            </a:r>
            <a:r>
              <a:rPr lang="el-GR" dirty="0" smtClean="0"/>
              <a:t>μαθαίνει τη </a:t>
            </a:r>
            <a:r>
              <a:rPr lang="en-US" dirty="0" smtClean="0"/>
              <a:t>MAC </a:t>
            </a:r>
            <a:r>
              <a:rPr lang="el-GR" dirty="0" smtClean="0"/>
              <a:t>διεύθυνση του </a:t>
            </a:r>
            <a:r>
              <a:rPr lang="en-US" dirty="0" smtClean="0"/>
              <a:t>PC1 </a:t>
            </a:r>
            <a:r>
              <a:rPr lang="el-GR" dirty="0" smtClean="0"/>
              <a:t>και την αποθηκεύει στο</a:t>
            </a:r>
            <a:r>
              <a:rPr lang="en-US" dirty="0" smtClean="0"/>
              <a:t> ARP Table</a:t>
            </a:r>
            <a:r>
              <a:rPr lang="el-GR" dirty="0" smtClean="0"/>
              <a:t>.</a:t>
            </a:r>
            <a:endParaRPr lang="en-US" dirty="0"/>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57200" y="3657600"/>
            <a:ext cx="8229600" cy="2427846"/>
          </a:xfrm>
          <a:prstGeom prst="rect">
            <a:avLst/>
          </a:prstGeom>
          <a:ln w="19050">
            <a:solidFill>
              <a:srgbClr val="8CADAE"/>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Ορθογώνιο 4"/>
          <p:cNvSpPr/>
          <p:nvPr/>
        </p:nvSpPr>
        <p:spPr>
          <a:xfrm>
            <a:off x="4171570" y="6085446"/>
            <a:ext cx="800860" cy="276999"/>
          </a:xfrm>
          <a:prstGeom prst="rect">
            <a:avLst/>
          </a:prstGeom>
        </p:spPr>
        <p:txBody>
          <a:bodyPr wrap="none">
            <a:spAutoFit/>
          </a:bodyPr>
          <a:lstStyle/>
          <a:p>
            <a:r>
              <a:rPr lang="en-US" sz="1200" dirty="0" smtClean="0">
                <a:solidFill>
                  <a:prstClr val="black"/>
                </a:solidFill>
                <a:latin typeface="Calibri"/>
                <a:hlinkClick r:id="rId3"/>
              </a:rPr>
              <a:t>cisco.com</a:t>
            </a:r>
            <a:endParaRPr lang="el-GR" sz="1200" dirty="0">
              <a:solidFill>
                <a:prstClr val="black"/>
              </a:solidFill>
              <a:latin typeface="Calibri"/>
            </a:endParaRPr>
          </a:p>
        </p:txBody>
      </p:sp>
    </p:spTree>
    <p:extLst>
      <p:ext uri="{BB962C8B-B14F-4D97-AF65-F5344CB8AC3E}">
        <p14:creationId xmlns:p14="http://schemas.microsoft.com/office/powerpoint/2010/main" val="9283772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Μεταγωγείς</a:t>
            </a:r>
            <a:r>
              <a:rPr lang="el-GR" dirty="0"/>
              <a:t> </a:t>
            </a:r>
            <a:r>
              <a:rPr lang="el-GR" sz="3200" b="0" dirty="0" smtClean="0"/>
              <a:t>(17 </a:t>
            </a:r>
            <a:r>
              <a:rPr lang="el-GR" sz="3200" b="0" dirty="0"/>
              <a:t>από 17)</a:t>
            </a:r>
            <a:endParaRPr lang="en-US" dirty="0"/>
          </a:p>
        </p:txBody>
      </p:sp>
      <p:sp>
        <p:nvSpPr>
          <p:cNvPr id="3" name="Content Placeholder 2"/>
          <p:cNvSpPr>
            <a:spLocks noGrp="1"/>
          </p:cNvSpPr>
          <p:nvPr>
            <p:ph idx="1"/>
          </p:nvPr>
        </p:nvSpPr>
        <p:spPr/>
        <p:txBody>
          <a:bodyPr>
            <a:normAutofit/>
          </a:bodyPr>
          <a:lstStyle/>
          <a:p>
            <a:r>
              <a:rPr lang="el-GR" dirty="0" smtClean="0"/>
              <a:t>Παράδειγμα</a:t>
            </a:r>
            <a:endParaRPr lang="en-US" dirty="0" smtClean="0"/>
          </a:p>
          <a:p>
            <a:pPr lvl="1"/>
            <a:r>
              <a:rPr lang="en-US" dirty="0" smtClean="0"/>
              <a:t> </a:t>
            </a:r>
            <a:r>
              <a:rPr lang="el-GR" dirty="0" smtClean="0"/>
              <a:t>Το </a:t>
            </a:r>
            <a:r>
              <a:rPr lang="en-US" dirty="0" smtClean="0"/>
              <a:t>PC0 </a:t>
            </a:r>
            <a:r>
              <a:rPr lang="el-GR" dirty="0" smtClean="0"/>
              <a:t>είναι πλέον σε θέση να στείλει το κανονικό μήνυμα (μπλε φάκελος).</a:t>
            </a:r>
          </a:p>
          <a:p>
            <a:pPr lvl="1"/>
            <a:r>
              <a:rPr lang="el-GR" dirty="0" smtClean="0"/>
              <a:t>Το </a:t>
            </a:r>
            <a:r>
              <a:rPr lang="en-US" dirty="0" smtClean="0"/>
              <a:t>Switch2 </a:t>
            </a:r>
            <a:r>
              <a:rPr lang="el-GR" dirty="0" smtClean="0"/>
              <a:t>έχοντας διαθέσιμη τη </a:t>
            </a:r>
            <a:r>
              <a:rPr lang="en-US" dirty="0" smtClean="0"/>
              <a:t>MAC </a:t>
            </a:r>
            <a:r>
              <a:rPr lang="el-GR" dirty="0" smtClean="0"/>
              <a:t>διεύθυνση του </a:t>
            </a:r>
            <a:r>
              <a:rPr lang="en-US" dirty="0" smtClean="0"/>
              <a:t>PC2, </a:t>
            </a:r>
            <a:r>
              <a:rPr lang="el-GR" dirty="0" smtClean="0"/>
              <a:t>θα προωθήσει το πλαίσιο στη σωστή θύρα.</a:t>
            </a:r>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524000" y="3573016"/>
            <a:ext cx="6096000" cy="2743200"/>
          </a:xfrm>
          <a:prstGeom prst="rect">
            <a:avLst/>
          </a:prstGeom>
          <a:ln w="19050">
            <a:solidFill>
              <a:srgbClr val="8CADAE"/>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Ορθογώνιο 4"/>
          <p:cNvSpPr/>
          <p:nvPr/>
        </p:nvSpPr>
        <p:spPr>
          <a:xfrm>
            <a:off x="7620000" y="6093296"/>
            <a:ext cx="800860" cy="276999"/>
          </a:xfrm>
          <a:prstGeom prst="rect">
            <a:avLst/>
          </a:prstGeom>
        </p:spPr>
        <p:txBody>
          <a:bodyPr wrap="none">
            <a:spAutoFit/>
          </a:bodyPr>
          <a:lstStyle/>
          <a:p>
            <a:r>
              <a:rPr lang="en-US" sz="1200" dirty="0" smtClean="0">
                <a:solidFill>
                  <a:prstClr val="black"/>
                </a:solidFill>
                <a:latin typeface="Calibri"/>
                <a:hlinkClick r:id="rId3"/>
              </a:rPr>
              <a:t>cisco.com</a:t>
            </a:r>
            <a:endParaRPr lang="el-GR" sz="1200" dirty="0">
              <a:solidFill>
                <a:prstClr val="black"/>
              </a:solidFill>
              <a:latin typeface="Calibri"/>
            </a:endParaRPr>
          </a:p>
        </p:txBody>
      </p:sp>
    </p:spTree>
    <p:extLst>
      <p:ext uri="{BB962C8B-B14F-4D97-AF65-F5344CB8AC3E}">
        <p14:creationId xmlns:p14="http://schemas.microsoft.com/office/powerpoint/2010/main" val="3973437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Παντελής </a:t>
            </a:r>
            <a:r>
              <a:rPr lang="el-GR" sz="2000" dirty="0" smtClean="0"/>
              <a:t>Ασβεστάς 2014. </a:t>
            </a:r>
            <a:r>
              <a:rPr lang="el-GR" sz="2000" dirty="0"/>
              <a:t>Παντελής Ασβεστάς. </a:t>
            </a:r>
            <a:r>
              <a:rPr lang="el-GR" sz="2000" dirty="0" smtClean="0"/>
              <a:t>«Ιατρική Πληροφορική - Θ. Ενότητα 2</a:t>
            </a:r>
            <a:r>
              <a:rPr lang="en-US" sz="2000" dirty="0" smtClean="0"/>
              <a:t>:</a:t>
            </a:r>
            <a:r>
              <a:rPr lang="el-GR" sz="2000" dirty="0" smtClean="0"/>
              <a:t> </a:t>
            </a:r>
            <a:r>
              <a:rPr lang="el-GR" sz="2000" dirty="0">
                <a:solidFill>
                  <a:prstClr val="black"/>
                </a:solidFill>
              </a:rPr>
              <a:t>Μοντέλο </a:t>
            </a:r>
            <a:r>
              <a:rPr lang="en-US" sz="2000" dirty="0">
                <a:solidFill>
                  <a:prstClr val="black"/>
                </a:solidFill>
              </a:rPr>
              <a:t>OSI</a:t>
            </a:r>
            <a:r>
              <a:rPr lang="el-GR" sz="2000" dirty="0">
                <a:solidFill>
                  <a:prstClr val="black"/>
                </a:solidFill>
              </a:rPr>
              <a:t>, Λειτουργία </a:t>
            </a:r>
            <a:r>
              <a:rPr lang="el-GR" sz="2000">
                <a:solidFill>
                  <a:prstClr val="black"/>
                </a:solidFill>
              </a:rPr>
              <a:t>μεταγωγέα</a:t>
            </a:r>
            <a:r>
              <a:rPr lang="el-GR" sz="200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110000"/>
              </a:lnSpc>
              <a:spcBef>
                <a:spcPts val="1200"/>
              </a:spcBef>
            </a:pPr>
            <a:r>
              <a:rPr lang="el-GR" dirty="0" smtClean="0"/>
              <a:t>Παράδειγμα εμφάνισης ιστοσελίδας</a:t>
            </a:r>
            <a:r>
              <a:rPr lang="en-US" dirty="0" smtClean="0"/>
              <a:t>.</a:t>
            </a:r>
            <a:endParaRPr lang="el-GR" dirty="0"/>
          </a:p>
          <a:p>
            <a:pPr lvl="1" algn="just">
              <a:lnSpc>
                <a:spcPct val="110000"/>
              </a:lnSpc>
              <a:spcBef>
                <a:spcPts val="1200"/>
              </a:spcBef>
            </a:pPr>
            <a:r>
              <a:rPr lang="el-GR" dirty="0" smtClean="0"/>
              <a:t>Το </a:t>
            </a:r>
            <a:r>
              <a:rPr lang="el-GR" dirty="0"/>
              <a:t>επίπεδο εφαρμογής χρησιμοποιεί εντολές </a:t>
            </a:r>
            <a:r>
              <a:rPr lang="el-GR" dirty="0" smtClean="0"/>
              <a:t>του </a:t>
            </a:r>
            <a:r>
              <a:rPr lang="el-GR" b="1" dirty="0" smtClean="0"/>
              <a:t>πρωτοκόλλου μεταφοράς υπερκειμένου (</a:t>
            </a:r>
            <a:r>
              <a:rPr lang="en-US" b="1" dirty="0" err="1" smtClean="0"/>
              <a:t>HyperText</a:t>
            </a:r>
            <a:r>
              <a:rPr lang="en-US" b="1" dirty="0" smtClean="0"/>
              <a:t> </a:t>
            </a:r>
            <a:r>
              <a:rPr lang="en-US" b="1" dirty="0"/>
              <a:t>Transfer </a:t>
            </a:r>
            <a:r>
              <a:rPr lang="en-US" b="1" dirty="0" smtClean="0"/>
              <a:t>Protocol</a:t>
            </a:r>
            <a:r>
              <a:rPr lang="el-GR" b="1" dirty="0" smtClean="0"/>
              <a:t> - </a:t>
            </a:r>
            <a:r>
              <a:rPr lang="en-US" b="1" dirty="0" smtClean="0"/>
              <a:t>HTTP</a:t>
            </a:r>
            <a:r>
              <a:rPr lang="el-GR" b="1" dirty="0" smtClean="0"/>
              <a:t>)</a:t>
            </a:r>
            <a:r>
              <a:rPr lang="en-US" b="1" dirty="0" smtClean="0"/>
              <a:t>.</a:t>
            </a:r>
          </a:p>
          <a:p>
            <a:pPr lvl="1" algn="just">
              <a:lnSpc>
                <a:spcPct val="110000"/>
              </a:lnSpc>
              <a:spcBef>
                <a:spcPts val="1200"/>
              </a:spcBef>
            </a:pPr>
            <a:r>
              <a:rPr lang="el-GR" dirty="0" smtClean="0"/>
              <a:t>Αν ένας χρήστης (</a:t>
            </a:r>
            <a:r>
              <a:rPr lang="en-US" dirty="0" smtClean="0"/>
              <a:t>client</a:t>
            </a:r>
            <a:r>
              <a:rPr lang="el-GR" dirty="0" smtClean="0"/>
              <a:t>) θέλει να δει την ιστοσελίδα </a:t>
            </a:r>
            <a:r>
              <a:rPr lang="en-US" dirty="0" smtClean="0"/>
              <a:t>www.example.com/index.html, </a:t>
            </a:r>
            <a:r>
              <a:rPr lang="el-GR" dirty="0" smtClean="0"/>
              <a:t>τότε το επίπεδο εφαρμογής του υπολογιστή του χρήστη στέλνει το ακόλουθο μήνυμα στο επίπεδο εφαρμογή του </a:t>
            </a:r>
            <a:r>
              <a:rPr lang="el-GR" dirty="0" err="1" smtClean="0"/>
              <a:t>διακομιστή</a:t>
            </a:r>
            <a:r>
              <a:rPr lang="el-GR" dirty="0" smtClean="0"/>
              <a:t> (</a:t>
            </a:r>
            <a:r>
              <a:rPr lang="en-US" dirty="0" smtClean="0"/>
              <a:t>server</a:t>
            </a:r>
            <a:r>
              <a:rPr lang="el-GR" dirty="0" smtClean="0"/>
              <a:t>) που έχει την ιστοσελίδα</a:t>
            </a:r>
            <a:r>
              <a:rPr lang="en-US" dirty="0" smtClean="0"/>
              <a:t>.</a:t>
            </a:r>
            <a:endParaRPr lang="el-GR" dirty="0"/>
          </a:p>
        </p:txBody>
      </p:sp>
      <p:sp>
        <p:nvSpPr>
          <p:cNvPr id="5" name="Rectangle 4"/>
          <p:cNvSpPr/>
          <p:nvPr/>
        </p:nvSpPr>
        <p:spPr>
          <a:xfrm>
            <a:off x="2555776" y="5517231"/>
            <a:ext cx="4032448" cy="830997"/>
          </a:xfrm>
          <a:prstGeom prst="rect">
            <a:avLst/>
          </a:prstGeom>
          <a:ln w="12700">
            <a:solidFill>
              <a:srgbClr val="8CADAE"/>
            </a:solidFill>
          </a:ln>
        </p:spPr>
        <p:txBody>
          <a:bodyPr wrap="square">
            <a:spAutoFit/>
          </a:bodyPr>
          <a:lstStyle/>
          <a:p>
            <a:r>
              <a:rPr lang="en-US" sz="2400" dirty="0">
                <a:solidFill>
                  <a:prstClr val="black"/>
                </a:solidFill>
                <a:latin typeface="Calibri"/>
              </a:rPr>
              <a:t>GET /index.html HTTP/1.1</a:t>
            </a:r>
          </a:p>
          <a:p>
            <a:r>
              <a:rPr lang="en-US" sz="2400" dirty="0">
                <a:solidFill>
                  <a:prstClr val="black"/>
                </a:solidFill>
                <a:latin typeface="Calibri"/>
              </a:rPr>
              <a:t>Host: www.example.com</a:t>
            </a:r>
          </a:p>
        </p:txBody>
      </p:sp>
      <p:sp>
        <p:nvSpPr>
          <p:cNvPr id="4" name="Τίτλος 3"/>
          <p:cNvSpPr>
            <a:spLocks noGrp="1"/>
          </p:cNvSpPr>
          <p:nvPr>
            <p:ph type="title"/>
          </p:nvPr>
        </p:nvSpPr>
        <p:spPr/>
        <p:txBody>
          <a:bodyPr/>
          <a:lstStyle/>
          <a:p>
            <a:r>
              <a:rPr lang="el-GR" dirty="0"/>
              <a:t>Εισαγωγικές έννοιες </a:t>
            </a:r>
            <a:r>
              <a:rPr lang="el-GR" sz="3200" b="0" dirty="0" smtClean="0"/>
              <a:t>(5 </a:t>
            </a:r>
            <a:r>
              <a:rPr lang="el-GR" sz="3200" b="0" dirty="0"/>
              <a:t>από 33)</a:t>
            </a:r>
            <a:endParaRPr lang="el-GR" dirty="0"/>
          </a:p>
        </p:txBody>
      </p:sp>
    </p:spTree>
    <p:extLst>
      <p:ext uri="{BB962C8B-B14F-4D97-AF65-F5344CB8AC3E}">
        <p14:creationId xmlns:p14="http://schemas.microsoft.com/office/powerpoint/2010/main" val="2958621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1584176"/>
          </a:xfrm>
        </p:spPr>
        <p:txBody>
          <a:bodyPr>
            <a:normAutofit/>
          </a:bodyPr>
          <a:lstStyle/>
          <a:p>
            <a:pPr algn="just"/>
            <a:r>
              <a:rPr lang="el-GR" dirty="0" smtClean="0"/>
              <a:t>Παράδειγμα εμφάνισης ιστοσελίδας</a:t>
            </a:r>
            <a:r>
              <a:rPr lang="en-US" dirty="0" smtClean="0"/>
              <a:t> (</a:t>
            </a:r>
            <a:r>
              <a:rPr lang="el-GR" dirty="0" smtClean="0"/>
              <a:t>συνέχεια</a:t>
            </a:r>
            <a:r>
              <a:rPr lang="en-US" dirty="0" smtClean="0"/>
              <a:t>)</a:t>
            </a:r>
            <a:endParaRPr lang="el-GR" dirty="0"/>
          </a:p>
          <a:p>
            <a:pPr lvl="1" algn="just"/>
            <a:r>
              <a:rPr lang="el-GR" dirty="0" smtClean="0"/>
              <a:t>Όταν το αίτημα φθάσει στο </a:t>
            </a:r>
            <a:r>
              <a:rPr lang="el-GR" dirty="0" err="1" smtClean="0"/>
              <a:t>διακομιστή</a:t>
            </a:r>
            <a:r>
              <a:rPr lang="el-GR" dirty="0" smtClean="0"/>
              <a:t>, το επίπεδο εφαρμογής στέλνει την ακόλουθη απάντηση</a:t>
            </a:r>
            <a:r>
              <a:rPr lang="en-US" dirty="0" smtClean="0"/>
              <a:t> </a:t>
            </a:r>
            <a:r>
              <a:rPr lang="el-GR" dirty="0" smtClean="0"/>
              <a:t>:</a:t>
            </a:r>
            <a:endParaRPr lang="el-GR" dirty="0"/>
          </a:p>
        </p:txBody>
      </p:sp>
      <p:sp>
        <p:nvSpPr>
          <p:cNvPr id="4" name="Rectangle 3"/>
          <p:cNvSpPr/>
          <p:nvPr/>
        </p:nvSpPr>
        <p:spPr>
          <a:xfrm>
            <a:off x="323528" y="2865417"/>
            <a:ext cx="4572000" cy="2862322"/>
          </a:xfrm>
          <a:prstGeom prst="rect">
            <a:avLst/>
          </a:prstGeom>
          <a:ln w="12700">
            <a:solidFill>
              <a:srgbClr val="8CADAE"/>
            </a:solidFill>
          </a:ln>
        </p:spPr>
        <p:txBody>
          <a:bodyPr>
            <a:spAutoFit/>
          </a:bodyPr>
          <a:lstStyle/>
          <a:p>
            <a:r>
              <a:rPr lang="en-US" dirty="0">
                <a:solidFill>
                  <a:prstClr val="black"/>
                </a:solidFill>
                <a:latin typeface="Calibri"/>
              </a:rPr>
              <a:t>HTTP/1.1 200 OK</a:t>
            </a:r>
          </a:p>
          <a:p>
            <a:r>
              <a:rPr lang="en-US" dirty="0">
                <a:solidFill>
                  <a:prstClr val="black"/>
                </a:solidFill>
                <a:latin typeface="Calibri"/>
              </a:rPr>
              <a:t>Date: Mon, 23 May 2005 22:38:34 GMT</a:t>
            </a:r>
          </a:p>
          <a:p>
            <a:r>
              <a:rPr lang="en-US" dirty="0">
                <a:solidFill>
                  <a:prstClr val="black"/>
                </a:solidFill>
                <a:latin typeface="Calibri"/>
              </a:rPr>
              <a:t>Server: Apache/1.3.3.7 (Unix) (Red-Hat/Linux)</a:t>
            </a:r>
          </a:p>
          <a:p>
            <a:r>
              <a:rPr lang="en-US" dirty="0">
                <a:solidFill>
                  <a:prstClr val="black"/>
                </a:solidFill>
                <a:latin typeface="Calibri"/>
              </a:rPr>
              <a:t>Last-Modified: Wed, 08 Jan 2003 23:11:55 GMT</a:t>
            </a:r>
          </a:p>
          <a:p>
            <a:r>
              <a:rPr lang="en-US" dirty="0" err="1">
                <a:solidFill>
                  <a:prstClr val="black"/>
                </a:solidFill>
                <a:latin typeface="Calibri"/>
              </a:rPr>
              <a:t>Etag</a:t>
            </a:r>
            <a:r>
              <a:rPr lang="en-US" dirty="0">
                <a:solidFill>
                  <a:prstClr val="black"/>
                </a:solidFill>
                <a:latin typeface="Calibri"/>
              </a:rPr>
              <a:t>: "3f80f-1b6-3e1cb03b"</a:t>
            </a:r>
          </a:p>
          <a:p>
            <a:r>
              <a:rPr lang="en-US" dirty="0">
                <a:solidFill>
                  <a:prstClr val="black"/>
                </a:solidFill>
                <a:latin typeface="Calibri"/>
              </a:rPr>
              <a:t>Content-Type: text/html; charset=UTF-8</a:t>
            </a:r>
          </a:p>
          <a:p>
            <a:r>
              <a:rPr lang="en-US" dirty="0">
                <a:solidFill>
                  <a:prstClr val="black"/>
                </a:solidFill>
                <a:latin typeface="Calibri"/>
              </a:rPr>
              <a:t>Content-Length: 131</a:t>
            </a:r>
          </a:p>
          <a:p>
            <a:r>
              <a:rPr lang="en-US" dirty="0">
                <a:solidFill>
                  <a:prstClr val="black"/>
                </a:solidFill>
                <a:latin typeface="Calibri"/>
              </a:rPr>
              <a:t>Connection: </a:t>
            </a:r>
            <a:r>
              <a:rPr lang="en-US" dirty="0" smtClean="0">
                <a:solidFill>
                  <a:prstClr val="black"/>
                </a:solidFill>
                <a:latin typeface="Calibri"/>
              </a:rPr>
              <a:t>close</a:t>
            </a:r>
            <a:endParaRPr lang="en-US" dirty="0">
              <a:solidFill>
                <a:prstClr val="black"/>
              </a:solidFill>
              <a:latin typeface="Calibri"/>
            </a:endParaRPr>
          </a:p>
        </p:txBody>
      </p:sp>
      <p:sp>
        <p:nvSpPr>
          <p:cNvPr id="8" name="Rectangle 7"/>
          <p:cNvSpPr/>
          <p:nvPr/>
        </p:nvSpPr>
        <p:spPr>
          <a:xfrm>
            <a:off x="5093615" y="2865417"/>
            <a:ext cx="3909697" cy="2862322"/>
          </a:xfrm>
          <a:prstGeom prst="rect">
            <a:avLst/>
          </a:prstGeom>
          <a:ln w="12700">
            <a:solidFill>
              <a:srgbClr val="8CADAE"/>
            </a:solidFill>
          </a:ln>
        </p:spPr>
        <p:txBody>
          <a:bodyPr wrap="square">
            <a:spAutoFit/>
          </a:bodyPr>
          <a:lstStyle/>
          <a:p>
            <a:r>
              <a:rPr lang="en-US" dirty="0" smtClean="0">
                <a:solidFill>
                  <a:prstClr val="black"/>
                </a:solidFill>
                <a:latin typeface="Calibri"/>
              </a:rPr>
              <a:t>&lt;</a:t>
            </a:r>
            <a:r>
              <a:rPr lang="en-US" dirty="0">
                <a:solidFill>
                  <a:prstClr val="black"/>
                </a:solidFill>
                <a:latin typeface="Calibri"/>
              </a:rPr>
              <a:t>html&gt;</a:t>
            </a:r>
          </a:p>
          <a:p>
            <a:r>
              <a:rPr lang="en-US" dirty="0">
                <a:solidFill>
                  <a:prstClr val="black"/>
                </a:solidFill>
                <a:latin typeface="Calibri"/>
              </a:rPr>
              <a:t>&lt;head&gt;</a:t>
            </a:r>
          </a:p>
          <a:p>
            <a:r>
              <a:rPr lang="en-US" dirty="0">
                <a:solidFill>
                  <a:prstClr val="black"/>
                </a:solidFill>
                <a:latin typeface="Calibri"/>
              </a:rPr>
              <a:t>  &lt;title&gt;An Example Page&lt;/title&gt;</a:t>
            </a:r>
          </a:p>
          <a:p>
            <a:r>
              <a:rPr lang="en-US" dirty="0">
                <a:solidFill>
                  <a:prstClr val="black"/>
                </a:solidFill>
                <a:latin typeface="Calibri"/>
              </a:rPr>
              <a:t>&lt;/head&gt;</a:t>
            </a:r>
          </a:p>
          <a:p>
            <a:r>
              <a:rPr lang="en-US" dirty="0">
                <a:solidFill>
                  <a:prstClr val="black"/>
                </a:solidFill>
                <a:latin typeface="Calibri"/>
              </a:rPr>
              <a:t>&lt;body&gt;</a:t>
            </a:r>
          </a:p>
          <a:p>
            <a:r>
              <a:rPr lang="en-US" dirty="0">
                <a:solidFill>
                  <a:prstClr val="black"/>
                </a:solidFill>
                <a:latin typeface="Calibri"/>
              </a:rPr>
              <a:t>  Hello World, this is a very simple HTML document.</a:t>
            </a:r>
          </a:p>
          <a:p>
            <a:r>
              <a:rPr lang="en-US" dirty="0">
                <a:solidFill>
                  <a:prstClr val="black"/>
                </a:solidFill>
                <a:latin typeface="Calibri"/>
              </a:rPr>
              <a:t>&lt;/body&gt;</a:t>
            </a:r>
          </a:p>
          <a:p>
            <a:r>
              <a:rPr lang="en-US" dirty="0">
                <a:solidFill>
                  <a:prstClr val="black"/>
                </a:solidFill>
                <a:latin typeface="Calibri"/>
              </a:rPr>
              <a:t>&lt;/html</a:t>
            </a:r>
            <a:r>
              <a:rPr lang="en-US" dirty="0" smtClean="0">
                <a:solidFill>
                  <a:prstClr val="black"/>
                </a:solidFill>
                <a:latin typeface="Calibri"/>
              </a:rPr>
              <a:t>&gt;</a:t>
            </a:r>
          </a:p>
          <a:p>
            <a:endParaRPr lang="en-US" dirty="0">
              <a:solidFill>
                <a:prstClr val="black"/>
              </a:solidFill>
              <a:latin typeface="Calibri"/>
            </a:endParaRPr>
          </a:p>
        </p:txBody>
      </p:sp>
      <p:sp>
        <p:nvSpPr>
          <p:cNvPr id="10" name="TextBox 9"/>
          <p:cNvSpPr txBox="1"/>
          <p:nvPr/>
        </p:nvSpPr>
        <p:spPr>
          <a:xfrm>
            <a:off x="5652119" y="5845914"/>
            <a:ext cx="2792688" cy="369332"/>
          </a:xfrm>
          <a:prstGeom prst="rect">
            <a:avLst/>
          </a:prstGeom>
          <a:noFill/>
        </p:spPr>
        <p:txBody>
          <a:bodyPr wrap="none" rtlCol="0">
            <a:spAutoFit/>
          </a:bodyPr>
          <a:lstStyle/>
          <a:p>
            <a:r>
              <a:rPr lang="el-GR" dirty="0" smtClean="0">
                <a:solidFill>
                  <a:prstClr val="black"/>
                </a:solidFill>
                <a:latin typeface="Calibri"/>
              </a:rPr>
              <a:t>Κυρίως σώμα απάντησης</a:t>
            </a:r>
            <a:endParaRPr lang="en-US" dirty="0">
              <a:solidFill>
                <a:prstClr val="black"/>
              </a:solidFill>
              <a:latin typeface="Calibri"/>
            </a:endParaRPr>
          </a:p>
        </p:txBody>
      </p:sp>
      <p:sp>
        <p:nvSpPr>
          <p:cNvPr id="11" name="TextBox 10"/>
          <p:cNvSpPr txBox="1"/>
          <p:nvPr/>
        </p:nvSpPr>
        <p:spPr>
          <a:xfrm>
            <a:off x="1257234" y="5877272"/>
            <a:ext cx="2704587" cy="369332"/>
          </a:xfrm>
          <a:prstGeom prst="rect">
            <a:avLst/>
          </a:prstGeom>
          <a:noFill/>
        </p:spPr>
        <p:txBody>
          <a:bodyPr wrap="none" rtlCol="0">
            <a:spAutoFit/>
          </a:bodyPr>
          <a:lstStyle/>
          <a:p>
            <a:r>
              <a:rPr lang="el-GR" dirty="0" smtClean="0">
                <a:solidFill>
                  <a:prstClr val="black"/>
                </a:solidFill>
                <a:latin typeface="Calibri"/>
              </a:rPr>
              <a:t>Επικεφαλίδα απάντησης</a:t>
            </a:r>
            <a:endParaRPr lang="en-US" dirty="0">
              <a:solidFill>
                <a:prstClr val="black"/>
              </a:solidFill>
              <a:latin typeface="Calibri"/>
            </a:endParaRPr>
          </a:p>
        </p:txBody>
      </p:sp>
      <p:sp>
        <p:nvSpPr>
          <p:cNvPr id="5" name="Τίτλος 4"/>
          <p:cNvSpPr>
            <a:spLocks noGrp="1"/>
          </p:cNvSpPr>
          <p:nvPr>
            <p:ph type="title"/>
          </p:nvPr>
        </p:nvSpPr>
        <p:spPr/>
        <p:txBody>
          <a:bodyPr/>
          <a:lstStyle/>
          <a:p>
            <a:r>
              <a:rPr lang="el-GR" dirty="0"/>
              <a:t>Εισαγωγικές έννοιες </a:t>
            </a:r>
            <a:r>
              <a:rPr lang="el-GR" sz="3200" b="0" dirty="0" smtClean="0"/>
              <a:t>(6 </a:t>
            </a:r>
            <a:r>
              <a:rPr lang="el-GR" sz="3200" b="0" dirty="0"/>
              <a:t>από 33)</a:t>
            </a:r>
            <a:endParaRPr lang="el-GR" dirty="0"/>
          </a:p>
        </p:txBody>
      </p:sp>
    </p:spTree>
    <p:extLst>
      <p:ext uri="{BB962C8B-B14F-4D97-AF65-F5344CB8AC3E}">
        <p14:creationId xmlns:p14="http://schemas.microsoft.com/office/powerpoint/2010/main" val="3468147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114000"/>
              </a:lnSpc>
              <a:spcBef>
                <a:spcPts val="1200"/>
              </a:spcBef>
            </a:pPr>
            <a:r>
              <a:rPr lang="el-GR" dirty="0" smtClean="0"/>
              <a:t>Παράδειγμα εμφάνισης ιστοσελίδας</a:t>
            </a:r>
            <a:r>
              <a:rPr lang="en-US" dirty="0" smtClean="0"/>
              <a:t> (</a:t>
            </a:r>
            <a:r>
              <a:rPr lang="el-GR" dirty="0" smtClean="0"/>
              <a:t>συνέχεια</a:t>
            </a:r>
            <a:r>
              <a:rPr lang="en-US" dirty="0" smtClean="0"/>
              <a:t>).</a:t>
            </a:r>
            <a:endParaRPr lang="el-GR" dirty="0"/>
          </a:p>
          <a:p>
            <a:pPr lvl="1" algn="just">
              <a:lnSpc>
                <a:spcPct val="114000"/>
              </a:lnSpc>
              <a:spcBef>
                <a:spcPts val="1200"/>
              </a:spcBef>
            </a:pPr>
            <a:r>
              <a:rPr lang="el-GR" dirty="0" smtClean="0"/>
              <a:t>Όταν η απάντηση φθάσει στο επίπεδο εφαρμογής του χρήστη, το επίπεδο εφαρμογής προωθεί το κυρίως σώμα στο </a:t>
            </a:r>
            <a:r>
              <a:rPr lang="el-GR" b="1" dirty="0" err="1" smtClean="0"/>
              <a:t>φυλλομετρητή</a:t>
            </a:r>
            <a:r>
              <a:rPr lang="el-GR" b="1" dirty="0" smtClean="0"/>
              <a:t> (</a:t>
            </a:r>
            <a:r>
              <a:rPr lang="en-US" b="1" dirty="0" smtClean="0"/>
              <a:t>browser</a:t>
            </a:r>
            <a:r>
              <a:rPr lang="el-GR" b="1" dirty="0" smtClean="0"/>
              <a:t>)</a:t>
            </a:r>
            <a:r>
              <a:rPr lang="el-GR" dirty="0" smtClean="0"/>
              <a:t> για εμφάνιση</a:t>
            </a:r>
            <a:r>
              <a:rPr lang="en-US" dirty="0" smtClean="0"/>
              <a:t>.</a:t>
            </a:r>
            <a:endParaRPr lang="el-GR" dirty="0" smtClean="0"/>
          </a:p>
          <a:p>
            <a:pPr lvl="1" algn="just">
              <a:lnSpc>
                <a:spcPct val="114000"/>
              </a:lnSpc>
              <a:spcBef>
                <a:spcPts val="1200"/>
              </a:spcBef>
            </a:pPr>
            <a:r>
              <a:rPr lang="el-GR" dirty="0" smtClean="0"/>
              <a:t>Το κυρίως σώμα της απάντησης είναι σε </a:t>
            </a:r>
            <a:r>
              <a:rPr lang="el-GR" b="1" dirty="0" smtClean="0"/>
              <a:t>γλώσσα σήμανσης υπερκειμένου (</a:t>
            </a:r>
            <a:r>
              <a:rPr lang="en-US" b="1" dirty="0" err="1" smtClean="0"/>
              <a:t>HyperText</a:t>
            </a:r>
            <a:r>
              <a:rPr lang="en-US" b="1" dirty="0" smtClean="0"/>
              <a:t> Markup Language - HTML</a:t>
            </a:r>
            <a:r>
              <a:rPr lang="el-GR" b="1" dirty="0" smtClean="0"/>
              <a:t>)</a:t>
            </a:r>
            <a:r>
              <a:rPr lang="el-GR" dirty="0" smtClean="0"/>
              <a:t> και μπορεί να εμπεριέχει κώδικα σε </a:t>
            </a:r>
            <a:r>
              <a:rPr lang="en-US" b="1" dirty="0" smtClean="0"/>
              <a:t>JavaScript</a:t>
            </a:r>
            <a:r>
              <a:rPr lang="en-US" dirty="0"/>
              <a:t>.</a:t>
            </a:r>
            <a:endParaRPr lang="en-US" b="1" dirty="0" smtClean="0"/>
          </a:p>
        </p:txBody>
      </p:sp>
      <p:sp>
        <p:nvSpPr>
          <p:cNvPr id="4" name="Τίτλος 3"/>
          <p:cNvSpPr>
            <a:spLocks noGrp="1"/>
          </p:cNvSpPr>
          <p:nvPr>
            <p:ph type="title"/>
          </p:nvPr>
        </p:nvSpPr>
        <p:spPr/>
        <p:txBody>
          <a:bodyPr/>
          <a:lstStyle/>
          <a:p>
            <a:r>
              <a:rPr lang="el-GR" dirty="0"/>
              <a:t>Εισαγωγικές έννοιες </a:t>
            </a:r>
            <a:r>
              <a:rPr lang="el-GR" sz="3200" b="0" dirty="0" smtClean="0"/>
              <a:t>(7 </a:t>
            </a:r>
            <a:r>
              <a:rPr lang="el-GR" sz="3200" b="0" dirty="0"/>
              <a:t>από 33)</a:t>
            </a:r>
            <a:endParaRPr lang="el-GR" dirty="0"/>
          </a:p>
        </p:txBody>
      </p:sp>
    </p:spTree>
    <p:extLst>
      <p:ext uri="{BB962C8B-B14F-4D97-AF65-F5344CB8AC3E}">
        <p14:creationId xmlns:p14="http://schemas.microsoft.com/office/powerpoint/2010/main" val="1257171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a:xfrm>
            <a:off x="457200" y="1412776"/>
            <a:ext cx="8229600" cy="4392488"/>
          </a:xfrm>
        </p:spPr>
        <p:txBody>
          <a:bodyPr>
            <a:normAutofit/>
          </a:bodyPr>
          <a:lstStyle/>
          <a:p>
            <a:pPr marL="273050" lvl="0" indent="-273050" eaLnBrk="0" fontAlgn="base" hangingPunct="0">
              <a:lnSpc>
                <a:spcPct val="114000"/>
              </a:lnSpc>
              <a:spcBef>
                <a:spcPts val="1200"/>
              </a:spcBef>
              <a:spcAft>
                <a:spcPct val="0"/>
              </a:spcAft>
              <a:buClr>
                <a:srgbClr val="0BD0D9"/>
              </a:buClr>
              <a:buSzPct val="95000"/>
              <a:buNone/>
              <a:defRPr/>
            </a:pPr>
            <a:r>
              <a:rPr lang="el-GR" b="1" dirty="0">
                <a:solidFill>
                  <a:prstClr val="black"/>
                </a:solidFill>
              </a:rPr>
              <a:t>Επίπεδο Παρουσίασης</a:t>
            </a:r>
            <a:r>
              <a:rPr lang="en-US" b="1" dirty="0">
                <a:solidFill>
                  <a:prstClr val="black"/>
                </a:solidFill>
              </a:rPr>
              <a:t> (Presentation layer</a:t>
            </a:r>
            <a:r>
              <a:rPr lang="en-US" b="1" dirty="0" smtClean="0">
                <a:solidFill>
                  <a:prstClr val="black"/>
                </a:solidFill>
              </a:rPr>
              <a:t>).</a:t>
            </a:r>
            <a:endParaRPr lang="el-GR" b="1" dirty="0">
              <a:solidFill>
                <a:prstClr val="black"/>
              </a:solidFill>
            </a:endParaRPr>
          </a:p>
          <a:p>
            <a:pPr lvl="0" eaLnBrk="0" fontAlgn="base" hangingPunct="0">
              <a:lnSpc>
                <a:spcPct val="114000"/>
              </a:lnSpc>
              <a:spcBef>
                <a:spcPts val="1200"/>
              </a:spcBef>
              <a:spcAft>
                <a:spcPct val="0"/>
              </a:spcAft>
              <a:buClr>
                <a:schemeClr val="tx1"/>
              </a:buClr>
              <a:buSzPct val="100000"/>
            </a:pPr>
            <a:r>
              <a:rPr lang="el-GR" dirty="0">
                <a:solidFill>
                  <a:prstClr val="black"/>
                </a:solidFill>
              </a:rPr>
              <a:t>Εξασφαλίζει ότι η πληροφορία από το επίπεδο εφαρμογής ενός συστήματος μπορεί να διαβαστεί από το επίπεδο εφαρμογής ενός άλλου </a:t>
            </a:r>
            <a:r>
              <a:rPr lang="el-GR" dirty="0" smtClean="0">
                <a:solidFill>
                  <a:prstClr val="black"/>
                </a:solidFill>
              </a:rPr>
              <a:t>συστήματος</a:t>
            </a:r>
            <a:r>
              <a:rPr lang="en-US" dirty="0" smtClean="0">
                <a:solidFill>
                  <a:prstClr val="black"/>
                </a:solidFill>
              </a:rPr>
              <a:t>,</a:t>
            </a:r>
            <a:endParaRPr lang="el-GR" dirty="0">
              <a:solidFill>
                <a:prstClr val="black"/>
              </a:solidFill>
            </a:endParaRPr>
          </a:p>
          <a:p>
            <a:pPr marL="355600" lvl="0" indent="-355600" eaLnBrk="0" fontAlgn="base" hangingPunct="0">
              <a:lnSpc>
                <a:spcPct val="114000"/>
              </a:lnSpc>
              <a:spcBef>
                <a:spcPts val="1200"/>
              </a:spcBef>
              <a:spcAft>
                <a:spcPct val="0"/>
              </a:spcAft>
              <a:buClr>
                <a:schemeClr val="tx1"/>
              </a:buClr>
              <a:buSzPct val="100000"/>
              <a:tabLst>
                <a:tab pos="266700" algn="l"/>
              </a:tabLst>
            </a:pPr>
            <a:r>
              <a:rPr lang="el-GR" dirty="0">
                <a:solidFill>
                  <a:prstClr val="black"/>
                </a:solidFill>
              </a:rPr>
              <a:t>Μετατρέπει τα δεδομένα σε κοινό </a:t>
            </a:r>
            <a:r>
              <a:rPr lang="el-GR" dirty="0" err="1" smtClean="0">
                <a:solidFill>
                  <a:prstClr val="black"/>
                </a:solidFill>
              </a:rPr>
              <a:t>format</a:t>
            </a:r>
            <a:r>
              <a:rPr lang="en-US" dirty="0" smtClean="0">
                <a:solidFill>
                  <a:prstClr val="black"/>
                </a:solidFill>
              </a:rPr>
              <a:t>,</a:t>
            </a:r>
            <a:endParaRPr lang="el-GR" dirty="0">
              <a:solidFill>
                <a:prstClr val="black"/>
              </a:solidFill>
            </a:endParaRPr>
          </a:p>
          <a:p>
            <a:pPr marL="355600" lvl="0" indent="-355600" eaLnBrk="0" fontAlgn="base" hangingPunct="0">
              <a:lnSpc>
                <a:spcPct val="114000"/>
              </a:lnSpc>
              <a:spcBef>
                <a:spcPts val="1200"/>
              </a:spcBef>
              <a:spcAft>
                <a:spcPct val="0"/>
              </a:spcAft>
              <a:buClr>
                <a:schemeClr val="tx1"/>
              </a:buClr>
              <a:buSzPct val="100000"/>
              <a:tabLst>
                <a:tab pos="266700" algn="l"/>
              </a:tabLst>
            </a:pPr>
            <a:r>
              <a:rPr lang="el-GR" dirty="0">
                <a:solidFill>
                  <a:prstClr val="black"/>
                </a:solidFill>
              </a:rPr>
              <a:t>Παρέχει υπηρεσίες κρυπτογράφησης, </a:t>
            </a:r>
            <a:r>
              <a:rPr lang="el-GR" dirty="0" smtClean="0">
                <a:solidFill>
                  <a:prstClr val="black"/>
                </a:solidFill>
              </a:rPr>
              <a:t>αποκρυπτογράφησης</a:t>
            </a:r>
            <a:r>
              <a:rPr lang="en-US" dirty="0" smtClean="0">
                <a:solidFill>
                  <a:prstClr val="black"/>
                </a:solidFill>
              </a:rPr>
              <a:t>,</a:t>
            </a:r>
            <a:endParaRPr lang="el-GR" dirty="0">
              <a:solidFill>
                <a:prstClr val="black"/>
              </a:solidFill>
            </a:endParaRPr>
          </a:p>
          <a:p>
            <a:pPr lvl="0" eaLnBrk="0" fontAlgn="base" hangingPunct="0">
              <a:lnSpc>
                <a:spcPct val="114000"/>
              </a:lnSpc>
              <a:spcBef>
                <a:spcPts val="1200"/>
              </a:spcBef>
              <a:spcAft>
                <a:spcPct val="0"/>
              </a:spcAft>
              <a:buClr>
                <a:schemeClr val="tx1"/>
              </a:buClr>
              <a:buSzPct val="100000"/>
              <a:tabLst>
                <a:tab pos="355600" algn="l"/>
              </a:tabLst>
            </a:pPr>
            <a:r>
              <a:rPr lang="el-GR" dirty="0">
                <a:solidFill>
                  <a:prstClr val="black"/>
                </a:solidFill>
              </a:rPr>
              <a:t>Οι λειτουργίες του επιπέδου αυτού δε χρησιμοποιούνται πάντα</a:t>
            </a:r>
            <a:r>
              <a:rPr lang="el-GR" dirty="0" smtClean="0">
                <a:solidFill>
                  <a:prstClr val="black"/>
                </a:solidFill>
              </a:rPr>
              <a:t>.</a:t>
            </a:r>
            <a:endParaRPr lang="el-GR" dirty="0">
              <a:solidFill>
                <a:prstClr val="black"/>
              </a:solidFill>
            </a:endParaRPr>
          </a:p>
        </p:txBody>
      </p:sp>
      <p:sp>
        <p:nvSpPr>
          <p:cNvPr id="6" name="Τίτλος 5"/>
          <p:cNvSpPr>
            <a:spLocks noGrp="1"/>
          </p:cNvSpPr>
          <p:nvPr>
            <p:ph type="title"/>
          </p:nvPr>
        </p:nvSpPr>
        <p:spPr/>
        <p:txBody>
          <a:bodyPr>
            <a:normAutofit/>
          </a:bodyPr>
          <a:lstStyle/>
          <a:p>
            <a:r>
              <a:rPr lang="el-GR" dirty="0"/>
              <a:t>Εισαγωγικές έννοιες </a:t>
            </a:r>
            <a:r>
              <a:rPr lang="el-GR" sz="3200" b="0" dirty="0" smtClean="0"/>
              <a:t>(8 </a:t>
            </a:r>
            <a:r>
              <a:rPr lang="el-GR" sz="3200" b="0" dirty="0"/>
              <a:t>από 33)</a:t>
            </a:r>
            <a:endParaRPr lang="el-GR" dirty="0"/>
          </a:p>
        </p:txBody>
      </p:sp>
    </p:spTree>
    <p:extLst>
      <p:ext uri="{BB962C8B-B14F-4D97-AF65-F5344CB8AC3E}">
        <p14:creationId xmlns:p14="http://schemas.microsoft.com/office/powerpoint/2010/main" val="36689065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1">
  <a:themeElements>
    <a:clrScheme name="Προσαρμοσμένο 10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OC_template_updated1</Template>
  <TotalTime>9</TotalTime>
  <Words>2695</Words>
  <Application>Microsoft Office PowerPoint</Application>
  <PresentationFormat>Προβολή στην οθόνη (4:3)</PresentationFormat>
  <Paragraphs>293</Paragraphs>
  <Slides>57</Slides>
  <Notes>20</Notes>
  <HiddenSlides>0</HiddenSlides>
  <MMClips>3</MMClips>
  <ScaleCrop>false</ScaleCrop>
  <HeadingPairs>
    <vt:vector size="4" baseType="variant">
      <vt:variant>
        <vt:lpstr>Θέμα</vt:lpstr>
      </vt:variant>
      <vt:variant>
        <vt:i4>2</vt:i4>
      </vt:variant>
      <vt:variant>
        <vt:lpstr>Τίτλοι διαφανειών</vt:lpstr>
      </vt:variant>
      <vt:variant>
        <vt:i4>57</vt:i4>
      </vt:variant>
    </vt:vector>
  </HeadingPairs>
  <TitlesOfParts>
    <vt:vector size="59" baseType="lpstr">
      <vt:lpstr>OC_template_updated1</vt:lpstr>
      <vt:lpstr>1_OC_template_updated1</vt:lpstr>
      <vt:lpstr>ΙΑΤΡΙΚΗ ΠΛΗΡΟΦΟΡΙΚΗ - Θ</vt:lpstr>
      <vt:lpstr>Εισαγωγικές έννοιες (1 από 33)</vt:lpstr>
      <vt:lpstr>Εισαγωγικές έννοιες (2 από 33)</vt:lpstr>
      <vt:lpstr>Εισαγωγικές έννοιες (3 από 33)</vt:lpstr>
      <vt:lpstr>Εισαγωγικές έννοιες (4 από 33)</vt:lpstr>
      <vt:lpstr>Εισαγωγικές έννοιες (5 από 33)</vt:lpstr>
      <vt:lpstr>Εισαγωγικές έννοιες (6 από 33)</vt:lpstr>
      <vt:lpstr>Εισαγωγικές έννοιες (7 από 33)</vt:lpstr>
      <vt:lpstr>Εισαγωγικές έννοιες (8 από 33)</vt:lpstr>
      <vt:lpstr>Εισαγωγικές έννοιες (9 από 33)</vt:lpstr>
      <vt:lpstr>Εισαγωγικές έννοιες (10 από 33)</vt:lpstr>
      <vt:lpstr>Εισαγωγικές έννοιες (11 από 33)</vt:lpstr>
      <vt:lpstr>Εισαγωγικές έννοιες (12 από 33)</vt:lpstr>
      <vt:lpstr>Εισαγωγικές έννοιες (13 από 33)</vt:lpstr>
      <vt:lpstr>Εισαγωγικές έννοιες (14 από 33)</vt:lpstr>
      <vt:lpstr>Εισαγωγικές έννοιες (15 από 33)</vt:lpstr>
      <vt:lpstr>Εισαγωγικές έννοιες (16 από 33)</vt:lpstr>
      <vt:lpstr>Εισαγωγικές έννοιες (17 από 33)</vt:lpstr>
      <vt:lpstr>Εισαγωγικές έννοιες (18 από 33)</vt:lpstr>
      <vt:lpstr>Εισαγωγικές έννοιες (19 από 33)</vt:lpstr>
      <vt:lpstr>Εισαγωγικές έννοιες (20 από 33)</vt:lpstr>
      <vt:lpstr>Εισαγωγικές έννοιες (21 από 33)</vt:lpstr>
      <vt:lpstr>Εισαγωγικές έννοιες (22 από 33)</vt:lpstr>
      <vt:lpstr>Εισαγωγικές έννοιες (23 από 33)</vt:lpstr>
      <vt:lpstr>Εισαγωγικές έννοιες (24 από 33)</vt:lpstr>
      <vt:lpstr>Εισαγωγικές έννοιες (25 από 33)</vt:lpstr>
      <vt:lpstr>Εισαγωγικές έννοιες (26 από 33)</vt:lpstr>
      <vt:lpstr>Εισαγωγικές έννοιες (27 από 33)</vt:lpstr>
      <vt:lpstr>Εισαγωγικές έννοιες (28 από 33)</vt:lpstr>
      <vt:lpstr>Εισαγωγικές έννοιες (29 από 33)</vt:lpstr>
      <vt:lpstr>Εισαγωγικές έννοιες (30 από 33)</vt:lpstr>
      <vt:lpstr>Εισαγωγικές έννοιες (31 από 33)</vt:lpstr>
      <vt:lpstr>Εισαγωγικές έννοιες (32 από 33)</vt:lpstr>
      <vt:lpstr>Εισαγωγικές έννοιες (33 από 33)</vt:lpstr>
      <vt:lpstr>Μεταγωγείς (1 από 17)</vt:lpstr>
      <vt:lpstr>Μεταγωγείς (2 από 17)</vt:lpstr>
      <vt:lpstr>Μεταγωγείς (3 από 17)</vt:lpstr>
      <vt:lpstr>Μεταγωγείς (4 από 17)</vt:lpstr>
      <vt:lpstr>Μεταγωγείς (5 από 17)</vt:lpstr>
      <vt:lpstr>Μεταγωγείς (6 από 17)</vt:lpstr>
      <vt:lpstr>Μεταγωγείς (7 από 17)</vt:lpstr>
      <vt:lpstr>Μεταγωγείς (8 από 17)</vt:lpstr>
      <vt:lpstr>Μεταγωγείς (9 από 17)</vt:lpstr>
      <vt:lpstr>Μεταγωγείς (10 από 17)</vt:lpstr>
      <vt:lpstr>Μεταγωγείς (11 από 17)</vt:lpstr>
      <vt:lpstr>Μεταγωγείς (12 από 17)</vt:lpstr>
      <vt:lpstr>Μεταγωγείς (13 από 17)</vt:lpstr>
      <vt:lpstr>Μεταγωγείς (14 από 17)</vt:lpstr>
      <vt:lpstr>Μεταγωγείς (15 από 17)</vt:lpstr>
      <vt:lpstr>Μεταγωγείς (16 από 17)</vt:lpstr>
      <vt:lpstr>Μεταγωγείς (17 από 17)</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ΙΑΤΡΙΚΗ ΠΛΗΡΟΦΟΡΙΚΗ - Θ</dc:title>
  <dc:creator>opencourses@teiath.gr</dc:creator>
  <cp:lastModifiedBy>natasakar new</cp:lastModifiedBy>
  <cp:revision>6</cp:revision>
  <dcterms:created xsi:type="dcterms:W3CDTF">2014-09-25T08:57:58Z</dcterms:created>
  <dcterms:modified xsi:type="dcterms:W3CDTF">2015-02-09T13:13:54Z</dcterms:modified>
</cp:coreProperties>
</file>