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8" r:id="rId2"/>
  </p:sldMasterIdLst>
  <p:notesMasterIdLst>
    <p:notesMasterId r:id="rId82"/>
  </p:notesMasterIdLst>
  <p:handoutMasterIdLst>
    <p:handoutMasterId r:id="rId83"/>
  </p:handoutMasterIdLst>
  <p:sldIdLst>
    <p:sldId id="256"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257" r:id="rId75"/>
    <p:sldId id="262" r:id="rId76"/>
    <p:sldId id="264" r:id="rId77"/>
    <p:sldId id="342" r:id="rId78"/>
    <p:sldId id="343" r:id="rId79"/>
    <p:sldId id="266" r:id="rId80"/>
    <p:sldId id="341" r:id="rId81"/>
  </p:sldIdLst>
  <p:sldSz cx="9144000" cy="6858000" type="screen4x3"/>
  <p:notesSz cx="7104063" cy="10234613"/>
  <p:custDataLst>
    <p:tags r:id="rId8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DCE6F2"/>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gs" Target="tags/tag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17</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18</a:t>
            </a:fld>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59</a:t>
            </a:fld>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9</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10</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11</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12</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13</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14</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15</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218168F-72F7-45E4-AF23-42C73E022CC8}" type="slidenum">
              <a:rPr lang="el-GR" smtClean="0"/>
              <a:pPr/>
              <a:t>16</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E2CF515-C945-42AD-B1AB-66675C0F9A57}" type="datetime1">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38512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1905000" y="838200"/>
            <a:ext cx="6324600" cy="6858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2741613" y="1752600"/>
            <a:ext cx="2665412"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559425" y="1752600"/>
            <a:ext cx="2667000"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2741613" y="3924300"/>
            <a:ext cx="2665412"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5559425" y="3924300"/>
            <a:ext cx="2667000"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αριθμού διαφάνειας"/>
          <p:cNvSpPr>
            <a:spLocks noGrp="1"/>
          </p:cNvSpPr>
          <p:nvPr>
            <p:ph type="sldNum" sz="quarter" idx="10"/>
          </p:nvPr>
        </p:nvSpPr>
        <p:spPr>
          <a:xfrm>
            <a:off x="8077200" y="6415088"/>
            <a:ext cx="739775" cy="423862"/>
          </a:xfrm>
        </p:spPr>
        <p:txBody>
          <a:bodyPr/>
          <a:lstStyle>
            <a:lvl1pPr>
              <a:defRPr/>
            </a:lvl1pPr>
          </a:lstStyle>
          <a:p>
            <a:fld id="{A2272634-3B8B-46F3-BEDA-9ADA4D254E1A}" type="slidenum">
              <a:rPr lang="el-GR"/>
              <a:pPr/>
              <a:t>‹#›</a:t>
            </a:fld>
            <a:endParaRPr lang="el-GR" dirty="0"/>
          </a:p>
        </p:txBody>
      </p:sp>
      <p:sp>
        <p:nvSpPr>
          <p:cNvPr id="8" name="7 - Θέση υποσέλιδου"/>
          <p:cNvSpPr>
            <a:spLocks noGrp="1"/>
          </p:cNvSpPr>
          <p:nvPr>
            <p:ph type="ftr" sz="quarter" idx="11"/>
          </p:nvPr>
        </p:nvSpPr>
        <p:spPr>
          <a:xfrm>
            <a:off x="3581400" y="6415088"/>
            <a:ext cx="4419600" cy="441325"/>
          </a:xfrm>
        </p:spPr>
        <p:txBody>
          <a:bodyPr/>
          <a:lstStyle>
            <a:lvl1pPr>
              <a:defRPr/>
            </a:lvl1pPr>
          </a:lstStyle>
          <a:p>
            <a:endParaRPr lang="el-GR" dirty="0"/>
          </a:p>
        </p:txBody>
      </p:sp>
      <p:sp>
        <p:nvSpPr>
          <p:cNvPr id="9" name="8 - Θέση ημερομηνίας"/>
          <p:cNvSpPr>
            <a:spLocks noGrp="1"/>
          </p:cNvSpPr>
          <p:nvPr>
            <p:ph type="dt" sz="quarter" idx="12"/>
          </p:nvPr>
        </p:nvSpPr>
        <p:spPr>
          <a:xfrm>
            <a:off x="1905000" y="6415088"/>
            <a:ext cx="1593850" cy="441325"/>
          </a:xfrm>
        </p:spPr>
        <p:txBody>
          <a:bodyPr/>
          <a:lstStyle>
            <a:lvl1pPr>
              <a:defRPr/>
            </a:lvl1pPr>
          </a:lstStyle>
          <a:p>
            <a:fld id="{A2044B97-B663-4872-A8E7-B13D75200B71}" type="datetime1">
              <a:rPr lang="el-GR" smtClean="0"/>
              <a:pPr/>
              <a:t>26/3/2015</a:t>
            </a:fld>
            <a:endParaRPr lang="el-GR" dirty="0"/>
          </a:p>
        </p:txBody>
      </p:sp>
    </p:spTree>
    <p:extLst>
      <p:ext uri="{BB962C8B-B14F-4D97-AF65-F5344CB8AC3E}">
        <p14:creationId xmlns:p14="http://schemas.microsoft.com/office/powerpoint/2010/main" val="2606281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05592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8059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19633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72017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24776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54339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70485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706725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23099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8144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57803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healthcare.siemen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sz-wholesaler.com/"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hyperlink" Target="http://eur-lex.europa.eu/LexUriServ/LexUriServ.do?uri=CELEX:31998L0079:en:NOT" TargetMode="External"/><Relationship Id="rId3" Type="http://schemas.openxmlformats.org/officeDocument/2006/relationships/image" Target="../media/image8.gi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medtecheurope.org/" TargetMode="External"/><Relationship Id="rId5" Type="http://schemas.openxmlformats.org/officeDocument/2006/relationships/image" Target="../media/image9.png"/><Relationship Id="rId4" Type="http://schemas.openxmlformats.org/officeDocument/2006/relationships/hyperlink" Target="http://www.edma-ivd.eu/index.ph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waretech.com/controls.jp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enterprise/policies/european-standards/harmonised-standards/iv-diagnostic-medical-devices/" TargetMode="External"/><Relationship Id="rId2" Type="http://schemas.openxmlformats.org/officeDocument/2006/relationships/hyperlink" Target="http://www.fda.gov/MedicalDevices/default.ht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Κλινική Χημεία Ι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4</a:t>
            </a:r>
            <a:r>
              <a:rPr lang="el-GR" sz="2800" dirty="0" smtClean="0"/>
              <a:t>:</a:t>
            </a:r>
            <a:r>
              <a:rPr lang="en-US" sz="2800" dirty="0" smtClean="0"/>
              <a:t> </a:t>
            </a:r>
            <a:r>
              <a:rPr lang="el-GR" sz="2800" dirty="0"/>
              <a:t>Διεθνή πρότυπα, Δείγματα ελέγχου, </a:t>
            </a:r>
            <a:r>
              <a:rPr lang="el-GR" sz="2800" dirty="0" smtClean="0"/>
              <a:t>Βαθμονομητές</a:t>
            </a:r>
            <a:endParaRPr lang="en-US" sz="2800" dirty="0" smtClean="0"/>
          </a:p>
          <a:p>
            <a:pPr>
              <a:spcBef>
                <a:spcPts val="0"/>
              </a:spcBef>
              <a:spcAft>
                <a:spcPts val="1200"/>
              </a:spcAft>
            </a:pPr>
            <a:r>
              <a:rPr lang="el-GR" sz="2400" dirty="0"/>
              <a:t>Δρ. Πέτρος Καρκαλούσος</a:t>
            </a:r>
          </a:p>
          <a:p>
            <a:pPr>
              <a:spcBef>
                <a:spcPts val="0"/>
              </a:spcBef>
            </a:pPr>
            <a:r>
              <a:rPr lang="el-GR" sz="2400" dirty="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Η σύσταση των αντιδραστηρίων </a:t>
            </a:r>
            <a:r>
              <a:rPr lang="el-GR" sz="3600" b="0" dirty="0"/>
              <a:t>(1 από 3</a:t>
            </a:r>
            <a:r>
              <a:rPr lang="el-GR" sz="3600" b="0" dirty="0" smtClean="0"/>
              <a:t>)</a:t>
            </a:r>
            <a:endParaRPr lang="el-GR" sz="3600" b="0" dirty="0"/>
          </a:p>
        </p:txBody>
      </p:sp>
      <p:sp>
        <p:nvSpPr>
          <p:cNvPr id="7" name="Content Placeholder 6"/>
          <p:cNvSpPr>
            <a:spLocks noGrp="1"/>
          </p:cNvSpPr>
          <p:nvPr>
            <p:ph idx="1"/>
          </p:nvPr>
        </p:nvSpPr>
        <p:spPr/>
        <p:txBody>
          <a:bodyPr>
            <a:normAutofit/>
          </a:bodyPr>
          <a:lstStyle/>
          <a:p>
            <a:pPr marL="0" indent="0">
              <a:buNone/>
            </a:pPr>
            <a:r>
              <a:rPr lang="el-GR" sz="2800" b="1" dirty="0">
                <a:solidFill>
                  <a:srgbClr val="820000"/>
                </a:solidFill>
              </a:rPr>
              <a:t>Σε υγρή μορφή </a:t>
            </a:r>
            <a:r>
              <a:rPr lang="el-GR" sz="2800" b="1" dirty="0"/>
              <a:t>(</a:t>
            </a:r>
            <a:r>
              <a:rPr lang="en-US" sz="2800" b="1" dirty="0">
                <a:solidFill>
                  <a:srgbClr val="820000"/>
                </a:solidFill>
              </a:rPr>
              <a:t>Ready for use</a:t>
            </a:r>
            <a:r>
              <a:rPr lang="en-US" sz="2800" b="1" dirty="0"/>
              <a:t>)</a:t>
            </a:r>
          </a:p>
          <a:p>
            <a:r>
              <a:rPr lang="el-GR" sz="2800" dirty="0" smtClean="0"/>
              <a:t>Είναι </a:t>
            </a:r>
            <a:r>
              <a:rPr lang="el-GR" sz="2800" dirty="0"/>
              <a:t>μίγματα δραστικής ουσίας (</a:t>
            </a:r>
            <a:r>
              <a:rPr lang="en-US" sz="2800" b="1" dirty="0">
                <a:solidFill>
                  <a:srgbClr val="820000"/>
                </a:solidFill>
              </a:rPr>
              <a:t>matrix</a:t>
            </a:r>
            <a:r>
              <a:rPr lang="en-US" sz="2800" dirty="0"/>
              <a:t>) </a:t>
            </a:r>
            <a:r>
              <a:rPr lang="el-GR" sz="2800" dirty="0"/>
              <a:t>και διαλύτη. </a:t>
            </a:r>
          </a:p>
          <a:p>
            <a:r>
              <a:rPr lang="el-GR" sz="2800" dirty="0" smtClean="0"/>
              <a:t>Χρησιμοποιούνται </a:t>
            </a:r>
            <a:r>
              <a:rPr lang="el-GR" sz="2800" dirty="0"/>
              <a:t>όπως έχουν στον αναλυτή αφού προηγηθεί ήπια ανάδευση.</a:t>
            </a:r>
          </a:p>
          <a:p>
            <a:r>
              <a:rPr lang="el-GR" sz="2800" dirty="0" smtClean="0"/>
              <a:t>Πλεονέκτημα</a:t>
            </a:r>
            <a:r>
              <a:rPr lang="en-US" sz="2800" dirty="0"/>
              <a:t>: </a:t>
            </a:r>
            <a:r>
              <a:rPr lang="el-GR" sz="2800" dirty="0"/>
              <a:t>Χρησιμοποιούνται άμεσα και δεν υπάρχει πιθανότητα λάθους στην ανάμιξη</a:t>
            </a:r>
            <a:r>
              <a:rPr lang="el-GR" sz="2800" dirty="0" smtClean="0"/>
              <a:t>.</a:t>
            </a:r>
            <a:endParaRPr lang="el-GR" sz="28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dirty="0"/>
          </a:p>
        </p:txBody>
      </p:sp>
    </p:spTree>
    <p:extLst>
      <p:ext uri="{BB962C8B-B14F-4D97-AF65-F5344CB8AC3E}">
        <p14:creationId xmlns:p14="http://schemas.microsoft.com/office/powerpoint/2010/main" val="223849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Η σύσταση των αντιδραστηρίων </a:t>
            </a:r>
            <a:r>
              <a:rPr lang="el-GR" sz="3600" b="0" dirty="0"/>
              <a:t>(2 από 3</a:t>
            </a:r>
            <a:r>
              <a:rPr lang="el-GR" sz="3600" b="0" dirty="0" smtClean="0"/>
              <a:t>)</a:t>
            </a:r>
            <a:endParaRPr lang="el-GR" sz="3600" b="0" dirty="0"/>
          </a:p>
        </p:txBody>
      </p:sp>
      <p:sp>
        <p:nvSpPr>
          <p:cNvPr id="6" name="Content Placeholder 5"/>
          <p:cNvSpPr>
            <a:spLocks noGrp="1"/>
          </p:cNvSpPr>
          <p:nvPr>
            <p:ph idx="1"/>
          </p:nvPr>
        </p:nvSpPr>
        <p:spPr>
          <a:xfrm>
            <a:off x="457200" y="1196752"/>
            <a:ext cx="5987008" cy="5040560"/>
          </a:xfrm>
        </p:spPr>
        <p:txBody>
          <a:bodyPr>
            <a:normAutofit lnSpcReduction="10000"/>
          </a:bodyPr>
          <a:lstStyle/>
          <a:p>
            <a:pPr marL="0" indent="0">
              <a:buNone/>
            </a:pPr>
            <a:r>
              <a:rPr lang="el-GR" sz="2800" b="1" dirty="0">
                <a:solidFill>
                  <a:srgbClr val="820000"/>
                </a:solidFill>
              </a:rPr>
              <a:t>Σε στερεή μορφή – σκόνη</a:t>
            </a:r>
          </a:p>
          <a:p>
            <a:r>
              <a:rPr lang="el-GR" sz="2800" dirty="0" smtClean="0"/>
              <a:t>Απαιτούν </a:t>
            </a:r>
            <a:r>
              <a:rPr lang="el-GR" sz="2800" dirty="0"/>
              <a:t>την ανάμιξή τους με συγκεκριμένη ποσότητα διαλύτη. </a:t>
            </a:r>
          </a:p>
          <a:p>
            <a:r>
              <a:rPr lang="el-GR" sz="2800" b="1" dirty="0" smtClean="0"/>
              <a:t>Πλεονέκτημα</a:t>
            </a:r>
            <a:r>
              <a:rPr lang="en-US" sz="2800" dirty="0"/>
              <a:t>: </a:t>
            </a:r>
            <a:r>
              <a:rPr lang="el-GR" sz="2800" dirty="0"/>
              <a:t>Μεγάλη διάρκεια ζωής. </a:t>
            </a:r>
          </a:p>
          <a:p>
            <a:r>
              <a:rPr lang="el-GR" sz="2800" b="1" dirty="0" smtClean="0"/>
              <a:t>Μειονέκτημα</a:t>
            </a:r>
            <a:r>
              <a:rPr lang="en-US" sz="2800" dirty="0"/>
              <a:t>: </a:t>
            </a:r>
            <a:r>
              <a:rPr lang="el-GR" sz="2800" dirty="0"/>
              <a:t>Απαιτούνται βαθμονομημένα σιφώνια και υπάρχει πιθανότητα λάθους από τη διάλυση. Η διάλυση μπορεί να γίνει όμως και από τον αυτόματο αναλυτή.</a:t>
            </a:r>
          </a:p>
          <a:p>
            <a:endParaRPr lang="el-GR" sz="28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dirty="0"/>
          </a:p>
        </p:txBody>
      </p:sp>
    </p:spTree>
    <p:extLst>
      <p:ext uri="{BB962C8B-B14F-4D97-AF65-F5344CB8AC3E}">
        <p14:creationId xmlns:p14="http://schemas.microsoft.com/office/powerpoint/2010/main" val="148734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57200" y="2843339"/>
            <a:ext cx="5616624" cy="3108543"/>
          </a:xfrm>
          <a:prstGeom prst="rect">
            <a:avLst/>
          </a:prstGeom>
          <a:noFill/>
        </p:spPr>
        <p:txBody>
          <a:bodyPr wrap="square" rtlCol="0">
            <a:spAutoFit/>
          </a:bodyPr>
          <a:lstStyle/>
          <a:p>
            <a:pPr marL="457200" indent="-457200">
              <a:buFont typeface="Arial" panose="020B0604020202020204" pitchFamily="34" charset="0"/>
              <a:buChar char="•"/>
            </a:pPr>
            <a:r>
              <a:rPr lang="el-GR" sz="2800" dirty="0" smtClean="0">
                <a:latin typeface="+mn-lt"/>
              </a:rPr>
              <a:t>Τα μικρόβια που αναπτύσσονται προκαλούν οξείδωση/πρωτεόλυση του περιεχομένου.</a:t>
            </a:r>
          </a:p>
          <a:p>
            <a:pPr marL="457200" indent="-457200">
              <a:buFont typeface="Arial" panose="020B0604020202020204" pitchFamily="34" charset="0"/>
              <a:buChar char="•"/>
            </a:pPr>
            <a:r>
              <a:rPr lang="el-GR" sz="2800" dirty="0" smtClean="0">
                <a:latin typeface="+mn-lt"/>
              </a:rPr>
              <a:t>Για τον λόγο αυτό περιέχουν συντηρητικά </a:t>
            </a:r>
            <a:r>
              <a:rPr lang="en-US" sz="2800" b="1" dirty="0" smtClean="0">
                <a:solidFill>
                  <a:srgbClr val="820000"/>
                </a:solidFill>
                <a:latin typeface="+mn-lt"/>
              </a:rPr>
              <a:t>sodium azide </a:t>
            </a:r>
            <a:r>
              <a:rPr lang="en-US" sz="2800" dirty="0" smtClean="0">
                <a:latin typeface="+mn-lt"/>
              </a:rPr>
              <a:t>(</a:t>
            </a:r>
            <a:r>
              <a:rPr lang="el-GR" sz="2800" dirty="0" smtClean="0">
                <a:latin typeface="+mn-lt"/>
              </a:rPr>
              <a:t>εξαιρετικά τοξικό)</a:t>
            </a:r>
            <a:r>
              <a:rPr lang="en-US" sz="2800" dirty="0" smtClean="0">
                <a:latin typeface="+mn-lt"/>
              </a:rPr>
              <a:t>.</a:t>
            </a:r>
            <a:endParaRPr lang="el-GR" sz="2800" dirty="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6565213" y="3029458"/>
            <a:ext cx="2052228" cy="2736304"/>
          </a:xfrm>
          <a:prstGeom prst="rect">
            <a:avLst/>
          </a:prstGeom>
          <a:noFill/>
        </p:spPr>
      </p:pic>
      <p:sp>
        <p:nvSpPr>
          <p:cNvPr id="5" name="Title 4"/>
          <p:cNvSpPr>
            <a:spLocks noGrp="1"/>
          </p:cNvSpPr>
          <p:nvPr>
            <p:ph type="title"/>
          </p:nvPr>
        </p:nvSpPr>
        <p:spPr/>
        <p:txBody>
          <a:bodyPr>
            <a:normAutofit fontScale="90000"/>
          </a:bodyPr>
          <a:lstStyle/>
          <a:p>
            <a:r>
              <a:rPr lang="el-GR" dirty="0"/>
              <a:t>Συντηρητικά στα αντιδραστήρια </a:t>
            </a:r>
            <a:r>
              <a:rPr lang="el-GR" sz="3600" b="0" dirty="0"/>
              <a:t>(3 από 3</a:t>
            </a:r>
            <a:r>
              <a:rPr lang="el-GR" sz="3600" b="0" dirty="0" smtClean="0"/>
              <a:t>)</a:t>
            </a:r>
            <a:endParaRPr lang="el-GR" sz="3600" b="0" dirty="0"/>
          </a:p>
        </p:txBody>
      </p:sp>
      <p:sp>
        <p:nvSpPr>
          <p:cNvPr id="7" name="Content Placeholder 6"/>
          <p:cNvSpPr>
            <a:spLocks noGrp="1"/>
          </p:cNvSpPr>
          <p:nvPr>
            <p:ph idx="1"/>
          </p:nvPr>
        </p:nvSpPr>
        <p:spPr>
          <a:xfrm>
            <a:off x="457200" y="1196752"/>
            <a:ext cx="8229600" cy="1656184"/>
          </a:xfrm>
        </p:spPr>
        <p:txBody>
          <a:bodyPr>
            <a:normAutofit/>
          </a:bodyPr>
          <a:lstStyle/>
          <a:p>
            <a:r>
              <a:rPr lang="el-GR" sz="2800" dirty="0"/>
              <a:t>Τα αντιδραστήρια αλλοιώνονται γρήγορα μετά το άνοιγμα της συσκευασίας και την επαφή τους με τον ατμοσφαιρικό αέρα.</a:t>
            </a:r>
          </a:p>
          <a:p>
            <a:endParaRPr lang="el-GR" sz="28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dirty="0"/>
          </a:p>
        </p:txBody>
      </p:sp>
      <p:sp>
        <p:nvSpPr>
          <p:cNvPr id="2" name="Rectangle 1"/>
          <p:cNvSpPr/>
          <p:nvPr/>
        </p:nvSpPr>
        <p:spPr>
          <a:xfrm>
            <a:off x="6736670" y="5745121"/>
            <a:ext cx="1709314" cy="276999"/>
          </a:xfrm>
          <a:prstGeom prst="rect">
            <a:avLst/>
          </a:prstGeom>
        </p:spPr>
        <p:txBody>
          <a:bodyPr wrap="none">
            <a:spAutoFit/>
          </a:bodyPr>
          <a:lstStyle/>
          <a:p>
            <a:r>
              <a:rPr lang="en-US" sz="1200" dirty="0" smtClean="0">
                <a:latin typeface="+mn-lt"/>
                <a:hlinkClick r:id="rId4"/>
              </a:rPr>
              <a:t>healthcare.siemens.com</a:t>
            </a:r>
            <a:endParaRPr lang="el-GR" dirty="0">
              <a:latin typeface="+mn-lt"/>
            </a:endParaRPr>
          </a:p>
        </p:txBody>
      </p:sp>
    </p:spTree>
    <p:extLst>
      <p:ext uri="{BB962C8B-B14F-4D97-AF65-F5344CB8AC3E}">
        <p14:creationId xmlns:p14="http://schemas.microsoft.com/office/powerpoint/2010/main" val="230707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H συσκευασία των αντιδραστηρίων </a:t>
            </a:r>
            <a:r>
              <a:rPr lang="en-US" dirty="0" smtClean="0"/>
              <a:t/>
            </a:r>
            <a:br>
              <a:rPr lang="en-US" dirty="0" smtClean="0"/>
            </a:br>
            <a:r>
              <a:rPr lang="el-GR" sz="3600" b="0" dirty="0" smtClean="0"/>
              <a:t>(</a:t>
            </a:r>
            <a:r>
              <a:rPr lang="el-GR" sz="3600" b="0" dirty="0"/>
              <a:t>1 από 2</a:t>
            </a:r>
            <a:r>
              <a:rPr lang="el-GR" sz="3600" b="0" dirty="0" smtClean="0"/>
              <a:t>)</a:t>
            </a:r>
            <a:endParaRPr lang="el-GR" sz="3600" b="0" dirty="0"/>
          </a:p>
        </p:txBody>
      </p:sp>
      <p:sp>
        <p:nvSpPr>
          <p:cNvPr id="7" name="Content Placeholder 6"/>
          <p:cNvSpPr>
            <a:spLocks noGrp="1"/>
          </p:cNvSpPr>
          <p:nvPr>
            <p:ph idx="1"/>
          </p:nvPr>
        </p:nvSpPr>
        <p:spPr>
          <a:xfrm>
            <a:off x="457200" y="1196752"/>
            <a:ext cx="8075240" cy="5040560"/>
          </a:xfrm>
        </p:spPr>
        <p:txBody>
          <a:bodyPr>
            <a:normAutofit/>
          </a:bodyPr>
          <a:lstStyle/>
          <a:p>
            <a:pPr>
              <a:spcAft>
                <a:spcPts val="600"/>
              </a:spcAft>
            </a:pPr>
            <a:r>
              <a:rPr lang="el-GR" sz="2400" dirty="0"/>
              <a:t>Μεγάλες συσκευασίες από τις οποίες ο χρήστης μεταφέρει τη ποσότητα που θέλει σε μικρότερους περιέκτες. Χρησιμοποιούνται σε </a:t>
            </a:r>
            <a:r>
              <a:rPr lang="el-GR" sz="2400" b="1" dirty="0">
                <a:solidFill>
                  <a:srgbClr val="820000"/>
                </a:solidFill>
              </a:rPr>
              <a:t>ανοικτούς βιοχημικούς </a:t>
            </a:r>
            <a:r>
              <a:rPr lang="el-GR" sz="2400" b="1" dirty="0" smtClean="0">
                <a:solidFill>
                  <a:srgbClr val="820000"/>
                </a:solidFill>
              </a:rPr>
              <a:t>αναλυτές</a:t>
            </a:r>
          </a:p>
          <a:p>
            <a:pPr>
              <a:spcAft>
                <a:spcPts val="600"/>
              </a:spcAft>
            </a:pPr>
            <a:r>
              <a:rPr lang="el-GR" sz="2400" dirty="0"/>
              <a:t>Μικρές συσκευασίες</a:t>
            </a:r>
            <a:r>
              <a:rPr lang="en-US" sz="2400" dirty="0"/>
              <a:t>/</a:t>
            </a:r>
            <a:r>
              <a:rPr lang="el-GR" sz="2400" dirty="0"/>
              <a:t>περιέκτες που τοποθετούνται ως έχουν στους βιοχημικούς αναλυτές. Εάν έχουν και </a:t>
            </a:r>
            <a:r>
              <a:rPr lang="en-US" sz="2400" b="1" dirty="0">
                <a:solidFill>
                  <a:srgbClr val="820000"/>
                </a:solidFill>
              </a:rPr>
              <a:t>barcode</a:t>
            </a:r>
            <a:r>
              <a:rPr lang="en-US" sz="2400" dirty="0"/>
              <a:t> </a:t>
            </a:r>
            <a:r>
              <a:rPr lang="el-GR" sz="2400" dirty="0"/>
              <a:t>χρησιμοποιούνται σε </a:t>
            </a:r>
            <a:r>
              <a:rPr lang="el-GR" sz="2400" b="1" dirty="0">
                <a:solidFill>
                  <a:srgbClr val="820000"/>
                </a:solidFill>
              </a:rPr>
              <a:t>κλειστούς αναλυτές</a:t>
            </a:r>
            <a:r>
              <a:rPr lang="el-GR" sz="2400" dirty="0" smtClean="0"/>
              <a:t>.</a:t>
            </a:r>
          </a:p>
          <a:p>
            <a:pPr>
              <a:spcAft>
                <a:spcPts val="600"/>
              </a:spcAft>
            </a:pPr>
            <a:r>
              <a:rPr lang="el-GR" sz="2400" dirty="0"/>
              <a:t>Μεγάλοι περιέκτες με πολλά διαμερίσματα που </a:t>
            </a:r>
            <a:r>
              <a:rPr lang="el-GR" sz="2400" b="1" dirty="0">
                <a:solidFill>
                  <a:srgbClr val="820000"/>
                </a:solidFill>
              </a:rPr>
              <a:t>χρησιμοποιούνται και για τις αραιώσεις των αντιδραστηρίων</a:t>
            </a:r>
            <a:r>
              <a:rPr lang="el-GR" sz="2400" dirty="0"/>
              <a:t>. </a:t>
            </a:r>
            <a:endParaRPr lang="el-GR" sz="2400" dirty="0">
              <a:solidFill>
                <a:srgbClr val="C00000"/>
              </a:solidFill>
            </a:endParaRPr>
          </a:p>
          <a:p>
            <a:pPr>
              <a:spcAft>
                <a:spcPts val="600"/>
              </a:spcAft>
            </a:pPr>
            <a:endParaRPr lang="el-GR" sz="2400" i="1" dirty="0">
              <a:solidFill>
                <a:srgbClr val="C00000"/>
              </a:solidFill>
            </a:endParaRPr>
          </a:p>
          <a:p>
            <a:pPr>
              <a:spcAft>
                <a:spcPts val="600"/>
              </a:spcAft>
            </a:pPr>
            <a:endParaRPr lang="el-GR" sz="2400" dirty="0"/>
          </a:p>
        </p:txBody>
      </p:sp>
      <p:sp>
        <p:nvSpPr>
          <p:cNvPr id="12" name="11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dirty="0"/>
          </a:p>
        </p:txBody>
      </p:sp>
    </p:spTree>
    <p:extLst>
      <p:ext uri="{BB962C8B-B14F-4D97-AF65-F5344CB8AC3E}">
        <p14:creationId xmlns:p14="http://schemas.microsoft.com/office/powerpoint/2010/main" val="3143243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6660232" y="1268760"/>
            <a:ext cx="1633672" cy="5225432"/>
          </a:xfrm>
          <a:prstGeom prst="rect">
            <a:avLst/>
          </a:prstGeom>
          <a:noFill/>
          <a:ln w="9525">
            <a:noFill/>
            <a:miter lim="800000"/>
            <a:headEnd/>
            <a:tailEnd/>
          </a:ln>
        </p:spPr>
      </p:pic>
      <p:pic>
        <p:nvPicPr>
          <p:cNvPr id="81922" name="Picture 2"/>
          <p:cNvPicPr>
            <a:picLocks noChangeAspect="1" noChangeArrowheads="1"/>
          </p:cNvPicPr>
          <p:nvPr/>
        </p:nvPicPr>
        <p:blipFill>
          <a:blip r:embed="rId4" cstate="print"/>
          <a:srcRect/>
          <a:stretch>
            <a:fillRect/>
          </a:stretch>
        </p:blipFill>
        <p:spPr bwMode="auto">
          <a:xfrm>
            <a:off x="2267744" y="3861048"/>
            <a:ext cx="2232248" cy="1955002"/>
          </a:xfrm>
          <a:prstGeom prst="rect">
            <a:avLst/>
          </a:prstGeom>
          <a:noFill/>
        </p:spPr>
      </p:pic>
      <p:sp>
        <p:nvSpPr>
          <p:cNvPr id="5" name="Title 4"/>
          <p:cNvSpPr>
            <a:spLocks noGrp="1"/>
          </p:cNvSpPr>
          <p:nvPr>
            <p:ph type="title"/>
          </p:nvPr>
        </p:nvSpPr>
        <p:spPr/>
        <p:txBody>
          <a:bodyPr>
            <a:normAutofit fontScale="90000"/>
          </a:bodyPr>
          <a:lstStyle/>
          <a:p>
            <a:r>
              <a:rPr lang="en-US" dirty="0"/>
              <a:t>H</a:t>
            </a:r>
            <a:r>
              <a:rPr lang="el-GR" dirty="0"/>
              <a:t> συσκευασία των αντιδραστηρίων </a:t>
            </a:r>
            <a:r>
              <a:rPr lang="en-US" dirty="0" smtClean="0"/>
              <a:t/>
            </a:r>
            <a:br>
              <a:rPr lang="en-US" dirty="0" smtClean="0"/>
            </a:br>
            <a:r>
              <a:rPr lang="el-GR" sz="3600" b="0" dirty="0" smtClean="0"/>
              <a:t>(</a:t>
            </a:r>
            <a:r>
              <a:rPr lang="en-US" sz="3600" b="0" dirty="0" smtClean="0"/>
              <a:t>2</a:t>
            </a:r>
            <a:r>
              <a:rPr lang="el-GR" sz="3600" b="0" dirty="0" smtClean="0"/>
              <a:t> </a:t>
            </a:r>
            <a:r>
              <a:rPr lang="el-GR" sz="3600" b="0" dirty="0"/>
              <a:t>από 2</a:t>
            </a:r>
            <a:r>
              <a:rPr lang="el-GR" sz="3600" b="0" dirty="0" smtClean="0"/>
              <a:t>)</a:t>
            </a:r>
            <a:endParaRPr lang="el-GR" sz="3600" b="0" dirty="0"/>
          </a:p>
        </p:txBody>
      </p:sp>
      <p:sp>
        <p:nvSpPr>
          <p:cNvPr id="7" name="Content Placeholder 6"/>
          <p:cNvSpPr>
            <a:spLocks noGrp="1"/>
          </p:cNvSpPr>
          <p:nvPr>
            <p:ph idx="1"/>
          </p:nvPr>
        </p:nvSpPr>
        <p:spPr>
          <a:xfrm>
            <a:off x="457200" y="1196752"/>
            <a:ext cx="5987008" cy="2520280"/>
          </a:xfrm>
        </p:spPr>
        <p:txBody>
          <a:bodyPr>
            <a:normAutofit/>
          </a:bodyPr>
          <a:lstStyle/>
          <a:p>
            <a:r>
              <a:rPr lang="el-GR" sz="2800" dirty="0"/>
              <a:t>Όλα τα δοχεία αντιδραστηρίων κατασκευάζονται σήμερα από αδιαφανές πλαστικό για να εμποδίζεται η επίδραση του φωτός στο περιεχόμενο.</a:t>
            </a:r>
          </a:p>
          <a:p>
            <a:endParaRPr lang="el-GR" sz="28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dirty="0"/>
          </a:p>
        </p:txBody>
      </p:sp>
      <p:sp>
        <p:nvSpPr>
          <p:cNvPr id="3" name="Rectangle 2"/>
          <p:cNvSpPr/>
          <p:nvPr/>
        </p:nvSpPr>
        <p:spPr>
          <a:xfrm>
            <a:off x="2719487" y="5816050"/>
            <a:ext cx="1328762" cy="276999"/>
          </a:xfrm>
          <a:prstGeom prst="rect">
            <a:avLst/>
          </a:prstGeom>
        </p:spPr>
        <p:txBody>
          <a:bodyPr wrap="none">
            <a:spAutoFit/>
          </a:bodyPr>
          <a:lstStyle/>
          <a:p>
            <a:r>
              <a:rPr lang="en-US" sz="1200" dirty="0" smtClean="0">
                <a:latin typeface="+mn-lt"/>
                <a:hlinkClick r:id="rId5"/>
              </a:rPr>
              <a:t>sz-wholesaler.com</a:t>
            </a:r>
            <a:endParaRPr lang="el-GR" sz="1200" dirty="0">
              <a:latin typeface="+mn-lt"/>
            </a:endParaRPr>
          </a:p>
        </p:txBody>
      </p:sp>
    </p:spTree>
    <p:extLst>
      <p:ext uri="{BB962C8B-B14F-4D97-AF65-F5344CB8AC3E}">
        <p14:creationId xmlns:p14="http://schemas.microsoft.com/office/powerpoint/2010/main" val="1448441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wgHBgkIBwgKCgkLDRYPDQwMDRsUFRAWIB0iIiAdHx8kKDQsJCYxJx8fLT0tMTU3Ojo6Iys/RD84QzQ5OjcBCgoKDQwNGg8PGjclHyU3Nzc3Nzc3Nzc3Nzc3Nzc3Nzc3Nzc3Nzc3Nzc3Nzc3Nzc3Nzc3Nzc3Nzc3Nzc3Nzc3N//AABEIAFsAfwMBIgACEQEDEQH/xAAcAAACAwADAQAAAAAAAAAAAAAABwUGCAECBAP/xABGEAABAgUBBQIHDAcJAAAAAAABAgMABAUGEQcSITFBUWFxExQiI4GRoQgVFjJCUlZilKKx0RgkNnOCktI1Q1R0g6Oys/D/xAAUAQEAAAAAAAAAAAAAAAAAAAAA/8QAFBEBAAAAAAAAAAAAAAAAAAAAAP/aAAwDAQACEQMRAD8AeMEEVHUS+5GyqYlx1ImJ98ES0sDja+srokQE1cFwUq3JEzlZnGpZngnaPlLPRKeKj3Qmbp12m3VrZtiQQw3wEzNjaWe0IBwPST3Qq7iuCp3JUl1CsTKn31bkg7ktp+akchEXAWKp35ddUWVTlfnznilp4tJ/lRgeyIhyqT7iwtyemVqG8FTyiR7Y9NGtut1w4pNLm5sZxttNEpHergPXFma0gvhxAX7zpSDyXNNA/wDKAfelDrj+ntFdfcW44plW0taiony1cSYtsVvTmmTlGsql06pM+BmmGylxG0FYO0TxG7nFkgCCCCAIIOEIrVXVtxbr9EtR8ttpyiYqDZ3qPNLZ5D63q6kL/eep1v2qpcs66Z2oJ4yssQSk/XVwT+PZCcr+tV1VJak05TFLYJ3JYQFrx2rVn2AQtlKKjk7yeJPOOUIUtaUJSSpRwABkkwEtNXTcM4oqmq5U3ST8ubcIHcM7o7UWrVM1JpKahOb9rID69+49sSFM05vCpoDkrQZsIPBT4DOf5yInqRpZeVOqcvMzFI80na2i3MNqIykjgFQGiLkrcpbtEm6rPqwxLNlRAO9Z5JHaTgRkS567O3JWpiq1Fe088rckHyW08kp7AIa3ujLiWuakLdZX5ttPjUwBzUchAPcMn0iEpAfaUlX52aalZRlbz7yghtttOVKUeAAjQGn2jMjT2Gp260InJ0+UJTOWWuxXzz7O/jHGhFjt0+mouaoM5nZtJ8UCv7lo/KHarr07zDegOjLLbDaWmUJbbSMJQgABI6ACO8EEAQQQQBBBHnn5tmQkpicmVhDEu0p1xR5JSMk+yAVWut9OUmSTbtLd2J2bb2ppxJ3tMndsjtVv7h3gxnrjEjcdXfr1bnarNEl2adU4R80ck9wGB6I5tujTNw1yTpMkPPzToQFHggcVKPYACfRAS9hWNVL0n1NSXmJVojw82tOUt9gHyldn4RpK0bEoNpspFNkwqaxhc29hTqvT8kdgwIk7boUlblGlqXTW9hhhOMn4y1c1K6kmJSAIIIIDIOpNQVVL7rk0rGPG1tJxzS35CT6kiI+16UquXDTqYnP61MIbURyST5R9AyY81YWp2rTrixhS5hxRB6lRi26KNpc1KpG18nwqh3htUBqZhluXZQyykIbbSEoSBuAAwBH0gggCCCCAIIIIAig64VJVP09nUoVsrm3ES4OeROVfdSYv0Kb3R6j8Eaankaik/wC2v84DOsNrQN6hUqeqVWrVUkZR9KEsS6Zh9KDg71kAnsSM98KWOcwGwvhxaf0kpP2xv84Phxaf0kpP2xv84x7mDMBsym3NQqrM+LUysSE2/slXgmJhK1YHE4BiWjNPufP2/P8AknfxTGloDGl4SqpK66xKrBBannkjIxkbZwfVHv0zqDdLvyiTbpAbEyG1E8gsFGfvRZdfaGqm3qaggeYqbQdB5BaQEqA9ST/FC0SSFApJBB3EcoDcUEVTTW6W7rtWVnCsGcaAZm09HAN57jxHfFrgCCCCAIIIIAhY+6Ek1TNiIfTn9VnW3FYHIhSPxUIZ0Ql60f3/ALVqdLAG3MS6g3kcFjen2gQGN4venOngvmXnVtVduTdlFpCmlMFeQoHBztDoR6Ioy0KQopWClQOCCMEGLrpDdaLVu1p2bXsyE4nxeZJO5AJ8lZ7jx7CYC6/o+zH0ja+xn+uO36Pjv0lR9hP9cPQEKGRvEcwCx080pcsy4PfVVYROAsKa8GJbY44352j0hnQQQFN1VtP4WWq9Ly6R4/LHw8qeqgN6f4hkd+Iyg4hTayhxJStJIUkjBBHIxuGEnrNpm5MuP3Hb7G28ry52VQN6uriB16jnx6wCusG8Z2zK2melsuy7mETUsVYDqM+xQ5Hlv5Exqa2bjpdzU1E/SJkPNHctPBbSvmqHI/8AhGNDuO4xIUSt1OgzqZykTr0pMAY22z8YdCOBHYYDaUEIW39e5ppCGrgpKJjHF+UXsKP8B3H1iLQ3rtapQCuUqyVHiPAoOPvwDSgiNt2sy1w0WVq0kh1EvMpKkJdACgASN4BPTrElAEEEEBmbXC0V0K5VVSWbxT6mouAgbm3uK0npn4w7z0hbRs25qBI3LRZilVJGWHk7lJ+M2rkpPaIyjedp1K0auuQqSMpOVMTCR5D6Oo7eo5eqAaOkOqbTTDNv3M+G0tgIlJ1w7sckLPLHJXoMPFKgoZG8HgesYeBxF0tDU64rVbRLS74m5FO4Ss1lSUjok8U/h2QGroIT1M18pDiE++lHnWF8/F1pdT7SkxO0jWO26vUWZCTlqn4d7a2dtlAG5JUcnb6CAYkEEEAr9QtIqfcK3ahRFt0+pqypadnzL5PNQHxSeo9IPGEPcdpVy2Xy1Wae8wnOEvY2m19yxu9HGNkR0dbQ62pt1CVoUMKSoZBHdAYfgjVtw6cWdNy7sy5QZZt1KSQZcqZHqQQDCun7NoDT+y3IYH75zoPrQDY0kGzpzQ/3BP31Rb4g7KlWZK16dLSqNhltrCU5JwMnmYnIAggggCIu4rfplyU1chV5VD7Ct6cjym1fOSeIPbEpBAZrvXRut0Za5ihhVUkBvwgefQO1Pyu9PqELN5pxh1TTyFIcScKQtJBSehBjcB4RFVi3KJXP7XpUnNqAwFutArSOxXEegwGMYsmnX7ZU/wD1P+tUNK9dP7Xpa1CRpfggB/iHVfiqILTqhU33+8N4t5xlSwg+EVu8kjr0MB//2Q=="/>
          <p:cNvSpPr>
            <a:spLocks noChangeAspect="1" noChangeArrowheads="1"/>
          </p:cNvSpPr>
          <p:nvPr/>
        </p:nvSpPr>
        <p:spPr bwMode="auto">
          <a:xfrm>
            <a:off x="155575" y="-868363"/>
            <a:ext cx="2533650" cy="180975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5" name="4 - Εικόν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924944"/>
            <a:ext cx="3096344" cy="1728192"/>
          </a:xfrm>
          <a:prstGeom prst="rect">
            <a:avLst/>
          </a:prstGeom>
          <a:noFill/>
          <a:ln>
            <a:noFill/>
          </a:ln>
        </p:spPr>
      </p:pic>
      <p:pic>
        <p:nvPicPr>
          <p:cNvPr id="9" name="Picture 1">
            <a:hlinkClick r:id="rId4"/>
          </p:cNvPr>
          <p:cNvPicPr>
            <a:picLocks noChangeAspect="1" noChangeArrowheads="1"/>
          </p:cNvPicPr>
          <p:nvPr/>
        </p:nvPicPr>
        <p:blipFill>
          <a:blip r:embed="rId5" cstate="print"/>
          <a:srcRect/>
          <a:stretch>
            <a:fillRect/>
          </a:stretch>
        </p:blipFill>
        <p:spPr bwMode="auto">
          <a:xfrm>
            <a:off x="2123728" y="5157192"/>
            <a:ext cx="1465877" cy="648072"/>
          </a:xfrm>
          <a:prstGeom prst="rect">
            <a:avLst/>
          </a:prstGeom>
          <a:noFill/>
          <a:ln w="9525">
            <a:noFill/>
            <a:miter lim="800000"/>
            <a:headEnd/>
            <a:tailEnd/>
          </a:ln>
        </p:spPr>
      </p:pic>
      <p:pic>
        <p:nvPicPr>
          <p:cNvPr id="10" name="Picture 2">
            <a:hlinkClick r:id="rId6"/>
          </p:cNvPr>
          <p:cNvPicPr>
            <a:picLocks noChangeAspect="1" noChangeArrowheads="1"/>
          </p:cNvPicPr>
          <p:nvPr/>
        </p:nvPicPr>
        <p:blipFill>
          <a:blip r:embed="rId7" cstate="print"/>
          <a:srcRect/>
          <a:stretch>
            <a:fillRect/>
          </a:stretch>
        </p:blipFill>
        <p:spPr bwMode="auto">
          <a:xfrm>
            <a:off x="4139952" y="5157192"/>
            <a:ext cx="3067050" cy="6858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H </a:t>
            </a:r>
            <a:r>
              <a:rPr lang="el-GR" dirty="0"/>
              <a:t>Ευρωπαϊκή οδηγία </a:t>
            </a:r>
            <a:r>
              <a:rPr lang="el-GR" dirty="0">
                <a:hlinkClick r:id="rId8"/>
              </a:rPr>
              <a:t>98/7</a:t>
            </a:r>
            <a:r>
              <a:rPr lang="en-US" dirty="0">
                <a:hlinkClick r:id="rId8"/>
              </a:rPr>
              <a:t>9</a:t>
            </a:r>
            <a:r>
              <a:rPr lang="el-GR" dirty="0">
                <a:hlinkClick r:id="rId8"/>
              </a:rPr>
              <a:t> </a:t>
            </a:r>
            <a:r>
              <a:rPr lang="en-US" dirty="0" smtClean="0">
                <a:hlinkClick r:id="rId8"/>
              </a:rPr>
              <a:t>EC</a:t>
            </a:r>
            <a:endParaRPr lang="el-GR" dirty="0"/>
          </a:p>
        </p:txBody>
      </p:sp>
      <p:sp>
        <p:nvSpPr>
          <p:cNvPr id="3" name="Content Placeholder 2"/>
          <p:cNvSpPr>
            <a:spLocks noGrp="1"/>
          </p:cNvSpPr>
          <p:nvPr>
            <p:ph idx="1"/>
          </p:nvPr>
        </p:nvSpPr>
        <p:spPr/>
        <p:txBody>
          <a:bodyPr>
            <a:normAutofit/>
          </a:bodyPr>
          <a:lstStyle/>
          <a:p>
            <a:r>
              <a:rPr lang="el-GR" sz="2800" dirty="0"/>
              <a:t>Παρέχει όλες τις απαραίτητες πληροφορίες για να πάρει ένα αντιδραστήριο ή συσκευή την πιστοποίηση </a:t>
            </a:r>
            <a:r>
              <a:rPr lang="en-US" sz="2800" dirty="0"/>
              <a:t>CE.</a:t>
            </a:r>
            <a:endParaRPr lang="el-GR" sz="2800" dirty="0"/>
          </a:p>
          <a:p>
            <a:endParaRPr lang="el-GR" sz="2800" dirty="0"/>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dirty="0"/>
          </a:p>
        </p:txBody>
      </p:sp>
    </p:spTree>
    <p:extLst>
      <p:ext uri="{BB962C8B-B14F-4D97-AF65-F5344CB8AC3E}">
        <p14:creationId xmlns:p14="http://schemas.microsoft.com/office/powerpoint/2010/main" val="316121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91680" y="5011089"/>
            <a:ext cx="5606956" cy="1552947"/>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4" cstate="print"/>
          <a:srcRect r="3778"/>
          <a:stretch/>
        </p:blipFill>
        <p:spPr bwMode="auto">
          <a:xfrm>
            <a:off x="6169242" y="2574612"/>
            <a:ext cx="2987824" cy="2657475"/>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l-GR" dirty="0"/>
              <a:t>Αντιδραστήρια </a:t>
            </a:r>
            <a:r>
              <a:rPr lang="en-US" dirty="0"/>
              <a:t>(Reagents – R1, R2, </a:t>
            </a:r>
            <a:r>
              <a:rPr lang="en-US" dirty="0" smtClean="0"/>
              <a:t>…)</a:t>
            </a:r>
            <a:endParaRPr lang="el-GR" dirty="0"/>
          </a:p>
        </p:txBody>
      </p:sp>
      <p:sp>
        <p:nvSpPr>
          <p:cNvPr id="5" name="Content Placeholder 4"/>
          <p:cNvSpPr>
            <a:spLocks noGrp="1"/>
          </p:cNvSpPr>
          <p:nvPr>
            <p:ph idx="1"/>
          </p:nvPr>
        </p:nvSpPr>
        <p:spPr>
          <a:xfrm>
            <a:off x="457200" y="1196752"/>
            <a:ext cx="6347048" cy="5040560"/>
          </a:xfrm>
        </p:spPr>
        <p:txBody>
          <a:bodyPr>
            <a:normAutofit/>
          </a:bodyPr>
          <a:lstStyle/>
          <a:p>
            <a:pPr>
              <a:lnSpc>
                <a:spcPct val="120000"/>
              </a:lnSpc>
            </a:pPr>
            <a:r>
              <a:rPr lang="el-GR" sz="2400" dirty="0"/>
              <a:t>Για κάθε ανάλυση χρησιμοποιούνται ένα, δύο ή περισσότερα αντιδραστήρια.</a:t>
            </a:r>
          </a:p>
          <a:p>
            <a:pPr>
              <a:lnSpc>
                <a:spcPct val="120000"/>
              </a:lnSpc>
            </a:pPr>
            <a:r>
              <a:rPr lang="el-GR" sz="2400" dirty="0" smtClean="0"/>
              <a:t>Συνήθως </a:t>
            </a:r>
            <a:r>
              <a:rPr lang="el-GR" sz="2400" dirty="0"/>
              <a:t>το ένα (</a:t>
            </a:r>
            <a:r>
              <a:rPr lang="en-US" sz="2400" dirty="0"/>
              <a:t>R1) </a:t>
            </a:r>
            <a:r>
              <a:rPr lang="el-GR" sz="2400" dirty="0"/>
              <a:t>περιέχει την αντιδρώσα ουσία και το δεύτερο (</a:t>
            </a:r>
            <a:r>
              <a:rPr lang="en-US" sz="2400" dirty="0"/>
              <a:t>R2) </a:t>
            </a:r>
            <a:r>
              <a:rPr lang="el-GR" sz="2400" dirty="0"/>
              <a:t>τον διαλύτη</a:t>
            </a:r>
            <a:r>
              <a:rPr lang="en-US" sz="2400" dirty="0"/>
              <a:t>/</a:t>
            </a:r>
            <a:r>
              <a:rPr lang="el-GR" sz="2400" dirty="0"/>
              <a:t>ρυθμιστικό διάλυμα (</a:t>
            </a:r>
            <a:r>
              <a:rPr lang="en-US" sz="2400" dirty="0"/>
              <a:t>buffer)</a:t>
            </a:r>
            <a:r>
              <a:rPr lang="el-GR" sz="2400" dirty="0"/>
              <a:t>.</a:t>
            </a:r>
          </a:p>
          <a:p>
            <a:pPr>
              <a:lnSpc>
                <a:spcPct val="120000"/>
              </a:lnSpc>
            </a:pPr>
            <a:r>
              <a:rPr lang="el-GR" sz="2400" dirty="0" smtClean="0"/>
              <a:t>Τα </a:t>
            </a:r>
            <a:r>
              <a:rPr lang="el-GR" sz="2400" dirty="0"/>
              <a:t>διαφορετικά αντιδραστήρια μπορεί να βρίσκονται σε διαφορετικές ή κοινές διαδικασίες.</a:t>
            </a:r>
          </a:p>
          <a:p>
            <a:pPr>
              <a:lnSpc>
                <a:spcPct val="120000"/>
              </a:lnSpc>
            </a:pPr>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dirty="0"/>
          </a:p>
        </p:txBody>
      </p:sp>
    </p:spTree>
    <p:extLst>
      <p:ext uri="{BB962C8B-B14F-4D97-AF65-F5344CB8AC3E}">
        <p14:creationId xmlns:p14="http://schemas.microsoft.com/office/powerpoint/2010/main" val="181202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4184812" y="59142"/>
            <a:ext cx="4248472" cy="6772275"/>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a:stretch>
            <a:fillRect/>
          </a:stretch>
        </p:blipFill>
        <p:spPr bwMode="auto">
          <a:xfrm>
            <a:off x="1475217" y="4365104"/>
            <a:ext cx="1781175" cy="2105025"/>
          </a:xfrm>
          <a:prstGeom prst="rect">
            <a:avLst/>
          </a:prstGeom>
          <a:noFill/>
          <a:ln w="9525">
            <a:noFill/>
            <a:miter lim="800000"/>
            <a:headEnd/>
            <a:tailEnd/>
          </a:ln>
        </p:spPr>
      </p:pic>
      <p:sp>
        <p:nvSpPr>
          <p:cNvPr id="2" name="Title 1"/>
          <p:cNvSpPr>
            <a:spLocks noGrp="1"/>
          </p:cNvSpPr>
          <p:nvPr>
            <p:ph type="title"/>
          </p:nvPr>
        </p:nvSpPr>
        <p:spPr>
          <a:xfrm>
            <a:off x="467544" y="-12576"/>
            <a:ext cx="3600400" cy="4392488"/>
          </a:xfrm>
        </p:spPr>
        <p:txBody>
          <a:bodyPr>
            <a:normAutofit fontScale="90000"/>
          </a:bodyPr>
          <a:lstStyle/>
          <a:p>
            <a:r>
              <a:rPr lang="el-GR" dirty="0"/>
              <a:t>Διεθνή σύμβολα που περιέχονται στις συσκευασίες των αντιδραστηρίων</a:t>
            </a:r>
            <a:br>
              <a:rPr lang="el-GR" dirty="0"/>
            </a:br>
            <a:r>
              <a:rPr lang="el-GR" sz="3600" b="0" dirty="0"/>
              <a:t>(1 από 6</a:t>
            </a:r>
            <a:r>
              <a:rPr lang="el-GR" sz="3600" b="0" dirty="0" smtClean="0"/>
              <a:t>)</a:t>
            </a:r>
            <a:endParaRPr lang="el-GR" sz="3600" b="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dirty="0"/>
          </a:p>
        </p:txBody>
      </p:sp>
    </p:spTree>
    <p:extLst>
      <p:ext uri="{BB962C8B-B14F-4D97-AF65-F5344CB8AC3E}">
        <p14:creationId xmlns:p14="http://schemas.microsoft.com/office/powerpoint/2010/main" val="3384623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076655" y="190296"/>
            <a:ext cx="4772025" cy="664845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55576" y="4293096"/>
            <a:ext cx="2808312" cy="1872208"/>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dirty="0"/>
          </a:p>
        </p:txBody>
      </p:sp>
      <p:sp>
        <p:nvSpPr>
          <p:cNvPr id="8" name="Title 1"/>
          <p:cNvSpPr>
            <a:spLocks noGrp="1"/>
          </p:cNvSpPr>
          <p:nvPr>
            <p:ph type="title"/>
          </p:nvPr>
        </p:nvSpPr>
        <p:spPr>
          <a:xfrm>
            <a:off x="467544" y="-12576"/>
            <a:ext cx="3600400" cy="4392488"/>
          </a:xfrm>
        </p:spPr>
        <p:txBody>
          <a:bodyPr>
            <a:normAutofit fontScale="90000"/>
          </a:bodyPr>
          <a:lstStyle/>
          <a:p>
            <a:r>
              <a:rPr lang="el-GR" dirty="0"/>
              <a:t>Διεθνή σύμβολα που περιέχονται στις συσκευασίες των αντιδραστηρίων</a:t>
            </a:r>
            <a:br>
              <a:rPr lang="el-GR" dirty="0"/>
            </a:br>
            <a:r>
              <a:rPr lang="el-GR" sz="3600" b="0" dirty="0" smtClean="0"/>
              <a:t>(</a:t>
            </a:r>
            <a:r>
              <a:rPr lang="en-US" sz="3600" b="0" dirty="0" smtClean="0"/>
              <a:t>2</a:t>
            </a:r>
            <a:r>
              <a:rPr lang="el-GR" sz="3600" b="0" dirty="0" smtClean="0"/>
              <a:t> </a:t>
            </a:r>
            <a:r>
              <a:rPr lang="el-GR" sz="3600" b="0" dirty="0"/>
              <a:t>από 6</a:t>
            </a:r>
            <a:r>
              <a:rPr lang="el-GR" sz="3600" b="0" dirty="0" smtClean="0"/>
              <a:t>)</a:t>
            </a:r>
            <a:endParaRPr lang="el-GR" sz="3600" b="0" dirty="0"/>
          </a:p>
        </p:txBody>
      </p:sp>
    </p:spTree>
    <p:extLst>
      <p:ext uri="{BB962C8B-B14F-4D97-AF65-F5344CB8AC3E}">
        <p14:creationId xmlns:p14="http://schemas.microsoft.com/office/powerpoint/2010/main" val="2785247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4139952" y="207858"/>
            <a:ext cx="4781550" cy="6515100"/>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l="18291" t="12070" r="9348" b="15508"/>
          <a:stretch>
            <a:fillRect/>
          </a:stretch>
        </p:blipFill>
        <p:spPr bwMode="auto">
          <a:xfrm>
            <a:off x="1321478" y="4156375"/>
            <a:ext cx="1728192" cy="2073830"/>
          </a:xfrm>
          <a:prstGeom prst="rect">
            <a:avLst/>
          </a:prstGeom>
          <a:noFill/>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dirty="0"/>
          </a:p>
        </p:txBody>
      </p:sp>
      <p:sp>
        <p:nvSpPr>
          <p:cNvPr id="8" name="Title 1"/>
          <p:cNvSpPr>
            <a:spLocks noGrp="1"/>
          </p:cNvSpPr>
          <p:nvPr>
            <p:ph type="title"/>
          </p:nvPr>
        </p:nvSpPr>
        <p:spPr>
          <a:xfrm>
            <a:off x="467544" y="-12576"/>
            <a:ext cx="3600400" cy="4392488"/>
          </a:xfrm>
        </p:spPr>
        <p:txBody>
          <a:bodyPr>
            <a:normAutofit fontScale="90000"/>
          </a:bodyPr>
          <a:lstStyle/>
          <a:p>
            <a:r>
              <a:rPr lang="el-GR" dirty="0"/>
              <a:t>Διεθνή σύμβολα που περιέχονται στις συσκευασίες των αντιδραστηρίων</a:t>
            </a:r>
            <a:br>
              <a:rPr lang="el-GR" dirty="0"/>
            </a:br>
            <a:r>
              <a:rPr lang="el-GR" sz="3600" b="0" dirty="0" smtClean="0"/>
              <a:t>(</a:t>
            </a:r>
            <a:r>
              <a:rPr lang="en-US" sz="3600" b="0" dirty="0" smtClean="0"/>
              <a:t>3</a:t>
            </a:r>
            <a:r>
              <a:rPr lang="el-GR" sz="3600" b="0" dirty="0" smtClean="0"/>
              <a:t> </a:t>
            </a:r>
            <a:r>
              <a:rPr lang="el-GR" sz="3600" b="0" dirty="0"/>
              <a:t>από 6</a:t>
            </a:r>
            <a:r>
              <a:rPr lang="el-GR" sz="3600" b="0" dirty="0" smtClean="0"/>
              <a:t>)</a:t>
            </a:r>
            <a:endParaRPr lang="el-GR" sz="3600" b="0" dirty="0"/>
          </a:p>
        </p:txBody>
      </p:sp>
    </p:spTree>
    <p:extLst>
      <p:ext uri="{BB962C8B-B14F-4D97-AF65-F5344CB8AC3E}">
        <p14:creationId xmlns:p14="http://schemas.microsoft.com/office/powerpoint/2010/main" val="279009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Ορισμός αντιδραστηρίων (Reagents) </a:t>
            </a:r>
            <a:r>
              <a:rPr lang="en-US" dirty="0" smtClean="0"/>
              <a:t/>
            </a:r>
            <a:br>
              <a:rPr lang="en-US" dirty="0" smtClean="0"/>
            </a:br>
            <a:r>
              <a:rPr lang="el-GR" sz="3600" b="0" dirty="0" smtClean="0"/>
              <a:t>(</a:t>
            </a:r>
            <a:r>
              <a:rPr lang="el-GR" sz="3600" b="0" dirty="0"/>
              <a:t>1 από 3</a:t>
            </a:r>
            <a:r>
              <a:rPr lang="el-GR" sz="3600" b="0" dirty="0" smtClean="0"/>
              <a:t>)</a:t>
            </a:r>
            <a:endParaRPr lang="el-GR" sz="3600" b="0" dirty="0"/>
          </a:p>
        </p:txBody>
      </p:sp>
      <p:sp>
        <p:nvSpPr>
          <p:cNvPr id="6" name="Content Placeholder 5"/>
          <p:cNvSpPr>
            <a:spLocks noGrp="1"/>
          </p:cNvSpPr>
          <p:nvPr>
            <p:ph idx="1"/>
          </p:nvPr>
        </p:nvSpPr>
        <p:spPr>
          <a:xfrm>
            <a:off x="457200" y="1196752"/>
            <a:ext cx="8229600" cy="4680520"/>
          </a:xfrm>
        </p:spPr>
        <p:txBody>
          <a:bodyPr>
            <a:normAutofit/>
          </a:bodyPr>
          <a:lstStyle/>
          <a:p>
            <a:pPr>
              <a:lnSpc>
                <a:spcPct val="150000"/>
              </a:lnSpc>
            </a:pPr>
            <a:r>
              <a:rPr lang="el-GR" sz="2400" dirty="0"/>
              <a:t>Ως αντιδραστήρια εννοούνται οι </a:t>
            </a:r>
            <a:r>
              <a:rPr lang="el-GR" sz="2400" b="1" dirty="0">
                <a:solidFill>
                  <a:srgbClr val="820000"/>
                </a:solidFill>
              </a:rPr>
              <a:t>χημικές ουσίες </a:t>
            </a:r>
            <a:r>
              <a:rPr lang="el-GR" sz="2400" dirty="0"/>
              <a:t>που χρησιμοποιούνται σε τεχνικά παρασκευασμένα διαλύματα για να αντιδράσουν με την ουσία που θέλουμε να προσδιορίσουμε. </a:t>
            </a:r>
          </a:p>
          <a:p>
            <a:pPr>
              <a:lnSpc>
                <a:spcPct val="150000"/>
              </a:lnSpc>
            </a:pPr>
            <a:r>
              <a:rPr lang="el-GR" sz="2400" dirty="0" smtClean="0"/>
              <a:t>Η </a:t>
            </a:r>
            <a:r>
              <a:rPr lang="el-GR" sz="2400" dirty="0"/>
              <a:t>αντίδραση αυτή παράγει ένα </a:t>
            </a:r>
            <a:r>
              <a:rPr lang="el-GR" sz="2400" b="1" dirty="0">
                <a:solidFill>
                  <a:srgbClr val="820000"/>
                </a:solidFill>
              </a:rPr>
              <a:t>χρωματικό ή άλλο αποτέλεσμα</a:t>
            </a:r>
            <a:r>
              <a:rPr lang="el-GR" sz="2400" dirty="0">
                <a:solidFill>
                  <a:srgbClr val="C00000"/>
                </a:solidFill>
              </a:rPr>
              <a:t> </a:t>
            </a:r>
            <a:r>
              <a:rPr lang="el-GR" sz="2400" dirty="0"/>
              <a:t>που αναγνωρίζεται από ειδική μετρητική συσκευή.</a:t>
            </a:r>
          </a:p>
          <a:p>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dirty="0"/>
          </a:p>
        </p:txBody>
      </p:sp>
    </p:spTree>
    <p:extLst>
      <p:ext uri="{BB962C8B-B14F-4D97-AF65-F5344CB8AC3E}">
        <p14:creationId xmlns:p14="http://schemas.microsoft.com/office/powerpoint/2010/main" val="4228621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4211960" y="116632"/>
            <a:ext cx="4705350" cy="6610350"/>
          </a:xfrm>
          <a:prstGeom prst="rect">
            <a:avLst/>
          </a:prstGeom>
          <a:noFill/>
          <a:ln w="9525">
            <a:noFill/>
            <a:miter lim="800000"/>
            <a:headEnd/>
            <a:tailEnd/>
          </a:ln>
        </p:spPr>
      </p:pic>
      <p:pic>
        <p:nvPicPr>
          <p:cNvPr id="23553" name="Picture 1"/>
          <p:cNvPicPr>
            <a:picLocks noChangeAspect="1" noChangeArrowheads="1"/>
          </p:cNvPicPr>
          <p:nvPr/>
        </p:nvPicPr>
        <p:blipFill>
          <a:blip r:embed="rId3" cstate="print"/>
          <a:srcRect l="34019" t="28923" r="56702" b="42152"/>
          <a:stretch>
            <a:fillRect/>
          </a:stretch>
        </p:blipFill>
        <p:spPr bwMode="auto">
          <a:xfrm>
            <a:off x="1835696" y="4221088"/>
            <a:ext cx="804355" cy="1882787"/>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dirty="0"/>
          </a:p>
        </p:txBody>
      </p:sp>
      <p:sp>
        <p:nvSpPr>
          <p:cNvPr id="8" name="Title 1"/>
          <p:cNvSpPr>
            <a:spLocks noGrp="1"/>
          </p:cNvSpPr>
          <p:nvPr>
            <p:ph type="title"/>
          </p:nvPr>
        </p:nvSpPr>
        <p:spPr>
          <a:xfrm>
            <a:off x="467544" y="-12576"/>
            <a:ext cx="3600400" cy="4392488"/>
          </a:xfrm>
        </p:spPr>
        <p:txBody>
          <a:bodyPr>
            <a:normAutofit fontScale="90000"/>
          </a:bodyPr>
          <a:lstStyle/>
          <a:p>
            <a:r>
              <a:rPr lang="el-GR" dirty="0"/>
              <a:t>Διεθνή σύμβολα που περιέχονται στις συσκευασίες των αντιδραστηρίων</a:t>
            </a:r>
            <a:br>
              <a:rPr lang="el-GR" dirty="0"/>
            </a:br>
            <a:r>
              <a:rPr lang="el-GR" sz="3600" b="0" dirty="0" smtClean="0"/>
              <a:t>(</a:t>
            </a:r>
            <a:r>
              <a:rPr lang="en-US" sz="3600" b="0" dirty="0" smtClean="0"/>
              <a:t>4</a:t>
            </a:r>
            <a:r>
              <a:rPr lang="el-GR" sz="3600" b="0" dirty="0" smtClean="0"/>
              <a:t> </a:t>
            </a:r>
            <a:r>
              <a:rPr lang="el-GR" sz="3600" b="0" dirty="0"/>
              <a:t>από 6</a:t>
            </a:r>
            <a:r>
              <a:rPr lang="el-GR" sz="3600" b="0" dirty="0" smtClean="0"/>
              <a:t>)</a:t>
            </a:r>
            <a:endParaRPr lang="el-GR" sz="3600" b="0" dirty="0"/>
          </a:p>
        </p:txBody>
      </p:sp>
    </p:spTree>
    <p:extLst>
      <p:ext uri="{BB962C8B-B14F-4D97-AF65-F5344CB8AC3E}">
        <p14:creationId xmlns:p14="http://schemas.microsoft.com/office/powerpoint/2010/main" val="4070418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095165" y="116632"/>
            <a:ext cx="4810125" cy="6315075"/>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dirty="0"/>
          </a:p>
        </p:txBody>
      </p:sp>
      <p:sp>
        <p:nvSpPr>
          <p:cNvPr id="7" name="Title 1"/>
          <p:cNvSpPr>
            <a:spLocks noGrp="1"/>
          </p:cNvSpPr>
          <p:nvPr>
            <p:ph type="title"/>
          </p:nvPr>
        </p:nvSpPr>
        <p:spPr>
          <a:xfrm>
            <a:off x="467544" y="-12576"/>
            <a:ext cx="3600400" cy="4392488"/>
          </a:xfrm>
        </p:spPr>
        <p:txBody>
          <a:bodyPr>
            <a:normAutofit fontScale="90000"/>
          </a:bodyPr>
          <a:lstStyle/>
          <a:p>
            <a:r>
              <a:rPr lang="el-GR" dirty="0"/>
              <a:t>Διεθνή σύμβολα που περιέχονται στις συσκευασίες των αντιδραστηρίων</a:t>
            </a:r>
            <a:br>
              <a:rPr lang="el-GR" dirty="0"/>
            </a:br>
            <a:r>
              <a:rPr lang="el-GR" sz="3600" b="0" dirty="0" smtClean="0"/>
              <a:t>(</a:t>
            </a:r>
            <a:r>
              <a:rPr lang="en-US" sz="3600" b="0" dirty="0" smtClean="0"/>
              <a:t>5</a:t>
            </a:r>
            <a:r>
              <a:rPr lang="el-GR" sz="3600" b="0" dirty="0" smtClean="0"/>
              <a:t> </a:t>
            </a:r>
            <a:r>
              <a:rPr lang="el-GR" sz="3600" b="0" dirty="0"/>
              <a:t>από 6</a:t>
            </a:r>
            <a:r>
              <a:rPr lang="el-GR" sz="3600" b="0" dirty="0" smtClean="0"/>
              <a:t>)</a:t>
            </a:r>
            <a:endParaRPr lang="el-GR" sz="3600" b="0" dirty="0"/>
          </a:p>
        </p:txBody>
      </p:sp>
    </p:spTree>
    <p:extLst>
      <p:ext uri="{BB962C8B-B14F-4D97-AF65-F5344CB8AC3E}">
        <p14:creationId xmlns:p14="http://schemas.microsoft.com/office/powerpoint/2010/main" val="3031471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4139952" y="188639"/>
            <a:ext cx="4772025" cy="6200775"/>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dirty="0"/>
          </a:p>
        </p:txBody>
      </p:sp>
      <p:sp>
        <p:nvSpPr>
          <p:cNvPr id="7" name="Title 1"/>
          <p:cNvSpPr>
            <a:spLocks noGrp="1"/>
          </p:cNvSpPr>
          <p:nvPr>
            <p:ph type="title"/>
          </p:nvPr>
        </p:nvSpPr>
        <p:spPr>
          <a:xfrm>
            <a:off x="467544" y="-12576"/>
            <a:ext cx="3600400" cy="4392488"/>
          </a:xfrm>
        </p:spPr>
        <p:txBody>
          <a:bodyPr>
            <a:normAutofit fontScale="90000"/>
          </a:bodyPr>
          <a:lstStyle/>
          <a:p>
            <a:r>
              <a:rPr lang="el-GR" dirty="0"/>
              <a:t>Διεθνή σύμβολα που περιέχονται στις συσκευασίες των αντιδραστηρίων</a:t>
            </a:r>
            <a:br>
              <a:rPr lang="el-GR" dirty="0"/>
            </a:br>
            <a:r>
              <a:rPr lang="el-GR" sz="3600" b="0" dirty="0" smtClean="0"/>
              <a:t>(</a:t>
            </a:r>
            <a:r>
              <a:rPr lang="en-US" sz="3600" b="0" dirty="0" smtClean="0"/>
              <a:t>6</a:t>
            </a:r>
            <a:r>
              <a:rPr lang="el-GR" sz="3600" b="0" dirty="0" smtClean="0"/>
              <a:t> </a:t>
            </a:r>
            <a:r>
              <a:rPr lang="el-GR" sz="3600" b="0" dirty="0"/>
              <a:t>από 6</a:t>
            </a:r>
            <a:r>
              <a:rPr lang="el-GR" sz="3600" b="0" dirty="0" smtClean="0"/>
              <a:t>)</a:t>
            </a:r>
            <a:endParaRPr lang="el-GR" sz="3600" b="0" dirty="0"/>
          </a:p>
        </p:txBody>
      </p:sp>
    </p:spTree>
    <p:extLst>
      <p:ext uri="{BB962C8B-B14F-4D97-AF65-F5344CB8AC3E}">
        <p14:creationId xmlns:p14="http://schemas.microsoft.com/office/powerpoint/2010/main" val="627058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1772816"/>
            <a:ext cx="3240360" cy="3785652"/>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latin typeface="+mn-lt"/>
              </a:rPr>
              <a:t>Κάθε </a:t>
            </a:r>
            <a:r>
              <a:rPr lang="en-US" sz="2400" dirty="0" smtClean="0">
                <a:latin typeface="+mn-lt"/>
              </a:rPr>
              <a:t>Kit </a:t>
            </a:r>
            <a:r>
              <a:rPr lang="el-GR" sz="2400" dirty="0" smtClean="0">
                <a:latin typeface="+mn-lt"/>
              </a:rPr>
              <a:t>σύμφωνα με την 98/7</a:t>
            </a:r>
            <a:r>
              <a:rPr lang="en-US" sz="2400" dirty="0" smtClean="0">
                <a:latin typeface="+mn-lt"/>
              </a:rPr>
              <a:t>9</a:t>
            </a:r>
            <a:r>
              <a:rPr lang="el-GR" sz="2400" dirty="0" smtClean="0">
                <a:latin typeface="+mn-lt"/>
              </a:rPr>
              <a:t> </a:t>
            </a:r>
            <a:r>
              <a:rPr lang="en-US" sz="2400" dirty="0" smtClean="0">
                <a:latin typeface="+mn-lt"/>
              </a:rPr>
              <a:t>EC</a:t>
            </a:r>
            <a:r>
              <a:rPr lang="el-GR" sz="2400" dirty="0" smtClean="0">
                <a:latin typeface="+mn-lt"/>
              </a:rPr>
              <a:t> θα πρέπει να περιέχει εσώκλειστο φυλλάδιο.</a:t>
            </a:r>
          </a:p>
          <a:p>
            <a:pPr marL="342900" indent="-342900">
              <a:buFont typeface="Arial" panose="020B0604020202020204" pitchFamily="34" charset="0"/>
              <a:buChar char="•"/>
            </a:pPr>
            <a:endParaRPr lang="el-GR" sz="2400" dirty="0" smtClean="0">
              <a:latin typeface="+mn-lt"/>
            </a:endParaRPr>
          </a:p>
          <a:p>
            <a:pPr marL="342900" indent="-342900">
              <a:buFont typeface="Arial" panose="020B0604020202020204" pitchFamily="34" charset="0"/>
              <a:buChar char="•"/>
            </a:pPr>
            <a:r>
              <a:rPr lang="el-GR" sz="2400" dirty="0" smtClean="0">
                <a:latin typeface="+mn-lt"/>
              </a:rPr>
              <a:t>Στην Ελλάδα το φυλλάδιο θα πρέπει να είναι στα Ελληνικά. </a:t>
            </a:r>
            <a:endParaRPr lang="el-GR" sz="2400" dirty="0">
              <a:latin typeface="+mn-lt"/>
            </a:endParaRPr>
          </a:p>
        </p:txBody>
      </p:sp>
      <p:pic>
        <p:nvPicPr>
          <p:cNvPr id="2049" name="Picture 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3707904" y="1088926"/>
            <a:ext cx="4414795" cy="5769074"/>
          </a:xfrm>
          <a:prstGeom prst="rect">
            <a:avLst/>
          </a:prstGeom>
          <a:noFill/>
          <a:ln w="9525">
            <a:noFill/>
            <a:miter lim="800000"/>
            <a:headEnd/>
            <a:tailEnd/>
          </a:ln>
        </p:spPr>
      </p:pic>
      <p:sp>
        <p:nvSpPr>
          <p:cNvPr id="3" name="Title 2"/>
          <p:cNvSpPr>
            <a:spLocks noGrp="1"/>
          </p:cNvSpPr>
          <p:nvPr>
            <p:ph type="title"/>
          </p:nvPr>
        </p:nvSpPr>
        <p:spPr/>
        <p:txBody>
          <a:bodyPr/>
          <a:lstStyle/>
          <a:p>
            <a:r>
              <a:rPr lang="el-GR" dirty="0" smtClean="0"/>
              <a:t>Φυλλάδιο</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dirty="0"/>
          </a:p>
        </p:txBody>
      </p:sp>
    </p:spTree>
    <p:extLst>
      <p:ext uri="{BB962C8B-B14F-4D97-AF65-F5344CB8AC3E}">
        <p14:creationId xmlns:p14="http://schemas.microsoft.com/office/powerpoint/2010/main" val="2419327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2044401807"/>
              </p:ext>
            </p:extLst>
          </p:nvPr>
        </p:nvGraphicFramePr>
        <p:xfrm>
          <a:off x="1691680" y="1700808"/>
          <a:ext cx="5976663" cy="4719334"/>
        </p:xfrm>
        <a:graphic>
          <a:graphicData uri="http://schemas.openxmlformats.org/drawingml/2006/table">
            <a:tbl>
              <a:tblPr/>
              <a:tblGrid>
                <a:gridCol w="397386"/>
                <a:gridCol w="5579277"/>
              </a:tblGrid>
              <a:tr h="228600">
                <a:tc>
                  <a:txBody>
                    <a:bodyPr/>
                    <a:lstStyle/>
                    <a:p>
                      <a:pPr algn="just">
                        <a:lnSpc>
                          <a:spcPct val="150000"/>
                        </a:lnSpc>
                        <a:spcAft>
                          <a:spcPts val="0"/>
                        </a:spcAft>
                      </a:pPr>
                      <a:r>
                        <a:rPr lang="el-GR" sz="1000" dirty="0">
                          <a:latin typeface="Arial"/>
                          <a:ea typeface="Calibri"/>
                          <a:cs typeface="Times New Roman"/>
                        </a:rPr>
                        <a:t>1</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Περιέχεται η ημερομηνία αναθεώρησης των οδηγιών του </a:t>
                      </a:r>
                      <a:r>
                        <a:rPr lang="en-US" sz="1000" dirty="0">
                          <a:latin typeface="Arial"/>
                          <a:ea typeface="Calibri"/>
                          <a:cs typeface="Times New Roman"/>
                        </a:rPr>
                        <a:t>Kit</a:t>
                      </a:r>
                      <a:r>
                        <a:rPr lang="el-GR" sz="1000" dirty="0">
                          <a:latin typeface="Arial"/>
                          <a:ea typeface="Calibri"/>
                          <a:cs typeface="Times New Roman"/>
                        </a:rPr>
                        <a:t>.</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94">
                <a:tc>
                  <a:txBody>
                    <a:bodyPr/>
                    <a:lstStyle/>
                    <a:p>
                      <a:pPr algn="just">
                        <a:lnSpc>
                          <a:spcPct val="150000"/>
                        </a:lnSpc>
                        <a:spcAft>
                          <a:spcPts val="0"/>
                        </a:spcAft>
                      </a:pPr>
                      <a:r>
                        <a:rPr lang="el-GR" sz="1000" dirty="0">
                          <a:latin typeface="Arial"/>
                          <a:ea typeface="Calibri"/>
                          <a:cs typeface="Times New Roman"/>
                        </a:rPr>
                        <a:t>2</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Υπάρχει ειδοποίηση για την τελευταία αλλαγή στο εσώκλειστο.</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94">
                <a:tc>
                  <a:txBody>
                    <a:bodyPr/>
                    <a:lstStyle/>
                    <a:p>
                      <a:pPr algn="just">
                        <a:lnSpc>
                          <a:spcPct val="150000"/>
                        </a:lnSpc>
                        <a:spcAft>
                          <a:spcPts val="0"/>
                        </a:spcAft>
                      </a:pPr>
                      <a:r>
                        <a:rPr lang="el-GR" sz="1000" dirty="0">
                          <a:latin typeface="Arial"/>
                          <a:ea typeface="Calibri"/>
                          <a:cs typeface="Times New Roman"/>
                        </a:rPr>
                        <a:t>3</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Υπάρχουν οδηγίες για την συνθήκες αποθήκευσης του </a:t>
                      </a:r>
                      <a:r>
                        <a:rPr lang="en-US" sz="1000" dirty="0">
                          <a:latin typeface="Arial"/>
                          <a:ea typeface="Calibri"/>
                          <a:cs typeface="Times New Roman"/>
                        </a:rPr>
                        <a:t>Kit</a:t>
                      </a:r>
                      <a:r>
                        <a:rPr lang="el-GR" sz="1000" dirty="0">
                          <a:latin typeface="Arial"/>
                          <a:ea typeface="Calibri"/>
                          <a:cs typeface="Times New Roman"/>
                        </a:rPr>
                        <a:t> ανοιχτό ή κλειστό.</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70">
                <a:tc>
                  <a:txBody>
                    <a:bodyPr/>
                    <a:lstStyle/>
                    <a:p>
                      <a:pPr algn="just">
                        <a:lnSpc>
                          <a:spcPct val="150000"/>
                        </a:lnSpc>
                        <a:spcAft>
                          <a:spcPts val="0"/>
                        </a:spcAft>
                      </a:pPr>
                      <a:r>
                        <a:rPr lang="el-GR" sz="1000" dirty="0">
                          <a:latin typeface="Arial"/>
                          <a:ea typeface="Calibri"/>
                          <a:cs typeface="Times New Roman"/>
                        </a:rPr>
                        <a:t>4</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Προτείνεται σωληνάριο δειγματοληψίας.</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94">
                <a:tc>
                  <a:txBody>
                    <a:bodyPr/>
                    <a:lstStyle/>
                    <a:p>
                      <a:pPr algn="just">
                        <a:lnSpc>
                          <a:spcPct val="150000"/>
                        </a:lnSpc>
                        <a:spcAft>
                          <a:spcPts val="0"/>
                        </a:spcAft>
                      </a:pPr>
                      <a:r>
                        <a:rPr lang="el-GR" sz="1000" dirty="0">
                          <a:latin typeface="Arial"/>
                          <a:ea typeface="Calibri"/>
                          <a:cs typeface="Times New Roman"/>
                        </a:rPr>
                        <a:t>5</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Περιγράφεται η αρχή μεθόδου.</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94">
                <a:tc>
                  <a:txBody>
                    <a:bodyPr/>
                    <a:lstStyle/>
                    <a:p>
                      <a:pPr algn="just">
                        <a:lnSpc>
                          <a:spcPct val="150000"/>
                        </a:lnSpc>
                        <a:spcAft>
                          <a:spcPts val="0"/>
                        </a:spcAft>
                      </a:pPr>
                      <a:r>
                        <a:rPr lang="el-GR" sz="1000" dirty="0">
                          <a:latin typeface="Arial"/>
                          <a:ea typeface="Calibri"/>
                          <a:cs typeface="Times New Roman"/>
                        </a:rPr>
                        <a:t>6</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αναλυτική ευαισθησία.</a:t>
                      </a:r>
                      <a:endParaRPr lang="el-GR" sz="1000" dirty="0">
                        <a:latin typeface="Calibri"/>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94">
                <a:tc>
                  <a:txBody>
                    <a:bodyPr/>
                    <a:lstStyle/>
                    <a:p>
                      <a:pPr algn="just">
                        <a:lnSpc>
                          <a:spcPct val="150000"/>
                        </a:lnSpc>
                        <a:spcAft>
                          <a:spcPts val="0"/>
                        </a:spcAft>
                      </a:pPr>
                      <a:r>
                        <a:rPr lang="el-GR" sz="1000" dirty="0">
                          <a:latin typeface="Arial"/>
                          <a:ea typeface="Calibri"/>
                          <a:cs typeface="Times New Roman"/>
                        </a:rPr>
                        <a:t>7</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διαγνωστική ευαισθησία</a:t>
                      </a:r>
                      <a:endParaRPr lang="el-GR" sz="1000" dirty="0">
                        <a:latin typeface="Calibri"/>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70">
                <a:tc>
                  <a:txBody>
                    <a:bodyPr/>
                    <a:lstStyle/>
                    <a:p>
                      <a:pPr algn="just">
                        <a:lnSpc>
                          <a:spcPct val="150000"/>
                        </a:lnSpc>
                        <a:spcAft>
                          <a:spcPts val="0"/>
                        </a:spcAft>
                      </a:pPr>
                      <a:r>
                        <a:rPr lang="el-GR" sz="1000" dirty="0">
                          <a:latin typeface="Arial"/>
                          <a:ea typeface="Calibri"/>
                          <a:cs typeface="Times New Roman"/>
                        </a:rPr>
                        <a:t>8</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αναλυτική ειδικότητα.</a:t>
                      </a:r>
                      <a:endParaRPr lang="el-GR" sz="1000" dirty="0">
                        <a:latin typeface="Calibri"/>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94">
                <a:tc>
                  <a:txBody>
                    <a:bodyPr/>
                    <a:lstStyle/>
                    <a:p>
                      <a:pPr algn="just">
                        <a:lnSpc>
                          <a:spcPct val="150000"/>
                        </a:lnSpc>
                        <a:spcAft>
                          <a:spcPts val="0"/>
                        </a:spcAft>
                      </a:pPr>
                      <a:r>
                        <a:rPr lang="el-GR" sz="1000" dirty="0">
                          <a:latin typeface="Arial"/>
                          <a:ea typeface="Calibri"/>
                          <a:cs typeface="Times New Roman"/>
                        </a:rPr>
                        <a:t>9</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διαγνωστική ειδικότητα.</a:t>
                      </a:r>
                      <a:endParaRPr lang="el-GR" sz="1000" dirty="0">
                        <a:latin typeface="Calibri"/>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10</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ακρίβεια της μεθόδου.</a:t>
                      </a:r>
                      <a:endParaRPr lang="el-GR" sz="1000" dirty="0">
                        <a:latin typeface="Calibri"/>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11</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επαναληψιμότητα της μεθόδου.</a:t>
                      </a:r>
                      <a:endParaRPr lang="el-GR" sz="1000" dirty="0">
                        <a:latin typeface="Calibri"/>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12</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αναπαραγωγιμότητα της μεθόδου. </a:t>
                      </a:r>
                      <a:endParaRPr lang="el-GR" sz="1000" dirty="0">
                        <a:latin typeface="Calibri"/>
                        <a:ea typeface="Times New Roman"/>
                        <a:cs typeface="Times New Roman"/>
                      </a:endParaRPr>
                    </a:p>
                  </a:txBody>
                  <a:tcPr marL="43042" marR="4304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13</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Αναφέρονται τυχόν αλληλεπιδράσεις (ικτερικό, αιμολυμένο αίμα κ.α.)</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14</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το όριο ανίχνευσης.</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15</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το εύρος μέτρησης (γραμμικότητα).</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16</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Αναφέρεται η ιχνηλασιμότητα.</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17</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Δίνονται πληροφορίες για τις επιδόσεις του εσωτερικού ελέγχου ποιότητας </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18</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Δίνονται οι τιμές αναφοράς.</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19</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Περιγραφή του επιλεγμένου πληθυσμού αναφοράς.</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94">
                <a:tc>
                  <a:txBody>
                    <a:bodyPr/>
                    <a:lstStyle/>
                    <a:p>
                      <a:pPr algn="just">
                        <a:lnSpc>
                          <a:spcPct val="150000"/>
                        </a:lnSpc>
                        <a:spcAft>
                          <a:spcPts val="0"/>
                        </a:spcAft>
                      </a:pPr>
                      <a:r>
                        <a:rPr lang="el-GR" sz="1000" dirty="0">
                          <a:latin typeface="Arial"/>
                          <a:ea typeface="Calibri"/>
                          <a:cs typeface="Times New Roman"/>
                        </a:rPr>
                        <a:t>20</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000" dirty="0">
                          <a:latin typeface="Arial"/>
                          <a:ea typeface="Calibri"/>
                          <a:cs typeface="Times New Roman"/>
                        </a:rPr>
                        <a:t>Πληροφορίες για προβλήματα από την εντατική χρήση.</a:t>
                      </a:r>
                      <a:endParaRPr lang="el-GR" sz="1000" dirty="0">
                        <a:latin typeface="Calibri"/>
                        <a:ea typeface="Times New Roman"/>
                        <a:cs typeface="Times New Roman"/>
                      </a:endParaRPr>
                    </a:p>
                  </a:txBody>
                  <a:tcPr marL="43042" marR="430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fontScale="90000"/>
          </a:bodyPr>
          <a:lstStyle/>
          <a:p>
            <a:r>
              <a:rPr lang="el-GR" dirty="0"/>
              <a:t>Βασικές πληροφορίες των</a:t>
            </a:r>
            <a:r>
              <a:rPr lang="en-US" dirty="0"/>
              <a:t> </a:t>
            </a:r>
            <a:r>
              <a:rPr lang="el-GR" dirty="0"/>
              <a:t>εσώκλειστων (</a:t>
            </a:r>
            <a:r>
              <a:rPr lang="en-US" dirty="0"/>
              <a:t>98/79</a:t>
            </a:r>
            <a:r>
              <a:rPr lang="el-GR" dirty="0"/>
              <a:t> </a:t>
            </a:r>
            <a:r>
              <a:rPr lang="en-US" dirty="0"/>
              <a:t>EC</a:t>
            </a:r>
            <a:r>
              <a:rPr lang="en-US" dirty="0" smtClean="0"/>
              <a:t>)</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dirty="0"/>
          </a:p>
        </p:txBody>
      </p:sp>
    </p:spTree>
    <p:extLst>
      <p:ext uri="{BB962C8B-B14F-4D97-AF65-F5344CB8AC3E}">
        <p14:creationId xmlns:p14="http://schemas.microsoft.com/office/powerpoint/2010/main" val="395465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print"/>
          <a:srcRect/>
          <a:stretch>
            <a:fillRect/>
          </a:stretch>
        </p:blipFill>
        <p:spPr bwMode="auto">
          <a:xfrm>
            <a:off x="4176742" y="4108364"/>
            <a:ext cx="4822964" cy="1638235"/>
          </a:xfrm>
          <a:prstGeom prst="rect">
            <a:avLst/>
          </a:prstGeom>
          <a:noFill/>
          <a:ln w="9525">
            <a:noFill/>
            <a:miter lim="800000"/>
            <a:headEnd/>
            <a:tailEnd/>
          </a:ln>
        </p:spPr>
      </p:pic>
      <p:sp>
        <p:nvSpPr>
          <p:cNvPr id="4" name="3 - Ορθογώνιο"/>
          <p:cNvSpPr/>
          <p:nvPr/>
        </p:nvSpPr>
        <p:spPr>
          <a:xfrm>
            <a:off x="513202" y="4005064"/>
            <a:ext cx="3960440" cy="1697068"/>
          </a:xfrm>
          <a:prstGeom prst="rect">
            <a:avLst/>
          </a:prstGeom>
        </p:spPr>
        <p:txBody>
          <a:bodyPr wrap="square">
            <a:spAutoFit/>
          </a:bodyPr>
          <a:lstStyle/>
          <a:p>
            <a:pPr>
              <a:lnSpc>
                <a:spcPct val="150000"/>
              </a:lnSpc>
              <a:spcAft>
                <a:spcPts val="0"/>
              </a:spcAft>
            </a:pPr>
            <a:r>
              <a:rPr lang="el-GR" sz="2400" dirty="0" smtClean="0">
                <a:latin typeface="+mn-lt"/>
                <a:ea typeface="Calibri"/>
                <a:cs typeface="Times New Roman"/>
              </a:rPr>
              <a:t>Υπάρχουν οδηγίες για τις συνθήκες αποθήκευσης του </a:t>
            </a:r>
            <a:r>
              <a:rPr lang="en-US" sz="2400" dirty="0" smtClean="0">
                <a:latin typeface="+mn-lt"/>
                <a:ea typeface="Calibri"/>
                <a:cs typeface="Times New Roman"/>
              </a:rPr>
              <a:t>Kit</a:t>
            </a:r>
            <a:r>
              <a:rPr lang="el-GR" sz="2400" dirty="0" smtClean="0">
                <a:latin typeface="+mn-lt"/>
                <a:ea typeface="Calibri"/>
                <a:cs typeface="Times New Roman"/>
              </a:rPr>
              <a:t> ανοιχτό ή κλειστό.</a:t>
            </a:r>
            <a:endParaRPr lang="el-GR" sz="2400" dirty="0">
              <a:latin typeface="+mn-lt"/>
              <a:ea typeface="Times New Roman"/>
              <a:cs typeface="Times New Roman"/>
            </a:endParaRPr>
          </a:p>
        </p:txBody>
      </p:sp>
      <p:sp>
        <p:nvSpPr>
          <p:cNvPr id="5" name="4 - Έλλειψη"/>
          <p:cNvSpPr/>
          <p:nvPr/>
        </p:nvSpPr>
        <p:spPr>
          <a:xfrm>
            <a:off x="4197574" y="4117782"/>
            <a:ext cx="4802131" cy="1671746"/>
          </a:xfrm>
          <a:prstGeom prst="ellipse">
            <a:avLst/>
          </a:prstGeom>
          <a:solidFill>
            <a:srgbClr val="FFFF00">
              <a:alpha val="0"/>
            </a:srgbClr>
          </a:solidFill>
          <a:ln w="38100">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7106" name="Picture 2"/>
          <p:cNvPicPr>
            <a:picLocks noChangeAspect="1" noChangeArrowheads="1"/>
          </p:cNvPicPr>
          <p:nvPr/>
        </p:nvPicPr>
        <p:blipFill>
          <a:blip r:embed="rId3" cstate="print"/>
          <a:srcRect/>
          <a:stretch>
            <a:fillRect/>
          </a:stretch>
        </p:blipFill>
        <p:spPr bwMode="auto">
          <a:xfrm>
            <a:off x="919819" y="2236564"/>
            <a:ext cx="7592394" cy="1224136"/>
          </a:xfrm>
          <a:prstGeom prst="rect">
            <a:avLst/>
          </a:prstGeom>
          <a:noFill/>
          <a:ln w="9525">
            <a:noFill/>
            <a:miter lim="800000"/>
            <a:headEnd/>
            <a:tailEnd/>
          </a:ln>
        </p:spPr>
      </p:pic>
      <p:sp>
        <p:nvSpPr>
          <p:cNvPr id="7" name="6 - Έλλειψη"/>
          <p:cNvSpPr/>
          <p:nvPr/>
        </p:nvSpPr>
        <p:spPr>
          <a:xfrm>
            <a:off x="539552" y="2636912"/>
            <a:ext cx="2669294" cy="1039813"/>
          </a:xfrm>
          <a:prstGeom prst="ellipse">
            <a:avLst/>
          </a:prstGeom>
          <a:solidFill>
            <a:srgbClr val="FFFF00">
              <a:alpha val="0"/>
            </a:srgbClr>
          </a:solidFill>
          <a:ln w="38100">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itle 2"/>
          <p:cNvSpPr>
            <a:spLocks noGrp="1"/>
          </p:cNvSpPr>
          <p:nvPr>
            <p:ph type="title"/>
          </p:nvPr>
        </p:nvSpPr>
        <p:spPr/>
        <p:txBody>
          <a:bodyPr>
            <a:normAutofit/>
          </a:bodyPr>
          <a:lstStyle/>
          <a:p>
            <a:r>
              <a:rPr lang="el-GR" dirty="0"/>
              <a:t>Οδηγίες εσώκλειστου </a:t>
            </a:r>
            <a:r>
              <a:rPr lang="el-GR" sz="3200" b="0" dirty="0"/>
              <a:t>(1 από 25</a:t>
            </a:r>
            <a:r>
              <a:rPr lang="el-GR" sz="3200" b="0" dirty="0" smtClean="0"/>
              <a:t>)</a:t>
            </a:r>
            <a:endParaRPr lang="el-GR" sz="3200" b="0" dirty="0"/>
          </a:p>
        </p:txBody>
      </p:sp>
      <p:sp>
        <p:nvSpPr>
          <p:cNvPr id="6" name="Content Placeholder 5"/>
          <p:cNvSpPr>
            <a:spLocks noGrp="1"/>
          </p:cNvSpPr>
          <p:nvPr>
            <p:ph idx="1"/>
          </p:nvPr>
        </p:nvSpPr>
        <p:spPr>
          <a:xfrm>
            <a:off x="457200" y="1196752"/>
            <a:ext cx="8229600" cy="1039812"/>
          </a:xfrm>
        </p:spPr>
        <p:txBody>
          <a:bodyPr>
            <a:normAutofit/>
          </a:bodyPr>
          <a:lstStyle/>
          <a:p>
            <a:r>
              <a:rPr lang="el-GR" sz="2400" dirty="0"/>
              <a:t>Αναφέρεται η ημερομηνία έκδοσης και τελευταίας αναθεώρησης</a:t>
            </a:r>
          </a:p>
          <a:p>
            <a:endParaRPr lang="el-GR" sz="2400"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dirty="0"/>
          </a:p>
        </p:txBody>
      </p:sp>
    </p:spTree>
    <p:extLst>
      <p:ext uri="{BB962C8B-B14F-4D97-AF65-F5344CB8AC3E}">
        <p14:creationId xmlns:p14="http://schemas.microsoft.com/office/powerpoint/2010/main" val="836441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2" cstate="print"/>
          <a:srcRect/>
          <a:stretch/>
        </p:blipFill>
        <p:spPr bwMode="auto">
          <a:xfrm>
            <a:off x="5756641" y="1268760"/>
            <a:ext cx="3400425" cy="4819650"/>
          </a:xfrm>
          <a:prstGeom prst="rect">
            <a:avLst/>
          </a:prstGeom>
          <a:noFill/>
          <a:ln w="9525">
            <a:noFill/>
            <a:miter lim="800000"/>
            <a:headEnd/>
            <a:tailEnd/>
          </a:ln>
        </p:spPr>
      </p:pic>
      <p:pic>
        <p:nvPicPr>
          <p:cNvPr id="45062" name="Picture 6"/>
          <p:cNvPicPr>
            <a:picLocks noChangeAspect="1" noChangeArrowheads="1"/>
          </p:cNvPicPr>
          <p:nvPr/>
        </p:nvPicPr>
        <p:blipFill>
          <a:blip r:embed="rId3" cstate="print"/>
          <a:srcRect/>
          <a:stretch>
            <a:fillRect/>
          </a:stretch>
        </p:blipFill>
        <p:spPr bwMode="auto">
          <a:xfrm>
            <a:off x="3423951" y="5707499"/>
            <a:ext cx="1628775" cy="981075"/>
          </a:xfrm>
          <a:prstGeom prst="rect">
            <a:avLst/>
          </a:prstGeom>
          <a:noFill/>
          <a:ln w="9525">
            <a:noFill/>
            <a:miter lim="800000"/>
            <a:headEnd/>
            <a:tailEnd/>
          </a:ln>
        </p:spPr>
      </p:pic>
      <p:sp>
        <p:nvSpPr>
          <p:cNvPr id="9" name="8 - TextBox"/>
          <p:cNvSpPr txBox="1"/>
          <p:nvPr/>
        </p:nvSpPr>
        <p:spPr>
          <a:xfrm>
            <a:off x="467544" y="5488245"/>
            <a:ext cx="2880320" cy="1200329"/>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latin typeface="+mn-lt"/>
              </a:rPr>
              <a:t>Αναφέρεται και η ονομασία της μεθόδου</a:t>
            </a:r>
            <a:endParaRPr lang="el-GR" sz="2400" dirty="0">
              <a:latin typeface="+mn-lt"/>
            </a:endParaRPr>
          </a:p>
        </p:txBody>
      </p:sp>
      <p:sp>
        <p:nvSpPr>
          <p:cNvPr id="2" name="Title 1"/>
          <p:cNvSpPr>
            <a:spLocks noGrp="1"/>
          </p:cNvSpPr>
          <p:nvPr>
            <p:ph type="title"/>
          </p:nvPr>
        </p:nvSpPr>
        <p:spPr/>
        <p:txBody>
          <a:bodyPr>
            <a:normAutofit/>
          </a:bodyPr>
          <a:lstStyle/>
          <a:p>
            <a:r>
              <a:rPr lang="el-GR" dirty="0"/>
              <a:t>Οδηγίες εσώκλειστου </a:t>
            </a:r>
            <a:r>
              <a:rPr lang="el-GR" sz="3200" b="0" dirty="0"/>
              <a:t>(2 από 25</a:t>
            </a:r>
            <a:r>
              <a:rPr lang="el-GR" sz="3200" b="0" dirty="0" smtClean="0"/>
              <a:t>)</a:t>
            </a:r>
            <a:endParaRPr lang="el-GR" sz="3200" b="0" dirty="0"/>
          </a:p>
        </p:txBody>
      </p:sp>
      <p:sp>
        <p:nvSpPr>
          <p:cNvPr id="5" name="Content Placeholder 4"/>
          <p:cNvSpPr>
            <a:spLocks noGrp="1"/>
          </p:cNvSpPr>
          <p:nvPr>
            <p:ph idx="1"/>
          </p:nvPr>
        </p:nvSpPr>
        <p:spPr>
          <a:xfrm>
            <a:off x="457200" y="1196752"/>
            <a:ext cx="5338936" cy="4346952"/>
          </a:xfrm>
        </p:spPr>
        <p:txBody>
          <a:bodyPr>
            <a:normAutofit lnSpcReduction="10000"/>
          </a:bodyPr>
          <a:lstStyle/>
          <a:p>
            <a:pPr marL="0" lvl="0" indent="0" eaLnBrk="0" fontAlgn="base" hangingPunct="0">
              <a:lnSpc>
                <a:spcPct val="110000"/>
              </a:lnSpc>
              <a:spcBef>
                <a:spcPct val="0"/>
              </a:spcBef>
              <a:spcAft>
                <a:spcPct val="0"/>
              </a:spcAft>
              <a:buNone/>
            </a:pPr>
            <a:r>
              <a:rPr lang="el-GR" sz="2400" b="1" dirty="0">
                <a:solidFill>
                  <a:srgbClr val="820000"/>
                </a:solidFill>
              </a:rPr>
              <a:t>Περιγράφεται η αρχή μεθόδου</a:t>
            </a:r>
            <a:r>
              <a:rPr lang="en-US" sz="2400" b="1" dirty="0">
                <a:solidFill>
                  <a:srgbClr val="820000"/>
                </a:solidFill>
              </a:rPr>
              <a:t> </a:t>
            </a:r>
            <a:r>
              <a:rPr lang="el-GR" sz="2400" b="1" dirty="0">
                <a:solidFill>
                  <a:srgbClr val="820000"/>
                </a:solidFill>
              </a:rPr>
              <a:t>καθώς και πάνω σε ποιο διεθνή οργανισμό βασίζεται</a:t>
            </a:r>
            <a:r>
              <a:rPr lang="en-US" sz="2400" b="1" dirty="0">
                <a:solidFill>
                  <a:srgbClr val="820000"/>
                </a:solidFill>
              </a:rPr>
              <a:t>:</a:t>
            </a:r>
          </a:p>
          <a:p>
            <a:pPr lvl="0" eaLnBrk="0" fontAlgn="base" hangingPunct="0">
              <a:lnSpc>
                <a:spcPct val="110000"/>
              </a:lnSpc>
              <a:spcBef>
                <a:spcPct val="0"/>
              </a:spcBef>
              <a:spcAft>
                <a:spcPct val="0"/>
              </a:spcAft>
            </a:pPr>
            <a:r>
              <a:rPr lang="en-US" sz="2400" dirty="0" smtClean="0">
                <a:solidFill>
                  <a:srgbClr val="000000"/>
                </a:solidFill>
                <a:ea typeface="Times New Roman" pitchFamily="18" charset="0"/>
                <a:cs typeface="Arial" pitchFamily="34" charset="0"/>
              </a:rPr>
              <a:t>SSCC </a:t>
            </a:r>
            <a:r>
              <a:rPr lang="en-US" sz="2400" dirty="0">
                <a:solidFill>
                  <a:srgbClr val="000000"/>
                </a:solidFill>
                <a:ea typeface="Times New Roman" pitchFamily="18" charset="0"/>
                <a:cs typeface="Arial" pitchFamily="34" charset="0"/>
              </a:rPr>
              <a:t>= Scandinavian Federation of Clinical Chemistry</a:t>
            </a:r>
            <a:endParaRPr lang="el-GR" sz="2400" dirty="0">
              <a:cs typeface="Arial" pitchFamily="34" charset="0"/>
            </a:endParaRPr>
          </a:p>
          <a:p>
            <a:pPr lvl="0" eaLnBrk="0" fontAlgn="base" hangingPunct="0">
              <a:lnSpc>
                <a:spcPct val="110000"/>
              </a:lnSpc>
              <a:spcBef>
                <a:spcPct val="0"/>
              </a:spcBef>
              <a:spcAft>
                <a:spcPct val="0"/>
              </a:spcAft>
            </a:pPr>
            <a:r>
              <a:rPr lang="en-US" sz="2400" dirty="0">
                <a:solidFill>
                  <a:srgbClr val="000000"/>
                </a:solidFill>
                <a:ea typeface="Times New Roman" pitchFamily="18" charset="0"/>
                <a:cs typeface="Arial" pitchFamily="34" charset="0"/>
              </a:rPr>
              <a:t>SFBC = Société Française de Biologie Clinique </a:t>
            </a:r>
            <a:endParaRPr lang="el-GR" sz="2400" dirty="0">
              <a:cs typeface="Arial" pitchFamily="34" charset="0"/>
            </a:endParaRPr>
          </a:p>
          <a:p>
            <a:pPr lvl="0" eaLnBrk="0" fontAlgn="base" hangingPunct="0">
              <a:lnSpc>
                <a:spcPct val="110000"/>
              </a:lnSpc>
              <a:spcBef>
                <a:spcPct val="0"/>
              </a:spcBef>
              <a:spcAft>
                <a:spcPct val="0"/>
              </a:spcAft>
            </a:pPr>
            <a:r>
              <a:rPr lang="en-US" sz="2400" dirty="0">
                <a:solidFill>
                  <a:srgbClr val="000000"/>
                </a:solidFill>
                <a:ea typeface="Times New Roman" pitchFamily="18" charset="0"/>
                <a:cs typeface="Arial" pitchFamily="34" charset="0"/>
              </a:rPr>
              <a:t>IFCC = International Federation of Clinical Chemistry</a:t>
            </a:r>
            <a:endParaRPr lang="el-GR" sz="2400" dirty="0">
              <a:cs typeface="Arial" pitchFamily="34" charset="0"/>
            </a:endParaRPr>
          </a:p>
          <a:p>
            <a:pPr lvl="0" eaLnBrk="0" fontAlgn="base" hangingPunct="0">
              <a:lnSpc>
                <a:spcPct val="110000"/>
              </a:lnSpc>
              <a:spcBef>
                <a:spcPct val="0"/>
              </a:spcBef>
              <a:spcAft>
                <a:spcPct val="0"/>
              </a:spcAft>
            </a:pPr>
            <a:r>
              <a:rPr lang="en-US" sz="2400" dirty="0">
                <a:solidFill>
                  <a:srgbClr val="000000"/>
                </a:solidFill>
                <a:ea typeface="Times New Roman" pitchFamily="18" charset="0"/>
                <a:cs typeface="Arial" pitchFamily="34" charset="0"/>
              </a:rPr>
              <a:t>DGKC = </a:t>
            </a:r>
            <a:r>
              <a:rPr lang="en-US" sz="2400" dirty="0">
                <a:solidFill>
                  <a:srgbClr val="222222"/>
                </a:solidFill>
                <a:ea typeface="Times New Roman" pitchFamily="18" charset="0"/>
                <a:cs typeface="Arial" pitchFamily="34" charset="0"/>
              </a:rPr>
              <a:t>Deutsche Gesellschaft für Klinische Chemie</a:t>
            </a:r>
            <a:endParaRPr lang="el-GR" sz="2400" dirty="0"/>
          </a:p>
          <a:p>
            <a:endParaRPr lang="el-GR" sz="2400"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dirty="0"/>
          </a:p>
        </p:txBody>
      </p:sp>
    </p:spTree>
    <p:extLst>
      <p:ext uri="{BB962C8B-B14F-4D97-AF65-F5344CB8AC3E}">
        <p14:creationId xmlns:p14="http://schemas.microsoft.com/office/powerpoint/2010/main" val="352243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716016" y="27057"/>
            <a:ext cx="3672408" cy="6772275"/>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791362" y="3645024"/>
            <a:ext cx="3543667" cy="2191122"/>
          </a:xfrm>
          <a:prstGeom prst="rect">
            <a:avLst/>
          </a:prstGeom>
          <a:noFill/>
          <a:ln w="9525">
            <a:noFill/>
            <a:miter lim="800000"/>
            <a:headEnd/>
            <a:tailEnd/>
          </a:ln>
        </p:spPr>
      </p:pic>
      <p:sp>
        <p:nvSpPr>
          <p:cNvPr id="4" name="3 - TextBox"/>
          <p:cNvSpPr txBox="1"/>
          <p:nvPr/>
        </p:nvSpPr>
        <p:spPr>
          <a:xfrm>
            <a:off x="1735321" y="5836146"/>
            <a:ext cx="1584176" cy="369332"/>
          </a:xfrm>
          <a:prstGeom prst="rect">
            <a:avLst/>
          </a:prstGeom>
          <a:noFill/>
        </p:spPr>
        <p:txBody>
          <a:bodyPr wrap="square" rtlCol="0">
            <a:spAutoFit/>
          </a:bodyPr>
          <a:lstStyle/>
          <a:p>
            <a:pPr algn="ctr"/>
            <a:r>
              <a:rPr lang="en-US" b="1" dirty="0" smtClean="0">
                <a:solidFill>
                  <a:srgbClr val="004B82"/>
                </a:solidFill>
                <a:latin typeface="+mn-lt"/>
              </a:rPr>
              <a:t>Manual</a:t>
            </a:r>
            <a:endParaRPr lang="el-GR" b="1" dirty="0">
              <a:solidFill>
                <a:srgbClr val="004B82"/>
              </a:solidFill>
              <a:latin typeface="+mn-lt"/>
            </a:endParaRPr>
          </a:p>
        </p:txBody>
      </p:sp>
      <p:sp>
        <p:nvSpPr>
          <p:cNvPr id="6" name="5 - TextBox"/>
          <p:cNvSpPr txBox="1"/>
          <p:nvPr/>
        </p:nvSpPr>
        <p:spPr>
          <a:xfrm>
            <a:off x="6876256" y="2996952"/>
            <a:ext cx="1296144" cy="369332"/>
          </a:xfrm>
          <a:prstGeom prst="rect">
            <a:avLst/>
          </a:prstGeom>
          <a:noFill/>
        </p:spPr>
        <p:txBody>
          <a:bodyPr wrap="square" rtlCol="0">
            <a:spAutoFit/>
          </a:bodyPr>
          <a:lstStyle/>
          <a:p>
            <a:r>
              <a:rPr lang="en-US" b="1" dirty="0" smtClean="0">
                <a:solidFill>
                  <a:srgbClr val="004B82"/>
                </a:solidFill>
                <a:latin typeface="+mn-lt"/>
              </a:rPr>
              <a:t>Hitachi 902</a:t>
            </a:r>
            <a:endParaRPr lang="el-GR" b="1" dirty="0">
              <a:solidFill>
                <a:srgbClr val="004B82"/>
              </a:solidFill>
              <a:latin typeface="+mn-lt"/>
            </a:endParaRPr>
          </a:p>
        </p:txBody>
      </p:sp>
      <p:sp>
        <p:nvSpPr>
          <p:cNvPr id="2" name="Title 1"/>
          <p:cNvSpPr>
            <a:spLocks noGrp="1"/>
          </p:cNvSpPr>
          <p:nvPr>
            <p:ph type="title"/>
          </p:nvPr>
        </p:nvSpPr>
        <p:spPr>
          <a:xfrm>
            <a:off x="467544" y="116632"/>
            <a:ext cx="3672408" cy="2088232"/>
          </a:xfrm>
        </p:spPr>
        <p:txBody>
          <a:bodyPr>
            <a:normAutofit/>
          </a:bodyPr>
          <a:lstStyle/>
          <a:p>
            <a:r>
              <a:rPr lang="el-GR" dirty="0"/>
              <a:t>Οδηγίες εσώκλειστου </a:t>
            </a:r>
            <a:r>
              <a:rPr lang="en-US" dirty="0" smtClean="0"/>
              <a:t/>
            </a:r>
            <a:br>
              <a:rPr lang="en-US" dirty="0" smtClean="0"/>
            </a:br>
            <a:r>
              <a:rPr lang="el-GR" sz="3200" b="0" dirty="0" smtClean="0"/>
              <a:t>(</a:t>
            </a:r>
            <a:r>
              <a:rPr lang="el-GR" sz="3200" b="0" dirty="0"/>
              <a:t>3 από 25</a:t>
            </a:r>
            <a:r>
              <a:rPr lang="el-GR" sz="3200" b="0" dirty="0" smtClean="0"/>
              <a:t>)</a:t>
            </a:r>
            <a:endParaRPr lang="el-GR" sz="3200" b="0" dirty="0"/>
          </a:p>
        </p:txBody>
      </p:sp>
      <p:sp>
        <p:nvSpPr>
          <p:cNvPr id="3" name="Content Placeholder 2"/>
          <p:cNvSpPr>
            <a:spLocks noGrp="1"/>
          </p:cNvSpPr>
          <p:nvPr>
            <p:ph idx="1"/>
          </p:nvPr>
        </p:nvSpPr>
        <p:spPr>
          <a:xfrm>
            <a:off x="457200" y="2708920"/>
            <a:ext cx="4042792" cy="1008112"/>
          </a:xfrm>
        </p:spPr>
        <p:txBody>
          <a:bodyPr>
            <a:normAutofit/>
          </a:bodyPr>
          <a:lstStyle/>
          <a:p>
            <a:r>
              <a:rPr lang="el-GR" sz="2400" dirty="0"/>
              <a:t>Δίνονται αναλυτικές οδηγίες για τη μεθοδολογία</a:t>
            </a:r>
          </a:p>
          <a:p>
            <a:endParaRPr lang="el-GR" sz="2400"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dirty="0"/>
          </a:p>
        </p:txBody>
      </p:sp>
    </p:spTree>
    <p:extLst>
      <p:ext uri="{BB962C8B-B14F-4D97-AF65-F5344CB8AC3E}">
        <p14:creationId xmlns:p14="http://schemas.microsoft.com/office/powerpoint/2010/main" val="3738300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99992" y="0"/>
            <a:ext cx="4486275" cy="6657975"/>
          </a:xfrm>
          <a:prstGeom prst="rect">
            <a:avLst/>
          </a:prstGeom>
          <a:noFill/>
          <a:ln w="9525">
            <a:noFill/>
            <a:miter lim="800000"/>
            <a:headEnd/>
            <a:tailEnd/>
          </a:ln>
        </p:spPr>
      </p:pic>
      <p:sp>
        <p:nvSpPr>
          <p:cNvPr id="4" name="3 - Έλλειψη"/>
          <p:cNvSpPr/>
          <p:nvPr/>
        </p:nvSpPr>
        <p:spPr>
          <a:xfrm>
            <a:off x="6084168" y="0"/>
            <a:ext cx="2016224" cy="476672"/>
          </a:xfrm>
          <a:prstGeom prst="ellipse">
            <a:avLst/>
          </a:prstGeom>
          <a:solidFill>
            <a:srgbClr val="FFFF00">
              <a:alpha val="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608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539552" y="4077072"/>
            <a:ext cx="3816424" cy="1675631"/>
          </a:xfrm>
          <a:prstGeom prst="rect">
            <a:avLst/>
          </a:prstGeom>
          <a:noFill/>
          <a:ln w="9525">
            <a:noFill/>
            <a:miter lim="800000"/>
            <a:headEnd/>
            <a:tailEnd/>
          </a:ln>
        </p:spPr>
      </p:pic>
      <p:sp>
        <p:nvSpPr>
          <p:cNvPr id="3" name="Content Placeholder 2"/>
          <p:cNvSpPr>
            <a:spLocks noGrp="1"/>
          </p:cNvSpPr>
          <p:nvPr>
            <p:ph idx="1"/>
          </p:nvPr>
        </p:nvSpPr>
        <p:spPr>
          <a:xfrm>
            <a:off x="457200" y="2348880"/>
            <a:ext cx="3826768" cy="3888432"/>
          </a:xfrm>
        </p:spPr>
        <p:txBody>
          <a:bodyPr>
            <a:normAutofit/>
          </a:bodyPr>
          <a:lstStyle/>
          <a:p>
            <a:r>
              <a:rPr lang="el-GR" sz="2400" dirty="0"/>
              <a:t>Δίνονται πληροφορίες για τα αντιδραστήρια (σύσταση, συγκέντρωση, θέματα τοξικότητας [</a:t>
            </a:r>
            <a:r>
              <a:rPr lang="en-US" sz="2400" dirty="0"/>
              <a:t>SDS])</a:t>
            </a:r>
            <a:endParaRPr lang="el-GR" sz="2400" dirty="0"/>
          </a:p>
          <a:p>
            <a:endParaRPr lang="el-GR" sz="2400"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dirty="0"/>
          </a:p>
        </p:txBody>
      </p:sp>
      <p:sp>
        <p:nvSpPr>
          <p:cNvPr id="11" name="Title 1"/>
          <p:cNvSpPr>
            <a:spLocks noGrp="1"/>
          </p:cNvSpPr>
          <p:nvPr>
            <p:ph type="title"/>
          </p:nvPr>
        </p:nvSpPr>
        <p:spPr>
          <a:xfrm>
            <a:off x="467544" y="116632"/>
            <a:ext cx="3672408" cy="2088232"/>
          </a:xfrm>
        </p:spPr>
        <p:txBody>
          <a:bodyPr>
            <a:normAutofit/>
          </a:bodyPr>
          <a:lstStyle/>
          <a:p>
            <a:r>
              <a:rPr lang="el-GR" dirty="0"/>
              <a:t>Οδηγίες εσώκλειστου </a:t>
            </a:r>
            <a:r>
              <a:rPr lang="en-US" dirty="0" smtClean="0"/>
              <a:t/>
            </a:r>
            <a:br>
              <a:rPr lang="en-US" dirty="0" smtClean="0"/>
            </a:br>
            <a:r>
              <a:rPr lang="el-GR" sz="3200" b="0" dirty="0" smtClean="0"/>
              <a:t>(</a:t>
            </a:r>
            <a:r>
              <a:rPr lang="en-US" sz="3200" b="0" dirty="0" smtClean="0"/>
              <a:t>4</a:t>
            </a:r>
            <a:r>
              <a:rPr lang="el-GR" sz="3200" b="0" dirty="0" smtClean="0"/>
              <a:t> </a:t>
            </a:r>
            <a:r>
              <a:rPr lang="el-GR" sz="3200" b="0" dirty="0"/>
              <a:t>από 25</a:t>
            </a:r>
            <a:r>
              <a:rPr lang="el-GR" sz="3200" b="0" dirty="0" smtClean="0"/>
              <a:t>)</a:t>
            </a:r>
            <a:endParaRPr lang="el-GR" sz="3200" b="0" dirty="0"/>
          </a:p>
        </p:txBody>
      </p:sp>
    </p:spTree>
    <p:extLst>
      <p:ext uri="{BB962C8B-B14F-4D97-AF65-F5344CB8AC3E}">
        <p14:creationId xmlns:p14="http://schemas.microsoft.com/office/powerpoint/2010/main" val="1933359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23728" y="4293096"/>
            <a:ext cx="5400675" cy="2009775"/>
          </a:xfrm>
          <a:prstGeom prst="rect">
            <a:avLst/>
          </a:prstGeom>
          <a:noFill/>
          <a:ln w="9525">
            <a:noFill/>
            <a:miter lim="800000"/>
            <a:headEnd/>
            <a:tailEnd/>
          </a:ln>
        </p:spPr>
      </p:pic>
      <p:sp>
        <p:nvSpPr>
          <p:cNvPr id="5" name="4 - Έλλειψη"/>
          <p:cNvSpPr/>
          <p:nvPr/>
        </p:nvSpPr>
        <p:spPr>
          <a:xfrm>
            <a:off x="1619672" y="4725144"/>
            <a:ext cx="6264696" cy="864096"/>
          </a:xfrm>
          <a:prstGeom prst="ellipse">
            <a:avLst/>
          </a:prstGeom>
          <a:solidFill>
            <a:srgbClr val="FFFF00">
              <a:alpha val="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004B82"/>
                </a:solidFill>
              </a:ln>
            </a:endParaRPr>
          </a:p>
        </p:txBody>
      </p:sp>
      <p:sp>
        <p:nvSpPr>
          <p:cNvPr id="3" name="Title 2"/>
          <p:cNvSpPr>
            <a:spLocks noGrp="1"/>
          </p:cNvSpPr>
          <p:nvPr>
            <p:ph type="title"/>
          </p:nvPr>
        </p:nvSpPr>
        <p:spPr/>
        <p:txBody>
          <a:bodyPr>
            <a:normAutofit/>
          </a:bodyPr>
          <a:lstStyle/>
          <a:p>
            <a:r>
              <a:rPr lang="el-GR" dirty="0"/>
              <a:t>Οδηγίες εσώκλειστου </a:t>
            </a:r>
            <a:r>
              <a:rPr lang="el-GR" sz="3200" b="0" dirty="0"/>
              <a:t>(5 από 25</a:t>
            </a:r>
            <a:r>
              <a:rPr lang="el-GR" sz="3200" b="0" dirty="0" smtClean="0"/>
              <a:t>)</a:t>
            </a:r>
            <a:endParaRPr lang="el-GR" sz="3200" b="0" dirty="0"/>
          </a:p>
        </p:txBody>
      </p:sp>
      <p:sp>
        <p:nvSpPr>
          <p:cNvPr id="7" name="Content Placeholder 6"/>
          <p:cNvSpPr>
            <a:spLocks noGrp="1"/>
          </p:cNvSpPr>
          <p:nvPr>
            <p:ph idx="1"/>
          </p:nvPr>
        </p:nvSpPr>
        <p:spPr/>
        <p:txBody>
          <a:bodyPr>
            <a:normAutofit/>
          </a:bodyPr>
          <a:lstStyle/>
          <a:p>
            <a:pPr marL="0" indent="0">
              <a:lnSpc>
                <a:spcPct val="150000"/>
              </a:lnSpc>
              <a:buNone/>
            </a:pPr>
            <a:r>
              <a:rPr lang="el-GR" sz="2400" b="1" dirty="0">
                <a:solidFill>
                  <a:srgbClr val="820000"/>
                </a:solidFill>
              </a:rPr>
              <a:t>Δίνονται πληροφορίες για την ημερομηνία λήξης του αντιδραστηρίου</a:t>
            </a:r>
            <a:r>
              <a:rPr lang="en-US" sz="2400" b="1" dirty="0">
                <a:solidFill>
                  <a:srgbClr val="820000"/>
                </a:solidFill>
              </a:rPr>
              <a:t>:</a:t>
            </a:r>
          </a:p>
          <a:p>
            <a:pPr marL="271463" indent="-271463">
              <a:lnSpc>
                <a:spcPct val="150000"/>
              </a:lnSpc>
            </a:pPr>
            <a:r>
              <a:rPr lang="el-GR" sz="2400" b="1" dirty="0" smtClean="0">
                <a:solidFill>
                  <a:srgbClr val="004B82"/>
                </a:solidFill>
              </a:rPr>
              <a:t>Πριν </a:t>
            </a:r>
            <a:r>
              <a:rPr lang="el-GR" sz="2400" dirty="0"/>
              <a:t>ανοίξει η συσκευασία και έρθει σε επαφή το περιεχόμενο με τον αέρα.</a:t>
            </a:r>
          </a:p>
          <a:p>
            <a:pPr marL="271463" indent="-271463">
              <a:lnSpc>
                <a:spcPct val="150000"/>
              </a:lnSpc>
            </a:pPr>
            <a:r>
              <a:rPr lang="el-GR" sz="2400" b="1" dirty="0">
                <a:solidFill>
                  <a:srgbClr val="004B82"/>
                </a:solidFill>
              </a:rPr>
              <a:t>Μετά </a:t>
            </a:r>
            <a:r>
              <a:rPr lang="el-GR" sz="2400" dirty="0"/>
              <a:t>την πρώτη χρήση του αντιδραστηρίου</a:t>
            </a:r>
            <a:r>
              <a:rPr lang="el-GR" sz="2400" dirty="0" smtClean="0"/>
              <a:t>.</a:t>
            </a:r>
            <a:endParaRPr lang="el-GR" sz="2400" dirty="0"/>
          </a:p>
          <a:p>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dirty="0"/>
          </a:p>
        </p:txBody>
      </p:sp>
    </p:spTree>
    <p:extLst>
      <p:ext uri="{BB962C8B-B14F-4D97-AF65-F5344CB8AC3E}">
        <p14:creationId xmlns:p14="http://schemas.microsoft.com/office/powerpoint/2010/main" val="1258540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Ορισμός αντιδραστηρίων (Reagents) </a:t>
            </a:r>
            <a:r>
              <a:rPr lang="en-US" dirty="0" smtClean="0"/>
              <a:t/>
            </a:r>
            <a:br>
              <a:rPr lang="en-US" dirty="0" smtClean="0"/>
            </a:br>
            <a:r>
              <a:rPr lang="el-GR" sz="3600" b="0" dirty="0" smtClean="0"/>
              <a:t>(</a:t>
            </a:r>
            <a:r>
              <a:rPr lang="en-US" sz="3600" b="0" dirty="0" smtClean="0"/>
              <a:t>2</a:t>
            </a:r>
            <a:r>
              <a:rPr lang="el-GR" sz="3600" b="0" dirty="0" smtClean="0"/>
              <a:t> </a:t>
            </a:r>
            <a:r>
              <a:rPr lang="el-GR" sz="3600" b="0" dirty="0"/>
              <a:t>από 3)</a:t>
            </a:r>
          </a:p>
        </p:txBody>
      </p:sp>
      <p:sp>
        <p:nvSpPr>
          <p:cNvPr id="6" name="Content Placeholder 5"/>
          <p:cNvSpPr>
            <a:spLocks noGrp="1"/>
          </p:cNvSpPr>
          <p:nvPr>
            <p:ph idx="1"/>
          </p:nvPr>
        </p:nvSpPr>
        <p:spPr>
          <a:xfrm>
            <a:off x="457200" y="1196752"/>
            <a:ext cx="8229600" cy="4608512"/>
          </a:xfrm>
        </p:spPr>
        <p:txBody>
          <a:bodyPr>
            <a:normAutofit/>
          </a:bodyPr>
          <a:lstStyle/>
          <a:p>
            <a:pPr marL="0" indent="0">
              <a:buNone/>
            </a:pPr>
            <a:r>
              <a:rPr lang="en-US" sz="2800" b="1" dirty="0"/>
              <a:t>T</a:t>
            </a:r>
            <a:r>
              <a:rPr lang="el-GR" sz="2800" b="1" dirty="0"/>
              <a:t>α αντιδραστήρια</a:t>
            </a:r>
            <a:r>
              <a:rPr lang="en-US" sz="2800" b="1" dirty="0"/>
              <a:t> </a:t>
            </a:r>
            <a:r>
              <a:rPr lang="en-US" sz="2800" b="1" dirty="0">
                <a:solidFill>
                  <a:srgbClr val="820000"/>
                </a:solidFill>
              </a:rPr>
              <a:t>(R) </a:t>
            </a:r>
            <a:r>
              <a:rPr lang="el-GR" sz="2800" b="1" dirty="0"/>
              <a:t>μπορεί να είναι</a:t>
            </a:r>
            <a:r>
              <a:rPr lang="en-US" sz="2800" b="1" dirty="0"/>
              <a:t>:</a:t>
            </a:r>
          </a:p>
          <a:p>
            <a:pPr>
              <a:spcAft>
                <a:spcPts val="600"/>
              </a:spcAft>
            </a:pPr>
            <a:r>
              <a:rPr lang="en-US" sz="2800" dirty="0" smtClean="0"/>
              <a:t>Y</a:t>
            </a:r>
            <a:r>
              <a:rPr lang="el-GR" sz="2800" dirty="0"/>
              <a:t>ποστρώματα</a:t>
            </a:r>
            <a:r>
              <a:rPr lang="el-GR" sz="2800" dirty="0"/>
              <a:t> (</a:t>
            </a:r>
            <a:r>
              <a:rPr lang="en-US" sz="2800" dirty="0"/>
              <a:t>Substrates)</a:t>
            </a:r>
          </a:p>
          <a:p>
            <a:pPr>
              <a:spcAft>
                <a:spcPts val="600"/>
              </a:spcAft>
            </a:pPr>
            <a:r>
              <a:rPr lang="el-GR" sz="2800" dirty="0" smtClean="0"/>
              <a:t>Ένζυμα </a:t>
            </a:r>
            <a:r>
              <a:rPr lang="el-GR" sz="2800" dirty="0"/>
              <a:t>(</a:t>
            </a:r>
            <a:r>
              <a:rPr lang="en-US" sz="2800" dirty="0"/>
              <a:t>Enzymes)</a:t>
            </a:r>
          </a:p>
          <a:p>
            <a:pPr>
              <a:spcAft>
                <a:spcPts val="600"/>
              </a:spcAft>
            </a:pPr>
            <a:r>
              <a:rPr lang="el-GR" sz="2800" dirty="0" smtClean="0"/>
              <a:t>Διαλύτες </a:t>
            </a:r>
            <a:r>
              <a:rPr lang="el-GR" sz="2800" dirty="0"/>
              <a:t>(</a:t>
            </a:r>
            <a:r>
              <a:rPr lang="en-US" sz="2800" dirty="0"/>
              <a:t>Dilutions) – </a:t>
            </a:r>
            <a:r>
              <a:rPr lang="el-GR" sz="2800" dirty="0"/>
              <a:t>συμπεριλαμβανομένου του </a:t>
            </a:r>
            <a:r>
              <a:rPr lang="en-US" sz="2800" dirty="0" smtClean="0"/>
              <a:t>AD</a:t>
            </a:r>
            <a:endParaRPr lang="en-US" sz="2800" dirty="0"/>
          </a:p>
          <a:p>
            <a:pPr>
              <a:spcAft>
                <a:spcPts val="600"/>
              </a:spcAft>
            </a:pPr>
            <a:r>
              <a:rPr lang="el-GR" sz="2800" dirty="0" smtClean="0"/>
              <a:t>Όλα </a:t>
            </a:r>
            <a:r>
              <a:rPr lang="el-GR" sz="2800" dirty="0"/>
              <a:t>τα παραπάνω αναμιγνύονται πριν τη χρήση </a:t>
            </a:r>
            <a:endParaRPr lang="en-US" sz="2800" dirty="0"/>
          </a:p>
          <a:p>
            <a:pPr>
              <a:spcAft>
                <a:spcPts val="600"/>
              </a:spcAft>
            </a:pPr>
            <a:r>
              <a:rPr lang="en-US" sz="2800" b="1" dirty="0" smtClean="0">
                <a:solidFill>
                  <a:srgbClr val="820000"/>
                </a:solidFill>
              </a:rPr>
              <a:t>(</a:t>
            </a:r>
            <a:r>
              <a:rPr lang="en-US" sz="2800" b="1" dirty="0">
                <a:solidFill>
                  <a:srgbClr val="820000"/>
                </a:solidFill>
              </a:rPr>
              <a:t>WR – Working Reagents</a:t>
            </a:r>
            <a:r>
              <a:rPr lang="en-US" sz="2800" b="1" dirty="0" smtClean="0">
                <a:solidFill>
                  <a:srgbClr val="820000"/>
                </a:solidFill>
              </a:rPr>
              <a:t>)</a:t>
            </a:r>
            <a:endParaRPr lang="en-US" sz="2800" b="1" dirty="0">
              <a:solidFill>
                <a:srgbClr val="820000"/>
              </a:solidFill>
            </a:endParaRP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dirty="0"/>
          </a:p>
        </p:txBody>
      </p:sp>
    </p:spTree>
    <p:extLst>
      <p:ext uri="{BB962C8B-B14F-4D97-AF65-F5344CB8AC3E}">
        <p14:creationId xmlns:p14="http://schemas.microsoft.com/office/powerpoint/2010/main" val="2324920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a:stretch>
            <a:fillRect/>
          </a:stretch>
        </p:blipFill>
        <p:spPr bwMode="auto">
          <a:xfrm>
            <a:off x="4332706" y="1422083"/>
            <a:ext cx="4474191" cy="5184578"/>
          </a:xfrm>
          <a:prstGeom prst="rect">
            <a:avLst/>
          </a:prstGeom>
          <a:noFill/>
          <a:ln w="9525">
            <a:noFill/>
            <a:miter lim="800000"/>
            <a:headEnd/>
            <a:tailEnd/>
          </a:ln>
        </p:spPr>
      </p:pic>
      <p:sp>
        <p:nvSpPr>
          <p:cNvPr id="5" name="4 - Έλλειψη"/>
          <p:cNvSpPr/>
          <p:nvPr/>
        </p:nvSpPr>
        <p:spPr>
          <a:xfrm>
            <a:off x="4139952" y="1700807"/>
            <a:ext cx="4680520" cy="3695945"/>
          </a:xfrm>
          <a:prstGeom prst="ellipse">
            <a:avLst/>
          </a:prstGeom>
          <a:solidFill>
            <a:srgbClr val="FFFF00">
              <a:alpha val="0"/>
            </a:srgbClr>
          </a:solidFill>
          <a:ln w="38100">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itle 3"/>
          <p:cNvSpPr>
            <a:spLocks noGrp="1"/>
          </p:cNvSpPr>
          <p:nvPr>
            <p:ph type="title"/>
          </p:nvPr>
        </p:nvSpPr>
        <p:spPr/>
        <p:txBody>
          <a:bodyPr>
            <a:normAutofit/>
          </a:bodyPr>
          <a:lstStyle/>
          <a:p>
            <a:r>
              <a:rPr lang="el-GR" dirty="0"/>
              <a:t>Οδηγίες εσώκλειστου </a:t>
            </a:r>
            <a:r>
              <a:rPr lang="el-GR" sz="3200" b="0" dirty="0"/>
              <a:t>(6 από 25</a:t>
            </a:r>
            <a:r>
              <a:rPr lang="el-GR" sz="3200" b="0" dirty="0" smtClean="0"/>
              <a:t>)</a:t>
            </a:r>
            <a:endParaRPr lang="el-GR" sz="3200" b="0" dirty="0"/>
          </a:p>
        </p:txBody>
      </p:sp>
      <p:sp>
        <p:nvSpPr>
          <p:cNvPr id="7" name="Content Placeholder 6"/>
          <p:cNvSpPr>
            <a:spLocks noGrp="1"/>
          </p:cNvSpPr>
          <p:nvPr>
            <p:ph idx="1"/>
          </p:nvPr>
        </p:nvSpPr>
        <p:spPr>
          <a:xfrm>
            <a:off x="457200" y="1196752"/>
            <a:ext cx="3970784" cy="5040560"/>
          </a:xfrm>
        </p:spPr>
        <p:txBody>
          <a:bodyPr>
            <a:normAutofit/>
          </a:bodyPr>
          <a:lstStyle/>
          <a:p>
            <a:r>
              <a:rPr lang="en-US" sz="2400" dirty="0"/>
              <a:t>A</a:t>
            </a:r>
            <a:r>
              <a:rPr lang="el-GR" sz="2400" dirty="0"/>
              <a:t>ναφέρεται το δείγμα/τα και το σωληνάριο δειγματοληψίας ή τουλάχιστον δίνονται οδηγίες για το ποιο είναι ακατάλληλο.</a:t>
            </a:r>
          </a:p>
          <a:p>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dirty="0"/>
          </a:p>
        </p:txBody>
      </p:sp>
    </p:spTree>
    <p:extLst>
      <p:ext uri="{BB962C8B-B14F-4D97-AF65-F5344CB8AC3E}">
        <p14:creationId xmlns:p14="http://schemas.microsoft.com/office/powerpoint/2010/main" val="3882817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4252552" y="1229834"/>
            <a:ext cx="4668019" cy="4246780"/>
          </a:xfrm>
          <a:prstGeom prst="rect">
            <a:avLst/>
          </a:prstGeom>
          <a:noFill/>
          <a:ln w="9525">
            <a:noFill/>
            <a:miter lim="800000"/>
            <a:headEnd/>
            <a:tailEnd/>
          </a:ln>
        </p:spPr>
      </p:pic>
      <p:sp>
        <p:nvSpPr>
          <p:cNvPr id="5" name="4 - Έλλειψη"/>
          <p:cNvSpPr/>
          <p:nvPr/>
        </p:nvSpPr>
        <p:spPr>
          <a:xfrm>
            <a:off x="3980329" y="1470212"/>
            <a:ext cx="5183923" cy="4479068"/>
          </a:xfrm>
          <a:prstGeom prst="ellipse">
            <a:avLst/>
          </a:prstGeom>
          <a:solidFill>
            <a:srgbClr val="FFFF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rgbClr val="004B82"/>
                </a:solidFill>
              </a:ln>
            </a:endParaRPr>
          </a:p>
        </p:txBody>
      </p:sp>
      <p:sp>
        <p:nvSpPr>
          <p:cNvPr id="3" name="Title 2"/>
          <p:cNvSpPr>
            <a:spLocks noGrp="1"/>
          </p:cNvSpPr>
          <p:nvPr>
            <p:ph type="title"/>
          </p:nvPr>
        </p:nvSpPr>
        <p:spPr/>
        <p:txBody>
          <a:bodyPr>
            <a:normAutofit/>
          </a:bodyPr>
          <a:lstStyle/>
          <a:p>
            <a:r>
              <a:rPr lang="el-GR" dirty="0"/>
              <a:t>Οδηγίες εσώκλειστου </a:t>
            </a:r>
            <a:r>
              <a:rPr lang="el-GR" sz="3200" b="0" dirty="0"/>
              <a:t>(7 από 25</a:t>
            </a:r>
            <a:r>
              <a:rPr lang="el-GR" sz="3200" b="0" dirty="0" smtClean="0"/>
              <a:t>)</a:t>
            </a:r>
            <a:endParaRPr lang="el-GR" sz="3200" b="0" dirty="0"/>
          </a:p>
        </p:txBody>
      </p:sp>
      <p:sp>
        <p:nvSpPr>
          <p:cNvPr id="7" name="Content Placeholder 6"/>
          <p:cNvSpPr>
            <a:spLocks noGrp="1"/>
          </p:cNvSpPr>
          <p:nvPr>
            <p:ph idx="1"/>
          </p:nvPr>
        </p:nvSpPr>
        <p:spPr>
          <a:xfrm>
            <a:off x="457200" y="1196752"/>
            <a:ext cx="3610744" cy="5040560"/>
          </a:xfrm>
        </p:spPr>
        <p:txBody>
          <a:bodyPr>
            <a:normAutofit/>
          </a:bodyPr>
          <a:lstStyle/>
          <a:p>
            <a:r>
              <a:rPr lang="el-GR" sz="2400" dirty="0"/>
              <a:t>Αναφέρεται οι αλληλεπιδράσεις από ικτερικά/αιμολυμένα/λιπαιμικά δείγματα ή δείγματα που περιέχουν μεταβολίτες ή φάρμακα.</a:t>
            </a:r>
          </a:p>
          <a:p>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dirty="0"/>
          </a:p>
        </p:txBody>
      </p:sp>
    </p:spTree>
    <p:extLst>
      <p:ext uri="{BB962C8B-B14F-4D97-AF65-F5344CB8AC3E}">
        <p14:creationId xmlns:p14="http://schemas.microsoft.com/office/powerpoint/2010/main" val="440048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rotWithShape="1">
          <a:blip r:embed="rId2" cstate="print"/>
          <a:srcRect b="6346"/>
          <a:stretch/>
        </p:blipFill>
        <p:spPr bwMode="auto">
          <a:xfrm>
            <a:off x="440737" y="5301208"/>
            <a:ext cx="4320480" cy="1208396"/>
          </a:xfrm>
          <a:prstGeom prst="rect">
            <a:avLst/>
          </a:prstGeom>
          <a:noFill/>
          <a:ln w="9525">
            <a:noFill/>
            <a:miter lim="800000"/>
            <a:headEnd/>
            <a:tailEnd/>
          </a:ln>
        </p:spPr>
      </p:pic>
      <p:pic>
        <p:nvPicPr>
          <p:cNvPr id="49154" name="Picture 2"/>
          <p:cNvPicPr>
            <a:picLocks noChangeAspect="1" noChangeArrowheads="1"/>
          </p:cNvPicPr>
          <p:nvPr/>
        </p:nvPicPr>
        <p:blipFill rotWithShape="1">
          <a:blip r:embed="rId3" cstate="print"/>
          <a:srcRect l="2847" t="6087" b="6665"/>
          <a:stretch/>
        </p:blipFill>
        <p:spPr bwMode="auto">
          <a:xfrm>
            <a:off x="4625788" y="3645024"/>
            <a:ext cx="4293717" cy="1859305"/>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l-GR" dirty="0"/>
              <a:t>Οδηγίες εσώκλειστου </a:t>
            </a:r>
            <a:r>
              <a:rPr lang="el-GR" sz="3200" b="0" dirty="0"/>
              <a:t>(8 από 25</a:t>
            </a:r>
            <a:r>
              <a:rPr lang="el-GR" sz="3200" b="0" dirty="0" smtClean="0"/>
              <a:t>)</a:t>
            </a:r>
            <a:endParaRPr lang="el-GR" sz="3200" b="0" dirty="0"/>
          </a:p>
        </p:txBody>
      </p:sp>
      <p:sp>
        <p:nvSpPr>
          <p:cNvPr id="5" name="Content Placeholder 4"/>
          <p:cNvSpPr>
            <a:spLocks noGrp="1"/>
          </p:cNvSpPr>
          <p:nvPr>
            <p:ph idx="1"/>
          </p:nvPr>
        </p:nvSpPr>
        <p:spPr>
          <a:xfrm>
            <a:off x="457200" y="1196752"/>
            <a:ext cx="8229600" cy="2592288"/>
          </a:xfrm>
        </p:spPr>
        <p:txBody>
          <a:bodyPr>
            <a:normAutofit/>
          </a:bodyPr>
          <a:lstStyle/>
          <a:p>
            <a:pPr marL="0" indent="0">
              <a:buNone/>
            </a:pPr>
            <a:r>
              <a:rPr lang="el-GR" sz="2400" b="1" dirty="0">
                <a:solidFill>
                  <a:srgbClr val="820000"/>
                </a:solidFill>
              </a:rPr>
              <a:t>Δίνονται πληροφορίες για την επαναληψιμότητα (</a:t>
            </a:r>
            <a:r>
              <a:rPr lang="en-US" sz="2400" b="1" dirty="0">
                <a:solidFill>
                  <a:srgbClr val="820000"/>
                </a:solidFill>
              </a:rPr>
              <a:t>repeatability) </a:t>
            </a:r>
            <a:r>
              <a:rPr lang="el-GR" sz="2400" b="1" dirty="0">
                <a:solidFill>
                  <a:srgbClr val="820000"/>
                </a:solidFill>
              </a:rPr>
              <a:t>της </a:t>
            </a:r>
            <a:r>
              <a:rPr lang="el-GR" sz="2400" b="1" dirty="0" smtClean="0">
                <a:solidFill>
                  <a:srgbClr val="820000"/>
                </a:solidFill>
              </a:rPr>
              <a:t>μεθόδου</a:t>
            </a:r>
            <a:endParaRPr lang="en-US" sz="2400" b="1" dirty="0" smtClean="0">
              <a:solidFill>
                <a:srgbClr val="820000"/>
              </a:solidFill>
            </a:endParaRPr>
          </a:p>
          <a:p>
            <a:r>
              <a:rPr lang="el-GR" sz="2400" dirty="0"/>
              <a:t>Για τον λόγο αυτό υπολογίζεται </a:t>
            </a:r>
            <a:r>
              <a:rPr lang="en-US" sz="2400" dirty="0"/>
              <a:t>o </a:t>
            </a:r>
            <a:r>
              <a:rPr lang="el-GR" sz="2400" dirty="0"/>
              <a:t>συντελεστής μεταβλητότητας (</a:t>
            </a:r>
            <a:r>
              <a:rPr lang="en-US" sz="2400" b="1" dirty="0">
                <a:solidFill>
                  <a:srgbClr val="820000"/>
                </a:solidFill>
              </a:rPr>
              <a:t>CV</a:t>
            </a:r>
            <a:r>
              <a:rPr lang="en-US" sz="2400" b="1" baseline="-25000" dirty="0">
                <a:solidFill>
                  <a:srgbClr val="820000"/>
                </a:solidFill>
              </a:rPr>
              <a:t>intra-assay</a:t>
            </a:r>
            <a:r>
              <a:rPr lang="en-US" sz="2400" dirty="0"/>
              <a:t>) </a:t>
            </a:r>
            <a:r>
              <a:rPr lang="el-GR" sz="2400" dirty="0"/>
              <a:t>τουλάχιστον 20 τιμών ορού ασθενούς ή </a:t>
            </a:r>
            <a:r>
              <a:rPr lang="en-US" sz="2400" dirty="0"/>
              <a:t>control </a:t>
            </a:r>
            <a:r>
              <a:rPr lang="el-GR" sz="2400" dirty="0"/>
              <a:t>που προσδιορίστηκαν μέσα στην ίδια ημέρα, με τα ίδια αντιδραστήρια και την ίδια βαθμονόμηση.</a:t>
            </a:r>
          </a:p>
          <a:p>
            <a:pPr marL="0" indent="0">
              <a:buNone/>
            </a:pPr>
            <a:endParaRPr lang="el-GR" sz="2400" dirty="0">
              <a:solidFill>
                <a:srgbClr val="C00000"/>
              </a:solidFill>
            </a:endParaRPr>
          </a:p>
          <a:p>
            <a:endParaRPr lang="el-GR" sz="2400"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dirty="0"/>
          </a:p>
        </p:txBody>
      </p:sp>
    </p:spTree>
    <p:extLst>
      <p:ext uri="{BB962C8B-B14F-4D97-AF65-F5344CB8AC3E}">
        <p14:creationId xmlns:p14="http://schemas.microsoft.com/office/powerpoint/2010/main" val="2114232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rotWithShape="1">
          <a:blip r:embed="rId2" cstate="print"/>
          <a:srcRect l="10860" b="11114"/>
          <a:stretch/>
        </p:blipFill>
        <p:spPr bwMode="auto">
          <a:xfrm>
            <a:off x="4572000" y="4039254"/>
            <a:ext cx="2342712" cy="2021778"/>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835696" y="4509120"/>
            <a:ext cx="2284702" cy="1393669"/>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l-GR" dirty="0"/>
              <a:t>Οδηγίες εσώκλειστου </a:t>
            </a:r>
            <a:r>
              <a:rPr lang="el-GR" sz="3200" b="0" dirty="0"/>
              <a:t>(9 από 25</a:t>
            </a:r>
            <a:r>
              <a:rPr lang="el-GR" sz="3200" b="0" dirty="0" smtClean="0"/>
              <a:t>)</a:t>
            </a:r>
            <a:endParaRPr lang="el-GR" sz="3200" b="0" dirty="0"/>
          </a:p>
        </p:txBody>
      </p:sp>
      <p:sp>
        <p:nvSpPr>
          <p:cNvPr id="5" name="Content Placeholder 4"/>
          <p:cNvSpPr>
            <a:spLocks noGrp="1"/>
          </p:cNvSpPr>
          <p:nvPr>
            <p:ph idx="1"/>
          </p:nvPr>
        </p:nvSpPr>
        <p:spPr>
          <a:xfrm>
            <a:off x="457200" y="1196752"/>
            <a:ext cx="8229600" cy="2880320"/>
          </a:xfrm>
        </p:spPr>
        <p:txBody>
          <a:bodyPr>
            <a:normAutofit/>
          </a:bodyPr>
          <a:lstStyle/>
          <a:p>
            <a:r>
              <a:rPr lang="el-GR" sz="2400" b="1" dirty="0">
                <a:solidFill>
                  <a:srgbClr val="820000"/>
                </a:solidFill>
              </a:rPr>
              <a:t>Δίνονται πληροφορίες για την αναπαραγωγιμότητα (</a:t>
            </a:r>
            <a:r>
              <a:rPr lang="en-US" sz="2400" b="1" dirty="0">
                <a:solidFill>
                  <a:srgbClr val="820000"/>
                </a:solidFill>
              </a:rPr>
              <a:t>reproducibility) </a:t>
            </a:r>
            <a:r>
              <a:rPr lang="el-GR" sz="2400" b="1" dirty="0">
                <a:solidFill>
                  <a:srgbClr val="820000"/>
                </a:solidFill>
              </a:rPr>
              <a:t>της </a:t>
            </a:r>
            <a:r>
              <a:rPr lang="el-GR" sz="2400" b="1" dirty="0" smtClean="0">
                <a:solidFill>
                  <a:srgbClr val="820000"/>
                </a:solidFill>
              </a:rPr>
              <a:t>μεθόδου</a:t>
            </a:r>
            <a:endParaRPr lang="en-US" sz="2400" dirty="0" smtClean="0"/>
          </a:p>
          <a:p>
            <a:r>
              <a:rPr lang="el-GR" sz="2400" dirty="0"/>
              <a:t>Για τον λόγο αυτό υπολογίζεται ο συντελεστής μεταβλητότητας (</a:t>
            </a:r>
            <a:r>
              <a:rPr lang="en-US" sz="2400" b="1" dirty="0">
                <a:solidFill>
                  <a:srgbClr val="820000"/>
                </a:solidFill>
              </a:rPr>
              <a:t>Cv</a:t>
            </a:r>
            <a:r>
              <a:rPr lang="en-US" sz="2400" b="1" baseline="-25000" dirty="0">
                <a:solidFill>
                  <a:srgbClr val="820000"/>
                </a:solidFill>
              </a:rPr>
              <a:t>inter-assay</a:t>
            </a:r>
            <a:r>
              <a:rPr lang="en-US" sz="2400" dirty="0"/>
              <a:t>)</a:t>
            </a:r>
            <a:r>
              <a:rPr lang="el-GR" sz="2400" dirty="0"/>
              <a:t> τουλάχιστον 20 τιμών ορού ασθενούς ή </a:t>
            </a:r>
            <a:r>
              <a:rPr lang="en-US" sz="2400" dirty="0"/>
              <a:t>control </a:t>
            </a:r>
            <a:r>
              <a:rPr lang="el-GR" sz="2400" dirty="0"/>
              <a:t>που προσδιορίστηκαν διαφορετικές ημέρες, ενδεχομένως με διαφορετικά αντιδραστήρια και διαφορετική βαθμονόμηση.</a:t>
            </a:r>
          </a:p>
          <a:p>
            <a:endParaRPr lang="el-GR" sz="2400" dirty="0"/>
          </a:p>
          <a:p>
            <a:endParaRPr lang="el-GR" sz="2400"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32</a:t>
            </a:fld>
            <a:endParaRPr lang="el-GR" dirty="0"/>
          </a:p>
        </p:txBody>
      </p:sp>
    </p:spTree>
    <p:extLst>
      <p:ext uri="{BB962C8B-B14F-4D97-AF65-F5344CB8AC3E}">
        <p14:creationId xmlns:p14="http://schemas.microsoft.com/office/powerpoint/2010/main" val="1184645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000"/>
                    </a14:imgEffect>
                    <a14:imgEffect>
                      <a14:brightnessContrast bright="-27000" contrast="100000"/>
                    </a14:imgEffect>
                  </a14:imgLayer>
                </a14:imgProps>
              </a:ext>
            </a:extLst>
          </a:blip>
          <a:srcRect/>
          <a:stretch>
            <a:fillRect/>
          </a:stretch>
        </p:blipFill>
        <p:spPr bwMode="auto">
          <a:xfrm>
            <a:off x="2123728" y="2420888"/>
            <a:ext cx="4104456" cy="2647584"/>
          </a:xfrm>
          <a:prstGeom prst="rect">
            <a:avLst/>
          </a:prstGeom>
          <a:noFill/>
          <a:ln w="9525">
            <a:noFill/>
            <a:miter lim="800000"/>
            <a:headEnd/>
            <a:tailEnd/>
          </a:ln>
        </p:spPr>
      </p:pic>
      <p:cxnSp>
        <p:nvCxnSpPr>
          <p:cNvPr id="7" name="6 - Ευθεία γραμμή σύνδεσης"/>
          <p:cNvCxnSpPr/>
          <p:nvPr/>
        </p:nvCxnSpPr>
        <p:spPr>
          <a:xfrm>
            <a:off x="1475656" y="5068472"/>
            <a:ext cx="5688632" cy="0"/>
          </a:xfrm>
          <a:prstGeom prst="line">
            <a:avLst/>
          </a:prstGeom>
          <a:ln w="12700">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2987824" y="5661248"/>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3851920" y="5517232"/>
            <a:ext cx="3312368" cy="369332"/>
          </a:xfrm>
          <a:prstGeom prst="rect">
            <a:avLst/>
          </a:prstGeom>
          <a:noFill/>
        </p:spPr>
        <p:txBody>
          <a:bodyPr wrap="square" rtlCol="0">
            <a:spAutoFit/>
          </a:bodyPr>
          <a:lstStyle/>
          <a:p>
            <a:r>
              <a:rPr lang="el-GR" dirty="0" smtClean="0">
                <a:latin typeface="+mn-lt"/>
              </a:rPr>
              <a:t>Μεγάλη επαναληψιμότητα</a:t>
            </a:r>
            <a:endParaRPr lang="el-GR" dirty="0">
              <a:latin typeface="+mn-lt"/>
            </a:endParaRPr>
          </a:p>
        </p:txBody>
      </p:sp>
      <p:cxnSp>
        <p:nvCxnSpPr>
          <p:cNvPr id="12" name="11 - Ευθεία γραμμή σύνδεσης"/>
          <p:cNvCxnSpPr/>
          <p:nvPr/>
        </p:nvCxnSpPr>
        <p:spPr>
          <a:xfrm>
            <a:off x="3018892" y="6077454"/>
            <a:ext cx="7920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3851920" y="5877272"/>
            <a:ext cx="3312368" cy="369332"/>
          </a:xfrm>
          <a:prstGeom prst="rect">
            <a:avLst/>
          </a:prstGeom>
          <a:noFill/>
        </p:spPr>
        <p:txBody>
          <a:bodyPr wrap="square" rtlCol="0">
            <a:spAutoFit/>
          </a:bodyPr>
          <a:lstStyle/>
          <a:p>
            <a:r>
              <a:rPr lang="el-GR" dirty="0" smtClean="0">
                <a:latin typeface="+mn-lt"/>
              </a:rPr>
              <a:t>Μικρή επαναληψιμότητα</a:t>
            </a:r>
            <a:endParaRPr lang="el-GR" dirty="0">
              <a:latin typeface="+mn-lt"/>
            </a:endParaRPr>
          </a:p>
        </p:txBody>
      </p:sp>
      <p:sp>
        <p:nvSpPr>
          <p:cNvPr id="3" name="Title 2"/>
          <p:cNvSpPr>
            <a:spLocks noGrp="1"/>
          </p:cNvSpPr>
          <p:nvPr>
            <p:ph type="title"/>
          </p:nvPr>
        </p:nvSpPr>
        <p:spPr/>
        <p:txBody>
          <a:bodyPr>
            <a:normAutofit/>
          </a:bodyPr>
          <a:lstStyle/>
          <a:p>
            <a:r>
              <a:rPr lang="el-GR" dirty="0"/>
              <a:t>Οδηγίες εσώκλειστου </a:t>
            </a:r>
            <a:r>
              <a:rPr lang="el-GR" sz="3200" b="0" dirty="0"/>
              <a:t>(10 από 25</a:t>
            </a:r>
            <a:r>
              <a:rPr lang="el-GR" sz="3200" b="0" dirty="0" smtClean="0"/>
              <a:t>)</a:t>
            </a:r>
            <a:endParaRPr lang="el-GR" sz="3200" b="0" dirty="0"/>
          </a:p>
        </p:txBody>
      </p:sp>
      <p:sp>
        <p:nvSpPr>
          <p:cNvPr id="4" name="Content Placeholder 3"/>
          <p:cNvSpPr>
            <a:spLocks noGrp="1"/>
          </p:cNvSpPr>
          <p:nvPr>
            <p:ph idx="1"/>
          </p:nvPr>
        </p:nvSpPr>
        <p:spPr>
          <a:xfrm>
            <a:off x="457200" y="1196752"/>
            <a:ext cx="8229600" cy="1224136"/>
          </a:xfrm>
        </p:spPr>
        <p:txBody>
          <a:bodyPr>
            <a:normAutofit/>
          </a:bodyPr>
          <a:lstStyle/>
          <a:p>
            <a:r>
              <a:rPr lang="el-GR" sz="2400" b="1" dirty="0">
                <a:solidFill>
                  <a:srgbClr val="820000"/>
                </a:solidFill>
              </a:rPr>
              <a:t>Απεικόνιση διαφορών στην επαναληψιμότητα/αναπαραγωγιμότητα με τη κατασκευή κατανομής </a:t>
            </a:r>
            <a:r>
              <a:rPr lang="el-GR" sz="2400" b="1" dirty="0" smtClean="0">
                <a:solidFill>
                  <a:srgbClr val="820000"/>
                </a:solidFill>
              </a:rPr>
              <a:t>συχνοτήτων</a:t>
            </a:r>
            <a:endParaRPr lang="el-GR" sz="2400" b="1" dirty="0">
              <a:solidFill>
                <a:srgbClr val="820000"/>
              </a:solidFill>
            </a:endParaRPr>
          </a:p>
          <a:p>
            <a:endParaRPr lang="el-GR" sz="2400" b="1" dirty="0">
              <a:solidFill>
                <a:srgbClr val="820000"/>
              </a:solidFill>
            </a:endParaRPr>
          </a:p>
        </p:txBody>
      </p:sp>
      <p:sp>
        <p:nvSpPr>
          <p:cNvPr id="11" name="10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dirty="0"/>
          </a:p>
        </p:txBody>
      </p:sp>
    </p:spTree>
    <p:extLst>
      <p:ext uri="{BB962C8B-B14F-4D97-AF65-F5344CB8AC3E}">
        <p14:creationId xmlns:p14="http://schemas.microsoft.com/office/powerpoint/2010/main" val="1635664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rotWithShape="1">
          <a:blip r:embed="rId2" cstate="print"/>
          <a:srcRect t="18889"/>
          <a:stretch/>
        </p:blipFill>
        <p:spPr bwMode="auto">
          <a:xfrm>
            <a:off x="565248" y="5685796"/>
            <a:ext cx="4312086" cy="911555"/>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539552" y="4589212"/>
            <a:ext cx="5978374" cy="93412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dirty="0"/>
              <a:t>Οδηγίες εσώκλειστου </a:t>
            </a:r>
            <a:r>
              <a:rPr lang="el-GR" sz="3200" b="0" dirty="0"/>
              <a:t>(11 από 25</a:t>
            </a:r>
            <a:r>
              <a:rPr lang="el-GR" sz="3200" b="0" dirty="0" smtClean="0"/>
              <a:t>)</a:t>
            </a:r>
            <a:endParaRPr lang="el-GR" sz="3200" b="0" dirty="0"/>
          </a:p>
        </p:txBody>
      </p:sp>
      <p:sp>
        <p:nvSpPr>
          <p:cNvPr id="5" name="Content Placeholder 4"/>
          <p:cNvSpPr>
            <a:spLocks noGrp="1"/>
          </p:cNvSpPr>
          <p:nvPr>
            <p:ph idx="1"/>
          </p:nvPr>
        </p:nvSpPr>
        <p:spPr>
          <a:xfrm>
            <a:off x="457200" y="1196752"/>
            <a:ext cx="8229600" cy="3456384"/>
          </a:xfrm>
        </p:spPr>
        <p:txBody>
          <a:bodyPr>
            <a:normAutofit/>
          </a:bodyPr>
          <a:lstStyle/>
          <a:p>
            <a:pPr marL="0" indent="0">
              <a:buNone/>
            </a:pPr>
            <a:r>
              <a:rPr lang="el-GR" sz="2400" b="1" dirty="0">
                <a:solidFill>
                  <a:srgbClr val="820000"/>
                </a:solidFill>
              </a:rPr>
              <a:t>Πρέπει να αναγράφεται το εύρος μέτρησης (</a:t>
            </a:r>
            <a:r>
              <a:rPr lang="en-US" sz="2400" b="1" dirty="0">
                <a:solidFill>
                  <a:srgbClr val="820000"/>
                </a:solidFill>
              </a:rPr>
              <a:t>measuring range)  </a:t>
            </a:r>
            <a:endParaRPr lang="en-US" sz="2400" b="1" dirty="0" smtClean="0">
              <a:solidFill>
                <a:srgbClr val="820000"/>
              </a:solidFill>
            </a:endParaRPr>
          </a:p>
          <a:p>
            <a:pPr marL="0" indent="0">
              <a:buNone/>
            </a:pPr>
            <a:r>
              <a:rPr lang="en-US" sz="2400" dirty="0"/>
              <a:t>To </a:t>
            </a:r>
            <a:r>
              <a:rPr lang="el-GR" sz="2400" dirty="0"/>
              <a:t>εύρος μέτρησης π.χ. 0,11 – 30 </a:t>
            </a:r>
            <a:r>
              <a:rPr lang="en-US" sz="2400" dirty="0"/>
              <a:t>mol/L </a:t>
            </a:r>
            <a:r>
              <a:rPr lang="el-GR" sz="2400" dirty="0"/>
              <a:t>αποτελείται από δύο τιμές</a:t>
            </a:r>
          </a:p>
          <a:p>
            <a:r>
              <a:rPr lang="el-GR" sz="2400" dirty="0" smtClean="0"/>
              <a:t>Την </a:t>
            </a:r>
            <a:r>
              <a:rPr lang="el-GR" sz="2400" dirty="0"/>
              <a:t>κατώτερη τιμή που δηλώνει τη λειτουργική ευαισθησία (</a:t>
            </a:r>
            <a:r>
              <a:rPr lang="en-US" sz="2400" b="1" dirty="0">
                <a:solidFill>
                  <a:srgbClr val="820000"/>
                </a:solidFill>
              </a:rPr>
              <a:t>Limit of Quantification </a:t>
            </a:r>
            <a:r>
              <a:rPr lang="el-GR" sz="2400" dirty="0"/>
              <a:t>ή </a:t>
            </a:r>
            <a:r>
              <a:rPr lang="en-US" sz="2400" b="1" dirty="0">
                <a:solidFill>
                  <a:srgbClr val="820000"/>
                </a:solidFill>
              </a:rPr>
              <a:t>LOQ</a:t>
            </a:r>
            <a:r>
              <a:rPr lang="en-US" sz="2400" dirty="0"/>
              <a:t>: Limit of Quantification)</a:t>
            </a:r>
          </a:p>
          <a:p>
            <a:r>
              <a:rPr lang="en-US" sz="2400" dirty="0" smtClean="0"/>
              <a:t>T</a:t>
            </a:r>
            <a:r>
              <a:rPr lang="el-GR" sz="2400" dirty="0"/>
              <a:t>ην ανώτερη τιμή που δηλώνει τη </a:t>
            </a:r>
            <a:r>
              <a:rPr lang="el-GR" sz="2400" b="1" dirty="0">
                <a:solidFill>
                  <a:srgbClr val="820000"/>
                </a:solidFill>
              </a:rPr>
              <a:t>γραμμικότητα </a:t>
            </a:r>
            <a:r>
              <a:rPr lang="el-GR" sz="2400" dirty="0"/>
              <a:t>(</a:t>
            </a:r>
            <a:r>
              <a:rPr lang="en-US" sz="2400" b="1" dirty="0">
                <a:solidFill>
                  <a:srgbClr val="820000"/>
                </a:solidFill>
              </a:rPr>
              <a:t>linearity</a:t>
            </a:r>
            <a:r>
              <a:rPr lang="en-US" sz="2400" dirty="0"/>
              <a:t>). </a:t>
            </a:r>
            <a:endParaRPr lang="en-US" sz="2400" dirty="0" smtClean="0"/>
          </a:p>
          <a:p>
            <a:pPr marL="0" indent="0">
              <a:buNone/>
            </a:pPr>
            <a:r>
              <a:rPr lang="el-GR" sz="2400" dirty="0"/>
              <a:t>Τιμές μικρότερες ή μεγαλύτερες από το εύρος μέτρησης δεν δίνονται</a:t>
            </a:r>
            <a:r>
              <a:rPr lang="el-GR" sz="2400" dirty="0" smtClean="0"/>
              <a:t>.</a:t>
            </a:r>
            <a:endParaRPr lang="el-GR" sz="2400" b="1" dirty="0">
              <a:solidFill>
                <a:srgbClr val="820000"/>
              </a:solidFill>
            </a:endParaRP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dirty="0"/>
          </a:p>
        </p:txBody>
      </p:sp>
    </p:spTree>
    <p:extLst>
      <p:ext uri="{BB962C8B-B14F-4D97-AF65-F5344CB8AC3E}">
        <p14:creationId xmlns:p14="http://schemas.microsoft.com/office/powerpoint/2010/main" val="2868113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896688" y="5952457"/>
            <a:ext cx="7272808" cy="830997"/>
          </a:xfrm>
          <a:prstGeom prst="rect">
            <a:avLst/>
          </a:prstGeom>
        </p:spPr>
        <p:txBody>
          <a:bodyPr wrap="square">
            <a:spAutoFit/>
          </a:bodyPr>
          <a:lstStyle/>
          <a:p>
            <a:r>
              <a:rPr lang="el-GR" sz="2400" dirty="0" smtClean="0">
                <a:latin typeface="+mn-lt"/>
              </a:rPr>
              <a:t>Τιμές μικρότερες του ορίου ανίχνευσης αναγράφονται ως μικρότερες του ορίου π.χ. ως &lt; 0,17 </a:t>
            </a:r>
            <a:r>
              <a:rPr lang="en-US" sz="2400" dirty="0" smtClean="0">
                <a:latin typeface="+mn-lt"/>
              </a:rPr>
              <a:t>mol/L.</a:t>
            </a:r>
          </a:p>
        </p:txBody>
      </p:sp>
      <p:pic>
        <p:nvPicPr>
          <p:cNvPr id="1026" name="Picture 2"/>
          <p:cNvPicPr>
            <a:picLocks noChangeAspect="1" noChangeArrowheads="1"/>
          </p:cNvPicPr>
          <p:nvPr/>
        </p:nvPicPr>
        <p:blipFill>
          <a:blip r:embed="rId2" cstate="print"/>
          <a:srcRect/>
          <a:stretch>
            <a:fillRect/>
          </a:stretch>
        </p:blipFill>
        <p:spPr bwMode="auto">
          <a:xfrm>
            <a:off x="1815802" y="2810001"/>
            <a:ext cx="5549417" cy="3168352"/>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l-GR" dirty="0"/>
              <a:t>Οδηγίες εσώκλειστου </a:t>
            </a:r>
            <a:r>
              <a:rPr lang="el-GR" sz="3200" b="0" dirty="0"/>
              <a:t>(12 από 25) </a:t>
            </a:r>
            <a:endParaRPr lang="el-GR" sz="3600" dirty="0"/>
          </a:p>
        </p:txBody>
      </p:sp>
      <p:sp>
        <p:nvSpPr>
          <p:cNvPr id="4" name="Content Placeholder 3"/>
          <p:cNvSpPr>
            <a:spLocks noGrp="1"/>
          </p:cNvSpPr>
          <p:nvPr>
            <p:ph idx="1"/>
          </p:nvPr>
        </p:nvSpPr>
        <p:spPr>
          <a:xfrm>
            <a:off x="457200" y="1196752"/>
            <a:ext cx="8229600" cy="1728192"/>
          </a:xfrm>
        </p:spPr>
        <p:txBody>
          <a:bodyPr>
            <a:normAutofit/>
          </a:bodyPr>
          <a:lstStyle/>
          <a:p>
            <a:pPr marL="0" indent="0">
              <a:buNone/>
            </a:pPr>
            <a:r>
              <a:rPr lang="el-GR" sz="2400" b="1" dirty="0">
                <a:solidFill>
                  <a:srgbClr val="820000"/>
                </a:solidFill>
              </a:rPr>
              <a:t>Η γραμμικότητα και το όριο ανίχνευσης</a:t>
            </a:r>
            <a:endParaRPr lang="en-US" sz="2400" b="1" dirty="0" smtClean="0">
              <a:solidFill>
                <a:srgbClr val="820000"/>
              </a:solidFill>
            </a:endParaRPr>
          </a:p>
          <a:p>
            <a:r>
              <a:rPr lang="el-GR" sz="2400" dirty="0" smtClean="0"/>
              <a:t>Τιμές </a:t>
            </a:r>
            <a:r>
              <a:rPr lang="el-GR" sz="2400" dirty="0"/>
              <a:t>μεγαλύτερες του ορίου γραμμικότητας είτε αναγράφονται ως μεγαλύτερες του ορίου </a:t>
            </a:r>
            <a:r>
              <a:rPr lang="en-US" sz="2400" dirty="0"/>
              <a:t>(</a:t>
            </a:r>
            <a:r>
              <a:rPr lang="el-GR" sz="2400" dirty="0"/>
              <a:t>π.χ. &gt; 400 </a:t>
            </a:r>
            <a:r>
              <a:rPr lang="en-US" sz="2400" dirty="0"/>
              <a:t>mg/dL </a:t>
            </a:r>
            <a:r>
              <a:rPr lang="el-GR" sz="2400" dirty="0"/>
              <a:t>ή γίνεται αραίωση και </a:t>
            </a:r>
            <a:r>
              <a:rPr lang="el-GR" sz="2400" dirty="0" smtClean="0"/>
              <a:t>επανυπολογισμός</a:t>
            </a:r>
            <a:r>
              <a:rPr lang="el-GR" sz="2400" dirty="0"/>
              <a:t>.</a:t>
            </a:r>
            <a:endParaRPr lang="en-US" sz="2400" dirty="0"/>
          </a:p>
          <a:p>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dirty="0"/>
          </a:p>
        </p:txBody>
      </p:sp>
    </p:spTree>
    <p:extLst>
      <p:ext uri="{BB962C8B-B14F-4D97-AF65-F5344CB8AC3E}">
        <p14:creationId xmlns:p14="http://schemas.microsoft.com/office/powerpoint/2010/main" val="1737637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Οδηγίες εσώκλειστου </a:t>
            </a:r>
            <a:r>
              <a:rPr lang="el-GR" sz="3200" b="0" dirty="0"/>
              <a:t>(13 από 25</a:t>
            </a:r>
            <a:r>
              <a:rPr lang="el-GR" sz="3200" b="0" dirty="0" smtClean="0"/>
              <a:t>)</a:t>
            </a:r>
            <a:endParaRPr lang="el-GR" sz="3200" b="0" dirty="0"/>
          </a:p>
        </p:txBody>
      </p:sp>
      <p:sp>
        <p:nvSpPr>
          <p:cNvPr id="9" name="Content Placeholder 8"/>
          <p:cNvSpPr>
            <a:spLocks noGrp="1"/>
          </p:cNvSpPr>
          <p:nvPr>
            <p:ph idx="1"/>
          </p:nvPr>
        </p:nvSpPr>
        <p:spPr/>
        <p:txBody>
          <a:bodyPr>
            <a:normAutofit/>
          </a:bodyPr>
          <a:lstStyle/>
          <a:p>
            <a:pPr marL="0" indent="0">
              <a:buNone/>
            </a:pPr>
            <a:r>
              <a:rPr lang="el-GR" sz="2400" b="1" dirty="0">
                <a:solidFill>
                  <a:srgbClr val="820000"/>
                </a:solidFill>
              </a:rPr>
              <a:t>Υπολογισμός αναλυτικής ευαισθησίας ή ορίου ανίχνευσης</a:t>
            </a:r>
          </a:p>
          <a:p>
            <a:pPr marL="0" indent="0">
              <a:buNone/>
            </a:pPr>
            <a:r>
              <a:rPr lang="el-GR" sz="2400" dirty="0"/>
              <a:t>Το όριο ανίχνευσης είναι η ελάχιστη συγκέντρωση που μπορεί να προσδιοριστεί με τη μέθοδο και διαφέρει από την απόκριση του τυφλού κατά το τριπλάσιο της τυπικής απόκλισης του μέσου όρου του τυφλού. </a:t>
            </a:r>
          </a:p>
          <a:p>
            <a:pPr marL="0" indent="0">
              <a:buNone/>
            </a:pPr>
            <a:r>
              <a:rPr lang="el-GR" sz="2400" dirty="0"/>
              <a:t>Υπολογίζεται από την εξίσωση</a:t>
            </a:r>
            <a:r>
              <a:rPr lang="en-US" sz="2400" dirty="0"/>
              <a:t>:</a:t>
            </a:r>
            <a:r>
              <a:rPr lang="el-GR" sz="2400" dirty="0"/>
              <a:t> </a:t>
            </a:r>
            <a:r>
              <a:rPr lang="en-US" sz="2400" b="1" dirty="0">
                <a:solidFill>
                  <a:srgbClr val="820000"/>
                </a:solidFill>
              </a:rPr>
              <a:t>LOD = </a:t>
            </a:r>
            <a:r>
              <a:rPr lang="el-GR" sz="2400" b="1" dirty="0">
                <a:solidFill>
                  <a:srgbClr val="820000"/>
                </a:solidFill>
              </a:rPr>
              <a:t>3</a:t>
            </a:r>
            <a:r>
              <a:rPr lang="en-US" sz="2400" b="1" dirty="0">
                <a:solidFill>
                  <a:srgbClr val="820000"/>
                </a:solidFill>
              </a:rPr>
              <a:t> SD </a:t>
            </a:r>
            <a:endParaRPr lang="en-US" sz="2400" b="1" dirty="0" smtClean="0">
              <a:solidFill>
                <a:srgbClr val="820000"/>
              </a:solidFill>
            </a:endParaRPr>
          </a:p>
          <a:p>
            <a:pPr marL="0" indent="0">
              <a:buNone/>
            </a:pPr>
            <a:r>
              <a:rPr lang="el-GR" sz="2400" dirty="0"/>
              <a:t>Στους βιοχημικούς αναλυτές τ</a:t>
            </a:r>
            <a:r>
              <a:rPr lang="en-US" sz="2400" dirty="0"/>
              <a:t>o SD </a:t>
            </a:r>
            <a:r>
              <a:rPr lang="el-GR" sz="2400" dirty="0"/>
              <a:t>είναι η τυπική απόκλιση τριών τουλάχιστον τιμών αραιωμένου δείγματος στα όρια του τυφλού.</a:t>
            </a:r>
            <a:endParaRPr lang="el-GR" sz="2400" dirty="0">
              <a:solidFill>
                <a:srgbClr val="C00000"/>
              </a:solidFill>
            </a:endParaRPr>
          </a:p>
          <a:p>
            <a:pPr marL="0" indent="0">
              <a:buNone/>
            </a:pPr>
            <a:endParaRPr lang="el-GR" sz="2400" dirty="0">
              <a:solidFill>
                <a:srgbClr val="C00000"/>
              </a:solidFill>
            </a:endParaRPr>
          </a:p>
          <a:p>
            <a:pPr marL="0" indent="0">
              <a:buNone/>
            </a:pPr>
            <a:endParaRPr lang="el-GR" sz="2400" b="1" dirty="0">
              <a:solidFill>
                <a:srgbClr val="820000"/>
              </a:solidFill>
            </a:endParaRP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dirty="0"/>
          </a:p>
        </p:txBody>
      </p:sp>
    </p:spTree>
    <p:extLst>
      <p:ext uri="{BB962C8B-B14F-4D97-AF65-F5344CB8AC3E}">
        <p14:creationId xmlns:p14="http://schemas.microsoft.com/office/powerpoint/2010/main" val="1231867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27784" y="3140968"/>
            <a:ext cx="4152900" cy="3343275"/>
          </a:xfrm>
          <a:prstGeom prst="rect">
            <a:avLst/>
          </a:prstGeom>
          <a:noFill/>
          <a:ln w="9525">
            <a:noFill/>
            <a:miter lim="800000"/>
            <a:headEnd/>
            <a:tailEnd/>
          </a:ln>
        </p:spPr>
      </p:pic>
      <p:cxnSp>
        <p:nvCxnSpPr>
          <p:cNvPr id="10" name="9 - Ευθεία γραμμή σύνδεσης"/>
          <p:cNvCxnSpPr/>
          <p:nvPr/>
        </p:nvCxnSpPr>
        <p:spPr>
          <a:xfrm flipV="1">
            <a:off x="2987824" y="4653136"/>
            <a:ext cx="2088232" cy="15121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4860032" y="479715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4716016" y="4149080"/>
            <a:ext cx="2064668" cy="400110"/>
          </a:xfrm>
          <a:prstGeom prst="rect">
            <a:avLst/>
          </a:prstGeom>
          <a:noFill/>
        </p:spPr>
        <p:txBody>
          <a:bodyPr wrap="square" rtlCol="0">
            <a:spAutoFit/>
          </a:bodyPr>
          <a:lstStyle/>
          <a:p>
            <a:r>
              <a:rPr lang="el-GR" sz="2000" b="1" dirty="0" smtClean="0">
                <a:solidFill>
                  <a:srgbClr val="004B82"/>
                </a:solidFill>
                <a:latin typeface="+mn-lt"/>
              </a:rPr>
              <a:t>Γραμμικότητα</a:t>
            </a:r>
            <a:endParaRPr lang="el-GR" sz="2000" b="1" dirty="0">
              <a:solidFill>
                <a:srgbClr val="004B82"/>
              </a:solidFill>
              <a:latin typeface="+mn-lt"/>
            </a:endParaRPr>
          </a:p>
        </p:txBody>
      </p:sp>
      <p:sp>
        <p:nvSpPr>
          <p:cNvPr id="3" name="Title 2"/>
          <p:cNvSpPr>
            <a:spLocks noGrp="1"/>
          </p:cNvSpPr>
          <p:nvPr>
            <p:ph type="title"/>
          </p:nvPr>
        </p:nvSpPr>
        <p:spPr/>
        <p:txBody>
          <a:bodyPr>
            <a:normAutofit/>
          </a:bodyPr>
          <a:lstStyle/>
          <a:p>
            <a:r>
              <a:rPr lang="el-GR" dirty="0"/>
              <a:t>Οδηγίες εσώκλειστου </a:t>
            </a:r>
            <a:r>
              <a:rPr lang="el-GR" sz="3200" b="0" dirty="0"/>
              <a:t>(14 από 25</a:t>
            </a:r>
            <a:r>
              <a:rPr lang="el-GR" sz="3200" b="0" dirty="0" smtClean="0"/>
              <a:t>)</a:t>
            </a:r>
            <a:endParaRPr lang="el-GR" sz="3200" b="0" dirty="0"/>
          </a:p>
        </p:txBody>
      </p:sp>
      <p:sp>
        <p:nvSpPr>
          <p:cNvPr id="6" name="Content Placeholder 5"/>
          <p:cNvSpPr>
            <a:spLocks noGrp="1"/>
          </p:cNvSpPr>
          <p:nvPr>
            <p:ph idx="1"/>
          </p:nvPr>
        </p:nvSpPr>
        <p:spPr/>
        <p:txBody>
          <a:bodyPr>
            <a:normAutofit/>
          </a:bodyPr>
          <a:lstStyle/>
          <a:p>
            <a:pPr marL="0" indent="0">
              <a:buNone/>
            </a:pPr>
            <a:r>
              <a:rPr lang="el-GR" sz="2400" b="1" dirty="0">
                <a:solidFill>
                  <a:srgbClr val="820000"/>
                </a:solidFill>
              </a:rPr>
              <a:t>Υπολογισμός γραμμικότητας</a:t>
            </a:r>
          </a:p>
          <a:p>
            <a:pPr marL="0" indent="0">
              <a:buNone/>
            </a:pPr>
            <a:r>
              <a:rPr lang="el-GR" sz="2400" dirty="0"/>
              <a:t>Συλλέγεται δείγμα πολύ υψηλής συγκέντρωσης και γίνονται διαδοχικές αραιώσεις. Η μεγαλύτερη συγκέντρωση που βρίσκεται σε γραμμική σχέση με τις προηγούμενες είναι η γραμμικότητα της μεθόδου.</a:t>
            </a:r>
          </a:p>
          <a:p>
            <a:pPr marL="0" indent="0">
              <a:buNone/>
            </a:pPr>
            <a:endParaRPr lang="el-GR" sz="2400" b="1" dirty="0">
              <a:solidFill>
                <a:srgbClr val="820000"/>
              </a:solidFill>
            </a:endParaRP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dirty="0"/>
          </a:p>
        </p:txBody>
      </p:sp>
    </p:spTree>
    <p:extLst>
      <p:ext uri="{BB962C8B-B14F-4D97-AF65-F5344CB8AC3E}">
        <p14:creationId xmlns:p14="http://schemas.microsoft.com/office/powerpoint/2010/main" val="25746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Οδηγίες εσώκλειστου </a:t>
            </a:r>
            <a:r>
              <a:rPr lang="el-GR" sz="3200" b="0" dirty="0"/>
              <a:t>(15 από 25</a:t>
            </a:r>
            <a:r>
              <a:rPr lang="el-GR" sz="3200" b="0" dirty="0" smtClean="0"/>
              <a:t>)</a:t>
            </a:r>
            <a:endParaRPr lang="el-GR" sz="3200" b="0" dirty="0"/>
          </a:p>
        </p:txBody>
      </p:sp>
      <p:sp>
        <p:nvSpPr>
          <p:cNvPr id="9" name="Content Placeholder 8"/>
          <p:cNvSpPr>
            <a:spLocks noGrp="1"/>
          </p:cNvSpPr>
          <p:nvPr>
            <p:ph idx="1"/>
          </p:nvPr>
        </p:nvSpPr>
        <p:spPr/>
        <p:txBody>
          <a:bodyPr>
            <a:normAutofit/>
          </a:bodyPr>
          <a:lstStyle/>
          <a:p>
            <a:pPr marL="0" indent="0">
              <a:buNone/>
            </a:pPr>
            <a:r>
              <a:rPr lang="el-GR" sz="2400" b="1" dirty="0">
                <a:solidFill>
                  <a:srgbClr val="820000"/>
                </a:solidFill>
              </a:rPr>
              <a:t>Υπολογισμός ορίου ποσοτικοποίησης ή λειτουργικής </a:t>
            </a:r>
            <a:r>
              <a:rPr lang="el-GR" sz="2400" b="1" dirty="0" smtClean="0">
                <a:solidFill>
                  <a:srgbClr val="820000"/>
                </a:solidFill>
              </a:rPr>
              <a:t>ευαισθησίας</a:t>
            </a:r>
            <a:endParaRPr lang="en-US" sz="2400" b="1" dirty="0" smtClean="0">
              <a:solidFill>
                <a:srgbClr val="820000"/>
              </a:solidFill>
            </a:endParaRPr>
          </a:p>
          <a:p>
            <a:pPr marL="0" indent="0">
              <a:buNone/>
            </a:pPr>
            <a:r>
              <a:rPr lang="el-GR" sz="2400" dirty="0"/>
              <a:t>Το όριο ποσοτικοποίησης είναι η ελάχιστη συγκέντρωση που μπορεί να προσδιοριστεί με αποδεκτή επαναληψιμότητα και αναπαραγωγιμότητα</a:t>
            </a:r>
            <a:r>
              <a:rPr lang="el-GR" sz="2400" dirty="0" smtClean="0"/>
              <a:t>.</a:t>
            </a:r>
            <a:endParaRPr lang="en-US" sz="2400" dirty="0" smtClean="0"/>
          </a:p>
          <a:p>
            <a:pPr marL="0" indent="0">
              <a:buNone/>
            </a:pPr>
            <a:r>
              <a:rPr lang="el-GR" sz="2400" dirty="0"/>
              <a:t>Υπολογίζεται από την εξίσωση</a:t>
            </a:r>
            <a:r>
              <a:rPr lang="en-US" sz="2400" dirty="0"/>
              <a:t>:</a:t>
            </a:r>
            <a:r>
              <a:rPr lang="el-GR" sz="2400" dirty="0"/>
              <a:t> </a:t>
            </a:r>
            <a:r>
              <a:rPr lang="en-US" sz="2400" b="1" dirty="0">
                <a:solidFill>
                  <a:srgbClr val="820000"/>
                </a:solidFill>
              </a:rPr>
              <a:t>LOQ = 10 SD </a:t>
            </a:r>
            <a:endParaRPr lang="en-US" sz="2400" b="1" dirty="0" smtClean="0">
              <a:solidFill>
                <a:srgbClr val="820000"/>
              </a:solidFill>
            </a:endParaRPr>
          </a:p>
          <a:p>
            <a:pPr marL="0" indent="0">
              <a:buNone/>
            </a:pPr>
            <a:r>
              <a:rPr lang="el-GR" sz="2400" dirty="0"/>
              <a:t>Στους βιοχημικούς αναλυτές τ</a:t>
            </a:r>
            <a:r>
              <a:rPr lang="en-US" sz="2400" dirty="0"/>
              <a:t>o SD </a:t>
            </a:r>
            <a:r>
              <a:rPr lang="el-GR" sz="2400" dirty="0"/>
              <a:t>είναι η τυπική απόκλιση τριών τουλάχιστον τιμών αραιωμένου δείγματος στα όρια του τυφλού.</a:t>
            </a:r>
            <a:endParaRPr lang="el-GR" sz="2400" dirty="0">
              <a:solidFill>
                <a:srgbClr val="C00000"/>
              </a:solidFill>
            </a:endParaRPr>
          </a:p>
          <a:p>
            <a:pPr marL="0" indent="0">
              <a:buNone/>
            </a:pPr>
            <a:endParaRPr lang="el-GR" sz="2400" dirty="0">
              <a:solidFill>
                <a:srgbClr val="C00000"/>
              </a:solidFill>
            </a:endParaRPr>
          </a:p>
          <a:p>
            <a:pPr marL="0" indent="0">
              <a:buNone/>
            </a:pPr>
            <a:endParaRPr lang="el-GR" sz="2400" dirty="0"/>
          </a:p>
          <a:p>
            <a:pPr marL="0" indent="0">
              <a:buNone/>
            </a:pPr>
            <a:endParaRPr lang="el-GR" sz="2400" b="1" dirty="0">
              <a:solidFill>
                <a:srgbClr val="820000"/>
              </a:solidFill>
            </a:endParaRPr>
          </a:p>
          <a:p>
            <a:pPr marL="0" indent="0">
              <a:buNone/>
            </a:pPr>
            <a:endParaRPr lang="el-GR" sz="2400" b="1" dirty="0">
              <a:solidFill>
                <a:srgbClr val="820000"/>
              </a:solidFill>
            </a:endParaRP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dirty="0"/>
          </a:p>
        </p:txBody>
      </p:sp>
    </p:spTree>
    <p:extLst>
      <p:ext uri="{BB962C8B-B14F-4D97-AF65-F5344CB8AC3E}">
        <p14:creationId xmlns:p14="http://schemas.microsoft.com/office/powerpoint/2010/main" val="2912978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Ορισμός αντιδραστηρίων (Reagents) </a:t>
            </a:r>
            <a:r>
              <a:rPr lang="en-US" dirty="0" smtClean="0"/>
              <a:t/>
            </a:r>
            <a:br>
              <a:rPr lang="en-US" dirty="0" smtClean="0"/>
            </a:br>
            <a:r>
              <a:rPr lang="el-GR" sz="3600" b="0" dirty="0" smtClean="0"/>
              <a:t>(</a:t>
            </a:r>
            <a:r>
              <a:rPr lang="en-US" sz="3600" b="0" dirty="0" smtClean="0"/>
              <a:t>3</a:t>
            </a:r>
            <a:r>
              <a:rPr lang="el-GR" sz="3600" b="0" dirty="0" smtClean="0"/>
              <a:t> </a:t>
            </a:r>
            <a:r>
              <a:rPr lang="el-GR" sz="3600" b="0" dirty="0"/>
              <a:t>από 3)</a:t>
            </a:r>
          </a:p>
        </p:txBody>
      </p:sp>
      <p:sp>
        <p:nvSpPr>
          <p:cNvPr id="6" name="Content Placeholder 5"/>
          <p:cNvSpPr>
            <a:spLocks noGrp="1"/>
          </p:cNvSpPr>
          <p:nvPr>
            <p:ph idx="1"/>
          </p:nvPr>
        </p:nvSpPr>
        <p:spPr>
          <a:xfrm>
            <a:off x="457200" y="1196752"/>
            <a:ext cx="8229600" cy="4608512"/>
          </a:xfrm>
        </p:spPr>
        <p:txBody>
          <a:bodyPr>
            <a:normAutofit/>
          </a:bodyPr>
          <a:lstStyle/>
          <a:p>
            <a:r>
              <a:rPr lang="el-GR" sz="2800" dirty="0"/>
              <a:t>Στα αντιδραστήρια συμπεριλαμβάνεται και το αποσταγμένο ή απιονισμένο νερό ή υπερκαθαρό νερό.</a:t>
            </a:r>
          </a:p>
          <a:p>
            <a:pPr>
              <a:tabLst>
                <a:tab pos="2157413" algn="l"/>
              </a:tabLst>
            </a:pPr>
            <a:r>
              <a:rPr lang="en-US" sz="2800" b="1" dirty="0" smtClean="0">
                <a:solidFill>
                  <a:srgbClr val="820000"/>
                </a:solidFill>
              </a:rPr>
              <a:t>AD</a:t>
            </a:r>
            <a:r>
              <a:rPr lang="en-US" sz="2800" b="1" dirty="0">
                <a:solidFill>
                  <a:srgbClr val="820000"/>
                </a:solidFill>
              </a:rPr>
              <a:t>: Aqua Distillata</a:t>
            </a:r>
            <a:endParaRPr lang="el-GR" sz="2800" b="1" dirty="0">
              <a:solidFill>
                <a:srgbClr val="820000"/>
              </a:solidFill>
            </a:endParaRPr>
          </a:p>
          <a:p>
            <a:r>
              <a:rPr lang="el-GR" sz="2800" dirty="0" smtClean="0"/>
              <a:t>Η </a:t>
            </a:r>
            <a:r>
              <a:rPr lang="el-GR" sz="2800" dirty="0"/>
              <a:t>ποιότητα του νερού στους βιοχημικούς αναλυτές εκτιμάται με την αγωγιμότητα (</a:t>
            </a:r>
            <a:r>
              <a:rPr lang="en-US" sz="2800" dirty="0"/>
              <a:t>Conductivity – mV) </a:t>
            </a:r>
            <a:r>
              <a:rPr lang="el-GR" sz="2800" dirty="0"/>
              <a:t>η οποία μετράται  τακτικά με ειδική συσκευή.</a:t>
            </a:r>
            <a:endParaRPr lang="en-US" sz="2800" dirty="0"/>
          </a:p>
          <a:p>
            <a:endParaRPr lang="en-US" sz="2800" dirty="0"/>
          </a:p>
          <a:p>
            <a:endParaRPr lang="el-GR" sz="2800" dirty="0"/>
          </a:p>
          <a:p>
            <a:endParaRPr lang="el-GR" sz="28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dirty="0"/>
          </a:p>
        </p:txBody>
      </p:sp>
    </p:spTree>
    <p:extLst>
      <p:ext uri="{BB962C8B-B14F-4D97-AF65-F5344CB8AC3E}">
        <p14:creationId xmlns:p14="http://schemas.microsoft.com/office/powerpoint/2010/main" val="3504679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Οδηγίες εσώκλειστου </a:t>
            </a:r>
            <a:r>
              <a:rPr lang="el-GR" sz="3200" b="0" dirty="0"/>
              <a:t>(16 από 25</a:t>
            </a:r>
            <a:r>
              <a:rPr lang="el-GR" sz="3200" b="0" dirty="0" smtClean="0"/>
              <a:t>)</a:t>
            </a:r>
            <a:endParaRPr lang="el-GR" sz="3200" b="0" dirty="0"/>
          </a:p>
        </p:txBody>
      </p:sp>
      <p:sp>
        <p:nvSpPr>
          <p:cNvPr id="7" name="Content Placeholder 6"/>
          <p:cNvSpPr>
            <a:spLocks noGrp="1"/>
          </p:cNvSpPr>
          <p:nvPr>
            <p:ph idx="1"/>
          </p:nvPr>
        </p:nvSpPr>
        <p:spPr>
          <a:xfrm>
            <a:off x="457200" y="1196752"/>
            <a:ext cx="8229600" cy="2880320"/>
          </a:xfrm>
        </p:spPr>
        <p:txBody>
          <a:bodyPr>
            <a:normAutofit/>
          </a:bodyPr>
          <a:lstStyle/>
          <a:p>
            <a:pPr marL="0" indent="0">
              <a:buNone/>
            </a:pPr>
            <a:r>
              <a:rPr lang="el-GR" sz="2400" b="1" dirty="0">
                <a:solidFill>
                  <a:srgbClr val="820000"/>
                </a:solidFill>
              </a:rPr>
              <a:t>Αναφέρεται η διαγνωστική </a:t>
            </a:r>
            <a:r>
              <a:rPr lang="el-GR" sz="2400" b="1" dirty="0" smtClean="0">
                <a:solidFill>
                  <a:srgbClr val="820000"/>
                </a:solidFill>
              </a:rPr>
              <a:t>ευαισθησία</a:t>
            </a:r>
            <a:endParaRPr lang="en-US" sz="2400" b="1" dirty="0" smtClean="0">
              <a:solidFill>
                <a:srgbClr val="820000"/>
              </a:solidFill>
            </a:endParaRPr>
          </a:p>
          <a:p>
            <a:r>
              <a:rPr lang="el-GR" sz="2400" dirty="0"/>
              <a:t>Η διαγνωστική ευαισθησία </a:t>
            </a:r>
            <a:r>
              <a:rPr lang="en-US" sz="2400" dirty="0"/>
              <a:t>(</a:t>
            </a:r>
            <a:r>
              <a:rPr lang="en-US" sz="2400" b="1" dirty="0">
                <a:solidFill>
                  <a:srgbClr val="820000"/>
                </a:solidFill>
              </a:rPr>
              <a:t>Sensitivity </a:t>
            </a:r>
            <a:r>
              <a:rPr lang="el-GR" sz="2400" b="1" dirty="0">
                <a:solidFill>
                  <a:srgbClr val="820000"/>
                </a:solidFill>
              </a:rPr>
              <a:t>ή </a:t>
            </a:r>
            <a:r>
              <a:rPr lang="en-US" sz="2400" b="1" dirty="0">
                <a:solidFill>
                  <a:srgbClr val="820000"/>
                </a:solidFill>
              </a:rPr>
              <a:t>Se</a:t>
            </a:r>
            <a:r>
              <a:rPr lang="el-GR" sz="2400" dirty="0"/>
              <a:t>)</a:t>
            </a:r>
            <a:r>
              <a:rPr lang="en-US" sz="2400" dirty="0"/>
              <a:t> </a:t>
            </a:r>
            <a:r>
              <a:rPr lang="el-GR" sz="2400" dirty="0"/>
              <a:t>εκφράζει τη πιθανότητα να είναι θετικό το αποτέλεσμα μιας δοκιμασίας που σχετίζεται σε μία νόσο, αν το άτομο πάσχει από τη νόσο αυτή.</a:t>
            </a:r>
          </a:p>
          <a:p>
            <a:r>
              <a:rPr lang="el-GR" sz="2400" dirty="0" smtClean="0"/>
              <a:t>Ισούνται </a:t>
            </a:r>
            <a:r>
              <a:rPr lang="el-GR" sz="2400" dirty="0"/>
              <a:t>με το ποσοστό των αληθώς θετικών (ΑΘ) αποτελεσμάτων στο σύνολο των πασχόντων αυτών</a:t>
            </a:r>
            <a:r>
              <a:rPr lang="el-GR" sz="2400" dirty="0" smtClean="0"/>
              <a:t>.</a:t>
            </a:r>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dirty="0"/>
          </a:p>
        </p:txBody>
      </p:sp>
      <mc:AlternateContent xmlns:mc="http://schemas.openxmlformats.org/markup-compatibility/2006" xmlns:a14="http://schemas.microsoft.com/office/drawing/2010/main">
        <mc:Choice Requires="a14">
          <p:sp>
            <p:nvSpPr>
              <p:cNvPr id="10" name="TextBox 9"/>
              <p:cNvSpPr txBox="1"/>
              <p:nvPr/>
            </p:nvSpPr>
            <p:spPr>
              <a:xfrm>
                <a:off x="2915816" y="4539024"/>
                <a:ext cx="2636445" cy="9089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a:rPr>
                        <m:t>Se</m:t>
                      </m:r>
                      <m:r>
                        <a:rPr lang="en-US" sz="2800" b="0" i="0" smtClean="0">
                          <a:latin typeface="Cambria Math"/>
                        </a:rPr>
                        <m:t>=</m:t>
                      </m:r>
                      <m:f>
                        <m:fPr>
                          <m:ctrlPr>
                            <a:rPr lang="el-GR" sz="2800" i="1" smtClean="0">
                              <a:latin typeface="Cambria Math"/>
                            </a:rPr>
                          </m:ctrlPr>
                        </m:fPr>
                        <m:num>
                          <m:r>
                            <m:rPr>
                              <m:sty m:val="p"/>
                            </m:rPr>
                            <a:rPr lang="el-GR" sz="2800" b="0" i="0" smtClean="0">
                              <a:latin typeface="Cambria Math"/>
                            </a:rPr>
                            <m:t>ΑΘ</m:t>
                          </m:r>
                        </m:num>
                        <m:den>
                          <m:r>
                            <m:rPr>
                              <m:sty m:val="p"/>
                            </m:rPr>
                            <a:rPr lang="el-GR" sz="2800" b="0" i="0" smtClean="0">
                              <a:latin typeface="Cambria Math"/>
                            </a:rPr>
                            <m:t>ΑΘ</m:t>
                          </m:r>
                          <m:r>
                            <a:rPr lang="el-GR" sz="2800" b="0" i="0" smtClean="0">
                              <a:latin typeface="Cambria Math"/>
                            </a:rPr>
                            <m:t>+</m:t>
                          </m:r>
                          <m:r>
                            <m:rPr>
                              <m:sty m:val="p"/>
                            </m:rPr>
                            <a:rPr lang="el-GR" sz="2800" b="0" i="0" smtClean="0">
                              <a:latin typeface="Cambria Math"/>
                            </a:rPr>
                            <m:t>ΨΑ</m:t>
                          </m:r>
                        </m:den>
                      </m:f>
                    </m:oMath>
                  </m:oMathPara>
                </a14:m>
                <a:endParaRPr lang="el-G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15816" y="4539024"/>
                <a:ext cx="2636445" cy="908967"/>
              </a:xfrm>
              <a:prstGeom prst="rect">
                <a:avLst/>
              </a:prstGeom>
              <a:blipFill rotWithShape="1">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181084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Οδηγίες εσώκλειστου </a:t>
            </a:r>
            <a:r>
              <a:rPr lang="el-GR" sz="3200" b="0" dirty="0"/>
              <a:t>(17 από 25</a:t>
            </a:r>
            <a:r>
              <a:rPr lang="el-GR" sz="3200" b="0" dirty="0" smtClean="0"/>
              <a:t>)</a:t>
            </a:r>
            <a:endParaRPr lang="el-GR" sz="3200" b="0" dirty="0"/>
          </a:p>
        </p:txBody>
      </p:sp>
      <p:sp>
        <p:nvSpPr>
          <p:cNvPr id="7" name="Content Placeholder 6"/>
          <p:cNvSpPr>
            <a:spLocks noGrp="1"/>
          </p:cNvSpPr>
          <p:nvPr>
            <p:ph idx="1"/>
          </p:nvPr>
        </p:nvSpPr>
        <p:spPr>
          <a:xfrm>
            <a:off x="457200" y="1196752"/>
            <a:ext cx="8229600" cy="4248472"/>
          </a:xfrm>
        </p:spPr>
        <p:txBody>
          <a:bodyPr>
            <a:normAutofit/>
          </a:bodyPr>
          <a:lstStyle/>
          <a:p>
            <a:pPr marL="0" indent="0">
              <a:buNone/>
            </a:pPr>
            <a:r>
              <a:rPr lang="el-GR" sz="2400" b="1" dirty="0">
                <a:solidFill>
                  <a:srgbClr val="820000"/>
                </a:solidFill>
              </a:rPr>
              <a:t>Αναφέρεται η διαγνωστική ειδικότητα</a:t>
            </a:r>
          </a:p>
          <a:p>
            <a:pPr>
              <a:lnSpc>
                <a:spcPct val="150000"/>
              </a:lnSpc>
            </a:pPr>
            <a:r>
              <a:rPr lang="el-GR" sz="2400" dirty="0"/>
              <a:t>Η διαγνωστική ειδικότητα </a:t>
            </a:r>
            <a:r>
              <a:rPr lang="en-US" sz="2400" dirty="0"/>
              <a:t>(</a:t>
            </a:r>
            <a:r>
              <a:rPr lang="en-US" sz="2400" b="1" dirty="0">
                <a:solidFill>
                  <a:srgbClr val="820000"/>
                </a:solidFill>
              </a:rPr>
              <a:t>Specificity </a:t>
            </a:r>
            <a:r>
              <a:rPr lang="el-GR" sz="2400" b="1" dirty="0">
                <a:solidFill>
                  <a:srgbClr val="820000"/>
                </a:solidFill>
              </a:rPr>
              <a:t>ή </a:t>
            </a:r>
            <a:r>
              <a:rPr lang="en-US" sz="2400" b="1" dirty="0">
                <a:solidFill>
                  <a:srgbClr val="820000"/>
                </a:solidFill>
              </a:rPr>
              <a:t>Sp</a:t>
            </a:r>
            <a:r>
              <a:rPr lang="el-GR" sz="2400" dirty="0"/>
              <a:t>)</a:t>
            </a:r>
            <a:r>
              <a:rPr lang="en-US" sz="2400" dirty="0"/>
              <a:t> </a:t>
            </a:r>
            <a:r>
              <a:rPr lang="el-GR" sz="2400" dirty="0"/>
              <a:t>εκφράζει τη πιθανότητα να είναι αρνητικό το αποτέλεσμα μιας δοκιμασίας που σχετίζεται σε μία νόσο, αν το άτομο δεν πάσχει από τη νόσο αυτή.</a:t>
            </a:r>
          </a:p>
          <a:p>
            <a:pPr>
              <a:lnSpc>
                <a:spcPct val="150000"/>
              </a:lnSpc>
            </a:pPr>
            <a:r>
              <a:rPr lang="el-GR" sz="2400" dirty="0" smtClean="0"/>
              <a:t>Ισούνται </a:t>
            </a:r>
            <a:r>
              <a:rPr lang="el-GR" sz="2400" dirty="0"/>
              <a:t>με το ποσοστό των αληθώς αρνητικών (ΑΑ) αποτελεσμάτων στο σύνολο των μη πασχόντων αυτών.</a:t>
            </a:r>
          </a:p>
          <a:p>
            <a:pPr marL="0" indent="0">
              <a:buNone/>
            </a:pPr>
            <a:endParaRPr lang="el-GR" sz="2400" b="1" dirty="0">
              <a:solidFill>
                <a:srgbClr val="820000"/>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dirty="0"/>
          </a:p>
        </p:txBody>
      </p:sp>
      <mc:AlternateContent xmlns:mc="http://schemas.openxmlformats.org/markup-compatibility/2006" xmlns:a14="http://schemas.microsoft.com/office/drawing/2010/main">
        <mc:Choice Requires="a14">
          <p:sp>
            <p:nvSpPr>
              <p:cNvPr id="9" name="TextBox 8"/>
              <p:cNvSpPr txBox="1"/>
              <p:nvPr/>
            </p:nvSpPr>
            <p:spPr>
              <a:xfrm>
                <a:off x="2930261" y="5447991"/>
                <a:ext cx="2636445" cy="9089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a:rPr>
                        <m:t>Se</m:t>
                      </m:r>
                      <m:r>
                        <a:rPr lang="en-US" sz="2800" b="0" i="0" smtClean="0">
                          <a:latin typeface="Cambria Math"/>
                        </a:rPr>
                        <m:t>=</m:t>
                      </m:r>
                      <m:f>
                        <m:fPr>
                          <m:ctrlPr>
                            <a:rPr lang="el-GR" sz="2800" i="1" smtClean="0">
                              <a:latin typeface="Cambria Math"/>
                            </a:rPr>
                          </m:ctrlPr>
                        </m:fPr>
                        <m:num>
                          <m:r>
                            <m:rPr>
                              <m:sty m:val="p"/>
                            </m:rPr>
                            <a:rPr lang="el-GR" sz="2800" b="0" i="0" smtClean="0">
                              <a:latin typeface="Cambria Math"/>
                            </a:rPr>
                            <m:t>Α</m:t>
                          </m:r>
                          <m:r>
                            <m:rPr>
                              <m:sty m:val="p"/>
                            </m:rPr>
                            <a:rPr lang="en-US" sz="2800" b="0" i="0" smtClean="0">
                              <a:latin typeface="Cambria Math"/>
                            </a:rPr>
                            <m:t>A</m:t>
                          </m:r>
                        </m:num>
                        <m:den>
                          <m:r>
                            <m:rPr>
                              <m:sty m:val="p"/>
                            </m:rPr>
                            <a:rPr lang="el-GR" sz="2800" b="0" i="0" smtClean="0">
                              <a:latin typeface="Cambria Math"/>
                            </a:rPr>
                            <m:t>Α</m:t>
                          </m:r>
                          <m:r>
                            <m:rPr>
                              <m:sty m:val="p"/>
                            </m:rPr>
                            <a:rPr lang="en-US" sz="2800" b="0" i="0" smtClean="0">
                              <a:latin typeface="Cambria Math"/>
                            </a:rPr>
                            <m:t>A</m:t>
                          </m:r>
                          <m:r>
                            <a:rPr lang="el-GR" sz="2800" b="0" i="0" smtClean="0">
                              <a:latin typeface="Cambria Math"/>
                            </a:rPr>
                            <m:t>+</m:t>
                          </m:r>
                          <m:r>
                            <m:rPr>
                              <m:sty m:val="p"/>
                            </m:rPr>
                            <a:rPr lang="el-GR" sz="2800" b="0" i="0" smtClean="0">
                              <a:latin typeface="Cambria Math"/>
                            </a:rPr>
                            <m:t>ΨΘ</m:t>
                          </m:r>
                        </m:den>
                      </m:f>
                    </m:oMath>
                  </m:oMathPara>
                </a14:m>
                <a:endParaRPr lang="el-GR"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930261" y="5447991"/>
                <a:ext cx="2636445" cy="908967"/>
              </a:xfrm>
              <a:prstGeom prst="rect">
                <a:avLst/>
              </a:prstGeom>
              <a:blipFill rotWithShape="1">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399832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Οδηγίες εσώκλειστου </a:t>
            </a:r>
            <a:r>
              <a:rPr lang="el-GR" sz="3200" b="0" dirty="0"/>
              <a:t>(18 από 25</a:t>
            </a:r>
            <a:r>
              <a:rPr lang="el-GR" sz="3200" b="0" dirty="0" smtClean="0"/>
              <a:t>)</a:t>
            </a:r>
            <a:endParaRPr lang="el-GR" sz="3200" b="0" dirty="0"/>
          </a:p>
        </p:txBody>
      </p:sp>
      <p:sp>
        <p:nvSpPr>
          <p:cNvPr id="5" name="Content Placeholder 4"/>
          <p:cNvSpPr>
            <a:spLocks noGrp="1"/>
          </p:cNvSpPr>
          <p:nvPr>
            <p:ph idx="1"/>
          </p:nvPr>
        </p:nvSpPr>
        <p:spPr/>
        <p:txBody>
          <a:bodyPr>
            <a:normAutofit/>
          </a:bodyPr>
          <a:lstStyle/>
          <a:p>
            <a:pPr marL="0" indent="0">
              <a:buNone/>
            </a:pPr>
            <a:r>
              <a:rPr lang="el-GR" sz="2400" b="1" dirty="0">
                <a:solidFill>
                  <a:srgbClr val="820000"/>
                </a:solidFill>
              </a:rPr>
              <a:t>Παράδειγμα υπολογισμού </a:t>
            </a:r>
            <a:r>
              <a:rPr lang="en-US" sz="2400" b="1" dirty="0">
                <a:solidFill>
                  <a:srgbClr val="820000"/>
                </a:solidFill>
              </a:rPr>
              <a:t>Se, Sp</a:t>
            </a:r>
            <a:r>
              <a:rPr lang="el-GR" sz="2400" b="1" dirty="0">
                <a:solidFill>
                  <a:srgbClr val="820000"/>
                </a:solidFill>
              </a:rPr>
              <a:t> (α)</a:t>
            </a:r>
          </a:p>
          <a:p>
            <a:pPr marL="0" indent="0">
              <a:buNone/>
            </a:pPr>
            <a:r>
              <a:rPr lang="el-GR" sz="2400" dirty="0"/>
              <a:t>Για την αξιολόγηση ενός </a:t>
            </a:r>
            <a:r>
              <a:rPr lang="el-GR" sz="2400" dirty="0"/>
              <a:t>test</a:t>
            </a:r>
            <a:r>
              <a:rPr lang="el-GR" sz="2400" dirty="0"/>
              <a:t> εγκυμοσύνης, εξετάσθηκαν ούρα από 670 γυναίκες που είχαν καθυστέρηση στην περίοδο τους κατά 6 εβδομάδες και τα αποτελέσματα ήταν τα εξής: Βρέθηκαν 540 δείγματα θετικά από τα οποία τα 530 ανήκαν σε γυναίκες που αποδείχτηκε στη συνέχεια ότι ήταν έγκυες και 130 δείγματα αρνητικά, από τα οποία τα 62 ανήκαν σε γυναίκες που επίσης αποδείχτηκε στη συνέχεια ότι ήταν έγκυες</a:t>
            </a:r>
            <a:r>
              <a:rPr lang="el-GR" sz="2400" dirty="0" smtClean="0"/>
              <a:t>.</a:t>
            </a:r>
          </a:p>
          <a:p>
            <a:pPr marL="0" indent="0">
              <a:buNone/>
            </a:pPr>
            <a:endParaRPr lang="el-GR" sz="2400" dirty="0"/>
          </a:p>
          <a:p>
            <a:pPr marL="0" indent="0">
              <a:buNone/>
            </a:pPr>
            <a:r>
              <a:rPr lang="el-GR" sz="2400" dirty="0"/>
              <a:t>Απάντηση: Δημιουργείται αρχικά ένας τετράπτυχος πίνακας </a:t>
            </a:r>
          </a:p>
          <a:p>
            <a:pPr marL="0" indent="0">
              <a:buNone/>
            </a:pPr>
            <a:endParaRPr lang="el-GR" sz="2400" dirty="0" smtClean="0"/>
          </a:p>
          <a:p>
            <a:pPr marL="0" indent="0">
              <a:buNone/>
            </a:pPr>
            <a:endParaRPr lang="el-GR" sz="2400" b="1" dirty="0">
              <a:solidFill>
                <a:srgbClr val="820000"/>
              </a:solidFill>
            </a:endParaRP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dirty="0"/>
          </a:p>
        </p:txBody>
      </p:sp>
    </p:spTree>
    <p:extLst>
      <p:ext uri="{BB962C8B-B14F-4D97-AF65-F5344CB8AC3E}">
        <p14:creationId xmlns:p14="http://schemas.microsoft.com/office/powerpoint/2010/main" val="3605799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4122340876"/>
              </p:ext>
            </p:extLst>
          </p:nvPr>
        </p:nvGraphicFramePr>
        <p:xfrm>
          <a:off x="341785" y="2060848"/>
          <a:ext cx="8532438" cy="1676400"/>
        </p:xfrm>
        <a:graphic>
          <a:graphicData uri="http://schemas.openxmlformats.org/drawingml/2006/table">
            <a:tbl>
              <a:tblPr>
                <a:tableStyleId>{5DA37D80-6434-44D0-A028-1B22A696006F}</a:tableStyleId>
              </a:tblPr>
              <a:tblGrid>
                <a:gridCol w="2270098"/>
                <a:gridCol w="1761283"/>
                <a:gridCol w="1761283"/>
                <a:gridCol w="2739774"/>
              </a:tblGrid>
              <a:tr h="0">
                <a:tc gridSpan="4">
                  <a:txBody>
                    <a:bodyPr/>
                    <a:lstStyle/>
                    <a:p>
                      <a:pPr algn="ctr" hangingPunct="0">
                        <a:spcAft>
                          <a:spcPts val="0"/>
                        </a:spcAft>
                      </a:pPr>
                      <a:r>
                        <a:rPr lang="el-GR" sz="2200" b="1" dirty="0" smtClean="0">
                          <a:solidFill>
                            <a:schemeClr val="bg1"/>
                          </a:solidFill>
                          <a:latin typeface="+mn-lt"/>
                        </a:rPr>
                        <a:t>Εγκυμοσύνη</a:t>
                      </a:r>
                      <a:endParaRPr lang="el-GR" sz="2200" b="1" dirty="0">
                        <a:solidFill>
                          <a:schemeClr val="bg1"/>
                        </a:solidFill>
                        <a:latin typeface="+mn-lt"/>
                        <a:ea typeface="Times New Roman"/>
                        <a:cs typeface="Times New Roman"/>
                      </a:endParaRPr>
                    </a:p>
                  </a:txBody>
                  <a:tcPr marL="68580" marR="68580" marT="0" marB="0">
                    <a:solidFill>
                      <a:srgbClr val="820000"/>
                    </a:solidFill>
                  </a:tcPr>
                </a:tc>
                <a:tc hMerge="1">
                  <a:txBody>
                    <a:bodyPr/>
                    <a:lstStyle/>
                    <a:p>
                      <a:pPr algn="ctr" hangingPunct="0">
                        <a:spcAft>
                          <a:spcPts val="0"/>
                        </a:spcAft>
                      </a:pPr>
                      <a:endParaRPr lang="el-GR" sz="2200" dirty="0">
                        <a:latin typeface="+mn-lt"/>
                        <a:ea typeface="Times New Roman"/>
                        <a:cs typeface="Times New Roman"/>
                      </a:endParaRPr>
                    </a:p>
                  </a:txBody>
                  <a:tcPr marL="68580" marR="68580" marT="0" marB="0"/>
                </a:tc>
                <a:tc hMerge="1">
                  <a:txBody>
                    <a:bodyPr/>
                    <a:lstStyle/>
                    <a:p>
                      <a:endParaRPr lang="el-GR"/>
                    </a:p>
                  </a:txBody>
                  <a:tcPr/>
                </a:tc>
                <a:tc hMerge="1">
                  <a:txBody>
                    <a:bodyPr/>
                    <a:lstStyle/>
                    <a:p>
                      <a:pPr algn="just" hangingPunct="0">
                        <a:spcAft>
                          <a:spcPts val="0"/>
                        </a:spcAft>
                      </a:pPr>
                      <a:endParaRPr lang="el-GR" sz="2200" dirty="0">
                        <a:latin typeface="+mn-lt"/>
                        <a:ea typeface="Times New Roman"/>
                        <a:cs typeface="Times New Roman"/>
                      </a:endParaRPr>
                    </a:p>
                  </a:txBody>
                  <a:tcPr marL="68580" marR="68580" marT="0" marB="0"/>
                </a:tc>
              </a:tr>
              <a:tr h="0">
                <a:tc>
                  <a:txBody>
                    <a:bodyPr/>
                    <a:lstStyle/>
                    <a:p>
                      <a:pPr indent="-114300" algn="ctr" hangingPunct="0">
                        <a:spcAft>
                          <a:spcPts val="0"/>
                        </a:spcAft>
                      </a:pPr>
                      <a:r>
                        <a:rPr lang="el-GR" sz="2200" dirty="0">
                          <a:latin typeface="+mn-lt"/>
                        </a:rPr>
                        <a:t>Τεστ Εγκυμοσύνης</a:t>
                      </a:r>
                      <a:endParaRPr lang="el-GR" sz="2200" dirty="0">
                        <a:latin typeface="+mn-lt"/>
                        <a:ea typeface="Times New Roman"/>
                        <a:cs typeface="Times New Roman"/>
                      </a:endParaRPr>
                    </a:p>
                  </a:txBody>
                  <a:tcPr marL="68580" marR="68580" marT="0" marB="0"/>
                </a:tc>
                <a:tc>
                  <a:txBody>
                    <a:bodyPr/>
                    <a:lstStyle/>
                    <a:p>
                      <a:pPr indent="-68580" algn="ctr" hangingPunct="0">
                        <a:spcAft>
                          <a:spcPts val="0"/>
                        </a:spcAft>
                        <a:tabLst>
                          <a:tab pos="-68580" algn="l"/>
                        </a:tabLst>
                      </a:pPr>
                      <a:r>
                        <a:rPr lang="el-GR" sz="2200" dirty="0">
                          <a:latin typeface="+mn-lt"/>
                        </a:rPr>
                        <a:t>Έγκυες</a:t>
                      </a:r>
                      <a:endParaRPr lang="el-GR" sz="2200" dirty="0">
                        <a:latin typeface="+mn-lt"/>
                        <a:ea typeface="Times New Roman"/>
                        <a:cs typeface="Times New Roman"/>
                      </a:endParaRPr>
                    </a:p>
                  </a:txBody>
                  <a:tcPr marL="68580" marR="68580" marT="0" marB="0" anchor="ctr"/>
                </a:tc>
                <a:tc>
                  <a:txBody>
                    <a:bodyPr/>
                    <a:lstStyle/>
                    <a:p>
                      <a:pPr algn="ctr" hangingPunct="0">
                        <a:spcAft>
                          <a:spcPts val="0"/>
                        </a:spcAft>
                      </a:pPr>
                      <a:r>
                        <a:rPr lang="el-GR" sz="2200" dirty="0">
                          <a:latin typeface="+mn-lt"/>
                        </a:rPr>
                        <a:t>Μη έγκυες</a:t>
                      </a:r>
                      <a:endParaRPr lang="el-GR" sz="2200" dirty="0">
                        <a:latin typeface="+mn-lt"/>
                        <a:ea typeface="Times New Roman"/>
                        <a:cs typeface="Times New Roman"/>
                      </a:endParaRPr>
                    </a:p>
                  </a:txBody>
                  <a:tcPr marL="68580" marR="68580" marT="0" marB="0" anchor="ctr"/>
                </a:tc>
                <a:tc>
                  <a:txBody>
                    <a:bodyPr/>
                    <a:lstStyle/>
                    <a:p>
                      <a:pPr algn="ctr" hangingPunct="0">
                        <a:spcAft>
                          <a:spcPts val="0"/>
                        </a:spcAft>
                      </a:pPr>
                      <a:r>
                        <a:rPr lang="el-GR" sz="2200" dirty="0">
                          <a:latin typeface="+mn-lt"/>
                        </a:rPr>
                        <a:t>Σύνολο</a:t>
                      </a:r>
                      <a:endParaRPr lang="el-GR" sz="2200" dirty="0">
                        <a:latin typeface="+mn-lt"/>
                        <a:ea typeface="Times New Roman"/>
                        <a:cs typeface="Times New Roman"/>
                      </a:endParaRPr>
                    </a:p>
                  </a:txBody>
                  <a:tcPr marL="68580" marR="68580" marT="0" marB="0" anchor="ctr"/>
                </a:tc>
              </a:tr>
              <a:tr h="0">
                <a:tc>
                  <a:txBody>
                    <a:bodyPr/>
                    <a:lstStyle/>
                    <a:p>
                      <a:pPr algn="ctr" hangingPunct="0">
                        <a:spcAft>
                          <a:spcPts val="0"/>
                        </a:spcAft>
                      </a:pPr>
                      <a:r>
                        <a:rPr lang="el-GR" sz="2200" dirty="0">
                          <a:latin typeface="+mn-lt"/>
                        </a:rPr>
                        <a:t>Θετικό (+)</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530 (ΑΘ)</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10 (ΨΘ)</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540 (ΑΘ+ΨΘ)</a:t>
                      </a:r>
                      <a:endParaRPr lang="el-GR" sz="2200" dirty="0">
                        <a:latin typeface="+mn-lt"/>
                        <a:ea typeface="Times New Roman"/>
                        <a:cs typeface="Times New Roman"/>
                      </a:endParaRPr>
                    </a:p>
                  </a:txBody>
                  <a:tcPr marL="68580" marR="68580" marT="0" marB="0"/>
                </a:tc>
              </a:tr>
              <a:tr h="0">
                <a:tc>
                  <a:txBody>
                    <a:bodyPr/>
                    <a:lstStyle/>
                    <a:p>
                      <a:pPr algn="ctr" hangingPunct="0">
                        <a:spcAft>
                          <a:spcPts val="0"/>
                        </a:spcAft>
                      </a:pPr>
                      <a:r>
                        <a:rPr lang="el-GR" sz="2200" dirty="0">
                          <a:latin typeface="+mn-lt"/>
                        </a:rPr>
                        <a:t>Αρνητικό (-)</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62 (ΨΑ)</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68 (</a:t>
                      </a:r>
                      <a:r>
                        <a:rPr lang="en-US" sz="2200" dirty="0">
                          <a:latin typeface="+mn-lt"/>
                        </a:rPr>
                        <a:t>AA</a:t>
                      </a:r>
                      <a:r>
                        <a:rPr lang="el-GR" sz="2200" dirty="0">
                          <a:latin typeface="+mn-lt"/>
                        </a:rPr>
                        <a:t>)</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130 (</a:t>
                      </a:r>
                      <a:r>
                        <a:rPr lang="en-US" sz="2200" dirty="0">
                          <a:latin typeface="+mn-lt"/>
                        </a:rPr>
                        <a:t>AA+</a:t>
                      </a:r>
                      <a:r>
                        <a:rPr lang="el-GR" sz="2200" dirty="0">
                          <a:latin typeface="+mn-lt"/>
                        </a:rPr>
                        <a:t>ΨΑ)</a:t>
                      </a:r>
                      <a:endParaRPr lang="el-GR" sz="2200" dirty="0">
                        <a:latin typeface="+mn-lt"/>
                        <a:ea typeface="Times New Roman"/>
                        <a:cs typeface="Times New Roman"/>
                      </a:endParaRPr>
                    </a:p>
                  </a:txBody>
                  <a:tcPr marL="68580" marR="68580" marT="0" marB="0"/>
                </a:tc>
              </a:tr>
              <a:tr h="0">
                <a:tc>
                  <a:txBody>
                    <a:bodyPr/>
                    <a:lstStyle/>
                    <a:p>
                      <a:pPr algn="ctr" hangingPunct="0">
                        <a:spcAft>
                          <a:spcPts val="0"/>
                        </a:spcAft>
                      </a:pPr>
                      <a:r>
                        <a:rPr lang="el-GR" sz="2200" dirty="0">
                          <a:latin typeface="+mn-lt"/>
                        </a:rPr>
                        <a:t>Σύνολο</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592 (ΑΘ+ΨΑ)</a:t>
                      </a:r>
                      <a:endParaRPr lang="el-GR" sz="2200" dirty="0">
                        <a:latin typeface="+mn-lt"/>
                        <a:ea typeface="Times New Roman"/>
                        <a:cs typeface="Times New Roman"/>
                      </a:endParaRPr>
                    </a:p>
                  </a:txBody>
                  <a:tcPr marL="68580" marR="68580" marT="0" marB="0"/>
                </a:tc>
                <a:tc>
                  <a:txBody>
                    <a:bodyPr/>
                    <a:lstStyle/>
                    <a:p>
                      <a:pPr algn="ctr" hangingPunct="0">
                        <a:spcAft>
                          <a:spcPts val="0"/>
                        </a:spcAft>
                      </a:pPr>
                      <a:r>
                        <a:rPr lang="el-GR" sz="2200" dirty="0">
                          <a:latin typeface="+mn-lt"/>
                        </a:rPr>
                        <a:t>78 (ΑΑ+ΨΘ)</a:t>
                      </a:r>
                      <a:endParaRPr lang="el-GR" sz="2200" dirty="0">
                        <a:latin typeface="+mn-lt"/>
                        <a:ea typeface="Times New Roman"/>
                        <a:cs typeface="Times New Roman"/>
                      </a:endParaRPr>
                    </a:p>
                  </a:txBody>
                  <a:tcPr marL="68580" marR="68580" marT="0" marB="0"/>
                </a:tc>
                <a:tc>
                  <a:txBody>
                    <a:bodyPr/>
                    <a:lstStyle/>
                    <a:p>
                      <a:pPr indent="-68580" algn="ctr" hangingPunct="0">
                        <a:spcAft>
                          <a:spcPts val="0"/>
                        </a:spcAft>
                      </a:pPr>
                      <a:r>
                        <a:rPr lang="el-GR" sz="2200" dirty="0">
                          <a:latin typeface="+mn-lt"/>
                        </a:rPr>
                        <a:t>670 (ΑΘ</a:t>
                      </a:r>
                      <a:r>
                        <a:rPr lang="en-GB" sz="2200" dirty="0">
                          <a:latin typeface="+mn-lt"/>
                        </a:rPr>
                        <a:t>+</a:t>
                      </a:r>
                      <a:r>
                        <a:rPr lang="el-GR" sz="2200" dirty="0">
                          <a:latin typeface="+mn-lt"/>
                        </a:rPr>
                        <a:t>ΨΑ</a:t>
                      </a:r>
                      <a:r>
                        <a:rPr lang="en-GB" sz="2200" dirty="0">
                          <a:latin typeface="+mn-lt"/>
                        </a:rPr>
                        <a:t>+</a:t>
                      </a:r>
                      <a:r>
                        <a:rPr lang="el-GR" sz="2200" dirty="0">
                          <a:latin typeface="+mn-lt"/>
                        </a:rPr>
                        <a:t>ΨΘ</a:t>
                      </a:r>
                      <a:r>
                        <a:rPr lang="en-GB" sz="2200" dirty="0">
                          <a:latin typeface="+mn-lt"/>
                        </a:rPr>
                        <a:t>+</a:t>
                      </a:r>
                      <a:r>
                        <a:rPr lang="el-GR" sz="2200" dirty="0">
                          <a:latin typeface="+mn-lt"/>
                        </a:rPr>
                        <a:t>ΑΑ)</a:t>
                      </a:r>
                      <a:endParaRPr lang="el-GR" sz="2200" dirty="0">
                        <a:latin typeface="+mn-lt"/>
                        <a:ea typeface="Times New Roman"/>
                        <a:cs typeface="Times New Roman"/>
                      </a:endParaRPr>
                    </a:p>
                  </a:txBody>
                  <a:tcPr marL="68580" marR="68580" marT="0" marB="0"/>
                </a:tc>
              </a:tr>
            </a:tbl>
          </a:graphicData>
        </a:graphic>
      </p:graphicFrame>
      <p:sp>
        <p:nvSpPr>
          <p:cNvPr id="8" name="7 - TextBox"/>
          <p:cNvSpPr txBox="1"/>
          <p:nvPr/>
        </p:nvSpPr>
        <p:spPr>
          <a:xfrm>
            <a:off x="309712" y="5157192"/>
            <a:ext cx="8510759" cy="830997"/>
          </a:xfrm>
          <a:prstGeom prst="rect">
            <a:avLst/>
          </a:prstGeom>
          <a:noFill/>
        </p:spPr>
        <p:txBody>
          <a:bodyPr wrap="square" rtlCol="0">
            <a:spAutoFit/>
          </a:bodyPr>
          <a:lstStyle/>
          <a:p>
            <a:r>
              <a:rPr lang="el-GR" sz="2400" dirty="0" smtClean="0">
                <a:latin typeface="+mn-lt"/>
              </a:rPr>
              <a:t>Άριστη τιμή είναι η μονάδα (1). Καμία όμως εξέταση δεν τη προσεγγίζει και για τα δύο μεγέθη </a:t>
            </a:r>
            <a:r>
              <a:rPr lang="en-US" sz="2400" dirty="0" smtClean="0">
                <a:latin typeface="+mn-lt"/>
              </a:rPr>
              <a:t>Se, Sp.</a:t>
            </a:r>
            <a:r>
              <a:rPr lang="el-GR" sz="2400" dirty="0" smtClean="0">
                <a:latin typeface="+mn-lt"/>
              </a:rPr>
              <a:t> </a:t>
            </a:r>
            <a:endParaRPr lang="el-GR" sz="2400" dirty="0">
              <a:latin typeface="+mn-lt"/>
            </a:endParaRPr>
          </a:p>
        </p:txBody>
      </p:sp>
      <p:sp>
        <p:nvSpPr>
          <p:cNvPr id="5" name="Title 4"/>
          <p:cNvSpPr>
            <a:spLocks noGrp="1"/>
          </p:cNvSpPr>
          <p:nvPr>
            <p:ph type="title"/>
          </p:nvPr>
        </p:nvSpPr>
        <p:spPr/>
        <p:txBody>
          <a:bodyPr>
            <a:normAutofit/>
          </a:bodyPr>
          <a:lstStyle/>
          <a:p>
            <a:r>
              <a:rPr lang="el-GR" dirty="0"/>
              <a:t>Οδηγίες εσώκλειστου </a:t>
            </a:r>
            <a:r>
              <a:rPr lang="el-GR" sz="3200" b="0" dirty="0"/>
              <a:t>(19 από 25</a:t>
            </a:r>
            <a:r>
              <a:rPr lang="el-GR" sz="3200" b="0" dirty="0" smtClean="0"/>
              <a:t>)</a:t>
            </a:r>
            <a:endParaRPr lang="el-GR" sz="3200" b="0" dirty="0"/>
          </a:p>
        </p:txBody>
      </p:sp>
      <p:sp>
        <p:nvSpPr>
          <p:cNvPr id="6" name="Content Placeholder 5"/>
          <p:cNvSpPr>
            <a:spLocks noGrp="1"/>
          </p:cNvSpPr>
          <p:nvPr>
            <p:ph idx="1"/>
          </p:nvPr>
        </p:nvSpPr>
        <p:spPr>
          <a:xfrm>
            <a:off x="457200" y="1196752"/>
            <a:ext cx="8229600" cy="576064"/>
          </a:xfrm>
        </p:spPr>
        <p:txBody>
          <a:bodyPr>
            <a:normAutofit/>
          </a:bodyPr>
          <a:lstStyle/>
          <a:p>
            <a:pPr marL="0" indent="0">
              <a:buNone/>
            </a:pPr>
            <a:r>
              <a:rPr lang="el-GR" sz="2400" b="1" dirty="0">
                <a:solidFill>
                  <a:srgbClr val="820000"/>
                </a:solidFill>
              </a:rPr>
              <a:t>Παράδειγμα υπολογισμού </a:t>
            </a:r>
            <a:r>
              <a:rPr lang="en-US" sz="2400" b="1" dirty="0">
                <a:solidFill>
                  <a:srgbClr val="820000"/>
                </a:solidFill>
              </a:rPr>
              <a:t>Se, Sp</a:t>
            </a:r>
            <a:r>
              <a:rPr lang="el-GR" sz="2400" b="1" dirty="0">
                <a:solidFill>
                  <a:srgbClr val="820000"/>
                </a:solidFill>
              </a:rPr>
              <a:t> (β)</a:t>
            </a:r>
          </a:p>
          <a:p>
            <a:pPr marL="0" indent="0">
              <a:buNone/>
            </a:pPr>
            <a:endParaRPr lang="el-GR" sz="2400" b="1" dirty="0">
              <a:solidFill>
                <a:srgbClr val="820000"/>
              </a:solidFill>
            </a:endParaRP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dirty="0"/>
          </a:p>
        </p:txBody>
      </p:sp>
      <mc:AlternateContent xmlns:mc="http://schemas.openxmlformats.org/markup-compatibility/2006" xmlns:a14="http://schemas.microsoft.com/office/drawing/2010/main">
        <mc:Choice Requires="a14">
          <p:sp>
            <p:nvSpPr>
              <p:cNvPr id="11" name="TextBox 10"/>
              <p:cNvSpPr txBox="1"/>
              <p:nvPr/>
            </p:nvSpPr>
            <p:spPr>
              <a:xfrm>
                <a:off x="4477803" y="4057129"/>
                <a:ext cx="4608512" cy="6756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Se</m:t>
                      </m:r>
                      <m:r>
                        <a:rPr lang="en-US" sz="2000" b="0" i="0" smtClean="0">
                          <a:latin typeface="Cambria Math" panose="02040503050406030204" pitchFamily="18" charset="0"/>
                          <a:ea typeface="Cambria Math" panose="02040503050406030204" pitchFamily="18" charset="0"/>
                        </a:rPr>
                        <m:t>=</m:t>
                      </m:r>
                      <m:f>
                        <m:fPr>
                          <m:ctrlPr>
                            <a:rPr lang="el-GR" sz="2000" i="1" smtClean="0">
                              <a:latin typeface="Cambria Math"/>
                              <a:ea typeface="Cambria Math" panose="02040503050406030204" pitchFamily="18" charset="0"/>
                            </a:rPr>
                          </m:ctrlPr>
                        </m:fPr>
                        <m:num>
                          <m:r>
                            <m:rPr>
                              <m:sty m:val="p"/>
                            </m:rPr>
                            <a:rPr lang="el-GR" sz="2000" b="0" i="0" smtClean="0">
                              <a:latin typeface="Cambria Math" panose="02040503050406030204" pitchFamily="18" charset="0"/>
                              <a:ea typeface="Cambria Math" panose="02040503050406030204" pitchFamily="18" charset="0"/>
                            </a:rPr>
                            <m:t>Α</m:t>
                          </m:r>
                          <m:r>
                            <m:rPr>
                              <m:sty m:val="p"/>
                            </m:rPr>
                            <a:rPr lang="en-US" sz="2000" b="0" i="0" smtClean="0">
                              <a:latin typeface="Cambria Math" panose="02040503050406030204" pitchFamily="18" charset="0"/>
                              <a:ea typeface="Cambria Math" panose="02040503050406030204" pitchFamily="18" charset="0"/>
                            </a:rPr>
                            <m:t>A</m:t>
                          </m:r>
                        </m:num>
                        <m:den>
                          <m:r>
                            <m:rPr>
                              <m:sty m:val="p"/>
                            </m:rPr>
                            <a:rPr lang="el-GR" sz="2000" b="0" i="0" smtClean="0">
                              <a:latin typeface="Cambria Math" panose="02040503050406030204" pitchFamily="18" charset="0"/>
                              <a:ea typeface="Cambria Math" panose="02040503050406030204" pitchFamily="18" charset="0"/>
                            </a:rPr>
                            <m:t>Α</m:t>
                          </m:r>
                          <m:r>
                            <m:rPr>
                              <m:sty m:val="p"/>
                            </m:rPr>
                            <a:rPr lang="en-US" sz="2000" b="0" i="0" smtClean="0">
                              <a:latin typeface="Cambria Math" panose="02040503050406030204" pitchFamily="18" charset="0"/>
                              <a:ea typeface="Cambria Math" panose="02040503050406030204" pitchFamily="18" charset="0"/>
                            </a:rPr>
                            <m:t>A</m:t>
                          </m:r>
                          <m:r>
                            <a:rPr lang="el-GR" sz="2000" b="0" i="0" smtClean="0">
                              <a:latin typeface="Cambria Math" panose="02040503050406030204" pitchFamily="18" charset="0"/>
                              <a:ea typeface="Cambria Math" panose="02040503050406030204" pitchFamily="18" charset="0"/>
                            </a:rPr>
                            <m:t>+</m:t>
                          </m:r>
                          <m:r>
                            <m:rPr>
                              <m:sty m:val="p"/>
                            </m:rPr>
                            <a:rPr lang="el-GR" sz="2000" b="0" i="0" smtClean="0">
                              <a:latin typeface="Cambria Math" panose="02040503050406030204" pitchFamily="18" charset="0"/>
                              <a:ea typeface="Cambria Math" panose="02040503050406030204" pitchFamily="18" charset="0"/>
                            </a:rPr>
                            <m:t>ΨΘ</m:t>
                          </m:r>
                        </m:den>
                      </m:f>
                      <m:r>
                        <a:rPr lang="en-US" sz="2000">
                          <a:latin typeface="Cambria Math" panose="02040503050406030204" pitchFamily="18" charset="0"/>
                          <a:ea typeface="Cambria Math" panose="02040503050406030204" pitchFamily="18" charset="0"/>
                        </a:rPr>
                        <m:t>=</m:t>
                      </m:r>
                      <m:f>
                        <m:fPr>
                          <m:ctrlPr>
                            <a:rPr lang="el-GR" sz="2000" i="1">
                              <a:latin typeface="Cambria Math"/>
                              <a:ea typeface="Cambria Math" panose="02040503050406030204" pitchFamily="18" charset="0"/>
                            </a:rPr>
                          </m:ctrlPr>
                        </m:fPr>
                        <m:num>
                          <m:r>
                            <a:rPr lang="el-GR" sz="2000" b="0" i="0" smtClean="0">
                              <a:latin typeface="Cambria Math" panose="02040503050406030204" pitchFamily="18" charset="0"/>
                              <a:ea typeface="Cambria Math" panose="02040503050406030204" pitchFamily="18" charset="0"/>
                            </a:rPr>
                            <m:t>68</m:t>
                          </m:r>
                        </m:num>
                        <m:den>
                          <m:r>
                            <a:rPr lang="el-GR" sz="2000" b="0" i="0" smtClean="0">
                              <a:latin typeface="Cambria Math" panose="02040503050406030204" pitchFamily="18" charset="0"/>
                              <a:ea typeface="Cambria Math" panose="02040503050406030204" pitchFamily="18" charset="0"/>
                            </a:rPr>
                            <m:t>68</m:t>
                          </m:r>
                          <m:r>
                            <a:rPr lang="el-GR" sz="2000">
                              <a:latin typeface="Cambria Math" panose="02040503050406030204" pitchFamily="18" charset="0"/>
                              <a:ea typeface="Cambria Math" panose="02040503050406030204" pitchFamily="18" charset="0"/>
                            </a:rPr>
                            <m:t>+</m:t>
                          </m:r>
                          <m:r>
                            <a:rPr lang="el-GR" sz="2000" b="0" i="0" smtClean="0">
                              <a:latin typeface="Cambria Math" panose="02040503050406030204" pitchFamily="18" charset="0"/>
                              <a:ea typeface="Cambria Math" panose="02040503050406030204" pitchFamily="18" charset="0"/>
                            </a:rPr>
                            <m:t>10</m:t>
                          </m:r>
                        </m:den>
                      </m:f>
                      <m:r>
                        <a:rPr lang="el-GR" sz="2000" b="0" i="1" smtClean="0">
                          <a:latin typeface="Cambria Math" panose="02040503050406030204" pitchFamily="18" charset="0"/>
                          <a:ea typeface="Cambria Math" panose="02040503050406030204" pitchFamily="18" charset="0"/>
                        </a:rPr>
                        <m:t>=0,87</m:t>
                      </m:r>
                    </m:oMath>
                  </m:oMathPara>
                </a14:m>
                <a:endParaRPr lang="el-GR" sz="2000" dirty="0">
                  <a:latin typeface="Cambria Math" panose="02040503050406030204" pitchFamily="18" charset="0"/>
                  <a:ea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77803" y="4057129"/>
                <a:ext cx="4608512" cy="675698"/>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9713" y="4057128"/>
                <a:ext cx="4298291" cy="627031"/>
              </a:xfrm>
              <a:prstGeom prst="rect">
                <a:avLst/>
              </a:prstGeom>
              <a:noFill/>
            </p:spPr>
            <p:txBody>
              <a:bodyPr wrap="square" rtlCol="0">
                <a:spAutoFit/>
              </a:bodyPr>
              <a:lstStyle/>
              <a:p>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Se</m:t>
                    </m:r>
                    <m:r>
                      <a:rPr lang="en-US" sz="2400" b="0" i="0" smtClean="0">
                        <a:latin typeface="Cambria Math" panose="02040503050406030204" pitchFamily="18" charset="0"/>
                        <a:ea typeface="Cambria Math" panose="02040503050406030204" pitchFamily="18" charset="0"/>
                      </a:rPr>
                      <m:t>=</m:t>
                    </m:r>
                    <m:f>
                      <m:fPr>
                        <m:ctrlPr>
                          <a:rPr lang="el-GR" sz="2400" i="1" smtClean="0">
                            <a:latin typeface="Cambria Math"/>
                            <a:ea typeface="Cambria Math" panose="02040503050406030204" pitchFamily="18" charset="0"/>
                          </a:rPr>
                        </m:ctrlPr>
                      </m:fPr>
                      <m:num>
                        <m:r>
                          <m:rPr>
                            <m:sty m:val="p"/>
                          </m:rPr>
                          <a:rPr lang="el-GR" sz="2400" b="0" i="0" smtClean="0">
                            <a:latin typeface="Cambria Math" panose="02040503050406030204" pitchFamily="18" charset="0"/>
                            <a:ea typeface="Cambria Math" panose="02040503050406030204" pitchFamily="18" charset="0"/>
                          </a:rPr>
                          <m:t>ΑΘ</m:t>
                        </m:r>
                      </m:num>
                      <m:den>
                        <m:r>
                          <m:rPr>
                            <m:sty m:val="p"/>
                          </m:rPr>
                          <a:rPr lang="el-GR" sz="2400" b="0" i="0" smtClean="0">
                            <a:latin typeface="Cambria Math" panose="02040503050406030204" pitchFamily="18" charset="0"/>
                            <a:ea typeface="Cambria Math" panose="02040503050406030204" pitchFamily="18" charset="0"/>
                          </a:rPr>
                          <m:t>ΑΘ</m:t>
                        </m:r>
                        <m:r>
                          <a:rPr lang="el-GR" sz="2400" b="0" i="0" smtClean="0">
                            <a:latin typeface="Cambria Math" panose="02040503050406030204" pitchFamily="18" charset="0"/>
                            <a:ea typeface="Cambria Math" panose="02040503050406030204" pitchFamily="18" charset="0"/>
                          </a:rPr>
                          <m:t>+</m:t>
                        </m:r>
                        <m:r>
                          <m:rPr>
                            <m:sty m:val="p"/>
                          </m:rPr>
                          <a:rPr lang="el-GR" sz="2400" b="0" i="0" smtClean="0">
                            <a:latin typeface="Cambria Math" panose="02040503050406030204" pitchFamily="18" charset="0"/>
                            <a:ea typeface="Cambria Math" panose="02040503050406030204" pitchFamily="18" charset="0"/>
                          </a:rPr>
                          <m:t>ΨΑ</m:t>
                        </m:r>
                      </m:den>
                    </m:f>
                  </m:oMath>
                </a14:m>
                <a:r>
                  <a:rPr lang="el-GR" sz="2400" dirty="0" smtClean="0">
                    <a:latin typeface="Cambria Math" panose="02040503050406030204" pitchFamily="18" charset="0"/>
                    <a:ea typeface="Cambria Math" panose="02040503050406030204" pitchFamily="18" charset="0"/>
                  </a:rPr>
                  <a:t> </a:t>
                </a:r>
                <a14:m>
                  <m:oMath xmlns:m="http://schemas.openxmlformats.org/officeDocument/2006/math">
                    <m:r>
                      <a:rPr lang="en-US" sz="2400" b="0">
                        <a:latin typeface="Cambria Math" panose="02040503050406030204" pitchFamily="18" charset="0"/>
                        <a:ea typeface="Cambria Math" panose="02040503050406030204" pitchFamily="18" charset="0"/>
                      </a:rPr>
                      <m:t>=</m:t>
                    </m:r>
                  </m:oMath>
                </a14:m>
                <a:r>
                  <a:rPr lang="el-GR" sz="2400" dirty="0" smtClean="0">
                    <a:latin typeface="Cambria Math" panose="02040503050406030204" pitchFamily="18" charset="0"/>
                    <a:ea typeface="Cambria Math" panose="02040503050406030204" pitchFamily="18" charset="0"/>
                  </a:rPr>
                  <a:t> </a:t>
                </a:r>
                <a14:m>
                  <m:oMath xmlns:m="http://schemas.openxmlformats.org/officeDocument/2006/math">
                    <m:f>
                      <m:fPr>
                        <m:ctrlPr>
                          <a:rPr lang="el-GR" sz="2400" i="1">
                            <a:latin typeface="Cambria Math"/>
                            <a:ea typeface="Cambria Math" panose="02040503050406030204" pitchFamily="18" charset="0"/>
                          </a:rPr>
                        </m:ctrlPr>
                      </m:fPr>
                      <m:num>
                        <m:r>
                          <a:rPr lang="el-GR" sz="2400" b="0" i="0" smtClean="0">
                            <a:latin typeface="Cambria Math" panose="02040503050406030204" pitchFamily="18" charset="0"/>
                            <a:ea typeface="Cambria Math" panose="02040503050406030204" pitchFamily="18" charset="0"/>
                          </a:rPr>
                          <m:t>530</m:t>
                        </m:r>
                      </m:num>
                      <m:den>
                        <m:r>
                          <a:rPr lang="el-GR" sz="2400" b="0" i="0" smtClean="0">
                            <a:latin typeface="Cambria Math" panose="02040503050406030204" pitchFamily="18" charset="0"/>
                            <a:ea typeface="Cambria Math" panose="02040503050406030204" pitchFamily="18" charset="0"/>
                          </a:rPr>
                          <m:t>530</m:t>
                        </m:r>
                        <m:r>
                          <a:rPr lang="el-GR" sz="2400" b="0">
                            <a:latin typeface="Cambria Math" panose="02040503050406030204" pitchFamily="18" charset="0"/>
                            <a:ea typeface="Cambria Math" panose="02040503050406030204" pitchFamily="18" charset="0"/>
                          </a:rPr>
                          <m:t>+</m:t>
                        </m:r>
                        <m:r>
                          <a:rPr lang="el-GR" sz="2400" b="0" i="0" smtClean="0">
                            <a:latin typeface="Cambria Math" panose="02040503050406030204" pitchFamily="18" charset="0"/>
                            <a:ea typeface="Cambria Math" panose="02040503050406030204" pitchFamily="18" charset="0"/>
                          </a:rPr>
                          <m:t>6</m:t>
                        </m:r>
                        <m:r>
                          <a:rPr lang="el-GR" sz="2400" b="0" i="1" smtClean="0">
                            <a:latin typeface="Cambria Math" panose="02040503050406030204" pitchFamily="18" charset="0"/>
                            <a:ea typeface="Cambria Math" panose="02040503050406030204" pitchFamily="18" charset="0"/>
                          </a:rPr>
                          <m:t>2</m:t>
                        </m:r>
                      </m:den>
                    </m:f>
                    <m:r>
                      <a:rPr lang="el-GR" sz="2400" b="0" i="1" smtClean="0">
                        <a:latin typeface="Cambria Math" panose="02040503050406030204" pitchFamily="18" charset="0"/>
                        <a:ea typeface="Cambria Math" panose="02040503050406030204" pitchFamily="18" charset="0"/>
                      </a:rPr>
                      <m:t>=0,9</m:t>
                    </m:r>
                  </m:oMath>
                </a14:m>
                <a:endParaRPr lang="el-GR" sz="2000" dirty="0">
                  <a:latin typeface="Cambria Math" panose="02040503050406030204" pitchFamily="18"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09713" y="4057128"/>
                <a:ext cx="4298291" cy="627031"/>
              </a:xfrm>
              <a:prstGeom prst="rect">
                <a:avLst/>
              </a:prstGeom>
              <a:blipFill rotWithShape="1">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02958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9552" y="5132401"/>
            <a:ext cx="8064896" cy="97056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dirty="0"/>
              <a:t>Οδηγίες εσώκλειστου </a:t>
            </a:r>
            <a:r>
              <a:rPr lang="el-GR" sz="3200" b="0" dirty="0"/>
              <a:t>(20 από 25</a:t>
            </a:r>
            <a:r>
              <a:rPr lang="el-GR" sz="3200" b="0" dirty="0" smtClean="0"/>
              <a:t>)</a:t>
            </a:r>
            <a:endParaRPr lang="el-GR" sz="3200" b="0" dirty="0"/>
          </a:p>
        </p:txBody>
      </p:sp>
      <p:sp>
        <p:nvSpPr>
          <p:cNvPr id="7" name="Content Placeholder 6"/>
          <p:cNvSpPr>
            <a:spLocks noGrp="1"/>
          </p:cNvSpPr>
          <p:nvPr>
            <p:ph idx="1"/>
          </p:nvPr>
        </p:nvSpPr>
        <p:spPr>
          <a:xfrm>
            <a:off x="457200" y="1196752"/>
            <a:ext cx="8229600" cy="4968552"/>
          </a:xfrm>
        </p:spPr>
        <p:txBody>
          <a:bodyPr>
            <a:normAutofit/>
          </a:bodyPr>
          <a:lstStyle/>
          <a:p>
            <a:pPr marL="0" indent="0">
              <a:spcBef>
                <a:spcPts val="0"/>
              </a:spcBef>
              <a:buNone/>
            </a:pPr>
            <a:r>
              <a:rPr lang="en-US" sz="2400" b="1" dirty="0">
                <a:solidFill>
                  <a:srgbClr val="820000"/>
                </a:solidFill>
              </a:rPr>
              <a:t>O</a:t>
            </a:r>
            <a:r>
              <a:rPr lang="el-GR" sz="2400" b="1" dirty="0">
                <a:solidFill>
                  <a:srgbClr val="820000"/>
                </a:solidFill>
              </a:rPr>
              <a:t>ι τιμές αναφοράς</a:t>
            </a:r>
          </a:p>
          <a:p>
            <a:pPr>
              <a:spcBef>
                <a:spcPts val="0"/>
              </a:spcBef>
            </a:pPr>
            <a:r>
              <a:rPr lang="el-GR" sz="2400" dirty="0"/>
              <a:t>Αν και τα εσώκλειστα των αντιδραστηρίων αναφέρουν τιμές αναφοράς θα πρέπει αυτά να υπολογίζονται από το ίδιο το εργαστήριο έτσι ώστε να αναφέρονται στον πληθυσμό του εργαστηρίου. </a:t>
            </a:r>
          </a:p>
          <a:p>
            <a:pPr marL="0" indent="0">
              <a:spcBef>
                <a:spcPts val="600"/>
              </a:spcBef>
              <a:buNone/>
            </a:pPr>
            <a:r>
              <a:rPr lang="el-GR" sz="2400" b="1" dirty="0" smtClean="0"/>
              <a:t>Οι </a:t>
            </a:r>
            <a:r>
              <a:rPr lang="el-GR" sz="2400" b="1" dirty="0"/>
              <a:t>τιμές αναφοράς αναφέρονται</a:t>
            </a:r>
            <a:r>
              <a:rPr lang="en-US" sz="2400" b="1" dirty="0"/>
              <a:t>:</a:t>
            </a:r>
          </a:p>
          <a:p>
            <a:pPr marL="180975" indent="-180975">
              <a:spcBef>
                <a:spcPts val="0"/>
              </a:spcBef>
            </a:pPr>
            <a:r>
              <a:rPr lang="el-GR" sz="2400" dirty="0"/>
              <a:t>Στα δύο φύλα (όπου υπάρχει διαφορά)</a:t>
            </a:r>
          </a:p>
          <a:p>
            <a:pPr marL="180975" indent="-180975">
              <a:spcBef>
                <a:spcPts val="0"/>
              </a:spcBef>
            </a:pPr>
            <a:r>
              <a:rPr lang="el-GR" sz="2400" dirty="0"/>
              <a:t>Σε διαφορετικές ηλικίες (π.χ. παιδιά – ενήλικες)</a:t>
            </a:r>
          </a:p>
          <a:p>
            <a:pPr marL="180975" indent="-180975">
              <a:spcBef>
                <a:spcPts val="0"/>
              </a:spcBef>
            </a:pPr>
            <a:r>
              <a:rPr lang="el-GR" sz="2400" dirty="0"/>
              <a:t>Σε διαφορετικές φυσιολογικές καταστάσεις (έγκυες, καπνίζοντες, ασθενείς κ.α.)</a:t>
            </a:r>
          </a:p>
          <a:p>
            <a:pPr marL="0" indent="0">
              <a:buNone/>
            </a:pPr>
            <a:endParaRPr lang="el-GR" sz="2400" b="1" dirty="0">
              <a:solidFill>
                <a:srgbClr val="820000"/>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dirty="0"/>
          </a:p>
        </p:txBody>
      </p:sp>
    </p:spTree>
    <p:extLst>
      <p:ext uri="{BB962C8B-B14F-4D97-AF65-F5344CB8AC3E}">
        <p14:creationId xmlns:p14="http://schemas.microsoft.com/office/powerpoint/2010/main" val="862705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33000"/>
                    </a14:imgEffect>
                  </a14:imgLayer>
                </a14:imgProps>
              </a:ext>
            </a:extLst>
          </a:blip>
          <a:srcRect/>
          <a:stretch>
            <a:fillRect/>
          </a:stretch>
        </p:blipFill>
        <p:spPr bwMode="auto">
          <a:xfrm>
            <a:off x="2757488" y="3356992"/>
            <a:ext cx="3629025" cy="2905125"/>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l-GR" dirty="0"/>
              <a:t>Οδηγίες εσώκλειστου </a:t>
            </a:r>
            <a:r>
              <a:rPr lang="el-GR" sz="3200" b="0" dirty="0"/>
              <a:t>(21 από 25</a:t>
            </a:r>
            <a:r>
              <a:rPr lang="el-GR" sz="3200" b="0" dirty="0" smtClean="0"/>
              <a:t>)</a:t>
            </a:r>
            <a:endParaRPr lang="el-GR" sz="3200" b="0" dirty="0"/>
          </a:p>
        </p:txBody>
      </p:sp>
      <p:sp>
        <p:nvSpPr>
          <p:cNvPr id="7" name="Content Placeholder 6"/>
          <p:cNvSpPr>
            <a:spLocks noGrp="1"/>
          </p:cNvSpPr>
          <p:nvPr>
            <p:ph idx="1"/>
          </p:nvPr>
        </p:nvSpPr>
        <p:spPr/>
        <p:txBody>
          <a:bodyPr>
            <a:normAutofit/>
          </a:bodyPr>
          <a:lstStyle/>
          <a:p>
            <a:pPr marL="0" indent="0">
              <a:buNone/>
            </a:pPr>
            <a:r>
              <a:rPr lang="en-US" sz="2400" b="1" dirty="0">
                <a:solidFill>
                  <a:srgbClr val="820000"/>
                </a:solidFill>
              </a:rPr>
              <a:t>O</a:t>
            </a:r>
            <a:r>
              <a:rPr lang="el-GR" sz="2400" b="1" dirty="0">
                <a:solidFill>
                  <a:srgbClr val="820000"/>
                </a:solidFill>
              </a:rPr>
              <a:t>ι τιμές αναφοράς (α) – προσδιορισμός σε κανονική </a:t>
            </a:r>
            <a:r>
              <a:rPr lang="el-GR" sz="2400" b="1" dirty="0" smtClean="0">
                <a:solidFill>
                  <a:srgbClr val="820000"/>
                </a:solidFill>
              </a:rPr>
              <a:t>κατανομή</a:t>
            </a:r>
          </a:p>
          <a:p>
            <a:pPr marL="0" indent="0">
              <a:buNone/>
            </a:pPr>
            <a:r>
              <a:rPr lang="el-GR" sz="2400" dirty="0"/>
              <a:t>Από όλες τις τιμές κατασκευάζεται μία κατανομή συχνοτήτων που έχει τη μορφή κωδωνοειδούς καμπύλης (κανονική κατανομή). Οι τιμές που περικλείονται στο εύρος ± 2 </a:t>
            </a:r>
            <a:r>
              <a:rPr lang="en-US" sz="2400" dirty="0"/>
              <a:t>SD </a:t>
            </a:r>
            <a:r>
              <a:rPr lang="el-GR" sz="2400" dirty="0"/>
              <a:t>περιέχουν το 95% των τιμών και αποτελούν τις τιμές αναφοράς.</a:t>
            </a:r>
          </a:p>
          <a:p>
            <a:pPr marL="0" indent="0">
              <a:buNone/>
            </a:pPr>
            <a:endParaRPr lang="el-GR" sz="2400" b="1" dirty="0">
              <a:solidFill>
                <a:srgbClr val="820000"/>
              </a:solidFill>
            </a:endParaRPr>
          </a:p>
          <a:p>
            <a:pPr marL="0" indent="0">
              <a:buNone/>
            </a:pPr>
            <a:endParaRPr lang="el-GR" sz="2400" b="1" dirty="0">
              <a:solidFill>
                <a:srgbClr val="820000"/>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dirty="0"/>
          </a:p>
        </p:txBody>
      </p:sp>
    </p:spTree>
    <p:extLst>
      <p:ext uri="{BB962C8B-B14F-4D97-AF65-F5344CB8AC3E}">
        <p14:creationId xmlns:p14="http://schemas.microsoft.com/office/powerpoint/2010/main" val="3051789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cstate="print"/>
          <a:srcRect/>
          <a:stretch>
            <a:fillRect/>
          </a:stretch>
        </p:blipFill>
        <p:spPr bwMode="auto">
          <a:xfrm>
            <a:off x="2267744" y="3330260"/>
            <a:ext cx="4230398" cy="3302749"/>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l-GR" dirty="0"/>
              <a:t>Οδηγίες εσώκλειστου </a:t>
            </a:r>
            <a:r>
              <a:rPr lang="el-GR" sz="3200" b="0" dirty="0"/>
              <a:t>(22 από 25</a:t>
            </a:r>
            <a:r>
              <a:rPr lang="el-GR" sz="3200" b="0" dirty="0" smtClean="0"/>
              <a:t>)</a:t>
            </a:r>
            <a:endParaRPr lang="el-GR" sz="3200" b="0" dirty="0"/>
          </a:p>
        </p:txBody>
      </p:sp>
      <p:sp>
        <p:nvSpPr>
          <p:cNvPr id="7" name="Content Placeholder 6"/>
          <p:cNvSpPr>
            <a:spLocks noGrp="1"/>
          </p:cNvSpPr>
          <p:nvPr>
            <p:ph idx="1"/>
          </p:nvPr>
        </p:nvSpPr>
        <p:spPr>
          <a:xfrm>
            <a:off x="457200" y="1196752"/>
            <a:ext cx="8229600" cy="2376264"/>
          </a:xfrm>
        </p:spPr>
        <p:txBody>
          <a:bodyPr>
            <a:normAutofit/>
          </a:bodyPr>
          <a:lstStyle/>
          <a:p>
            <a:pPr marL="0" indent="0">
              <a:buNone/>
            </a:pPr>
            <a:r>
              <a:rPr lang="en-US" sz="2400" b="1" dirty="0">
                <a:solidFill>
                  <a:srgbClr val="820000"/>
                </a:solidFill>
              </a:rPr>
              <a:t>O</a:t>
            </a:r>
            <a:r>
              <a:rPr lang="el-GR" sz="2400" b="1" dirty="0">
                <a:solidFill>
                  <a:srgbClr val="820000"/>
                </a:solidFill>
              </a:rPr>
              <a:t>ι τιμές αναφοράς (α) – προσδιορισμός σε μη κανονική </a:t>
            </a:r>
            <a:r>
              <a:rPr lang="el-GR" sz="2400" b="1" dirty="0" smtClean="0">
                <a:solidFill>
                  <a:srgbClr val="820000"/>
                </a:solidFill>
              </a:rPr>
              <a:t>κατανομή</a:t>
            </a:r>
          </a:p>
          <a:p>
            <a:pPr marL="0" indent="0">
              <a:buNone/>
            </a:pPr>
            <a:r>
              <a:rPr lang="en-US" sz="2400" dirty="0" smtClean="0"/>
              <a:t>O</a:t>
            </a:r>
            <a:r>
              <a:rPr lang="el-GR" sz="2400" dirty="0"/>
              <a:t>ι μετρήσεις τοποθετούνται σε αύξουσα σειρά και υπολογίζεται τα εκατοστημόρια </a:t>
            </a:r>
            <a:r>
              <a:rPr lang="en-US" sz="2400" dirty="0"/>
              <a:t>(percentiles) 2,5P </a:t>
            </a:r>
            <a:r>
              <a:rPr lang="el-GR" sz="2400" dirty="0"/>
              <a:t>και 97,5</a:t>
            </a:r>
            <a:r>
              <a:rPr lang="en-US" sz="2400" dirty="0"/>
              <a:t>P. </a:t>
            </a:r>
            <a:r>
              <a:rPr lang="el-GR" sz="2400" dirty="0"/>
              <a:t>Έτσι απομακρύνονται οι χαμηλές και υψηλές ακραίες τιμές.</a:t>
            </a:r>
          </a:p>
          <a:p>
            <a:pPr marL="0" indent="0">
              <a:buNone/>
            </a:pPr>
            <a:endParaRPr lang="el-GR" sz="2400" b="1" dirty="0">
              <a:solidFill>
                <a:srgbClr val="820000"/>
              </a:solidFill>
            </a:endParaRPr>
          </a:p>
          <a:p>
            <a:pPr marL="0" indent="0">
              <a:buNone/>
            </a:pPr>
            <a:endParaRPr lang="el-GR" sz="2400" b="1" dirty="0">
              <a:solidFill>
                <a:srgbClr val="820000"/>
              </a:solidFill>
            </a:endParaRP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dirty="0"/>
          </a:p>
        </p:txBody>
      </p:sp>
    </p:spTree>
    <p:extLst>
      <p:ext uri="{BB962C8B-B14F-4D97-AF65-F5344CB8AC3E}">
        <p14:creationId xmlns:p14="http://schemas.microsoft.com/office/powerpoint/2010/main" val="1397042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467544" y="2924944"/>
            <a:ext cx="4320480" cy="3416320"/>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latin typeface="+mn-lt"/>
              </a:rPr>
              <a:t>Ο υπολογισμός γίνεται με τη χρήση δειγμάτων διαφόρων συγκεντρώσεων τα οποία προσδιορίζονται με τη δική μας και τη πρότυπη μέθοδο.</a:t>
            </a:r>
          </a:p>
          <a:p>
            <a:pPr marL="342900" indent="-342900">
              <a:buFont typeface="Arial" panose="020B0604020202020204" pitchFamily="34" charset="0"/>
              <a:buChar char="•"/>
            </a:pPr>
            <a:r>
              <a:rPr lang="el-GR" sz="2400" dirty="0" smtClean="0">
                <a:latin typeface="+mn-lt"/>
              </a:rPr>
              <a:t>Προσδιορίζεται </a:t>
            </a:r>
            <a:r>
              <a:rPr lang="el-GR" sz="2400" b="1" dirty="0" smtClean="0">
                <a:solidFill>
                  <a:srgbClr val="820000"/>
                </a:solidFill>
                <a:latin typeface="+mn-lt"/>
              </a:rPr>
              <a:t>καμπύλη/εξίσωση παλινδρόμησης </a:t>
            </a:r>
            <a:r>
              <a:rPr lang="el-GR" sz="2400" dirty="0" smtClean="0">
                <a:latin typeface="+mn-lt"/>
              </a:rPr>
              <a:t>που δείχνει τη σχέση των δύο μεθόδων.</a:t>
            </a:r>
            <a:endParaRPr lang="el-GR" sz="2400" dirty="0">
              <a:latin typeface="+mn-lt"/>
            </a:endParaRPr>
          </a:p>
        </p:txBody>
      </p:sp>
      <p:pic>
        <p:nvPicPr>
          <p:cNvPr id="61442" name="Picture 2"/>
          <p:cNvPicPr>
            <a:picLocks noChangeAspect="1" noChangeArrowheads="1"/>
          </p:cNvPicPr>
          <p:nvPr/>
        </p:nvPicPr>
        <p:blipFill rotWithShape="1">
          <a:blip r:embed="rId2" cstate="print"/>
          <a:srcRect r="4524"/>
          <a:stretch/>
        </p:blipFill>
        <p:spPr bwMode="auto">
          <a:xfrm>
            <a:off x="4788025" y="3522689"/>
            <a:ext cx="4355976" cy="2206712"/>
          </a:xfrm>
          <a:prstGeom prst="rect">
            <a:avLst/>
          </a:prstGeom>
          <a:noFill/>
          <a:ln w="9525">
            <a:noFill/>
            <a:miter lim="800000"/>
            <a:headEnd/>
            <a:tailEnd/>
          </a:ln>
        </p:spPr>
      </p:pic>
      <p:sp>
        <p:nvSpPr>
          <p:cNvPr id="6" name="Title 5"/>
          <p:cNvSpPr>
            <a:spLocks noGrp="1"/>
          </p:cNvSpPr>
          <p:nvPr>
            <p:ph type="title"/>
          </p:nvPr>
        </p:nvSpPr>
        <p:spPr/>
        <p:txBody>
          <a:bodyPr>
            <a:normAutofit/>
          </a:bodyPr>
          <a:lstStyle/>
          <a:p>
            <a:r>
              <a:rPr lang="el-GR" dirty="0"/>
              <a:t>Οδηγίες εσώκλειστου </a:t>
            </a:r>
            <a:r>
              <a:rPr lang="el-GR" sz="3200" b="0" dirty="0"/>
              <a:t>(23 από 25</a:t>
            </a:r>
            <a:r>
              <a:rPr lang="el-GR" sz="3200" b="0" dirty="0" smtClean="0"/>
              <a:t>)</a:t>
            </a:r>
            <a:endParaRPr lang="el-GR" sz="3200" b="0" dirty="0"/>
          </a:p>
        </p:txBody>
      </p:sp>
      <p:sp>
        <p:nvSpPr>
          <p:cNvPr id="8" name="Content Placeholder 7"/>
          <p:cNvSpPr>
            <a:spLocks noGrp="1"/>
          </p:cNvSpPr>
          <p:nvPr>
            <p:ph idx="1"/>
          </p:nvPr>
        </p:nvSpPr>
        <p:spPr>
          <a:xfrm>
            <a:off x="457200" y="1196752"/>
            <a:ext cx="8229600" cy="1800200"/>
          </a:xfrm>
        </p:spPr>
        <p:txBody>
          <a:bodyPr>
            <a:normAutofit/>
          </a:bodyPr>
          <a:lstStyle/>
          <a:p>
            <a:pPr marL="0" indent="0">
              <a:buNone/>
            </a:pPr>
            <a:r>
              <a:rPr lang="el-GR" sz="2400" b="1" dirty="0">
                <a:solidFill>
                  <a:srgbClr val="820000"/>
                </a:solidFill>
              </a:rPr>
              <a:t>Ακρίβεια της μεθόδου (α)</a:t>
            </a:r>
          </a:p>
          <a:p>
            <a:r>
              <a:rPr lang="el-GR" sz="2400" dirty="0"/>
              <a:t>Η ακρίβεια αφορά τη σύγκριση των αποτελεσμάτων της μεθόδου </a:t>
            </a:r>
            <a:r>
              <a:rPr lang="en-US" sz="2400" dirty="0"/>
              <a:t>(method comparison) </a:t>
            </a:r>
            <a:r>
              <a:rPr lang="el-GR" sz="2400" dirty="0"/>
              <a:t>με πρότυπη μέθοδο που αφορά το λεγόμενο «χρυσό πρότυπο» </a:t>
            </a:r>
            <a:r>
              <a:rPr lang="en-US" sz="2400" dirty="0"/>
              <a:t>(gold standard)</a:t>
            </a:r>
            <a:endParaRPr lang="el-GR" sz="2400" dirty="0"/>
          </a:p>
          <a:p>
            <a:endParaRPr lang="el-GR" sz="2400"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dirty="0"/>
          </a:p>
        </p:txBody>
      </p:sp>
    </p:spTree>
    <p:extLst>
      <p:ext uri="{BB962C8B-B14F-4D97-AF65-F5344CB8AC3E}">
        <p14:creationId xmlns:p14="http://schemas.microsoft.com/office/powerpoint/2010/main" val="3423096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3191139980"/>
              </p:ext>
            </p:extLst>
          </p:nvPr>
        </p:nvGraphicFramePr>
        <p:xfrm>
          <a:off x="938283" y="2168920"/>
          <a:ext cx="2553597" cy="2743200"/>
        </p:xfrm>
        <a:graphic>
          <a:graphicData uri="http://schemas.openxmlformats.org/drawingml/2006/table">
            <a:tbl>
              <a:tblPr>
                <a:tableStyleId>{5DA37D80-6434-44D0-A028-1B22A696006F}</a:tableStyleId>
              </a:tblPr>
              <a:tblGrid>
                <a:gridCol w="1257453"/>
                <a:gridCol w="1296144"/>
              </a:tblGrid>
              <a:tr h="190500">
                <a:tc>
                  <a:txBody>
                    <a:bodyPr/>
                    <a:lstStyle/>
                    <a:p>
                      <a:pPr algn="ctr" fontAlgn="b"/>
                      <a:r>
                        <a:rPr lang="el-GR" sz="2000" b="1" u="none" strike="noStrike" dirty="0"/>
                        <a:t>Δική μας μέθοδος</a:t>
                      </a:r>
                      <a:endParaRPr lang="el-GR" sz="2000" b="1" i="0" u="none" strike="noStrike" dirty="0">
                        <a:solidFill>
                          <a:srgbClr val="000000"/>
                        </a:solidFill>
                        <a:latin typeface="Calibri"/>
                      </a:endParaRPr>
                    </a:p>
                  </a:txBody>
                  <a:tcPr marL="0" marR="0" marT="0" marB="0" anchor="b"/>
                </a:tc>
                <a:tc>
                  <a:txBody>
                    <a:bodyPr/>
                    <a:lstStyle/>
                    <a:p>
                      <a:pPr algn="ctr" fontAlgn="b"/>
                      <a:r>
                        <a:rPr lang="en-US" sz="2000" b="1" u="none" strike="noStrike" dirty="0"/>
                        <a:t>Gold Standard</a:t>
                      </a:r>
                      <a:endParaRPr lang="en-US" sz="2000" b="1" i="0" u="none" strike="noStrike" dirty="0">
                        <a:solidFill>
                          <a:srgbClr val="000000"/>
                        </a:solidFill>
                        <a:latin typeface="Calibri"/>
                      </a:endParaRPr>
                    </a:p>
                  </a:txBody>
                  <a:tcPr marL="0" marR="0" marT="0" marB="0" anchor="b"/>
                </a:tc>
              </a:tr>
              <a:tr h="190500">
                <a:tc>
                  <a:txBody>
                    <a:bodyPr/>
                    <a:lstStyle/>
                    <a:p>
                      <a:pPr algn="ctr" fontAlgn="b"/>
                      <a:r>
                        <a:rPr lang="el-GR" sz="2000" u="none" strike="noStrike" dirty="0"/>
                        <a:t>5</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10</a:t>
                      </a:r>
                      <a:endParaRPr lang="el-GR" sz="2000" b="0" i="0" u="none" strike="noStrike" dirty="0">
                        <a:solidFill>
                          <a:srgbClr val="000000"/>
                        </a:solidFill>
                        <a:latin typeface="Calibri"/>
                      </a:endParaRPr>
                    </a:p>
                  </a:txBody>
                  <a:tcPr marL="0" marR="0" marT="0" marB="0" anchor="b"/>
                </a:tc>
              </a:tr>
              <a:tr h="190500">
                <a:tc>
                  <a:txBody>
                    <a:bodyPr/>
                    <a:lstStyle/>
                    <a:p>
                      <a:pPr algn="ctr" fontAlgn="b"/>
                      <a:r>
                        <a:rPr lang="el-GR" sz="2000" u="none" strike="noStrike" dirty="0"/>
                        <a:t>9</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11</a:t>
                      </a:r>
                      <a:endParaRPr lang="el-GR" sz="2000" b="0" i="0" u="none" strike="noStrike" dirty="0">
                        <a:solidFill>
                          <a:srgbClr val="000000"/>
                        </a:solidFill>
                        <a:latin typeface="Calibri"/>
                      </a:endParaRPr>
                    </a:p>
                  </a:txBody>
                  <a:tcPr marL="0" marR="0" marT="0" marB="0" anchor="b"/>
                </a:tc>
              </a:tr>
              <a:tr h="190500">
                <a:tc>
                  <a:txBody>
                    <a:bodyPr/>
                    <a:lstStyle/>
                    <a:p>
                      <a:pPr algn="ctr" fontAlgn="b"/>
                      <a:r>
                        <a:rPr lang="el-GR" sz="2000" u="none" strike="noStrike" dirty="0"/>
                        <a:t>12</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16</a:t>
                      </a:r>
                      <a:endParaRPr lang="el-GR" sz="2000" b="0" i="0" u="none" strike="noStrike" dirty="0">
                        <a:solidFill>
                          <a:srgbClr val="000000"/>
                        </a:solidFill>
                        <a:latin typeface="Calibri"/>
                      </a:endParaRPr>
                    </a:p>
                  </a:txBody>
                  <a:tcPr marL="0" marR="0" marT="0" marB="0" anchor="b"/>
                </a:tc>
              </a:tr>
              <a:tr h="190500">
                <a:tc>
                  <a:txBody>
                    <a:bodyPr/>
                    <a:lstStyle/>
                    <a:p>
                      <a:pPr algn="ctr" fontAlgn="b"/>
                      <a:r>
                        <a:rPr lang="el-GR" sz="2000" u="none" strike="noStrike" dirty="0"/>
                        <a:t>18</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24</a:t>
                      </a:r>
                      <a:endParaRPr lang="el-GR" sz="2000" b="0" i="0" u="none" strike="noStrike" dirty="0">
                        <a:solidFill>
                          <a:srgbClr val="000000"/>
                        </a:solidFill>
                        <a:latin typeface="Calibri"/>
                      </a:endParaRPr>
                    </a:p>
                  </a:txBody>
                  <a:tcPr marL="0" marR="0" marT="0" marB="0" anchor="b"/>
                </a:tc>
              </a:tr>
              <a:tr h="190500">
                <a:tc>
                  <a:txBody>
                    <a:bodyPr/>
                    <a:lstStyle/>
                    <a:p>
                      <a:pPr algn="ctr" fontAlgn="b"/>
                      <a:r>
                        <a:rPr lang="el-GR" sz="2000" u="none" strike="noStrike" dirty="0"/>
                        <a:t>25</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30</a:t>
                      </a:r>
                      <a:endParaRPr lang="el-GR" sz="2000" b="0" i="0" u="none" strike="noStrike" dirty="0">
                        <a:solidFill>
                          <a:srgbClr val="000000"/>
                        </a:solidFill>
                        <a:latin typeface="Calibri"/>
                      </a:endParaRPr>
                    </a:p>
                  </a:txBody>
                  <a:tcPr marL="0" marR="0" marT="0" marB="0" anchor="b"/>
                </a:tc>
              </a:tr>
              <a:tr h="190500">
                <a:tc>
                  <a:txBody>
                    <a:bodyPr/>
                    <a:lstStyle/>
                    <a:p>
                      <a:pPr algn="ctr" fontAlgn="b"/>
                      <a:r>
                        <a:rPr lang="el-GR" sz="2000" u="none" strike="noStrike" dirty="0"/>
                        <a:t>31</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38</a:t>
                      </a:r>
                      <a:endParaRPr lang="el-GR" sz="2000" b="0" i="0" u="none" strike="noStrike" dirty="0">
                        <a:solidFill>
                          <a:srgbClr val="000000"/>
                        </a:solidFill>
                        <a:latin typeface="Calibri"/>
                      </a:endParaRPr>
                    </a:p>
                  </a:txBody>
                  <a:tcPr marL="0" marR="0" marT="0" marB="0" anchor="b"/>
                </a:tc>
              </a:tr>
              <a:tr h="190500">
                <a:tc>
                  <a:txBody>
                    <a:bodyPr/>
                    <a:lstStyle/>
                    <a:p>
                      <a:pPr algn="ctr" fontAlgn="b"/>
                      <a:r>
                        <a:rPr lang="el-GR" sz="2000" u="none" strike="noStrike" dirty="0"/>
                        <a:t>36</a:t>
                      </a:r>
                      <a:endParaRPr lang="el-GR" sz="2000" b="0" i="0" u="none" strike="noStrike" dirty="0">
                        <a:solidFill>
                          <a:srgbClr val="000000"/>
                        </a:solidFill>
                        <a:latin typeface="Calibri"/>
                      </a:endParaRPr>
                    </a:p>
                  </a:txBody>
                  <a:tcPr marL="0" marR="0" marT="0" marB="0" anchor="b"/>
                </a:tc>
                <a:tc>
                  <a:txBody>
                    <a:bodyPr/>
                    <a:lstStyle/>
                    <a:p>
                      <a:pPr algn="ctr" fontAlgn="b"/>
                      <a:r>
                        <a:rPr lang="el-GR" sz="2000" u="none" strike="noStrike" dirty="0"/>
                        <a:t>43</a:t>
                      </a:r>
                      <a:endParaRPr lang="el-GR" sz="2000" b="0" i="0" u="none" strike="noStrike" dirty="0">
                        <a:solidFill>
                          <a:srgbClr val="000000"/>
                        </a:solidFill>
                        <a:latin typeface="Calibri"/>
                      </a:endParaRPr>
                    </a:p>
                  </a:txBody>
                  <a:tcPr marL="0" marR="0" marT="0" marB="0" anchor="b"/>
                </a:tc>
              </a:tr>
            </a:tbl>
          </a:graphicData>
        </a:graphic>
      </p:graphicFrame>
      <p:pic>
        <p:nvPicPr>
          <p:cNvPr id="68609" name="Picture 1"/>
          <p:cNvPicPr>
            <a:picLocks noChangeAspect="1" noChangeArrowheads="1"/>
          </p:cNvPicPr>
          <p:nvPr/>
        </p:nvPicPr>
        <p:blipFill>
          <a:blip r:embed="rId2" cstate="print"/>
          <a:srcRect/>
          <a:stretch>
            <a:fillRect/>
          </a:stretch>
        </p:blipFill>
        <p:spPr bwMode="auto">
          <a:xfrm>
            <a:off x="3818740" y="2132856"/>
            <a:ext cx="5040560" cy="3203065"/>
          </a:xfrm>
          <a:prstGeom prst="rect">
            <a:avLst/>
          </a:prstGeom>
          <a:noFill/>
          <a:ln w="9525">
            <a:noFill/>
            <a:miter lim="800000"/>
            <a:headEnd/>
            <a:tailEnd/>
          </a:ln>
        </p:spPr>
      </p:pic>
      <p:sp>
        <p:nvSpPr>
          <p:cNvPr id="7" name="6 - TextBox"/>
          <p:cNvSpPr txBox="1"/>
          <p:nvPr/>
        </p:nvSpPr>
        <p:spPr>
          <a:xfrm>
            <a:off x="4970868" y="5335921"/>
            <a:ext cx="2736304" cy="707886"/>
          </a:xfrm>
          <a:prstGeom prst="rect">
            <a:avLst/>
          </a:prstGeom>
          <a:noFill/>
        </p:spPr>
        <p:txBody>
          <a:bodyPr wrap="square" rtlCol="0">
            <a:spAutoFit/>
          </a:bodyPr>
          <a:lstStyle/>
          <a:p>
            <a:pPr algn="ctr"/>
            <a:r>
              <a:rPr lang="en-US" sz="2000" dirty="0" smtClean="0">
                <a:latin typeface="+mn-lt"/>
              </a:rPr>
              <a:t>R</a:t>
            </a:r>
            <a:r>
              <a:rPr lang="en-US" sz="2000" baseline="30000" dirty="0" smtClean="0">
                <a:latin typeface="+mn-lt"/>
              </a:rPr>
              <a:t>2</a:t>
            </a:r>
            <a:r>
              <a:rPr lang="en-US" sz="2000" dirty="0" smtClean="0">
                <a:latin typeface="+mn-lt"/>
              </a:rPr>
              <a:t> </a:t>
            </a:r>
            <a:r>
              <a:rPr lang="el-GR" sz="2000" dirty="0" smtClean="0">
                <a:latin typeface="+mn-lt"/>
              </a:rPr>
              <a:t>κοντά στο 1 σημαίνει πολύ καλή συσχέτιση</a:t>
            </a:r>
            <a:endParaRPr lang="el-GR" sz="2000" dirty="0">
              <a:latin typeface="+mn-lt"/>
            </a:endParaRPr>
          </a:p>
        </p:txBody>
      </p:sp>
      <p:sp>
        <p:nvSpPr>
          <p:cNvPr id="5" name="Title 4"/>
          <p:cNvSpPr>
            <a:spLocks noGrp="1"/>
          </p:cNvSpPr>
          <p:nvPr>
            <p:ph type="title"/>
          </p:nvPr>
        </p:nvSpPr>
        <p:spPr/>
        <p:txBody>
          <a:bodyPr>
            <a:normAutofit/>
          </a:bodyPr>
          <a:lstStyle/>
          <a:p>
            <a:r>
              <a:rPr lang="el-GR" dirty="0"/>
              <a:t>Οδηγίες εσώκλειστου </a:t>
            </a:r>
            <a:r>
              <a:rPr lang="el-GR" sz="3200" b="0" dirty="0"/>
              <a:t>(24 από 25</a:t>
            </a:r>
            <a:r>
              <a:rPr lang="el-GR" sz="3200" b="0" dirty="0" smtClean="0"/>
              <a:t>)</a:t>
            </a:r>
            <a:endParaRPr lang="el-GR" sz="3200" b="0" dirty="0"/>
          </a:p>
        </p:txBody>
      </p:sp>
      <p:sp>
        <p:nvSpPr>
          <p:cNvPr id="6" name="Content Placeholder 5"/>
          <p:cNvSpPr>
            <a:spLocks noGrp="1"/>
          </p:cNvSpPr>
          <p:nvPr>
            <p:ph idx="1"/>
          </p:nvPr>
        </p:nvSpPr>
        <p:spPr>
          <a:xfrm>
            <a:off x="457200" y="1196752"/>
            <a:ext cx="8229600" cy="1008112"/>
          </a:xfrm>
        </p:spPr>
        <p:txBody>
          <a:bodyPr>
            <a:normAutofit/>
          </a:bodyPr>
          <a:lstStyle/>
          <a:p>
            <a:pPr marL="0" indent="0">
              <a:buNone/>
            </a:pPr>
            <a:r>
              <a:rPr lang="el-GR" sz="2400" b="1" dirty="0">
                <a:solidFill>
                  <a:srgbClr val="820000"/>
                </a:solidFill>
              </a:rPr>
              <a:t>Ακρίβεια της μεθόδου (β) – Κατασκευή εξίσωση παλινδρόμησης</a:t>
            </a:r>
          </a:p>
          <a:p>
            <a:pPr marL="0" indent="0">
              <a:buNone/>
            </a:pPr>
            <a:endParaRPr lang="el-GR" sz="2400" b="1" dirty="0">
              <a:solidFill>
                <a:srgbClr val="820000"/>
              </a:solidFill>
            </a:endParaRP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dirty="0"/>
          </a:p>
        </p:txBody>
      </p:sp>
    </p:spTree>
    <p:extLst>
      <p:ext uri="{BB962C8B-B14F-4D97-AF65-F5344CB8AC3E}">
        <p14:creationId xmlns:p14="http://schemas.microsoft.com/office/powerpoint/2010/main" val="4188860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Οδηγίες εσώκλειστου </a:t>
            </a:r>
            <a:r>
              <a:rPr lang="el-GR" sz="3200" b="0" dirty="0"/>
              <a:t>(25 από 25</a:t>
            </a:r>
            <a:r>
              <a:rPr lang="el-GR" sz="3200" b="0" dirty="0" smtClean="0"/>
              <a:t>)</a:t>
            </a:r>
            <a:endParaRPr lang="el-GR" sz="3200" b="0" dirty="0"/>
          </a:p>
        </p:txBody>
      </p:sp>
      <p:sp>
        <p:nvSpPr>
          <p:cNvPr id="6" name="Content Placeholder 5"/>
          <p:cNvSpPr>
            <a:spLocks noGrp="1"/>
          </p:cNvSpPr>
          <p:nvPr>
            <p:ph idx="1"/>
          </p:nvPr>
        </p:nvSpPr>
        <p:spPr/>
        <p:txBody>
          <a:bodyPr>
            <a:normAutofit/>
          </a:bodyPr>
          <a:lstStyle/>
          <a:p>
            <a:pPr marL="0" indent="0">
              <a:buNone/>
            </a:pPr>
            <a:r>
              <a:rPr lang="el-GR" sz="2400" b="1" dirty="0">
                <a:solidFill>
                  <a:srgbClr val="820000"/>
                </a:solidFill>
              </a:rPr>
              <a:t>Ακρίβεια της μεθόδου (γ) – Απεικόνιση σε κανονική κατανομή</a:t>
            </a:r>
          </a:p>
          <a:p>
            <a:pPr marL="0" indent="0">
              <a:buNone/>
            </a:pPr>
            <a:endParaRPr lang="el-GR" sz="2400" b="1" dirty="0">
              <a:solidFill>
                <a:srgbClr val="820000"/>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dirty="0"/>
          </a:p>
        </p:txBody>
      </p:sp>
      <p:pic>
        <p:nvPicPr>
          <p:cNvPr id="77825" name="Picture 1"/>
          <p:cNvPicPr>
            <a:picLocks noChangeAspect="1" noChangeArrowheads="1"/>
          </p:cNvPicPr>
          <p:nvPr/>
        </p:nvPicPr>
        <p:blipFill>
          <a:blip r:embed="rId2" cstate="print"/>
          <a:srcRect/>
          <a:stretch>
            <a:fillRect/>
          </a:stretch>
        </p:blipFill>
        <p:spPr bwMode="auto">
          <a:xfrm>
            <a:off x="1626218" y="2046240"/>
            <a:ext cx="5891564" cy="3960440"/>
          </a:xfrm>
          <a:prstGeom prst="rect">
            <a:avLst/>
          </a:prstGeom>
          <a:noFill/>
          <a:ln w="9525">
            <a:noFill/>
            <a:miter lim="800000"/>
            <a:headEnd/>
            <a:tailEnd/>
          </a:ln>
        </p:spPr>
      </p:pic>
    </p:spTree>
    <p:extLst>
      <p:ext uri="{BB962C8B-B14F-4D97-AF65-F5344CB8AC3E}">
        <p14:creationId xmlns:p14="http://schemas.microsoft.com/office/powerpoint/2010/main" val="6981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Σημαίνουν το ίδιο </a:t>
            </a:r>
            <a:r>
              <a:rPr lang="el-GR" dirty="0" smtClean="0"/>
              <a:t>πράγμα</a:t>
            </a:r>
            <a:endParaRPr lang="el-GR" dirty="0"/>
          </a:p>
        </p:txBody>
      </p:sp>
      <p:sp>
        <p:nvSpPr>
          <p:cNvPr id="7" name="Content Placeholder 6"/>
          <p:cNvSpPr>
            <a:spLocks noGrp="1"/>
          </p:cNvSpPr>
          <p:nvPr>
            <p:ph idx="1"/>
          </p:nvPr>
        </p:nvSpPr>
        <p:spPr/>
        <p:txBody>
          <a:bodyPr>
            <a:normAutofit/>
          </a:bodyPr>
          <a:lstStyle/>
          <a:p>
            <a:r>
              <a:rPr lang="en-US" sz="2800" dirty="0"/>
              <a:t>H </a:t>
            </a:r>
            <a:r>
              <a:rPr lang="el-GR" sz="2800" dirty="0"/>
              <a:t>ουσία που μετράται</a:t>
            </a:r>
            <a:r>
              <a:rPr lang="en-US" sz="2800" dirty="0"/>
              <a:t> (</a:t>
            </a:r>
            <a:r>
              <a:rPr lang="el-GR" sz="2800" dirty="0"/>
              <a:t>π.χ. ο σίδηρος)</a:t>
            </a:r>
            <a:r>
              <a:rPr lang="en-US" sz="2800" dirty="0"/>
              <a:t>:</a:t>
            </a:r>
          </a:p>
          <a:p>
            <a:pPr>
              <a:lnSpc>
                <a:spcPct val="150000"/>
              </a:lnSpc>
            </a:pPr>
            <a:r>
              <a:rPr lang="el-GR" sz="2800" dirty="0" smtClean="0"/>
              <a:t>Εξέταση </a:t>
            </a:r>
            <a:r>
              <a:rPr lang="el-GR" sz="2800" dirty="0"/>
              <a:t>=</a:t>
            </a:r>
            <a:r>
              <a:rPr lang="en-US" sz="2800" dirty="0"/>
              <a:t> Test = </a:t>
            </a:r>
            <a:r>
              <a:rPr lang="el-GR" sz="2800" dirty="0"/>
              <a:t>Αναλύτης = </a:t>
            </a:r>
            <a:r>
              <a:rPr lang="en-US" sz="2800" dirty="0"/>
              <a:t>Analyte = </a:t>
            </a:r>
            <a:r>
              <a:rPr lang="el-GR" sz="2800" dirty="0"/>
              <a:t>Παράμετρος = </a:t>
            </a:r>
            <a:r>
              <a:rPr lang="en-US" sz="2800" dirty="0" smtClean="0"/>
              <a:t>Parameter</a:t>
            </a:r>
            <a:endParaRPr lang="el-GR" sz="2800" dirty="0" smtClean="0"/>
          </a:p>
          <a:p>
            <a:r>
              <a:rPr lang="en-US" sz="2800" dirty="0"/>
              <a:t>H </a:t>
            </a:r>
            <a:r>
              <a:rPr lang="el-GR" sz="2800" dirty="0"/>
              <a:t>μέθοδος</a:t>
            </a:r>
            <a:r>
              <a:rPr lang="en-US" sz="2800" dirty="0"/>
              <a:t> </a:t>
            </a:r>
            <a:r>
              <a:rPr lang="el-GR" sz="2800" dirty="0"/>
              <a:t>που χρησιμοποιείται</a:t>
            </a:r>
            <a:r>
              <a:rPr lang="en-US" sz="2800" dirty="0"/>
              <a:t>:</a:t>
            </a:r>
          </a:p>
          <a:p>
            <a:r>
              <a:rPr lang="el-GR" sz="2800" dirty="0" smtClean="0"/>
              <a:t>Δοκιμασία </a:t>
            </a:r>
            <a:r>
              <a:rPr lang="el-GR" sz="2800" dirty="0"/>
              <a:t>= </a:t>
            </a:r>
            <a:r>
              <a:rPr lang="en-US" sz="2800" dirty="0"/>
              <a:t>Test = </a:t>
            </a:r>
            <a:r>
              <a:rPr lang="el-GR" sz="2800" dirty="0"/>
              <a:t>Τυποποιημένη μέθοδος = </a:t>
            </a:r>
            <a:r>
              <a:rPr lang="en-US" sz="2800" dirty="0"/>
              <a:t>Assay</a:t>
            </a:r>
            <a:r>
              <a:rPr lang="el-GR" sz="2800" dirty="0"/>
              <a:t> - </a:t>
            </a:r>
            <a:r>
              <a:rPr lang="en-US" sz="2800" dirty="0" smtClean="0"/>
              <a:t>Kit</a:t>
            </a:r>
            <a:endParaRPr lang="el-GR" sz="2800" dirty="0"/>
          </a:p>
          <a:p>
            <a:endParaRPr lang="el-GR" sz="28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dirty="0"/>
          </a:p>
        </p:txBody>
      </p:sp>
    </p:spTree>
    <p:extLst>
      <p:ext uri="{BB962C8B-B14F-4D97-AF65-F5344CB8AC3E}">
        <p14:creationId xmlns:p14="http://schemas.microsoft.com/office/powerpoint/2010/main" val="1001726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l-GR" dirty="0">
                <a:solidFill>
                  <a:srgbClr val="820000"/>
                </a:solidFill>
              </a:rPr>
              <a:t>Οι </a:t>
            </a:r>
            <a:r>
              <a:rPr lang="el-GR" dirty="0" smtClean="0">
                <a:solidFill>
                  <a:srgbClr val="820000"/>
                </a:solidFill>
              </a:rPr>
              <a:t>βαθμονομητές</a:t>
            </a:r>
            <a:endParaRPr lang="el-GR" dirty="0">
              <a:solidFill>
                <a:srgbClr val="820000"/>
              </a:solidFill>
            </a:endParaRPr>
          </a:p>
        </p:txBody>
      </p:sp>
      <p:sp>
        <p:nvSpPr>
          <p:cNvPr id="7" name="Subtitle 6"/>
          <p:cNvSpPr>
            <a:spLocks noGrp="1"/>
          </p:cNvSpPr>
          <p:nvPr>
            <p:ph type="subTitle" idx="1"/>
          </p:nvPr>
        </p:nvSpPr>
        <p:spPr/>
        <p:txBody>
          <a:bodyPr/>
          <a:lstStyle/>
          <a:p>
            <a:r>
              <a:rPr lang="en-US" b="1" dirty="0"/>
              <a:t>Standards, </a:t>
            </a:r>
            <a:r>
              <a:rPr lang="en-US" b="1" dirty="0" smtClean="0"/>
              <a:t>Calibrators</a:t>
            </a:r>
            <a:r>
              <a:rPr lang="el-GR" b="1" dirty="0" smtClean="0"/>
              <a:t> </a:t>
            </a:r>
          </a:p>
          <a:p>
            <a:r>
              <a:rPr lang="en-US" b="1" dirty="0" smtClean="0"/>
              <a:t>St</a:t>
            </a:r>
            <a:r>
              <a:rPr lang="en-US" b="1" dirty="0"/>
              <a:t>, Cal</a:t>
            </a:r>
          </a:p>
          <a:p>
            <a:endParaRPr lang="el-GR" b="1"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dirty="0"/>
          </a:p>
        </p:txBody>
      </p:sp>
    </p:spTree>
    <p:extLst>
      <p:ext uri="{BB962C8B-B14F-4D97-AF65-F5344CB8AC3E}">
        <p14:creationId xmlns:p14="http://schemas.microsoft.com/office/powerpoint/2010/main" val="3115489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Τι είναι οι βαθμονομητές</a:t>
            </a:r>
            <a:r>
              <a:rPr lang="el-GR" dirty="0" smtClean="0"/>
              <a:t>;</a:t>
            </a:r>
            <a:endParaRPr lang="el-GR" dirty="0"/>
          </a:p>
        </p:txBody>
      </p:sp>
      <p:sp>
        <p:nvSpPr>
          <p:cNvPr id="6" name="Content Placeholder 5"/>
          <p:cNvSpPr>
            <a:spLocks noGrp="1"/>
          </p:cNvSpPr>
          <p:nvPr>
            <p:ph idx="1"/>
          </p:nvPr>
        </p:nvSpPr>
        <p:spPr/>
        <p:txBody>
          <a:bodyPr>
            <a:noAutofit/>
          </a:bodyPr>
          <a:lstStyle/>
          <a:p>
            <a:pPr>
              <a:lnSpc>
                <a:spcPct val="110000"/>
              </a:lnSpc>
            </a:pPr>
            <a:r>
              <a:rPr lang="en-US" sz="2400" dirty="0"/>
              <a:t>O</a:t>
            </a:r>
            <a:r>
              <a:rPr lang="el-GR" sz="2400" dirty="0"/>
              <a:t>ι βαθμονομητές είναι διαλύματα που περιέχουν σε </a:t>
            </a:r>
            <a:r>
              <a:rPr lang="el-GR" sz="2400" b="1" dirty="0">
                <a:solidFill>
                  <a:srgbClr val="820000"/>
                </a:solidFill>
              </a:rPr>
              <a:t>σταθερή συγκέντρωση </a:t>
            </a:r>
            <a:r>
              <a:rPr lang="el-GR" sz="2400" dirty="0"/>
              <a:t>μια ή περισσότερες αντιδρώσες ουσίες. </a:t>
            </a:r>
          </a:p>
          <a:p>
            <a:pPr>
              <a:lnSpc>
                <a:spcPct val="110000"/>
              </a:lnSpc>
            </a:pPr>
            <a:r>
              <a:rPr lang="el-GR" sz="2400" dirty="0" smtClean="0"/>
              <a:t>Χρησιμεύουν </a:t>
            </a:r>
            <a:r>
              <a:rPr lang="el-GR" sz="2400" dirty="0"/>
              <a:t>για τη σύγκριση της απορρόφησης ή άλλου φυσικού μεγέθους που προσδιορίζεται σε αυτούς με τις αντίστοιχες τιμές των δειγμάτων προκειμένου να προσδιοριστεί η συγκέντρωση ή η δραστικότητά τους.</a:t>
            </a:r>
          </a:p>
          <a:p>
            <a:pPr>
              <a:lnSpc>
                <a:spcPct val="110000"/>
              </a:lnSpc>
            </a:pPr>
            <a:r>
              <a:rPr lang="el-GR" sz="2400" dirty="0" smtClean="0"/>
              <a:t>Οι </a:t>
            </a:r>
            <a:r>
              <a:rPr lang="el-GR" sz="2400" dirty="0"/>
              <a:t>κατασκευαστές τους τα παρέχουν</a:t>
            </a:r>
            <a:r>
              <a:rPr lang="en-US" sz="2400" dirty="0"/>
              <a:t>:</a:t>
            </a:r>
          </a:p>
          <a:p>
            <a:pPr indent="266700">
              <a:lnSpc>
                <a:spcPct val="110000"/>
              </a:lnSpc>
            </a:pPr>
            <a:r>
              <a:rPr lang="el-GR" sz="2400" dirty="0" smtClean="0"/>
              <a:t>Σε </a:t>
            </a:r>
            <a:r>
              <a:rPr lang="el-GR" sz="2400" dirty="0"/>
              <a:t>υγρή μορφή</a:t>
            </a:r>
          </a:p>
          <a:p>
            <a:pPr indent="266700">
              <a:lnSpc>
                <a:spcPct val="110000"/>
              </a:lnSpc>
            </a:pPr>
            <a:r>
              <a:rPr lang="el-GR" sz="2400" dirty="0"/>
              <a:t>Σε σκόνη (λυοφιλοποιημένη μορφή</a:t>
            </a:r>
            <a:r>
              <a:rPr lang="el-GR" sz="2400" dirty="0" smtClean="0"/>
              <a:t>)</a:t>
            </a:r>
            <a:endParaRPr lang="el-GR" sz="2400"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dirty="0"/>
          </a:p>
        </p:txBody>
      </p:sp>
    </p:spTree>
    <p:extLst>
      <p:ext uri="{BB962C8B-B14F-4D97-AF65-F5344CB8AC3E}">
        <p14:creationId xmlns:p14="http://schemas.microsoft.com/office/powerpoint/2010/main" val="3288848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Σημαίνουν το ίδιο </a:t>
            </a:r>
            <a:r>
              <a:rPr lang="el-GR" dirty="0" smtClean="0"/>
              <a:t>πράγμα</a:t>
            </a:r>
            <a:endParaRPr lang="el-GR" dirty="0"/>
          </a:p>
        </p:txBody>
      </p:sp>
      <p:sp>
        <p:nvSpPr>
          <p:cNvPr id="7" name="Content Placeholder 6"/>
          <p:cNvSpPr>
            <a:spLocks noGrp="1"/>
          </p:cNvSpPr>
          <p:nvPr>
            <p:ph idx="1"/>
          </p:nvPr>
        </p:nvSpPr>
        <p:spPr/>
        <p:txBody>
          <a:bodyPr>
            <a:normAutofit/>
          </a:bodyPr>
          <a:lstStyle/>
          <a:p>
            <a:r>
              <a:rPr lang="en-US" sz="2800" dirty="0"/>
              <a:t>Standard </a:t>
            </a:r>
            <a:r>
              <a:rPr lang="el-GR" sz="2800" dirty="0"/>
              <a:t>= Πρότυπο = </a:t>
            </a:r>
            <a:r>
              <a:rPr lang="en-US" sz="2800" dirty="0"/>
              <a:t>Calibration = </a:t>
            </a:r>
            <a:r>
              <a:rPr lang="el-GR" sz="2800" dirty="0"/>
              <a:t>Βαθμονομητής = </a:t>
            </a:r>
            <a:r>
              <a:rPr lang="en-US" sz="2800" dirty="0"/>
              <a:t>Reference material (RF) = </a:t>
            </a:r>
            <a:r>
              <a:rPr lang="el-GR" sz="2800" dirty="0"/>
              <a:t>Υλικό αναφοράς = </a:t>
            </a:r>
            <a:r>
              <a:rPr lang="en-US" sz="2800" dirty="0"/>
              <a:t>Certified Reference material = </a:t>
            </a:r>
            <a:r>
              <a:rPr lang="el-GR" sz="2800" dirty="0"/>
              <a:t>Πιστοποιημένο υλικό </a:t>
            </a:r>
            <a:r>
              <a:rPr lang="el-GR" sz="2800" dirty="0" smtClean="0"/>
              <a:t>αναφοράς</a:t>
            </a:r>
          </a:p>
          <a:p>
            <a:endParaRPr lang="el-GR" sz="2800" dirty="0"/>
          </a:p>
          <a:p>
            <a:r>
              <a:rPr lang="el-GR" sz="2800" dirty="0"/>
              <a:t>Κάνω βαθμονόμηση   =   Κάνω καλιμπρέισιον (</a:t>
            </a:r>
            <a:r>
              <a:rPr lang="en-US" sz="2800" dirty="0"/>
              <a:t>calibration)</a:t>
            </a:r>
            <a:r>
              <a:rPr lang="el-GR" sz="2800" dirty="0"/>
              <a:t>  =  </a:t>
            </a:r>
            <a:r>
              <a:rPr lang="el-GR" sz="2800" dirty="0" smtClean="0"/>
              <a:t>καλι</a:t>
            </a:r>
            <a:r>
              <a:rPr lang="el-GR" sz="2800" dirty="0"/>
              <a:t>μ</a:t>
            </a:r>
            <a:r>
              <a:rPr lang="el-GR" sz="2800" dirty="0" smtClean="0"/>
              <a:t>πράρω </a:t>
            </a:r>
            <a:r>
              <a:rPr lang="el-GR" sz="2800" dirty="0"/>
              <a:t>= βαθμονομώ   =   Κάνω καμπύλη</a:t>
            </a:r>
          </a:p>
          <a:p>
            <a:endParaRPr lang="el-GR" sz="28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dirty="0"/>
          </a:p>
        </p:txBody>
      </p:sp>
    </p:spTree>
    <p:extLst>
      <p:ext uri="{BB962C8B-B14F-4D97-AF65-F5344CB8AC3E}">
        <p14:creationId xmlns:p14="http://schemas.microsoft.com/office/powerpoint/2010/main" val="1358871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4739462" y="0"/>
            <a:ext cx="4101455" cy="6781842"/>
          </a:xfrm>
          <a:prstGeom prst="rect">
            <a:avLst/>
          </a:prstGeom>
          <a:noFill/>
          <a:ln w="9525">
            <a:noFill/>
            <a:miter lim="800000"/>
            <a:headEnd/>
            <a:tailEnd/>
          </a:ln>
        </p:spPr>
      </p:pic>
      <p:sp>
        <p:nvSpPr>
          <p:cNvPr id="4" name="Title 3"/>
          <p:cNvSpPr>
            <a:spLocks noGrp="1"/>
          </p:cNvSpPr>
          <p:nvPr>
            <p:ph type="title"/>
          </p:nvPr>
        </p:nvSpPr>
        <p:spPr>
          <a:xfrm>
            <a:off x="467544" y="116632"/>
            <a:ext cx="3888432" cy="1656184"/>
          </a:xfrm>
        </p:spPr>
        <p:txBody>
          <a:bodyPr>
            <a:normAutofit/>
          </a:bodyPr>
          <a:lstStyle/>
          <a:p>
            <a:r>
              <a:rPr lang="el-GR" dirty="0"/>
              <a:t>Η σύσταση των </a:t>
            </a:r>
            <a:r>
              <a:rPr lang="el-GR" dirty="0" smtClean="0"/>
              <a:t>βαθμονομητών</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dirty="0"/>
          </a:p>
        </p:txBody>
      </p:sp>
      <p:sp>
        <p:nvSpPr>
          <p:cNvPr id="6" name="5 - TextBox"/>
          <p:cNvSpPr txBox="1"/>
          <p:nvPr/>
        </p:nvSpPr>
        <p:spPr>
          <a:xfrm>
            <a:off x="2493277" y="6390330"/>
            <a:ext cx="2376264" cy="369332"/>
          </a:xfrm>
          <a:prstGeom prst="rect">
            <a:avLst/>
          </a:prstGeom>
          <a:noFill/>
        </p:spPr>
        <p:txBody>
          <a:bodyPr wrap="square" rtlCol="0">
            <a:spAutoFit/>
          </a:bodyPr>
          <a:lstStyle/>
          <a:p>
            <a:pPr algn="ctr"/>
            <a:r>
              <a:rPr lang="en-US" b="1" dirty="0" smtClean="0">
                <a:solidFill>
                  <a:srgbClr val="004B82"/>
                </a:solidFill>
                <a:latin typeface="+mn-lt"/>
              </a:rPr>
              <a:t>c.f.a.s</a:t>
            </a:r>
            <a:r>
              <a:rPr lang="el-GR" b="1" dirty="0" smtClean="0">
                <a:solidFill>
                  <a:srgbClr val="004B82"/>
                </a:solidFill>
                <a:latin typeface="+mn-lt"/>
              </a:rPr>
              <a:t> </a:t>
            </a:r>
            <a:r>
              <a:rPr lang="en-US" b="1" dirty="0" smtClean="0">
                <a:solidFill>
                  <a:srgbClr val="004B82"/>
                </a:solidFill>
                <a:latin typeface="+mn-lt"/>
              </a:rPr>
              <a:t>Roche Hitachi</a:t>
            </a:r>
            <a:endParaRPr lang="el-GR" b="1" dirty="0">
              <a:solidFill>
                <a:srgbClr val="004B82"/>
              </a:solidFill>
              <a:latin typeface="+mn-lt"/>
            </a:endParaRPr>
          </a:p>
        </p:txBody>
      </p:sp>
    </p:spTree>
    <p:extLst>
      <p:ext uri="{BB962C8B-B14F-4D97-AF65-F5344CB8AC3E}">
        <p14:creationId xmlns:p14="http://schemas.microsoft.com/office/powerpoint/2010/main" val="2897940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 </a:t>
            </a:r>
            <a:r>
              <a:rPr lang="el-GR" dirty="0"/>
              <a:t>ανασύσταση των </a:t>
            </a:r>
            <a:r>
              <a:rPr lang="el-GR" dirty="0" smtClean="0"/>
              <a:t>βαθμονομητών</a:t>
            </a:r>
            <a:endParaRPr lang="el-GR" dirty="0"/>
          </a:p>
        </p:txBody>
      </p:sp>
      <p:sp>
        <p:nvSpPr>
          <p:cNvPr id="6" name="Content Placeholder 5"/>
          <p:cNvSpPr>
            <a:spLocks noGrp="1"/>
          </p:cNvSpPr>
          <p:nvPr>
            <p:ph idx="1"/>
          </p:nvPr>
        </p:nvSpPr>
        <p:spPr/>
        <p:txBody>
          <a:bodyPr>
            <a:noAutofit/>
          </a:bodyPr>
          <a:lstStyle/>
          <a:p>
            <a:pPr>
              <a:lnSpc>
                <a:spcPct val="150000"/>
              </a:lnSpc>
            </a:pPr>
            <a:r>
              <a:rPr lang="en-US" sz="2400" dirty="0"/>
              <a:t>O</a:t>
            </a:r>
            <a:r>
              <a:rPr lang="el-GR" sz="2400" dirty="0"/>
              <a:t>ι βαθμονομητές που δεν είναι σε υγρή μορφή έχουν το μειονέκτημα ότι πρέπει να </a:t>
            </a:r>
            <a:r>
              <a:rPr lang="el-GR" sz="2400" b="1" dirty="0">
                <a:solidFill>
                  <a:srgbClr val="820000"/>
                </a:solidFill>
              </a:rPr>
              <a:t>ανασυσταθούν</a:t>
            </a:r>
            <a:r>
              <a:rPr lang="el-GR" sz="2400" dirty="0"/>
              <a:t> με κάποιο διαλύτη (συνήθως </a:t>
            </a:r>
            <a:r>
              <a:rPr lang="en-US" sz="2400" dirty="0"/>
              <a:t>AD).</a:t>
            </a:r>
          </a:p>
          <a:p>
            <a:pPr>
              <a:lnSpc>
                <a:spcPct val="150000"/>
              </a:lnSpc>
            </a:pPr>
            <a:r>
              <a:rPr lang="en-US" sz="2400" dirty="0" smtClean="0"/>
              <a:t>H </a:t>
            </a:r>
            <a:r>
              <a:rPr lang="el-GR" sz="2400" dirty="0"/>
              <a:t>ανασύσταση γίνεται είτε με </a:t>
            </a:r>
            <a:r>
              <a:rPr lang="el-GR" sz="2400" b="1" dirty="0">
                <a:solidFill>
                  <a:srgbClr val="820000"/>
                </a:solidFill>
              </a:rPr>
              <a:t>ογκομετρική πιπέττα </a:t>
            </a:r>
            <a:r>
              <a:rPr lang="el-GR" sz="2400" dirty="0"/>
              <a:t>είτε με αυτόματη </a:t>
            </a:r>
            <a:r>
              <a:rPr lang="el-GR" sz="2400" b="1" dirty="0">
                <a:solidFill>
                  <a:srgbClr val="820000"/>
                </a:solidFill>
              </a:rPr>
              <a:t>διακριβωμένη πιπέττα </a:t>
            </a:r>
            <a:r>
              <a:rPr lang="el-GR" sz="2400" dirty="0"/>
              <a:t>γνωστής αβεβαιότητας.</a:t>
            </a:r>
          </a:p>
          <a:p>
            <a:pPr>
              <a:lnSpc>
                <a:spcPct val="150000"/>
              </a:lnSpc>
            </a:pPr>
            <a:r>
              <a:rPr lang="el-GR" sz="2400" dirty="0" smtClean="0"/>
              <a:t>Η </a:t>
            </a:r>
            <a:r>
              <a:rPr lang="el-GR" sz="2400" dirty="0"/>
              <a:t>διακρίβωση της πιπέττας γίνεται είτε σε </a:t>
            </a:r>
            <a:r>
              <a:rPr lang="el-GR" sz="2400" b="1" dirty="0">
                <a:solidFill>
                  <a:srgbClr val="820000"/>
                </a:solidFill>
              </a:rPr>
              <a:t>εξειδικευμένο εργαστήριο διακρίβωσης</a:t>
            </a:r>
            <a:r>
              <a:rPr lang="el-GR" sz="2400" dirty="0">
                <a:solidFill>
                  <a:srgbClr val="C00000"/>
                </a:solidFill>
              </a:rPr>
              <a:t> </a:t>
            </a:r>
            <a:r>
              <a:rPr lang="el-GR" sz="2400" dirty="0"/>
              <a:t>είτε με </a:t>
            </a:r>
            <a:r>
              <a:rPr lang="el-GR" sz="2400" b="1" dirty="0">
                <a:solidFill>
                  <a:srgbClr val="820000"/>
                </a:solidFill>
              </a:rPr>
              <a:t>εσωτερική διαδικασία χρησιμοποιώντας αναλυτικό ζυγό μεγάλης ευαισθησίας </a:t>
            </a:r>
            <a:r>
              <a:rPr lang="el-GR" sz="2400" dirty="0"/>
              <a:t>και διακριβωμένα σταθμά</a:t>
            </a:r>
            <a:r>
              <a:rPr lang="el-GR" sz="2400" dirty="0" smtClean="0"/>
              <a:t>.</a:t>
            </a:r>
            <a:endParaRPr lang="el-GR" sz="2400"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53</a:t>
            </a:fld>
            <a:endParaRPr lang="el-GR" dirty="0"/>
          </a:p>
        </p:txBody>
      </p:sp>
    </p:spTree>
    <p:extLst>
      <p:ext uri="{BB962C8B-B14F-4D97-AF65-F5344CB8AC3E}">
        <p14:creationId xmlns:p14="http://schemas.microsoft.com/office/powerpoint/2010/main" val="8956980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a:t>Παράδειγμα διαδικασίας ανασύστασης (Chem 7, Siemens</a:t>
            </a:r>
            <a:r>
              <a:rPr lang="el-GR" dirty="0" smtClean="0"/>
              <a:t>)</a:t>
            </a:r>
            <a:endParaRPr lang="el-GR" dirty="0"/>
          </a:p>
        </p:txBody>
      </p:sp>
      <p:sp>
        <p:nvSpPr>
          <p:cNvPr id="7" name="Content Placeholder 6"/>
          <p:cNvSpPr>
            <a:spLocks noGrp="1"/>
          </p:cNvSpPr>
          <p:nvPr>
            <p:ph idx="1"/>
          </p:nvPr>
        </p:nvSpPr>
        <p:spPr/>
        <p:txBody>
          <a:bodyPr>
            <a:noAutofit/>
          </a:bodyPr>
          <a:lstStyle/>
          <a:p>
            <a:pPr marL="361950" indent="-361950">
              <a:spcBef>
                <a:spcPts val="0"/>
              </a:spcBef>
              <a:buFont typeface="+mj-lt"/>
              <a:buAutoNum type="arabicPeriod"/>
            </a:pPr>
            <a:r>
              <a:rPr lang="el-GR" sz="2400" dirty="0"/>
              <a:t>Αφαιρέστε το πώμα και προσθέστε 2,00 ± 0,01 </a:t>
            </a:r>
            <a:r>
              <a:rPr lang="en-US" sz="2400" dirty="0"/>
              <a:t>ml </a:t>
            </a:r>
            <a:r>
              <a:rPr lang="el-GR" sz="2400" dirty="0"/>
              <a:t>νερού με </a:t>
            </a:r>
            <a:r>
              <a:rPr lang="el-GR" sz="2400" b="1" dirty="0">
                <a:solidFill>
                  <a:srgbClr val="820000"/>
                </a:solidFill>
              </a:rPr>
              <a:t>ογκομετρική πιπέττα</a:t>
            </a:r>
            <a:r>
              <a:rPr lang="el-GR" sz="2400" dirty="0"/>
              <a:t>. Το νερό πρέπει να έχει θερμοκρασία δωματίου.</a:t>
            </a:r>
          </a:p>
          <a:p>
            <a:pPr marL="361950" indent="-361950">
              <a:spcBef>
                <a:spcPts val="0"/>
              </a:spcBef>
              <a:buFont typeface="+mj-lt"/>
              <a:buAutoNum type="arabicPeriod"/>
            </a:pPr>
            <a:r>
              <a:rPr lang="el-GR" sz="2400" dirty="0"/>
              <a:t>Τοποθετήστε πάλι το πώμα και </a:t>
            </a:r>
            <a:r>
              <a:rPr lang="el-GR" sz="2400" b="1" dirty="0">
                <a:solidFill>
                  <a:srgbClr val="820000"/>
                </a:solidFill>
              </a:rPr>
              <a:t>μην αναδεύσετε τα φιαλίδια </a:t>
            </a:r>
            <a:r>
              <a:rPr lang="el-GR" sz="2400" dirty="0"/>
              <a:t>για 5 λεπτά.</a:t>
            </a:r>
          </a:p>
          <a:p>
            <a:pPr marL="361950" indent="-361950">
              <a:spcBef>
                <a:spcPts val="0"/>
              </a:spcBef>
              <a:buFont typeface="+mj-lt"/>
              <a:buAutoNum type="arabicPeriod"/>
            </a:pPr>
            <a:r>
              <a:rPr lang="el-GR" sz="2400" dirty="0"/>
              <a:t>Ανακινήστε τα φιαλίδια με ήπιες κυκλικές κινήσεις για 30’’ και μετά αναστρέψτε τα φιαλίδια 10 φορές.</a:t>
            </a:r>
          </a:p>
          <a:p>
            <a:pPr marL="361950" indent="-361950">
              <a:spcBef>
                <a:spcPts val="0"/>
              </a:spcBef>
              <a:buFont typeface="+mj-lt"/>
              <a:buAutoNum type="arabicPeriod"/>
            </a:pPr>
            <a:r>
              <a:rPr lang="el-GR" sz="2400" dirty="0"/>
              <a:t>Αφήστε τα φιαλίδια </a:t>
            </a:r>
            <a:r>
              <a:rPr lang="el-GR" sz="2400" b="1" dirty="0">
                <a:solidFill>
                  <a:srgbClr val="820000"/>
                </a:solidFill>
              </a:rPr>
              <a:t>σε ηρεμία για 10 λεπτά </a:t>
            </a:r>
            <a:r>
              <a:rPr lang="el-GR" sz="2400" dirty="0"/>
              <a:t>και μετά αναστρέψτε πάλι τα φιαλίδια 10 φορές.</a:t>
            </a:r>
          </a:p>
          <a:p>
            <a:pPr marL="361950" indent="-361950">
              <a:spcBef>
                <a:spcPts val="0"/>
              </a:spcBef>
              <a:buFont typeface="+mj-lt"/>
              <a:buAutoNum type="arabicPeriod"/>
            </a:pPr>
            <a:r>
              <a:rPr lang="el-GR" sz="2400" dirty="0"/>
              <a:t>Χρησιμοποιείστε το αμέσως ή φυλάξτε το για μελλοντική χρήση τους 2 – 8</a:t>
            </a:r>
            <a:r>
              <a:rPr lang="el-GR" sz="2400" baseline="30000" dirty="0"/>
              <a:t>ο</a:t>
            </a:r>
            <a:r>
              <a:rPr lang="el-GR" sz="2400" dirty="0"/>
              <a:t> </a:t>
            </a:r>
            <a:r>
              <a:rPr lang="en-US" sz="2400" dirty="0"/>
              <a:t>C. </a:t>
            </a:r>
            <a:r>
              <a:rPr lang="el-GR" sz="2400" dirty="0"/>
              <a:t>Πριν από κάθε χρήση αντιστρέψτε το ήπια 10 φορές</a:t>
            </a:r>
            <a:r>
              <a:rPr lang="el-GR" sz="2400" dirty="0" smtClean="0"/>
              <a:t>.</a:t>
            </a:r>
          </a:p>
          <a:p>
            <a:pPr marL="0" indent="0">
              <a:spcBef>
                <a:spcPts val="0"/>
              </a:spcBef>
              <a:buNone/>
            </a:pPr>
            <a:r>
              <a:rPr lang="el-GR" sz="2400" b="1" dirty="0" smtClean="0">
                <a:solidFill>
                  <a:srgbClr val="820000"/>
                </a:solidFill>
              </a:rPr>
              <a:t>Προσοχή</a:t>
            </a:r>
            <a:r>
              <a:rPr lang="el-GR" sz="2400" dirty="0" smtClean="0"/>
              <a:t> </a:t>
            </a:r>
            <a:r>
              <a:rPr lang="el-GR" sz="2400" dirty="0"/>
              <a:t>στην αποφυγή δημιουργίας αφρού. Οι μεμβράνες δεσμεύουν τα ένζυμα</a:t>
            </a:r>
            <a:r>
              <a:rPr lang="el-GR" sz="2400" dirty="0" smtClean="0"/>
              <a:t>.</a:t>
            </a: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dirty="0"/>
          </a:p>
        </p:txBody>
      </p:sp>
    </p:spTree>
    <p:extLst>
      <p:ext uri="{BB962C8B-B14F-4D97-AF65-F5344CB8AC3E}">
        <p14:creationId xmlns:p14="http://schemas.microsoft.com/office/powerpoint/2010/main" val="37829887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2068924" y="3140968"/>
            <a:ext cx="5006153" cy="3501008"/>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r>
              <a:rPr lang="el-GR" dirty="0"/>
              <a:t>Η ιχνηλασιμότητα των </a:t>
            </a:r>
            <a:r>
              <a:rPr lang="el-GR" dirty="0" smtClean="0"/>
              <a:t>βαθμονομητών</a:t>
            </a:r>
            <a:endParaRPr lang="el-GR" dirty="0"/>
          </a:p>
        </p:txBody>
      </p:sp>
      <p:sp>
        <p:nvSpPr>
          <p:cNvPr id="7" name="Content Placeholder 6"/>
          <p:cNvSpPr>
            <a:spLocks noGrp="1"/>
          </p:cNvSpPr>
          <p:nvPr>
            <p:ph idx="1"/>
          </p:nvPr>
        </p:nvSpPr>
        <p:spPr>
          <a:xfrm>
            <a:off x="457200" y="1196752"/>
            <a:ext cx="8229600" cy="2016224"/>
          </a:xfrm>
        </p:spPr>
        <p:txBody>
          <a:bodyPr>
            <a:normAutofit/>
          </a:bodyPr>
          <a:lstStyle/>
          <a:p>
            <a:r>
              <a:rPr lang="el-GR" sz="2400" dirty="0"/>
              <a:t>Οι βαθμονομητές που ακολουθούν τα πρότυπα </a:t>
            </a:r>
            <a:r>
              <a:rPr lang="en-US" sz="2400" dirty="0"/>
              <a:t>WHO </a:t>
            </a:r>
            <a:r>
              <a:rPr lang="el-GR" sz="2400" dirty="0"/>
              <a:t>ακολουθούν συγκεκριμένη σειρά ιχνηλασιμότητας που από πάνω (ο βαθμονομητής του εργαστηρίου μας) προς τα κάτω (πρότυπο </a:t>
            </a:r>
            <a:r>
              <a:rPr lang="en-US" sz="2400" dirty="0"/>
              <a:t>WHO) </a:t>
            </a:r>
            <a:r>
              <a:rPr lang="el-GR" sz="2400" dirty="0"/>
              <a:t>έχουν συνεχώς μειούμενη αβεβαιότητα (</a:t>
            </a:r>
            <a:r>
              <a:rPr lang="en-US" sz="2400" dirty="0"/>
              <a:t>uncertainty).</a:t>
            </a:r>
            <a:endParaRPr lang="el-GR" sz="2400" dirty="0"/>
          </a:p>
          <a:p>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55</a:t>
            </a:fld>
            <a:endParaRPr lang="el-GR" dirty="0"/>
          </a:p>
        </p:txBody>
      </p:sp>
    </p:spTree>
    <p:extLst>
      <p:ext uri="{BB962C8B-B14F-4D97-AF65-F5344CB8AC3E}">
        <p14:creationId xmlns:p14="http://schemas.microsoft.com/office/powerpoint/2010/main" val="17931520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a:stretch>
            <a:fillRect/>
          </a:stretch>
        </p:blipFill>
        <p:spPr bwMode="auto">
          <a:xfrm>
            <a:off x="782471" y="980728"/>
            <a:ext cx="7579059" cy="5616624"/>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l-GR" dirty="0" smtClean="0"/>
              <a:t>Τα πρότυπα </a:t>
            </a:r>
            <a:r>
              <a:rPr lang="el-GR" dirty="0"/>
              <a:t>των βαθμονομητών από τον </a:t>
            </a:r>
            <a:r>
              <a:rPr lang="el-GR" dirty="0" smtClean="0"/>
              <a:t>WHO</a:t>
            </a:r>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56</a:t>
            </a:fld>
            <a:endParaRPr lang="el-GR" dirty="0"/>
          </a:p>
        </p:txBody>
      </p:sp>
    </p:spTree>
    <p:extLst>
      <p:ext uri="{BB962C8B-B14F-4D97-AF65-F5344CB8AC3E}">
        <p14:creationId xmlns:p14="http://schemas.microsoft.com/office/powerpoint/2010/main" val="23773495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908720"/>
          </a:xfrm>
        </p:spPr>
        <p:txBody>
          <a:bodyPr>
            <a:noAutofit/>
          </a:bodyPr>
          <a:lstStyle/>
          <a:p>
            <a:r>
              <a:rPr lang="el-GR" sz="3500" dirty="0"/>
              <a:t>Στους βιοχημικούς αναλυτές οι αναλύσεις τελικού σημείου έχουν μόνο ένα βαθμονομητή</a:t>
            </a:r>
            <a:r>
              <a:rPr lang="el-GR" sz="3500" dirty="0" smtClean="0"/>
              <a:t>;</a:t>
            </a:r>
            <a:endParaRPr lang="el-GR" sz="35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dirty="0"/>
          </a:p>
        </p:txBody>
      </p:sp>
      <p:sp>
        <p:nvSpPr>
          <p:cNvPr id="4" name="3 - TextBox"/>
          <p:cNvSpPr txBox="1"/>
          <p:nvPr/>
        </p:nvSpPr>
        <p:spPr>
          <a:xfrm>
            <a:off x="865434" y="1628800"/>
            <a:ext cx="4408792" cy="830997"/>
          </a:xfrm>
          <a:prstGeom prst="rect">
            <a:avLst/>
          </a:prstGeom>
          <a:noFill/>
        </p:spPr>
        <p:txBody>
          <a:bodyPr wrap="square" rtlCol="0">
            <a:spAutoFit/>
          </a:bodyPr>
          <a:lstStyle/>
          <a:p>
            <a:r>
              <a:rPr lang="el-GR" sz="2400" dirty="0" smtClean="0">
                <a:latin typeface="+mn-lt"/>
              </a:rPr>
              <a:t>Πάντα είχαν δύο βαθμονομητές </a:t>
            </a:r>
          </a:p>
          <a:p>
            <a:r>
              <a:rPr lang="el-GR" sz="2400" dirty="0" smtClean="0">
                <a:latin typeface="+mn-lt"/>
              </a:rPr>
              <a:t>(ο ένας ήταν το κενό ή το νερό) </a:t>
            </a:r>
            <a:endParaRPr lang="el-GR" sz="2400" dirty="0">
              <a:latin typeface="+mn-lt"/>
            </a:endParaRPr>
          </a:p>
        </p:txBody>
      </p:sp>
      <p:sp>
        <p:nvSpPr>
          <p:cNvPr id="6" name="5 - TextBox"/>
          <p:cNvSpPr txBox="1"/>
          <p:nvPr/>
        </p:nvSpPr>
        <p:spPr>
          <a:xfrm>
            <a:off x="865434" y="3717032"/>
            <a:ext cx="3960440" cy="1200329"/>
          </a:xfrm>
          <a:prstGeom prst="rect">
            <a:avLst/>
          </a:prstGeom>
          <a:noFill/>
        </p:spPr>
        <p:txBody>
          <a:bodyPr wrap="square" rtlCol="0">
            <a:spAutoFit/>
          </a:bodyPr>
          <a:lstStyle/>
          <a:p>
            <a:r>
              <a:rPr lang="el-GR" sz="2400" dirty="0" smtClean="0">
                <a:latin typeface="+mn-lt"/>
              </a:rPr>
              <a:t>Σήμερα χρησιμοποιούν </a:t>
            </a:r>
            <a:r>
              <a:rPr lang="el-GR" sz="2400" b="1" dirty="0" smtClean="0">
                <a:solidFill>
                  <a:srgbClr val="820000"/>
                </a:solidFill>
                <a:latin typeface="+mn-lt"/>
              </a:rPr>
              <a:t>πλέον τρεις βαθμονομητές </a:t>
            </a:r>
            <a:r>
              <a:rPr lang="el-GR" sz="2400" dirty="0" smtClean="0">
                <a:latin typeface="+mn-lt"/>
              </a:rPr>
              <a:t>(ο ένας είναι συνήθως μηδενικός)</a:t>
            </a:r>
            <a:endParaRPr lang="el-GR" sz="2400" dirty="0">
              <a:latin typeface="+mn-lt"/>
            </a:endParaRPr>
          </a:p>
        </p:txBody>
      </p:sp>
      <p:sp>
        <p:nvSpPr>
          <p:cNvPr id="8" name="7 - TextBox"/>
          <p:cNvSpPr txBox="1"/>
          <p:nvPr/>
        </p:nvSpPr>
        <p:spPr>
          <a:xfrm>
            <a:off x="719572" y="5749805"/>
            <a:ext cx="7704856" cy="830997"/>
          </a:xfrm>
          <a:prstGeom prst="rect">
            <a:avLst/>
          </a:prstGeom>
          <a:noFill/>
        </p:spPr>
        <p:txBody>
          <a:bodyPr wrap="square" rtlCol="0">
            <a:spAutoFit/>
          </a:bodyPr>
          <a:lstStyle/>
          <a:p>
            <a:pPr algn="ctr"/>
            <a:r>
              <a:rPr lang="en-US" sz="2400" dirty="0" smtClean="0">
                <a:latin typeface="+mn-lt"/>
              </a:rPr>
              <a:t>Y = </a:t>
            </a:r>
            <a:r>
              <a:rPr lang="el-GR" sz="2400" dirty="0" smtClean="0">
                <a:latin typeface="+mn-lt"/>
              </a:rPr>
              <a:t>α</a:t>
            </a:r>
            <a:r>
              <a:rPr lang="en-US" sz="2400" dirty="0" smtClean="0">
                <a:latin typeface="+mn-lt"/>
              </a:rPr>
              <a:t>x + b. </a:t>
            </a:r>
            <a:r>
              <a:rPr lang="el-GR" sz="2400" dirty="0" smtClean="0">
                <a:latin typeface="+mn-lt"/>
              </a:rPr>
              <a:t>Συνήθως α = 1 και </a:t>
            </a:r>
            <a:r>
              <a:rPr lang="en-US" sz="2400" dirty="0" smtClean="0">
                <a:latin typeface="+mn-lt"/>
              </a:rPr>
              <a:t>b = 0, </a:t>
            </a:r>
            <a:r>
              <a:rPr lang="el-GR" sz="2400" dirty="0" smtClean="0">
                <a:latin typeface="+mn-lt"/>
              </a:rPr>
              <a:t>αλλά δεν ισχύει για κάθε βαθμονόμηση</a:t>
            </a:r>
            <a:endParaRPr lang="el-GR" sz="2400" dirty="0">
              <a:latin typeface="+mn-lt"/>
            </a:endParaRPr>
          </a:p>
        </p:txBody>
      </p:sp>
      <p:pic>
        <p:nvPicPr>
          <p:cNvPr id="83972" name="Picture 4"/>
          <p:cNvPicPr>
            <a:picLocks noChangeAspect="1" noChangeArrowheads="1"/>
          </p:cNvPicPr>
          <p:nvPr/>
        </p:nvPicPr>
        <p:blipFill>
          <a:blip r:embed="rId2" cstate="print"/>
          <a:srcRect/>
          <a:stretch>
            <a:fillRect/>
          </a:stretch>
        </p:blipFill>
        <p:spPr bwMode="auto">
          <a:xfrm>
            <a:off x="5329930" y="1196752"/>
            <a:ext cx="2969854" cy="2111896"/>
          </a:xfrm>
          <a:prstGeom prst="rect">
            <a:avLst/>
          </a:prstGeom>
          <a:noFill/>
          <a:ln w="9525">
            <a:noFill/>
            <a:miter lim="800000"/>
            <a:headEnd/>
            <a:tailEnd/>
          </a:ln>
        </p:spPr>
      </p:pic>
      <p:pic>
        <p:nvPicPr>
          <p:cNvPr id="83973" name="Picture 5"/>
          <p:cNvPicPr>
            <a:picLocks noChangeAspect="1" noChangeArrowheads="1"/>
          </p:cNvPicPr>
          <p:nvPr/>
        </p:nvPicPr>
        <p:blipFill>
          <a:blip r:embed="rId3" cstate="print"/>
          <a:srcRect/>
          <a:stretch>
            <a:fillRect/>
          </a:stretch>
        </p:blipFill>
        <p:spPr bwMode="auto">
          <a:xfrm>
            <a:off x="5223764" y="3501008"/>
            <a:ext cx="3089798" cy="2160240"/>
          </a:xfrm>
          <a:prstGeom prst="rect">
            <a:avLst/>
          </a:prstGeom>
          <a:noFill/>
          <a:ln w="9525">
            <a:noFill/>
            <a:miter lim="800000"/>
            <a:headEnd/>
            <a:tailEnd/>
          </a:ln>
        </p:spPr>
      </p:pic>
    </p:spTree>
    <p:extLst>
      <p:ext uri="{BB962C8B-B14F-4D97-AF65-F5344CB8AC3E}">
        <p14:creationId xmlns:p14="http://schemas.microsoft.com/office/powerpoint/2010/main" val="3369649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457200" y="5059544"/>
            <a:ext cx="7920880" cy="1200329"/>
          </a:xfrm>
          <a:prstGeom prst="rect">
            <a:avLst/>
          </a:prstGeom>
          <a:noFill/>
        </p:spPr>
        <p:txBody>
          <a:bodyPr wrap="square" rtlCol="0">
            <a:spAutoFit/>
          </a:bodyPr>
          <a:lstStyle/>
          <a:p>
            <a:r>
              <a:rPr lang="el-GR" sz="2400" dirty="0" smtClean="0">
                <a:latin typeface="+mn-lt"/>
              </a:rPr>
              <a:t>Συγκεκριμένα για </a:t>
            </a:r>
            <a:r>
              <a:rPr lang="en-US" sz="2400" dirty="0" smtClean="0">
                <a:latin typeface="+mn-lt"/>
              </a:rPr>
              <a:t>blank, calibrator, sample </a:t>
            </a:r>
            <a:r>
              <a:rPr lang="el-GR" sz="2400" dirty="0" smtClean="0">
                <a:latin typeface="+mn-lt"/>
              </a:rPr>
              <a:t>γίνονται χωριστές κινητικές αντιδράσεις  και οι τρεις μέσες τιμές των διαφορών των απορροφήσεων χρησιμοποιούνται στον παραπάνω τύπο.</a:t>
            </a:r>
            <a:endParaRPr lang="el-GR" sz="2400" dirty="0">
              <a:latin typeface="+mn-lt"/>
            </a:endParaRPr>
          </a:p>
        </p:txBody>
      </p:sp>
      <p:sp>
        <p:nvSpPr>
          <p:cNvPr id="4" name="Title 3"/>
          <p:cNvSpPr>
            <a:spLocks noGrp="1"/>
          </p:cNvSpPr>
          <p:nvPr>
            <p:ph type="title"/>
          </p:nvPr>
        </p:nvSpPr>
        <p:spPr/>
        <p:txBody>
          <a:bodyPr>
            <a:normAutofit fontScale="90000"/>
          </a:bodyPr>
          <a:lstStyle/>
          <a:p>
            <a:r>
              <a:rPr lang="el-GR" dirty="0"/>
              <a:t>Στους βιοχημικούς αναλυτές όλες οι αναλύσεις βαθμονομούνται</a:t>
            </a:r>
            <a:r>
              <a:rPr lang="el-GR" dirty="0" smtClean="0"/>
              <a:t>;</a:t>
            </a:r>
            <a:endParaRPr lang="el-GR" dirty="0"/>
          </a:p>
        </p:txBody>
      </p:sp>
      <p:sp>
        <p:nvSpPr>
          <p:cNvPr id="7" name="Content Placeholder 6"/>
          <p:cNvSpPr>
            <a:spLocks noGrp="1"/>
          </p:cNvSpPr>
          <p:nvPr>
            <p:ph idx="1"/>
          </p:nvPr>
        </p:nvSpPr>
        <p:spPr>
          <a:xfrm>
            <a:off x="457200" y="1196752"/>
            <a:ext cx="8229600" cy="2592288"/>
          </a:xfrm>
        </p:spPr>
        <p:txBody>
          <a:bodyPr>
            <a:normAutofit/>
          </a:bodyPr>
          <a:lstStyle/>
          <a:p>
            <a:pPr marL="0" indent="0">
              <a:buNone/>
            </a:pPr>
            <a:r>
              <a:rPr lang="el-GR" sz="2400" b="1" dirty="0">
                <a:solidFill>
                  <a:srgbClr val="820000"/>
                </a:solidFill>
              </a:rPr>
              <a:t>Σήμερα ΝΑΙ</a:t>
            </a:r>
            <a:r>
              <a:rPr lang="el-GR" sz="2400" dirty="0"/>
              <a:t>. Παλιότερα τα ένζυμα δεν βαθμονομούνταν και υπολογίζονται από την εξίσωση</a:t>
            </a:r>
            <a:r>
              <a:rPr lang="en-US" sz="2400" dirty="0"/>
              <a:t>:</a:t>
            </a:r>
          </a:p>
          <a:p>
            <a:pPr marL="0" indent="0" algn="ctr">
              <a:spcBef>
                <a:spcPts val="1200"/>
              </a:spcBef>
              <a:spcAft>
                <a:spcPts val="1200"/>
              </a:spcAft>
              <a:buNone/>
            </a:pPr>
            <a:r>
              <a:rPr lang="el-GR" sz="2400" b="1" dirty="0"/>
              <a:t>Δραστικότητα = ΔΑ </a:t>
            </a:r>
            <a:r>
              <a:rPr lang="en-US" sz="2400" b="1" dirty="0"/>
              <a:t>Factor</a:t>
            </a:r>
          </a:p>
          <a:p>
            <a:pPr marL="0" indent="0">
              <a:buNone/>
            </a:pPr>
            <a:r>
              <a:rPr lang="el-GR" sz="2400" dirty="0" smtClean="0"/>
              <a:t>Σήμερα </a:t>
            </a:r>
            <a:r>
              <a:rPr lang="el-GR" sz="2400" dirty="0"/>
              <a:t>όμως η </a:t>
            </a:r>
            <a:r>
              <a:rPr lang="en-US" sz="2400" dirty="0"/>
              <a:t>98/7</a:t>
            </a:r>
            <a:r>
              <a:rPr lang="el-GR" sz="2400" dirty="0"/>
              <a:t>9</a:t>
            </a:r>
            <a:r>
              <a:rPr lang="en-US" sz="2400" dirty="0"/>
              <a:t> EC</a:t>
            </a:r>
            <a:r>
              <a:rPr lang="el-GR" sz="2400" dirty="0"/>
              <a:t> ζητεί να βαθμονομούνται. Η σχετική εξίσωση είναι η παρακάτω</a:t>
            </a:r>
            <a:r>
              <a:rPr lang="en-US" sz="2400" dirty="0" smtClean="0"/>
              <a:t>:</a:t>
            </a:r>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58</a:t>
            </a:fld>
            <a:endParaRPr lang="el-GR" dirty="0"/>
          </a:p>
        </p:txBody>
      </p:sp>
      <mc:AlternateContent xmlns:mc="http://schemas.openxmlformats.org/markup-compatibility/2006" xmlns:a14="http://schemas.microsoft.com/office/drawing/2010/main">
        <mc:Choice Requires="a14">
          <p:sp>
            <p:nvSpPr>
              <p:cNvPr id="8" name="TextBox 7"/>
              <p:cNvSpPr txBox="1"/>
              <p:nvPr/>
            </p:nvSpPr>
            <p:spPr>
              <a:xfrm>
                <a:off x="1060719" y="3573016"/>
                <a:ext cx="7022563" cy="797462"/>
              </a:xfrm>
              <a:prstGeom prst="rect">
                <a:avLst/>
              </a:prstGeom>
              <a:noFill/>
            </p:spPr>
            <p:txBody>
              <a:bodyPr wrap="none" rtlCol="0">
                <a:spAutoFit/>
              </a:bodyPr>
              <a:lstStyle/>
              <a:p>
                <a14:m>
                  <m:oMath xmlns:m="http://schemas.openxmlformats.org/officeDocument/2006/math">
                    <m:sSub>
                      <m:sSubPr>
                        <m:ctrlPr>
                          <a:rPr lang="el-GR" sz="2800" i="1" smtClean="0">
                            <a:latin typeface="Cambria Math"/>
                            <a:ea typeface="Cambria Math" panose="02040503050406030204" pitchFamily="18" charset="0"/>
                          </a:rPr>
                        </m:ctrlPr>
                      </m:sSubPr>
                      <m:e>
                        <m:r>
                          <m:rPr>
                            <m:sty m:val="p"/>
                          </m:rPr>
                          <a:rPr lang="en-US" sz="2800" b="0" i="0" smtClean="0">
                            <a:latin typeface="Cambria Math" panose="02040503050406030204" pitchFamily="18" charset="0"/>
                            <a:ea typeface="Cambria Math" panose="02040503050406030204" pitchFamily="18" charset="0"/>
                          </a:rPr>
                          <m:t>Activity</m:t>
                        </m:r>
                      </m:e>
                      <m:sub>
                        <m:r>
                          <a:rPr lang="en-US" sz="2800" b="0" i="1" smtClean="0">
                            <a:latin typeface="Cambria Math" panose="02040503050406030204" pitchFamily="18" charset="0"/>
                            <a:ea typeface="Cambria Math" panose="02040503050406030204" pitchFamily="18" charset="0"/>
                          </a:rPr>
                          <m:t>𝑠𝑎𝑚𝑝𝑙𝑒</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a:ea typeface="Cambria Math" panose="02040503050406030204" pitchFamily="18" charset="0"/>
                          </a:rPr>
                        </m:ctrlPr>
                      </m:fPr>
                      <m:num>
                        <m:sSub>
                          <m:sSubPr>
                            <m:ctrlPr>
                              <a:rPr lang="en-US" sz="2800" b="0" i="1" smtClean="0">
                                <a:latin typeface="Cambria Math"/>
                                <a:ea typeface="Cambria Math" panose="02040503050406030204" pitchFamily="18" charset="0"/>
                              </a:rPr>
                            </m:ctrlPr>
                          </m:sSubPr>
                          <m:e>
                            <m:r>
                              <m:rPr>
                                <m:sty m:val="p"/>
                              </m:rPr>
                              <a:rPr lang="el-GR" sz="2800" b="0" i="0" smtClean="0">
                                <a:latin typeface="Cambria Math" panose="02040503050406030204" pitchFamily="18" charset="0"/>
                                <a:ea typeface="Cambria Math" panose="02040503050406030204" pitchFamily="18" charset="0"/>
                              </a:rPr>
                              <m:t>ΔΑ</m:t>
                            </m:r>
                          </m:e>
                          <m:sub>
                            <m:r>
                              <a:rPr lang="en-US" sz="2800" b="0" i="1" smtClean="0">
                                <a:latin typeface="Cambria Math" panose="02040503050406030204" pitchFamily="18" charset="0"/>
                                <a:ea typeface="Cambria Math" panose="02040503050406030204" pitchFamily="18" charset="0"/>
                              </a:rPr>
                              <m:t>𝑠𝑎𝑚𝑝𝑙𝑒</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m:rPr>
                                <m:sty m:val="p"/>
                              </m:rPr>
                              <a:rPr lang="el-GR" sz="2800">
                                <a:latin typeface="Cambria Math" panose="02040503050406030204" pitchFamily="18" charset="0"/>
                                <a:ea typeface="Cambria Math" panose="02040503050406030204" pitchFamily="18" charset="0"/>
                              </a:rPr>
                              <m:t>ΔΑ</m:t>
                            </m:r>
                          </m:e>
                          <m:sub>
                            <m:r>
                              <a:rPr lang="en-US" sz="2800" b="0" i="1" smtClean="0">
                                <a:latin typeface="Cambria Math" panose="02040503050406030204" pitchFamily="18" charset="0"/>
                                <a:ea typeface="Cambria Math" panose="02040503050406030204" pitchFamily="18" charset="0"/>
                              </a:rPr>
                              <m:t>𝑏𝑙𝑎𝑛𝑐𝑘</m:t>
                            </m:r>
                          </m:sub>
                        </m:sSub>
                      </m:num>
                      <m:den>
                        <m:sSub>
                          <m:sSubPr>
                            <m:ctrlPr>
                              <a:rPr lang="en-US" sz="2800" i="1">
                                <a:latin typeface="Cambria Math"/>
                                <a:ea typeface="Cambria Math" panose="02040503050406030204" pitchFamily="18" charset="0"/>
                              </a:rPr>
                            </m:ctrlPr>
                          </m:sSubPr>
                          <m:e>
                            <m:r>
                              <m:rPr>
                                <m:sty m:val="p"/>
                              </m:rPr>
                              <a:rPr lang="el-GR" sz="2800">
                                <a:latin typeface="Cambria Math" panose="02040503050406030204" pitchFamily="18" charset="0"/>
                                <a:ea typeface="Cambria Math" panose="02040503050406030204" pitchFamily="18" charset="0"/>
                              </a:rPr>
                              <m:t>ΔΑ</m:t>
                            </m:r>
                          </m:e>
                          <m:sub>
                            <m:r>
                              <a:rPr lang="en-US" sz="2800" b="0" i="1" smtClean="0">
                                <a:latin typeface="Cambria Math" panose="02040503050406030204" pitchFamily="18" charset="0"/>
                                <a:ea typeface="Cambria Math" panose="02040503050406030204" pitchFamily="18" charset="0"/>
                              </a:rPr>
                              <m:t>𝑠𝑡𝑑</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m:rPr>
                                <m:sty m:val="p"/>
                              </m:rPr>
                              <a:rPr lang="el-GR" sz="2800">
                                <a:latin typeface="Cambria Math" panose="02040503050406030204" pitchFamily="18" charset="0"/>
                                <a:ea typeface="Cambria Math" panose="02040503050406030204" pitchFamily="18" charset="0"/>
                              </a:rPr>
                              <m:t>ΔΑ</m:t>
                            </m:r>
                          </m:e>
                          <m:sub>
                            <m:r>
                              <a:rPr lang="en-US" sz="2800" i="1">
                                <a:latin typeface="Cambria Math" panose="02040503050406030204" pitchFamily="18" charset="0"/>
                                <a:ea typeface="Cambria Math" panose="02040503050406030204" pitchFamily="18" charset="0"/>
                              </a:rPr>
                              <m:t>𝑏𝑙𝑎𝑛𝑐𝑘</m:t>
                            </m:r>
                          </m:sub>
                        </m:sSub>
                      </m:den>
                    </m:f>
                  </m:oMath>
                </a14:m>
                <a:r>
                  <a:rPr lang="el-GR" sz="2800" dirty="0">
                    <a:latin typeface="Cambria Math" panose="02040503050406030204" pitchFamily="18" charset="0"/>
                    <a:ea typeface="Cambria Math" panose="02040503050406030204" pitchFamily="18" charset="0"/>
                  </a:rPr>
                  <a:t> </a:t>
                </a:r>
                <a14:m>
                  <m:oMath xmlns:m="http://schemas.openxmlformats.org/officeDocument/2006/math">
                    <m:sSub>
                      <m:sSubPr>
                        <m:ctrlPr>
                          <a:rPr lang="el-GR" sz="2800" i="1">
                            <a:latin typeface="Cambria Math"/>
                            <a:ea typeface="Cambria Math" panose="02040503050406030204" pitchFamily="18" charset="0"/>
                          </a:rPr>
                        </m:ctrlPr>
                      </m:sSubPr>
                      <m:e>
                        <m:r>
                          <m:rPr>
                            <m:sty m:val="p"/>
                          </m:rPr>
                          <a:rPr lang="en-US" sz="2800">
                            <a:latin typeface="Cambria Math" panose="02040503050406030204" pitchFamily="18" charset="0"/>
                            <a:ea typeface="Cambria Math" panose="02040503050406030204" pitchFamily="18" charset="0"/>
                          </a:rPr>
                          <m:t>Activity</m:t>
                        </m:r>
                      </m:e>
                      <m:sub>
                        <m:r>
                          <a:rPr lang="en-US" sz="2800" b="0" i="1" smtClean="0">
                            <a:latin typeface="Cambria Math" panose="02040503050406030204" pitchFamily="18" charset="0"/>
                            <a:ea typeface="Cambria Math" panose="02040503050406030204" pitchFamily="18" charset="0"/>
                          </a:rPr>
                          <m:t>𝑠𝑡𝑑</m:t>
                        </m:r>
                      </m:sub>
                    </m:sSub>
                  </m:oMath>
                </a14:m>
                <a:endParaRPr lang="el-GR" sz="2800" dirty="0">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60719" y="3573016"/>
                <a:ext cx="7022563" cy="797462"/>
              </a:xfrm>
              <a:prstGeom prst="rect">
                <a:avLst/>
              </a:prstGeom>
              <a:blipFill rotWithShape="1">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84212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IVDs – In Vitro Diagnostics </a:t>
            </a:r>
            <a:r>
              <a:rPr lang="it-IT" sz="3200" b="0" dirty="0"/>
              <a:t>(1 από 4</a:t>
            </a:r>
            <a:r>
              <a:rPr lang="it-IT" sz="3200" b="0" dirty="0" smtClean="0"/>
              <a:t>)</a:t>
            </a:r>
            <a:endParaRPr lang="el-GR" sz="3200" b="0" dirty="0"/>
          </a:p>
        </p:txBody>
      </p:sp>
      <p:sp>
        <p:nvSpPr>
          <p:cNvPr id="5" name="Content Placeholder 4"/>
          <p:cNvSpPr>
            <a:spLocks noGrp="1"/>
          </p:cNvSpPr>
          <p:nvPr>
            <p:ph idx="1"/>
          </p:nvPr>
        </p:nvSpPr>
        <p:spPr>
          <a:xfrm>
            <a:off x="457200" y="1196752"/>
            <a:ext cx="8229600" cy="4536504"/>
          </a:xfrm>
        </p:spPr>
        <p:txBody>
          <a:bodyPr>
            <a:normAutofit/>
          </a:bodyPr>
          <a:lstStyle/>
          <a:p>
            <a:pPr marL="0" indent="0">
              <a:buNone/>
            </a:pPr>
            <a:r>
              <a:rPr lang="el-GR" sz="2400" b="1" dirty="0"/>
              <a:t>Ο όρος αναφέρεται σε</a:t>
            </a:r>
            <a:r>
              <a:rPr lang="en-US" sz="2400" b="1" dirty="0"/>
              <a:t>:</a:t>
            </a:r>
          </a:p>
          <a:p>
            <a:r>
              <a:rPr lang="el-GR" sz="2400" b="1" dirty="0" smtClean="0">
                <a:solidFill>
                  <a:srgbClr val="820000"/>
                </a:solidFill>
              </a:rPr>
              <a:t>Συσκευές </a:t>
            </a:r>
            <a:r>
              <a:rPr lang="el-GR" sz="2400" b="1" dirty="0">
                <a:solidFill>
                  <a:srgbClr val="820000"/>
                </a:solidFill>
              </a:rPr>
              <a:t>ιατροβιολογικών εφαρμογών</a:t>
            </a:r>
            <a:r>
              <a:rPr lang="en-US" sz="2400" dirty="0"/>
              <a:t>: </a:t>
            </a:r>
            <a:r>
              <a:rPr lang="el-GR" sz="2400" dirty="0"/>
              <a:t>Αναλυτές, φωτόμετρα κ.α.</a:t>
            </a:r>
          </a:p>
          <a:p>
            <a:r>
              <a:rPr lang="el-GR" sz="2400" b="1" dirty="0" smtClean="0">
                <a:solidFill>
                  <a:srgbClr val="820000"/>
                </a:solidFill>
              </a:rPr>
              <a:t>Αντιδραστήρια </a:t>
            </a:r>
            <a:r>
              <a:rPr lang="el-GR" sz="2400" b="1" dirty="0">
                <a:solidFill>
                  <a:srgbClr val="820000"/>
                </a:solidFill>
              </a:rPr>
              <a:t>ιατροβιολογικών εφαρμογών</a:t>
            </a:r>
            <a:r>
              <a:rPr lang="en-US" sz="2400" b="1" dirty="0">
                <a:solidFill>
                  <a:srgbClr val="820000"/>
                </a:solidFill>
              </a:rPr>
              <a:t> (Kits)</a:t>
            </a:r>
            <a:r>
              <a:rPr lang="en-US" sz="2400" dirty="0"/>
              <a:t>:</a:t>
            </a:r>
            <a:r>
              <a:rPr lang="en-US" sz="2400" b="1" dirty="0">
                <a:solidFill>
                  <a:srgbClr val="820000"/>
                </a:solidFill>
              </a:rPr>
              <a:t> </a:t>
            </a:r>
            <a:r>
              <a:rPr lang="el-GR" sz="2400" dirty="0"/>
              <a:t>Χημικές ουσίες που χρησιμοποιούνται αποκλειστικά για προσδιορισμούς χημικών ενώσεων για ιατρικό σκοπό.</a:t>
            </a:r>
            <a:endParaRPr lang="en-US" sz="2400" dirty="0"/>
          </a:p>
          <a:p>
            <a:pPr>
              <a:tabLst>
                <a:tab pos="1703388" algn="l"/>
              </a:tabLst>
            </a:pPr>
            <a:r>
              <a:rPr lang="el-GR" sz="2400" b="1" dirty="0" smtClean="0">
                <a:solidFill>
                  <a:srgbClr val="820000"/>
                </a:solidFill>
              </a:rPr>
              <a:t>Δείγματα </a:t>
            </a:r>
            <a:r>
              <a:rPr lang="el-GR" sz="2400" b="1" dirty="0">
                <a:solidFill>
                  <a:srgbClr val="820000"/>
                </a:solidFill>
              </a:rPr>
              <a:t>ελέγχου/Υλικά βαθμονόμησης</a:t>
            </a:r>
            <a:r>
              <a:rPr lang="en-US" sz="2400" dirty="0"/>
              <a:t>: </a:t>
            </a:r>
            <a:r>
              <a:rPr lang="el-GR" sz="2400" dirty="0"/>
              <a:t>Ανθρώπινα ή ζωικά μίγματα βιολογικών υγρών που χρησιμοποιούνται για τον έλεγχο ποιότητας ή την παραγωγή αποτελεσμάτων σύμφωνα με τα διεθνή μετρητικά συστήματα (</a:t>
            </a:r>
            <a:r>
              <a:rPr lang="en-US" sz="2400" dirty="0"/>
              <a:t>SI).</a:t>
            </a:r>
            <a:endParaRPr lang="el-GR" sz="2400" dirty="0"/>
          </a:p>
          <a:p>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dirty="0"/>
          </a:p>
        </p:txBody>
      </p:sp>
    </p:spTree>
    <p:extLst>
      <p:ext uri="{BB962C8B-B14F-4D97-AF65-F5344CB8AC3E}">
        <p14:creationId xmlns:p14="http://schemas.microsoft.com/office/powerpoint/2010/main" val="122669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waretech.com/controls.jpg"/>
          <p:cNvPicPr>
            <a:picLocks noChangeAspect="1" noChangeArrowheads="1"/>
          </p:cNvPicPr>
          <p:nvPr/>
        </p:nvPicPr>
        <p:blipFill>
          <a:blip r:embed="rId3" cstate="print"/>
          <a:srcRect/>
          <a:stretch>
            <a:fillRect/>
          </a:stretch>
        </p:blipFill>
        <p:spPr bwMode="auto">
          <a:xfrm>
            <a:off x="899592" y="3140968"/>
            <a:ext cx="7488832" cy="2995533"/>
          </a:xfrm>
          <a:prstGeom prst="rect">
            <a:avLst/>
          </a:prstGeom>
          <a:noFill/>
        </p:spPr>
      </p:pic>
      <p:sp>
        <p:nvSpPr>
          <p:cNvPr id="2" name="Title 1"/>
          <p:cNvSpPr>
            <a:spLocks noGrp="1"/>
          </p:cNvSpPr>
          <p:nvPr>
            <p:ph type="title"/>
          </p:nvPr>
        </p:nvSpPr>
        <p:spPr/>
        <p:txBody>
          <a:bodyPr>
            <a:normAutofit fontScale="90000"/>
          </a:bodyPr>
          <a:lstStyle/>
          <a:p>
            <a:r>
              <a:rPr lang="el-GR" dirty="0"/>
              <a:t>Οι βαθμονομητές κατασκευάζονται πάντα από βιολογικά δείγματα</a:t>
            </a:r>
            <a:r>
              <a:rPr lang="el-GR" dirty="0" smtClean="0"/>
              <a:t>;</a:t>
            </a:r>
            <a:endParaRPr lang="el-GR" dirty="0"/>
          </a:p>
        </p:txBody>
      </p:sp>
      <p:sp>
        <p:nvSpPr>
          <p:cNvPr id="6" name="Content Placeholder 5"/>
          <p:cNvSpPr>
            <a:spLocks noGrp="1"/>
          </p:cNvSpPr>
          <p:nvPr>
            <p:ph idx="1"/>
          </p:nvPr>
        </p:nvSpPr>
        <p:spPr/>
        <p:txBody>
          <a:bodyPr>
            <a:normAutofit/>
          </a:bodyPr>
          <a:lstStyle/>
          <a:p>
            <a:r>
              <a:rPr lang="el-GR" sz="2400" dirty="0"/>
              <a:t>Σε μερικές περιπτώσεις οι βαθμονομητές παρασκευάζονται από </a:t>
            </a:r>
            <a:r>
              <a:rPr lang="el-GR" sz="2400" b="1" dirty="0">
                <a:solidFill>
                  <a:srgbClr val="820000"/>
                </a:solidFill>
              </a:rPr>
              <a:t>χημικά διαλύματα </a:t>
            </a:r>
            <a:r>
              <a:rPr lang="el-GR" sz="2400" dirty="0"/>
              <a:t>μια που είναι αδύνατο τα βιολογικά δείγματα να έχουν την επιθυμητή σταθερή σύσταση της βασικής τους ουσίας π.χ. οι </a:t>
            </a:r>
            <a:r>
              <a:rPr lang="el-GR" sz="2400" b="1" dirty="0">
                <a:solidFill>
                  <a:srgbClr val="820000"/>
                </a:solidFill>
              </a:rPr>
              <a:t>βαθμονομητές των αναλυτών ιόντων</a:t>
            </a:r>
            <a:r>
              <a:rPr lang="el-GR" sz="2400" dirty="0"/>
              <a:t>.</a:t>
            </a:r>
          </a:p>
          <a:p>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dirty="0"/>
          </a:p>
        </p:txBody>
      </p:sp>
      <p:sp>
        <p:nvSpPr>
          <p:cNvPr id="3" name="Rectangle 2"/>
          <p:cNvSpPr/>
          <p:nvPr/>
        </p:nvSpPr>
        <p:spPr>
          <a:xfrm>
            <a:off x="4070261" y="6124817"/>
            <a:ext cx="1147494" cy="276999"/>
          </a:xfrm>
          <a:prstGeom prst="rect">
            <a:avLst/>
          </a:prstGeom>
        </p:spPr>
        <p:txBody>
          <a:bodyPr wrap="none">
            <a:spAutoFit/>
          </a:bodyPr>
          <a:lstStyle/>
          <a:p>
            <a:r>
              <a:rPr lang="en-US" sz="1200" dirty="0" smtClean="0">
                <a:latin typeface="+mn-lt"/>
                <a:hlinkClick r:id="rId4"/>
              </a:rPr>
              <a:t>awaretech.com</a:t>
            </a:r>
            <a:endParaRPr lang="el-GR" sz="1200" dirty="0">
              <a:latin typeface="+mn-lt"/>
            </a:endParaRPr>
          </a:p>
        </p:txBody>
      </p:sp>
    </p:spTree>
    <p:extLst>
      <p:ext uri="{BB962C8B-B14F-4D97-AF65-F5344CB8AC3E}">
        <p14:creationId xmlns:p14="http://schemas.microsoft.com/office/powerpoint/2010/main" val="18169198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Οι βαθμονομητές έχουν μόνο απολύτως σταθερή συγκέντρωση </a:t>
            </a:r>
            <a:r>
              <a:rPr lang="el-GR" sz="3600" b="0" dirty="0"/>
              <a:t>(1 από 2</a:t>
            </a:r>
            <a:r>
              <a:rPr lang="el-GR" sz="3600" b="0" dirty="0" smtClean="0"/>
              <a:t>)</a:t>
            </a:r>
            <a:r>
              <a:rPr lang="el-GR" dirty="0" smtClean="0"/>
              <a:t>;</a:t>
            </a:r>
            <a:endParaRPr lang="el-GR" dirty="0"/>
          </a:p>
        </p:txBody>
      </p:sp>
      <p:sp>
        <p:nvSpPr>
          <p:cNvPr id="6" name="Content Placeholder 5"/>
          <p:cNvSpPr>
            <a:spLocks noGrp="1"/>
          </p:cNvSpPr>
          <p:nvPr>
            <p:ph idx="1"/>
          </p:nvPr>
        </p:nvSpPr>
        <p:spPr/>
        <p:txBody>
          <a:bodyPr>
            <a:noAutofit/>
          </a:bodyPr>
          <a:lstStyle/>
          <a:p>
            <a:pPr>
              <a:lnSpc>
                <a:spcPct val="120000"/>
              </a:lnSpc>
            </a:pPr>
            <a:r>
              <a:rPr lang="el-GR" sz="2400" b="1" dirty="0">
                <a:solidFill>
                  <a:srgbClr val="820000"/>
                </a:solidFill>
              </a:rPr>
              <a:t>ΌΧΙ </a:t>
            </a:r>
            <a:endParaRPr lang="en-US" sz="2400" b="1" dirty="0">
              <a:solidFill>
                <a:srgbClr val="820000"/>
              </a:solidFill>
            </a:endParaRPr>
          </a:p>
          <a:p>
            <a:pPr>
              <a:lnSpc>
                <a:spcPct val="120000"/>
              </a:lnSpc>
            </a:pPr>
            <a:r>
              <a:rPr lang="el-GR" sz="2400" dirty="0"/>
              <a:t>Παρόλο την ακριβή παρασκευής τους σύμφωνα με διεθνή πρότυπα </a:t>
            </a:r>
            <a:r>
              <a:rPr lang="en-US" sz="2400" dirty="0"/>
              <a:t>(WHO, NIST) </a:t>
            </a:r>
            <a:r>
              <a:rPr lang="el-GR" sz="2400" dirty="0"/>
              <a:t>υπάρχει κάποια </a:t>
            </a:r>
            <a:r>
              <a:rPr lang="el-GR" sz="2400" b="1" dirty="0">
                <a:solidFill>
                  <a:srgbClr val="820000"/>
                </a:solidFill>
              </a:rPr>
              <a:t>αβεβαιότητα </a:t>
            </a:r>
            <a:r>
              <a:rPr lang="el-GR" sz="2400" dirty="0"/>
              <a:t>(</a:t>
            </a:r>
            <a:r>
              <a:rPr lang="en-US" sz="2400" dirty="0"/>
              <a:t>uncertainty) </a:t>
            </a:r>
            <a:r>
              <a:rPr lang="el-GR" sz="2400" dirty="0"/>
              <a:t>στον υπολογισμό της </a:t>
            </a:r>
            <a:r>
              <a:rPr lang="el-GR" sz="2400" b="1" dirty="0">
                <a:solidFill>
                  <a:srgbClr val="820000"/>
                </a:solidFill>
              </a:rPr>
              <a:t>συγκέντρωσής</a:t>
            </a:r>
            <a:r>
              <a:rPr lang="el-GR" sz="2400" dirty="0"/>
              <a:t> τους. Η αβεβαιότητα αυτή (</a:t>
            </a:r>
            <a:r>
              <a:rPr lang="en-US" sz="2400" dirty="0"/>
              <a:t>U</a:t>
            </a:r>
            <a:r>
              <a:rPr lang="en-US" sz="2400" baseline="-25000" dirty="0"/>
              <a:t>cal</a:t>
            </a:r>
            <a:r>
              <a:rPr lang="en-US" sz="2400" dirty="0"/>
              <a:t>%) </a:t>
            </a:r>
            <a:r>
              <a:rPr lang="el-GR" sz="2400" dirty="0"/>
              <a:t>αναφέρεται από τον κατασκευαστή στο εργαστήριο. </a:t>
            </a:r>
            <a:endParaRPr lang="en-US" sz="2400" dirty="0"/>
          </a:p>
          <a:p>
            <a:pPr>
              <a:lnSpc>
                <a:spcPct val="120000"/>
              </a:lnSpc>
            </a:pPr>
            <a:r>
              <a:rPr lang="en-US" sz="2400" dirty="0" smtClean="0"/>
              <a:t>E</a:t>
            </a:r>
            <a:r>
              <a:rPr lang="el-GR" sz="2400" dirty="0"/>
              <a:t>πιπλέον</a:t>
            </a:r>
            <a:r>
              <a:rPr lang="el-GR" sz="2400" dirty="0"/>
              <a:t> εάν ο βαθμονομητής παρέχεται σε σκόνη και χρειάζεται για τη βαθμονόμηση μία </a:t>
            </a:r>
            <a:r>
              <a:rPr lang="el-GR" sz="2400" b="1" dirty="0">
                <a:solidFill>
                  <a:srgbClr val="820000"/>
                </a:solidFill>
              </a:rPr>
              <a:t>πιπέττα </a:t>
            </a:r>
            <a:r>
              <a:rPr lang="el-GR" sz="2400" dirty="0"/>
              <a:t>τότε η αβεβαιότητα αυξάνει ακόμα περισσότερο αφού θα προστεθεί και αυτή (</a:t>
            </a:r>
            <a:r>
              <a:rPr lang="en-US" sz="2400" dirty="0"/>
              <a:t>U</a:t>
            </a:r>
            <a:r>
              <a:rPr lang="en-US" sz="2400" baseline="-25000" dirty="0"/>
              <a:t>pip</a:t>
            </a:r>
            <a:r>
              <a:rPr lang="en-US" sz="2400" dirty="0"/>
              <a:t>%)</a:t>
            </a:r>
            <a:endParaRPr lang="el-GR" sz="2400" dirty="0"/>
          </a:p>
          <a:p>
            <a:pPr>
              <a:lnSpc>
                <a:spcPct val="120000"/>
              </a:lnSpc>
            </a:pP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60</a:t>
            </a:fld>
            <a:endParaRPr lang="el-GR" dirty="0"/>
          </a:p>
        </p:txBody>
      </p:sp>
    </p:spTree>
    <p:extLst>
      <p:ext uri="{BB962C8B-B14F-4D97-AF65-F5344CB8AC3E}">
        <p14:creationId xmlns:p14="http://schemas.microsoft.com/office/powerpoint/2010/main" val="18016671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a:t>Οι βαθμονομητές έχουν μόνο απολύτως σταθερή συγκέντρωση </a:t>
            </a:r>
            <a:r>
              <a:rPr lang="el-GR" sz="3600" b="0" dirty="0"/>
              <a:t>(2 από 2</a:t>
            </a:r>
            <a:r>
              <a:rPr lang="el-GR" sz="3600" b="0" dirty="0" smtClean="0"/>
              <a:t>)</a:t>
            </a:r>
            <a:r>
              <a:rPr lang="el-GR" dirty="0" smtClean="0"/>
              <a:t>;</a:t>
            </a:r>
            <a:endParaRPr lang="el-GR" dirty="0"/>
          </a:p>
        </p:txBody>
      </p:sp>
      <p:sp>
        <p:nvSpPr>
          <p:cNvPr id="7" name="Content Placeholder 6"/>
          <p:cNvSpPr>
            <a:spLocks noGrp="1"/>
          </p:cNvSpPr>
          <p:nvPr>
            <p:ph idx="1"/>
          </p:nvPr>
        </p:nvSpPr>
        <p:spPr>
          <a:xfrm>
            <a:off x="457200" y="1196752"/>
            <a:ext cx="8229600" cy="5040560"/>
          </a:xfrm>
        </p:spPr>
        <p:txBody>
          <a:bodyPr>
            <a:normAutofit/>
          </a:bodyPr>
          <a:lstStyle/>
          <a:p>
            <a:pPr marL="0" indent="0">
              <a:buNone/>
            </a:pPr>
            <a:r>
              <a:rPr lang="el-GR" sz="2400" b="1" dirty="0">
                <a:solidFill>
                  <a:srgbClr val="820000"/>
                </a:solidFill>
              </a:rPr>
              <a:t>Παράδειγμα υπολογισμού αβεβαιότητας βαθμονομητή</a:t>
            </a:r>
          </a:p>
          <a:p>
            <a:pPr marL="0" indent="0">
              <a:buNone/>
            </a:pPr>
            <a:r>
              <a:rPr lang="el-GR" sz="2400" dirty="0"/>
              <a:t>Έστω ότι ο βαθμονομητής της ουρίας έχει συγκέντρωση </a:t>
            </a:r>
            <a:r>
              <a:rPr lang="en-US" sz="2400" dirty="0"/>
              <a:t>C</a:t>
            </a:r>
            <a:r>
              <a:rPr lang="el-GR" sz="2400" baseline="-25000" dirty="0"/>
              <a:t>Β</a:t>
            </a:r>
            <a:r>
              <a:rPr lang="en-US" sz="2400" baseline="-25000" dirty="0"/>
              <a:t>UN </a:t>
            </a:r>
            <a:r>
              <a:rPr lang="en-US" sz="2400" dirty="0"/>
              <a:t>= 165,4 mg/dL. H </a:t>
            </a:r>
            <a:r>
              <a:rPr lang="el-GR" sz="2400" dirty="0"/>
              <a:t>αβεβαιότητα του σύμφωνα με τον κατασκευαστή είναι </a:t>
            </a:r>
            <a:r>
              <a:rPr lang="en-US" sz="2400" dirty="0"/>
              <a:t>U</a:t>
            </a:r>
            <a:r>
              <a:rPr lang="en-US" sz="2400" baseline="-25000" dirty="0"/>
              <a:t>BUN</a:t>
            </a:r>
            <a:r>
              <a:rPr lang="en-US" sz="2400" dirty="0"/>
              <a:t> = 2,3%. H </a:t>
            </a:r>
            <a:r>
              <a:rPr lang="el-GR" sz="2400" dirty="0"/>
              <a:t>ανασύσταση του βαθμονομητή γίνεται με αυτόματη πιπέττα της οποίας η αβεβαιότητα είναι </a:t>
            </a:r>
            <a:r>
              <a:rPr lang="en-US" sz="2400" dirty="0"/>
              <a:t>Upip = 3,4%.</a:t>
            </a:r>
            <a:endParaRPr lang="el-GR" sz="2400" dirty="0"/>
          </a:p>
          <a:p>
            <a:pPr marL="0" indent="0">
              <a:buNone/>
            </a:pPr>
            <a:r>
              <a:rPr lang="el-GR" sz="2400" dirty="0"/>
              <a:t>Απάντηση. Η συνολική αβεβαιότητα του βαθμονομητή υπολογίζεται από την παρακάτω εξίσωση (αλγεβρικό άθροισμα διακυμάνσεων)</a:t>
            </a:r>
            <a:r>
              <a:rPr lang="en-US" sz="2400" dirty="0"/>
              <a:t>:</a:t>
            </a:r>
            <a:endParaRPr lang="el-GR" sz="2400" dirty="0"/>
          </a:p>
          <a:p>
            <a:pPr marL="0" indent="0">
              <a:buNone/>
            </a:pPr>
            <a:endParaRPr lang="el-GR" sz="24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61</a:t>
            </a:fld>
            <a:endParaRPr lang="el-GR" dirty="0"/>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1" name="10 - TextBox"/>
          <p:cNvSpPr txBox="1"/>
          <p:nvPr/>
        </p:nvSpPr>
        <p:spPr>
          <a:xfrm>
            <a:off x="457200" y="5622312"/>
            <a:ext cx="7632848" cy="830997"/>
          </a:xfrm>
          <a:prstGeom prst="rect">
            <a:avLst/>
          </a:prstGeom>
          <a:noFill/>
        </p:spPr>
        <p:txBody>
          <a:bodyPr wrap="square" rtlCol="0">
            <a:spAutoFit/>
          </a:bodyPr>
          <a:lstStyle/>
          <a:p>
            <a:r>
              <a:rPr lang="el-GR" sz="2400" dirty="0" smtClean="0">
                <a:latin typeface="+mn-lt"/>
              </a:rPr>
              <a:t>Οπότε </a:t>
            </a:r>
            <a:r>
              <a:rPr lang="en-US" sz="2400" dirty="0" smtClean="0">
                <a:latin typeface="+mn-lt"/>
              </a:rPr>
              <a:t>U</a:t>
            </a:r>
            <a:r>
              <a:rPr lang="en-US" sz="2400" baseline="-25000" dirty="0" smtClean="0">
                <a:latin typeface="+mn-lt"/>
              </a:rPr>
              <a:t>total </a:t>
            </a:r>
            <a:r>
              <a:rPr lang="en-US" sz="2400" dirty="0" smtClean="0">
                <a:latin typeface="+mn-lt"/>
              </a:rPr>
              <a:t>= 4,1%. </a:t>
            </a:r>
            <a:r>
              <a:rPr lang="el-GR" sz="2400" dirty="0" smtClean="0">
                <a:latin typeface="+mn-lt"/>
              </a:rPr>
              <a:t>Δηλαδή η συγκέντρωση του βαθμονομητή κυμαίνεται από </a:t>
            </a:r>
            <a:r>
              <a:rPr lang="en-US" sz="2400" dirty="0" smtClean="0">
                <a:latin typeface="+mn-lt"/>
              </a:rPr>
              <a:t>158,6 </a:t>
            </a:r>
            <a:r>
              <a:rPr lang="el-GR" sz="2400" dirty="0" smtClean="0">
                <a:latin typeface="+mn-lt"/>
              </a:rPr>
              <a:t>μέχρι 172,2 </a:t>
            </a:r>
            <a:r>
              <a:rPr lang="en-US" sz="2400" dirty="0" smtClean="0">
                <a:latin typeface="+mn-lt"/>
              </a:rPr>
              <a:t>mg/dL</a:t>
            </a:r>
            <a:r>
              <a:rPr lang="el-GR" sz="2400" dirty="0" smtClean="0">
                <a:latin typeface="+mn-lt"/>
              </a:rPr>
              <a:t>.</a:t>
            </a:r>
            <a:endParaRPr lang="el-GR" sz="2400" dirty="0">
              <a:latin typeface="+mn-lt"/>
            </a:endParaRPr>
          </a:p>
        </p:txBody>
      </p:sp>
      <mc:AlternateContent xmlns:mc="http://schemas.openxmlformats.org/markup-compatibility/2006" xmlns:a14="http://schemas.microsoft.com/office/drawing/2010/main">
        <mc:Choice Requires="a14">
          <p:sp>
            <p:nvSpPr>
              <p:cNvPr id="8" name="TextBox 7"/>
              <p:cNvSpPr txBox="1"/>
              <p:nvPr/>
            </p:nvSpPr>
            <p:spPr>
              <a:xfrm>
                <a:off x="2456774" y="4653136"/>
                <a:ext cx="4230452" cy="969176"/>
              </a:xfrm>
              <a:prstGeom prst="rect">
                <a:avLst/>
              </a:prstGeom>
              <a:solidFill>
                <a:srgbClr val="DCE6F2">
                  <a:alpha val="45098"/>
                </a:srgbClr>
              </a:solidFill>
              <a:ln>
                <a:solidFill>
                  <a:srgbClr val="004B82"/>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a:rPr>
                          </m:ctrlPr>
                        </m:sSupPr>
                        <m:e>
                          <m:sSub>
                            <m:sSubPr>
                              <m:ctrlPr>
                                <a:rPr lang="el-GR" sz="2800" i="1">
                                  <a:latin typeface="Cambria Math"/>
                                </a:rPr>
                              </m:ctrlPr>
                            </m:sSubPr>
                            <m:e>
                              <m:r>
                                <a:rPr lang="en-US" sz="2800" i="1">
                                  <a:latin typeface="Cambria Math"/>
                                </a:rPr>
                                <m:t>𝑈</m:t>
                              </m:r>
                            </m:e>
                            <m:sub>
                              <m:r>
                                <a:rPr lang="en-US" sz="2800" b="0" i="1" smtClean="0">
                                  <a:latin typeface="Cambria Math"/>
                                </a:rPr>
                                <m:t>𝑡𝑜𝑡𝑎𝑙</m:t>
                              </m:r>
                            </m:sub>
                          </m:sSub>
                        </m:e>
                        <m:sup/>
                      </m:sSup>
                      <m:r>
                        <a:rPr lang="en-US" sz="2800" b="0" i="1" smtClean="0">
                          <a:latin typeface="Cambria Math"/>
                        </a:rPr>
                        <m:t>=</m:t>
                      </m:r>
                      <m:rad>
                        <m:radPr>
                          <m:degHide m:val="on"/>
                          <m:ctrlPr>
                            <a:rPr lang="el-GR" sz="2800" i="1" smtClean="0">
                              <a:latin typeface="Cambria Math"/>
                            </a:rPr>
                          </m:ctrlPr>
                        </m:radPr>
                        <m:deg/>
                        <m:e>
                          <m:sSubSup>
                            <m:sSubSupPr>
                              <m:ctrlPr>
                                <a:rPr lang="el-GR" sz="2800" i="1" smtClean="0">
                                  <a:latin typeface="Cambria Math"/>
                                </a:rPr>
                              </m:ctrlPr>
                            </m:sSubSupPr>
                            <m:e>
                              <m:sSub>
                                <m:sSubPr>
                                  <m:ctrlPr>
                                    <a:rPr lang="el-GR" sz="2800" i="1" smtClean="0">
                                      <a:latin typeface="Cambria Math"/>
                                    </a:rPr>
                                  </m:ctrlPr>
                                </m:sSubPr>
                                <m:e>
                                  <m:r>
                                    <a:rPr lang="en-US" sz="2800" b="0" i="1" smtClean="0">
                                      <a:latin typeface="Cambria Math"/>
                                    </a:rPr>
                                    <m:t>𝑈</m:t>
                                  </m:r>
                                </m:e>
                                <m:sub>
                                  <m:r>
                                    <a:rPr lang="en-US" sz="2800" b="0" i="1" smtClean="0">
                                      <a:latin typeface="Cambria Math"/>
                                    </a:rPr>
                                    <m:t>𝑐𝑎𝑙</m:t>
                                  </m:r>
                                </m:sub>
                              </m:sSub>
                            </m:e>
                            <m:sub/>
                            <m:sup>
                              <m:r>
                                <a:rPr lang="en-US" sz="2800" b="0" i="1" smtClean="0">
                                  <a:latin typeface="Cambria Math"/>
                                </a:rPr>
                                <m:t>2</m:t>
                              </m:r>
                            </m:sup>
                          </m:sSubSup>
                          <m:r>
                            <a:rPr lang="en-US" sz="2800" b="0" i="1" smtClean="0">
                              <a:latin typeface="Cambria Math"/>
                            </a:rPr>
                            <m:t>+</m:t>
                          </m:r>
                          <m:sSubSup>
                            <m:sSubSupPr>
                              <m:ctrlPr>
                                <a:rPr lang="el-GR" sz="2800" i="1">
                                  <a:latin typeface="Cambria Math"/>
                                </a:rPr>
                              </m:ctrlPr>
                            </m:sSubSupPr>
                            <m:e>
                              <m:sSub>
                                <m:sSubPr>
                                  <m:ctrlPr>
                                    <a:rPr lang="el-GR" sz="2800" i="1">
                                      <a:latin typeface="Cambria Math"/>
                                    </a:rPr>
                                  </m:ctrlPr>
                                </m:sSubPr>
                                <m:e>
                                  <m:r>
                                    <a:rPr lang="en-US" sz="2800" i="1">
                                      <a:latin typeface="Cambria Math"/>
                                    </a:rPr>
                                    <m:t>𝑈</m:t>
                                  </m:r>
                                </m:e>
                                <m:sub>
                                  <m:r>
                                    <a:rPr lang="en-US" sz="2800" i="1">
                                      <a:latin typeface="Cambria Math"/>
                                    </a:rPr>
                                    <m:t>𝑝𝑖𝑝</m:t>
                                  </m:r>
                                </m:sub>
                              </m:sSub>
                            </m:e>
                            <m:sub/>
                            <m:sup>
                              <m:r>
                                <a:rPr lang="en-US" sz="2800" i="1">
                                  <a:latin typeface="Cambria Math"/>
                                </a:rPr>
                                <m:t>2</m:t>
                              </m:r>
                            </m:sup>
                          </m:sSubSup>
                        </m:e>
                      </m:rad>
                    </m:oMath>
                  </m:oMathPara>
                </a14:m>
                <a:endParaRPr lang="el-GR"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456774" y="4653136"/>
                <a:ext cx="4230452" cy="969176"/>
              </a:xfrm>
              <a:prstGeom prst="rect">
                <a:avLst/>
              </a:prstGeom>
              <a:blipFill rotWithShape="1">
                <a:blip r:embed="rId2"/>
                <a:stretch>
                  <a:fillRect/>
                </a:stretch>
              </a:blipFill>
              <a:ln>
                <a:solidFill>
                  <a:srgbClr val="004B82"/>
                </a:solidFill>
              </a:ln>
            </p:spPr>
            <p:txBody>
              <a:bodyPr/>
              <a:lstStyle/>
              <a:p>
                <a:r>
                  <a:rPr lang="el-GR">
                    <a:noFill/>
                  </a:rPr>
                  <a:t> </a:t>
                </a:r>
              </a:p>
            </p:txBody>
          </p:sp>
        </mc:Fallback>
      </mc:AlternateContent>
    </p:spTree>
    <p:extLst>
      <p:ext uri="{BB962C8B-B14F-4D97-AF65-F5344CB8AC3E}">
        <p14:creationId xmlns:p14="http://schemas.microsoft.com/office/powerpoint/2010/main" val="176992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rgbClr val="820000"/>
                </a:solidFill>
              </a:rPr>
              <a:t>T</a:t>
            </a:r>
            <a:r>
              <a:rPr lang="el-GR" dirty="0">
                <a:solidFill>
                  <a:srgbClr val="820000"/>
                </a:solidFill>
              </a:rPr>
              <a:t>α δείγματα </a:t>
            </a:r>
            <a:r>
              <a:rPr lang="el-GR" dirty="0" smtClean="0">
                <a:solidFill>
                  <a:srgbClr val="820000"/>
                </a:solidFill>
              </a:rPr>
              <a:t>ελέγχου</a:t>
            </a:r>
            <a:endParaRPr lang="el-GR" dirty="0">
              <a:solidFill>
                <a:srgbClr val="820000"/>
              </a:solidFill>
            </a:endParaRPr>
          </a:p>
        </p:txBody>
      </p:sp>
      <p:sp>
        <p:nvSpPr>
          <p:cNvPr id="7" name="Subtitle 6"/>
          <p:cNvSpPr>
            <a:spLocks noGrp="1"/>
          </p:cNvSpPr>
          <p:nvPr>
            <p:ph type="subTitle" idx="1"/>
          </p:nvPr>
        </p:nvSpPr>
        <p:spPr/>
        <p:txBody>
          <a:bodyPr/>
          <a:lstStyle/>
          <a:p>
            <a:r>
              <a:rPr lang="en-US" b="1" dirty="0"/>
              <a:t>Control </a:t>
            </a:r>
            <a:r>
              <a:rPr lang="en-US" b="1" dirty="0" smtClean="0"/>
              <a:t>samples</a:t>
            </a:r>
            <a:endParaRPr lang="el-GR" b="1"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62</a:t>
            </a:fld>
            <a:endParaRPr lang="el-GR" dirty="0"/>
          </a:p>
        </p:txBody>
      </p:sp>
    </p:spTree>
    <p:extLst>
      <p:ext uri="{BB962C8B-B14F-4D97-AF65-F5344CB8AC3E}">
        <p14:creationId xmlns:p14="http://schemas.microsoft.com/office/powerpoint/2010/main" val="1110217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Σημαίνουν το ίδιο </a:t>
            </a:r>
            <a:r>
              <a:rPr lang="el-GR" dirty="0" smtClean="0"/>
              <a:t>πράγμα</a:t>
            </a:r>
            <a:endParaRPr lang="el-GR" dirty="0"/>
          </a:p>
        </p:txBody>
      </p:sp>
      <p:sp>
        <p:nvSpPr>
          <p:cNvPr id="7" name="Content Placeholder 6"/>
          <p:cNvSpPr>
            <a:spLocks noGrp="1"/>
          </p:cNvSpPr>
          <p:nvPr>
            <p:ph idx="1"/>
          </p:nvPr>
        </p:nvSpPr>
        <p:spPr/>
        <p:txBody>
          <a:bodyPr>
            <a:normAutofit/>
          </a:bodyPr>
          <a:lstStyle/>
          <a:p>
            <a:pPr marL="0" indent="0">
              <a:buNone/>
            </a:pPr>
            <a:r>
              <a:rPr lang="en-US" sz="2800" dirty="0"/>
              <a:t>Control samples </a:t>
            </a:r>
            <a:r>
              <a:rPr lang="el-GR" sz="2800" dirty="0"/>
              <a:t>= </a:t>
            </a:r>
            <a:r>
              <a:rPr lang="en-US" sz="2800" dirty="0"/>
              <a:t>Control materials = Controls = Control sera = </a:t>
            </a:r>
            <a:r>
              <a:rPr lang="el-GR" sz="2800" dirty="0"/>
              <a:t>Δείγματα ελέγχου = </a:t>
            </a:r>
            <a:r>
              <a:rPr lang="en-US" sz="2800" dirty="0"/>
              <a:t>Pool samples = </a:t>
            </a:r>
            <a:r>
              <a:rPr lang="el-GR" sz="2800" dirty="0"/>
              <a:t>Δεξαμενές </a:t>
            </a:r>
            <a:r>
              <a:rPr lang="el-GR" sz="2800" dirty="0" smtClean="0"/>
              <a:t>δειγμάτων</a:t>
            </a:r>
            <a:endParaRPr lang="en-US" sz="2800" dirty="0" smtClean="0"/>
          </a:p>
          <a:p>
            <a:pPr marL="0" indent="0">
              <a:buNone/>
            </a:pPr>
            <a:r>
              <a:rPr lang="en-US" sz="2800" dirty="0"/>
              <a:t>Control </a:t>
            </a:r>
            <a:r>
              <a:rPr lang="el-GR" sz="2800" dirty="0"/>
              <a:t>=  Κάνω έλεγχο ποιότητας = </a:t>
            </a:r>
            <a:r>
              <a:rPr lang="en-US" sz="2800" dirty="0"/>
              <a:t>K</a:t>
            </a:r>
            <a:r>
              <a:rPr lang="el-GR" sz="2800" dirty="0"/>
              <a:t>άνω </a:t>
            </a:r>
            <a:r>
              <a:rPr lang="en-US" sz="2800" dirty="0"/>
              <a:t>control = </a:t>
            </a:r>
            <a:r>
              <a:rPr lang="el-GR" sz="2800" dirty="0"/>
              <a:t>κοντρολάρω</a:t>
            </a:r>
          </a:p>
          <a:p>
            <a:pPr marL="0" indent="0">
              <a:buNone/>
            </a:pPr>
            <a:endParaRPr lang="el-GR" sz="2800" dirty="0"/>
          </a:p>
          <a:p>
            <a:pPr marL="0" indent="0">
              <a:buNone/>
            </a:pPr>
            <a:endParaRPr lang="el-GR" sz="28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63</a:t>
            </a:fld>
            <a:endParaRPr lang="el-GR" dirty="0"/>
          </a:p>
        </p:txBody>
      </p:sp>
    </p:spTree>
    <p:extLst>
      <p:ext uri="{BB962C8B-B14F-4D97-AF65-F5344CB8AC3E}">
        <p14:creationId xmlns:p14="http://schemas.microsoft.com/office/powerpoint/2010/main" val="6131037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Διαφορές – ομοιότητες στη σύσταση δειγμάτων ελέγχου και </a:t>
            </a:r>
            <a:r>
              <a:rPr lang="el-GR" dirty="0" smtClean="0"/>
              <a:t>βαθμονομητών</a:t>
            </a:r>
            <a:endParaRPr lang="el-GR" dirty="0"/>
          </a:p>
        </p:txBody>
      </p:sp>
      <p:sp>
        <p:nvSpPr>
          <p:cNvPr id="6" name="Content Placeholder 5"/>
          <p:cNvSpPr>
            <a:spLocks noGrp="1"/>
          </p:cNvSpPr>
          <p:nvPr>
            <p:ph idx="1"/>
          </p:nvPr>
        </p:nvSpPr>
        <p:spPr/>
        <p:txBody>
          <a:bodyPr>
            <a:noAutofit/>
          </a:bodyPr>
          <a:lstStyle/>
          <a:p>
            <a:pPr>
              <a:lnSpc>
                <a:spcPct val="120000"/>
              </a:lnSpc>
            </a:pPr>
            <a:r>
              <a:rPr lang="en-US" sz="2400" dirty="0"/>
              <a:t>T</a:t>
            </a:r>
            <a:r>
              <a:rPr lang="el-GR" sz="2400" dirty="0"/>
              <a:t>α δείγματα ελέγχου έχουν </a:t>
            </a:r>
            <a:r>
              <a:rPr lang="el-GR" sz="2400" b="1" dirty="0">
                <a:solidFill>
                  <a:srgbClr val="820000"/>
                </a:solidFill>
              </a:rPr>
              <a:t>εύρος τιμών</a:t>
            </a:r>
            <a:r>
              <a:rPr lang="el-GR" sz="2400" dirty="0"/>
              <a:t>. Αντίθετα οι βαθμονομητές έχουν μία </a:t>
            </a:r>
            <a:r>
              <a:rPr lang="el-GR" sz="2400" b="1" dirty="0">
                <a:solidFill>
                  <a:srgbClr val="820000"/>
                </a:solidFill>
              </a:rPr>
              <a:t>σταθερή τιμή</a:t>
            </a:r>
            <a:r>
              <a:rPr lang="el-GR" sz="2400" dirty="0"/>
              <a:t>.</a:t>
            </a:r>
          </a:p>
          <a:p>
            <a:pPr>
              <a:lnSpc>
                <a:spcPct val="120000"/>
              </a:lnSpc>
            </a:pPr>
            <a:r>
              <a:rPr lang="el-GR" sz="2400" dirty="0" smtClean="0"/>
              <a:t>Τα </a:t>
            </a:r>
            <a:r>
              <a:rPr lang="el-GR" sz="2400" dirty="0"/>
              <a:t>δείγματα ελέγχου φτιάχνονται συνήθως από </a:t>
            </a:r>
            <a:r>
              <a:rPr lang="el-GR" sz="2400" b="1" dirty="0">
                <a:solidFill>
                  <a:srgbClr val="820000"/>
                </a:solidFill>
              </a:rPr>
              <a:t>ανθρώπινους ορούς</a:t>
            </a:r>
            <a:r>
              <a:rPr lang="el-GR" sz="2400" dirty="0">
                <a:solidFill>
                  <a:srgbClr val="C00000"/>
                </a:solidFill>
              </a:rPr>
              <a:t> </a:t>
            </a:r>
            <a:r>
              <a:rPr lang="el-GR" sz="2400" dirty="0"/>
              <a:t>και σε κάθε περίπτωση από βιολογικά δείγματα. Οι βαθμονομητές μπορεί να φτιάχνονται είτε από βιολογικά δείγματα είτε από </a:t>
            </a:r>
            <a:r>
              <a:rPr lang="el-GR" sz="2400" b="1" dirty="0">
                <a:solidFill>
                  <a:srgbClr val="820000"/>
                </a:solidFill>
              </a:rPr>
              <a:t>χημικά διαλύματα</a:t>
            </a:r>
            <a:r>
              <a:rPr lang="el-GR" sz="2400" dirty="0">
                <a:solidFill>
                  <a:srgbClr val="C00000"/>
                </a:solidFill>
              </a:rPr>
              <a:t>.</a:t>
            </a:r>
          </a:p>
          <a:p>
            <a:pPr>
              <a:lnSpc>
                <a:spcPct val="120000"/>
              </a:lnSpc>
            </a:pPr>
            <a:r>
              <a:rPr lang="el-GR" sz="2400" dirty="0" smtClean="0"/>
              <a:t>Τα </a:t>
            </a:r>
            <a:r>
              <a:rPr lang="el-GR" sz="2400" dirty="0"/>
              <a:t>δείγματα ελέγχου των αναλυτών μπορεί να προέρχονται από τον κατασκευαστή του αναλυτή είτε από </a:t>
            </a:r>
            <a:r>
              <a:rPr lang="el-GR" sz="2400" b="1" dirty="0">
                <a:solidFill>
                  <a:srgbClr val="820000"/>
                </a:solidFill>
              </a:rPr>
              <a:t>ανεξάρτητο προμηθευτή</a:t>
            </a:r>
            <a:r>
              <a:rPr lang="el-GR" sz="2400" dirty="0"/>
              <a:t>. Αντίθετα οι βαθμονομητές προέρχονται από </a:t>
            </a:r>
            <a:r>
              <a:rPr lang="el-GR" sz="2400" b="1" dirty="0">
                <a:solidFill>
                  <a:srgbClr val="820000"/>
                </a:solidFill>
              </a:rPr>
              <a:t>τον κατασκευαστή του αναλυτή</a:t>
            </a:r>
            <a:r>
              <a:rPr lang="el-GR" sz="2400" dirty="0" smtClean="0"/>
              <a:t>.</a:t>
            </a:r>
            <a:endParaRPr lang="el-GR" sz="2400"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64</a:t>
            </a:fld>
            <a:endParaRPr lang="el-GR" dirty="0"/>
          </a:p>
        </p:txBody>
      </p:sp>
    </p:spTree>
    <p:extLst>
      <p:ext uri="{BB962C8B-B14F-4D97-AF65-F5344CB8AC3E}">
        <p14:creationId xmlns:p14="http://schemas.microsoft.com/office/powerpoint/2010/main" val="16943600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Προδιαγραφές ορών </a:t>
            </a:r>
            <a:r>
              <a:rPr lang="el-GR" dirty="0" smtClean="0"/>
              <a:t>ελέγχου</a:t>
            </a:r>
            <a:endParaRPr lang="el-GR" dirty="0"/>
          </a:p>
        </p:txBody>
      </p:sp>
      <p:sp>
        <p:nvSpPr>
          <p:cNvPr id="5" name="Content Placeholder 4"/>
          <p:cNvSpPr>
            <a:spLocks noGrp="1"/>
          </p:cNvSpPr>
          <p:nvPr>
            <p:ph idx="1"/>
          </p:nvPr>
        </p:nvSpPr>
        <p:spPr/>
        <p:txBody>
          <a:bodyPr>
            <a:noAutofit/>
          </a:bodyPr>
          <a:lstStyle/>
          <a:p>
            <a:pPr marL="266700" lvl="0" indent="-266700" fontAlgn="base">
              <a:spcBef>
                <a:spcPts val="600"/>
              </a:spcBef>
              <a:spcAft>
                <a:spcPct val="0"/>
              </a:spcAft>
              <a:buFontTx/>
              <a:buChar char="•"/>
            </a:pPr>
            <a:r>
              <a:rPr lang="el-GR" sz="2400" b="1" dirty="0">
                <a:solidFill>
                  <a:srgbClr val="820000"/>
                </a:solidFill>
                <a:ea typeface="Times New Roman" pitchFamily="18" charset="0"/>
                <a:cs typeface="Arial" pitchFamily="34" charset="0"/>
              </a:rPr>
              <a:t>Οι οροί ελέγχου θα πρέπει να έχουν κατασκευασθεί από ανθρώπινο ορό</a:t>
            </a:r>
            <a:r>
              <a:rPr lang="el-GR" sz="2400" dirty="0">
                <a:ea typeface="Times New Roman" pitchFamily="18" charset="0"/>
                <a:cs typeface="Arial" pitchFamily="34" charset="0"/>
              </a:rPr>
              <a:t>. </a:t>
            </a:r>
          </a:p>
          <a:p>
            <a:pPr marL="266700" lvl="0" indent="-266700" eaLnBrk="0" fontAlgn="base" hangingPunct="0">
              <a:spcBef>
                <a:spcPts val="600"/>
              </a:spcBef>
              <a:spcAft>
                <a:spcPct val="0"/>
              </a:spcAft>
              <a:buFontTx/>
              <a:buChar char="•"/>
            </a:pPr>
            <a:r>
              <a:rPr lang="el-GR" sz="2400" b="1" dirty="0">
                <a:solidFill>
                  <a:srgbClr val="820000"/>
                </a:solidFill>
                <a:ea typeface="Times New Roman" pitchFamily="18" charset="0"/>
                <a:cs typeface="Arial" pitchFamily="34" charset="0"/>
              </a:rPr>
              <a:t>Οι τιμές των ορίων ελέγχου θα πρέπει να καλύπτουν τις μεθόδους του εργαστηρίου</a:t>
            </a:r>
            <a:r>
              <a:rPr lang="el-GR" sz="2400" dirty="0">
                <a:ea typeface="Times New Roman" pitchFamily="18" charset="0"/>
                <a:cs typeface="Arial" pitchFamily="34" charset="0"/>
              </a:rPr>
              <a:t>. Αν και το κάθε εργαστήριο ενθαρρύνεται να υπολογίσει τις δικές του τιμές αναφοράς, η αναγραφή από τον κατασκευαστή των αναμενόμενων τιμών ελέγχου για τις μεθόδους που αυτό χρησιμοποιεί, αποτελεί πολύτιμο βοήθημα.</a:t>
            </a:r>
            <a:endParaRPr lang="el-GR" sz="2400" dirty="0">
              <a:cs typeface="Arial" pitchFamily="34" charset="0"/>
            </a:endParaRPr>
          </a:p>
          <a:p>
            <a:pPr marL="266700" lvl="0" indent="-266700" eaLnBrk="0" fontAlgn="base" hangingPunct="0">
              <a:spcBef>
                <a:spcPts val="600"/>
              </a:spcBef>
              <a:spcAft>
                <a:spcPct val="0"/>
              </a:spcAft>
              <a:buFontTx/>
              <a:buChar char="•"/>
            </a:pPr>
            <a:r>
              <a:rPr lang="el-GR" sz="2400" dirty="0">
                <a:ea typeface="Times New Roman" pitchFamily="18" charset="0"/>
                <a:cs typeface="Arial" pitchFamily="34" charset="0"/>
              </a:rPr>
              <a:t>Θα πρέπει να </a:t>
            </a:r>
            <a:r>
              <a:rPr lang="el-GR" sz="2400" b="1" dirty="0">
                <a:solidFill>
                  <a:srgbClr val="820000"/>
                </a:solidFill>
                <a:ea typeface="Times New Roman" pitchFamily="18" charset="0"/>
                <a:cs typeface="Arial" pitchFamily="34" charset="0"/>
              </a:rPr>
              <a:t>περιλαμβάνονται τιμές </a:t>
            </a:r>
            <a:r>
              <a:rPr lang="el-GR" sz="2400" dirty="0">
                <a:ea typeface="Times New Roman" pitchFamily="18" charset="0"/>
                <a:cs typeface="Arial" pitchFamily="34" charset="0"/>
              </a:rPr>
              <a:t>για όλες τις εξετάσεις. </a:t>
            </a:r>
            <a:endParaRPr lang="el-GR" sz="2400" dirty="0">
              <a:cs typeface="Arial" pitchFamily="34" charset="0"/>
            </a:endParaRPr>
          </a:p>
          <a:p>
            <a:pPr marL="266700" lvl="0" indent="-266700" eaLnBrk="0" fontAlgn="base" hangingPunct="0">
              <a:spcBef>
                <a:spcPts val="600"/>
              </a:spcBef>
              <a:spcAft>
                <a:spcPct val="0"/>
              </a:spcAft>
              <a:buFontTx/>
              <a:buChar char="•"/>
            </a:pPr>
            <a:r>
              <a:rPr lang="el-GR" sz="2400" dirty="0">
                <a:ea typeface="Times New Roman" pitchFamily="18" charset="0"/>
                <a:cs typeface="Arial" pitchFamily="34" charset="0"/>
              </a:rPr>
              <a:t>Θα πρέπει να υπάρχουν </a:t>
            </a:r>
            <a:r>
              <a:rPr lang="el-GR" sz="2400" b="1" dirty="0">
                <a:solidFill>
                  <a:srgbClr val="820000"/>
                </a:solidFill>
                <a:ea typeface="Times New Roman" pitchFamily="18" charset="0"/>
                <a:cs typeface="Arial" pitchFamily="34" charset="0"/>
              </a:rPr>
              <a:t>τουλάχιστον δύο οροί ελέγχου </a:t>
            </a:r>
            <a:r>
              <a:rPr lang="el-GR" sz="2400" dirty="0">
                <a:ea typeface="Times New Roman" pitchFamily="18" charset="0"/>
                <a:cs typeface="Arial" pitchFamily="34" charset="0"/>
              </a:rPr>
              <a:t>για κάθε εξέταση. Οι τιμές των ορίων ελέγχου θα πρέπει διαφέρουν σαφώς μεταξύ των δύο ορών ελέγχου.</a:t>
            </a:r>
            <a:endParaRPr lang="el-GR" sz="2400" dirty="0">
              <a:cs typeface="Arial" pitchFamily="34" charset="0"/>
            </a:endParaRPr>
          </a:p>
          <a:p>
            <a:pPr>
              <a:spcBef>
                <a:spcPts val="600"/>
              </a:spcBef>
            </a:pPr>
            <a:endParaRPr lang="el-GR" sz="1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65</a:t>
            </a:fld>
            <a:endParaRPr lang="el-GR" dirty="0"/>
          </a:p>
        </p:txBody>
      </p:sp>
    </p:spTree>
    <p:extLst>
      <p:ext uri="{BB962C8B-B14F-4D97-AF65-F5344CB8AC3E}">
        <p14:creationId xmlns:p14="http://schemas.microsoft.com/office/powerpoint/2010/main" val="33514289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Τα επίπεδα </a:t>
            </a:r>
            <a:r>
              <a:rPr lang="el-GR" dirty="0" smtClean="0"/>
              <a:t>ελέγχου</a:t>
            </a:r>
            <a:endParaRPr lang="el-GR" dirty="0"/>
          </a:p>
        </p:txBody>
      </p:sp>
      <p:sp>
        <p:nvSpPr>
          <p:cNvPr id="7" name="Content Placeholder 6"/>
          <p:cNvSpPr>
            <a:spLocks noGrp="1"/>
          </p:cNvSpPr>
          <p:nvPr>
            <p:ph idx="1"/>
          </p:nvPr>
        </p:nvSpPr>
        <p:spPr/>
        <p:txBody>
          <a:bodyPr>
            <a:normAutofit/>
          </a:bodyPr>
          <a:lstStyle/>
          <a:p>
            <a:pPr>
              <a:lnSpc>
                <a:spcPct val="110000"/>
              </a:lnSpc>
            </a:pPr>
            <a:r>
              <a:rPr lang="el-GR" sz="2400" dirty="0"/>
              <a:t>Ο έλεγχος των εξετάσεων δεν γίνονται σε ένα μόνο εύρος αλλά τουλάχιστον σε δύο (ονομάζονται </a:t>
            </a:r>
            <a:r>
              <a:rPr lang="el-GR" sz="2400" b="1" dirty="0">
                <a:solidFill>
                  <a:srgbClr val="820000"/>
                </a:solidFill>
              </a:rPr>
              <a:t>επίπεδα ή </a:t>
            </a:r>
            <a:r>
              <a:rPr lang="en-US" sz="2400" b="1" dirty="0">
                <a:solidFill>
                  <a:srgbClr val="820000"/>
                </a:solidFill>
              </a:rPr>
              <a:t>levels</a:t>
            </a:r>
            <a:r>
              <a:rPr lang="en-US" sz="2400" dirty="0"/>
              <a:t>). T</a:t>
            </a:r>
            <a:r>
              <a:rPr lang="el-GR" sz="2400" dirty="0"/>
              <a:t>α επίπεδα βρίσκονται σε </a:t>
            </a:r>
            <a:r>
              <a:rPr lang="el-GR" sz="2400" b="1" dirty="0">
                <a:solidFill>
                  <a:srgbClr val="820000"/>
                </a:solidFill>
              </a:rPr>
              <a:t>διαφορετικές συγκεντρώσεις </a:t>
            </a:r>
            <a:r>
              <a:rPr lang="el-GR" sz="2400" dirty="0"/>
              <a:t>έτσι ώστε να ελέγχεται η ορθότητα της εξέτασης σε όλο το εύρος της καμπύλης αναφοράς.</a:t>
            </a:r>
            <a:endParaRPr lang="en-US" sz="2400" dirty="0"/>
          </a:p>
          <a:p>
            <a:pPr>
              <a:lnSpc>
                <a:spcPct val="110000"/>
              </a:lnSpc>
            </a:pPr>
            <a:r>
              <a:rPr lang="el-GR" sz="2400" dirty="0" smtClean="0"/>
              <a:t>Συνήθως </a:t>
            </a:r>
            <a:r>
              <a:rPr lang="el-GR" sz="2400" dirty="0"/>
              <a:t>είναι </a:t>
            </a:r>
            <a:r>
              <a:rPr lang="en-US" sz="2400" dirty="0"/>
              <a:t>Positive Low, Normal, Positive High</a:t>
            </a:r>
            <a:endParaRPr lang="el-GR" sz="2400" dirty="0"/>
          </a:p>
          <a:p>
            <a:pPr>
              <a:lnSpc>
                <a:spcPct val="110000"/>
              </a:lnSpc>
            </a:pPr>
            <a:endParaRPr lang="el-GR" sz="2400"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66</a:t>
            </a:fld>
            <a:endParaRPr lang="el-GR" dirty="0"/>
          </a:p>
        </p:txBody>
      </p:sp>
      <p:graphicFrame>
        <p:nvGraphicFramePr>
          <p:cNvPr id="6" name="5 - Πίνακας"/>
          <p:cNvGraphicFramePr>
            <a:graphicFrameLocks noGrp="1"/>
          </p:cNvGraphicFramePr>
          <p:nvPr>
            <p:extLst>
              <p:ext uri="{D42A27DB-BD31-4B8C-83A1-F6EECF244321}">
                <p14:modId xmlns:p14="http://schemas.microsoft.com/office/powerpoint/2010/main" val="2968953815"/>
              </p:ext>
            </p:extLst>
          </p:nvPr>
        </p:nvGraphicFramePr>
        <p:xfrm>
          <a:off x="611560" y="3861048"/>
          <a:ext cx="7920880" cy="2362463"/>
        </p:xfrm>
        <a:graphic>
          <a:graphicData uri="http://schemas.openxmlformats.org/drawingml/2006/table">
            <a:tbl>
              <a:tblPr/>
              <a:tblGrid>
                <a:gridCol w="621075"/>
                <a:gridCol w="747077"/>
                <a:gridCol w="1080120"/>
                <a:gridCol w="576064"/>
                <a:gridCol w="576064"/>
                <a:gridCol w="229561"/>
                <a:gridCol w="706543"/>
                <a:gridCol w="1080120"/>
                <a:gridCol w="576064"/>
                <a:gridCol w="576064"/>
                <a:gridCol w="1152128"/>
              </a:tblGrid>
              <a:tr h="395567">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0" fontAlgn="t"/>
                      <a:r>
                        <a:rPr lang="el-GR" sz="1800" b="1" i="0" u="none" strike="noStrike" dirty="0">
                          <a:solidFill>
                            <a:srgbClr val="000000"/>
                          </a:solidFill>
                          <a:latin typeface="+mn-lt"/>
                        </a:rPr>
                        <a:t>Επίπεδο Α (φυσιολογικό)</a:t>
                      </a:r>
                      <a:r>
                        <a:rPr lang="el-GR" sz="1800" b="0" i="0" u="none" strike="noStrike" dirty="0">
                          <a:solidFill>
                            <a:srgbClr val="000000"/>
                          </a:solidFill>
                          <a:latin typeface="+mn-lt"/>
                        </a:rPr>
                        <a:t> </a:t>
                      </a:r>
                      <a:endParaRPr lang="el-GR"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rtl="0" fontAlgn="t"/>
                      <a:r>
                        <a:rPr lang="el-GR" sz="1800" b="1" i="0" u="none" strike="noStrike" dirty="0">
                          <a:solidFill>
                            <a:srgbClr val="000000"/>
                          </a:solidFill>
                          <a:latin typeface="+mn-lt"/>
                        </a:rPr>
                        <a:t>Επίπεδο Β (παθολογικό)</a:t>
                      </a:r>
                      <a:r>
                        <a:rPr lang="el-GR" sz="1800" b="0" i="0" u="none" strike="noStrike" dirty="0">
                          <a:solidFill>
                            <a:srgbClr val="000000"/>
                          </a:solidFill>
                          <a:latin typeface="+mn-lt"/>
                        </a:rPr>
                        <a:t> </a:t>
                      </a:r>
                      <a:endParaRPr lang="el-GR"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14238">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1" i="0" u="none" strike="noStrike" dirty="0">
                          <a:solidFill>
                            <a:srgbClr val="000000"/>
                          </a:solidFill>
                          <a:latin typeface="+mn-lt"/>
                        </a:rPr>
                        <a:t>Τιμή στόχος</a:t>
                      </a:r>
                      <a:r>
                        <a:rPr lang="el-GR" sz="1800" b="0" i="0" u="none" strike="noStrike" dirty="0">
                          <a:solidFill>
                            <a:srgbClr val="000000"/>
                          </a:solidFill>
                          <a:latin typeface="+mn-lt"/>
                        </a:rPr>
                        <a:t> </a:t>
                      </a:r>
                      <a:endParaRPr lang="el-GR"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1" i="0" u="none" strike="noStrike" dirty="0">
                          <a:solidFill>
                            <a:srgbClr val="000000"/>
                          </a:solidFill>
                          <a:latin typeface="+mn-lt"/>
                        </a:rPr>
                        <a:t>Τυπική απόκλιση</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1" i="0" u="none" strike="noStrike" dirty="0">
                          <a:solidFill>
                            <a:srgbClr val="000000"/>
                          </a:solidFill>
                          <a:latin typeface="+mn-lt"/>
                        </a:rPr>
                        <a:t>Κάτω όριο</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1" i="0" u="none" strike="noStrike" dirty="0">
                          <a:solidFill>
                            <a:srgbClr val="000000"/>
                          </a:solidFill>
                          <a:latin typeface="+mn-lt"/>
                        </a:rPr>
                        <a:t>Άνω όριο</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rtl="0" fontAlgn="t"/>
                      <a:r>
                        <a:rPr lang="el-GR" sz="1800" b="1" i="0" u="none" strike="noStrike" dirty="0">
                          <a:solidFill>
                            <a:srgbClr val="000000"/>
                          </a:solidFill>
                          <a:latin typeface="+mn-lt"/>
                        </a:rPr>
                        <a:t>Τιμή στόχος</a:t>
                      </a:r>
                      <a:r>
                        <a:rPr lang="el-GR" sz="1800" b="0" i="0" u="none" strike="noStrike" dirty="0">
                          <a:solidFill>
                            <a:srgbClr val="000000"/>
                          </a:solidFill>
                          <a:latin typeface="+mn-lt"/>
                        </a:rPr>
                        <a:t> </a:t>
                      </a:r>
                      <a:endParaRPr lang="el-GR"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l-GR" sz="1800" b="1" i="0" u="none" strike="noStrike" dirty="0">
                          <a:solidFill>
                            <a:srgbClr val="000000"/>
                          </a:solidFill>
                          <a:latin typeface="+mn-lt"/>
                        </a:rPr>
                        <a:t>Τυπική απόκλιση</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l-GR" sz="1800" b="1" i="0" u="none" strike="noStrike" dirty="0">
                          <a:solidFill>
                            <a:srgbClr val="000000"/>
                          </a:solidFill>
                          <a:latin typeface="+mn-lt"/>
                        </a:rPr>
                        <a:t>Κάτω όριο</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l-GR" sz="1800" b="1" i="0" u="none" strike="noStrike" dirty="0">
                          <a:solidFill>
                            <a:srgbClr val="000000"/>
                          </a:solidFill>
                          <a:latin typeface="+mn-lt"/>
                        </a:rPr>
                        <a:t>Άνω όριο</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l-GR" sz="1800" b="1" i="0" u="none" strike="noStrike" dirty="0">
                          <a:solidFill>
                            <a:srgbClr val="000000"/>
                          </a:solidFill>
                          <a:latin typeface="+mn-lt"/>
                        </a:rPr>
                        <a:t>Μονάδες μέτρησης</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3">
                <a:tc>
                  <a:txBody>
                    <a:bodyPr/>
                    <a:lstStyle/>
                    <a:p>
                      <a:pPr algn="just" rtl="0" fontAlgn="t"/>
                      <a:r>
                        <a:rPr lang="en-US" sz="1800" b="1" i="0" u="none" strike="noStrike" dirty="0">
                          <a:solidFill>
                            <a:srgbClr val="000000"/>
                          </a:solidFill>
                          <a:latin typeface="+mn-lt"/>
                        </a:rPr>
                        <a:t>Chol</a:t>
                      </a:r>
                      <a:r>
                        <a:rPr lang="en-US" sz="1800" b="0" i="0" u="none" strike="noStrike" dirty="0">
                          <a:solidFill>
                            <a:srgbClr val="000000"/>
                          </a:solidFill>
                          <a:latin typeface="+mn-lt"/>
                        </a:rPr>
                        <a:t> </a:t>
                      </a:r>
                      <a:endParaRPr lang="en-US"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195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3,3</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185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205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t"/>
                      <a:r>
                        <a:rPr lang="el-GR" sz="1800" b="0" i="0" u="none" strike="noStrike" dirty="0">
                          <a:solidFill>
                            <a:srgbClr val="000000"/>
                          </a:solidFill>
                          <a:latin typeface="+mn-lt"/>
                        </a:rPr>
                        <a:t>290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3,3</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280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300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n-US" sz="1800" b="0" i="0" u="none" strike="noStrike" dirty="0">
                          <a:solidFill>
                            <a:srgbClr val="000000"/>
                          </a:solidFill>
                          <a:latin typeface="+mn-lt"/>
                        </a:rPr>
                        <a:t>mg/dl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18">
                <a:tc>
                  <a:txBody>
                    <a:bodyPr/>
                    <a:lstStyle/>
                    <a:p>
                      <a:pPr algn="just" rtl="0" fontAlgn="t"/>
                      <a:r>
                        <a:rPr lang="en-US" sz="1800" b="1" i="0" u="none" strike="noStrike" dirty="0">
                          <a:solidFill>
                            <a:srgbClr val="000000"/>
                          </a:solidFill>
                          <a:latin typeface="+mn-lt"/>
                        </a:rPr>
                        <a:t>ALP</a:t>
                      </a:r>
                      <a:r>
                        <a:rPr lang="en-US" sz="1800" b="0" i="0" u="none" strike="noStrike" dirty="0">
                          <a:solidFill>
                            <a:srgbClr val="000000"/>
                          </a:solidFill>
                          <a:latin typeface="+mn-lt"/>
                        </a:rPr>
                        <a:t> </a:t>
                      </a:r>
                      <a:endParaRPr lang="en-US"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60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1,7</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55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65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t"/>
                      <a:r>
                        <a:rPr lang="el-GR" sz="1800" b="0" i="0" u="none" strike="noStrike" dirty="0">
                          <a:solidFill>
                            <a:srgbClr val="000000"/>
                          </a:solidFill>
                          <a:latin typeface="+mn-lt"/>
                        </a:rPr>
                        <a:t>210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5,0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195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225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n-US" sz="1800" b="0" i="0" u="none" strike="noStrike" dirty="0">
                          <a:solidFill>
                            <a:srgbClr val="000000"/>
                          </a:solidFill>
                          <a:latin typeface="+mn-lt"/>
                        </a:rPr>
                        <a:t>IU/ml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3">
                <a:tc>
                  <a:txBody>
                    <a:bodyPr/>
                    <a:lstStyle/>
                    <a:p>
                      <a:pPr algn="just" rtl="0" fontAlgn="t"/>
                      <a:r>
                        <a:rPr lang="en-US" sz="1800" b="1" i="0" u="none" strike="noStrike" dirty="0">
                          <a:solidFill>
                            <a:srgbClr val="000000"/>
                          </a:solidFill>
                          <a:latin typeface="+mn-lt"/>
                        </a:rPr>
                        <a:t>Ca</a:t>
                      </a:r>
                      <a:r>
                        <a:rPr lang="en-US" sz="1800" b="0" i="0" u="none" strike="noStrike" dirty="0">
                          <a:solidFill>
                            <a:srgbClr val="000000"/>
                          </a:solidFill>
                          <a:latin typeface="+mn-lt"/>
                        </a:rPr>
                        <a:t> </a:t>
                      </a:r>
                      <a:endParaRPr lang="en-US"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9,4</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0,2</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8,7</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10,1</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t"/>
                      <a:r>
                        <a:rPr lang="el-GR" sz="1800" b="0" i="0" u="none" strike="noStrike" dirty="0">
                          <a:solidFill>
                            <a:srgbClr val="000000"/>
                          </a:solidFill>
                          <a:latin typeface="+mn-lt"/>
                        </a:rPr>
                        <a:t>18</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0,7</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16</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20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n-US" sz="1800" b="0" i="0" u="none" strike="noStrike" dirty="0">
                          <a:solidFill>
                            <a:srgbClr val="000000"/>
                          </a:solidFill>
                          <a:latin typeface="+mn-lt"/>
                        </a:rPr>
                        <a:t> mg/dl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3">
                <a:tc>
                  <a:txBody>
                    <a:bodyPr/>
                    <a:lstStyle/>
                    <a:p>
                      <a:pPr algn="just" rtl="0" fontAlgn="t"/>
                      <a:r>
                        <a:rPr lang="en-US" sz="1800" b="1" i="0" u="none" strike="noStrike" dirty="0">
                          <a:solidFill>
                            <a:srgbClr val="000000"/>
                          </a:solidFill>
                          <a:latin typeface="+mn-lt"/>
                        </a:rPr>
                        <a:t>Creat</a:t>
                      </a:r>
                      <a:r>
                        <a:rPr lang="en-US" sz="1800" b="0" i="0" u="none" strike="noStrike" dirty="0">
                          <a:solidFill>
                            <a:srgbClr val="000000"/>
                          </a:solidFill>
                          <a:latin typeface="+mn-lt"/>
                        </a:rPr>
                        <a:t> </a:t>
                      </a:r>
                      <a:endParaRPr lang="en-US"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1,1</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0,1</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0,9</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1,3</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t"/>
                      <a:r>
                        <a:rPr lang="el-GR" sz="1800" b="0" i="0" u="none" strike="noStrike" dirty="0">
                          <a:solidFill>
                            <a:srgbClr val="000000"/>
                          </a:solidFill>
                          <a:latin typeface="+mn-lt"/>
                        </a:rPr>
                        <a:t>1,7</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0,1</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1,4</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2</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n-US" sz="1800" b="0" i="0" u="none" strike="noStrike" dirty="0">
                          <a:solidFill>
                            <a:srgbClr val="000000"/>
                          </a:solidFill>
                          <a:latin typeface="+mn-lt"/>
                        </a:rPr>
                        <a:t>mg/dl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3">
                <a:tc>
                  <a:txBody>
                    <a:bodyPr/>
                    <a:lstStyle/>
                    <a:p>
                      <a:pPr algn="just" rtl="0" fontAlgn="t"/>
                      <a:r>
                        <a:rPr lang="el-GR" sz="1800" b="1" i="0" u="none" strike="noStrike" dirty="0">
                          <a:solidFill>
                            <a:srgbClr val="000000"/>
                          </a:solidFill>
                          <a:latin typeface="+mn-lt"/>
                        </a:rPr>
                        <a:t>Ν</a:t>
                      </a:r>
                      <a:r>
                        <a:rPr lang="en-US" sz="1800" b="1" i="0" u="none" strike="noStrike" dirty="0">
                          <a:solidFill>
                            <a:srgbClr val="000000"/>
                          </a:solidFill>
                          <a:latin typeface="+mn-lt"/>
                        </a:rPr>
                        <a:t>a</a:t>
                      </a:r>
                      <a:r>
                        <a:rPr lang="en-US" sz="1800" b="0" i="0" u="none" strike="noStrike" dirty="0">
                          <a:solidFill>
                            <a:srgbClr val="000000"/>
                          </a:solidFill>
                          <a:latin typeface="+mn-lt"/>
                        </a:rPr>
                        <a:t> </a:t>
                      </a:r>
                      <a:endParaRPr lang="en-US" sz="1800" b="1" i="0" u="none" strike="noStrike" dirty="0">
                        <a:solidFill>
                          <a:srgbClr val="000000"/>
                        </a:solidFill>
                        <a:latin typeface="+mn-lt"/>
                      </a:endParaRP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145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1,7</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140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150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l-GR" sz="1800" b="0" i="0" u="none" strike="noStrike" dirty="0">
                          <a:solidFill>
                            <a:srgbClr val="000000"/>
                          </a:solidFill>
                          <a:latin typeface="+mn-lt"/>
                        </a:rPr>
                        <a: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t"/>
                      <a:r>
                        <a:rPr lang="el-GR" sz="1800" b="0" i="0" u="none" strike="noStrike" dirty="0">
                          <a:solidFill>
                            <a:srgbClr val="000000"/>
                          </a:solidFill>
                          <a:latin typeface="+mn-lt"/>
                        </a:rPr>
                        <a:t>160</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1,7</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155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l-GR" sz="1800" b="0" i="0" u="none" strike="noStrike" dirty="0">
                          <a:solidFill>
                            <a:srgbClr val="000000"/>
                          </a:solidFill>
                          <a:latin typeface="+mn-lt"/>
                        </a:rPr>
                        <a:t>165</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en-US" sz="1800" b="0" i="0" u="none" strike="noStrike" dirty="0">
                          <a:solidFill>
                            <a:srgbClr val="000000"/>
                          </a:solidFill>
                          <a:latin typeface="+mn-lt"/>
                        </a:rPr>
                        <a:t>mEq/lt </a:t>
                      </a:r>
                    </a:p>
                  </a:txBody>
                  <a:tcPr marL="7776" marR="7776" marT="77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91553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O υπολογισμός των ορίων ελέγχου στη βιομηχανία </a:t>
            </a:r>
            <a:r>
              <a:rPr lang="el-GR" sz="3600" b="0" dirty="0"/>
              <a:t>(1 από 4</a:t>
            </a:r>
            <a:r>
              <a:rPr lang="el-GR" sz="3600" b="0" dirty="0" smtClean="0"/>
              <a:t>)</a:t>
            </a:r>
            <a:endParaRPr lang="el-GR" sz="3600" b="0" dirty="0"/>
          </a:p>
        </p:txBody>
      </p:sp>
      <p:graphicFrame>
        <p:nvGraphicFramePr>
          <p:cNvPr id="25001" name="Group 425"/>
          <p:cNvGraphicFramePr>
            <a:graphicFrameLocks noGrp="1"/>
          </p:cNvGraphicFramePr>
          <p:nvPr>
            <p:ph idx="1"/>
            <p:extLst>
              <p:ext uri="{D42A27DB-BD31-4B8C-83A1-F6EECF244321}">
                <p14:modId xmlns:p14="http://schemas.microsoft.com/office/powerpoint/2010/main" val="3724278133"/>
              </p:ext>
            </p:extLst>
          </p:nvPr>
        </p:nvGraphicFramePr>
        <p:xfrm>
          <a:off x="1744911" y="1423382"/>
          <a:ext cx="5842992" cy="5151120"/>
        </p:xfrm>
        <a:graphic>
          <a:graphicData uri="http://schemas.openxmlformats.org/drawingml/2006/table">
            <a:tbl>
              <a:tblPr>
                <a:tableStyleId>{5DA37D80-6434-44D0-A028-1B22A696006F}</a:tableStyleId>
              </a:tblPr>
              <a:tblGrid>
                <a:gridCol w="1061171"/>
                <a:gridCol w="910510"/>
                <a:gridCol w="1032787"/>
                <a:gridCol w="941079"/>
                <a:gridCol w="1032787"/>
                <a:gridCol w="864658"/>
              </a:tblGrid>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120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126</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96</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96</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96</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bl>
          </a:graphicData>
        </a:graphic>
      </p:graphicFrame>
      <p:sp>
        <p:nvSpPr>
          <p:cNvPr id="12" name="11 - Θέση αριθμού διαφάνειας"/>
          <p:cNvSpPr>
            <a:spLocks noGrp="1"/>
          </p:cNvSpPr>
          <p:nvPr>
            <p:ph type="sldNum" sz="quarter" idx="12"/>
          </p:nvPr>
        </p:nvSpPr>
        <p:spPr/>
        <p:txBody>
          <a:bodyPr/>
          <a:lstStyle/>
          <a:p>
            <a:fld id="{A2272634-3B8B-46F3-BEDA-9ADA4D254E1A}" type="slidenum">
              <a:rPr lang="el-GR" smtClean="0"/>
              <a:pPr/>
              <a:t>67</a:t>
            </a:fld>
            <a:endParaRPr lang="el-GR" dirty="0"/>
          </a:p>
        </p:txBody>
      </p:sp>
      <p:pic>
        <p:nvPicPr>
          <p:cNvPr id="24718" name="Picture 142" descr="AIA ® - 1800 Immunoassay Analyzer"/>
          <p:cNvPicPr>
            <a:picLocks noGrp="1" noChangeAspect="1" noChangeArrowheads="1"/>
          </p:cNvPicPr>
          <p:nvPr>
            <p:ph sz="quarter" idx="4294967295"/>
          </p:nvPr>
        </p:nvPicPr>
        <p:blipFill>
          <a:blip r:embed="rId3" cstate="print"/>
          <a:srcRect/>
          <a:stretch>
            <a:fillRect/>
          </a:stretch>
        </p:blipFill>
        <p:spPr>
          <a:xfrm>
            <a:off x="7773574" y="1312578"/>
            <a:ext cx="1349375" cy="1235075"/>
          </a:xfrm>
          <a:noFill/>
          <a:ln/>
        </p:spPr>
      </p:pic>
      <p:pic>
        <p:nvPicPr>
          <p:cNvPr id="24722" name="Picture 146" descr="AIA ® - 1800 Immunoassay Analyzer"/>
          <p:cNvPicPr>
            <a:picLocks noGrp="1" noChangeAspect="1" noChangeArrowheads="1"/>
          </p:cNvPicPr>
          <p:nvPr>
            <p:ph sz="quarter" idx="4294967295"/>
          </p:nvPr>
        </p:nvPicPr>
        <p:blipFill>
          <a:blip r:embed="rId3" cstate="print"/>
          <a:srcRect/>
          <a:stretch>
            <a:fillRect/>
          </a:stretch>
        </p:blipFill>
        <p:spPr>
          <a:xfrm>
            <a:off x="251519" y="5014682"/>
            <a:ext cx="1349375" cy="1235075"/>
          </a:xfrm>
          <a:noFill/>
          <a:ln/>
        </p:spPr>
      </p:pic>
      <p:pic>
        <p:nvPicPr>
          <p:cNvPr id="24726" name="Picture 150" descr="AIA ® - 1800 Immunoassay Analyzer"/>
          <p:cNvPicPr>
            <a:picLocks noGrp="1" noChangeAspect="1" noChangeArrowheads="1"/>
          </p:cNvPicPr>
          <p:nvPr>
            <p:ph sz="quarter" idx="4294967295"/>
          </p:nvPr>
        </p:nvPicPr>
        <p:blipFill>
          <a:blip r:embed="rId3" cstate="print"/>
          <a:srcRect/>
          <a:stretch>
            <a:fillRect/>
          </a:stretch>
        </p:blipFill>
        <p:spPr>
          <a:xfrm>
            <a:off x="7773574" y="2565747"/>
            <a:ext cx="1349375" cy="1235075"/>
          </a:xfrm>
          <a:noFill/>
          <a:ln/>
        </p:spPr>
      </p:pic>
      <p:pic>
        <p:nvPicPr>
          <p:cNvPr id="24730" name="Picture 154" descr="AIA ® - 1800 Immunoassay Analyzer"/>
          <p:cNvPicPr>
            <a:picLocks noChangeAspect="1" noChangeArrowheads="1"/>
          </p:cNvPicPr>
          <p:nvPr/>
        </p:nvPicPr>
        <p:blipFill>
          <a:blip r:embed="rId3" cstate="print"/>
          <a:srcRect/>
          <a:stretch>
            <a:fillRect/>
          </a:stretch>
        </p:blipFill>
        <p:spPr bwMode="auto">
          <a:xfrm>
            <a:off x="251519" y="1330672"/>
            <a:ext cx="1349375" cy="1235075"/>
          </a:xfrm>
          <a:prstGeom prst="rect">
            <a:avLst/>
          </a:prstGeom>
          <a:noFill/>
          <a:ln w="9525">
            <a:noFill/>
            <a:miter lim="800000"/>
            <a:headEnd/>
            <a:tailEnd/>
          </a:ln>
        </p:spPr>
      </p:pic>
      <p:pic>
        <p:nvPicPr>
          <p:cNvPr id="24731" name="Picture 155" descr="AIA ® - 1800 Immunoassay Analyzer"/>
          <p:cNvPicPr>
            <a:picLocks noChangeAspect="1" noChangeArrowheads="1"/>
          </p:cNvPicPr>
          <p:nvPr/>
        </p:nvPicPr>
        <p:blipFill>
          <a:blip r:embed="rId3" cstate="print"/>
          <a:srcRect/>
          <a:stretch>
            <a:fillRect/>
          </a:stretch>
        </p:blipFill>
        <p:spPr bwMode="auto">
          <a:xfrm>
            <a:off x="251519" y="3800821"/>
            <a:ext cx="1349375" cy="1235075"/>
          </a:xfrm>
          <a:prstGeom prst="rect">
            <a:avLst/>
          </a:prstGeom>
          <a:noFill/>
          <a:ln w="9525">
            <a:noFill/>
            <a:miter lim="800000"/>
            <a:headEnd/>
            <a:tailEnd/>
          </a:ln>
        </p:spPr>
      </p:pic>
      <p:pic>
        <p:nvPicPr>
          <p:cNvPr id="24732" name="Picture 156" descr="AIA ® - 1800 Immunoassay Analyzer"/>
          <p:cNvPicPr>
            <a:picLocks noChangeAspect="1" noChangeArrowheads="1"/>
          </p:cNvPicPr>
          <p:nvPr/>
        </p:nvPicPr>
        <p:blipFill>
          <a:blip r:embed="rId3" cstate="print"/>
          <a:srcRect/>
          <a:stretch>
            <a:fillRect/>
          </a:stretch>
        </p:blipFill>
        <p:spPr bwMode="auto">
          <a:xfrm>
            <a:off x="251519" y="2565746"/>
            <a:ext cx="1349375" cy="1235075"/>
          </a:xfrm>
          <a:prstGeom prst="rect">
            <a:avLst/>
          </a:prstGeom>
          <a:noFill/>
          <a:ln w="9525">
            <a:noFill/>
            <a:miter lim="800000"/>
            <a:headEnd/>
            <a:tailEnd/>
          </a:ln>
        </p:spPr>
      </p:pic>
    </p:spTree>
    <p:extLst>
      <p:ext uri="{BB962C8B-B14F-4D97-AF65-F5344CB8AC3E}">
        <p14:creationId xmlns:p14="http://schemas.microsoft.com/office/powerpoint/2010/main" val="3261200039"/>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001"/>
                                        </p:tgtEl>
                                        <p:attrNameLst>
                                          <p:attrName>style.visibility</p:attrName>
                                        </p:attrNameLst>
                                      </p:cBhvr>
                                      <p:to>
                                        <p:strVal val="visible"/>
                                      </p:to>
                                    </p:set>
                                    <p:animEffect transition="in" filter="box(in)">
                                      <p:cBhvr>
                                        <p:cTn id="7" dur="500"/>
                                        <p:tgtEl>
                                          <p:spTgt spid="2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O υπολογισμός των ορίων ελέγχου στη βιομηχανία </a:t>
            </a:r>
            <a:r>
              <a:rPr lang="el-GR" sz="3600" b="0" dirty="0"/>
              <a:t>(2 από 4</a:t>
            </a:r>
            <a:r>
              <a:rPr lang="el-GR" sz="3600" b="0" dirty="0" smtClean="0"/>
              <a:t>)</a:t>
            </a:r>
            <a:endParaRPr lang="el-GR" sz="3600" b="0" dirty="0"/>
          </a:p>
        </p:txBody>
      </p:sp>
      <p:sp>
        <p:nvSpPr>
          <p:cNvPr id="8" name="Content Placeholder 7"/>
          <p:cNvSpPr>
            <a:spLocks noGrp="1"/>
          </p:cNvSpPr>
          <p:nvPr>
            <p:ph idx="1"/>
          </p:nvPr>
        </p:nvSpPr>
        <p:spPr>
          <a:xfrm>
            <a:off x="457200" y="1196752"/>
            <a:ext cx="8229600" cy="648072"/>
          </a:xfrm>
        </p:spPr>
        <p:txBody>
          <a:bodyPr>
            <a:normAutofit/>
          </a:bodyPr>
          <a:lstStyle/>
          <a:p>
            <a:r>
              <a:rPr lang="el-GR" sz="2400" dirty="0"/>
              <a:t>Έλεγχος δοκιμαστικών ορίων (α)</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68</a:t>
            </a:fld>
            <a:endParaRPr lang="el-GR" dirty="0"/>
          </a:p>
        </p:txBody>
      </p:sp>
      <p:pic>
        <p:nvPicPr>
          <p:cNvPr id="88066" name="Picture 2"/>
          <p:cNvPicPr>
            <a:picLocks noChangeAspect="1" noChangeArrowheads="1"/>
          </p:cNvPicPr>
          <p:nvPr/>
        </p:nvPicPr>
        <p:blipFill>
          <a:blip r:embed="rId2" cstate="print"/>
          <a:srcRect/>
          <a:stretch>
            <a:fillRect/>
          </a:stretch>
        </p:blipFill>
        <p:spPr bwMode="auto">
          <a:xfrm>
            <a:off x="1868942" y="1700808"/>
            <a:ext cx="5486400" cy="3657600"/>
          </a:xfrm>
          <a:prstGeom prst="rect">
            <a:avLst/>
          </a:prstGeom>
          <a:noFill/>
          <a:ln w="9525">
            <a:noFill/>
            <a:miter lim="800000"/>
            <a:headEnd/>
            <a:tailEnd/>
          </a:ln>
        </p:spPr>
      </p:pic>
      <p:sp>
        <p:nvSpPr>
          <p:cNvPr id="4" name="Text Box 426"/>
          <p:cNvSpPr txBox="1">
            <a:spLocks noChangeArrowheads="1"/>
          </p:cNvSpPr>
          <p:nvPr/>
        </p:nvSpPr>
        <p:spPr bwMode="auto">
          <a:xfrm>
            <a:off x="1857981" y="5358408"/>
            <a:ext cx="3240360" cy="369332"/>
          </a:xfrm>
          <a:prstGeom prst="rect">
            <a:avLst/>
          </a:prstGeom>
          <a:noFill/>
          <a:ln w="12700" cap="sq">
            <a:noFill/>
            <a:miter lim="800000"/>
            <a:headEnd type="none" w="sm" len="sm"/>
            <a:tailEnd type="none" w="sm" len="sm"/>
          </a:ln>
          <a:effectLst/>
        </p:spPr>
        <p:txBody>
          <a:bodyPr wrap="square">
            <a:spAutoFit/>
          </a:bodyPr>
          <a:lstStyle/>
          <a:p>
            <a:r>
              <a:rPr lang="el-GR" dirty="0">
                <a:latin typeface="+mn-lt"/>
              </a:rPr>
              <a:t>Μέση </a:t>
            </a:r>
            <a:r>
              <a:rPr lang="el-GR" dirty="0" smtClean="0">
                <a:latin typeface="+mn-lt"/>
              </a:rPr>
              <a:t>τιμή μ</a:t>
            </a:r>
            <a:r>
              <a:rPr lang="el-GR" dirty="0">
                <a:latin typeface="+mn-lt"/>
              </a:rPr>
              <a:t>= </a:t>
            </a:r>
            <a:r>
              <a:rPr lang="el-GR" dirty="0" smtClean="0">
                <a:latin typeface="+mn-lt"/>
              </a:rPr>
              <a:t>99,91  </a:t>
            </a:r>
            <a:endParaRPr lang="el-GR" dirty="0">
              <a:latin typeface="+mn-lt"/>
            </a:endParaRPr>
          </a:p>
        </p:txBody>
      </p:sp>
      <p:sp>
        <p:nvSpPr>
          <p:cNvPr id="5" name="Text Box 427"/>
          <p:cNvSpPr txBox="1">
            <a:spLocks noChangeArrowheads="1"/>
          </p:cNvSpPr>
          <p:nvPr/>
        </p:nvSpPr>
        <p:spPr bwMode="auto">
          <a:xfrm>
            <a:off x="4283968" y="5358408"/>
            <a:ext cx="3168352"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dirty="0">
                <a:latin typeface="+mn-lt"/>
              </a:rPr>
              <a:t>Τυπική απόκλιση </a:t>
            </a:r>
            <a:r>
              <a:rPr lang="en-US" dirty="0" smtClean="0">
                <a:latin typeface="+mn-lt"/>
              </a:rPr>
              <a:t>SD</a:t>
            </a:r>
            <a:r>
              <a:rPr lang="el-GR" dirty="0" smtClean="0">
                <a:latin typeface="+mn-lt"/>
              </a:rPr>
              <a:t> = 7,4</a:t>
            </a:r>
            <a:endParaRPr lang="el-GR" dirty="0">
              <a:latin typeface="+mn-lt"/>
            </a:endParaRPr>
          </a:p>
        </p:txBody>
      </p:sp>
      <p:sp>
        <p:nvSpPr>
          <p:cNvPr id="9" name="8 - TextBox"/>
          <p:cNvSpPr txBox="1"/>
          <p:nvPr/>
        </p:nvSpPr>
        <p:spPr>
          <a:xfrm>
            <a:off x="1443790" y="5727740"/>
            <a:ext cx="6336704" cy="830997"/>
          </a:xfrm>
          <a:prstGeom prst="rect">
            <a:avLst/>
          </a:prstGeom>
          <a:noFill/>
        </p:spPr>
        <p:txBody>
          <a:bodyPr wrap="square" rtlCol="0">
            <a:spAutoFit/>
          </a:bodyPr>
          <a:lstStyle/>
          <a:p>
            <a:pPr algn="ctr"/>
            <a:r>
              <a:rPr lang="el-GR" sz="2400" dirty="0" smtClean="0">
                <a:latin typeface="+mn-lt"/>
              </a:rPr>
              <a:t>Αφαιρείται η τιμή που είναι έξω από τα δοκιμαστικά όρια ελέγχου</a:t>
            </a:r>
            <a:endParaRPr lang="el-GR" sz="2400" dirty="0">
              <a:latin typeface="+mn-lt"/>
            </a:endParaRPr>
          </a:p>
        </p:txBody>
      </p:sp>
    </p:spTree>
    <p:extLst>
      <p:ext uri="{BB962C8B-B14F-4D97-AF65-F5344CB8AC3E}">
        <p14:creationId xmlns:p14="http://schemas.microsoft.com/office/powerpoint/2010/main" val="17681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IVDs – In Vitro Diagnostics </a:t>
            </a:r>
            <a:r>
              <a:rPr lang="it-IT" sz="3200" b="0" dirty="0"/>
              <a:t>(2 από 4</a:t>
            </a:r>
            <a:r>
              <a:rPr lang="it-IT" sz="3200" b="0" dirty="0" smtClean="0"/>
              <a:t>)</a:t>
            </a:r>
            <a:endParaRPr lang="el-GR" sz="3200" b="0" dirty="0"/>
          </a:p>
        </p:txBody>
      </p:sp>
      <p:sp>
        <p:nvSpPr>
          <p:cNvPr id="7" name="Content Placeholder 6"/>
          <p:cNvSpPr>
            <a:spLocks noGrp="1"/>
          </p:cNvSpPr>
          <p:nvPr>
            <p:ph idx="1"/>
          </p:nvPr>
        </p:nvSpPr>
        <p:spPr>
          <a:xfrm>
            <a:off x="457200" y="1196752"/>
            <a:ext cx="8229600" cy="4680520"/>
          </a:xfrm>
        </p:spPr>
        <p:txBody>
          <a:bodyPr>
            <a:noAutofit/>
          </a:bodyPr>
          <a:lstStyle/>
          <a:p>
            <a:pPr>
              <a:lnSpc>
                <a:spcPct val="150000"/>
              </a:lnSpc>
            </a:pPr>
            <a:r>
              <a:rPr lang="el-GR" sz="2400" dirty="0"/>
              <a:t>Τα σημαντικότερα Διεθνή πρότυπα για την προτυποποίηση ενός αντιδραστηρίου/ προϊόντος ως </a:t>
            </a:r>
            <a:r>
              <a:rPr lang="en-US" sz="2400" dirty="0"/>
              <a:t>IVDs </a:t>
            </a:r>
            <a:r>
              <a:rPr lang="el-GR" sz="2400" dirty="0"/>
              <a:t>παρέχονται από</a:t>
            </a:r>
            <a:r>
              <a:rPr lang="en-US" sz="2400" dirty="0"/>
              <a:t>:</a:t>
            </a:r>
          </a:p>
          <a:p>
            <a:r>
              <a:rPr lang="el-GR" sz="2400" dirty="0" smtClean="0"/>
              <a:t>ΗΠΑ</a:t>
            </a:r>
            <a:r>
              <a:rPr lang="en-US" sz="2400" dirty="0"/>
              <a:t>:  </a:t>
            </a:r>
            <a:r>
              <a:rPr lang="en-US" sz="2400" dirty="0">
                <a:hlinkClick r:id="rId2"/>
              </a:rPr>
              <a:t>FDA</a:t>
            </a:r>
            <a:r>
              <a:rPr lang="en-US" sz="2400" dirty="0"/>
              <a:t> (Food and Drug Administration)</a:t>
            </a:r>
          </a:p>
          <a:p>
            <a:r>
              <a:rPr lang="el-GR" sz="2400" dirty="0" smtClean="0"/>
              <a:t>Ευρωπαϊκή </a:t>
            </a:r>
            <a:r>
              <a:rPr lang="el-GR" sz="2400" dirty="0"/>
              <a:t>Ένωση</a:t>
            </a:r>
            <a:r>
              <a:rPr lang="en-US" sz="2400" dirty="0"/>
              <a:t>: </a:t>
            </a:r>
            <a:r>
              <a:rPr lang="en-US" sz="2400" dirty="0">
                <a:hlinkClick r:id="rId3"/>
              </a:rPr>
              <a:t>CE</a:t>
            </a:r>
            <a:r>
              <a:rPr lang="en-US" sz="2400" dirty="0"/>
              <a:t> </a:t>
            </a:r>
            <a:r>
              <a:rPr lang="el-GR" sz="2400" dirty="0"/>
              <a:t>(</a:t>
            </a:r>
            <a:r>
              <a:rPr lang="en-US" sz="2400" dirty="0"/>
              <a:t>Conformité Européenne</a:t>
            </a:r>
            <a:r>
              <a:rPr lang="el-GR" sz="2400" dirty="0" smtClean="0"/>
              <a:t>)</a:t>
            </a:r>
          </a:p>
          <a:p>
            <a:r>
              <a:rPr lang="el-GR" sz="2400" dirty="0"/>
              <a:t>Στην Ευρώπη όλα τα αντιδραστήρια και οι αναλυτές πρέπει να φέρουν την σύμβαση </a:t>
            </a:r>
            <a:r>
              <a:rPr lang="en-US" sz="2400" dirty="0"/>
              <a:t>CE. </a:t>
            </a:r>
            <a:r>
              <a:rPr lang="el-GR" sz="2400" dirty="0"/>
              <a:t>Πολλά Ευρωπαϊκής προέλευσης αντιδραστήρια όμως φέρουν και τη σήμανση </a:t>
            </a:r>
            <a:r>
              <a:rPr lang="en-US" sz="2400" dirty="0"/>
              <a:t>FDA.</a:t>
            </a:r>
            <a:endParaRPr lang="el-GR" sz="2400" dirty="0"/>
          </a:p>
          <a:p>
            <a:endParaRPr lang="en-US" sz="2400" dirty="0"/>
          </a:p>
          <a:p>
            <a:endParaRPr lang="el-GR" sz="2400" dirty="0"/>
          </a:p>
          <a:p>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dirty="0"/>
          </a:p>
        </p:txBody>
      </p:sp>
    </p:spTree>
    <p:extLst>
      <p:ext uri="{BB962C8B-B14F-4D97-AF65-F5344CB8AC3E}">
        <p14:creationId xmlns:p14="http://schemas.microsoft.com/office/powerpoint/2010/main" val="10805401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O υπολογισμός των ορίων ελέγχου στη βιομηχανία </a:t>
            </a:r>
            <a:r>
              <a:rPr lang="el-GR" sz="3600" b="0" dirty="0"/>
              <a:t>(3 από 4</a:t>
            </a:r>
            <a:r>
              <a:rPr lang="el-GR" sz="3600" b="0" dirty="0" smtClean="0"/>
              <a:t>)</a:t>
            </a:r>
            <a:endParaRPr lang="el-GR" sz="3600" b="0" dirty="0"/>
          </a:p>
        </p:txBody>
      </p:sp>
      <p:sp>
        <p:nvSpPr>
          <p:cNvPr id="8" name="Content Placeholder 7"/>
          <p:cNvSpPr>
            <a:spLocks noGrp="1"/>
          </p:cNvSpPr>
          <p:nvPr>
            <p:ph idx="1"/>
          </p:nvPr>
        </p:nvSpPr>
        <p:spPr/>
        <p:txBody>
          <a:bodyPr>
            <a:normAutofit/>
          </a:bodyPr>
          <a:lstStyle/>
          <a:p>
            <a:r>
              <a:rPr lang="el-GR" sz="2400" dirty="0"/>
              <a:t>Έλεγχος δοκιμαστικών ορίων (β)</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69</a:t>
            </a:fld>
            <a:endParaRPr lang="el-GR" dirty="0"/>
          </a:p>
        </p:txBody>
      </p:sp>
      <p:sp>
        <p:nvSpPr>
          <p:cNvPr id="4" name="Text Box 426"/>
          <p:cNvSpPr txBox="1">
            <a:spLocks noChangeArrowheads="1"/>
          </p:cNvSpPr>
          <p:nvPr/>
        </p:nvSpPr>
        <p:spPr bwMode="auto">
          <a:xfrm>
            <a:off x="1828800" y="5404574"/>
            <a:ext cx="3240360" cy="369332"/>
          </a:xfrm>
          <a:prstGeom prst="rect">
            <a:avLst/>
          </a:prstGeom>
          <a:noFill/>
          <a:ln w="12700" cap="sq">
            <a:noFill/>
            <a:miter lim="800000"/>
            <a:headEnd type="none" w="sm" len="sm"/>
            <a:tailEnd type="none" w="sm" len="sm"/>
          </a:ln>
          <a:effectLst/>
        </p:spPr>
        <p:txBody>
          <a:bodyPr wrap="square">
            <a:spAutoFit/>
          </a:bodyPr>
          <a:lstStyle/>
          <a:p>
            <a:r>
              <a:rPr lang="el-GR" dirty="0">
                <a:latin typeface="+mn-lt"/>
              </a:rPr>
              <a:t>Μέση </a:t>
            </a:r>
            <a:r>
              <a:rPr lang="el-GR" dirty="0" smtClean="0">
                <a:latin typeface="+mn-lt"/>
              </a:rPr>
              <a:t>τιμή μ</a:t>
            </a:r>
            <a:r>
              <a:rPr lang="el-GR" dirty="0">
                <a:latin typeface="+mn-lt"/>
              </a:rPr>
              <a:t>= </a:t>
            </a:r>
            <a:r>
              <a:rPr lang="el-GR" dirty="0" smtClean="0">
                <a:latin typeface="+mn-lt"/>
              </a:rPr>
              <a:t>99,57  </a:t>
            </a:r>
            <a:endParaRPr lang="el-GR" dirty="0">
              <a:latin typeface="+mn-lt"/>
            </a:endParaRPr>
          </a:p>
        </p:txBody>
      </p:sp>
      <p:sp>
        <p:nvSpPr>
          <p:cNvPr id="5" name="Text Box 427"/>
          <p:cNvSpPr txBox="1">
            <a:spLocks noChangeArrowheads="1"/>
          </p:cNvSpPr>
          <p:nvPr/>
        </p:nvSpPr>
        <p:spPr bwMode="auto">
          <a:xfrm>
            <a:off x="4148009" y="5404574"/>
            <a:ext cx="3168352"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dirty="0">
                <a:latin typeface="+mn-lt"/>
              </a:rPr>
              <a:t>Τυπική απόκλιση </a:t>
            </a:r>
            <a:r>
              <a:rPr lang="en-US" dirty="0" smtClean="0">
                <a:latin typeface="+mn-lt"/>
              </a:rPr>
              <a:t>SD</a:t>
            </a:r>
            <a:r>
              <a:rPr lang="el-GR" dirty="0" smtClean="0">
                <a:latin typeface="+mn-lt"/>
              </a:rPr>
              <a:t> = 6,83</a:t>
            </a:r>
            <a:endParaRPr lang="el-GR" dirty="0">
              <a:latin typeface="+mn-lt"/>
            </a:endParaRPr>
          </a:p>
        </p:txBody>
      </p:sp>
      <p:pic>
        <p:nvPicPr>
          <p:cNvPr id="89090" name="Picture 2"/>
          <p:cNvPicPr>
            <a:picLocks noChangeAspect="1" noChangeArrowheads="1"/>
          </p:cNvPicPr>
          <p:nvPr/>
        </p:nvPicPr>
        <p:blipFill>
          <a:blip r:embed="rId2" cstate="print"/>
          <a:srcRect/>
          <a:stretch>
            <a:fillRect/>
          </a:stretch>
        </p:blipFill>
        <p:spPr bwMode="auto">
          <a:xfrm>
            <a:off x="1829961" y="1665148"/>
            <a:ext cx="5486400" cy="3657600"/>
          </a:xfrm>
          <a:prstGeom prst="rect">
            <a:avLst/>
          </a:prstGeom>
          <a:noFill/>
          <a:ln w="9525">
            <a:noFill/>
            <a:miter lim="800000"/>
            <a:headEnd/>
            <a:tailEnd/>
          </a:ln>
        </p:spPr>
      </p:pic>
      <p:sp>
        <p:nvSpPr>
          <p:cNvPr id="9" name="8 - TextBox"/>
          <p:cNvSpPr txBox="1"/>
          <p:nvPr/>
        </p:nvSpPr>
        <p:spPr>
          <a:xfrm>
            <a:off x="1331640" y="5773906"/>
            <a:ext cx="6480720" cy="830997"/>
          </a:xfrm>
          <a:prstGeom prst="rect">
            <a:avLst/>
          </a:prstGeom>
          <a:noFill/>
        </p:spPr>
        <p:txBody>
          <a:bodyPr wrap="square" rtlCol="0">
            <a:spAutoFit/>
          </a:bodyPr>
          <a:lstStyle/>
          <a:p>
            <a:pPr algn="ctr"/>
            <a:r>
              <a:rPr lang="el-GR" sz="2400" dirty="0" smtClean="0">
                <a:latin typeface="+mn-lt"/>
              </a:rPr>
              <a:t>Αφαιρείται η τιμή που είναι έξω από τα δοκιμαστικά όρια ελέγχου</a:t>
            </a:r>
            <a:endParaRPr lang="el-GR" sz="2400" dirty="0">
              <a:latin typeface="+mn-lt"/>
            </a:endParaRPr>
          </a:p>
        </p:txBody>
      </p:sp>
    </p:spTree>
    <p:extLst>
      <p:ext uri="{BB962C8B-B14F-4D97-AF65-F5344CB8AC3E}">
        <p14:creationId xmlns:p14="http://schemas.microsoft.com/office/powerpoint/2010/main" val="385271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O υπολογισμός των ορίων ελέγχου στη βιομηχανία </a:t>
            </a:r>
            <a:r>
              <a:rPr lang="el-GR" sz="3600" b="0" dirty="0"/>
              <a:t>(4 από 4</a:t>
            </a:r>
            <a:r>
              <a:rPr lang="el-GR" sz="3600" b="0" dirty="0" smtClean="0"/>
              <a:t>)</a:t>
            </a:r>
            <a:endParaRPr lang="el-GR" sz="3600" b="0" dirty="0"/>
          </a:p>
        </p:txBody>
      </p:sp>
      <p:sp>
        <p:nvSpPr>
          <p:cNvPr id="8" name="Content Placeholder 7"/>
          <p:cNvSpPr>
            <a:spLocks noGrp="1"/>
          </p:cNvSpPr>
          <p:nvPr>
            <p:ph idx="1"/>
          </p:nvPr>
        </p:nvSpPr>
        <p:spPr/>
        <p:txBody>
          <a:bodyPr>
            <a:normAutofit/>
          </a:bodyPr>
          <a:lstStyle/>
          <a:p>
            <a:r>
              <a:rPr lang="el-GR" sz="2400" dirty="0"/>
              <a:t>Έλεγχος δοκιμαστικών ορίων (γ)</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70</a:t>
            </a:fld>
            <a:endParaRPr lang="el-GR" dirty="0"/>
          </a:p>
        </p:txBody>
      </p:sp>
      <p:sp>
        <p:nvSpPr>
          <p:cNvPr id="4" name="Text Box 426"/>
          <p:cNvSpPr txBox="1">
            <a:spLocks noChangeArrowheads="1"/>
          </p:cNvSpPr>
          <p:nvPr/>
        </p:nvSpPr>
        <p:spPr bwMode="auto">
          <a:xfrm>
            <a:off x="1828800" y="5415137"/>
            <a:ext cx="3240360" cy="369332"/>
          </a:xfrm>
          <a:prstGeom prst="rect">
            <a:avLst/>
          </a:prstGeom>
          <a:noFill/>
          <a:ln w="12700" cap="sq">
            <a:noFill/>
            <a:miter lim="800000"/>
            <a:headEnd type="none" w="sm" len="sm"/>
            <a:tailEnd type="none" w="sm" len="sm"/>
          </a:ln>
          <a:effectLst/>
        </p:spPr>
        <p:txBody>
          <a:bodyPr wrap="square">
            <a:spAutoFit/>
          </a:bodyPr>
          <a:lstStyle/>
          <a:p>
            <a:r>
              <a:rPr lang="el-GR" dirty="0">
                <a:latin typeface="+mn-lt"/>
              </a:rPr>
              <a:t>Μέση </a:t>
            </a:r>
            <a:r>
              <a:rPr lang="el-GR" dirty="0" smtClean="0">
                <a:latin typeface="+mn-lt"/>
              </a:rPr>
              <a:t>τιμή μ</a:t>
            </a:r>
            <a:r>
              <a:rPr lang="el-GR" dirty="0">
                <a:latin typeface="+mn-lt"/>
              </a:rPr>
              <a:t>= </a:t>
            </a:r>
            <a:r>
              <a:rPr lang="el-GR" dirty="0" smtClean="0">
                <a:latin typeface="+mn-lt"/>
              </a:rPr>
              <a:t>99,30  </a:t>
            </a:r>
            <a:endParaRPr lang="el-GR" dirty="0">
              <a:latin typeface="+mn-lt"/>
            </a:endParaRPr>
          </a:p>
        </p:txBody>
      </p:sp>
      <p:sp>
        <p:nvSpPr>
          <p:cNvPr id="5" name="Text Box 427"/>
          <p:cNvSpPr txBox="1">
            <a:spLocks noChangeArrowheads="1"/>
          </p:cNvSpPr>
          <p:nvPr/>
        </p:nvSpPr>
        <p:spPr bwMode="auto">
          <a:xfrm>
            <a:off x="4146848" y="5421144"/>
            <a:ext cx="3168352"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dirty="0">
                <a:latin typeface="+mn-lt"/>
              </a:rPr>
              <a:t>Τυπική απόκλιση </a:t>
            </a:r>
            <a:r>
              <a:rPr lang="en-US" dirty="0" smtClean="0">
                <a:latin typeface="+mn-lt"/>
              </a:rPr>
              <a:t>SD</a:t>
            </a:r>
            <a:r>
              <a:rPr lang="el-GR" dirty="0" smtClean="0">
                <a:latin typeface="+mn-lt"/>
              </a:rPr>
              <a:t> = 6,64</a:t>
            </a:r>
            <a:endParaRPr lang="el-GR" dirty="0">
              <a:latin typeface="+mn-lt"/>
            </a:endParaRPr>
          </a:p>
        </p:txBody>
      </p:sp>
      <p:sp>
        <p:nvSpPr>
          <p:cNvPr id="9" name="8 - TextBox"/>
          <p:cNvSpPr txBox="1"/>
          <p:nvPr/>
        </p:nvSpPr>
        <p:spPr>
          <a:xfrm>
            <a:off x="1115616" y="5818841"/>
            <a:ext cx="6912768" cy="461665"/>
          </a:xfrm>
          <a:prstGeom prst="rect">
            <a:avLst/>
          </a:prstGeom>
          <a:noFill/>
        </p:spPr>
        <p:txBody>
          <a:bodyPr wrap="square" rtlCol="0">
            <a:spAutoFit/>
          </a:bodyPr>
          <a:lstStyle/>
          <a:p>
            <a:pPr algn="ctr"/>
            <a:r>
              <a:rPr lang="el-GR" sz="2400" dirty="0" smtClean="0">
                <a:latin typeface="+mn-lt"/>
              </a:rPr>
              <a:t>Οριστικά όρια ελέγχου</a:t>
            </a:r>
            <a:endParaRPr lang="el-GR" sz="2400" dirty="0">
              <a:latin typeface="+mn-lt"/>
            </a:endParaRPr>
          </a:p>
        </p:txBody>
      </p:sp>
      <p:pic>
        <p:nvPicPr>
          <p:cNvPr id="90114" name="Picture 2"/>
          <p:cNvPicPr>
            <a:picLocks noChangeAspect="1" noChangeArrowheads="1"/>
          </p:cNvPicPr>
          <p:nvPr/>
        </p:nvPicPr>
        <p:blipFill>
          <a:blip r:embed="rId2" cstate="print"/>
          <a:srcRect/>
          <a:stretch>
            <a:fillRect/>
          </a:stretch>
        </p:blipFill>
        <p:spPr bwMode="auto">
          <a:xfrm>
            <a:off x="1828800" y="1733600"/>
            <a:ext cx="5486400" cy="3657600"/>
          </a:xfrm>
          <a:prstGeom prst="rect">
            <a:avLst/>
          </a:prstGeom>
          <a:noFill/>
          <a:ln w="9525">
            <a:noFill/>
            <a:miter lim="800000"/>
            <a:headEnd/>
            <a:tailEnd/>
          </a:ln>
        </p:spPr>
      </p:pic>
    </p:spTree>
    <p:extLst>
      <p:ext uri="{BB962C8B-B14F-4D97-AF65-F5344CB8AC3E}">
        <p14:creationId xmlns:p14="http://schemas.microsoft.com/office/powerpoint/2010/main" val="198878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Η δημιουργία των ορίων ελέγχου στο </a:t>
            </a:r>
            <a:r>
              <a:rPr lang="el-GR" dirty="0" smtClean="0"/>
              <a:t>εργαστήριο</a:t>
            </a:r>
            <a:endParaRPr lang="el-GR" dirty="0"/>
          </a:p>
        </p:txBody>
      </p:sp>
      <p:sp>
        <p:nvSpPr>
          <p:cNvPr id="7" name="Content Placeholder 6"/>
          <p:cNvSpPr>
            <a:spLocks noGrp="1"/>
          </p:cNvSpPr>
          <p:nvPr>
            <p:ph idx="1"/>
          </p:nvPr>
        </p:nvSpPr>
        <p:spPr/>
        <p:txBody>
          <a:bodyPr>
            <a:normAutofit/>
          </a:bodyPr>
          <a:lstStyle/>
          <a:p>
            <a:pPr>
              <a:lnSpc>
                <a:spcPct val="110000"/>
              </a:lnSpc>
              <a:spcBef>
                <a:spcPts val="1200"/>
              </a:spcBef>
            </a:pPr>
            <a:r>
              <a:rPr lang="el-GR" sz="2400" dirty="0"/>
              <a:t>Τα όρια ελέγχου που δίνονται από τις εταιρείες θεωρούνται προσωρινά.</a:t>
            </a:r>
          </a:p>
          <a:p>
            <a:pPr>
              <a:lnSpc>
                <a:spcPct val="110000"/>
              </a:lnSpc>
              <a:spcBef>
                <a:spcPts val="1200"/>
              </a:spcBef>
            </a:pPr>
            <a:r>
              <a:rPr lang="el-GR" sz="2400" dirty="0"/>
              <a:t>Το εργαστήριο μετά τη σταθεροποίηση της εξέτασης </a:t>
            </a:r>
            <a:r>
              <a:rPr lang="el-GR" sz="2400" b="1" dirty="0">
                <a:solidFill>
                  <a:srgbClr val="820000"/>
                </a:solidFill>
              </a:rPr>
              <a:t>οφείλει να υπολογίσει δικά του</a:t>
            </a:r>
            <a:r>
              <a:rPr lang="el-GR" sz="2400" dirty="0">
                <a:solidFill>
                  <a:srgbClr val="C00000"/>
                </a:solidFill>
              </a:rPr>
              <a:t> </a:t>
            </a:r>
            <a:r>
              <a:rPr lang="el-GR" sz="2400" dirty="0"/>
              <a:t>με παρόμοια διαδικασία.</a:t>
            </a:r>
          </a:p>
          <a:p>
            <a:pPr>
              <a:lnSpc>
                <a:spcPct val="110000"/>
              </a:lnSpc>
              <a:spcBef>
                <a:spcPts val="1200"/>
              </a:spcBef>
            </a:pPr>
            <a:r>
              <a:rPr lang="el-GR" sz="2400" dirty="0"/>
              <a:t>Η δημιουργία των κατάλληλων ορίων ελέγχου είναι το πρώτο βήμα για τη οργάνωση ενός αποτελεσματικού ελέγχου ποιότητας.</a:t>
            </a:r>
          </a:p>
          <a:p>
            <a:pPr>
              <a:lnSpc>
                <a:spcPct val="110000"/>
              </a:lnSpc>
            </a:pP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71</a:t>
            </a:fld>
            <a:endParaRPr lang="el-GR" dirty="0"/>
          </a:p>
        </p:txBody>
      </p:sp>
      <p:pic>
        <p:nvPicPr>
          <p:cNvPr id="6" name="5 - Εικόνα" descr="´"/>
          <p:cNvPicPr/>
          <p:nvPr/>
        </p:nvPicPr>
        <p:blipFill>
          <a:blip r:embed="rId2" cstate="print"/>
          <a:srcRect/>
          <a:stretch>
            <a:fillRect/>
          </a:stretch>
        </p:blipFill>
        <p:spPr bwMode="auto">
          <a:xfrm>
            <a:off x="2305253" y="4293096"/>
            <a:ext cx="4533494" cy="2198451"/>
          </a:xfrm>
          <a:prstGeom prst="rect">
            <a:avLst/>
          </a:prstGeom>
          <a:noFill/>
          <a:ln w="9525">
            <a:noFill/>
            <a:miter lim="800000"/>
            <a:headEnd/>
            <a:tailEnd/>
          </a:ln>
        </p:spPr>
      </p:pic>
    </p:spTree>
    <p:extLst>
      <p:ext uri="{BB962C8B-B14F-4D97-AF65-F5344CB8AC3E}">
        <p14:creationId xmlns:p14="http://schemas.microsoft.com/office/powerpoint/2010/main" val="812757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a:t>
            </a:r>
            <a:r>
              <a:rPr lang="en-US" sz="2000" dirty="0"/>
              <a:t>, </a:t>
            </a:r>
            <a:r>
              <a:rPr lang="el-GR" sz="2000" dirty="0"/>
              <a:t>Πέτρος Καρκαλούσος 2014. Πέτρος Καρκαλούσος. </a:t>
            </a:r>
            <a:r>
              <a:rPr lang="el-GR" sz="2000" dirty="0" smtClean="0"/>
              <a:t>«Κλινική Χημεία Ι (Θ). </a:t>
            </a:r>
            <a:r>
              <a:rPr lang="el-GR" sz="2000" dirty="0"/>
              <a:t>Ενότητα </a:t>
            </a:r>
            <a:r>
              <a:rPr lang="en-US" sz="2000" dirty="0"/>
              <a:t>4</a:t>
            </a:r>
            <a:r>
              <a:rPr lang="el-GR" sz="2000" dirty="0"/>
              <a:t>:</a:t>
            </a:r>
            <a:r>
              <a:rPr lang="en-US" sz="2000" dirty="0"/>
              <a:t> </a:t>
            </a:r>
            <a:r>
              <a:rPr lang="el-GR" sz="2000" dirty="0"/>
              <a:t>Διεθνή πρότυπα, Δείγματα ελέγχου, Βαθμονομητές». Έκδοση: 1.0. Αθήνα 2014. Διαθέσιμο από τη δικτυακή διεύθυνση: </a:t>
            </a:r>
            <a:r>
              <a:rPr lang="en-US" sz="2000" dirty="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003414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5153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445164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it-IT" dirty="0"/>
              <a:t>IVDs – In Vitro Diagnostics </a:t>
            </a:r>
            <a:r>
              <a:rPr lang="it-IT" sz="3200" b="0" dirty="0"/>
              <a:t>(3 από 4</a:t>
            </a:r>
            <a:r>
              <a:rPr lang="it-IT" sz="3200" b="0" dirty="0" smtClean="0"/>
              <a:t>)</a:t>
            </a:r>
            <a:endParaRPr lang="el-GR" sz="3200" b="0" dirty="0"/>
          </a:p>
        </p:txBody>
      </p:sp>
      <p:sp>
        <p:nvSpPr>
          <p:cNvPr id="6" name="Content Placeholder 5"/>
          <p:cNvSpPr>
            <a:spLocks noGrp="1"/>
          </p:cNvSpPr>
          <p:nvPr>
            <p:ph idx="1"/>
          </p:nvPr>
        </p:nvSpPr>
        <p:spPr>
          <a:xfrm>
            <a:off x="457200" y="1196752"/>
            <a:ext cx="8229600" cy="4824536"/>
          </a:xfrm>
        </p:spPr>
        <p:txBody>
          <a:bodyPr>
            <a:normAutofit/>
          </a:bodyPr>
          <a:lstStyle/>
          <a:p>
            <a:pPr marL="0" indent="0">
              <a:buNone/>
            </a:pPr>
            <a:r>
              <a:rPr lang="el-GR" sz="2800" dirty="0"/>
              <a:t>Π.χ. στην κατηγορία αυτή δεν ανήκουν</a:t>
            </a:r>
            <a:r>
              <a:rPr lang="en-US" sz="2800" dirty="0"/>
              <a:t>:</a:t>
            </a:r>
          </a:p>
          <a:p>
            <a:r>
              <a:rPr lang="el-GR" sz="2800" b="1" dirty="0" smtClean="0">
                <a:solidFill>
                  <a:srgbClr val="820000"/>
                </a:solidFill>
              </a:rPr>
              <a:t>Φάρμακα</a:t>
            </a:r>
            <a:r>
              <a:rPr lang="el-GR" sz="2800" dirty="0" smtClean="0"/>
              <a:t> </a:t>
            </a:r>
            <a:r>
              <a:rPr lang="el-GR" sz="2800" dirty="0"/>
              <a:t>και γενικά σκευάσματα που λαμβάνει ο ασθενής</a:t>
            </a:r>
          </a:p>
          <a:p>
            <a:r>
              <a:rPr lang="el-GR" sz="2800" dirty="0" smtClean="0"/>
              <a:t>Χημικά </a:t>
            </a:r>
            <a:r>
              <a:rPr lang="el-GR" sz="2800" dirty="0"/>
              <a:t>(στερεά/υγρά) που </a:t>
            </a:r>
            <a:r>
              <a:rPr lang="el-GR" sz="2800" b="1" dirty="0">
                <a:solidFill>
                  <a:srgbClr val="820000"/>
                </a:solidFill>
              </a:rPr>
              <a:t>χρησιμοποιούνται για χημικές αναλύσεις εκτός ιατρικής</a:t>
            </a:r>
            <a:r>
              <a:rPr lang="el-GR" sz="2800" dirty="0"/>
              <a:t>.</a:t>
            </a:r>
            <a:endParaRPr lang="en-US" sz="2800" dirty="0"/>
          </a:p>
          <a:p>
            <a:r>
              <a:rPr lang="el-GR" sz="2800" dirty="0" smtClean="0"/>
              <a:t>Αντιδραστήρια </a:t>
            </a:r>
            <a:r>
              <a:rPr lang="en-US" sz="2800" dirty="0"/>
              <a:t>Kits </a:t>
            </a:r>
            <a:r>
              <a:rPr lang="el-GR" sz="2800" dirty="0"/>
              <a:t>που δεν φέρουν σήμανση </a:t>
            </a:r>
            <a:r>
              <a:rPr lang="en-US" sz="2800" dirty="0"/>
              <a:t>CE </a:t>
            </a:r>
            <a:r>
              <a:rPr lang="el-GR" sz="2800" dirty="0"/>
              <a:t>ή </a:t>
            </a:r>
            <a:r>
              <a:rPr lang="en-US" sz="2800" dirty="0"/>
              <a:t>FDA </a:t>
            </a:r>
            <a:r>
              <a:rPr lang="el-GR" sz="2800" dirty="0"/>
              <a:t>και χρησιμοποιούνται μόνο για </a:t>
            </a:r>
            <a:r>
              <a:rPr lang="el-GR" sz="2800" b="1" dirty="0">
                <a:solidFill>
                  <a:srgbClr val="820000"/>
                </a:solidFill>
              </a:rPr>
              <a:t>ερευνητικούς σκοπούς (</a:t>
            </a:r>
            <a:r>
              <a:rPr lang="en-US" sz="2800" b="1" dirty="0">
                <a:solidFill>
                  <a:srgbClr val="820000"/>
                </a:solidFill>
              </a:rPr>
              <a:t>For Research Use Only)</a:t>
            </a:r>
            <a:r>
              <a:rPr lang="el-GR" sz="2800" dirty="0"/>
              <a:t>.</a:t>
            </a:r>
          </a:p>
          <a:p>
            <a:r>
              <a:rPr lang="en-US" sz="2800" b="1" dirty="0" smtClean="0">
                <a:solidFill>
                  <a:srgbClr val="820000"/>
                </a:solidFill>
              </a:rPr>
              <a:t>RUO</a:t>
            </a:r>
            <a:r>
              <a:rPr lang="en-US" sz="2800" b="1" dirty="0">
                <a:solidFill>
                  <a:srgbClr val="820000"/>
                </a:solidFill>
              </a:rPr>
              <a:t>: Research Use Only</a:t>
            </a:r>
            <a:endParaRPr lang="el-GR" sz="2800" b="1" dirty="0">
              <a:solidFill>
                <a:srgbClr val="820000"/>
              </a:solidFill>
            </a:endParaRPr>
          </a:p>
          <a:p>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dirty="0"/>
          </a:p>
        </p:txBody>
      </p:sp>
    </p:spTree>
    <p:extLst>
      <p:ext uri="{BB962C8B-B14F-4D97-AF65-F5344CB8AC3E}">
        <p14:creationId xmlns:p14="http://schemas.microsoft.com/office/powerpoint/2010/main" val="638803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t-IT" dirty="0"/>
              <a:t>IVDs – In Vitro Diagnostics </a:t>
            </a:r>
            <a:r>
              <a:rPr lang="it-IT" sz="3200" b="0" dirty="0"/>
              <a:t>(4 από 4</a:t>
            </a:r>
            <a:r>
              <a:rPr lang="it-IT" sz="3200" b="0" dirty="0" smtClean="0"/>
              <a:t>)</a:t>
            </a:r>
            <a:endParaRPr lang="el-GR" sz="3200" b="0" dirty="0"/>
          </a:p>
        </p:txBody>
      </p:sp>
      <p:sp>
        <p:nvSpPr>
          <p:cNvPr id="7" name="Content Placeholder 6"/>
          <p:cNvSpPr>
            <a:spLocks noGrp="1"/>
          </p:cNvSpPr>
          <p:nvPr>
            <p:ph idx="1"/>
          </p:nvPr>
        </p:nvSpPr>
        <p:spPr>
          <a:xfrm>
            <a:off x="457200" y="1196752"/>
            <a:ext cx="8229600" cy="4896544"/>
          </a:xfrm>
        </p:spPr>
        <p:txBody>
          <a:bodyPr>
            <a:normAutofit/>
          </a:bodyPr>
          <a:lstStyle/>
          <a:p>
            <a:pPr marL="0" indent="0">
              <a:buNone/>
            </a:pPr>
            <a:r>
              <a:rPr lang="el-GR" sz="2800" b="1" dirty="0">
                <a:solidFill>
                  <a:srgbClr val="820000"/>
                </a:solidFill>
              </a:rPr>
              <a:t>Στην Ευρώπη η σήμανση </a:t>
            </a:r>
            <a:r>
              <a:rPr lang="en-US" sz="2800" b="1" dirty="0">
                <a:solidFill>
                  <a:srgbClr val="820000"/>
                </a:solidFill>
              </a:rPr>
              <a:t>CE </a:t>
            </a:r>
            <a:r>
              <a:rPr lang="el-GR" sz="2800" b="1" dirty="0">
                <a:solidFill>
                  <a:srgbClr val="820000"/>
                </a:solidFill>
              </a:rPr>
              <a:t>αποδίδεται σε</a:t>
            </a:r>
            <a:r>
              <a:rPr lang="en-US" sz="2800" b="1" dirty="0" smtClean="0">
                <a:solidFill>
                  <a:srgbClr val="820000"/>
                </a:solidFill>
              </a:rPr>
              <a:t>:</a:t>
            </a:r>
            <a:endParaRPr lang="el-GR" sz="2800" b="1" dirty="0" smtClean="0">
              <a:solidFill>
                <a:srgbClr val="820000"/>
              </a:solidFill>
            </a:endParaRPr>
          </a:p>
          <a:p>
            <a:pPr marL="268288" indent="-268288">
              <a:tabLst>
                <a:tab pos="179388" algn="l"/>
              </a:tabLst>
            </a:pPr>
            <a:r>
              <a:rPr lang="el-GR" sz="2800" dirty="0"/>
              <a:t>Αναλυτές (βιοχημικούς, ανοσοχημικούς, αιματολογικούς κ.α.)</a:t>
            </a:r>
            <a:endParaRPr lang="en-US" sz="2800" dirty="0"/>
          </a:p>
          <a:p>
            <a:pPr marL="268288" indent="-268288">
              <a:tabLst>
                <a:tab pos="179388" algn="l"/>
              </a:tabLst>
            </a:pPr>
            <a:r>
              <a:rPr lang="el-GR" sz="2800" dirty="0" smtClean="0"/>
              <a:t>Συσκευές </a:t>
            </a:r>
            <a:r>
              <a:rPr lang="el-GR" sz="2800" dirty="0"/>
              <a:t>εργαστηρίου (φωτόμετρα, φυγόκεντροι)</a:t>
            </a:r>
          </a:p>
          <a:p>
            <a:pPr marL="268288" indent="-268288">
              <a:tabLst>
                <a:tab pos="179388" algn="l"/>
              </a:tabLst>
            </a:pPr>
            <a:r>
              <a:rPr lang="el-GR" sz="2800" dirty="0" smtClean="0"/>
              <a:t>Αντιδραστήρια </a:t>
            </a:r>
            <a:r>
              <a:rPr lang="el-GR" sz="2800" dirty="0"/>
              <a:t>αναλυτών (</a:t>
            </a:r>
            <a:r>
              <a:rPr lang="en-US" sz="2800" dirty="0"/>
              <a:t>Kits)</a:t>
            </a:r>
          </a:p>
          <a:p>
            <a:pPr marL="268288" indent="-268288">
              <a:tabLst>
                <a:tab pos="179388" algn="l"/>
              </a:tabLst>
            </a:pPr>
            <a:r>
              <a:rPr lang="el-GR" sz="2800" dirty="0" smtClean="0"/>
              <a:t>Αντιδραστήρια </a:t>
            </a:r>
            <a:r>
              <a:rPr lang="el-GR" sz="2800" dirty="0"/>
              <a:t>για δια χειρός μεθόδους </a:t>
            </a:r>
            <a:r>
              <a:rPr lang="en-US" sz="2800" dirty="0"/>
              <a:t>(manual)</a:t>
            </a:r>
            <a:endParaRPr lang="el-GR" sz="2800" dirty="0"/>
          </a:p>
          <a:p>
            <a:endParaRPr lang="el-GR" sz="2800" dirty="0">
              <a:solidFill>
                <a:srgbClr val="C00000"/>
              </a:solidFill>
            </a:endParaRPr>
          </a:p>
          <a:p>
            <a:endParaRPr lang="el-GR" sz="28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dirty="0"/>
          </a:p>
        </p:txBody>
      </p:sp>
    </p:spTree>
    <p:extLst>
      <p:ext uri="{BB962C8B-B14F-4D97-AF65-F5344CB8AC3E}">
        <p14:creationId xmlns:p14="http://schemas.microsoft.com/office/powerpoint/2010/main" val="15540370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52bd2c25e506a632338e5b18db78b5779745"/>
</p:tagLst>
</file>

<file path=ppt/theme/theme1.xml><?xml version="1.0" encoding="utf-8"?>
<a:theme xmlns:a="http://schemas.openxmlformats.org/drawingml/2006/main" name="OC_template_updated">
  <a:themeElements>
    <a:clrScheme name="Custom 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4299</Words>
  <Application>Microsoft Office PowerPoint</Application>
  <PresentationFormat>Προβολή στην οθόνη (4:3)</PresentationFormat>
  <Paragraphs>648</Paragraphs>
  <Slides>79</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79</vt:i4>
      </vt:variant>
    </vt:vector>
  </HeadingPairs>
  <TitlesOfParts>
    <vt:vector size="81" baseType="lpstr">
      <vt:lpstr>OC_template_updated</vt:lpstr>
      <vt:lpstr>1_OC_template_updated</vt:lpstr>
      <vt:lpstr>Κλινική Χημεία Ι (Θ)</vt:lpstr>
      <vt:lpstr>Ορισμός αντιδραστηρίων (Reagents)  (1 από 3)</vt:lpstr>
      <vt:lpstr>Ορισμός αντιδραστηρίων (Reagents)  (2 από 3)</vt:lpstr>
      <vt:lpstr>Ορισμός αντιδραστηρίων (Reagents)  (3 από 3)</vt:lpstr>
      <vt:lpstr>Σημαίνουν το ίδιο πράγμα</vt:lpstr>
      <vt:lpstr>IVDs – In Vitro Diagnostics (1 από 4)</vt:lpstr>
      <vt:lpstr>IVDs – In Vitro Diagnostics (2 από 4)</vt:lpstr>
      <vt:lpstr>IVDs – In Vitro Diagnostics (3 από 4)</vt:lpstr>
      <vt:lpstr>IVDs – In Vitro Diagnostics (4 από 4)</vt:lpstr>
      <vt:lpstr>Η σύσταση των αντιδραστηρίων (1 από 3)</vt:lpstr>
      <vt:lpstr>Η σύσταση των αντιδραστηρίων (2 από 3)</vt:lpstr>
      <vt:lpstr>Συντηρητικά στα αντιδραστήρια (3 από 3)</vt:lpstr>
      <vt:lpstr>H συσκευασία των αντιδραστηρίων  (1 από 2)</vt:lpstr>
      <vt:lpstr>H συσκευασία των αντιδραστηρίων  (2 από 2)</vt:lpstr>
      <vt:lpstr>H Ευρωπαϊκή οδηγία 98/79 EC</vt:lpstr>
      <vt:lpstr>Αντιδραστήρια (Reagents – R1, R2, …)</vt:lpstr>
      <vt:lpstr>Διεθνή σύμβολα που περιέχονται στις συσκευασίες των αντιδραστηρίων (1 από 6)</vt:lpstr>
      <vt:lpstr>Διεθνή σύμβολα που περιέχονται στις συσκευασίες των αντιδραστηρίων (2 από 6)</vt:lpstr>
      <vt:lpstr>Διεθνή σύμβολα που περιέχονται στις συσκευασίες των αντιδραστηρίων (3 από 6)</vt:lpstr>
      <vt:lpstr>Διεθνή σύμβολα που περιέχονται στις συσκευασίες των αντιδραστηρίων (4 από 6)</vt:lpstr>
      <vt:lpstr>Διεθνή σύμβολα που περιέχονται στις συσκευασίες των αντιδραστηρίων (5 από 6)</vt:lpstr>
      <vt:lpstr>Διεθνή σύμβολα που περιέχονται στις συσκευασίες των αντιδραστηρίων (6 από 6)</vt:lpstr>
      <vt:lpstr>Φυλλάδιο</vt:lpstr>
      <vt:lpstr>Βασικές πληροφορίες των εσώκλειστων (98/79 EC)</vt:lpstr>
      <vt:lpstr>Οδηγίες εσώκλειστου (1 από 25)</vt:lpstr>
      <vt:lpstr>Οδηγίες εσώκλειστου (2 από 25)</vt:lpstr>
      <vt:lpstr>Οδηγίες εσώκλειστου  (3 από 25)</vt:lpstr>
      <vt:lpstr>Οδηγίες εσώκλειστου  (4 από 25)</vt:lpstr>
      <vt:lpstr>Οδηγίες εσώκλειστου (5 από 25)</vt:lpstr>
      <vt:lpstr>Οδηγίες εσώκλειστου (6 από 25)</vt:lpstr>
      <vt:lpstr>Οδηγίες εσώκλειστου (7 από 25)</vt:lpstr>
      <vt:lpstr>Οδηγίες εσώκλειστου (8 από 25)</vt:lpstr>
      <vt:lpstr>Οδηγίες εσώκλειστου (9 από 25)</vt:lpstr>
      <vt:lpstr>Οδηγίες εσώκλειστου (10 από 25)</vt:lpstr>
      <vt:lpstr>Οδηγίες εσώκλειστου (11 από 25)</vt:lpstr>
      <vt:lpstr>Οδηγίες εσώκλειστου (12 από 25) </vt:lpstr>
      <vt:lpstr>Οδηγίες εσώκλειστου (13 από 25)</vt:lpstr>
      <vt:lpstr>Οδηγίες εσώκλειστου (14 από 25)</vt:lpstr>
      <vt:lpstr>Οδηγίες εσώκλειστου (15 από 25)</vt:lpstr>
      <vt:lpstr>Οδηγίες εσώκλειστου (16 από 25)</vt:lpstr>
      <vt:lpstr>Οδηγίες εσώκλειστου (17 από 25)</vt:lpstr>
      <vt:lpstr>Οδηγίες εσώκλειστου (18 από 25)</vt:lpstr>
      <vt:lpstr>Οδηγίες εσώκλειστου (19 από 25)</vt:lpstr>
      <vt:lpstr>Οδηγίες εσώκλειστου (20 από 25)</vt:lpstr>
      <vt:lpstr>Οδηγίες εσώκλειστου (21 από 25)</vt:lpstr>
      <vt:lpstr>Οδηγίες εσώκλειστου (22 από 25)</vt:lpstr>
      <vt:lpstr>Οδηγίες εσώκλειστου (23 από 25)</vt:lpstr>
      <vt:lpstr>Οδηγίες εσώκλειστου (24 από 25)</vt:lpstr>
      <vt:lpstr>Οδηγίες εσώκλειστου (25 από 25)</vt:lpstr>
      <vt:lpstr>Οι βαθμονομητές</vt:lpstr>
      <vt:lpstr>Τι είναι οι βαθμονομητές;</vt:lpstr>
      <vt:lpstr>Σημαίνουν το ίδιο πράγμα</vt:lpstr>
      <vt:lpstr>Η σύσταση των βαθμονομητών</vt:lpstr>
      <vt:lpstr>H ανασύσταση των βαθμονομητών</vt:lpstr>
      <vt:lpstr>Παράδειγμα διαδικασίας ανασύστασης (Chem 7, Siemens)</vt:lpstr>
      <vt:lpstr>Η ιχνηλασιμότητα των βαθμονομητών</vt:lpstr>
      <vt:lpstr>Τα πρότυπα των βαθμονομητών από τον WHO</vt:lpstr>
      <vt:lpstr>Στους βιοχημικούς αναλυτές οι αναλύσεις τελικού σημείου έχουν μόνο ένα βαθμονομητή;</vt:lpstr>
      <vt:lpstr>Στους βιοχημικούς αναλυτές όλες οι αναλύσεις βαθμονομούνται;</vt:lpstr>
      <vt:lpstr>Οι βαθμονομητές κατασκευάζονται πάντα από βιολογικά δείγματα;</vt:lpstr>
      <vt:lpstr>Οι βαθμονομητές έχουν μόνο απολύτως σταθερή συγκέντρωση (1 από 2);</vt:lpstr>
      <vt:lpstr>Οι βαθμονομητές έχουν μόνο απολύτως σταθερή συγκέντρωση (2 από 2);</vt:lpstr>
      <vt:lpstr>Tα δείγματα ελέγχου</vt:lpstr>
      <vt:lpstr>Σημαίνουν το ίδιο πράγμα</vt:lpstr>
      <vt:lpstr>Διαφορές – ομοιότητες στη σύσταση δειγμάτων ελέγχου και βαθμονομητών</vt:lpstr>
      <vt:lpstr>Προδιαγραφές ορών ελέγχου</vt:lpstr>
      <vt:lpstr>Τα επίπεδα ελέγχου</vt:lpstr>
      <vt:lpstr>O υπολογισμός των ορίων ελέγχου στη βιομηχανία (1 από 4)</vt:lpstr>
      <vt:lpstr>O υπολογισμός των ορίων ελέγχου στη βιομηχανία (2 από 4)</vt:lpstr>
      <vt:lpstr>O υπολογισμός των ορίων ελέγχου στη βιομηχανία (3 από 4)</vt:lpstr>
      <vt:lpstr>O υπολογισμός των ορίων ελέγχου στη βιομηχανία (4 από 4)</vt:lpstr>
      <vt:lpstr>Η δημιουργία των ορίων ελέγχου στο εργαστήριο</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46</cp:revision>
  <dcterms:created xsi:type="dcterms:W3CDTF">2013-03-04T13:35:19Z</dcterms:created>
  <dcterms:modified xsi:type="dcterms:W3CDTF">2015-03-26T13:52:56Z</dcterms:modified>
</cp:coreProperties>
</file>