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37"/>
  </p:notesMasterIdLst>
  <p:handoutMasterIdLst>
    <p:handoutMasterId r:id="rId38"/>
  </p:handoutMasterIdLst>
  <p:sldIdLst>
    <p:sldId id="25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57" r:id="rId30"/>
    <p:sldId id="262" r:id="rId31"/>
    <p:sldId id="264" r:id="rId32"/>
    <p:sldId id="293" r:id="rId33"/>
    <p:sldId id="294" r:id="rId34"/>
    <p:sldId id="266" r:id="rId35"/>
    <p:sldId id="261" r:id="rId36"/>
  </p:sldIdLst>
  <p:sldSz cx="9144000" cy="6858000" type="screen4x3"/>
  <p:notesSz cx="7104063" cy="10234613"/>
  <p:custDataLst>
    <p:tags r:id="rId39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2635" autoAdjust="0"/>
  </p:normalViewPr>
  <p:slideViewPr>
    <p:cSldViewPr>
      <p:cViewPr varScale="1">
        <p:scale>
          <a:sx n="78" d="100"/>
          <a:sy n="78" d="100"/>
        </p:scale>
        <p:origin x="-90" y="-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gs" Target="tags/tag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253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912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410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087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125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 sz="2400"/>
            </a:lvl1pPr>
            <a:lvl2pPr marL="742950" indent="-285750">
              <a:spcBef>
                <a:spcPts val="600"/>
              </a:spcBef>
              <a:buFont typeface="Courier New" panose="02070309020205020404" pitchFamily="49" charset="0"/>
              <a:buChar char="o"/>
              <a:defRPr sz="2200"/>
            </a:lvl2pPr>
            <a:lvl3pPr marL="1143000" indent="-228600">
              <a:buFont typeface="Wingdings" panose="05000000000000000000" pitchFamily="2" charset="2"/>
              <a:buChar char="§"/>
              <a:defRPr sz="2200"/>
            </a:lvl3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853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102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817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783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838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121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479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54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292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571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hyperlink" Target="http://commons.wikimedia.org/wiki/User:Evan-Amos" TargetMode="External"/><Relationship Id="rId18" Type="http://schemas.openxmlformats.org/officeDocument/2006/relationships/image" Target="../media/image20.jpeg"/><Relationship Id="rId3" Type="http://schemas.openxmlformats.org/officeDocument/2006/relationships/hyperlink" Target="https://www.flickr.com/photos/revjim/2157610777/" TargetMode="External"/><Relationship Id="rId7" Type="http://schemas.openxmlformats.org/officeDocument/2006/relationships/hyperlink" Target="https://www.flickr.com/photos/benmcleod/479169566/" TargetMode="External"/><Relationship Id="rId12" Type="http://schemas.openxmlformats.org/officeDocument/2006/relationships/hyperlink" Target="http://en.wikipedia.org/wiki/Crying#mediaviewer/File:Crying-girl.jpg" TargetMode="External"/><Relationship Id="rId17" Type="http://schemas.openxmlformats.org/officeDocument/2006/relationships/hyperlink" Target="https://creativecommons.org/licenses/by-nc-nd/2.0/" TargetMode="External"/><Relationship Id="rId2" Type="http://schemas.openxmlformats.org/officeDocument/2006/relationships/image" Target="../media/image15.jpeg"/><Relationship Id="rId16" Type="http://schemas.openxmlformats.org/officeDocument/2006/relationships/hyperlink" Target="https://www.flickr.com/photos/pacificcove/9540019805/" TargetMode="External"/><Relationship Id="rId20" Type="http://schemas.openxmlformats.org/officeDocument/2006/relationships/hyperlink" Target="https://creativecommons.org/licenses/by-nc/2.0/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11" Type="http://schemas.openxmlformats.org/officeDocument/2006/relationships/image" Target="../media/image18.jpeg"/><Relationship Id="rId5" Type="http://schemas.openxmlformats.org/officeDocument/2006/relationships/hyperlink" Target="https://creativecommons.org/licenses/by-nc-sa/2.0/" TargetMode="External"/><Relationship Id="rId15" Type="http://schemas.openxmlformats.org/officeDocument/2006/relationships/image" Target="../media/image19.jpg"/><Relationship Id="rId10" Type="http://schemas.openxmlformats.org/officeDocument/2006/relationships/hyperlink" Target="http://pixabay.com/en/users/Ben_Kerckx/" TargetMode="External"/><Relationship Id="rId19" Type="http://schemas.openxmlformats.org/officeDocument/2006/relationships/hyperlink" Target="https://www.flickr.com/photos/jennyleesilver/3560204000/" TargetMode="External"/><Relationship Id="rId4" Type="http://schemas.openxmlformats.org/officeDocument/2006/relationships/hyperlink" Target="http://commons.wikimedia.org/wiki/User:Rosarinagazo" TargetMode="External"/><Relationship Id="rId9" Type="http://schemas.openxmlformats.org/officeDocument/2006/relationships/hyperlink" Target="http://pixabay.com/en/baby-crying-child-small-grief-sad-215303/" TargetMode="External"/><Relationship Id="rId14" Type="http://schemas.openxmlformats.org/officeDocument/2006/relationships/hyperlink" Target="http://creativecommons.org/licenses/by-sa/2.0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creativecommons.org/licenses/by-sa/3.0/deed.en" TargetMode="External"/><Relationship Id="rId3" Type="http://schemas.openxmlformats.org/officeDocument/2006/relationships/hyperlink" Target="http://pixabay.com/en/people-baby-toddler-child-kid-216677/" TargetMode="External"/><Relationship Id="rId7" Type="http://schemas.openxmlformats.org/officeDocument/2006/relationships/hyperlink" Target="http://commons.wikimedia.org/wiki/User:Gage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en.wikipedia.org/wiki/List_of_programs_broadcast_by_Fox#mediaviewer/File:Seth_MacFarlane_by_Gage_Skidmore_5_alternate_crop.jpg" TargetMode="External"/><Relationship Id="rId5" Type="http://schemas.openxmlformats.org/officeDocument/2006/relationships/image" Target="../media/image22.jpeg"/><Relationship Id="rId4" Type="http://schemas.openxmlformats.org/officeDocument/2006/relationships/hyperlink" Target="http://pixabay.com/en/users/PublicDomainPictures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hyperlink" Target="https://www.flickr.com/photos/bardgabbard/2577407493/" TargetMode="External"/><Relationship Id="rId7" Type="http://schemas.openxmlformats.org/officeDocument/2006/relationships/hyperlink" Target="http://creativecommons.org/licenses/by-nc-nd/3.0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darkelements10.deviantart.com/art/Kendall-Scared-199282093" TargetMode="External"/><Relationship Id="rId5" Type="http://schemas.openxmlformats.org/officeDocument/2006/relationships/image" Target="../media/image24.jpg"/><Relationship Id="rId4" Type="http://schemas.openxmlformats.org/officeDocument/2006/relationships/hyperlink" Target="https://creativecommons.org/licenses/by/2.0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ixabay.com/en/question-mark-concept-white-sign-213671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pixabay.com/en/users/PublicDomainPictures/" TargetMode="External"/><Relationship Id="rId4" Type="http://schemas.openxmlformats.org/officeDocument/2006/relationships/hyperlink" Target="http://commons.wikimedia.org/wiki/User:Rosarinagazo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ahtibat-stock.deviantart.com/#/journal/Stock-Photography-Rules-240466989?hf=1" TargetMode="External"/><Relationship Id="rId3" Type="http://schemas.openxmlformats.org/officeDocument/2006/relationships/hyperlink" Target="https://www.flickr.com/photos/patricil/3071155367/" TargetMode="External"/><Relationship Id="rId7" Type="http://schemas.openxmlformats.org/officeDocument/2006/relationships/hyperlink" Target="http://ahtibat-stock.deviantart.com/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deviantart.com/morelikethis/164048461" TargetMode="External"/><Relationship Id="rId5" Type="http://schemas.openxmlformats.org/officeDocument/2006/relationships/image" Target="../media/image27.jpeg"/><Relationship Id="rId4" Type="http://schemas.openxmlformats.org/officeDocument/2006/relationships/hyperlink" Target="https://creativecommons.org/licenses/by-nc-sa/2.0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pixabay.com/en/adorable-baby-bath-blanket-boy-20374/" TargetMode="External"/><Relationship Id="rId7" Type="http://schemas.openxmlformats.org/officeDocument/2006/relationships/hyperlink" Target="http://pixabay.com/en/users/damk/" TargetMode="Externa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pixabay.com/en/surprise-shock-face-man-211505/" TargetMode="External"/><Relationship Id="rId5" Type="http://schemas.openxmlformats.org/officeDocument/2006/relationships/image" Target="../media/image29.jpg"/><Relationship Id="rId4" Type="http://schemas.openxmlformats.org/officeDocument/2006/relationships/hyperlink" Target="http://pixabay.com/en/users/PublicDomainPictures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85182154@N00/92842043/" TargetMode="External"/><Relationship Id="rId7" Type="http://schemas.openxmlformats.org/officeDocument/2006/relationships/hyperlink" Target="http://commons.wikimedia.org/wiki/User:Innotata" TargetMode="Externa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ommons.wikimedia.org/wiki/File:Sad_Woman.jpg" TargetMode="External"/><Relationship Id="rId5" Type="http://schemas.openxmlformats.org/officeDocument/2006/relationships/image" Target="../media/image31.jpeg"/><Relationship Id="rId4" Type="http://schemas.openxmlformats.org/officeDocument/2006/relationships/hyperlink" Target="https://creativecommons.org/licenses/by-nc-sa/2.0/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User:Thermal_Soldier" TargetMode="External"/><Relationship Id="rId3" Type="http://schemas.openxmlformats.org/officeDocument/2006/relationships/image" Target="../media/image32.jpg"/><Relationship Id="rId7" Type="http://schemas.openxmlformats.org/officeDocument/2006/relationships/hyperlink" Target="http://en.wikipedia.org/wiki/Sympathy#mediaviewer/File:Baby_yelling.jp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jpg"/><Relationship Id="rId5" Type="http://schemas.openxmlformats.org/officeDocument/2006/relationships/hyperlink" Target="https://creativecommons.org/licenses/by-nc-sa/2.0/" TargetMode="External"/><Relationship Id="rId4" Type="http://schemas.openxmlformats.org/officeDocument/2006/relationships/hyperlink" Target="https://www.flickr.com/photos/stuandgravy/4032853/" TargetMode="External"/><Relationship Id="rId9" Type="http://schemas.openxmlformats.org/officeDocument/2006/relationships/hyperlink" Target="http://creativecommons.org/licenses/by-sa/3.0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raDOQo-Gk4&amp;spfreload=1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wantimages.com/Stock-Photo-Image-Smiling-baby_129146.aspx" TargetMode="External"/><Relationship Id="rId13" Type="http://schemas.openxmlformats.org/officeDocument/2006/relationships/hyperlink" Target="http://commons.wikimedia.org/wiki/User:F%C3%A6" TargetMode="External"/><Relationship Id="rId3" Type="http://schemas.openxmlformats.org/officeDocument/2006/relationships/image" Target="../media/image7.jpeg"/><Relationship Id="rId7" Type="http://schemas.openxmlformats.org/officeDocument/2006/relationships/image" Target="../media/image8.jpg"/><Relationship Id="rId12" Type="http://schemas.openxmlformats.org/officeDocument/2006/relationships/hyperlink" Target="http://en.wikipedia.org/wiki/Healthcare_in_Senegal#mediaviewer/File:A_child_waits_outside_a_medical_clinic_as_part_of_Western_Accord_2012_in_Thies,_Senegal,_June_10,_2012_120610-Z-KE462-197.jpg" TargetMode="External"/><Relationship Id="rId2" Type="http://schemas.openxmlformats.org/officeDocument/2006/relationships/notesSlide" Target="../notesSlides/notesSlide3.xml"/><Relationship Id="rId16" Type="http://schemas.openxmlformats.org/officeDocument/2006/relationships/hyperlink" Target="http://pixabay.com/en/users/wawawoo/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ommons.wikimedia.org/wiki/User:Electron" TargetMode="External"/><Relationship Id="rId11" Type="http://schemas.openxmlformats.org/officeDocument/2006/relationships/image" Target="../media/image9.jpeg"/><Relationship Id="rId5" Type="http://schemas.openxmlformats.org/officeDocument/2006/relationships/hyperlink" Target="http://commons.wikimedia.org/wiki/User:Rosarinagazo" TargetMode="External"/><Relationship Id="rId15" Type="http://schemas.openxmlformats.org/officeDocument/2006/relationships/hyperlink" Target="http://pixabay.com/en/chinese-baby-smile-laugh-happy-208671/" TargetMode="External"/><Relationship Id="rId10" Type="http://schemas.openxmlformats.org/officeDocument/2006/relationships/hyperlink" Target="http://creativecommons.org/licenses/by-sa/2.5/in/" TargetMode="External"/><Relationship Id="rId4" Type="http://schemas.openxmlformats.org/officeDocument/2006/relationships/hyperlink" Target="http://sl.wikipedia.org/wiki/Veselje#mediaviewer/File:Happy_baby.jpg" TargetMode="External"/><Relationship Id="rId9" Type="http://schemas.openxmlformats.org/officeDocument/2006/relationships/hyperlink" Target="http://www.iwantimages.com/Search.aspx?username=nishithsarkar" TargetMode="External"/><Relationship Id="rId1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ommons.wikimedia.org/wiki/User:Ragesoss" TargetMode="External"/><Relationship Id="rId5" Type="http://schemas.openxmlformats.org/officeDocument/2006/relationships/hyperlink" Target="http://commons.wikimedia.org/wiki/User:Rosarinagazo" TargetMode="External"/><Relationship Id="rId4" Type="http://schemas.openxmlformats.org/officeDocument/2006/relationships/hyperlink" Target="http://commons.wikimedia.org/wiki/File:Charles_Darwin_photograph_by_Herbert_Rose_Barraud,_1881_2.jpg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User:File_Upload_Bot_(Magnus_Manske)" TargetMode="External"/><Relationship Id="rId3" Type="http://schemas.openxmlformats.org/officeDocument/2006/relationships/hyperlink" Target="https://www.flickr.com/photos/ikoka/8390644767/" TargetMode="External"/><Relationship Id="rId7" Type="http://schemas.openxmlformats.org/officeDocument/2006/relationships/hyperlink" Target="http://commons.wikimedia.org/wiki/File:A_smiling_baby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hyperlink" Target="https://creativecommons.org/licenses/by/2.0/" TargetMode="External"/><Relationship Id="rId4" Type="http://schemas.openxmlformats.org/officeDocument/2006/relationships/hyperlink" Target="http://commons.wikimedia.org/wiki/User:Rosarinagaz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Αναπτυξιακή Ψυχολογία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982810" y="2924944"/>
            <a:ext cx="7523112" cy="1988641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n-US" sz="2800" b="1" dirty="0"/>
              <a:t>6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/>
              <a:t>Η πορεία της Συναισθηματικής Ανάπτυξης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dirty="0"/>
              <a:t>(Πρώτο Μέρος)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Δρ</a:t>
            </a:r>
            <a:r>
              <a:rPr lang="el-GR" sz="2400" dirty="0"/>
              <a:t>. Κατερίνα </a:t>
            </a:r>
            <a:r>
              <a:rPr lang="el-GR" sz="2400" dirty="0" err="1"/>
              <a:t>Μανιαδάκη</a:t>
            </a:r>
            <a:r>
              <a:rPr lang="el-GR" sz="2400" dirty="0"/>
              <a:t>, Ψυχολόγος</a:t>
            </a:r>
          </a:p>
          <a:p>
            <a:pPr>
              <a:spcBef>
                <a:spcPts val="0"/>
              </a:spcBef>
            </a:pPr>
            <a:r>
              <a:rPr lang="el-GR" sz="2400" dirty="0"/>
              <a:t>Τμήμα Κοινωνικής Εργασίας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dirty="0"/>
              <a:t>Η εγγενής βάση της έκφρασης των βασικών συναισθημάτων </a:t>
            </a:r>
            <a:r>
              <a:rPr lang="el-GR" sz="3600" b="0" dirty="0" smtClean="0"/>
              <a:t>(4 </a:t>
            </a:r>
            <a:r>
              <a:rPr lang="el-GR" sz="3600" b="0" dirty="0"/>
              <a:t>από </a:t>
            </a:r>
            <a:r>
              <a:rPr lang="el-GR" sz="3600" b="0" dirty="0" smtClean="0"/>
              <a:t>4)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656184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Ορισμένοι ερευνητές πιστεύουν ότι αν η έκφραση των βασικών συναισθημάτων είναι εγγενής, τότε οι εκφράσεις προσώπου των βρεφών είναι απλώς αντανακλαστικές αντιδράσεις, χωρίς την αντίστοιχη συναισθηματική εμπειρία.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3140968"/>
            <a:ext cx="1872208" cy="461665"/>
          </a:xfrm>
          <a:prstGeom prst="rect">
            <a:avLst/>
          </a:prstGeom>
          <a:noFill/>
          <a:ln w="19050">
            <a:solidFill>
              <a:srgbClr val="82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altLang="el-GR" sz="2400" b="1" dirty="0" smtClean="0">
                <a:solidFill>
                  <a:srgbClr val="004A82"/>
                </a:solidFill>
                <a:latin typeface="Calibri"/>
              </a:rPr>
              <a:t>Αντίλογος</a:t>
            </a:r>
            <a:endParaRPr lang="el-GR" altLang="el-GR" sz="2400" b="1" dirty="0">
              <a:solidFill>
                <a:srgbClr val="004A82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53000" y="3140968"/>
            <a:ext cx="3600400" cy="461665"/>
          </a:xfrm>
          <a:prstGeom prst="rect">
            <a:avLst/>
          </a:prstGeom>
          <a:noFill/>
          <a:ln w="19050">
            <a:solidFill>
              <a:srgbClr val="82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altLang="el-GR" sz="2400" b="1" dirty="0" smtClean="0">
                <a:solidFill>
                  <a:srgbClr val="004A82"/>
                </a:solidFill>
                <a:latin typeface="Calibri"/>
              </a:rPr>
              <a:t>Αναπτυξιακοί ψυχολόγοι</a:t>
            </a:r>
            <a:endParaRPr lang="el-GR" altLang="el-GR" sz="2400" b="1" dirty="0">
              <a:solidFill>
                <a:srgbClr val="004A82"/>
              </a:solidFill>
              <a:latin typeface="Calibri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457200" y="4528766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solidFill>
                  <a:prstClr val="black"/>
                </a:solidFill>
                <a:latin typeface="Calibri"/>
              </a:rPr>
              <a:t>Οι περισσότεροι αναπτυξιακοί ψυχολόγοι όμως διαφωνούν, υποστηρίζοντας ότι οι εκφράσεις αυτές αντιπροσωπεύουν πραγματική συναισθηματική εμπειρία.</a:t>
            </a:r>
          </a:p>
        </p:txBody>
      </p:sp>
    </p:spTree>
    <p:extLst>
      <p:ext uri="{BB962C8B-B14F-4D97-AF65-F5344CB8AC3E}">
        <p14:creationId xmlns:p14="http://schemas.microsoft.com/office/powerpoint/2010/main" val="76544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Ποικιλία συναισθηματικών εκφράσεων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96752"/>
            <a:ext cx="1901011" cy="2376264"/>
          </a:xfr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Rectangle 6"/>
          <p:cNvSpPr/>
          <p:nvPr/>
        </p:nvSpPr>
        <p:spPr>
          <a:xfrm>
            <a:off x="625961" y="3592876"/>
            <a:ext cx="2160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3"/>
              </a:rPr>
              <a:t>Celeste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3"/>
              </a:rPr>
              <a:t>Yawning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endParaRPr lang="en-US" sz="1200" dirty="0" smtClean="0">
              <a:solidFill>
                <a:prstClr val="black">
                  <a:lumMod val="65000"/>
                  <a:lumOff val="35000"/>
                </a:prstClr>
              </a:solidFill>
              <a:latin typeface="Calibri"/>
              <a:hlinkClick r:id="rId4"/>
            </a:endParaRPr>
          </a:p>
          <a:p>
            <a:pPr algn="ctr"/>
            <a:r>
              <a:rPr lang="en-US" sz="1200" dirty="0">
                <a:solidFill>
                  <a:prstClr val="black"/>
                </a:solidFill>
                <a:latin typeface="Calibri"/>
                <a:hlinkClick r:id="rId3"/>
              </a:rPr>
              <a:t>Daniel James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5"/>
              </a:rPr>
              <a:t>CC BY-NC-SA 2.0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780" y="1216612"/>
            <a:ext cx="1589127" cy="2376264"/>
          </a:xfrm>
          <a:prstGeom prst="rect">
            <a:avLst/>
          </a:prstGeom>
        </p:spPr>
      </p:pic>
      <p:sp>
        <p:nvSpPr>
          <p:cNvPr id="8" name="Rectangle 6"/>
          <p:cNvSpPr/>
          <p:nvPr/>
        </p:nvSpPr>
        <p:spPr>
          <a:xfrm>
            <a:off x="3059832" y="3685208"/>
            <a:ext cx="27338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7"/>
              </a:rPr>
              <a:t>the laughing baby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l-GR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7"/>
              </a:rPr>
              <a:t>Ben McLeod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5"/>
              </a:rPr>
              <a:t>CC BY-NC-SA 2.0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980" y="1960854"/>
            <a:ext cx="2401947" cy="1606302"/>
          </a:xfrm>
          <a:prstGeom prst="rect">
            <a:avLst/>
          </a:prstGeom>
        </p:spPr>
      </p:pic>
      <p:sp>
        <p:nvSpPr>
          <p:cNvPr id="10" name="Rectangle 6"/>
          <p:cNvSpPr/>
          <p:nvPr/>
        </p:nvSpPr>
        <p:spPr>
          <a:xfrm>
            <a:off x="6047507" y="3685207"/>
            <a:ext cx="27338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9"/>
              </a:rPr>
              <a:t>baby crying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l-GR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10"/>
              </a:rPr>
              <a:t>Ben_Kerckx 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09" y="4365104"/>
            <a:ext cx="2267744" cy="1700808"/>
          </a:xfrm>
          <a:prstGeom prst="rect">
            <a:avLst/>
          </a:prstGeom>
        </p:spPr>
      </p:pic>
      <p:sp>
        <p:nvSpPr>
          <p:cNvPr id="12" name="Rectangle 6"/>
          <p:cNvSpPr/>
          <p:nvPr/>
        </p:nvSpPr>
        <p:spPr>
          <a:xfrm>
            <a:off x="326002" y="6114795"/>
            <a:ext cx="27338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12"/>
              </a:rPr>
              <a:t>Crying-girl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l-GR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13"/>
              </a:rPr>
              <a:t>Evan-Amos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14"/>
              </a:rPr>
              <a:t>CC BY-SA 2.0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pic>
        <p:nvPicPr>
          <p:cNvPr id="13" name="Εικόνα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376" y="4445254"/>
            <a:ext cx="2074742" cy="1381770"/>
          </a:xfrm>
          <a:prstGeom prst="rect">
            <a:avLst/>
          </a:prstGeom>
        </p:spPr>
      </p:pic>
      <p:sp>
        <p:nvSpPr>
          <p:cNvPr id="14" name="Rectangle 6"/>
          <p:cNvSpPr/>
          <p:nvPr/>
        </p:nvSpPr>
        <p:spPr>
          <a:xfrm>
            <a:off x="3137767" y="5892581"/>
            <a:ext cx="25779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16"/>
              </a:rPr>
              <a:t>FB PHOTO BABY SMILING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l-GR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16"/>
              </a:rPr>
              <a:t>Mariano </a:t>
            </a:r>
            <a:r>
              <a:rPr lang="en-US" sz="1200" dirty="0" err="1">
                <a:solidFill>
                  <a:prstClr val="black"/>
                </a:solidFill>
                <a:latin typeface="Calibri"/>
                <a:hlinkClick r:id="rId16"/>
              </a:rPr>
              <a:t>Cuajao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  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17"/>
              </a:rPr>
              <a:t>CC BY-NC-ND 2.0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pic>
        <p:nvPicPr>
          <p:cNvPr id="15" name="Εικόνα 1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492" y="4346060"/>
            <a:ext cx="2224922" cy="1480964"/>
          </a:xfrm>
          <a:prstGeom prst="rect">
            <a:avLst/>
          </a:prstGeom>
        </p:spPr>
      </p:pic>
      <p:sp>
        <p:nvSpPr>
          <p:cNvPr id="16" name="Rectangle 6"/>
          <p:cNvSpPr/>
          <p:nvPr/>
        </p:nvSpPr>
        <p:spPr>
          <a:xfrm>
            <a:off x="6201543" y="5827024"/>
            <a:ext cx="27338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19"/>
              </a:rPr>
              <a:t>Serious baby is serious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l-GR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19"/>
              </a:rPr>
              <a:t>Jenny Lee Silver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20"/>
              </a:rPr>
              <a:t>CC BY-NC 2.0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671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αναπτυξιακή θεωρία για τη </a:t>
            </a:r>
            <a:r>
              <a:rPr lang="el-GR" smtClean="0"/>
              <a:t>συναισθηματική ανάπτυξη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10445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l-GR" dirty="0"/>
              <a:t>Η Τα βρέφη γεννιούνται με ένα περιορισμένο ρεπερτόριο συναισθημάτων, καθώς βιώνουν συνήθως γενικευμένα συναισθήματα δυσαρέσκειας ή ευχαρίστησης</a:t>
            </a:r>
            <a:r>
              <a:rPr lang="el-GR" dirty="0" smtClean="0"/>
              <a:t>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b="1" dirty="0" smtClean="0">
                <a:solidFill>
                  <a:srgbClr val="820000"/>
                </a:solidFill>
              </a:rPr>
              <a:t>Στα </a:t>
            </a:r>
            <a:r>
              <a:rPr lang="el-GR" b="1" dirty="0">
                <a:solidFill>
                  <a:srgbClr val="820000"/>
                </a:solidFill>
              </a:rPr>
              <a:t>νεογνά, η δυσαρέσκεια προκαλείται συνήθως από την πείνα, τον πόνο και την υπερδιέγερση</a:t>
            </a:r>
            <a:r>
              <a:rPr lang="el-GR" b="1" dirty="0" smtClean="0">
                <a:solidFill>
                  <a:srgbClr val="820000"/>
                </a:solidFill>
              </a:rPr>
              <a:t>.</a:t>
            </a:r>
            <a:endParaRPr lang="el-GR" b="1" dirty="0">
              <a:solidFill>
                <a:srgbClr val="82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Κατά </a:t>
            </a:r>
            <a:r>
              <a:rPr lang="el-GR" dirty="0"/>
              <a:t>τη διάρκεια της ανάπτυξης, τα βρέφη διευρύνουν και τροποποιούν τα πρωτογενή συναισθήματά τους, τα οποία γίνονται πιο πολύπλοκα, και αποκτούν καλύτερο έλεγχο των συναισθημάτων τους.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24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Διαφορές φύλου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Οι διαφορές που παρατηρούνται στην έκφραση των συναισθημάτων στα δύο φύλα, σχετίζονται με διαφορές που εντοπίζονται στα εξής:</a:t>
            </a:r>
          </a:p>
          <a:p>
            <a:pPr lvl="1">
              <a:spcBef>
                <a:spcPts val="1200"/>
              </a:spcBef>
            </a:pPr>
            <a:r>
              <a:rPr lang="el-GR" dirty="0" smtClean="0"/>
              <a:t>Ιδιοσυγκρασία</a:t>
            </a:r>
            <a:r>
              <a:rPr lang="en-US" dirty="0" smtClean="0"/>
              <a:t>,</a:t>
            </a:r>
            <a:endParaRPr lang="el-GR" dirty="0"/>
          </a:p>
          <a:p>
            <a:pPr lvl="1"/>
            <a:r>
              <a:rPr lang="el-GR" dirty="0" smtClean="0"/>
              <a:t>Κοινωνικοποίηση</a:t>
            </a:r>
            <a:r>
              <a:rPr lang="en-US" dirty="0" smtClean="0"/>
              <a:t>,</a:t>
            </a:r>
            <a:endParaRPr lang="el-GR" dirty="0"/>
          </a:p>
          <a:p>
            <a:pPr lvl="1"/>
            <a:r>
              <a:rPr lang="el-GR" dirty="0" err="1"/>
              <a:t>Ενδοατομικά</a:t>
            </a:r>
            <a:r>
              <a:rPr lang="el-GR" dirty="0"/>
              <a:t> </a:t>
            </a:r>
            <a:r>
              <a:rPr lang="el-GR" dirty="0" smtClean="0"/>
              <a:t>χαρακτηριστικά</a:t>
            </a:r>
            <a:r>
              <a:rPr lang="en-US" dirty="0" smtClean="0"/>
              <a:t>,</a:t>
            </a:r>
            <a:endParaRPr lang="el-GR" dirty="0"/>
          </a:p>
          <a:p>
            <a:pPr lvl="1"/>
            <a:r>
              <a:rPr lang="el-GR" dirty="0"/>
              <a:t>Πολιτισμικές </a:t>
            </a:r>
            <a:r>
              <a:rPr lang="el-GR" dirty="0" smtClean="0"/>
              <a:t>αξίες</a:t>
            </a:r>
            <a:r>
              <a:rPr lang="en-US" dirty="0" smtClean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>
              <a:solidFill>
                <a:prstClr val="black"/>
              </a:solidFill>
            </a:endParaRPr>
          </a:p>
        </p:txBody>
      </p:sp>
      <p:grpSp>
        <p:nvGrpSpPr>
          <p:cNvPr id="24" name="Ομάδα 23"/>
          <p:cNvGrpSpPr/>
          <p:nvPr/>
        </p:nvGrpSpPr>
        <p:grpSpPr>
          <a:xfrm>
            <a:off x="5576276" y="2266734"/>
            <a:ext cx="2710093" cy="2826368"/>
            <a:chOff x="5576276" y="2266734"/>
            <a:chExt cx="2710093" cy="2826368"/>
          </a:xfrm>
        </p:grpSpPr>
        <p:sp>
          <p:nvSpPr>
            <p:cNvPr id="6" name="Ορθογώνιο 5"/>
            <p:cNvSpPr/>
            <p:nvPr/>
          </p:nvSpPr>
          <p:spPr>
            <a:xfrm>
              <a:off x="5580112" y="2295255"/>
              <a:ext cx="2592288" cy="278992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cxnSp>
          <p:nvCxnSpPr>
            <p:cNvPr id="8" name="Ευθεία γραμμή σύνδεσης 7"/>
            <p:cNvCxnSpPr/>
            <p:nvPr/>
          </p:nvCxnSpPr>
          <p:spPr>
            <a:xfrm>
              <a:off x="6372200" y="2420888"/>
              <a:ext cx="0" cy="2088232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Ευθεία γραμμή σύνδεσης 8"/>
            <p:cNvCxnSpPr/>
            <p:nvPr/>
          </p:nvCxnSpPr>
          <p:spPr>
            <a:xfrm flipH="1">
              <a:off x="6352260" y="4509120"/>
              <a:ext cx="1676124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Ελεύθερη σχεδίαση 11"/>
            <p:cNvSpPr/>
            <p:nvPr/>
          </p:nvSpPr>
          <p:spPr>
            <a:xfrm>
              <a:off x="6477918" y="2941293"/>
              <a:ext cx="1421176" cy="925627"/>
            </a:xfrm>
            <a:custGeom>
              <a:avLst/>
              <a:gdLst>
                <a:gd name="connsiteX0" fmla="*/ 0 w 1421176"/>
                <a:gd name="connsiteY0" fmla="*/ 925627 h 925627"/>
                <a:gd name="connsiteX1" fmla="*/ 363557 w 1421176"/>
                <a:gd name="connsiteY1" fmla="*/ 705290 h 925627"/>
                <a:gd name="connsiteX2" fmla="*/ 892366 w 1421176"/>
                <a:gd name="connsiteY2" fmla="*/ 407835 h 925627"/>
                <a:gd name="connsiteX3" fmla="*/ 1333041 w 1421176"/>
                <a:gd name="connsiteY3" fmla="*/ 66312 h 925627"/>
                <a:gd name="connsiteX4" fmla="*/ 1421176 w 1421176"/>
                <a:gd name="connsiteY4" fmla="*/ 211 h 92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1176" h="925627">
                  <a:moveTo>
                    <a:pt x="0" y="925627"/>
                  </a:moveTo>
                  <a:cubicBezTo>
                    <a:pt x="107414" y="858608"/>
                    <a:pt x="214829" y="791589"/>
                    <a:pt x="363557" y="705290"/>
                  </a:cubicBezTo>
                  <a:cubicBezTo>
                    <a:pt x="512285" y="618991"/>
                    <a:pt x="730785" y="514331"/>
                    <a:pt x="892366" y="407835"/>
                  </a:cubicBezTo>
                  <a:cubicBezTo>
                    <a:pt x="1053947" y="301339"/>
                    <a:pt x="1244906" y="134249"/>
                    <a:pt x="1333041" y="66312"/>
                  </a:cubicBezTo>
                  <a:cubicBezTo>
                    <a:pt x="1421176" y="-1625"/>
                    <a:pt x="1421176" y="-707"/>
                    <a:pt x="1421176" y="211"/>
                  </a:cubicBezTo>
                </a:path>
              </a:pathLst>
            </a:custGeom>
            <a:noFill/>
            <a:ln w="50800">
              <a:solidFill>
                <a:srgbClr val="2367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3" name="Ελεύθερη σχεδίαση 12"/>
            <p:cNvSpPr/>
            <p:nvPr/>
          </p:nvSpPr>
          <p:spPr>
            <a:xfrm>
              <a:off x="6457978" y="3545243"/>
              <a:ext cx="1388125" cy="936434"/>
            </a:xfrm>
            <a:custGeom>
              <a:avLst/>
              <a:gdLst>
                <a:gd name="connsiteX0" fmla="*/ 0 w 1388125"/>
                <a:gd name="connsiteY0" fmla="*/ 936434 h 936434"/>
                <a:gd name="connsiteX1" fmla="*/ 473725 w 1388125"/>
                <a:gd name="connsiteY1" fmla="*/ 429658 h 936434"/>
                <a:gd name="connsiteX2" fmla="*/ 672029 w 1388125"/>
                <a:gd name="connsiteY2" fmla="*/ 187287 h 936434"/>
                <a:gd name="connsiteX3" fmla="*/ 848299 w 1388125"/>
                <a:gd name="connsiteY3" fmla="*/ 154236 h 936434"/>
                <a:gd name="connsiteX4" fmla="*/ 1388125 w 1388125"/>
                <a:gd name="connsiteY4" fmla="*/ 0 h 936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8125" h="936434">
                  <a:moveTo>
                    <a:pt x="0" y="936434"/>
                  </a:moveTo>
                  <a:cubicBezTo>
                    <a:pt x="180860" y="745475"/>
                    <a:pt x="361720" y="554516"/>
                    <a:pt x="473725" y="429658"/>
                  </a:cubicBezTo>
                  <a:cubicBezTo>
                    <a:pt x="585730" y="304800"/>
                    <a:pt x="609600" y="233191"/>
                    <a:pt x="672029" y="187287"/>
                  </a:cubicBezTo>
                  <a:cubicBezTo>
                    <a:pt x="734458" y="141383"/>
                    <a:pt x="728950" y="185450"/>
                    <a:pt x="848299" y="154236"/>
                  </a:cubicBezTo>
                  <a:cubicBezTo>
                    <a:pt x="967648" y="123022"/>
                    <a:pt x="1177886" y="61511"/>
                    <a:pt x="1388125" y="0"/>
                  </a:cubicBezTo>
                </a:path>
              </a:pathLst>
            </a:custGeom>
            <a:noFill/>
            <a:ln w="50800">
              <a:solidFill>
                <a:srgbClr val="4F2E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824421" y="2266735"/>
              <a:ext cx="6618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2.00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806106" y="2721323"/>
              <a:ext cx="6618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1.50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853751" y="3280338"/>
              <a:ext cx="6618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1.00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943578" y="3785613"/>
              <a:ext cx="6618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.</a:t>
              </a:r>
              <a:r>
                <a:rPr lang="en-US" dirty="0">
                  <a:solidFill>
                    <a:prstClr val="black"/>
                  </a:solidFill>
                  <a:latin typeface="Calibri"/>
                </a:rPr>
                <a:t>5</a:t>
              </a:r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0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379043" y="4445014"/>
              <a:ext cx="273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7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027739" y="4445014"/>
              <a:ext cx="273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9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686667" y="4445014"/>
              <a:ext cx="4373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11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570115" y="2626660"/>
              <a:ext cx="6451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Girls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641196" y="3526431"/>
              <a:ext cx="6451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Boys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 rot="16200000">
              <a:off x="4340064" y="3502946"/>
              <a:ext cx="2826368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>
                  <a:solidFill>
                    <a:prstClr val="black"/>
                  </a:solidFill>
                  <a:latin typeface="Calibri"/>
                </a:rPr>
                <a:t>Positive emotional </a:t>
              </a:r>
              <a:r>
                <a:rPr lang="en-US" sz="1700" dirty="0" err="1" smtClean="0">
                  <a:solidFill>
                    <a:prstClr val="black"/>
                  </a:solidFill>
                  <a:latin typeface="Calibri"/>
                </a:rPr>
                <a:t>behaviours</a:t>
              </a:r>
              <a:endParaRPr lang="el-GR" sz="1700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Ηλικία εμφάνισης των βασικών συναισθημάτων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1296144"/>
          </a:xfrm>
          <a:ln w="19050">
            <a:solidFill>
              <a:srgbClr val="820000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l-GR" dirty="0"/>
              <a:t>Τόσο η ανάπτυξη όσο και η ρύθμιση των συναισθημάτων διαφοροποιούνται ανάλογα με την ηλικιακή περίοδο στην οποία βρίσκεται το άτομο.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>
              <a:solidFill>
                <a:prstClr val="black"/>
              </a:solidFill>
            </a:endParaRPr>
          </a:p>
        </p:txBody>
      </p:sp>
      <p:graphicFrame>
        <p:nvGraphicFramePr>
          <p:cNvPr id="5" name="Πίνακας 4"/>
          <p:cNvGraphicFramePr>
            <a:graphicFrameLocks noGrp="1"/>
          </p:cNvGraphicFramePr>
          <p:nvPr>
            <p:extLst/>
          </p:nvPr>
        </p:nvGraphicFramePr>
        <p:xfrm>
          <a:off x="1413992" y="3717032"/>
          <a:ext cx="6408712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6144"/>
                <a:gridCol w="1368152"/>
                <a:gridCol w="1152128"/>
                <a:gridCol w="1296144"/>
                <a:gridCol w="1296144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2000" b="1" dirty="0" smtClean="0">
                          <a:solidFill>
                            <a:srgbClr val="4F2E54"/>
                          </a:solidFill>
                        </a:rPr>
                        <a:t>3</a:t>
                      </a:r>
                      <a:r>
                        <a:rPr lang="el-GR" sz="2000" b="1" baseline="0" dirty="0" smtClean="0">
                          <a:solidFill>
                            <a:srgbClr val="4F2E54"/>
                          </a:solidFill>
                        </a:rPr>
                        <a:t> μηνών</a:t>
                      </a:r>
                      <a:endParaRPr lang="el-GR" sz="2000" b="1" dirty="0">
                        <a:solidFill>
                          <a:srgbClr val="4F2E5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b="1" dirty="0" smtClean="0">
                          <a:solidFill>
                            <a:srgbClr val="4F2E54"/>
                          </a:solidFill>
                        </a:rPr>
                        <a:t>3-4 μηνών</a:t>
                      </a:r>
                      <a:endParaRPr lang="el-GR" sz="2000" b="1" dirty="0">
                        <a:solidFill>
                          <a:srgbClr val="4F2E5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b="1" dirty="0" smtClean="0">
                          <a:solidFill>
                            <a:srgbClr val="4F2E54"/>
                          </a:solidFill>
                        </a:rPr>
                        <a:t>4 μηνών</a:t>
                      </a:r>
                      <a:endParaRPr lang="el-GR" sz="2000" b="1" dirty="0">
                        <a:solidFill>
                          <a:srgbClr val="4F2E5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b="1" dirty="0" smtClean="0">
                          <a:solidFill>
                            <a:srgbClr val="4F2E54"/>
                          </a:solidFill>
                        </a:rPr>
                        <a:t>4-7 μηνών</a:t>
                      </a:r>
                      <a:endParaRPr lang="el-GR" sz="2000" b="1" dirty="0">
                        <a:solidFill>
                          <a:srgbClr val="4F2E5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b="1" dirty="0" smtClean="0">
                          <a:solidFill>
                            <a:srgbClr val="4F2E54"/>
                          </a:solidFill>
                        </a:rPr>
                        <a:t>5-7 μηνών</a:t>
                      </a:r>
                      <a:endParaRPr lang="el-GR" sz="2000" b="1" dirty="0">
                        <a:solidFill>
                          <a:srgbClr val="4F2E54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Κοινωνικό χαμόγελο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Λύπη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Έκπληξη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Χαρά – Θυμός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φόβος</a:t>
                      </a:r>
                      <a:endParaRPr lang="el-GR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332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Το συναίσθημα της χαράς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864096"/>
          </a:xfrm>
        </p:spPr>
        <p:txBody>
          <a:bodyPr/>
          <a:lstStyle/>
          <a:p>
            <a:pPr marL="0" indent="0" algn="ctr">
              <a:buNone/>
            </a:pPr>
            <a:r>
              <a:rPr lang="el-GR" dirty="0"/>
              <a:t>Φωτεινά μάτια, ανασηκωμένα μάγουλα, χείλη που σχηματίζουν χαμόγελο.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53" y="2652585"/>
            <a:ext cx="3471625" cy="2310800"/>
          </a:xfrm>
          <a:prstGeom prst="rect">
            <a:avLst/>
          </a:prstGeom>
        </p:spPr>
      </p:pic>
      <p:sp>
        <p:nvSpPr>
          <p:cNvPr id="6" name="Rectangle 6"/>
          <p:cNvSpPr/>
          <p:nvPr/>
        </p:nvSpPr>
        <p:spPr>
          <a:xfrm>
            <a:off x="548915" y="4964803"/>
            <a:ext cx="325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3"/>
              </a:rPr>
              <a:t>asian smile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l-GR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PublicDomainPictures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901" y="2652584"/>
            <a:ext cx="2736304" cy="2314101"/>
          </a:xfrm>
          <a:prstGeom prst="rect">
            <a:avLst/>
          </a:prstGeom>
        </p:spPr>
      </p:pic>
      <p:sp>
        <p:nvSpPr>
          <p:cNvPr id="8" name="Rectangle 6"/>
          <p:cNvSpPr/>
          <p:nvPr/>
        </p:nvSpPr>
        <p:spPr>
          <a:xfrm>
            <a:off x="5005853" y="4963385"/>
            <a:ext cx="3384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6"/>
              </a:rPr>
              <a:t>Seth MacFarlane by Gage Skidmore 5 alternate crop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l-GR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7"/>
              </a:rPr>
              <a:t>Gage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8"/>
              </a:rPr>
              <a:t>CC 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8"/>
              </a:rPr>
              <a:t>BY-SA 3.0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8"/>
              </a:rPr>
              <a:t> 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507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Ερεθίσματα που προκαλούν το συναίσθημα της χαράς </a:t>
            </a:r>
            <a:r>
              <a:rPr lang="el-GR" sz="3600" b="0" dirty="0" smtClean="0"/>
              <a:t>(1 από 2)</a:t>
            </a:r>
            <a:endParaRPr lang="el-GR" sz="36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auto">
          <a:xfrm flipV="1">
            <a:off x="6745287" y="1541214"/>
            <a:ext cx="0" cy="1584325"/>
          </a:xfrm>
          <a:prstGeom prst="line">
            <a:avLst/>
          </a:prstGeom>
          <a:noFill/>
          <a:ln w="31750">
            <a:solidFill>
              <a:srgbClr val="82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noProof="1">
              <a:solidFill>
                <a:sysClr val="windowText" lastClr="000000"/>
              </a:solidFill>
              <a:ea typeface="ＭＳ Ｐゴシック" pitchFamily="-97" charset="-128"/>
            </a:endParaRPr>
          </a:p>
        </p:txBody>
      </p:sp>
      <p:sp>
        <p:nvSpPr>
          <p:cNvPr id="6" name="Line 16"/>
          <p:cNvSpPr>
            <a:spLocks noChangeShapeType="1"/>
          </p:cNvSpPr>
          <p:nvPr/>
        </p:nvSpPr>
        <p:spPr bwMode="auto">
          <a:xfrm flipH="1" flipV="1">
            <a:off x="5678487" y="3522414"/>
            <a:ext cx="7938" cy="2289175"/>
          </a:xfrm>
          <a:prstGeom prst="line">
            <a:avLst/>
          </a:prstGeom>
          <a:noFill/>
          <a:ln w="31750">
            <a:solidFill>
              <a:srgbClr val="82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noProof="1">
              <a:solidFill>
                <a:sysClr val="windowText" lastClr="000000"/>
              </a:solidFill>
              <a:ea typeface="ＭＳ Ｐゴシック" pitchFamily="-97" charset="-128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 flipV="1">
            <a:off x="3697287" y="1465014"/>
            <a:ext cx="0" cy="1584325"/>
          </a:xfrm>
          <a:prstGeom prst="line">
            <a:avLst/>
          </a:prstGeom>
          <a:noFill/>
          <a:ln w="31750">
            <a:solidFill>
              <a:srgbClr val="82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noProof="1">
              <a:solidFill>
                <a:sysClr val="windowText" lastClr="000000"/>
              </a:solidFill>
              <a:ea typeface="ＭＳ Ｐゴシック" pitchFamily="-97" charset="-128"/>
            </a:endParaRPr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 flipV="1">
            <a:off x="725487" y="1485652"/>
            <a:ext cx="0" cy="1843087"/>
          </a:xfrm>
          <a:prstGeom prst="line">
            <a:avLst/>
          </a:prstGeom>
          <a:noFill/>
          <a:ln w="31750">
            <a:solidFill>
              <a:srgbClr val="82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noProof="1">
              <a:solidFill>
                <a:sysClr val="windowText" lastClr="000000"/>
              </a:solidFill>
              <a:ea typeface="ＭＳ Ｐゴシック" pitchFamily="-97" charset="-128"/>
            </a:endParaRPr>
          </a:p>
        </p:txBody>
      </p:sp>
      <p:sp>
        <p:nvSpPr>
          <p:cNvPr id="9" name="Line 16"/>
          <p:cNvSpPr>
            <a:spLocks noChangeShapeType="1"/>
          </p:cNvSpPr>
          <p:nvPr/>
        </p:nvSpPr>
        <p:spPr bwMode="auto">
          <a:xfrm flipV="1">
            <a:off x="2454275" y="4220914"/>
            <a:ext cx="6350" cy="1585913"/>
          </a:xfrm>
          <a:prstGeom prst="line">
            <a:avLst/>
          </a:prstGeom>
          <a:noFill/>
          <a:ln w="31750">
            <a:solidFill>
              <a:srgbClr val="82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noProof="1">
              <a:solidFill>
                <a:sysClr val="windowText" lastClr="000000"/>
              </a:solidFill>
              <a:ea typeface="ＭＳ Ｐゴシック" pitchFamily="-97" charset="-128"/>
            </a:endParaRPr>
          </a:p>
        </p:txBody>
      </p:sp>
      <p:grpSp>
        <p:nvGrpSpPr>
          <p:cNvPr id="10" name="Gruppe 76"/>
          <p:cNvGrpSpPr>
            <a:grpSpLocks/>
          </p:cNvGrpSpPr>
          <p:nvPr/>
        </p:nvGrpSpPr>
        <p:grpSpPr bwMode="auto">
          <a:xfrm>
            <a:off x="438150" y="2996952"/>
            <a:ext cx="8248650" cy="1368425"/>
            <a:chOff x="478807" y="3859777"/>
            <a:chExt cx="8249946" cy="1367543"/>
          </a:xfrm>
        </p:grpSpPr>
        <p:grpSp>
          <p:nvGrpSpPr>
            <p:cNvPr id="11" name="Gruppe 74"/>
            <p:cNvGrpSpPr>
              <a:grpSpLocks/>
            </p:cNvGrpSpPr>
            <p:nvPr/>
          </p:nvGrpSpPr>
          <p:grpSpPr bwMode="auto">
            <a:xfrm>
              <a:off x="478807" y="3859777"/>
              <a:ext cx="8249946" cy="1173993"/>
              <a:chOff x="478807" y="3859777"/>
              <a:chExt cx="8249946" cy="1173993"/>
            </a:xfrm>
          </p:grpSpPr>
          <p:sp>
            <p:nvSpPr>
              <p:cNvPr id="13" name="Vinkel 118"/>
              <p:cNvSpPr>
                <a:spLocks noChangeArrowheads="1"/>
              </p:cNvSpPr>
              <p:nvPr/>
            </p:nvSpPr>
            <p:spPr bwMode="auto">
              <a:xfrm>
                <a:off x="3617788" y="3859777"/>
                <a:ext cx="2048197" cy="1156541"/>
              </a:xfrm>
              <a:prstGeom prst="chevron">
                <a:avLst>
                  <a:gd name="adj" fmla="val 49997"/>
                </a:avLst>
              </a:prstGeom>
              <a:gradFill rotWithShape="1">
                <a:gsLst>
                  <a:gs pos="0">
                    <a:srgbClr val="1F88C8"/>
                  </a:gs>
                  <a:gs pos="100000">
                    <a:srgbClr val="41A7C3"/>
                  </a:gs>
                </a:gsLst>
                <a:lin ang="5400000"/>
              </a:gradFill>
              <a:ln w="9525">
                <a:solidFill>
                  <a:srgbClr val="34A8CC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l-GR" altLang="el-GR" sz="1600" noProof="1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4" name="Pentagon 119"/>
              <p:cNvSpPr>
                <a:spLocks noChangeArrowheads="1"/>
              </p:cNvSpPr>
              <p:nvPr/>
            </p:nvSpPr>
            <p:spPr bwMode="auto">
              <a:xfrm>
                <a:off x="478807" y="3878815"/>
                <a:ext cx="2124409" cy="1154955"/>
              </a:xfrm>
              <a:prstGeom prst="homePlate">
                <a:avLst>
                  <a:gd name="adj" fmla="val 50004"/>
                </a:avLst>
              </a:prstGeom>
              <a:gradFill rotWithShape="1">
                <a:gsLst>
                  <a:gs pos="0">
                    <a:srgbClr val="10253F"/>
                  </a:gs>
                  <a:gs pos="59000">
                    <a:srgbClr val="254061"/>
                  </a:gs>
                  <a:gs pos="100000">
                    <a:srgbClr val="254061"/>
                  </a:gs>
                </a:gsLst>
                <a:lin ang="540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l-GR" altLang="el-GR" sz="1600" noProof="1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5" name="Vinkel 120"/>
              <p:cNvSpPr>
                <a:spLocks noChangeArrowheads="1"/>
              </p:cNvSpPr>
              <p:nvPr/>
            </p:nvSpPr>
            <p:spPr bwMode="auto">
              <a:xfrm>
                <a:off x="2087198" y="3877228"/>
                <a:ext cx="2048197" cy="1156542"/>
              </a:xfrm>
              <a:prstGeom prst="chevron">
                <a:avLst>
                  <a:gd name="adj" fmla="val 49997"/>
                </a:avLst>
              </a:prstGeom>
              <a:gradFill rotWithShape="1">
                <a:gsLst>
                  <a:gs pos="0">
                    <a:srgbClr val="1F88C8"/>
                  </a:gs>
                  <a:gs pos="100000">
                    <a:srgbClr val="002060"/>
                  </a:gs>
                </a:gsLst>
                <a:lin ang="540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l-GR" altLang="el-GR" sz="1400" b="1" noProof="1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" name="Vinkel 124"/>
              <p:cNvSpPr>
                <a:spLocks noChangeArrowheads="1"/>
              </p:cNvSpPr>
              <p:nvPr/>
            </p:nvSpPr>
            <p:spPr bwMode="auto">
              <a:xfrm>
                <a:off x="5149966" y="3877228"/>
                <a:ext cx="2048197" cy="1156542"/>
              </a:xfrm>
              <a:prstGeom prst="chevron">
                <a:avLst>
                  <a:gd name="adj" fmla="val 49997"/>
                </a:avLst>
              </a:prstGeom>
              <a:gradFill rotWithShape="1">
                <a:gsLst>
                  <a:gs pos="0">
                    <a:srgbClr val="8EABDE"/>
                  </a:gs>
                  <a:gs pos="50000">
                    <a:srgbClr val="8EABDE"/>
                  </a:gs>
                  <a:gs pos="100000">
                    <a:srgbClr val="8FACE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indent="-3429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l-GR" altLang="el-GR" sz="4800" b="1" noProof="1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" name="Vinkel 125"/>
              <p:cNvSpPr>
                <a:spLocks noChangeArrowheads="1"/>
              </p:cNvSpPr>
              <p:nvPr/>
            </p:nvSpPr>
            <p:spPr bwMode="auto">
              <a:xfrm>
                <a:off x="6680556" y="3877228"/>
                <a:ext cx="2048197" cy="1156542"/>
              </a:xfrm>
              <a:prstGeom prst="chevron">
                <a:avLst>
                  <a:gd name="adj" fmla="val 49997"/>
                </a:avLst>
              </a:prstGeom>
              <a:gradFill rotWithShape="1">
                <a:gsLst>
                  <a:gs pos="0">
                    <a:srgbClr val="C2D1ED"/>
                  </a:gs>
                  <a:gs pos="50000">
                    <a:srgbClr val="C2D1ED"/>
                  </a:gs>
                  <a:gs pos="100000">
                    <a:srgbClr val="9AB5E4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indent="-3429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l-GR" altLang="el-GR" sz="4800" b="1" noProof="1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2" name="Rectangle 3"/>
            <p:cNvSpPr>
              <a:spLocks noChangeArrowheads="1"/>
            </p:cNvSpPr>
            <p:nvPr/>
          </p:nvSpPr>
          <p:spPr bwMode="auto">
            <a:xfrm>
              <a:off x="489922" y="5027424"/>
              <a:ext cx="7648188" cy="199896"/>
            </a:xfrm>
            <a:prstGeom prst="rect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 noProof="1">
                <a:solidFill>
                  <a:srgbClr val="000000"/>
                </a:solidFill>
              </a:endParaRPr>
            </a:p>
          </p:txBody>
        </p:sp>
      </p:grpSp>
      <p:sp>
        <p:nvSpPr>
          <p:cNvPr id="18" name="Rektangel 145"/>
          <p:cNvSpPr>
            <a:spLocks noChangeArrowheads="1"/>
          </p:cNvSpPr>
          <p:nvPr/>
        </p:nvSpPr>
        <p:spPr bwMode="auto">
          <a:xfrm>
            <a:off x="851128" y="1758803"/>
            <a:ext cx="231298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lvl="1" algn="ctr" eaLnBrk="1" hangingPunct="1">
              <a:buClr>
                <a:srgbClr val="EEECE1"/>
              </a:buClr>
            </a:pPr>
            <a:r>
              <a:rPr lang="el-GR" altLang="el-GR" sz="2200" dirty="0">
                <a:solidFill>
                  <a:prstClr val="black"/>
                </a:solidFill>
                <a:latin typeface="Calibri"/>
              </a:rPr>
              <a:t>Γεμάτο στομάχι, λίκνισμα, μασάζ</a:t>
            </a:r>
          </a:p>
        </p:txBody>
      </p:sp>
      <p:sp>
        <p:nvSpPr>
          <p:cNvPr id="19" name="Rektangel 146"/>
          <p:cNvSpPr>
            <a:spLocks noChangeArrowheads="1"/>
          </p:cNvSpPr>
          <p:nvPr/>
        </p:nvSpPr>
        <p:spPr bwMode="auto">
          <a:xfrm>
            <a:off x="3743325" y="1758802"/>
            <a:ext cx="29686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lvl="1" algn="ctr" eaLnBrk="1" hangingPunct="1">
              <a:buClr>
                <a:srgbClr val="EEECE1"/>
              </a:buClr>
            </a:pPr>
            <a:r>
              <a:rPr lang="el-GR" altLang="el-GR" sz="2200" dirty="0">
                <a:solidFill>
                  <a:prstClr val="black"/>
                </a:solidFill>
                <a:latin typeface="Calibri"/>
              </a:rPr>
              <a:t>Δραστήρια ερεθίσματα και </a:t>
            </a:r>
            <a:r>
              <a:rPr lang="el-GR" altLang="el-GR" sz="2200" dirty="0" smtClean="0">
                <a:solidFill>
                  <a:prstClr val="black"/>
                </a:solidFill>
                <a:latin typeface="Calibri"/>
              </a:rPr>
              <a:t>εκπλήξεις</a:t>
            </a:r>
            <a:endParaRPr lang="el-GR" altLang="el-GR" sz="2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ktangel 147"/>
          <p:cNvSpPr>
            <a:spLocks noChangeArrowheads="1"/>
          </p:cNvSpPr>
          <p:nvPr/>
        </p:nvSpPr>
        <p:spPr bwMode="auto">
          <a:xfrm>
            <a:off x="6885853" y="1758801"/>
            <a:ext cx="210852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lvl="1" algn="ctr" eaLnBrk="1" hangingPunct="1">
              <a:buClr>
                <a:srgbClr val="EEECE1"/>
              </a:buClr>
            </a:pPr>
            <a:r>
              <a:rPr lang="el-GR" altLang="el-GR" sz="2200" dirty="0">
                <a:solidFill>
                  <a:prstClr val="black"/>
                </a:solidFill>
                <a:latin typeface="Calibri"/>
              </a:rPr>
              <a:t>Η κοινωνική αλληλεπίδραση </a:t>
            </a:r>
          </a:p>
        </p:txBody>
      </p:sp>
      <p:sp>
        <p:nvSpPr>
          <p:cNvPr id="21" name="Rektangel 148"/>
          <p:cNvSpPr>
            <a:spLocks noChangeArrowheads="1"/>
          </p:cNvSpPr>
          <p:nvPr/>
        </p:nvSpPr>
        <p:spPr bwMode="auto">
          <a:xfrm>
            <a:off x="2493214" y="4398714"/>
            <a:ext cx="316071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lvl="1" algn="ctr" eaLnBrk="1" hangingPunct="1">
              <a:buClr>
                <a:srgbClr val="EEECE1"/>
              </a:buClr>
            </a:pPr>
            <a:r>
              <a:rPr lang="el-GR" altLang="el-GR" sz="2200" dirty="0">
                <a:solidFill>
                  <a:prstClr val="black"/>
                </a:solidFill>
                <a:latin typeface="Calibri"/>
              </a:rPr>
              <a:t>Ενδιαφέροντα αντικείμενα ή γεγονότα, το χαμόγελο των άλλων</a:t>
            </a:r>
          </a:p>
        </p:txBody>
      </p:sp>
      <p:sp>
        <p:nvSpPr>
          <p:cNvPr id="22" name="Rektangel 149"/>
          <p:cNvSpPr>
            <a:spLocks noChangeArrowheads="1"/>
          </p:cNvSpPr>
          <p:nvPr/>
        </p:nvSpPr>
        <p:spPr bwMode="auto">
          <a:xfrm>
            <a:off x="5781674" y="4452084"/>
            <a:ext cx="25368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lvl="1" algn="ctr" eaLnBrk="1" hangingPunct="1">
              <a:buClr>
                <a:srgbClr val="EEECE1"/>
              </a:buClr>
            </a:pPr>
            <a:r>
              <a:rPr lang="el-GR" altLang="el-GR" sz="2200" dirty="0">
                <a:solidFill>
                  <a:prstClr val="black"/>
                </a:solidFill>
                <a:latin typeface="Calibri"/>
              </a:rPr>
              <a:t>Η παρουσία οικείων ατόμων</a:t>
            </a:r>
          </a:p>
        </p:txBody>
      </p:sp>
      <p:sp>
        <p:nvSpPr>
          <p:cNvPr id="24" name="57 - TextBox"/>
          <p:cNvSpPr txBox="1">
            <a:spLocks noChangeArrowheads="1"/>
          </p:cNvSpPr>
          <p:nvPr/>
        </p:nvSpPr>
        <p:spPr bwMode="auto">
          <a:xfrm>
            <a:off x="801687" y="3293814"/>
            <a:ext cx="1219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2000" b="1" dirty="0">
                <a:solidFill>
                  <a:srgbClr val="FBFBFB"/>
                </a:solidFill>
                <a:latin typeface="Calibri"/>
              </a:rPr>
              <a:t>Γέννηση</a:t>
            </a:r>
          </a:p>
        </p:txBody>
      </p:sp>
      <p:sp>
        <p:nvSpPr>
          <p:cNvPr id="25" name="58 - TextBox"/>
          <p:cNvSpPr txBox="1">
            <a:spLocks noChangeArrowheads="1"/>
          </p:cNvSpPr>
          <p:nvPr/>
        </p:nvSpPr>
        <p:spPr bwMode="auto">
          <a:xfrm>
            <a:off x="2630487" y="3370014"/>
            <a:ext cx="1219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2000" b="1" dirty="0">
                <a:solidFill>
                  <a:srgbClr val="FBFBFB"/>
                </a:solidFill>
                <a:latin typeface="Calibri"/>
              </a:rPr>
              <a:t>2 μηνών</a:t>
            </a:r>
          </a:p>
        </p:txBody>
      </p:sp>
      <p:sp>
        <p:nvSpPr>
          <p:cNvPr id="26" name="59 - TextBox"/>
          <p:cNvSpPr txBox="1">
            <a:spLocks noChangeArrowheads="1"/>
          </p:cNvSpPr>
          <p:nvPr/>
        </p:nvSpPr>
        <p:spPr bwMode="auto">
          <a:xfrm>
            <a:off x="4154487" y="3370014"/>
            <a:ext cx="137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2000" b="1" dirty="0">
                <a:solidFill>
                  <a:srgbClr val="FBFBFB"/>
                </a:solidFill>
                <a:latin typeface="Calibri"/>
              </a:rPr>
              <a:t>3-4 μηνών</a:t>
            </a:r>
          </a:p>
        </p:txBody>
      </p:sp>
      <p:sp>
        <p:nvSpPr>
          <p:cNvPr id="27" name="60 - TextBox"/>
          <p:cNvSpPr txBox="1">
            <a:spLocks noChangeArrowheads="1"/>
          </p:cNvSpPr>
          <p:nvPr/>
        </p:nvSpPr>
        <p:spPr bwMode="auto">
          <a:xfrm>
            <a:off x="5678487" y="3370014"/>
            <a:ext cx="137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2000" b="1" dirty="0">
                <a:solidFill>
                  <a:srgbClr val="FBFBFB"/>
                </a:solidFill>
                <a:latin typeface="Calibri"/>
              </a:rPr>
              <a:t>18 μηνών</a:t>
            </a:r>
          </a:p>
        </p:txBody>
      </p:sp>
      <p:sp>
        <p:nvSpPr>
          <p:cNvPr id="28" name="61 - TextBox"/>
          <p:cNvSpPr txBox="1">
            <a:spLocks noChangeArrowheads="1"/>
          </p:cNvSpPr>
          <p:nvPr/>
        </p:nvSpPr>
        <p:spPr bwMode="auto">
          <a:xfrm>
            <a:off x="7202487" y="3370014"/>
            <a:ext cx="137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2000" b="1" dirty="0">
                <a:solidFill>
                  <a:srgbClr val="FBFBFB"/>
                </a:solidFill>
                <a:latin typeface="Calibri"/>
              </a:rPr>
              <a:t>24 μηνών</a:t>
            </a:r>
          </a:p>
        </p:txBody>
      </p:sp>
    </p:spTree>
    <p:extLst>
      <p:ext uri="{BB962C8B-B14F-4D97-AF65-F5344CB8AC3E}">
        <p14:creationId xmlns:p14="http://schemas.microsoft.com/office/powerpoint/2010/main" val="185916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27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Ερεθίσματα που προκαλούν το συναίσθημα της χαράς </a:t>
            </a:r>
            <a:r>
              <a:rPr lang="el-GR" sz="3600" b="0" dirty="0" smtClean="0"/>
              <a:t>(2 από 2)</a:t>
            </a:r>
            <a:endParaRPr lang="el-GR" sz="36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5" name="Picture 3" descr="C:\Users\Katerina\Desktop\Εικόνα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7370999" cy="4852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430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Το συναίσθημα του φόβου </a:t>
            </a:r>
            <a:r>
              <a:rPr lang="el-GR" sz="3200" b="0" dirty="0" smtClean="0"/>
              <a:t>(1 από 2)</a:t>
            </a:r>
            <a:endParaRPr lang="el-GR" sz="32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Rectangle 6"/>
          <p:cNvSpPr/>
          <p:nvPr/>
        </p:nvSpPr>
        <p:spPr>
          <a:xfrm>
            <a:off x="685279" y="4864225"/>
            <a:ext cx="36378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3"/>
              </a:rPr>
              <a:t>Little scared here folks...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l-GR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3"/>
              </a:rPr>
              <a:t>Kris </a:t>
            </a:r>
            <a:r>
              <a:rPr lang="en-US" sz="1200" dirty="0" err="1">
                <a:solidFill>
                  <a:prstClr val="black"/>
                </a:solidFill>
                <a:latin typeface="Calibri"/>
                <a:hlinkClick r:id="rId3"/>
              </a:rPr>
              <a:t>Gabbard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3"/>
              </a:rPr>
              <a:t>  </a:t>
            </a:r>
            <a:r>
              <a:rPr lang="el-GR" sz="1200" dirty="0" smtClean="0">
                <a:solidFill>
                  <a:prstClr val="black"/>
                </a:solidFill>
                <a:latin typeface="Calibri"/>
                <a:hlinkClick r:id="rId3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>
                <a:latin typeface="+mn-lt"/>
                <a:hlinkClick r:id="rId4"/>
              </a:rPr>
              <a:t>CC BY </a:t>
            </a:r>
            <a:r>
              <a:rPr lang="en-US" sz="1200" dirty="0" smtClean="0">
                <a:latin typeface="+mn-lt"/>
                <a:hlinkClick r:id="rId4"/>
              </a:rPr>
              <a:t>2.0</a:t>
            </a:r>
            <a:endParaRPr lang="en-US" sz="1200" dirty="0">
              <a:latin typeface="+mn-lt"/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064" y="2564904"/>
            <a:ext cx="3617130" cy="2262716"/>
          </a:xfrm>
          <a:prstGeom prst="rect">
            <a:avLst/>
          </a:prstGeom>
        </p:spPr>
      </p:pic>
      <p:sp>
        <p:nvSpPr>
          <p:cNvPr id="8" name="Rectangle 6"/>
          <p:cNvSpPr/>
          <p:nvPr/>
        </p:nvSpPr>
        <p:spPr>
          <a:xfrm>
            <a:off x="4940048" y="4855275"/>
            <a:ext cx="36378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6"/>
              </a:rPr>
              <a:t>Kendall - Scared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l-GR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6"/>
              </a:rPr>
              <a:t>DarkElements10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7"/>
              </a:rPr>
              <a:t>CC BY-NC-ND 3.0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179512" y="1042514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dirty="0">
                <a:solidFill>
                  <a:prstClr val="black"/>
                </a:solidFill>
                <a:latin typeface="Calibri"/>
              </a:rPr>
              <a:t>Τραβηγμένο στόμα, φρύδια τραβηγμένα πάνω και προς τα μέσα, βλέφαρα ανασηκωμένα.</a:t>
            </a:r>
          </a:p>
        </p:txBody>
      </p:sp>
      <p:pic>
        <p:nvPicPr>
          <p:cNvPr id="10" name="Θέση περιεχομένου 9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60" y="2589095"/>
            <a:ext cx="3129903" cy="2088232"/>
          </a:xfrm>
        </p:spPr>
      </p:pic>
    </p:spTree>
    <p:extLst>
      <p:ext uri="{BB962C8B-B14F-4D97-AF65-F5344CB8AC3E}">
        <p14:creationId xmlns:p14="http://schemas.microsoft.com/office/powerpoint/2010/main" val="410577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συναίσθημα του φόβου </a:t>
            </a:r>
            <a:r>
              <a:rPr lang="el-GR" sz="3200" b="0" dirty="0" smtClean="0"/>
              <a:t>(2 </a:t>
            </a:r>
            <a:r>
              <a:rPr lang="el-GR" sz="3200" b="0" dirty="0"/>
              <a:t>από </a:t>
            </a:r>
            <a:r>
              <a:rPr lang="el-GR" sz="3200" b="0" dirty="0" smtClean="0"/>
              <a:t>2)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auto">
          <a:xfrm flipV="1">
            <a:off x="6390009" y="1305711"/>
            <a:ext cx="0" cy="1584325"/>
          </a:xfrm>
          <a:prstGeom prst="line">
            <a:avLst/>
          </a:prstGeom>
          <a:noFill/>
          <a:ln w="31750">
            <a:solidFill>
              <a:srgbClr val="82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noProof="1">
              <a:solidFill>
                <a:sysClr val="windowText" lastClr="000000"/>
              </a:solidFill>
              <a:ea typeface="ＭＳ Ｐゴシック" pitchFamily="-97" charset="-128"/>
            </a:endParaRPr>
          </a:p>
        </p:txBody>
      </p:sp>
      <p:sp>
        <p:nvSpPr>
          <p:cNvPr id="6" name="Line 16"/>
          <p:cNvSpPr>
            <a:spLocks noChangeShapeType="1"/>
          </p:cNvSpPr>
          <p:nvPr/>
        </p:nvSpPr>
        <p:spPr bwMode="auto">
          <a:xfrm flipH="1" flipV="1">
            <a:off x="5323209" y="3286911"/>
            <a:ext cx="7938" cy="2289175"/>
          </a:xfrm>
          <a:prstGeom prst="line">
            <a:avLst/>
          </a:prstGeom>
          <a:noFill/>
          <a:ln w="31750">
            <a:solidFill>
              <a:srgbClr val="82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noProof="1">
              <a:solidFill>
                <a:sysClr val="windowText" lastClr="000000"/>
              </a:solidFill>
              <a:ea typeface="ＭＳ Ｐゴシック" pitchFamily="-97" charset="-128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 flipV="1">
            <a:off x="3342009" y="1229511"/>
            <a:ext cx="0" cy="1584325"/>
          </a:xfrm>
          <a:prstGeom prst="line">
            <a:avLst/>
          </a:prstGeom>
          <a:noFill/>
          <a:ln w="31750">
            <a:solidFill>
              <a:srgbClr val="82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noProof="1">
              <a:solidFill>
                <a:sysClr val="windowText" lastClr="000000"/>
              </a:solidFill>
              <a:ea typeface="ＭＳ Ｐゴシック" pitchFamily="-97" charset="-128"/>
            </a:endParaRPr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 flipV="1">
            <a:off x="370209" y="1250149"/>
            <a:ext cx="0" cy="1843087"/>
          </a:xfrm>
          <a:prstGeom prst="line">
            <a:avLst/>
          </a:prstGeom>
          <a:noFill/>
          <a:ln w="31750">
            <a:solidFill>
              <a:srgbClr val="82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noProof="1">
              <a:solidFill>
                <a:sysClr val="windowText" lastClr="000000"/>
              </a:solidFill>
              <a:ea typeface="ＭＳ Ｐゴシック" pitchFamily="-97" charset="-128"/>
            </a:endParaRPr>
          </a:p>
        </p:txBody>
      </p:sp>
      <p:sp>
        <p:nvSpPr>
          <p:cNvPr id="9" name="Line 16"/>
          <p:cNvSpPr>
            <a:spLocks noChangeShapeType="1"/>
          </p:cNvSpPr>
          <p:nvPr/>
        </p:nvSpPr>
        <p:spPr bwMode="auto">
          <a:xfrm flipV="1">
            <a:off x="2098997" y="3985411"/>
            <a:ext cx="6350" cy="1585913"/>
          </a:xfrm>
          <a:prstGeom prst="line">
            <a:avLst/>
          </a:prstGeom>
          <a:noFill/>
          <a:ln w="31750">
            <a:solidFill>
              <a:srgbClr val="82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noProof="1">
              <a:solidFill>
                <a:sysClr val="windowText" lastClr="000000"/>
              </a:solidFill>
              <a:ea typeface="ＭＳ Ｐゴシック" pitchFamily="-97" charset="-128"/>
            </a:endParaRPr>
          </a:p>
        </p:txBody>
      </p:sp>
      <p:grpSp>
        <p:nvGrpSpPr>
          <p:cNvPr id="10" name="Gruppe 76"/>
          <p:cNvGrpSpPr>
            <a:grpSpLocks/>
          </p:cNvGrpSpPr>
          <p:nvPr/>
        </p:nvGrpSpPr>
        <p:grpSpPr bwMode="auto">
          <a:xfrm>
            <a:off x="82872" y="2761449"/>
            <a:ext cx="8248650" cy="1368425"/>
            <a:chOff x="478807" y="3859777"/>
            <a:chExt cx="8249946" cy="1367543"/>
          </a:xfrm>
        </p:grpSpPr>
        <p:grpSp>
          <p:nvGrpSpPr>
            <p:cNvPr id="11" name="Gruppe 74"/>
            <p:cNvGrpSpPr>
              <a:grpSpLocks/>
            </p:cNvGrpSpPr>
            <p:nvPr/>
          </p:nvGrpSpPr>
          <p:grpSpPr bwMode="auto">
            <a:xfrm>
              <a:off x="478807" y="3859777"/>
              <a:ext cx="8249946" cy="1173993"/>
              <a:chOff x="478807" y="3859777"/>
              <a:chExt cx="8249946" cy="1173993"/>
            </a:xfrm>
          </p:grpSpPr>
          <p:sp>
            <p:nvSpPr>
              <p:cNvPr id="13" name="Vinkel 118"/>
              <p:cNvSpPr>
                <a:spLocks noChangeArrowheads="1"/>
              </p:cNvSpPr>
              <p:nvPr/>
            </p:nvSpPr>
            <p:spPr bwMode="auto">
              <a:xfrm>
                <a:off x="3617788" y="3859777"/>
                <a:ext cx="2048197" cy="1156541"/>
              </a:xfrm>
              <a:prstGeom prst="chevron">
                <a:avLst>
                  <a:gd name="adj" fmla="val 49997"/>
                </a:avLst>
              </a:prstGeom>
              <a:gradFill rotWithShape="1">
                <a:gsLst>
                  <a:gs pos="0">
                    <a:srgbClr val="1F88C8"/>
                  </a:gs>
                  <a:gs pos="100000">
                    <a:srgbClr val="41A7C3"/>
                  </a:gs>
                </a:gsLst>
                <a:lin ang="5400000"/>
              </a:gradFill>
              <a:ln w="9525">
                <a:solidFill>
                  <a:srgbClr val="34A8CC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l-GR" altLang="el-GR" sz="1600" noProof="1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4" name="Pentagon 119"/>
              <p:cNvSpPr>
                <a:spLocks noChangeArrowheads="1"/>
              </p:cNvSpPr>
              <p:nvPr/>
            </p:nvSpPr>
            <p:spPr bwMode="auto">
              <a:xfrm>
                <a:off x="478807" y="3878815"/>
                <a:ext cx="2124409" cy="1154955"/>
              </a:xfrm>
              <a:prstGeom prst="homePlate">
                <a:avLst>
                  <a:gd name="adj" fmla="val 50004"/>
                </a:avLst>
              </a:prstGeom>
              <a:gradFill rotWithShape="1">
                <a:gsLst>
                  <a:gs pos="0">
                    <a:srgbClr val="10253F"/>
                  </a:gs>
                  <a:gs pos="59000">
                    <a:srgbClr val="254061"/>
                  </a:gs>
                  <a:gs pos="100000">
                    <a:srgbClr val="254061"/>
                  </a:gs>
                </a:gsLst>
                <a:lin ang="540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l-GR" altLang="el-GR" sz="1600" noProof="1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5" name="Vinkel 120"/>
              <p:cNvSpPr>
                <a:spLocks noChangeArrowheads="1"/>
              </p:cNvSpPr>
              <p:nvPr/>
            </p:nvSpPr>
            <p:spPr bwMode="auto">
              <a:xfrm>
                <a:off x="2087198" y="3877228"/>
                <a:ext cx="2048197" cy="1156542"/>
              </a:xfrm>
              <a:prstGeom prst="chevron">
                <a:avLst>
                  <a:gd name="adj" fmla="val 49997"/>
                </a:avLst>
              </a:prstGeom>
              <a:gradFill rotWithShape="1">
                <a:gsLst>
                  <a:gs pos="0">
                    <a:srgbClr val="1F88C8"/>
                  </a:gs>
                  <a:gs pos="100000">
                    <a:srgbClr val="002060"/>
                  </a:gs>
                </a:gsLst>
                <a:lin ang="540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l-GR" altLang="el-GR" sz="1400" b="1" noProof="1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" name="Vinkel 124"/>
              <p:cNvSpPr>
                <a:spLocks noChangeArrowheads="1"/>
              </p:cNvSpPr>
              <p:nvPr/>
            </p:nvSpPr>
            <p:spPr bwMode="auto">
              <a:xfrm>
                <a:off x="5149966" y="3877228"/>
                <a:ext cx="2048197" cy="1156542"/>
              </a:xfrm>
              <a:prstGeom prst="chevron">
                <a:avLst>
                  <a:gd name="adj" fmla="val 49997"/>
                </a:avLst>
              </a:prstGeom>
              <a:gradFill rotWithShape="1">
                <a:gsLst>
                  <a:gs pos="0">
                    <a:srgbClr val="8EABDE"/>
                  </a:gs>
                  <a:gs pos="50000">
                    <a:srgbClr val="8EABDE"/>
                  </a:gs>
                  <a:gs pos="100000">
                    <a:srgbClr val="8FACE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indent="-3429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l-GR" altLang="el-GR" sz="4800" b="1" noProof="1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" name="Vinkel 125"/>
              <p:cNvSpPr>
                <a:spLocks noChangeArrowheads="1"/>
              </p:cNvSpPr>
              <p:nvPr/>
            </p:nvSpPr>
            <p:spPr bwMode="auto">
              <a:xfrm>
                <a:off x="6680556" y="3877228"/>
                <a:ext cx="2048197" cy="1156542"/>
              </a:xfrm>
              <a:prstGeom prst="chevron">
                <a:avLst>
                  <a:gd name="adj" fmla="val 49997"/>
                </a:avLst>
              </a:prstGeom>
              <a:gradFill rotWithShape="1">
                <a:gsLst>
                  <a:gs pos="0">
                    <a:srgbClr val="C2D1ED"/>
                  </a:gs>
                  <a:gs pos="50000">
                    <a:srgbClr val="C2D1ED"/>
                  </a:gs>
                  <a:gs pos="100000">
                    <a:srgbClr val="9AB5E4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indent="-3429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l-GR" altLang="el-GR" sz="4800" b="1" noProof="1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2" name="Rectangle 3"/>
            <p:cNvSpPr>
              <a:spLocks noChangeArrowheads="1"/>
            </p:cNvSpPr>
            <p:nvPr/>
          </p:nvSpPr>
          <p:spPr bwMode="auto">
            <a:xfrm>
              <a:off x="489922" y="5027424"/>
              <a:ext cx="7648188" cy="199896"/>
            </a:xfrm>
            <a:prstGeom prst="rect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 noProof="1">
                <a:solidFill>
                  <a:srgbClr val="000000"/>
                </a:solidFill>
              </a:endParaRPr>
            </a:p>
          </p:txBody>
        </p:sp>
      </p:grpSp>
      <p:sp>
        <p:nvSpPr>
          <p:cNvPr id="18" name="Rektangel 145"/>
          <p:cNvSpPr>
            <a:spLocks noChangeArrowheads="1"/>
          </p:cNvSpPr>
          <p:nvPr/>
        </p:nvSpPr>
        <p:spPr bwMode="auto">
          <a:xfrm>
            <a:off x="441647" y="1393024"/>
            <a:ext cx="2489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lvl="1" algn="ctr" eaLnBrk="1" hangingPunct="1">
              <a:buClr>
                <a:srgbClr val="EEECE1"/>
              </a:buClr>
            </a:pPr>
            <a:r>
              <a:rPr lang="el-GR" altLang="el-GR" sz="2000" dirty="0">
                <a:solidFill>
                  <a:prstClr val="black"/>
                </a:solidFill>
                <a:latin typeface="Calibri"/>
              </a:rPr>
              <a:t>Εκδηλώνεται μεταξύ 6 και 12 μηνών.</a:t>
            </a:r>
          </a:p>
        </p:txBody>
      </p:sp>
      <p:sp>
        <p:nvSpPr>
          <p:cNvPr id="19" name="Rektangel 146"/>
          <p:cNvSpPr>
            <a:spLocks noChangeArrowheads="1"/>
          </p:cNvSpPr>
          <p:nvPr/>
        </p:nvSpPr>
        <p:spPr bwMode="auto">
          <a:xfrm>
            <a:off x="3342008" y="1393024"/>
            <a:ext cx="287337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lvl="1" algn="ctr" eaLnBrk="1" hangingPunct="1">
              <a:buClr>
                <a:srgbClr val="EEECE1"/>
              </a:buClr>
            </a:pPr>
            <a:r>
              <a:rPr lang="el-GR" altLang="el-GR" sz="2000" dirty="0">
                <a:solidFill>
                  <a:prstClr val="black"/>
                </a:solidFill>
                <a:latin typeface="Calibri"/>
              </a:rPr>
              <a:t>Τα βρέφη φοβούνται επίσης τους δυνατούς θορύβους</a:t>
            </a:r>
            <a:r>
              <a:rPr lang="el-GR" altLang="el-GR" sz="2000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altLang="el-GR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ktangel 147"/>
          <p:cNvSpPr>
            <a:spLocks noChangeArrowheads="1"/>
          </p:cNvSpPr>
          <p:nvPr/>
        </p:nvSpPr>
        <p:spPr bwMode="auto">
          <a:xfrm>
            <a:off x="6290724" y="1088558"/>
            <a:ext cx="2860353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lvl="1" algn="ctr" eaLnBrk="1" hangingPunct="1">
              <a:buClr>
                <a:srgbClr val="EEECE1"/>
              </a:buClr>
            </a:pPr>
            <a:r>
              <a:rPr lang="el-GR" altLang="el-GR" sz="2000" dirty="0">
                <a:solidFill>
                  <a:prstClr val="black"/>
                </a:solidFill>
                <a:latin typeface="Calibri"/>
              </a:rPr>
              <a:t>Η βελτίωση της μνήμης οδηγεί στη διάκριση «οικείου» και «αγνώστου», που πυροδοτεί το φόβο. </a:t>
            </a:r>
          </a:p>
        </p:txBody>
      </p:sp>
      <p:sp>
        <p:nvSpPr>
          <p:cNvPr id="21" name="Rektangel 148"/>
          <p:cNvSpPr>
            <a:spLocks noChangeArrowheads="1"/>
          </p:cNvSpPr>
          <p:nvPr/>
        </p:nvSpPr>
        <p:spPr bwMode="auto">
          <a:xfrm>
            <a:off x="2122809" y="4048911"/>
            <a:ext cx="30988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lvl="1" algn="ctr" eaLnBrk="1" hangingPunct="1">
              <a:buClr>
                <a:srgbClr val="EEECE1"/>
              </a:buClr>
            </a:pPr>
            <a:r>
              <a:rPr lang="el-GR" altLang="el-GR" sz="2000" dirty="0">
                <a:solidFill>
                  <a:prstClr val="black"/>
                </a:solidFill>
                <a:latin typeface="Calibri"/>
              </a:rPr>
              <a:t>Παραδείγματα εκδηλώσεων φόβου είναι «ο φόβος του ξένου» και η αντίδραση απέναντι στον κίνδυνο του «οπτικού γκρεμού».</a:t>
            </a:r>
          </a:p>
        </p:txBody>
      </p:sp>
      <p:sp>
        <p:nvSpPr>
          <p:cNvPr id="22" name="Rektangel 149"/>
          <p:cNvSpPr>
            <a:spLocks noChangeArrowheads="1"/>
          </p:cNvSpPr>
          <p:nvPr/>
        </p:nvSpPr>
        <p:spPr bwMode="auto">
          <a:xfrm>
            <a:off x="5237676" y="4156633"/>
            <a:ext cx="328739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lvl="1" algn="ctr" eaLnBrk="1" hangingPunct="1">
              <a:buClr>
                <a:srgbClr val="EEECE1"/>
              </a:buClr>
            </a:pPr>
            <a:r>
              <a:rPr lang="el-GR" altLang="el-GR" sz="2000" dirty="0">
                <a:solidFill>
                  <a:prstClr val="black"/>
                </a:solidFill>
                <a:latin typeface="Calibri"/>
              </a:rPr>
              <a:t>Ο φόβος περιορίζει τη διάθεση της εξερεύνησης. </a:t>
            </a:r>
          </a:p>
        </p:txBody>
      </p:sp>
      <p:sp>
        <p:nvSpPr>
          <p:cNvPr id="23" name="25 - Θέση αριθμού διαφάνειας"/>
          <p:cNvSpPr txBox="1">
            <a:spLocks/>
          </p:cNvSpPr>
          <p:nvPr/>
        </p:nvSpPr>
        <p:spPr>
          <a:xfrm>
            <a:off x="7691759" y="5725311"/>
            <a:ext cx="495300" cy="247650"/>
          </a:xfrm>
          <a:prstGeom prst="rect">
            <a:avLst/>
          </a:prstGeom>
          <a:noFill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DB56949D-A3EE-4E7C-97AA-2555FDE24124}" type="slidenum">
              <a:rPr lang="el-GR" altLang="el-GR" sz="1200">
                <a:solidFill>
                  <a:srgbClr val="898989"/>
                </a:solidFill>
                <a:latin typeface="Arial" panose="020B0604020202020204" pitchFamily="34" charset="0"/>
              </a:rPr>
              <a:pPr algn="r" eaLnBrk="1" hangingPunct="1"/>
              <a:t>18</a:t>
            </a:fld>
            <a:endParaRPr lang="el-GR" altLang="el-GR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24" name="57 - TextBox"/>
          <p:cNvSpPr txBox="1">
            <a:spLocks noChangeArrowheads="1"/>
          </p:cNvSpPr>
          <p:nvPr/>
        </p:nvSpPr>
        <p:spPr bwMode="auto">
          <a:xfrm>
            <a:off x="446409" y="3058311"/>
            <a:ext cx="1219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2000" b="1" dirty="0">
                <a:solidFill>
                  <a:srgbClr val="FBFBFB"/>
                </a:solidFill>
                <a:latin typeface="Calibri"/>
              </a:rPr>
              <a:t>1</a:t>
            </a:r>
          </a:p>
        </p:txBody>
      </p:sp>
      <p:sp>
        <p:nvSpPr>
          <p:cNvPr id="25" name="58 - TextBox"/>
          <p:cNvSpPr txBox="1">
            <a:spLocks noChangeArrowheads="1"/>
          </p:cNvSpPr>
          <p:nvPr/>
        </p:nvSpPr>
        <p:spPr bwMode="auto">
          <a:xfrm>
            <a:off x="2275209" y="3134511"/>
            <a:ext cx="1219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2000" b="1" dirty="0">
                <a:solidFill>
                  <a:srgbClr val="FBFBFB"/>
                </a:solidFill>
                <a:latin typeface="Calibri"/>
              </a:rPr>
              <a:t>2</a:t>
            </a:r>
          </a:p>
        </p:txBody>
      </p:sp>
      <p:sp>
        <p:nvSpPr>
          <p:cNvPr id="26" name="59 - TextBox"/>
          <p:cNvSpPr txBox="1">
            <a:spLocks noChangeArrowheads="1"/>
          </p:cNvSpPr>
          <p:nvPr/>
        </p:nvSpPr>
        <p:spPr bwMode="auto">
          <a:xfrm>
            <a:off x="3799209" y="3134511"/>
            <a:ext cx="137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2000" b="1" dirty="0">
                <a:solidFill>
                  <a:srgbClr val="FBFBFB"/>
                </a:solidFill>
                <a:latin typeface="Calibri"/>
              </a:rPr>
              <a:t>3</a:t>
            </a:r>
          </a:p>
        </p:txBody>
      </p:sp>
      <p:sp>
        <p:nvSpPr>
          <p:cNvPr id="27" name="60 - TextBox"/>
          <p:cNvSpPr txBox="1">
            <a:spLocks noChangeArrowheads="1"/>
          </p:cNvSpPr>
          <p:nvPr/>
        </p:nvSpPr>
        <p:spPr bwMode="auto">
          <a:xfrm>
            <a:off x="5323209" y="3134511"/>
            <a:ext cx="137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2000" b="1" dirty="0">
                <a:solidFill>
                  <a:srgbClr val="FBFBFB"/>
                </a:solidFill>
                <a:latin typeface="Calibri"/>
              </a:rPr>
              <a:t>4</a:t>
            </a:r>
          </a:p>
        </p:txBody>
      </p:sp>
      <p:sp>
        <p:nvSpPr>
          <p:cNvPr id="28" name="61 - TextBox"/>
          <p:cNvSpPr txBox="1">
            <a:spLocks noChangeArrowheads="1"/>
          </p:cNvSpPr>
          <p:nvPr/>
        </p:nvSpPr>
        <p:spPr bwMode="auto">
          <a:xfrm>
            <a:off x="6847209" y="3134511"/>
            <a:ext cx="137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2000" b="1" dirty="0">
                <a:solidFill>
                  <a:srgbClr val="FBFBFB"/>
                </a:solidFill>
                <a:latin typeface="Calibri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15409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27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Βασικά ερωτήματα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060848"/>
            <a:ext cx="1700528" cy="2155125"/>
          </a:xfr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Rectangle 6"/>
          <p:cNvSpPr/>
          <p:nvPr/>
        </p:nvSpPr>
        <p:spPr>
          <a:xfrm>
            <a:off x="168202" y="6033184"/>
            <a:ext cx="2376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3"/>
              </a:rPr>
              <a:t>question mark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endParaRPr lang="en-US" sz="1200" dirty="0" smtClean="0">
              <a:solidFill>
                <a:prstClr val="black">
                  <a:lumMod val="65000"/>
                  <a:lumOff val="35000"/>
                </a:prstClr>
              </a:solidFill>
              <a:latin typeface="Calibri"/>
              <a:hlinkClick r:id="rId4"/>
            </a:endParaRPr>
          </a:p>
          <a:p>
            <a:pPr algn="ctr"/>
            <a:r>
              <a:rPr lang="en-US" sz="1200" dirty="0">
                <a:solidFill>
                  <a:prstClr val="black"/>
                </a:solidFill>
                <a:latin typeface="Calibri"/>
                <a:hlinkClick r:id="rId5"/>
              </a:rPr>
              <a:t>PublicDomainPictures 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sp>
        <p:nvSpPr>
          <p:cNvPr id="7" name="Ελλειψοειδής επεξήγηση 6"/>
          <p:cNvSpPr/>
          <p:nvPr/>
        </p:nvSpPr>
        <p:spPr>
          <a:xfrm rot="21030465">
            <a:off x="250459" y="1330343"/>
            <a:ext cx="3824093" cy="1509206"/>
          </a:xfrm>
          <a:prstGeom prst="wedgeEllipseCallout">
            <a:avLst>
              <a:gd name="adj1" fmla="val 37056"/>
              <a:gd name="adj2" fmla="val 56839"/>
            </a:avLst>
          </a:prstGeom>
          <a:noFill/>
          <a:ln>
            <a:solidFill>
              <a:srgbClr val="004A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200" dirty="0">
                <a:solidFill>
                  <a:prstClr val="black"/>
                </a:solidFill>
              </a:rPr>
              <a:t>Τι είδους συναισθήματα βιώνει το βρέφος και πότε εμφανίζονται</a:t>
            </a:r>
            <a:r>
              <a:rPr lang="en-US" sz="2200" dirty="0" smtClean="0">
                <a:solidFill>
                  <a:prstClr val="black"/>
                </a:solidFill>
              </a:rPr>
              <a:t>;</a:t>
            </a:r>
            <a:endParaRPr lang="el-GR" sz="2200" dirty="0">
              <a:solidFill>
                <a:prstClr val="black"/>
              </a:solidFill>
            </a:endParaRPr>
          </a:p>
        </p:txBody>
      </p:sp>
      <p:sp>
        <p:nvSpPr>
          <p:cNvPr id="8" name="Ελλειψοειδής επεξήγηση 7"/>
          <p:cNvSpPr/>
          <p:nvPr/>
        </p:nvSpPr>
        <p:spPr>
          <a:xfrm rot="21030465">
            <a:off x="367184" y="3105201"/>
            <a:ext cx="3545613" cy="1742290"/>
          </a:xfrm>
          <a:prstGeom prst="wedgeEllipseCallout">
            <a:avLst>
              <a:gd name="adj1" fmla="val 56320"/>
              <a:gd name="adj2" fmla="val -26378"/>
            </a:avLst>
          </a:prstGeom>
          <a:noFill/>
          <a:ln>
            <a:solidFill>
              <a:srgbClr val="004A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200" dirty="0">
                <a:solidFill>
                  <a:prstClr val="black"/>
                </a:solidFill>
              </a:rPr>
              <a:t>Πότε είναι σε θέση να κατανοεί </a:t>
            </a:r>
            <a:r>
              <a:rPr lang="el-GR" sz="2200" dirty="0" smtClean="0">
                <a:solidFill>
                  <a:prstClr val="black"/>
                </a:solidFill>
              </a:rPr>
              <a:t>το συναισθηματικό </a:t>
            </a:r>
            <a:r>
              <a:rPr lang="el-GR" sz="2200" dirty="0">
                <a:solidFill>
                  <a:prstClr val="black"/>
                </a:solidFill>
              </a:rPr>
              <a:t>κόσμο των άλλων</a:t>
            </a:r>
            <a:r>
              <a:rPr lang="el-GR" sz="2200" dirty="0" smtClean="0">
                <a:solidFill>
                  <a:prstClr val="black"/>
                </a:solidFill>
              </a:rPr>
              <a:t>;</a:t>
            </a:r>
            <a:endParaRPr lang="el-GR" sz="2200" dirty="0">
              <a:solidFill>
                <a:prstClr val="black"/>
              </a:solidFill>
            </a:endParaRPr>
          </a:p>
        </p:txBody>
      </p:sp>
      <p:sp>
        <p:nvSpPr>
          <p:cNvPr id="9" name="Ελλειψοειδής επεξήγηση 8"/>
          <p:cNvSpPr/>
          <p:nvPr/>
        </p:nvSpPr>
        <p:spPr>
          <a:xfrm>
            <a:off x="2030539" y="4929235"/>
            <a:ext cx="4024050" cy="1661866"/>
          </a:xfrm>
          <a:prstGeom prst="wedgeEllipseCallout">
            <a:avLst>
              <a:gd name="adj1" fmla="val 92"/>
              <a:gd name="adj2" fmla="val -65456"/>
            </a:avLst>
          </a:prstGeom>
          <a:noFill/>
          <a:ln>
            <a:solidFill>
              <a:srgbClr val="004A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200" dirty="0">
                <a:solidFill>
                  <a:prstClr val="black"/>
                </a:solidFill>
              </a:rPr>
              <a:t>Πώς εξελίσσονται τα συναισθήματα κατά τη διάρκεια της ανάπτυξης</a:t>
            </a:r>
            <a:r>
              <a:rPr lang="el-GR" sz="2200" dirty="0" smtClean="0">
                <a:solidFill>
                  <a:prstClr val="black"/>
                </a:solidFill>
              </a:rPr>
              <a:t>;</a:t>
            </a:r>
            <a:endParaRPr lang="el-GR" sz="2200" dirty="0">
              <a:solidFill>
                <a:prstClr val="black"/>
              </a:solidFill>
            </a:endParaRPr>
          </a:p>
        </p:txBody>
      </p:sp>
      <p:sp>
        <p:nvSpPr>
          <p:cNvPr id="10" name="Ελλειψοειδής επεξήγηση 9"/>
          <p:cNvSpPr/>
          <p:nvPr/>
        </p:nvSpPr>
        <p:spPr>
          <a:xfrm>
            <a:off x="5090136" y="1133637"/>
            <a:ext cx="3824093" cy="1509206"/>
          </a:xfrm>
          <a:prstGeom prst="wedgeEllipseCallout">
            <a:avLst>
              <a:gd name="adj1" fmla="val -49577"/>
              <a:gd name="adj2" fmla="val 31083"/>
            </a:avLst>
          </a:prstGeom>
          <a:noFill/>
          <a:ln>
            <a:solidFill>
              <a:srgbClr val="004A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200" dirty="0">
                <a:solidFill>
                  <a:prstClr val="black"/>
                </a:solidFill>
              </a:rPr>
              <a:t>Το βρέφος βιώνει τα συναισθήματα με τον ίδιο τρόπο όπως ο ενήλικας;</a:t>
            </a:r>
          </a:p>
        </p:txBody>
      </p:sp>
      <p:sp>
        <p:nvSpPr>
          <p:cNvPr id="11" name="Ελλειψοειδής επεξήγηση 10"/>
          <p:cNvSpPr/>
          <p:nvPr/>
        </p:nvSpPr>
        <p:spPr>
          <a:xfrm>
            <a:off x="5090136" y="3153197"/>
            <a:ext cx="4032448" cy="2098272"/>
          </a:xfrm>
          <a:prstGeom prst="wedgeEllipseCallout">
            <a:avLst>
              <a:gd name="adj1" fmla="val -52945"/>
              <a:gd name="adj2" fmla="val -42426"/>
            </a:avLst>
          </a:prstGeom>
          <a:noFill/>
          <a:ln>
            <a:solidFill>
              <a:srgbClr val="004A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200" dirty="0">
                <a:solidFill>
                  <a:prstClr val="black"/>
                </a:solidFill>
              </a:rPr>
              <a:t>Πώς χρησιμοποιεί τα συναισθήματα των άλλων για να κατανοήσει το περιβάλλον γύρω του;</a:t>
            </a:r>
          </a:p>
        </p:txBody>
      </p:sp>
    </p:spTree>
    <p:extLst>
      <p:ext uri="{BB962C8B-B14F-4D97-AF65-F5344CB8AC3E}">
        <p14:creationId xmlns:p14="http://schemas.microsoft.com/office/powerpoint/2010/main" val="106411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Το συναίσθημα του θυμού </a:t>
            </a:r>
            <a:r>
              <a:rPr lang="el-GR" sz="3200" b="0" dirty="0" smtClean="0"/>
              <a:t>(1 από 2)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864096"/>
          </a:xfrm>
        </p:spPr>
        <p:txBody>
          <a:bodyPr/>
          <a:lstStyle/>
          <a:p>
            <a:pPr marL="0" indent="0" algn="ctr">
              <a:buNone/>
            </a:pPr>
            <a:r>
              <a:rPr lang="el-GR" dirty="0"/>
              <a:t>Οι γωνίες του στόματος τετραγωνίζουν, τα φρύδια σμίγουν και δείχνουν προς τα κάτω, τα μάτια καρφώνονται μπροστά.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76872"/>
            <a:ext cx="3414914" cy="2273052"/>
          </a:xfrm>
          <a:prstGeom prst="rect">
            <a:avLst/>
          </a:prstGeom>
        </p:spPr>
      </p:pic>
      <p:sp>
        <p:nvSpPr>
          <p:cNvPr id="6" name="Rectangle 6"/>
          <p:cNvSpPr/>
          <p:nvPr/>
        </p:nvSpPr>
        <p:spPr>
          <a:xfrm>
            <a:off x="644101" y="4549924"/>
            <a:ext cx="36378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3"/>
              </a:rPr>
              <a:t>angry baby face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l-GR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3"/>
              </a:rPr>
              <a:t>Patricil Complex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4"/>
              </a:rPr>
              <a:t>CC BY-NC-SA 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4"/>
              </a:rPr>
              <a:t>2.0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271113"/>
            <a:ext cx="2993700" cy="2245275"/>
          </a:xfrm>
          <a:prstGeom prst="rect">
            <a:avLst/>
          </a:prstGeom>
        </p:spPr>
      </p:pic>
      <p:sp>
        <p:nvSpPr>
          <p:cNvPr id="8" name="Rectangle 6"/>
          <p:cNvSpPr/>
          <p:nvPr/>
        </p:nvSpPr>
        <p:spPr>
          <a:xfrm>
            <a:off x="4860032" y="4549923"/>
            <a:ext cx="36378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6"/>
              </a:rPr>
              <a:t>Man Angry Face Reference 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l-GR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7"/>
              </a:rPr>
              <a:t>ahtibat-stock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8"/>
              </a:rPr>
              <a:t>Stock Photography Rules 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44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συναίσθημα του θυμού </a:t>
            </a:r>
            <a:r>
              <a:rPr lang="el-GR" sz="3200" b="0" dirty="0" smtClean="0"/>
              <a:t>(2 </a:t>
            </a:r>
            <a:r>
              <a:rPr lang="el-GR" sz="3200" b="0" dirty="0"/>
              <a:t>από </a:t>
            </a:r>
            <a:r>
              <a:rPr lang="el-GR" sz="3200" b="0" dirty="0" smtClean="0"/>
              <a:t>2)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Line 16"/>
          <p:cNvSpPr>
            <a:spLocks noChangeShapeType="1"/>
          </p:cNvSpPr>
          <p:nvPr/>
        </p:nvSpPr>
        <p:spPr bwMode="auto">
          <a:xfrm flipH="1" flipV="1">
            <a:off x="6663456" y="3923928"/>
            <a:ext cx="7938" cy="1908175"/>
          </a:xfrm>
          <a:prstGeom prst="line">
            <a:avLst/>
          </a:prstGeom>
          <a:noFill/>
          <a:ln w="31750">
            <a:solidFill>
              <a:srgbClr val="82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noProof="1">
              <a:solidFill>
                <a:sysClr val="windowText" lastClr="000000"/>
              </a:solidFill>
              <a:ea typeface="ＭＳ Ｐゴシック" pitchFamily="-97" charset="-128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 flipV="1">
            <a:off x="4682256" y="1333128"/>
            <a:ext cx="0" cy="1584325"/>
          </a:xfrm>
          <a:prstGeom prst="line">
            <a:avLst/>
          </a:prstGeom>
          <a:noFill/>
          <a:ln w="31750">
            <a:solidFill>
              <a:srgbClr val="82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noProof="1">
              <a:solidFill>
                <a:sysClr val="windowText" lastClr="000000"/>
              </a:solidFill>
              <a:ea typeface="ＭＳ Ｐゴシック" pitchFamily="-97" charset="-128"/>
            </a:endParaRPr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 flipV="1">
            <a:off x="415056" y="1353766"/>
            <a:ext cx="0" cy="1843087"/>
          </a:xfrm>
          <a:prstGeom prst="line">
            <a:avLst/>
          </a:prstGeom>
          <a:noFill/>
          <a:ln w="31750">
            <a:solidFill>
              <a:srgbClr val="82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noProof="1">
              <a:solidFill>
                <a:sysClr val="windowText" lastClr="000000"/>
              </a:solidFill>
              <a:ea typeface="ＭＳ Ｐゴシック" pitchFamily="-97" charset="-128"/>
            </a:endParaRPr>
          </a:p>
        </p:txBody>
      </p:sp>
      <p:sp>
        <p:nvSpPr>
          <p:cNvPr id="9" name="Line 16"/>
          <p:cNvSpPr>
            <a:spLocks noChangeShapeType="1"/>
          </p:cNvSpPr>
          <p:nvPr/>
        </p:nvSpPr>
        <p:spPr bwMode="auto">
          <a:xfrm flipV="1">
            <a:off x="2524844" y="4012828"/>
            <a:ext cx="6350" cy="1585913"/>
          </a:xfrm>
          <a:prstGeom prst="line">
            <a:avLst/>
          </a:prstGeom>
          <a:noFill/>
          <a:ln w="31750">
            <a:solidFill>
              <a:srgbClr val="82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noProof="1">
              <a:solidFill>
                <a:sysClr val="windowText" lastClr="000000"/>
              </a:solidFill>
              <a:ea typeface="ＭＳ Ｐゴシック" pitchFamily="-97" charset="-128"/>
            </a:endParaRPr>
          </a:p>
        </p:txBody>
      </p:sp>
      <p:grpSp>
        <p:nvGrpSpPr>
          <p:cNvPr id="10" name="Gruppe 74"/>
          <p:cNvGrpSpPr>
            <a:grpSpLocks/>
          </p:cNvGrpSpPr>
          <p:nvPr/>
        </p:nvGrpSpPr>
        <p:grpSpPr bwMode="auto">
          <a:xfrm>
            <a:off x="186456" y="2780928"/>
            <a:ext cx="8991600" cy="1157288"/>
            <a:chOff x="27391" y="3859777"/>
            <a:chExt cx="7400707" cy="1156542"/>
          </a:xfrm>
        </p:grpSpPr>
        <p:sp>
          <p:nvSpPr>
            <p:cNvPr id="11" name="Pentagon 119"/>
            <p:cNvSpPr>
              <a:spLocks noChangeArrowheads="1"/>
            </p:cNvSpPr>
            <p:nvPr/>
          </p:nvSpPr>
          <p:spPr bwMode="auto">
            <a:xfrm>
              <a:off x="27391" y="3859777"/>
              <a:ext cx="2124409" cy="1154955"/>
            </a:xfrm>
            <a:prstGeom prst="homePlate">
              <a:avLst>
                <a:gd name="adj" fmla="val 50004"/>
              </a:avLst>
            </a:prstGeom>
            <a:gradFill rotWithShape="1">
              <a:gsLst>
                <a:gs pos="0">
                  <a:srgbClr val="10253F"/>
                </a:gs>
                <a:gs pos="59000">
                  <a:srgbClr val="254061"/>
                </a:gs>
                <a:gs pos="100000">
                  <a:srgbClr val="254061"/>
                </a:gs>
              </a:gsLst>
              <a:lin ang="54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l-GR" altLang="el-GR" sz="1600" noProof="1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" name="Vinkel 118"/>
            <p:cNvSpPr>
              <a:spLocks noChangeArrowheads="1"/>
            </p:cNvSpPr>
            <p:nvPr/>
          </p:nvSpPr>
          <p:spPr bwMode="auto">
            <a:xfrm>
              <a:off x="3574235" y="3859777"/>
              <a:ext cx="2048197" cy="1156541"/>
            </a:xfrm>
            <a:prstGeom prst="chevron">
              <a:avLst>
                <a:gd name="adj" fmla="val 49997"/>
              </a:avLst>
            </a:prstGeom>
            <a:gradFill rotWithShape="1">
              <a:gsLst>
                <a:gs pos="0">
                  <a:srgbClr val="1F88C8"/>
                </a:gs>
                <a:gs pos="100000">
                  <a:srgbClr val="41A7C3"/>
                </a:gs>
              </a:gsLst>
              <a:lin ang="5400000"/>
            </a:gradFill>
            <a:ln w="9525">
              <a:solidFill>
                <a:srgbClr val="34A8CC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l-GR" altLang="el-GR" sz="1600" noProof="1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" name="Vinkel 120"/>
            <p:cNvSpPr>
              <a:spLocks noChangeArrowheads="1"/>
            </p:cNvSpPr>
            <p:nvPr/>
          </p:nvSpPr>
          <p:spPr bwMode="auto">
            <a:xfrm>
              <a:off x="1833057" y="3859777"/>
              <a:ext cx="2048197" cy="1156542"/>
            </a:xfrm>
            <a:prstGeom prst="chevron">
              <a:avLst>
                <a:gd name="adj" fmla="val 49997"/>
              </a:avLst>
            </a:prstGeom>
            <a:gradFill rotWithShape="1">
              <a:gsLst>
                <a:gs pos="0">
                  <a:srgbClr val="1F88C8"/>
                </a:gs>
                <a:gs pos="100000">
                  <a:srgbClr val="002060"/>
                </a:gs>
              </a:gsLst>
              <a:lin ang="54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l-GR" altLang="el-GR" sz="1400" b="1" noProof="1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" name="Vinkel 124"/>
            <p:cNvSpPr>
              <a:spLocks noChangeArrowheads="1"/>
            </p:cNvSpPr>
            <p:nvPr/>
          </p:nvSpPr>
          <p:spPr bwMode="auto">
            <a:xfrm>
              <a:off x="5379901" y="3859777"/>
              <a:ext cx="2048197" cy="1156542"/>
            </a:xfrm>
            <a:prstGeom prst="chevron">
              <a:avLst>
                <a:gd name="adj" fmla="val 49997"/>
              </a:avLst>
            </a:prstGeom>
            <a:gradFill rotWithShape="1">
              <a:gsLst>
                <a:gs pos="0">
                  <a:srgbClr val="8EABDE"/>
                </a:gs>
                <a:gs pos="50000">
                  <a:srgbClr val="8EABDE"/>
                </a:gs>
                <a:gs pos="100000">
                  <a:srgbClr val="8FACE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indent="-3429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l-GR" altLang="el-GR" sz="4800" b="1" noProof="1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5" name="Rektangel 145"/>
          <p:cNvSpPr>
            <a:spLocks noChangeArrowheads="1"/>
          </p:cNvSpPr>
          <p:nvPr/>
        </p:nvSpPr>
        <p:spPr bwMode="auto">
          <a:xfrm>
            <a:off x="491256" y="1517049"/>
            <a:ext cx="41148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lvl="1" algn="ctr" eaLnBrk="1" hangingPunct="1">
              <a:buClr>
                <a:srgbClr val="EEECE1"/>
              </a:buClr>
            </a:pPr>
            <a:r>
              <a:rPr lang="el-GR" altLang="el-GR" sz="2000" dirty="0">
                <a:solidFill>
                  <a:prstClr val="black"/>
                </a:solidFill>
                <a:latin typeface="Calibri"/>
              </a:rPr>
              <a:t>Εκδηλώνεται μεταξύ 6 και 12 μηνών.</a:t>
            </a:r>
          </a:p>
        </p:txBody>
      </p:sp>
      <p:sp>
        <p:nvSpPr>
          <p:cNvPr id="16" name="Rektangel 146"/>
          <p:cNvSpPr>
            <a:spLocks noChangeArrowheads="1"/>
          </p:cNvSpPr>
          <p:nvPr/>
        </p:nvSpPr>
        <p:spPr bwMode="auto">
          <a:xfrm>
            <a:off x="4758456" y="1409328"/>
            <a:ext cx="362996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lvl="1" algn="ctr" eaLnBrk="1" hangingPunct="1">
              <a:buClr>
                <a:srgbClr val="EEECE1"/>
              </a:buClr>
            </a:pPr>
            <a:r>
              <a:rPr lang="el-GR" altLang="el-GR" sz="2000" dirty="0">
                <a:solidFill>
                  <a:prstClr val="black"/>
                </a:solidFill>
                <a:latin typeface="Calibri"/>
              </a:rPr>
              <a:t>Ο θυμός κινητοποιεί το παιδί να υπερνικήσει εμπόδια και να υπερασπιστεί τον εαυτό του</a:t>
            </a:r>
            <a:r>
              <a:rPr lang="el-GR" altLang="el-GR" sz="2000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altLang="el-GR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ktangel 148"/>
          <p:cNvSpPr>
            <a:spLocks noChangeArrowheads="1"/>
          </p:cNvSpPr>
          <p:nvPr/>
        </p:nvSpPr>
        <p:spPr bwMode="auto">
          <a:xfrm>
            <a:off x="2548656" y="4000128"/>
            <a:ext cx="3391496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lvl="1" algn="ctr" eaLnBrk="1" hangingPunct="1">
              <a:buClr>
                <a:srgbClr val="EEECE1"/>
              </a:buClr>
            </a:pPr>
            <a:r>
              <a:rPr lang="el-GR" altLang="el-GR" sz="2000" dirty="0">
                <a:solidFill>
                  <a:prstClr val="black"/>
                </a:solidFill>
                <a:latin typeface="Calibri"/>
              </a:rPr>
              <a:t>Ο θυμός μπορεί να εκδηλωθεί κατά την απομάκρυνση ενός παιχνιδιού, κατά τη διάρκεια σφιχτής αγκαλιάς και σε πλήθος άλλων περιπτώσεων.</a:t>
            </a:r>
          </a:p>
        </p:txBody>
      </p:sp>
      <p:sp>
        <p:nvSpPr>
          <p:cNvPr id="18" name="Rektangel 149"/>
          <p:cNvSpPr>
            <a:spLocks noChangeArrowheads="1"/>
          </p:cNvSpPr>
          <p:nvPr/>
        </p:nvSpPr>
        <p:spPr bwMode="auto">
          <a:xfrm>
            <a:off x="6707780" y="3945812"/>
            <a:ext cx="243622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lvl="1" eaLnBrk="1" hangingPunct="1">
              <a:buClr>
                <a:srgbClr val="EEECE1"/>
              </a:buClr>
            </a:pPr>
            <a:r>
              <a:rPr lang="el-GR" altLang="el-GR" sz="1800" dirty="0">
                <a:solidFill>
                  <a:prstClr val="black"/>
                </a:solidFill>
                <a:latin typeface="Calibri"/>
              </a:rPr>
              <a:t>Η αύξηση της σκόπιμης συμπεριφοράς στους 12 μήνες, δίνει κατεύθυνση στο θυμό.</a:t>
            </a:r>
          </a:p>
        </p:txBody>
      </p:sp>
      <p:sp>
        <p:nvSpPr>
          <p:cNvPr id="20" name="57 - TextBox"/>
          <p:cNvSpPr txBox="1">
            <a:spLocks noChangeArrowheads="1"/>
          </p:cNvSpPr>
          <p:nvPr/>
        </p:nvSpPr>
        <p:spPr bwMode="auto">
          <a:xfrm>
            <a:off x="872256" y="3161928"/>
            <a:ext cx="1219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2000" b="1" dirty="0">
                <a:solidFill>
                  <a:srgbClr val="FBFBFB"/>
                </a:solidFill>
                <a:latin typeface="Calibri"/>
              </a:rPr>
              <a:t>1</a:t>
            </a:r>
          </a:p>
        </p:txBody>
      </p:sp>
      <p:sp>
        <p:nvSpPr>
          <p:cNvPr id="21" name="58 - TextBox"/>
          <p:cNvSpPr txBox="1">
            <a:spLocks noChangeArrowheads="1"/>
          </p:cNvSpPr>
          <p:nvPr/>
        </p:nvSpPr>
        <p:spPr bwMode="auto">
          <a:xfrm>
            <a:off x="3082056" y="3161928"/>
            <a:ext cx="1219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2000" b="1" dirty="0">
                <a:solidFill>
                  <a:srgbClr val="FBFBFB"/>
                </a:solidFill>
                <a:latin typeface="Calibri"/>
              </a:rPr>
              <a:t>2</a:t>
            </a:r>
          </a:p>
        </p:txBody>
      </p:sp>
      <p:sp>
        <p:nvSpPr>
          <p:cNvPr id="22" name="59 - TextBox"/>
          <p:cNvSpPr txBox="1">
            <a:spLocks noChangeArrowheads="1"/>
          </p:cNvSpPr>
          <p:nvPr/>
        </p:nvSpPr>
        <p:spPr bwMode="auto">
          <a:xfrm>
            <a:off x="4987056" y="3161928"/>
            <a:ext cx="137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2000" b="1" dirty="0">
                <a:solidFill>
                  <a:srgbClr val="FBFBFB"/>
                </a:solidFill>
                <a:latin typeface="Calibri"/>
              </a:rPr>
              <a:t>3</a:t>
            </a:r>
          </a:p>
        </p:txBody>
      </p:sp>
      <p:sp>
        <p:nvSpPr>
          <p:cNvPr id="23" name="60 - TextBox"/>
          <p:cNvSpPr txBox="1">
            <a:spLocks noChangeArrowheads="1"/>
          </p:cNvSpPr>
          <p:nvPr/>
        </p:nvSpPr>
        <p:spPr bwMode="auto">
          <a:xfrm>
            <a:off x="7120656" y="3161928"/>
            <a:ext cx="137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2000" b="1" dirty="0">
                <a:solidFill>
                  <a:srgbClr val="FBFBFB"/>
                </a:solidFill>
                <a:latin typeface="Calibri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44599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20" grpId="0"/>
      <p:bldP spid="21" grpId="0"/>
      <p:bldP spid="22" grpId="0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Το συναίσθημα της έκπληξης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648072"/>
          </a:xfrm>
        </p:spPr>
        <p:txBody>
          <a:bodyPr/>
          <a:lstStyle/>
          <a:p>
            <a:pPr marL="0" indent="0" algn="ctr">
              <a:buNone/>
            </a:pPr>
            <a:r>
              <a:rPr lang="el-GR" dirty="0"/>
              <a:t>Ανασηκωμένα φρύδια, στρογγυλεμένο στόμα.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78" y="1849515"/>
            <a:ext cx="3542121" cy="2357724"/>
          </a:xfrm>
          <a:prstGeom prst="rect">
            <a:avLst/>
          </a:prstGeom>
        </p:spPr>
      </p:pic>
      <p:sp>
        <p:nvSpPr>
          <p:cNvPr id="6" name="Rectangle 6"/>
          <p:cNvSpPr/>
          <p:nvPr/>
        </p:nvSpPr>
        <p:spPr>
          <a:xfrm>
            <a:off x="381036" y="4293096"/>
            <a:ext cx="36378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3"/>
              </a:rPr>
              <a:t>adorable baby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l-GR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PublicDomainPictures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838" y="1844824"/>
            <a:ext cx="4185540" cy="2354366"/>
          </a:xfrm>
          <a:prstGeom prst="rect">
            <a:avLst/>
          </a:prstGeom>
        </p:spPr>
      </p:pic>
      <p:sp>
        <p:nvSpPr>
          <p:cNvPr id="8" name="Rectangle 6"/>
          <p:cNvSpPr/>
          <p:nvPr/>
        </p:nvSpPr>
        <p:spPr>
          <a:xfrm>
            <a:off x="4734268" y="4293095"/>
            <a:ext cx="36378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6"/>
              </a:rPr>
              <a:t>surprise shock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7"/>
              </a:rPr>
              <a:t>damk 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627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Το συναίσθημα της λύπης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864096"/>
          </a:xfrm>
        </p:spPr>
        <p:txBody>
          <a:bodyPr/>
          <a:lstStyle/>
          <a:p>
            <a:pPr marL="0" indent="0" algn="ctr">
              <a:buNone/>
            </a:pPr>
            <a:r>
              <a:rPr lang="el-GR" dirty="0"/>
              <a:t>Οι γωνίες του στόματος γέρνουν προς τα κάτω, ανασηκώνεται το εσωτερικό μέρος των φρυδιών.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18" y="2251449"/>
            <a:ext cx="3499360" cy="2330574"/>
          </a:xfrm>
          <a:prstGeom prst="rect">
            <a:avLst/>
          </a:prstGeom>
        </p:spPr>
      </p:pic>
      <p:sp>
        <p:nvSpPr>
          <p:cNvPr id="6" name="Rectangle 6"/>
          <p:cNvSpPr/>
          <p:nvPr/>
        </p:nvSpPr>
        <p:spPr>
          <a:xfrm>
            <a:off x="363815" y="4771439"/>
            <a:ext cx="36378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3"/>
              </a:rPr>
              <a:t>Sad Baby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l-GR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3"/>
              </a:rPr>
              <a:t>Generation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3"/>
              </a:rPr>
              <a:t>X-Ray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 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4"/>
              </a:rPr>
              <a:t>CC BY-NC-SA 2.0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263604"/>
            <a:ext cx="3503632" cy="2318419"/>
          </a:xfrm>
          <a:prstGeom prst="rect">
            <a:avLst/>
          </a:prstGeom>
        </p:spPr>
      </p:pic>
      <p:sp>
        <p:nvSpPr>
          <p:cNvPr id="8" name="Rectangle 6"/>
          <p:cNvSpPr/>
          <p:nvPr/>
        </p:nvSpPr>
        <p:spPr>
          <a:xfrm>
            <a:off x="4864924" y="4771438"/>
            <a:ext cx="36378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6"/>
              </a:rPr>
              <a:t>Sad Woman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l-GR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7"/>
              </a:rPr>
              <a:t>Innotata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 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016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Το συναίσθημα της αηδίας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974" y="1347732"/>
            <a:ext cx="2740452" cy="349934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734268" y="4848831"/>
            <a:ext cx="36378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Disgust &amp; Contempt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l-GR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Stuart Hamilton 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5"/>
              </a:rPr>
              <a:t>CC BY-NC-SA 2.0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3" y="1347732"/>
            <a:ext cx="2332897" cy="3499346"/>
          </a:xfrm>
          <a:prstGeom prst="rect">
            <a:avLst/>
          </a:prstGeom>
        </p:spPr>
      </p:pic>
      <p:sp>
        <p:nvSpPr>
          <p:cNvPr id="9" name="Rectangle 6"/>
          <p:cNvSpPr/>
          <p:nvPr/>
        </p:nvSpPr>
        <p:spPr>
          <a:xfrm>
            <a:off x="535139" y="4848831"/>
            <a:ext cx="36378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7"/>
              </a:rPr>
              <a:t>Baby yelling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l-GR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8"/>
              </a:rPr>
              <a:t>Thermal Soldier 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9"/>
              </a:rPr>
              <a:t>CC BY-SA 3.0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271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Τα δευτερογενή συναισθήματα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Μεταξύ 18 και 24 μηνών, εμφανίζονται κοινωνικά προσανατολισμένα συναισθήματα, όπως η υπερηφάνεια, η ντροπή, η αμηχανία και η </a:t>
            </a:r>
            <a:r>
              <a:rPr lang="el-GR" dirty="0" err="1"/>
              <a:t>ενσυναίσθηση</a:t>
            </a:r>
            <a:r>
              <a:rPr lang="el-GR" dirty="0"/>
              <a:t>, καθώς το νήπιο κατανοεί περισσότερο τον εαυτό του και τους άλλους.</a:t>
            </a:r>
          </a:p>
          <a:p>
            <a:r>
              <a:rPr lang="el-GR" dirty="0"/>
              <a:t>Η ενοχή και οι τύψεις εμφανίζονται περίπου στην ηλικία των 36 μηνών.</a:t>
            </a:r>
          </a:p>
          <a:p>
            <a:r>
              <a:rPr lang="el-GR" dirty="0"/>
              <a:t>Τα συναισθήματα αυτά διευκολύνουν την απόκτηση κοινωνικών δεξιοτήτων και την κοινωνική </a:t>
            </a:r>
            <a:r>
              <a:rPr lang="el-GR" dirty="0" smtClean="0"/>
              <a:t>αλληλεπίδραση.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38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Παράγοντες που επηρεάζουν την ανάπτυξη των δευτερογενών συναισθημάτων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1196752"/>
            <a:ext cx="4176464" cy="2520280"/>
          </a:xfrm>
          <a:ln w="22225">
            <a:solidFill>
              <a:srgbClr val="82000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l-GR" sz="2200" dirty="0"/>
              <a:t>Τα συναισθήματα αυτά προϋποθέτουν ανεπτυγμένη αίσθηση του εαυτού. Το βρέφος πρέπει να μπορεί να ξεχωρίσει τις έννοιες του «εαυτού» και του «άλλου» και να κατανοεί τι σημαίνει «δικό μου».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Θέση περιεχομένου 2"/>
          <p:cNvSpPr txBox="1">
            <a:spLocks/>
          </p:cNvSpPr>
          <p:nvPr/>
        </p:nvSpPr>
        <p:spPr>
          <a:xfrm>
            <a:off x="4932040" y="1340768"/>
            <a:ext cx="3610744" cy="2232248"/>
          </a:xfrm>
          <a:prstGeom prst="rect">
            <a:avLst/>
          </a:prstGeom>
          <a:ln w="22225">
            <a:solidFill>
              <a:srgbClr val="82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buFont typeface="Courier New" panose="02070309020205020404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l-GR" sz="2200" dirty="0">
                <a:solidFill>
                  <a:prstClr val="black"/>
                </a:solidFill>
              </a:rPr>
              <a:t>Τα συναισθήματα αυτά σχετίζονται επίσης με την εξέλιξη της γνωστικής ανάπτυξης, καθώς εμπεριέχουν διαδικασία αξιολόγησης</a:t>
            </a:r>
            <a:r>
              <a:rPr lang="el-GR" sz="2200" dirty="0" smtClean="0">
                <a:solidFill>
                  <a:prstClr val="black"/>
                </a:solidFill>
              </a:rPr>
              <a:t>.</a:t>
            </a:r>
            <a:endParaRPr lang="el-GR" sz="2200" dirty="0">
              <a:solidFill>
                <a:prstClr val="black"/>
              </a:solidFill>
            </a:endParaRPr>
          </a:p>
        </p:txBody>
      </p:sp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395536" y="4077072"/>
            <a:ext cx="3610744" cy="1872208"/>
          </a:xfrm>
          <a:prstGeom prst="rect">
            <a:avLst/>
          </a:prstGeom>
          <a:ln w="22225">
            <a:solidFill>
              <a:srgbClr val="82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buFont typeface="Courier New" panose="02070309020205020404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l-GR" sz="2200" dirty="0">
                <a:solidFill>
                  <a:prstClr val="black"/>
                </a:solidFill>
              </a:rPr>
              <a:t>Η ανάπτυξη των δευτερογενών συναισθημάτων προκύπτει μέσα από τη διαδικασία της κοινωνικοποίησης.</a:t>
            </a:r>
          </a:p>
        </p:txBody>
      </p:sp>
      <p:sp>
        <p:nvSpPr>
          <p:cNvPr id="7" name="Θέση περιεχομένου 2"/>
          <p:cNvSpPr txBox="1">
            <a:spLocks/>
          </p:cNvSpPr>
          <p:nvPr/>
        </p:nvSpPr>
        <p:spPr>
          <a:xfrm>
            <a:off x="4735711" y="3830645"/>
            <a:ext cx="4003401" cy="2456691"/>
          </a:xfrm>
          <a:prstGeom prst="rect">
            <a:avLst/>
          </a:prstGeom>
          <a:ln w="22225">
            <a:solidFill>
              <a:srgbClr val="82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buFont typeface="Courier New" panose="02070309020205020404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l-GR" sz="2200" dirty="0">
                <a:solidFill>
                  <a:prstClr val="black"/>
                </a:solidFill>
              </a:rPr>
              <a:t>Το βρέφος βιώνει δευτερογενή συναισθήματα όταν γνωρίζει τους κοινωνικούς κανόνες και είναι σε θέση να αξιολογήσει κατά πόσον η συμπεριφορά του είναι σε συμφωνία ή σε αντίθεση με αυτούς.</a:t>
            </a:r>
          </a:p>
        </p:txBody>
      </p:sp>
    </p:spTree>
    <p:extLst>
      <p:ext uri="{BB962C8B-B14F-4D97-AF65-F5344CB8AC3E}">
        <p14:creationId xmlns:p14="http://schemas.microsoft.com/office/powerpoint/2010/main" val="301165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Τα δευτερογενή συναισθήματα κατά την προσχολική ηλικία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1296144"/>
          </a:xfrm>
          <a:ln w="25400">
            <a:solidFill>
              <a:srgbClr val="82000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l-GR" dirty="0"/>
              <a:t>Κατά την προσχολική ηλικία, τα νήπια εξακολουθούν να βιώνουν πρωτογενή και δευτερογενή συναισθήματα, συχνά όμως διαφοροποιούνται τα ερεθίσματα που τα προκαλούν.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Θέση περιεχομένου 2"/>
          <p:cNvSpPr txBox="1">
            <a:spLocks/>
          </p:cNvSpPr>
          <p:nvPr/>
        </p:nvSpPr>
        <p:spPr>
          <a:xfrm>
            <a:off x="3197164" y="3717032"/>
            <a:ext cx="5465653" cy="1224136"/>
          </a:xfrm>
          <a:prstGeom prst="rect">
            <a:avLst/>
          </a:prstGeom>
          <a:ln w="25400">
            <a:solidFill>
              <a:srgbClr val="004A8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buFont typeface="Courier New" panose="02070309020205020404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l-GR" dirty="0">
                <a:solidFill>
                  <a:prstClr val="black"/>
                </a:solidFill>
              </a:rPr>
              <a:t>Επίσης είναι σε θέση να εκφράζουν αυτά τα συναισθήματα με πιο κοινωνικά αποδεκτούς τρόπους.</a:t>
            </a:r>
          </a:p>
        </p:txBody>
      </p:sp>
    </p:spTree>
    <p:extLst>
      <p:ext uri="{BB962C8B-B14F-4D97-AF65-F5344CB8AC3E}">
        <p14:creationId xmlns:p14="http://schemas.microsoft.com/office/powerpoint/2010/main" val="91740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Ορισμοί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196752"/>
            <a:ext cx="5266928" cy="2304256"/>
          </a:xfrm>
          <a:noFill/>
          <a:ln w="19050">
            <a:solidFill>
              <a:srgbClr val="004A82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l-GR" dirty="0"/>
              <a:t>Ως «συναίσθημα» ορίζεται </a:t>
            </a:r>
            <a:r>
              <a:rPr lang="el-GR" dirty="0" err="1"/>
              <a:t>ο,τιδήποτε</a:t>
            </a:r>
            <a:r>
              <a:rPr lang="el-GR" dirty="0"/>
              <a:t> νιώθει ένα άτομο όταν αξιολογεί ένα γεγονός με συγκεκριμένο τρόπο και συνήθως συνοδεύεται από χαρακτηριστικές αλλαγές στον οργανισμό του και τη συμπεριφορά του.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Θέση περιεχομένου 2"/>
          <p:cNvSpPr txBox="1">
            <a:spLocks/>
          </p:cNvSpPr>
          <p:nvPr/>
        </p:nvSpPr>
        <p:spPr>
          <a:xfrm>
            <a:off x="3563888" y="3678163"/>
            <a:ext cx="5266928" cy="2304256"/>
          </a:xfrm>
          <a:prstGeom prst="rect">
            <a:avLst/>
          </a:prstGeom>
          <a:noFill/>
          <a:ln w="19050">
            <a:solidFill>
              <a:srgbClr val="004A8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buFont typeface="Courier New" panose="02070309020205020404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l-GR" dirty="0">
                <a:solidFill>
                  <a:prstClr val="black"/>
                </a:solidFill>
              </a:rPr>
              <a:t>Η «συναισθηματική ανάπτυξη» αναφέρεται τόσο στα συναισθήματα όσο και στην ικανότητα του ατόμου να τα ελέγχει και να τα διαμορφώνει ανάλογα με την κατάσταση στην οποία βρίσκεται.</a:t>
            </a:r>
          </a:p>
        </p:txBody>
      </p:sp>
    </p:spTree>
    <p:extLst>
      <p:ext uri="{BB962C8B-B14F-4D97-AF65-F5344CB8AC3E}">
        <p14:creationId xmlns:p14="http://schemas.microsoft.com/office/powerpoint/2010/main" val="402552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Κατερίνα </a:t>
            </a:r>
            <a:r>
              <a:rPr lang="el-GR" sz="2000" dirty="0" err="1" smtClean="0"/>
              <a:t>Μανιαδάκη</a:t>
            </a:r>
            <a:r>
              <a:rPr lang="el-GR" sz="2000" dirty="0" smtClean="0"/>
              <a:t> 2014. </a:t>
            </a:r>
            <a:r>
              <a:rPr lang="el-GR" sz="2000" dirty="0"/>
              <a:t>Κατερίνα </a:t>
            </a:r>
            <a:r>
              <a:rPr lang="el-GR" sz="2000" dirty="0" err="1"/>
              <a:t>Μανιαδάκη</a:t>
            </a:r>
            <a:r>
              <a:rPr lang="el-GR" sz="2000" dirty="0"/>
              <a:t>. </a:t>
            </a:r>
            <a:r>
              <a:rPr lang="el-GR" sz="2000" dirty="0"/>
              <a:t>«Αναπτυξιακή Ψυχολογία (Θ). </a:t>
            </a:r>
            <a:r>
              <a:rPr lang="el-GR" sz="2000" dirty="0" smtClean="0"/>
              <a:t>Ενότητα </a:t>
            </a:r>
            <a:r>
              <a:rPr lang="en-US" sz="2000" dirty="0"/>
              <a:t>6</a:t>
            </a:r>
            <a:r>
              <a:rPr lang="en-US" sz="2000" dirty="0" smtClean="0"/>
              <a:t>:</a:t>
            </a:r>
            <a:r>
              <a:rPr lang="el-GR" sz="2000" dirty="0"/>
              <a:t> Η πορεία της Συναισθηματικής </a:t>
            </a:r>
            <a:r>
              <a:rPr lang="el-GR" sz="2000" dirty="0" smtClean="0"/>
              <a:t>Ανάπτυξης</a:t>
            </a:r>
            <a:r>
              <a:rPr lang="en-US" sz="2000" dirty="0" smtClean="0"/>
              <a:t> </a:t>
            </a:r>
            <a:r>
              <a:rPr lang="el-GR" sz="2000" dirty="0" smtClean="0"/>
              <a:t>(Πρώτο </a:t>
            </a:r>
            <a:r>
              <a:rPr lang="el-GR" sz="2000" dirty="0"/>
              <a:t>Μέρος</a:t>
            </a:r>
            <a:r>
              <a:rPr lang="el-GR" sz="2000" dirty="0" smtClean="0"/>
              <a:t>)».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2613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611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λειτουργική αξία και ο ρόλος των συναισθημάτων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Τα συναισθήματα έχουν λειτουργική αξία, διότι βοηθούν τους ανθρώπους να προσαρμοστούν στο περιβάλλον τους.</a:t>
            </a:r>
          </a:p>
          <a:p>
            <a:r>
              <a:rPr lang="el-GR" dirty="0"/>
              <a:t>Προσφέρουν ασφάλεια, βοήθεια, προειδοποίηση στον κίνδυνο και ώθηση για δράση.</a:t>
            </a:r>
          </a:p>
          <a:p>
            <a:r>
              <a:rPr lang="el-GR" dirty="0"/>
              <a:t>Για παράδειγμα, ο φόβος επιτρέπει την αναδιοργάνωση της συμπεριφοράς με σκοπό την αποφυγή ενός κινδύνου.</a:t>
            </a:r>
          </a:p>
          <a:p>
            <a:r>
              <a:rPr lang="el-GR" dirty="0"/>
              <a:t>Τα συναισθήματα παίζουν δυναμικό ρόλο στην οργάνωση των σχέσεων του βρέφους με τους άλλους ανθρώπους και στην ανάπτυξη της αίσθησης του εαυτού.</a:t>
            </a:r>
          </a:p>
          <a:p>
            <a:r>
              <a:rPr lang="el-GR" dirty="0"/>
              <a:t>Η εκδήλωση συναισθημάτων από το βρέφος επιτρέπει στους γονείς του να κατανοήσουν τις ανάγκες του και να ανταποκριθούν σε αυτές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90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 smtClean="0"/>
              <a:t>Οι τρεις διαστάσεις του συναισθήματος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23928" y="3176972"/>
            <a:ext cx="1738536" cy="504056"/>
          </a:xfrm>
          <a:ln w="19050">
            <a:solidFill>
              <a:srgbClr val="004A82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Συναίσθημα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Κουλούρα 4"/>
          <p:cNvSpPr/>
          <p:nvPr/>
        </p:nvSpPr>
        <p:spPr>
          <a:xfrm>
            <a:off x="2844552" y="1714430"/>
            <a:ext cx="3672408" cy="3386969"/>
          </a:xfrm>
          <a:prstGeom prst="donut">
            <a:avLst>
              <a:gd name="adj" fmla="val 3767"/>
            </a:avLst>
          </a:prstGeom>
          <a:solidFill>
            <a:srgbClr val="004A82"/>
          </a:solidFill>
          <a:ln>
            <a:solidFill>
              <a:srgbClr val="004A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3361456" y="1675409"/>
            <a:ext cx="2664296" cy="504056"/>
          </a:xfrm>
          <a:prstGeom prst="rect">
            <a:avLst/>
          </a:prstGeom>
          <a:solidFill>
            <a:schemeClr val="bg1"/>
          </a:solidFill>
          <a:ln w="19050">
            <a:solidFill>
              <a:srgbClr val="82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buFont typeface="Courier New" panose="02070309020205020404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l-GR" dirty="0" smtClean="0">
                <a:solidFill>
                  <a:prstClr val="black"/>
                </a:solidFill>
              </a:rPr>
              <a:t>Γνωστική διάσταση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7" name="Θέση περιεχομένου 2"/>
          <p:cNvSpPr txBox="1">
            <a:spLocks/>
          </p:cNvSpPr>
          <p:nvPr/>
        </p:nvSpPr>
        <p:spPr>
          <a:xfrm>
            <a:off x="2077108" y="4365104"/>
            <a:ext cx="2160240" cy="864096"/>
          </a:xfrm>
          <a:prstGeom prst="rect">
            <a:avLst/>
          </a:prstGeom>
          <a:solidFill>
            <a:schemeClr val="bg1"/>
          </a:solidFill>
          <a:ln w="19050">
            <a:solidFill>
              <a:srgbClr val="4F2E54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buFont typeface="Courier New" panose="02070309020205020404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l-GR" dirty="0" smtClean="0">
                <a:solidFill>
                  <a:prstClr val="black"/>
                </a:solidFill>
              </a:rPr>
              <a:t>Συμπεριφορική διάσταση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8" name="Θέση περιεχομένου 2"/>
          <p:cNvSpPr txBox="1">
            <a:spLocks/>
          </p:cNvSpPr>
          <p:nvPr/>
        </p:nvSpPr>
        <p:spPr>
          <a:xfrm>
            <a:off x="5175840" y="4279032"/>
            <a:ext cx="1619200" cy="864096"/>
          </a:xfrm>
          <a:prstGeom prst="rect">
            <a:avLst/>
          </a:prstGeom>
          <a:solidFill>
            <a:schemeClr val="bg1"/>
          </a:solidFill>
          <a:ln w="19050">
            <a:solidFill>
              <a:srgbClr val="236738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buFont typeface="Courier New" panose="02070309020205020404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l-GR" dirty="0">
                <a:solidFill>
                  <a:prstClr val="black"/>
                </a:solidFill>
              </a:rPr>
              <a:t>Βιολογική διέγερση</a:t>
            </a:r>
          </a:p>
        </p:txBody>
      </p:sp>
      <p:cxnSp>
        <p:nvCxnSpPr>
          <p:cNvPr id="10" name="Ευθύγραμμο βέλος σύνδεσης 9" title="βέλος"/>
          <p:cNvCxnSpPr>
            <a:stCxn id="7" idx="0"/>
            <a:endCxn id="11" idx="2"/>
          </p:cNvCxnSpPr>
          <p:nvPr/>
        </p:nvCxnSpPr>
        <p:spPr>
          <a:xfrm flipH="1" flipV="1">
            <a:off x="1603220" y="2849477"/>
            <a:ext cx="1554008" cy="1515627"/>
          </a:xfrm>
          <a:prstGeom prst="straightConnector1">
            <a:avLst/>
          </a:prstGeom>
          <a:ln>
            <a:solidFill>
              <a:srgbClr val="004A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1172" y="1064373"/>
            <a:ext cx="310409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>
                <a:solidFill>
                  <a:prstClr val="black"/>
                </a:solidFill>
                <a:latin typeface="Calibri"/>
              </a:rPr>
              <a:t>Οι </a:t>
            </a:r>
            <a:r>
              <a:rPr lang="el-GR" sz="2200" dirty="0" err="1">
                <a:solidFill>
                  <a:prstClr val="black"/>
                </a:solidFill>
                <a:latin typeface="Calibri"/>
              </a:rPr>
              <a:t>παρατηρήσιμες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 εκφραστικές μορφές του συναισθήματος (π.χ. η έκφραση της λύπης με το κλάμα).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79704" y="2515363"/>
            <a:ext cx="266429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>
                <a:solidFill>
                  <a:prstClr val="black"/>
                </a:solidFill>
                <a:latin typeface="Calibri"/>
              </a:rPr>
              <a:t>Η συνειδητή αίσθηση του συναισθήματος (π.χ. επίγνωση του συναισθήματος του θυμού ή του φόβου).</a:t>
            </a:r>
          </a:p>
        </p:txBody>
      </p:sp>
      <p:cxnSp>
        <p:nvCxnSpPr>
          <p:cNvPr id="14" name="Ευθύγραμμο βέλος σύνδεσης 13" title="βέλος"/>
          <p:cNvCxnSpPr>
            <a:stCxn id="13" idx="0"/>
            <a:endCxn id="6" idx="3"/>
          </p:cNvCxnSpPr>
          <p:nvPr/>
        </p:nvCxnSpPr>
        <p:spPr>
          <a:xfrm flipH="1" flipV="1">
            <a:off x="6025752" y="1927437"/>
            <a:ext cx="1786100" cy="587926"/>
          </a:xfrm>
          <a:prstGeom prst="straightConnector1">
            <a:avLst/>
          </a:prstGeom>
          <a:ln>
            <a:solidFill>
              <a:srgbClr val="004A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001102" y="5672981"/>
            <a:ext cx="73593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>
                <a:solidFill>
                  <a:prstClr val="black"/>
                </a:solidFill>
                <a:latin typeface="Calibri"/>
              </a:rPr>
              <a:t>Οι διεργασίες του εγκεφάλου και του νευρικού  συστήματος (π.χ. αυξημένος ρυθμός αναπνοής ή καρδιακών παλμών).</a:t>
            </a:r>
          </a:p>
        </p:txBody>
      </p:sp>
      <p:cxnSp>
        <p:nvCxnSpPr>
          <p:cNvPr id="23" name="Ευθύγραμμο βέλος σύνδεσης 22" title="βέλος"/>
          <p:cNvCxnSpPr>
            <a:stCxn id="8" idx="2"/>
            <a:endCxn id="22" idx="0"/>
          </p:cNvCxnSpPr>
          <p:nvPr/>
        </p:nvCxnSpPr>
        <p:spPr>
          <a:xfrm flipH="1">
            <a:off x="4680756" y="5143128"/>
            <a:ext cx="1304684" cy="529853"/>
          </a:xfrm>
          <a:prstGeom prst="straightConnector1">
            <a:avLst/>
          </a:prstGeom>
          <a:ln>
            <a:solidFill>
              <a:srgbClr val="004A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377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Ένα</a:t>
            </a:r>
            <a:r>
              <a:rPr lang="en-US" dirty="0" smtClean="0"/>
              <a:t> </a:t>
            </a:r>
            <a:r>
              <a:rPr lang="el-GR" dirty="0" smtClean="0"/>
              <a:t>εκφραστικό βρέφος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720080"/>
          </a:xfrm>
        </p:spPr>
        <p:txBody>
          <a:bodyPr/>
          <a:lstStyle/>
          <a:p>
            <a:r>
              <a:rPr lang="el-GR" dirty="0" smtClean="0"/>
              <a:t>Παρακολουθείστε το παρακάτω βίντεο</a:t>
            </a:r>
            <a:r>
              <a:rPr lang="en-US" dirty="0" smtClean="0"/>
              <a:t>: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5" name="Εικόνα 4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48730"/>
            <a:ext cx="679004" cy="679004"/>
          </a:xfrm>
          <a:prstGeom prst="rect">
            <a:avLst/>
          </a:prstGeom>
        </p:spPr>
      </p:pic>
      <p:sp>
        <p:nvSpPr>
          <p:cNvPr id="6" name="Ορθογώνιο 5"/>
          <p:cNvSpPr/>
          <p:nvPr/>
        </p:nvSpPr>
        <p:spPr>
          <a:xfrm>
            <a:off x="1146548" y="1857399"/>
            <a:ext cx="29660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+mn-lt"/>
                <a:hlinkClick r:id="rId3"/>
              </a:rPr>
              <a:t>Very expressive baby! </a:t>
            </a:r>
            <a:endParaRPr lang="el-G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713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Η εγγενής βάση της έκφρασης των βασικών συναισθημάτων </a:t>
            </a:r>
            <a:r>
              <a:rPr lang="el-GR" sz="3600" b="0" dirty="0" smtClean="0"/>
              <a:t>(1 </a:t>
            </a:r>
            <a:r>
              <a:rPr lang="el-GR" sz="3600" b="0" smtClean="0"/>
              <a:t>από 4)</a:t>
            </a:r>
            <a:endParaRPr lang="el-GR" sz="36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341009" y="3510632"/>
            <a:ext cx="843501" cy="461665"/>
          </a:xfrm>
          <a:prstGeom prst="rect">
            <a:avLst/>
          </a:prstGeom>
          <a:ln w="19050">
            <a:solidFill>
              <a:srgbClr val="4F2E54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Ινδία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4211960" y="3743419"/>
            <a:ext cx="1515543" cy="461665"/>
          </a:xfrm>
          <a:prstGeom prst="rect">
            <a:avLst/>
          </a:prstGeom>
          <a:ln w="19050">
            <a:solidFill>
              <a:srgbClr val="4F2E54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Ν. Γουινέα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7381293" y="3800555"/>
            <a:ext cx="747320" cy="461665"/>
          </a:xfrm>
          <a:prstGeom prst="rect">
            <a:avLst/>
          </a:prstGeom>
          <a:ln w="19050">
            <a:solidFill>
              <a:srgbClr val="4F2E54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ΗΠΑ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2673931" y="5627968"/>
            <a:ext cx="738151" cy="461665"/>
          </a:xfrm>
          <a:prstGeom prst="rect">
            <a:avLst/>
          </a:prstGeom>
          <a:ln w="19050">
            <a:solidFill>
              <a:srgbClr val="4F2E54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Κίνα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3" name="Εικόνα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437" y="4509120"/>
            <a:ext cx="2398914" cy="1596777"/>
          </a:xfrm>
          <a:prstGeom prst="rect">
            <a:avLst/>
          </a:prstGeom>
        </p:spPr>
      </p:pic>
      <p:sp>
        <p:nvSpPr>
          <p:cNvPr id="14" name="Rectangle 6"/>
          <p:cNvSpPr/>
          <p:nvPr/>
        </p:nvSpPr>
        <p:spPr>
          <a:xfrm>
            <a:off x="6748970" y="3093562"/>
            <a:ext cx="2131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Happy baby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endParaRPr lang="en-US" sz="1200" dirty="0" smtClean="0">
              <a:solidFill>
                <a:prstClr val="black">
                  <a:lumMod val="65000"/>
                  <a:lumOff val="35000"/>
                </a:prstClr>
              </a:solidFill>
              <a:latin typeface="Calibri"/>
              <a:hlinkClick r:id="rId5"/>
            </a:endParaRPr>
          </a:p>
          <a:p>
            <a:pPr algn="ctr"/>
            <a:r>
              <a:rPr lang="en-US" sz="1200" dirty="0">
                <a:solidFill>
                  <a:prstClr val="black"/>
                </a:solidFill>
                <a:latin typeface="Calibri"/>
                <a:hlinkClick r:id="rId6"/>
              </a:rPr>
              <a:t>Electron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4"/>
              </a:rPr>
              <a:t>CC 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4"/>
              </a:rPr>
              <a:t>BY 2.0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4"/>
              </a:rPr>
              <a:t> 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pic>
        <p:nvPicPr>
          <p:cNvPr id="16" name="Θέση περιεχομένου 15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14" y="1432410"/>
            <a:ext cx="2108343" cy="1407319"/>
          </a:xfrm>
        </p:spPr>
      </p:pic>
      <p:sp>
        <p:nvSpPr>
          <p:cNvPr id="17" name="Rectangle 6"/>
          <p:cNvSpPr/>
          <p:nvPr/>
        </p:nvSpPr>
        <p:spPr>
          <a:xfrm>
            <a:off x="486944" y="2865720"/>
            <a:ext cx="25516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8"/>
              </a:rPr>
              <a:t>happy  baby  beauty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endParaRPr lang="en-US" sz="1200" dirty="0" smtClean="0">
              <a:solidFill>
                <a:prstClr val="black">
                  <a:lumMod val="65000"/>
                  <a:lumOff val="35000"/>
                </a:prstClr>
              </a:solidFill>
              <a:latin typeface="Calibri"/>
              <a:hlinkClick r:id="rId5"/>
            </a:endParaRPr>
          </a:p>
          <a:p>
            <a:pPr algn="ctr"/>
            <a:r>
              <a:rPr lang="en-US" sz="1200" dirty="0">
                <a:solidFill>
                  <a:prstClr val="black"/>
                </a:solidFill>
                <a:latin typeface="Calibri"/>
                <a:hlinkClick r:id="rId9"/>
              </a:rPr>
              <a:t>Nishith Sarkar</a:t>
            </a:r>
            <a:r>
              <a:rPr lang="el-GR" sz="1200" dirty="0" smtClean="0">
                <a:solidFill>
                  <a:prstClr val="black"/>
                </a:solidFill>
                <a:latin typeface="Calibri"/>
                <a:hlinkClick r:id="rId9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10"/>
              </a:rPr>
              <a:t>CC BY-SA 2.5 IN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10"/>
              </a:rPr>
              <a:t> 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pic>
        <p:nvPicPr>
          <p:cNvPr id="18" name="Εικόνα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122" y="1432410"/>
            <a:ext cx="2119257" cy="1407319"/>
          </a:xfrm>
          <a:prstGeom prst="rect">
            <a:avLst/>
          </a:prstGeom>
        </p:spPr>
      </p:pic>
      <p:sp>
        <p:nvSpPr>
          <p:cNvPr id="20" name="Rectangle 6"/>
          <p:cNvSpPr/>
          <p:nvPr/>
        </p:nvSpPr>
        <p:spPr>
          <a:xfrm>
            <a:off x="3342529" y="2910467"/>
            <a:ext cx="34064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12"/>
              </a:rPr>
              <a:t>A child waits outside a medical clinic as part of Western Accord 2012 in </a:t>
            </a:r>
            <a:r>
              <a:rPr lang="en-US" sz="1200" dirty="0" err="1">
                <a:solidFill>
                  <a:prstClr val="black"/>
                </a:solidFill>
                <a:latin typeface="Calibri"/>
                <a:hlinkClick r:id="rId12"/>
              </a:rPr>
              <a:t>Thies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12"/>
              </a:rPr>
              <a:t>, Senegal, June 10, 2012 120610-Z-KE462-197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endParaRPr lang="en-US" sz="1200" dirty="0" smtClean="0">
              <a:solidFill>
                <a:prstClr val="black">
                  <a:lumMod val="65000"/>
                  <a:lumOff val="35000"/>
                </a:prstClr>
              </a:solidFill>
              <a:latin typeface="Calibri"/>
              <a:hlinkClick r:id="rId5"/>
            </a:endParaRPr>
          </a:p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13"/>
              </a:rPr>
              <a:t>Fæ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358" y="1239237"/>
            <a:ext cx="1504120" cy="1793663"/>
          </a:xfrm>
          <a:prstGeom prst="rect">
            <a:avLst/>
          </a:prstGeom>
        </p:spPr>
      </p:pic>
      <p:sp>
        <p:nvSpPr>
          <p:cNvPr id="19" name="Rectangle 6"/>
          <p:cNvSpPr/>
          <p:nvPr/>
        </p:nvSpPr>
        <p:spPr>
          <a:xfrm>
            <a:off x="3614089" y="6277917"/>
            <a:ext cx="25644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15"/>
              </a:rPr>
              <a:t>chinese baby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endParaRPr lang="en-US" sz="1200" dirty="0" smtClean="0">
              <a:solidFill>
                <a:prstClr val="black">
                  <a:lumMod val="65000"/>
                  <a:lumOff val="35000"/>
                </a:prstClr>
              </a:solidFill>
              <a:latin typeface="Calibri"/>
              <a:hlinkClick r:id="rId5"/>
            </a:endParaRPr>
          </a:p>
          <a:p>
            <a:pPr algn="ctr"/>
            <a:r>
              <a:rPr lang="en-US" sz="1200" dirty="0">
                <a:solidFill>
                  <a:prstClr val="black"/>
                </a:solidFill>
                <a:latin typeface="Calibri"/>
                <a:hlinkClick r:id="rId16"/>
              </a:rPr>
              <a:t>wawawoo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899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dirty="0"/>
              <a:t>Η εγγενής βάση της έκφρασης των βασικών συναισθημάτων </a:t>
            </a:r>
            <a:r>
              <a:rPr lang="el-GR" sz="3600" b="0" dirty="0" smtClean="0"/>
              <a:t>(2 </a:t>
            </a:r>
            <a:r>
              <a:rPr lang="el-GR" sz="3600" b="0" dirty="0"/>
              <a:t>από </a:t>
            </a:r>
            <a:r>
              <a:rPr lang="el-GR" sz="3600" b="0" dirty="0" smtClean="0"/>
              <a:t>4)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  <p:grpSp>
        <p:nvGrpSpPr>
          <p:cNvPr id="14" name="Ομάδα 13"/>
          <p:cNvGrpSpPr/>
          <p:nvPr/>
        </p:nvGrpSpPr>
        <p:grpSpPr>
          <a:xfrm>
            <a:off x="179512" y="1627249"/>
            <a:ext cx="2659509" cy="3456384"/>
            <a:chOff x="539552" y="1628800"/>
            <a:chExt cx="2803525" cy="3692525"/>
          </a:xfrm>
        </p:grpSpPr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539552" y="1628800"/>
              <a:ext cx="2803525" cy="3692525"/>
              <a:chOff x="944562" y="687387"/>
              <a:chExt cx="2451101" cy="3228975"/>
            </a:xfrm>
          </p:grpSpPr>
          <p:sp>
            <p:nvSpPr>
              <p:cNvPr id="6" name="Freeform 9"/>
              <p:cNvSpPr>
                <a:spLocks/>
              </p:cNvSpPr>
              <p:nvPr/>
            </p:nvSpPr>
            <p:spPr bwMode="auto">
              <a:xfrm>
                <a:off x="986200" y="720704"/>
                <a:ext cx="2367825" cy="470603"/>
              </a:xfrm>
              <a:custGeom>
                <a:avLst/>
                <a:gdLst/>
                <a:ahLst/>
                <a:cxnLst>
                  <a:cxn ang="0">
                    <a:pos x="1492" y="77"/>
                  </a:cxn>
                  <a:cxn ang="0">
                    <a:pos x="1276" y="0"/>
                  </a:cxn>
                  <a:cxn ang="0">
                    <a:pos x="0" y="180"/>
                  </a:cxn>
                  <a:cxn ang="0">
                    <a:pos x="129" y="296"/>
                  </a:cxn>
                  <a:cxn ang="0">
                    <a:pos x="1492" y="77"/>
                  </a:cxn>
                </a:cxnLst>
                <a:rect l="0" t="0" r="r" b="b"/>
                <a:pathLst>
                  <a:path w="1492" h="296">
                    <a:moveTo>
                      <a:pt x="1492" y="77"/>
                    </a:moveTo>
                    <a:lnTo>
                      <a:pt x="1276" y="0"/>
                    </a:lnTo>
                    <a:lnTo>
                      <a:pt x="0" y="180"/>
                    </a:lnTo>
                    <a:lnTo>
                      <a:pt x="129" y="296"/>
                    </a:lnTo>
                    <a:lnTo>
                      <a:pt x="1492" y="77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85000"/>
                    </a:schemeClr>
                  </a:gs>
                  <a:gs pos="93000">
                    <a:schemeClr val="bg1">
                      <a:lumMod val="95000"/>
                    </a:schemeClr>
                  </a:gs>
                </a:gsLst>
                <a:lin ang="3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Arial" pitchFamily="-109" charset="0"/>
                  <a:ea typeface="ＭＳ Ｐゴシック" pitchFamily="-109" charset="-128"/>
                  <a:cs typeface="ＭＳ Ｐゴシック" pitchFamily="-109" charset="-128"/>
                </a:endParaRPr>
              </a:p>
            </p:txBody>
          </p:sp>
          <p:sp>
            <p:nvSpPr>
              <p:cNvPr id="7" name="Freeform 10"/>
              <p:cNvSpPr>
                <a:spLocks/>
              </p:cNvSpPr>
              <p:nvPr/>
            </p:nvSpPr>
            <p:spPr bwMode="auto">
              <a:xfrm>
                <a:off x="944562" y="969962"/>
                <a:ext cx="503238" cy="2946400"/>
              </a:xfrm>
              <a:custGeom>
                <a:avLst/>
                <a:gdLst>
                  <a:gd name="T0" fmla="*/ 0 w 317"/>
                  <a:gd name="T1" fmla="*/ 0 h 1856"/>
                  <a:gd name="T2" fmla="*/ 0 w 317"/>
                  <a:gd name="T3" fmla="*/ 2147483647 h 1856"/>
                  <a:gd name="T4" fmla="*/ 0 w 317"/>
                  <a:gd name="T5" fmla="*/ 2147483647 h 1856"/>
                  <a:gd name="T6" fmla="*/ 2147483647 w 317"/>
                  <a:gd name="T7" fmla="*/ 2147483647 h 1856"/>
                  <a:gd name="T8" fmla="*/ 2147483647 w 317"/>
                  <a:gd name="T9" fmla="*/ 2147483647 h 1856"/>
                  <a:gd name="T10" fmla="*/ 2147483647 w 317"/>
                  <a:gd name="T11" fmla="*/ 2147483647 h 1856"/>
                  <a:gd name="T12" fmla="*/ 2147483647 w 317"/>
                  <a:gd name="T13" fmla="*/ 2147483647 h 1856"/>
                  <a:gd name="T14" fmla="*/ 2147483647 w 317"/>
                  <a:gd name="T15" fmla="*/ 2147483647 h 1856"/>
                  <a:gd name="T16" fmla="*/ 2147483647 w 317"/>
                  <a:gd name="T17" fmla="*/ 2147483647 h 1856"/>
                  <a:gd name="T18" fmla="*/ 2147483647 w 317"/>
                  <a:gd name="T19" fmla="*/ 2147483647 h 1856"/>
                  <a:gd name="T20" fmla="*/ 2147483647 w 317"/>
                  <a:gd name="T21" fmla="*/ 2147483647 h 1856"/>
                  <a:gd name="T22" fmla="*/ 2147483647 w 317"/>
                  <a:gd name="T23" fmla="*/ 2147483647 h 1856"/>
                  <a:gd name="T24" fmla="*/ 2147483647 w 317"/>
                  <a:gd name="T25" fmla="*/ 2147483647 h 1856"/>
                  <a:gd name="T26" fmla="*/ 2147483647 w 317"/>
                  <a:gd name="T27" fmla="*/ 2147483647 h 1856"/>
                  <a:gd name="T28" fmla="*/ 2147483647 w 317"/>
                  <a:gd name="T29" fmla="*/ 2147483647 h 1856"/>
                  <a:gd name="T30" fmla="*/ 2147483647 w 317"/>
                  <a:gd name="T31" fmla="*/ 2147483647 h 1856"/>
                  <a:gd name="T32" fmla="*/ 2147483647 w 317"/>
                  <a:gd name="T33" fmla="*/ 2147483647 h 1856"/>
                  <a:gd name="T34" fmla="*/ 2147483647 w 317"/>
                  <a:gd name="T35" fmla="*/ 2147483647 h 1856"/>
                  <a:gd name="T36" fmla="*/ 2147483647 w 317"/>
                  <a:gd name="T37" fmla="*/ 2147483647 h 1856"/>
                  <a:gd name="T38" fmla="*/ 2147483647 w 317"/>
                  <a:gd name="T39" fmla="*/ 2147483647 h 1856"/>
                  <a:gd name="T40" fmla="*/ 2147483647 w 317"/>
                  <a:gd name="T41" fmla="*/ 2147483647 h 1856"/>
                  <a:gd name="T42" fmla="*/ 2147483647 w 317"/>
                  <a:gd name="T43" fmla="*/ 2147483647 h 1856"/>
                  <a:gd name="T44" fmla="*/ 2147483647 w 317"/>
                  <a:gd name="T45" fmla="*/ 2147483647 h 1856"/>
                  <a:gd name="T46" fmla="*/ 2147483647 w 317"/>
                  <a:gd name="T47" fmla="*/ 2147483647 h 1856"/>
                  <a:gd name="T48" fmla="*/ 2147483647 w 317"/>
                  <a:gd name="T49" fmla="*/ 2147483647 h 1856"/>
                  <a:gd name="T50" fmla="*/ 2147483647 w 317"/>
                  <a:gd name="T51" fmla="*/ 2147483647 h 1856"/>
                  <a:gd name="T52" fmla="*/ 2147483647 w 317"/>
                  <a:gd name="T53" fmla="*/ 2147483647 h 1856"/>
                  <a:gd name="T54" fmla="*/ 2147483647 w 317"/>
                  <a:gd name="T55" fmla="*/ 2147483647 h 1856"/>
                  <a:gd name="T56" fmla="*/ 0 w 317"/>
                  <a:gd name="T57" fmla="*/ 0 h 1856"/>
                  <a:gd name="T58" fmla="*/ 0 w 317"/>
                  <a:gd name="T59" fmla="*/ 0 h 185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317"/>
                  <a:gd name="T91" fmla="*/ 0 h 1856"/>
                  <a:gd name="T92" fmla="*/ 317 w 317"/>
                  <a:gd name="T93" fmla="*/ 1856 h 185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317" h="1856">
                    <a:moveTo>
                      <a:pt x="0" y="0"/>
                    </a:moveTo>
                    <a:lnTo>
                      <a:pt x="0" y="1722"/>
                    </a:lnTo>
                    <a:lnTo>
                      <a:pt x="3" y="1730"/>
                    </a:lnTo>
                    <a:lnTo>
                      <a:pt x="10" y="1748"/>
                    </a:lnTo>
                    <a:lnTo>
                      <a:pt x="26" y="1771"/>
                    </a:lnTo>
                    <a:lnTo>
                      <a:pt x="39" y="1786"/>
                    </a:lnTo>
                    <a:lnTo>
                      <a:pt x="54" y="1799"/>
                    </a:lnTo>
                    <a:lnTo>
                      <a:pt x="72" y="1812"/>
                    </a:lnTo>
                    <a:lnTo>
                      <a:pt x="93" y="1825"/>
                    </a:lnTo>
                    <a:lnTo>
                      <a:pt x="119" y="1835"/>
                    </a:lnTo>
                    <a:lnTo>
                      <a:pt x="149" y="1846"/>
                    </a:lnTo>
                    <a:lnTo>
                      <a:pt x="183" y="1851"/>
                    </a:lnTo>
                    <a:lnTo>
                      <a:pt x="224" y="1856"/>
                    </a:lnTo>
                    <a:lnTo>
                      <a:pt x="268" y="1853"/>
                    </a:lnTo>
                    <a:lnTo>
                      <a:pt x="317" y="1851"/>
                    </a:lnTo>
                    <a:lnTo>
                      <a:pt x="317" y="82"/>
                    </a:lnTo>
                    <a:lnTo>
                      <a:pt x="289" y="88"/>
                    </a:lnTo>
                    <a:lnTo>
                      <a:pt x="255" y="93"/>
                    </a:lnTo>
                    <a:lnTo>
                      <a:pt x="214" y="93"/>
                    </a:lnTo>
                    <a:lnTo>
                      <a:pt x="188" y="90"/>
                    </a:lnTo>
                    <a:lnTo>
                      <a:pt x="165" y="88"/>
                    </a:lnTo>
                    <a:lnTo>
                      <a:pt x="137" y="80"/>
                    </a:lnTo>
                    <a:lnTo>
                      <a:pt x="111" y="72"/>
                    </a:lnTo>
                    <a:lnTo>
                      <a:pt x="82" y="59"/>
                    </a:lnTo>
                    <a:lnTo>
                      <a:pt x="57" y="44"/>
                    </a:lnTo>
                    <a:lnTo>
                      <a:pt x="28" y="23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0000"/>
                  </a:gs>
                  <a:gs pos="45000">
                    <a:srgbClr val="FF6132"/>
                  </a:gs>
                  <a:gs pos="92000">
                    <a:srgbClr val="800000"/>
                  </a:gs>
                  <a:gs pos="100000">
                    <a:srgbClr val="800000"/>
                  </a:gs>
                </a:gsLst>
                <a:lin ang="21540000"/>
              </a:gra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11"/>
              <p:cNvSpPr>
                <a:spLocks/>
              </p:cNvSpPr>
              <p:nvPr/>
            </p:nvSpPr>
            <p:spPr bwMode="auto">
              <a:xfrm>
                <a:off x="1447800" y="838200"/>
                <a:ext cx="1947863" cy="3070225"/>
              </a:xfrm>
              <a:custGeom>
                <a:avLst/>
                <a:gdLst>
                  <a:gd name="T0" fmla="*/ 0 w 1227"/>
                  <a:gd name="T1" fmla="*/ 2147483647 h 1934"/>
                  <a:gd name="T2" fmla="*/ 2147483647 w 1227"/>
                  <a:gd name="T3" fmla="*/ 0 h 1934"/>
                  <a:gd name="T4" fmla="*/ 2147483647 w 1227"/>
                  <a:gd name="T5" fmla="*/ 2147483647 h 1934"/>
                  <a:gd name="T6" fmla="*/ 0 w 1227"/>
                  <a:gd name="T7" fmla="*/ 2147483647 h 1934"/>
                  <a:gd name="T8" fmla="*/ 0 w 1227"/>
                  <a:gd name="T9" fmla="*/ 2147483647 h 19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27"/>
                  <a:gd name="T16" fmla="*/ 0 h 1934"/>
                  <a:gd name="T17" fmla="*/ 1227 w 1227"/>
                  <a:gd name="T18" fmla="*/ 1934 h 19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27" h="1934">
                    <a:moveTo>
                      <a:pt x="0" y="165"/>
                    </a:moveTo>
                    <a:lnTo>
                      <a:pt x="1227" y="0"/>
                    </a:lnTo>
                    <a:lnTo>
                      <a:pt x="1227" y="1686"/>
                    </a:lnTo>
                    <a:lnTo>
                      <a:pt x="0" y="1934"/>
                    </a:lnTo>
                    <a:lnTo>
                      <a:pt x="0" y="16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0000"/>
                  </a:gs>
                  <a:gs pos="7001">
                    <a:srgbClr val="800000"/>
                  </a:gs>
                  <a:gs pos="55000">
                    <a:srgbClr val="FF6132"/>
                  </a:gs>
                  <a:gs pos="100000">
                    <a:srgbClr val="800000"/>
                  </a:gs>
                </a:gsLst>
                <a:lin ang="19200000"/>
              </a:gra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12"/>
              <p:cNvSpPr>
                <a:spLocks/>
              </p:cNvSpPr>
              <p:nvPr/>
            </p:nvSpPr>
            <p:spPr bwMode="auto">
              <a:xfrm>
                <a:off x="944562" y="687387"/>
                <a:ext cx="2066925" cy="319088"/>
              </a:xfrm>
              <a:custGeom>
                <a:avLst/>
                <a:gdLst>
                  <a:gd name="T0" fmla="*/ 0 w 1302"/>
                  <a:gd name="T1" fmla="*/ 2147483647 h 201"/>
                  <a:gd name="T2" fmla="*/ 2147483647 w 1302"/>
                  <a:gd name="T3" fmla="*/ 0 h 201"/>
                  <a:gd name="T4" fmla="*/ 2147483647 w 1302"/>
                  <a:gd name="T5" fmla="*/ 2147483647 h 201"/>
                  <a:gd name="T6" fmla="*/ 2147483647 w 1302"/>
                  <a:gd name="T7" fmla="*/ 2147483647 h 201"/>
                  <a:gd name="T8" fmla="*/ 0 w 1302"/>
                  <a:gd name="T9" fmla="*/ 2147483647 h 2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02"/>
                  <a:gd name="T16" fmla="*/ 0 h 201"/>
                  <a:gd name="T17" fmla="*/ 1302 w 1302"/>
                  <a:gd name="T18" fmla="*/ 201 h 20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02" h="201">
                    <a:moveTo>
                      <a:pt x="0" y="178"/>
                    </a:moveTo>
                    <a:lnTo>
                      <a:pt x="1302" y="0"/>
                    </a:lnTo>
                    <a:lnTo>
                      <a:pt x="1302" y="21"/>
                    </a:lnTo>
                    <a:lnTo>
                      <a:pt x="26" y="201"/>
                    </a:lnTo>
                    <a:lnTo>
                      <a:pt x="0" y="17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0000"/>
                  </a:gs>
                  <a:gs pos="7001">
                    <a:srgbClr val="800000"/>
                  </a:gs>
                  <a:gs pos="55000">
                    <a:srgbClr val="FF6132"/>
                  </a:gs>
                  <a:gs pos="100000">
                    <a:srgbClr val="800000"/>
                  </a:gs>
                </a:gsLst>
                <a:lin ang="19200000"/>
              </a:gradFill>
              <a:ln w="9525">
                <a:solidFill>
                  <a:srgbClr val="006D6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>
                  <a:solidFill>
                    <a:prstClr val="black"/>
                  </a:solidFill>
                </a:endParaRPr>
              </a:p>
            </p:txBody>
          </p:sp>
          <p:pic>
            <p:nvPicPr>
              <p:cNvPr id="10" name="Picture 1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94025" y="700087"/>
                <a:ext cx="36513" cy="36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1" name="Rectangle 42"/>
            <p:cNvSpPr>
              <a:spLocks noChangeArrowheads="1"/>
            </p:cNvSpPr>
            <p:nvPr/>
          </p:nvSpPr>
          <p:spPr bwMode="auto">
            <a:xfrm>
              <a:off x="1099000" y="2228640"/>
              <a:ext cx="2105026" cy="2529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>
                <a:rot lat="20520000" lon="1560000" rev="21594000"/>
              </a:camera>
              <a:lightRig rig="threePt" dir="t"/>
            </a:scene3d>
          </p:spPr>
          <p:txBody>
            <a:bodyPr>
              <a:spAutoFit/>
            </a:bodyPr>
            <a:lstStyle/>
            <a:p>
              <a:pPr algn="ctr" defTabSz="801688">
                <a:spcBef>
                  <a:spcPct val="20000"/>
                </a:spcBef>
                <a:defRPr/>
              </a:pPr>
              <a:r>
                <a:rPr lang="en-US" b="1" noProof="1">
                  <a:solidFill>
                    <a:prstClr val="black"/>
                  </a:solidFill>
                  <a:latin typeface="Calibri" pitchFamily="-109" charset="0"/>
                  <a:ea typeface="Arial" pitchFamily="-109" charset="0"/>
                  <a:cs typeface="Arial" pitchFamily="-109" charset="0"/>
                </a:rPr>
                <a:t>Charles Darwin</a:t>
              </a:r>
            </a:p>
            <a:p>
              <a:pPr algn="ctr" defTabSz="801688">
                <a:spcBef>
                  <a:spcPct val="20000"/>
                </a:spcBef>
                <a:defRPr/>
              </a:pPr>
              <a:r>
                <a:rPr lang="en-US" b="1" noProof="1">
                  <a:solidFill>
                    <a:prstClr val="black"/>
                  </a:solidFill>
                  <a:latin typeface="Calibri" pitchFamily="-109" charset="0"/>
                  <a:ea typeface="Arial" pitchFamily="-109" charset="0"/>
                  <a:cs typeface="Arial" pitchFamily="-109" charset="0"/>
                </a:rPr>
                <a:t>(1872)</a:t>
              </a:r>
              <a:endParaRPr lang="da-DK" b="1" noProof="1">
                <a:solidFill>
                  <a:prstClr val="black"/>
                </a:solidFill>
                <a:latin typeface="Calibri" pitchFamily="-109" charset="0"/>
                <a:ea typeface="Arial" pitchFamily="-109" charset="0"/>
                <a:cs typeface="Arial" pitchFamily="-109" charset="0"/>
              </a:endParaRPr>
            </a:p>
            <a:p>
              <a:pPr defTabSz="801688">
                <a:spcBef>
                  <a:spcPct val="20000"/>
                </a:spcBef>
                <a:defRPr/>
              </a:pPr>
              <a:endParaRPr lang="el-GR" noProof="1">
                <a:solidFill>
                  <a:prstClr val="black"/>
                </a:solidFill>
                <a:latin typeface="Calibri" pitchFamily="-109" charset="0"/>
                <a:ea typeface="Arial" pitchFamily="-109" charset="0"/>
                <a:cs typeface="Arial" pitchFamily="-109" charset="0"/>
              </a:endParaRPr>
            </a:p>
            <a:p>
              <a:pPr defTabSz="801688">
                <a:spcBef>
                  <a:spcPct val="20000"/>
                </a:spcBef>
                <a:defRPr/>
              </a:pPr>
              <a:endParaRPr lang="el-GR" noProof="1">
                <a:solidFill>
                  <a:prstClr val="black"/>
                </a:solidFill>
                <a:latin typeface="Calibri" pitchFamily="-109" charset="0"/>
                <a:ea typeface="Arial" pitchFamily="-109" charset="0"/>
                <a:cs typeface="Arial" pitchFamily="-109" charset="0"/>
              </a:endParaRPr>
            </a:p>
            <a:p>
              <a:pPr algn="ctr" defTabSz="801688">
                <a:spcBef>
                  <a:spcPct val="20000"/>
                </a:spcBef>
                <a:defRPr/>
              </a:pPr>
              <a:r>
                <a:rPr lang="el-GR" b="1" noProof="1">
                  <a:solidFill>
                    <a:prstClr val="black"/>
                  </a:solidFill>
                  <a:latin typeface="Calibri" pitchFamily="-109" charset="0"/>
                  <a:ea typeface="Arial" pitchFamily="-109" charset="0"/>
                  <a:cs typeface="Arial" pitchFamily="-109" charset="0"/>
                </a:rPr>
                <a:t>Η ΕΚΦΡΑΣΗ ΤΩΝ ΣΥΑΝΑΙΣΘΗΜΑΤΩΝ ΣΤΟΝ ΑΝΘΡΩΠΟ ΚΑΙ ΣΤΑ ΖΩΑ</a:t>
              </a:r>
            </a:p>
          </p:txBody>
        </p:sp>
      </p:grpSp>
      <p:sp>
        <p:nvSpPr>
          <p:cNvPr id="12" name="Ορθογώνιο 11"/>
          <p:cNvSpPr/>
          <p:nvPr/>
        </p:nvSpPr>
        <p:spPr>
          <a:xfrm>
            <a:off x="2721834" y="2551660"/>
            <a:ext cx="43204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0000"/>
              </a:buClr>
              <a:defRPr/>
            </a:pPr>
            <a:r>
              <a:rPr lang="el-GR" sz="2400" dirty="0">
                <a:solidFill>
                  <a:prstClr val="black"/>
                </a:solidFill>
                <a:latin typeface="Calibri"/>
                <a:cs typeface="Arial" pitchFamily="34" charset="0"/>
              </a:rPr>
              <a:t>Ο άνθρωπος και τα πρωτεύοντα θηλαστικά έχουν ένα εγγενές, καθολικό σύνολο εκφράσεων του συναισθήματος.</a:t>
            </a:r>
          </a:p>
        </p:txBody>
      </p:sp>
      <p:pic>
        <p:nvPicPr>
          <p:cNvPr id="15" name="Εικόνα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884" y="1866681"/>
            <a:ext cx="1608413" cy="2281436"/>
          </a:xfrm>
          <a:prstGeom prst="rect">
            <a:avLst/>
          </a:prstGeom>
        </p:spPr>
      </p:pic>
      <p:sp>
        <p:nvSpPr>
          <p:cNvPr id="16" name="Rectangle 6"/>
          <p:cNvSpPr/>
          <p:nvPr/>
        </p:nvSpPr>
        <p:spPr>
          <a:xfrm>
            <a:off x="6444207" y="4186765"/>
            <a:ext cx="26537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Charles Darwin photograph by Herbert Rose </a:t>
            </a:r>
            <a:r>
              <a:rPr lang="en-US" sz="1200" dirty="0" err="1">
                <a:solidFill>
                  <a:prstClr val="black"/>
                </a:solidFill>
                <a:latin typeface="Calibri"/>
                <a:hlinkClick r:id="rId4"/>
              </a:rPr>
              <a:t>Barraud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, 1881 2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endParaRPr lang="en-US" sz="1200" dirty="0" smtClean="0">
              <a:solidFill>
                <a:prstClr val="black">
                  <a:lumMod val="65000"/>
                  <a:lumOff val="35000"/>
                </a:prstClr>
              </a:solidFill>
              <a:latin typeface="Calibri"/>
              <a:hlinkClick r:id="rId5"/>
            </a:endParaRPr>
          </a:p>
          <a:p>
            <a:pPr algn="ctr"/>
            <a:r>
              <a:rPr lang="en-US" sz="1200" dirty="0">
                <a:solidFill>
                  <a:prstClr val="black"/>
                </a:solidFill>
                <a:latin typeface="Calibri"/>
                <a:hlinkClick r:id="rId6"/>
              </a:rPr>
              <a:t>Ragesoss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sp>
        <p:nvSpPr>
          <p:cNvPr id="17" name="Ορθογώνιο 16"/>
          <p:cNvSpPr/>
          <p:nvPr/>
        </p:nvSpPr>
        <p:spPr>
          <a:xfrm>
            <a:off x="1437258" y="5434993"/>
            <a:ext cx="6667722" cy="830997"/>
          </a:xfrm>
          <a:prstGeom prst="rect">
            <a:avLst/>
          </a:prstGeom>
          <a:ln w="19050">
            <a:solidFill>
              <a:srgbClr val="004A82"/>
            </a:solidFill>
          </a:ln>
        </p:spPr>
        <p:txBody>
          <a:bodyPr wrap="square">
            <a:spAutoFit/>
          </a:bodyPr>
          <a:lstStyle/>
          <a:p>
            <a:r>
              <a:rPr lang="el-GR" sz="2400" dirty="0" err="1">
                <a:solidFill>
                  <a:prstClr val="black"/>
                </a:solidFill>
                <a:latin typeface="Calibri"/>
              </a:rPr>
              <a:t>To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βρέφος είναι ικανό να χρησιμοποιεί μια μεγάλη ποικιλία συναισθηματικών εκφράσεων. </a:t>
            </a:r>
          </a:p>
        </p:txBody>
      </p:sp>
    </p:spTree>
    <p:extLst>
      <p:ext uri="{BB962C8B-B14F-4D97-AF65-F5344CB8AC3E}">
        <p14:creationId xmlns:p14="http://schemas.microsoft.com/office/powerpoint/2010/main" val="217026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dirty="0"/>
              <a:t>Η εγγενής βάση της έκφρασης των βασικών συναισθημάτων </a:t>
            </a:r>
            <a:r>
              <a:rPr lang="el-GR" sz="3600" b="0" dirty="0" smtClean="0"/>
              <a:t>(3 </a:t>
            </a:r>
            <a:r>
              <a:rPr lang="el-GR" sz="3600" b="0" dirty="0"/>
              <a:t>από </a:t>
            </a:r>
            <a:r>
              <a:rPr lang="el-GR" sz="3600" b="0" dirty="0" smtClean="0"/>
              <a:t>4)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Αν και τα βρέφη παρουσιάζουν παρόμοια είδη συναισθημάτων, ο βαθμός της συναισθηματικής τους εκφραστικότητας ποικίλλει. Τα παιδιά από διαφορετικούς πολιτισμούς εμφανίζουν σημαντικές διαφορές.</a:t>
            </a:r>
          </a:p>
          <a:p>
            <a:r>
              <a:rPr lang="el-GR" dirty="0"/>
              <a:t>Για παράδειγμα, σε ηλικία 11 μηνών, τα βρέφη από την Κίνα είναι σε γενικές γραμμές λιγότερο εκφραστικά σε σύγκριση με βρέφη από την Ευρώπη και τις ΗΠΑ.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882" y="4064735"/>
            <a:ext cx="1988840" cy="1988840"/>
          </a:xfrm>
          <a:prstGeom prst="rect">
            <a:avLst/>
          </a:prstGeom>
        </p:spPr>
      </p:pic>
      <p:sp>
        <p:nvSpPr>
          <p:cNvPr id="6" name="Rectangle 6"/>
          <p:cNvSpPr/>
          <p:nvPr/>
        </p:nvSpPr>
        <p:spPr>
          <a:xfrm>
            <a:off x="1547664" y="6053575"/>
            <a:ext cx="2880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3"/>
              </a:rPr>
              <a:t>Serious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3"/>
              </a:rPr>
              <a:t>baby.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endParaRPr lang="en-US" sz="1200" dirty="0" smtClean="0">
              <a:solidFill>
                <a:prstClr val="black">
                  <a:lumMod val="65000"/>
                  <a:lumOff val="35000"/>
                </a:prstClr>
              </a:solidFill>
              <a:latin typeface="Calibri"/>
              <a:hlinkClick r:id="rId4"/>
            </a:endParaRPr>
          </a:p>
          <a:p>
            <a:pPr algn="ctr"/>
            <a:r>
              <a:rPr lang="en-US" sz="1200" dirty="0">
                <a:solidFill>
                  <a:prstClr val="black"/>
                </a:solidFill>
                <a:latin typeface="Calibri"/>
                <a:hlinkClick r:id="rId3"/>
              </a:rPr>
              <a:t>koka_sexton 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5"/>
              </a:rPr>
              <a:t>CC BY 2.0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267572"/>
            <a:ext cx="2411760" cy="1607840"/>
          </a:xfrm>
          <a:prstGeom prst="rect">
            <a:avLst/>
          </a:prstGeom>
        </p:spPr>
      </p:pic>
      <p:sp>
        <p:nvSpPr>
          <p:cNvPr id="8" name="Rectangle 6"/>
          <p:cNvSpPr/>
          <p:nvPr/>
        </p:nvSpPr>
        <p:spPr>
          <a:xfrm>
            <a:off x="4899484" y="5914146"/>
            <a:ext cx="3484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7"/>
              </a:rPr>
              <a:t>A smiling baby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endParaRPr lang="en-US" sz="1200" dirty="0" smtClean="0">
              <a:solidFill>
                <a:prstClr val="black">
                  <a:lumMod val="65000"/>
                  <a:lumOff val="35000"/>
                </a:prstClr>
              </a:solidFill>
              <a:latin typeface="Calibri"/>
              <a:hlinkClick r:id="rId4"/>
            </a:endParaRPr>
          </a:p>
          <a:p>
            <a:pPr algn="ctr"/>
            <a:r>
              <a:rPr lang="en-US" sz="1200" dirty="0">
                <a:solidFill>
                  <a:prstClr val="black"/>
                </a:solidFill>
                <a:latin typeface="Calibri"/>
                <a:hlinkClick r:id="rId8"/>
              </a:rPr>
              <a:t>File Upload Bot (Magnus </a:t>
            </a:r>
            <a:r>
              <a:rPr lang="en-US" sz="1200" dirty="0" err="1">
                <a:solidFill>
                  <a:prstClr val="black"/>
                </a:solidFill>
                <a:latin typeface="Calibri"/>
                <a:hlinkClick r:id="rId8"/>
              </a:rPr>
              <a:t>Manske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8"/>
              </a:rPr>
              <a:t>)</a:t>
            </a:r>
            <a:r>
              <a:rPr lang="el-GR" sz="1200" dirty="0" smtClean="0">
                <a:solidFill>
                  <a:prstClr val="black"/>
                </a:solidFill>
                <a:latin typeface="Calibri"/>
                <a:hlinkClick r:id="rId8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5"/>
              </a:rPr>
              <a:t>CC BY 2.0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998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8494305fbc48b4a245afda4f382976e7329e8a3"/>
  <p:tag name="ISPRING_RESOURCE_PATHS_HASH_PRESENTER" val="a75a679a1d6737aac241510ef227ac2d78b3d20"/>
</p:tagLst>
</file>

<file path=ppt/theme/theme1.xml><?xml version="1.0" encoding="utf-8"?>
<a:theme xmlns:a="http://schemas.openxmlformats.org/drawingml/2006/main" name="OC_template_updated">
  <a:themeElements>
    <a:clrScheme name="Προσαρμοσμένο 13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Προσαρμοσμένο 7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</TotalTime>
  <Words>2192</Words>
  <Application>Microsoft Office PowerPoint</Application>
  <PresentationFormat>On-screen Show (4:3)</PresentationFormat>
  <Paragraphs>273</Paragraphs>
  <Slides>34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OC_template_updated</vt:lpstr>
      <vt:lpstr>1_OC_template_updated</vt:lpstr>
      <vt:lpstr>Αναπτυξιακή Ψυχολογία (Θ)</vt:lpstr>
      <vt:lpstr>Βασικά ερωτήματα</vt:lpstr>
      <vt:lpstr>Ορισμοί</vt:lpstr>
      <vt:lpstr>Η λειτουργική αξία και ο ρόλος των συναισθημάτων</vt:lpstr>
      <vt:lpstr>Οι τρεις διαστάσεις του συναισθήματος</vt:lpstr>
      <vt:lpstr>Ένα εκφραστικό βρέφος</vt:lpstr>
      <vt:lpstr>Η εγγενής βάση της έκφρασης των βασικών συναισθημάτων (1 από 4)</vt:lpstr>
      <vt:lpstr>Η εγγενής βάση της έκφρασης των βασικών συναισθημάτων (2 από 4)</vt:lpstr>
      <vt:lpstr>Η εγγενής βάση της έκφρασης των βασικών συναισθημάτων (3 από 4)</vt:lpstr>
      <vt:lpstr>Η εγγενής βάση της έκφρασης των βασικών συναισθημάτων (4 από 4)</vt:lpstr>
      <vt:lpstr>Ποικιλία συναισθηματικών εκφράσεων</vt:lpstr>
      <vt:lpstr>Η αναπτυξιακή θεωρία για τη συναισθηματική ανάπτυξη</vt:lpstr>
      <vt:lpstr>Διαφορές φύλου</vt:lpstr>
      <vt:lpstr>Ηλικία εμφάνισης των βασικών συναισθημάτων </vt:lpstr>
      <vt:lpstr>Το συναίσθημα της χαράς</vt:lpstr>
      <vt:lpstr>Ερεθίσματα που προκαλούν το συναίσθημα της χαράς (1 από 2)</vt:lpstr>
      <vt:lpstr>Ερεθίσματα που προκαλούν το συναίσθημα της χαράς (2 από 2)</vt:lpstr>
      <vt:lpstr>Το συναίσθημα του φόβου (1 από 2)</vt:lpstr>
      <vt:lpstr>Το συναίσθημα του φόβου (2 από 2)</vt:lpstr>
      <vt:lpstr>Το συναίσθημα του θυμού (1 από 2)</vt:lpstr>
      <vt:lpstr>Το συναίσθημα του θυμού (2 από 2)</vt:lpstr>
      <vt:lpstr>Το συναίσθημα της έκπληξης</vt:lpstr>
      <vt:lpstr>Το συναίσθημα της λύπης</vt:lpstr>
      <vt:lpstr>Το συναίσθημα της αηδίας</vt:lpstr>
      <vt:lpstr>Τα δευτερογενή συναισθήματα</vt:lpstr>
      <vt:lpstr>Παράγοντες που επηρεάζουν την ανάπτυξη των δευτερογενών συναισθημάτων</vt:lpstr>
      <vt:lpstr>Τα δευτερογενή συναισθήματα κατά την προσχολική ηλικία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79</cp:revision>
  <dcterms:created xsi:type="dcterms:W3CDTF">2013-03-04T13:35:19Z</dcterms:created>
  <dcterms:modified xsi:type="dcterms:W3CDTF">2015-03-02T11:07:37Z</dcterms:modified>
</cp:coreProperties>
</file>