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4"/>
  </p:notesMasterIdLst>
  <p:handoutMasterIdLst>
    <p:handoutMasterId r:id="rId15"/>
  </p:handoutMasterIdLst>
  <p:sldIdLst>
    <p:sldId id="256" r:id="rId3"/>
    <p:sldId id="267" r:id="rId4"/>
    <p:sldId id="268" r:id="rId5"/>
    <p:sldId id="269" r:id="rId6"/>
    <p:sldId id="257" r:id="rId7"/>
    <p:sldId id="262" r:id="rId8"/>
    <p:sldId id="264" r:id="rId9"/>
    <p:sldId id="270" r:id="rId10"/>
    <p:sldId id="271" r:id="rId11"/>
    <p:sldId id="266" r:id="rId12"/>
    <p:sldId id="261" r:id="rId13"/>
  </p:sldIdLst>
  <p:sldSz cx="9144000" cy="6858000" type="screen4x3"/>
  <p:notesSz cx="7104063" cy="10234613"/>
  <p:custDataLst>
    <p:tags r:id="rId1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90" d="100"/>
          <a:sy n="90" d="100"/>
        </p:scale>
        <p:origin x="-2334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28/8/2015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28/8/2015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004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907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19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451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048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115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55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586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006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11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09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Ψυχιατρική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l-GR" sz="2800" b="1" dirty="0" smtClean="0"/>
              <a:t>1</a:t>
            </a:r>
            <a:r>
              <a:rPr lang="en-US" sz="2800" b="1" dirty="0" smtClean="0"/>
              <a:t>2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Εισαγωγή στις νευρώσεις</a:t>
            </a:r>
            <a:endParaRPr lang="el-GR" sz="2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Ευάγγελος Γ. Παπαγεωργίου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Κοινωνικής Εργασίας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Νευρωτική σύγκρουση</a:t>
            </a:r>
            <a:endParaRPr lang="el-GR" sz="3600" dirty="0"/>
          </a:p>
        </p:txBody>
      </p:sp>
      <p:cxnSp>
        <p:nvCxnSpPr>
          <p:cNvPr id="5" name="4 - Ευθύγραμμο βέλος σύνδεσης"/>
          <p:cNvCxnSpPr/>
          <p:nvPr/>
        </p:nvCxnSpPr>
        <p:spPr>
          <a:xfrm rot="5400000">
            <a:off x="1243863" y="3596812"/>
            <a:ext cx="1928826" cy="1588"/>
          </a:xfrm>
          <a:prstGeom prst="straightConnector1">
            <a:avLst/>
          </a:prstGeom>
          <a:ln w="25400">
            <a:solidFill>
              <a:schemeClr val="accent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- Ευθύγραμμο βέλος σύνδεσης"/>
          <p:cNvCxnSpPr/>
          <p:nvPr/>
        </p:nvCxnSpPr>
        <p:spPr>
          <a:xfrm>
            <a:off x="2208276" y="3632531"/>
            <a:ext cx="1500198" cy="158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TextBox"/>
          <p:cNvSpPr txBox="1"/>
          <p:nvPr/>
        </p:nvSpPr>
        <p:spPr>
          <a:xfrm>
            <a:off x="3779912" y="3418217"/>
            <a:ext cx="1138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+mj-lt"/>
              </a:rPr>
              <a:t>ΑΓΧΟΣ</a:t>
            </a:r>
            <a:endParaRPr lang="el-GR" sz="2800" dirty="0">
              <a:latin typeface="+mj-lt"/>
            </a:endParaRPr>
          </a:p>
        </p:txBody>
      </p:sp>
      <p:cxnSp>
        <p:nvCxnSpPr>
          <p:cNvPr id="12" name="11 - Ευθύγραμμο βέλος σύνδεσης"/>
          <p:cNvCxnSpPr/>
          <p:nvPr/>
        </p:nvCxnSpPr>
        <p:spPr>
          <a:xfrm rot="5400000">
            <a:off x="3887069" y="3025308"/>
            <a:ext cx="928694" cy="158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- Ευθύγραμμο βέλος σύνδεσης"/>
          <p:cNvCxnSpPr>
            <a:stCxn id="8" idx="3"/>
            <a:endCxn id="19" idx="1"/>
          </p:cNvCxnSpPr>
          <p:nvPr/>
        </p:nvCxnSpPr>
        <p:spPr>
          <a:xfrm flipV="1">
            <a:off x="4918360" y="3218915"/>
            <a:ext cx="1504758" cy="46091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ύγραμμο βέλος σύνδεσης"/>
          <p:cNvCxnSpPr>
            <a:stCxn id="8" idx="3"/>
            <a:endCxn id="20" idx="1"/>
          </p:cNvCxnSpPr>
          <p:nvPr/>
        </p:nvCxnSpPr>
        <p:spPr>
          <a:xfrm>
            <a:off x="4918360" y="3679827"/>
            <a:ext cx="1529321" cy="618704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- TextBox"/>
          <p:cNvSpPr txBox="1"/>
          <p:nvPr/>
        </p:nvSpPr>
        <p:spPr>
          <a:xfrm>
            <a:off x="6423118" y="2818805"/>
            <a:ext cx="18125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latin typeface="+mj-lt"/>
              </a:rPr>
              <a:t>Φ.Σ.</a:t>
            </a:r>
          </a:p>
          <a:p>
            <a:pPr algn="ctr"/>
            <a:r>
              <a:rPr lang="el-GR" dirty="0" smtClean="0">
                <a:latin typeface="+mj-lt"/>
              </a:rPr>
              <a:t>(μετουσίωση)</a:t>
            </a:r>
            <a:endParaRPr lang="el-GR" dirty="0">
              <a:latin typeface="+mj-lt"/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6447681" y="4036921"/>
            <a:ext cx="1702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latin typeface="+mj-lt"/>
              </a:rPr>
              <a:t>ΝΕΥΡΩΣΗ</a:t>
            </a:r>
            <a:endParaRPr lang="el-GR" sz="28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96529" y="4560141"/>
            <a:ext cx="1421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l-GR" sz="2000" dirty="0">
                <a:latin typeface="+mj-lt"/>
              </a:rPr>
              <a:t>ΑΥΤΟ</a:t>
            </a:r>
          </a:p>
          <a:p>
            <a:pPr algn="ctr">
              <a:buNone/>
            </a:pPr>
            <a:r>
              <a:rPr lang="el-GR" sz="2000" dirty="0">
                <a:latin typeface="+mj-lt"/>
              </a:rPr>
              <a:t>(ΠΡΟΕΓΩ)</a:t>
            </a:r>
          </a:p>
        </p:txBody>
      </p:sp>
      <p:sp>
        <p:nvSpPr>
          <p:cNvPr id="6" name="Rectangle 5"/>
          <p:cNvSpPr/>
          <p:nvPr/>
        </p:nvSpPr>
        <p:spPr>
          <a:xfrm>
            <a:off x="3545933" y="1549834"/>
            <a:ext cx="16093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l-GR" sz="2000" dirty="0">
                <a:latin typeface="+mj-lt"/>
              </a:rPr>
              <a:t>ΕΓΩ (Μηχανισμοί Άμυνας)</a:t>
            </a:r>
          </a:p>
        </p:txBody>
      </p:sp>
      <p:sp>
        <p:nvSpPr>
          <p:cNvPr id="9" name="Rectangle 8"/>
          <p:cNvSpPr/>
          <p:nvPr/>
        </p:nvSpPr>
        <p:spPr>
          <a:xfrm>
            <a:off x="1643064" y="2161645"/>
            <a:ext cx="11288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l-GR" sz="2000" dirty="0">
                <a:latin typeface="+mj-lt"/>
              </a:rPr>
              <a:t>ΥΠΕΡΕΓΩ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566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Ψυχαναγκαστικό – πρωκτικό στάδιο</a:t>
            </a:r>
            <a:endParaRPr lang="el-GR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447199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 smtClean="0">
                <a:solidFill>
                  <a:schemeClr val="tx2"/>
                </a:solidFill>
              </a:rPr>
              <a:t>Ψυχαναγκαστικά χαρακτηριστικά της προσωπικότητας</a:t>
            </a:r>
          </a:p>
          <a:p>
            <a:r>
              <a:rPr lang="el-GR" sz="2400" dirty="0" smtClean="0"/>
              <a:t>συμπεριφορά σύμφωνα με τους κανόνες </a:t>
            </a:r>
          </a:p>
          <a:p>
            <a:r>
              <a:rPr lang="el-GR" sz="2400" dirty="0" smtClean="0"/>
              <a:t>χαρακτηριστικά πειθαρχίας, τάξης, αναγνώρισης της ιεραρχίας κλπ. </a:t>
            </a:r>
          </a:p>
          <a:p>
            <a:r>
              <a:rPr lang="el-GR" sz="2400" dirty="0" smtClean="0"/>
              <a:t>μονωμένο συναίσθημα </a:t>
            </a:r>
          </a:p>
          <a:p>
            <a:r>
              <a:rPr lang="el-GR" sz="2400" dirty="0" smtClean="0"/>
              <a:t>μειωμένη φαντασία </a:t>
            </a:r>
          </a:p>
          <a:p>
            <a:r>
              <a:rPr lang="el-GR" sz="2400" dirty="0" smtClean="0"/>
              <a:t>έλλειψη πρωτοβουλίας </a:t>
            </a:r>
          </a:p>
          <a:p>
            <a:r>
              <a:rPr lang="el-GR" sz="2400" dirty="0" smtClean="0"/>
              <a:t>αξιολόγηση υλικών αξιών </a:t>
            </a:r>
          </a:p>
        </p:txBody>
      </p:sp>
      <p:sp>
        <p:nvSpPr>
          <p:cNvPr id="4" name="7 - Θέση περιεχομένου"/>
          <p:cNvSpPr txBox="1">
            <a:spLocks/>
          </p:cNvSpPr>
          <p:nvPr/>
        </p:nvSpPr>
        <p:spPr>
          <a:xfrm>
            <a:off x="5076056" y="1196752"/>
            <a:ext cx="3891282" cy="5166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Ιδεοψυχαναγκαστική νεύρωση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2400" dirty="0" smtClean="0">
                <a:latin typeface="+mj-lt"/>
              </a:rPr>
              <a:t>ι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δεοληψίες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2400" dirty="0" err="1" smtClean="0">
                <a:latin typeface="+mj-lt"/>
              </a:rPr>
              <a:t>ενορμητικές</a:t>
            </a:r>
            <a:r>
              <a:rPr lang="el-GR" sz="2400" dirty="0" smtClean="0">
                <a:latin typeface="+mj-lt"/>
              </a:rPr>
              <a:t> τάσεις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l-GR" sz="2400" dirty="0" smtClean="0">
                <a:latin typeface="+mj-lt"/>
              </a:rPr>
              <a:t>τ</a:t>
            </a:r>
            <a:r>
              <a:rPr kumimoji="0" lang="el-GR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ελετουργικά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 ή</a:t>
            </a:r>
            <a:r>
              <a:rPr lang="el-GR" sz="2400" dirty="0" smtClean="0">
                <a:latin typeface="+mj-lt"/>
              </a:rPr>
              <a:t> αποτρεπτικά τεχνάσματα (μηχ. άμυνας: </a:t>
            </a:r>
            <a:r>
              <a:rPr lang="el-GR" sz="2400" dirty="0" err="1" smtClean="0">
                <a:latin typeface="+mj-lt"/>
              </a:rPr>
              <a:t>ενδοβολή</a:t>
            </a:r>
            <a:r>
              <a:rPr lang="el-GR" sz="2400" dirty="0" smtClean="0">
                <a:latin typeface="+mj-lt"/>
              </a:rPr>
              <a:t>, μόνωση, υπεραναπλήρωση)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593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Υστερικό – οιδιπόδειο στάδιο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4546848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 smtClean="0">
                <a:solidFill>
                  <a:schemeClr val="tx2"/>
                </a:solidFill>
              </a:rPr>
              <a:t>Υστερικά χαρακτηριστικά της προσωπικότητας</a:t>
            </a:r>
          </a:p>
          <a:p>
            <a:r>
              <a:rPr lang="el-GR" sz="2400" dirty="0" smtClean="0"/>
              <a:t>συμπεριφορά πρόκλησης του ενδιαφέροντος των άλλων </a:t>
            </a:r>
          </a:p>
          <a:p>
            <a:r>
              <a:rPr lang="el-GR" sz="2400" dirty="0" smtClean="0"/>
              <a:t>ελκυστική συμπεριφορά προς το άλλο φύλλο </a:t>
            </a:r>
          </a:p>
          <a:p>
            <a:r>
              <a:rPr lang="el-GR" sz="2400" dirty="0" smtClean="0"/>
              <a:t>εγωκεντρική σκέψη </a:t>
            </a:r>
          </a:p>
          <a:p>
            <a:r>
              <a:rPr lang="el-GR" sz="2400" dirty="0" smtClean="0"/>
              <a:t>θεατρινισμός </a:t>
            </a:r>
          </a:p>
          <a:p>
            <a:r>
              <a:rPr lang="el-GR" sz="2400" dirty="0" smtClean="0"/>
              <a:t>δημιουργία ψευδούς συμπτωματολογίας </a:t>
            </a:r>
          </a:p>
          <a:p>
            <a:r>
              <a:rPr lang="el-GR" sz="2400" dirty="0" smtClean="0"/>
              <a:t>υπερβολικός τονισμός αμελητέων συμπτωμάτων </a:t>
            </a:r>
          </a:p>
          <a:p>
            <a:pPr>
              <a:buNone/>
            </a:pPr>
            <a:endParaRPr lang="el-GR" sz="2400" dirty="0"/>
          </a:p>
        </p:txBody>
      </p:sp>
      <p:sp>
        <p:nvSpPr>
          <p:cNvPr id="4" name="2 - Θέση περιεχομένου"/>
          <p:cNvSpPr txBox="1">
            <a:spLocks/>
          </p:cNvSpPr>
          <p:nvPr/>
        </p:nvSpPr>
        <p:spPr>
          <a:xfrm>
            <a:off x="4857752" y="1196752"/>
            <a:ext cx="4000528" cy="5094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Υστερική</a:t>
            </a:r>
            <a:r>
              <a:rPr kumimoji="0" lang="el-GR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 νεύρωση</a:t>
            </a:r>
          </a:p>
          <a:p>
            <a:pPr marL="361950" lvl="1" indent="-36195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2400" noProof="0" dirty="0">
                <a:latin typeface="+mj-lt"/>
              </a:rPr>
              <a:t>μ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ετατροπή του άγχους σε: </a:t>
            </a:r>
          </a:p>
          <a:p>
            <a:pPr marL="800100" lvl="2" indent="-342900">
              <a:spcBef>
                <a:spcPct val="20000"/>
              </a:spcBef>
              <a:buFont typeface="Calibri" panose="020F0502020204030204" pitchFamily="34" charset="0"/>
              <a:buChar char="−"/>
            </a:pP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σωματικά</a:t>
            </a:r>
          </a:p>
          <a:p>
            <a:pPr marL="800100" lvl="2" indent="-342900">
              <a:spcBef>
                <a:spcPct val="20000"/>
              </a:spcBef>
              <a:buFont typeface="Calibri" panose="020F0502020204030204" pitchFamily="34" charset="0"/>
              <a:buChar char="−"/>
            </a:pPr>
            <a:r>
              <a:rPr lang="el-GR" sz="2400" baseline="0" dirty="0" smtClean="0">
                <a:latin typeface="+mj-lt"/>
              </a:rPr>
              <a:t>ψυχολογικά</a:t>
            </a:r>
          </a:p>
          <a:p>
            <a:pPr marL="800100" lvl="2" indent="-342900">
              <a:spcBef>
                <a:spcPct val="20000"/>
              </a:spcBef>
              <a:buFont typeface="Calibri" panose="020F0502020204030204" pitchFamily="34" charset="0"/>
              <a:buChar char="−"/>
            </a:pP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λειτουργικά συμπτώματα</a:t>
            </a:r>
          </a:p>
          <a:p>
            <a:pPr marL="361950" lvl="1" indent="-361950">
              <a:spcBef>
                <a:spcPct val="20000"/>
              </a:spcBef>
              <a:buFont typeface="Arial" pitchFamily="34" charset="0"/>
              <a:buChar char="•"/>
            </a:pPr>
            <a:r>
              <a:rPr lang="el-GR" sz="2400" dirty="0" smtClean="0">
                <a:latin typeface="+mj-lt"/>
              </a:rPr>
              <a:t>μ</a:t>
            </a:r>
            <a:r>
              <a:rPr lang="el-GR" sz="2400" baseline="0" dirty="0" smtClean="0">
                <a:latin typeface="+mj-lt"/>
              </a:rPr>
              <a:t>ηχ.</a:t>
            </a:r>
            <a:r>
              <a:rPr lang="el-GR" sz="2400" dirty="0" smtClean="0">
                <a:latin typeface="+mj-lt"/>
              </a:rPr>
              <a:t> άμυνας (εκλογίκευση, εξιδανίκευση, ταύτιση, </a:t>
            </a:r>
            <a:r>
              <a:rPr lang="el-GR" sz="2400" b="1" dirty="0" smtClean="0">
                <a:latin typeface="+mj-lt"/>
              </a:rPr>
              <a:t>μετατροπή</a:t>
            </a:r>
            <a:r>
              <a:rPr lang="el-GR" sz="2400" dirty="0" smtClean="0">
                <a:latin typeface="+mj-lt"/>
              </a:rPr>
              <a:t>)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065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Ευάγγελος Γ. Παπαγεωργίου 2014. Ευάγγελος Γ. Παπαγεωργίου 2014. «Ψυχιατρική. Ενότητα </a:t>
            </a:r>
            <a:r>
              <a:rPr lang="el-GR" sz="2000" dirty="0" smtClean="0"/>
              <a:t>1</a:t>
            </a:r>
            <a:r>
              <a:rPr lang="en-US" sz="2000" dirty="0" smtClean="0"/>
              <a:t>2</a:t>
            </a:r>
            <a:r>
              <a:rPr lang="el-GR" sz="2000" dirty="0" smtClean="0"/>
              <a:t>: </a:t>
            </a:r>
            <a:r>
              <a:rPr lang="el-GR" sz="2000" dirty="0"/>
              <a:t>Εισαγωγή στις </a:t>
            </a:r>
            <a:r>
              <a:rPr lang="el-GR" sz="2000" dirty="0" smtClean="0"/>
              <a:t>νευρώσεις»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76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23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c36c1c2dc3806de39166c4aded321e107b25c1d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1395</TotalTime>
  <Words>724</Words>
  <Application>Microsoft Office PowerPoint</Application>
  <PresentationFormat>Προβολή στην οθόνη (4:3)</PresentationFormat>
  <Paragraphs>109</Paragraphs>
  <Slides>11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11</vt:i4>
      </vt:variant>
    </vt:vector>
  </HeadingPairs>
  <TitlesOfParts>
    <vt:vector size="13" baseType="lpstr">
      <vt:lpstr>OC_template_updated</vt:lpstr>
      <vt:lpstr>1_OC_template_updated</vt:lpstr>
      <vt:lpstr>Ψυχιατρική</vt:lpstr>
      <vt:lpstr>Νευρωτική σύγκρουση</vt:lpstr>
      <vt:lpstr>Ψυχαναγκαστικό – πρωκτικό στάδιο</vt:lpstr>
      <vt:lpstr>Υστερικό – οιδιπόδειο στάδιο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174</cp:revision>
  <dcterms:created xsi:type="dcterms:W3CDTF">2013-03-04T13:35:19Z</dcterms:created>
  <dcterms:modified xsi:type="dcterms:W3CDTF">2015-08-28T10:40:25Z</dcterms:modified>
</cp:coreProperties>
</file>