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2"/>
  </p:notesMasterIdLst>
  <p:handoutMasterIdLst>
    <p:handoutMasterId r:id="rId6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257" r:id="rId55"/>
    <p:sldId id="262" r:id="rId56"/>
    <p:sldId id="264" r:id="rId57"/>
    <p:sldId id="267" r:id="rId58"/>
    <p:sldId id="268" r:id="rId59"/>
    <p:sldId id="266" r:id="rId60"/>
    <p:sldId id="261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93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12</a:t>
            </a:r>
            <a:r>
              <a:rPr lang="el-GR" sz="2600" dirty="0" smtClean="0"/>
              <a:t>: </a:t>
            </a:r>
            <a:r>
              <a:rPr lang="el-GR" sz="2600" dirty="0"/>
              <a:t>Διάχυτη </a:t>
            </a:r>
            <a:r>
              <a:rPr lang="el-GR" sz="2600" dirty="0" err="1"/>
              <a:t>ενδοαγγειακή</a:t>
            </a:r>
            <a:r>
              <a:rPr lang="el-GR" sz="2600" dirty="0"/>
              <a:t> πήξη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 txBox="1">
            <a:spLocks/>
          </p:cNvSpPr>
          <p:nvPr/>
        </p:nvSpPr>
        <p:spPr>
          <a:xfrm>
            <a:off x="428596" y="1500174"/>
            <a:ext cx="8229600" cy="25768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800" b="1" dirty="0" smtClean="0">
                <a:latin typeface="+mn-lt"/>
              </a:rPr>
              <a:t>Άμεση ενεργοποίηση του παράγοντα Χ ή της προθρομβίνης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800" u="sng" dirty="0" smtClean="0"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Δράση</a:t>
            </a:r>
            <a:r>
              <a:rPr kumimoji="0" lang="el-G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πρωτεολυτικών ενζύμων πχ δήγμα φιδιού</a:t>
            </a:r>
            <a:endParaRPr kumimoji="0" lang="el-GR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 descr="http://nikiana.files.wordpress.com/2009/05/oxi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225" y="3717032"/>
            <a:ext cx="3910341" cy="2604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Εκλυτικοί</a:t>
            </a:r>
            <a:r>
              <a:rPr lang="el-GR" dirty="0"/>
              <a:t> παράγοντες ΔΕΠ (Δ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81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αποτέλεσμα;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Ανεξέλεγκτη και αμέτρητη παραγωγή θρομβίνης μέσω της ενεργοποίησης του καταρράκτη της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Μετατροπή του </a:t>
            </a:r>
            <a:r>
              <a:rPr lang="el-GR" dirty="0" err="1" smtClean="0"/>
              <a:t>ινωδογόνου</a:t>
            </a:r>
            <a:r>
              <a:rPr lang="el-GR" dirty="0" smtClean="0"/>
              <a:t> σε ινώδους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Κατανάλωση παραγόντων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φυσιολογικές συνθήκες η θρομβίνη εξουδετερώνεται με το σχηματισμό θρομβίνης – </a:t>
            </a:r>
            <a:r>
              <a:rPr lang="el-GR" dirty="0" err="1" smtClean="0"/>
              <a:t>αντιθρομβίνης</a:t>
            </a:r>
            <a:r>
              <a:rPr lang="el-GR" dirty="0" smtClean="0"/>
              <a:t> ΙΙΙ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περίσσεια παραγωγή θρομβίνης;</a:t>
            </a:r>
          </a:p>
          <a:p>
            <a:pPr algn="ctr">
              <a:buNone/>
            </a:pPr>
            <a:r>
              <a:rPr lang="el-GR" b="1" dirty="0" smtClean="0"/>
              <a:t>!!! Συνεχής μετατροπή του </a:t>
            </a:r>
            <a:r>
              <a:rPr lang="el-GR" b="1" dirty="0" err="1" smtClean="0"/>
              <a:t>ινωδογόνου</a:t>
            </a:r>
            <a:r>
              <a:rPr lang="el-GR" b="1" dirty="0" smtClean="0"/>
              <a:t> σε ινώδες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8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στη συνέχεια;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ινώδες διεγείρει την παραγωγή πλασμίνης από το </a:t>
            </a:r>
            <a:r>
              <a:rPr lang="el-GR" dirty="0" err="1" smtClean="0"/>
              <a:t>πλασμινογόνο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Έντονη δευτεροπαθής </a:t>
            </a:r>
            <a:r>
              <a:rPr lang="el-GR" dirty="0" err="1" smtClean="0"/>
              <a:t>ινωδόλυση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Κλινικά και εργαστηριακά ευρήματα από την παραγωγή θρομβίνης και πλασμίνης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Αυξημένη θρομβίνη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Μειωμένη παραγωγή πλασμίνης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9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αποτέλεσμα 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Θρομβωτικές</a:t>
            </a:r>
            <a:r>
              <a:rPr lang="el-GR" dirty="0" smtClean="0"/>
              <a:t> εκδηλώσεις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Θρόμβωση μεγάλων αγγείων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Εναπόθεση ινώδους στην </a:t>
            </a:r>
            <a:r>
              <a:rPr lang="el-GR" dirty="0" err="1" smtClean="0"/>
              <a:t>μικροκυκλοφορία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Ανεπάρκεια οργάνων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Ισχαιμικές νεκρώσεις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21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Τι προκαλεί η παραγωγή θρομβίνης με δευτεροπαθή </a:t>
            </a:r>
            <a:r>
              <a:rPr lang="el-GR" dirty="0" err="1" smtClean="0"/>
              <a:t>ινωδόλυση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46769"/>
            <a:ext cx="3898776" cy="5040560"/>
          </a:xfrm>
        </p:spPr>
        <p:txBody>
          <a:bodyPr/>
          <a:lstStyle/>
          <a:p>
            <a:r>
              <a:rPr lang="el-GR" dirty="0" smtClean="0"/>
              <a:t>Αυξημένη κατανάλωση αιμοστατικών παραγόντων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Αιμορραγία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026" name="Picture 2" descr="http://eurheartj.oxfordjournals.org/content/early/2009/11/30/eurheartj.ehp504/F3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581" y="1648846"/>
            <a:ext cx="4905324" cy="401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34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Το ήπαρ αδυνατεί να καλύψει το ρυθμό κατανάλωσης των παραγόντων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Δραματική μείωση ιδιαίτερα των παραγόντων </a:t>
            </a:r>
            <a:r>
              <a:rPr lang="en-US" dirty="0" smtClean="0"/>
              <a:t>V, VIII, XIII </a:t>
            </a:r>
            <a:r>
              <a:rPr lang="el-GR" dirty="0" smtClean="0"/>
              <a:t>και </a:t>
            </a:r>
            <a:r>
              <a:rPr lang="el-GR" dirty="0" err="1" smtClean="0"/>
              <a:t>ινωδογόνου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μυελός των οστών δε μπορεί να καλύψει την κατανάλωση αιμοπεταλίων με αποτέλεσμα βαριά </a:t>
            </a:r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Τι προκαλεί η παραγωγή θρομβίνης με δευτεροπαθή </a:t>
            </a:r>
            <a:r>
              <a:rPr lang="el-GR" dirty="0" err="1" smtClean="0"/>
              <a:t>ινωδόλυση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94870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Πώς προκαλείται η έντονη αιμορραγική διάθεση στη ΔΕΠ;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Κατανάλωση παραγόντων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Θρομβοπενίας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Λειτουργική ανωμαλία αιμοπεταλίων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Συσσώρευση προϊόντων </a:t>
            </a:r>
            <a:r>
              <a:rPr lang="el-GR" dirty="0" err="1" smtClean="0"/>
              <a:t>ινωδογονόλυσης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34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Ανάλογα με την ένταση και τη διάρκεια της αιμοστατικής ενεργοποίησης: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Οξεία (κεραυνοβόλος), κατανάλωση παραγόντων πήξης και αιμορραγία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Υποξεία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Χρόνια, συνδυάζεται με </a:t>
            </a:r>
            <a:r>
              <a:rPr lang="el-GR" dirty="0" err="1" smtClean="0"/>
              <a:t>θρομβωτικές</a:t>
            </a:r>
            <a:r>
              <a:rPr lang="el-GR" dirty="0" smtClean="0"/>
              <a:t> εκδηλώσεις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19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Σύνοψη της παθογένειας των </a:t>
            </a:r>
            <a:r>
              <a:rPr lang="el-GR" dirty="0" err="1" smtClean="0"/>
              <a:t>θρομβωτικών</a:t>
            </a:r>
            <a:r>
              <a:rPr lang="el-GR" dirty="0" smtClean="0"/>
              <a:t> επιπλοκών στη ΔΕΠ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68152"/>
            <a:ext cx="4546848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Υπερπαραγωγή θρομβίνης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Σχηματισμός ινώδους από τα αποκομμένα </a:t>
            </a:r>
            <a:r>
              <a:rPr lang="el-GR" sz="2200" dirty="0" err="1" smtClean="0"/>
              <a:t>ινωδοπεπτίδια</a:t>
            </a:r>
            <a:r>
              <a:rPr lang="el-GR" sz="2200" dirty="0" smtClean="0"/>
              <a:t> Α και Β των αλυσίδων του </a:t>
            </a:r>
            <a:r>
              <a:rPr lang="el-GR" sz="2200" dirty="0" err="1" smtClean="0"/>
              <a:t>ινωδογόνου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Μονομερή ινώδους </a:t>
            </a:r>
            <a:r>
              <a:rPr lang="el-GR" sz="2200" dirty="0" err="1" smtClean="0"/>
              <a:t>πολυμερίζονται</a:t>
            </a:r>
            <a:r>
              <a:rPr lang="el-GR" sz="2200" dirty="0" smtClean="0"/>
              <a:t> σε δίκλωνα πολυμερή ινίδια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Τα δίκλωνα σε διαλυτά πολυμερή ινίδια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Το διαλυτό ινώδες σταθεροποιείται σε αδιάλυτη </a:t>
            </a:r>
            <a:r>
              <a:rPr lang="el-GR" sz="2200" dirty="0" err="1" smtClean="0"/>
              <a:t>ινική</a:t>
            </a:r>
            <a:r>
              <a:rPr lang="el-GR" sz="2200" dirty="0" smtClean="0"/>
              <a:t> με τη κατάλυση από </a:t>
            </a:r>
            <a:r>
              <a:rPr lang="en-US" sz="2200" dirty="0" smtClean="0"/>
              <a:t>Ca, XIII.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368375"/>
            <a:ext cx="3859088" cy="54723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Στο θρόμβο προσκολλώνται, συσσωρεύονται, ενεργοποιούνται και καταστρέφονται </a:t>
            </a:r>
            <a:r>
              <a:rPr lang="en-US" sz="2200" dirty="0" smtClean="0"/>
              <a:t>PLTs.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Καταναλώνονται παράγοντες πήξης και οι αναστολείς τους 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Η </a:t>
            </a:r>
            <a:r>
              <a:rPr lang="el-GR" sz="2200" dirty="0" err="1" smtClean="0"/>
              <a:t>ινική</a:t>
            </a:r>
            <a:r>
              <a:rPr lang="el-GR" sz="2200" dirty="0" smtClean="0"/>
              <a:t> και οι σωροί </a:t>
            </a:r>
            <a:r>
              <a:rPr lang="en-US" sz="2200" dirty="0" smtClean="0"/>
              <a:t>PLTs </a:t>
            </a:r>
            <a:r>
              <a:rPr lang="el-GR" sz="2200" dirty="0" smtClean="0"/>
              <a:t>προκαλούν ισχαιμία και βλάβη οργάνων 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Καταστρέφονται </a:t>
            </a:r>
            <a:r>
              <a:rPr lang="en-US" sz="2200" dirty="0" smtClean="0"/>
              <a:t>RBCs </a:t>
            </a:r>
            <a:r>
              <a:rPr lang="el-GR" sz="2200" dirty="0" smtClean="0"/>
              <a:t>από το πλέγμα </a:t>
            </a:r>
            <a:r>
              <a:rPr lang="el-GR" sz="2200" dirty="0" err="1" smtClean="0"/>
              <a:t>ινικής</a:t>
            </a:r>
            <a:r>
              <a:rPr lang="el-GR" sz="2200" dirty="0" smtClean="0"/>
              <a:t> και </a:t>
            </a:r>
            <a:r>
              <a:rPr lang="en-US" sz="2200" dirty="0" smtClean="0"/>
              <a:t>PLTs.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5004048" y="1340768"/>
            <a:ext cx="0" cy="53285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7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Απελευθέρωση </a:t>
            </a:r>
            <a:r>
              <a:rPr lang="el-GR" sz="2200" dirty="0" err="1" smtClean="0"/>
              <a:t>ιστικού</a:t>
            </a:r>
            <a:r>
              <a:rPr lang="el-GR" sz="2200" dirty="0" smtClean="0"/>
              <a:t> </a:t>
            </a:r>
            <a:r>
              <a:rPr lang="el-GR" sz="2200" dirty="0" err="1" smtClean="0"/>
              <a:t>ενεργοποιητή</a:t>
            </a:r>
            <a:r>
              <a:rPr lang="el-GR" sz="2200" dirty="0" smtClean="0"/>
              <a:t> του </a:t>
            </a:r>
            <a:r>
              <a:rPr lang="el-GR" sz="2200" dirty="0" err="1" smtClean="0"/>
              <a:t>πλασμινογόνου</a:t>
            </a:r>
            <a:r>
              <a:rPr lang="el-GR" sz="2200" dirty="0" smtClean="0"/>
              <a:t> (</a:t>
            </a:r>
            <a:r>
              <a:rPr lang="en-US" sz="2200" dirty="0" err="1" smtClean="0"/>
              <a:t>tPA</a:t>
            </a:r>
            <a:r>
              <a:rPr lang="en-US" sz="2200" dirty="0" smtClean="0"/>
              <a:t>) </a:t>
            </a:r>
            <a:r>
              <a:rPr lang="el-GR" sz="2200" dirty="0" smtClean="0"/>
              <a:t>από το ενδοθήλιο στα σημεία της εναπόθεσης </a:t>
            </a:r>
            <a:r>
              <a:rPr lang="el-GR" sz="2200" dirty="0" err="1" smtClean="0"/>
              <a:t>ινικής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n-US" sz="2200" dirty="0" err="1" smtClean="0"/>
              <a:t>tPA</a:t>
            </a:r>
            <a:r>
              <a:rPr lang="en-US" sz="2200" dirty="0" smtClean="0"/>
              <a:t> + </a:t>
            </a:r>
            <a:r>
              <a:rPr lang="el-GR" sz="2200" dirty="0" err="1" smtClean="0"/>
              <a:t>πλασμινογόνο</a:t>
            </a:r>
            <a:r>
              <a:rPr lang="el-GR" sz="2200" dirty="0" smtClean="0"/>
              <a:t> (εντός του θρόμβου) και σχηματίζει πλασμίνη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α2 </a:t>
            </a:r>
            <a:r>
              <a:rPr lang="el-GR" sz="2200" dirty="0" err="1" smtClean="0"/>
              <a:t>αντιπλασμίνη</a:t>
            </a:r>
            <a:r>
              <a:rPr lang="el-GR" sz="2200" dirty="0" smtClean="0"/>
              <a:t> δε μπορεί να καταστρέψει τη μαζική παραγωγή πλασμίνης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Η αυξημένη πλασμίνη οδηγεί σε λύση του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 και αποδόμηση των πολυμερών ινώδους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Αποδίδονται στην κυκλοφορία προϊόντα </a:t>
            </a:r>
            <a:r>
              <a:rPr lang="el-GR" sz="2200" dirty="0" err="1" smtClean="0"/>
              <a:t>αποδομής</a:t>
            </a:r>
            <a:r>
              <a:rPr lang="el-GR" sz="2200" dirty="0" smtClean="0"/>
              <a:t> ινώδους και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 (</a:t>
            </a:r>
            <a:r>
              <a:rPr lang="en-US" sz="2200" dirty="0" smtClean="0"/>
              <a:t>FDP’s) </a:t>
            </a:r>
            <a:r>
              <a:rPr lang="el-GR" sz="2200" dirty="0" smtClean="0"/>
              <a:t>και συμπλέγματα προϊόντων λύσης ινώδους (</a:t>
            </a:r>
            <a:r>
              <a:rPr lang="en-US" sz="2200" dirty="0" smtClean="0"/>
              <a:t>D-</a:t>
            </a:r>
            <a:r>
              <a:rPr lang="en-US" sz="2200" dirty="0" err="1" smtClean="0"/>
              <a:t>Dimers</a:t>
            </a:r>
            <a:r>
              <a:rPr lang="en-US" sz="2200" dirty="0" smtClean="0"/>
              <a:t>) </a:t>
            </a:r>
            <a:r>
              <a:rPr lang="el-GR" sz="2200" dirty="0" smtClean="0"/>
              <a:t>τα οποία αναστέλλουν τη θρομβίνη και τα </a:t>
            </a:r>
            <a:r>
              <a:rPr lang="en-US" sz="2200" dirty="0" smtClean="0"/>
              <a:t>PLTs.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Σύνοψη της παθογένειας των </a:t>
            </a:r>
            <a:r>
              <a:rPr lang="el-GR" dirty="0" err="1" smtClean="0"/>
              <a:t>θρομβωτικών</a:t>
            </a:r>
            <a:r>
              <a:rPr lang="el-GR" dirty="0" smtClean="0"/>
              <a:t> επιπλοκών στη ΔΕΠ</a:t>
            </a:r>
            <a:r>
              <a:rPr lang="en-US" dirty="0" smtClean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17504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Εκτεταμένη ενεργοποίηση του μηχανισμού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Προπηκτικοί</a:t>
            </a:r>
            <a:r>
              <a:rPr lang="el-GR" dirty="0" smtClean="0"/>
              <a:t> παράγοντες που </a:t>
            </a:r>
            <a:r>
              <a:rPr lang="el-GR" dirty="0" err="1" smtClean="0"/>
              <a:t>συντίθονται</a:t>
            </a:r>
            <a:r>
              <a:rPr lang="el-GR" dirty="0" smtClean="0"/>
              <a:t> ή ενεργοποιούνται στην κυκλοφορία και υπερισχύουν των φυσικών αντιπηκτικών μηχανισμών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Ανεξέλεγκτη παραγωγή θρομβίνης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Διάχυτη εναπόθεση ινώδους στην κυκλοφορία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Εργαστηριακές διαταραχές, κλινικές εκδηλώσεις, αιμορραγικές ή </a:t>
            </a:r>
            <a:r>
              <a:rPr lang="el-GR" dirty="0" err="1" smtClean="0"/>
              <a:t>θρομβωτικές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4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medscape.com/fullsize/migrated/442/737/mnp442737.gobe.fig2.gif"/>
          <p:cNvPicPr>
            <a:picLocks noChangeAspect="1" noChangeArrowheads="1"/>
          </p:cNvPicPr>
          <p:nvPr/>
        </p:nvPicPr>
        <p:blipFill>
          <a:blip r:embed="rId2"/>
          <a:srcRect t="4509"/>
          <a:stretch>
            <a:fillRect/>
          </a:stretch>
        </p:blipFill>
        <p:spPr bwMode="auto">
          <a:xfrm>
            <a:off x="857224" y="187280"/>
            <a:ext cx="6715172" cy="639955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44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ualibra.com/wp-content/uploads/2012/04/037800~1/Part%206.%20Oncology%20and%20Hematology/Section%203.%20Disorders%20of%20Hemostasis/110_files/loadBinary_003.gif"/>
          <p:cNvPicPr>
            <a:picLocks noChangeAspect="1" noChangeArrowheads="1"/>
          </p:cNvPicPr>
          <p:nvPr/>
        </p:nvPicPr>
        <p:blipFill>
          <a:blip r:embed="rId2"/>
          <a:srcRect b="14522"/>
          <a:stretch>
            <a:fillRect/>
          </a:stretch>
        </p:blipFill>
        <p:spPr bwMode="auto">
          <a:xfrm>
            <a:off x="571471" y="116632"/>
            <a:ext cx="8554744" cy="643732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03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544616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Οξεία ΔΕΠ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Λοιμώξεις από: </a:t>
            </a:r>
            <a:r>
              <a:rPr lang="en-US" dirty="0" smtClean="0"/>
              <a:t>gram (-) </a:t>
            </a:r>
            <a:r>
              <a:rPr lang="el-GR" dirty="0" smtClean="0"/>
              <a:t>σηψαιμία, </a:t>
            </a:r>
            <a:r>
              <a:rPr lang="en-US" dirty="0" smtClean="0"/>
              <a:t>gram (+) </a:t>
            </a:r>
            <a:r>
              <a:rPr lang="el-GR" dirty="0" err="1" smtClean="0"/>
              <a:t>κλωστηρίδια</a:t>
            </a:r>
            <a:r>
              <a:rPr lang="el-GR" dirty="0" smtClean="0"/>
              <a:t>, </a:t>
            </a:r>
            <a:r>
              <a:rPr lang="el-GR" dirty="0" err="1" smtClean="0"/>
              <a:t>ρικέτσιες</a:t>
            </a:r>
            <a:r>
              <a:rPr lang="el-GR" dirty="0" smtClean="0"/>
              <a:t>, </a:t>
            </a:r>
            <a:r>
              <a:rPr lang="en-US" dirty="0" smtClean="0"/>
              <a:t>HIV, CMV, HPV, HBV, HCV, </a:t>
            </a:r>
            <a:r>
              <a:rPr lang="el-GR" dirty="0" smtClean="0"/>
              <a:t>ανεμοβλογιά, </a:t>
            </a:r>
            <a:r>
              <a:rPr lang="el-GR" dirty="0" err="1" smtClean="0"/>
              <a:t>ιστοπλάσμωση</a:t>
            </a:r>
            <a:r>
              <a:rPr lang="el-GR" dirty="0" smtClean="0"/>
              <a:t>, ελονοσία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Κακοήθειες</a:t>
            </a:r>
            <a:r>
              <a:rPr lang="el-GR" dirty="0" smtClean="0"/>
              <a:t> (λευχαιμίες και μεταστατικά νεοπλάσματα)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Μαιευτικές επιπλοκές </a:t>
            </a:r>
            <a:r>
              <a:rPr lang="el-GR" dirty="0" smtClean="0"/>
              <a:t>(αποκόλληση πλακούντα, εμβολή αμνιακού υγρού, λιπώδες ήπαρ κύησης, σηπτική διακοπή κύησης, </a:t>
            </a:r>
            <a:r>
              <a:rPr lang="el-GR" dirty="0" err="1" smtClean="0"/>
              <a:t>εκλαψία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Μηχανικά αίτια (εγκαύματα, τραύμα, θερμοπληξία)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Διάφορα</a:t>
            </a:r>
            <a:r>
              <a:rPr lang="el-GR" dirty="0" smtClean="0"/>
              <a:t> (ασύμβατη / μαζική μετάγγιση, δήγμα φιδιού, </a:t>
            </a:r>
            <a:r>
              <a:rPr lang="el-GR" dirty="0" err="1" smtClean="0"/>
              <a:t>αιμόλυση</a:t>
            </a:r>
            <a:r>
              <a:rPr lang="el-GR" dirty="0" smtClean="0"/>
              <a:t>, απόρριψη μοσχεύματος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/>
            <a:r>
              <a:rPr lang="el-GR" b="1" dirty="0" smtClean="0"/>
              <a:t>Χρόνια ΔΕΠ </a:t>
            </a:r>
            <a:r>
              <a:rPr lang="el-GR" dirty="0" smtClean="0"/>
              <a:t>(κακοήθειες από συμπαγείς όγκους, ηπατική νόσος, σύνδρομο νεκρού εμβρύου)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/>
            <a:r>
              <a:rPr lang="el-GR" b="1" dirty="0" smtClean="0"/>
              <a:t>Εντοπισμένη ΔΕΠ </a:t>
            </a:r>
            <a:r>
              <a:rPr lang="el-GR" dirty="0" smtClean="0"/>
              <a:t>(ανεύρυσμα αορτής, γιγάντιο </a:t>
            </a:r>
            <a:r>
              <a:rPr lang="el-GR" dirty="0" err="1" smtClean="0"/>
              <a:t>αιμοαγγείωμα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3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Λοιμώξεις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(-) </a:t>
            </a:r>
            <a:r>
              <a:rPr lang="el-GR" dirty="0" smtClean="0"/>
              <a:t>πιο συχνά αίτια σήψης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Μπορεί να πυροδοτηθεί και από </a:t>
            </a:r>
            <a:r>
              <a:rPr lang="en-US" dirty="0" smtClean="0"/>
              <a:t>gram (+).</a:t>
            </a:r>
            <a:endParaRPr lang="el-GR" dirty="0" smtClean="0"/>
          </a:p>
          <a:p>
            <a:r>
              <a:rPr lang="el-GR" dirty="0" smtClean="0"/>
              <a:t>Η σήψη διεγείρει την παραγωγή </a:t>
            </a:r>
            <a:r>
              <a:rPr lang="el-GR" dirty="0" err="1" smtClean="0"/>
              <a:t>κυτταροκινών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err="1" smtClean="0"/>
              <a:t>TNFa</a:t>
            </a:r>
            <a:r>
              <a:rPr lang="en-US" dirty="0" smtClean="0"/>
              <a:t>, Il-1, IL-6, IL-8.</a:t>
            </a:r>
          </a:p>
          <a:p>
            <a:r>
              <a:rPr lang="el-GR" dirty="0" err="1" smtClean="0"/>
              <a:t>Κυτταροκίνες</a:t>
            </a:r>
            <a:r>
              <a:rPr lang="el-GR" dirty="0" smtClean="0"/>
              <a:t> και </a:t>
            </a:r>
            <a:r>
              <a:rPr lang="el-GR" dirty="0" err="1" smtClean="0"/>
              <a:t>ενδοτοξίνες</a:t>
            </a:r>
            <a:r>
              <a:rPr lang="el-GR" dirty="0" smtClean="0"/>
              <a:t> των βακτηριδίων προάγουν την έκφραση του </a:t>
            </a:r>
            <a:r>
              <a:rPr lang="en-US" dirty="0" smtClean="0"/>
              <a:t>TF</a:t>
            </a:r>
            <a:r>
              <a:rPr lang="el-GR" dirty="0" smtClean="0"/>
              <a:t> (ενδοθηλιακά κύτταρα και τα μονοκύτταρα/</a:t>
            </a:r>
            <a:r>
              <a:rPr lang="el-GR" dirty="0" err="1" smtClean="0"/>
              <a:t>μακροφάγα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Συνέπεια η παραγωγή θρομβίνης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95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Λοιμώξεις </a:t>
            </a:r>
            <a:r>
              <a:rPr lang="en-US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Ενίσχυση των </a:t>
            </a:r>
            <a:r>
              <a:rPr lang="el-GR" dirty="0" err="1" smtClean="0"/>
              <a:t>θρομβογόνων</a:t>
            </a:r>
            <a:r>
              <a:rPr lang="el-GR" dirty="0" smtClean="0"/>
              <a:t> ιδιοτήτων του ενδοθηλίου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Καταστολή των μηχανισμών που αναστέλλουν την πήξη 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Ελάττωση της έκφρασης </a:t>
            </a:r>
            <a:r>
              <a:rPr lang="el-GR" dirty="0" err="1" smtClean="0"/>
              <a:t>θρομβομοντουλίνης</a:t>
            </a:r>
            <a:r>
              <a:rPr lang="el-GR" dirty="0" smtClean="0"/>
              <a:t> και των επιπέδων της πρωτεΐνης </a:t>
            </a:r>
            <a:r>
              <a:rPr lang="en-US" dirty="0" smtClean="0"/>
              <a:t>C.</a:t>
            </a:r>
          </a:p>
          <a:p>
            <a:r>
              <a:rPr lang="el-GR" dirty="0" smtClean="0"/>
              <a:t>Ελάττωση της </a:t>
            </a:r>
            <a:r>
              <a:rPr lang="el-GR" dirty="0" err="1" smtClean="0"/>
              <a:t>αντιθρομβίνης</a:t>
            </a:r>
            <a:r>
              <a:rPr lang="el-GR" dirty="0" smtClean="0"/>
              <a:t> (ΑΤΙΙΙ)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56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Λοιμώξεις </a:t>
            </a:r>
            <a:r>
              <a:rPr lang="en-US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Κλινικές εκδηλώσεις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Διαταραχές εργαστηριακών παραμέτρων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Χωρίς αιμορραγία ή θρομβώσεις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Έχουν παρατηρηθεί αιμορραγικά και </a:t>
            </a:r>
            <a:r>
              <a:rPr lang="el-GR" dirty="0" err="1" smtClean="0"/>
              <a:t>θρομβωτικά</a:t>
            </a:r>
            <a:r>
              <a:rPr lang="el-GR" dirty="0" smtClean="0"/>
              <a:t> επεισόδια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71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Βαριές κλινικές εκδηλώσεις της ΔΕΠ στην σήψη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Σύνδρομο </a:t>
            </a:r>
            <a:r>
              <a:rPr lang="en-US" b="1" dirty="0" smtClean="0"/>
              <a:t>Water house </a:t>
            </a:r>
            <a:r>
              <a:rPr lang="en-US" b="1" dirty="0" err="1" smtClean="0"/>
              <a:t>Friderichsen</a:t>
            </a:r>
            <a:endParaRPr lang="en-US" b="1" dirty="0" smtClean="0"/>
          </a:p>
          <a:p>
            <a:pPr lvl="1"/>
            <a:r>
              <a:rPr lang="el-GR" dirty="0" err="1" smtClean="0"/>
              <a:t>Βαρειά</a:t>
            </a:r>
            <a:r>
              <a:rPr lang="el-GR" dirty="0" smtClean="0"/>
              <a:t> </a:t>
            </a:r>
            <a:r>
              <a:rPr lang="el-GR" dirty="0" err="1" smtClean="0"/>
              <a:t>μηνιγγιτιδοκοκκική</a:t>
            </a:r>
            <a:r>
              <a:rPr lang="el-GR" dirty="0" smtClean="0"/>
              <a:t> σηψαιμία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Διάχυτη </a:t>
            </a:r>
            <a:r>
              <a:rPr lang="el-GR" dirty="0" err="1" smtClean="0"/>
              <a:t>ενδοαγγειακή</a:t>
            </a:r>
            <a:r>
              <a:rPr lang="el-GR" dirty="0" smtClean="0"/>
              <a:t> εναπόθεση ινώδους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Μικροαγγειακή</a:t>
            </a:r>
            <a:r>
              <a:rPr lang="el-GR" dirty="0" smtClean="0"/>
              <a:t> απόφραξη αιμάτωσης ζωτικών οργάνων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Αιμορραγική νέκρωση επινεφριδίων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b="1" dirty="0" smtClean="0"/>
              <a:t>Κεραυνοβόλος πορφύρα </a:t>
            </a:r>
          </a:p>
          <a:p>
            <a:pPr lvl="1"/>
            <a:r>
              <a:rPr lang="el-GR" dirty="0" smtClean="0"/>
              <a:t>Βαρείες λοιμώξεις και νέκρωση του δέρματος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98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Νεοπλάσματα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Συνήθως στην </a:t>
            </a:r>
            <a:r>
              <a:rPr lang="el-GR" b="1" dirty="0" smtClean="0"/>
              <a:t>οξεία </a:t>
            </a:r>
            <a:r>
              <a:rPr lang="el-GR" b="1" dirty="0" err="1" smtClean="0"/>
              <a:t>προμυελοκυτταρική</a:t>
            </a:r>
            <a:r>
              <a:rPr lang="el-GR" b="1" dirty="0" smtClean="0"/>
              <a:t> λευχαιμία (ΟΠΛ)</a:t>
            </a:r>
            <a:r>
              <a:rPr lang="en-US" b="1" dirty="0" smtClean="0"/>
              <a:t>.</a:t>
            </a:r>
            <a:endParaRPr lang="el-GR" b="1" dirty="0" smtClean="0"/>
          </a:p>
          <a:p>
            <a:r>
              <a:rPr lang="el-GR" dirty="0" smtClean="0"/>
              <a:t>Σε άλλες οξείες τόσο </a:t>
            </a:r>
            <a:r>
              <a:rPr lang="el-GR" dirty="0" err="1" smtClean="0"/>
              <a:t>μυελογενείς</a:t>
            </a:r>
            <a:r>
              <a:rPr lang="el-GR" dirty="0" smtClean="0"/>
              <a:t> όσο και </a:t>
            </a:r>
            <a:r>
              <a:rPr lang="el-GR" dirty="0" err="1" smtClean="0"/>
              <a:t>λεμφοβλαστικές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0962" name="Picture 2" descr="http://upload.wikimedia.org/wikipedia/commons/f/f1/Myeloblast_with_Auer_rod_smear_2010-01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866" y="2564904"/>
            <a:ext cx="4702354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877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ΟΠΛ και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κύτταρα της ΟΠΛ εκφράζουν </a:t>
            </a:r>
            <a:r>
              <a:rPr lang="en-US" dirty="0" smtClean="0"/>
              <a:t>TF</a:t>
            </a:r>
            <a:r>
              <a:rPr lang="el-GR" dirty="0" smtClean="0"/>
              <a:t> και μία </a:t>
            </a:r>
            <a:r>
              <a:rPr lang="el-GR" dirty="0" err="1" smtClean="0"/>
              <a:t>πρωτεάση</a:t>
            </a:r>
            <a:r>
              <a:rPr lang="el-GR" dirty="0" smtClean="0"/>
              <a:t> που ενεργοποιεί τον παράγοντα Χ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 smtClean="0"/>
              <a:t>Πρωτοπαθής </a:t>
            </a:r>
            <a:r>
              <a:rPr lang="el-GR" dirty="0" err="1" smtClean="0"/>
              <a:t>ινωδόλυση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Αιμορραγική διάθεση και όχι θρόμβωση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4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Συμπαγείς όγκοι και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κύτταρα της ΟΠΛ εκφράζουν </a:t>
            </a:r>
            <a:r>
              <a:rPr lang="en-US" dirty="0" smtClean="0"/>
              <a:t>TF</a:t>
            </a:r>
            <a:r>
              <a:rPr lang="el-GR" dirty="0" smtClean="0"/>
              <a:t> και  </a:t>
            </a:r>
            <a:r>
              <a:rPr lang="el-GR" dirty="0" err="1" smtClean="0"/>
              <a:t>πρωτεασών</a:t>
            </a:r>
            <a:r>
              <a:rPr lang="el-GR" dirty="0" smtClean="0"/>
              <a:t> που ενεργοποιούν τον παράγοντα Χ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 smtClean="0"/>
              <a:t>Συνήθως χρόνια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Θρομβωτικές</a:t>
            </a:r>
            <a:r>
              <a:rPr lang="el-GR" dirty="0" smtClean="0"/>
              <a:t> εκδηλώσεις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Εξαίρεση ο καρκίνος του προστάτη όπου συνυπάρχουν αιμορραγικές εκδηλώσεις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58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Οξεία και χρόνια μορφή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Συχνότερη σε έδαφος λοίμωξης ή </a:t>
            </a:r>
            <a:r>
              <a:rPr lang="el-GR" dirty="0" err="1" smtClean="0"/>
              <a:t>κακοκήθειας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Θρόμβοι στην κυκλοφορία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Κατανάλωση παραγόντων πήξης και αιμοπεταλίων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Αιμορραγικές και </a:t>
            </a:r>
            <a:r>
              <a:rPr lang="el-GR" dirty="0" err="1" smtClean="0"/>
              <a:t>θρομβωτικές</a:t>
            </a:r>
            <a:r>
              <a:rPr lang="el-GR" dirty="0" smtClean="0"/>
              <a:t> εκδηλώσεις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88024" y="1124867"/>
            <a:ext cx="4283968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Πολυοργανική ανεπάρκεια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err="1" smtClean="0"/>
              <a:t>Μικροαγγειοπαθητική</a:t>
            </a:r>
            <a:r>
              <a:rPr lang="el-GR" sz="2300" dirty="0" smtClean="0"/>
              <a:t> αιμορραγική αναιμία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err="1" smtClean="0"/>
              <a:t>Θρομβοπενία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Παράταση </a:t>
            </a:r>
            <a:r>
              <a:rPr lang="en-US" sz="2300" dirty="0" smtClean="0"/>
              <a:t>PT, </a:t>
            </a:r>
            <a:r>
              <a:rPr lang="en-US" sz="2300" dirty="0" err="1" smtClean="0"/>
              <a:t>aPT.</a:t>
            </a:r>
            <a:endParaRPr lang="en-US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Ελάττωση </a:t>
            </a:r>
            <a:r>
              <a:rPr lang="el-GR" sz="2300" dirty="0" err="1" smtClean="0"/>
              <a:t>ινωδογόνου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Αύξηση των προϊόντων </a:t>
            </a:r>
            <a:r>
              <a:rPr lang="el-GR" sz="2300" dirty="0" err="1" smtClean="0"/>
              <a:t>αποδομής</a:t>
            </a:r>
            <a:r>
              <a:rPr lang="el-GR" sz="2300" dirty="0" smtClean="0"/>
              <a:t> του ινώδους (</a:t>
            </a:r>
            <a:r>
              <a:rPr lang="en-US" sz="2300" dirty="0" smtClean="0"/>
              <a:t>FDs, D-dimers).</a:t>
            </a:r>
            <a:endParaRPr lang="el-GR" sz="23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Μεγάλη θνητότητα</a:t>
            </a:r>
            <a:r>
              <a:rPr lang="en-US" sz="23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endParaRPr lang="el-GR" sz="2300" dirty="0" smtClean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268760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0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Κύηση τοκετός και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Πρόωρη αποκόλληση πλακούντα (</a:t>
            </a:r>
            <a:r>
              <a:rPr lang="en-US" dirty="0" smtClean="0"/>
              <a:t>TF).</a:t>
            </a:r>
          </a:p>
          <a:p>
            <a:r>
              <a:rPr lang="en-US" dirty="0" smtClean="0"/>
              <a:t> </a:t>
            </a:r>
            <a:r>
              <a:rPr lang="el-GR" dirty="0" smtClean="0"/>
              <a:t>Εμβολή αμνιακού υγρού (</a:t>
            </a:r>
            <a:r>
              <a:rPr lang="en-US" dirty="0" smtClean="0"/>
              <a:t>TF).</a:t>
            </a:r>
          </a:p>
          <a:p>
            <a:r>
              <a:rPr lang="el-GR" dirty="0" smtClean="0"/>
              <a:t>Σήψη από διακοπή κύησης – </a:t>
            </a:r>
            <a:r>
              <a:rPr lang="en-US" dirty="0" smtClean="0"/>
              <a:t>gram (-).</a:t>
            </a:r>
            <a:endParaRPr lang="el-GR" dirty="0" smtClean="0"/>
          </a:p>
          <a:p>
            <a:r>
              <a:rPr lang="el-GR" dirty="0" smtClean="0"/>
              <a:t>Σύνδρομο νεκρού εμβρύου (</a:t>
            </a:r>
            <a:r>
              <a:rPr lang="en-US" dirty="0" smtClean="0"/>
              <a:t>TF).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32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Τραύμα και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Ιδιαίτερα του εγκεφάλου </a:t>
            </a:r>
            <a:r>
              <a:rPr lang="en-US" dirty="0" smtClean="0"/>
              <a:t>(TF).</a:t>
            </a:r>
            <a:endParaRPr lang="el-GR" dirty="0" smtClean="0"/>
          </a:p>
          <a:p>
            <a:r>
              <a:rPr lang="el-GR" dirty="0" smtClean="0"/>
              <a:t>Εγκαύματα και θερμοπληξία (</a:t>
            </a:r>
            <a:r>
              <a:rPr lang="en-US" dirty="0" smtClean="0"/>
              <a:t>TF).</a:t>
            </a:r>
            <a:endParaRPr lang="el-GR" dirty="0" smtClean="0"/>
          </a:p>
          <a:p>
            <a:r>
              <a:rPr lang="el-GR" dirty="0" smtClean="0"/>
              <a:t>Λιπώδης εμβολή από πολλαπλά κατάγματα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8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Δήγματα φιδιών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Επιδρούν σε συγκεκριμένα μονοπάτια του μηχανισμού της πήξης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Πρέπει να ξέρουμε το δηλητήριο για το αντίδοτο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06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Μετάγγιση συμπλεγμάτων προθρομβίνης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Φλεβική θρόμβωση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Σπάνια οξεία ΔΕΠ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Παρουσία ενεργοποιημένων παραγόντων </a:t>
            </a:r>
            <a:r>
              <a:rPr lang="el-GR" dirty="0" err="1" smtClean="0"/>
              <a:t>Ιχα</a:t>
            </a:r>
            <a:r>
              <a:rPr lang="el-GR" dirty="0" smtClean="0"/>
              <a:t> στα παράγωγα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Συνυπάρχει και ηπατική ανεπάρκεια των ασθενών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70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Αιμαγγειώματα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Εντοπισμένη κατανάλωση των παραγόντων της πήξης και του </a:t>
            </a:r>
            <a:r>
              <a:rPr lang="el-GR" dirty="0" err="1" smtClean="0"/>
              <a:t>ινωδογόνου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Δευτεροπαθή ενεργοποίηση της </a:t>
            </a:r>
            <a:r>
              <a:rPr lang="el-GR" dirty="0" err="1" smtClean="0"/>
              <a:t>ινωδόλυσης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Μεγάλα αορτικά ανευρύσματα και αιμαγγειώματα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Σοβαρή αιμορραγία λόγω κατανάλωσης αιμοπεταλίων και </a:t>
            </a:r>
            <a:r>
              <a:rPr lang="el-GR" dirty="0" err="1" smtClean="0"/>
              <a:t>ινωδογόνου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356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08012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Κλινικά ευρήματα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635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ΔΕΠ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Ποικίλλει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Κλινικές εκδηλώσεις υποκείμενου νοσήματος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Επιπλοκές των βαρέων πασχόντων ασθενών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70% αιμορραγικές εκδηλώσεις (δέρμα, ουροποιητικό, πνεύμονες και σημεία παρακέντησης)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Θρομβοεμβολικές</a:t>
            </a:r>
            <a:r>
              <a:rPr lang="el-GR" dirty="0" smtClean="0"/>
              <a:t> εκδηλώσεις σπανιότερες αλλά συχνές στη χρόνια ΔΕΠ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Προσοχή γιατί η ΔΕΠ μπορεί να μην εμφανίζει κλινικές εκδηλώσεις και η διάγνωση να βασίζεται στα εργαστηριακά ευρήματα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226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ΔΕΠ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Καταπληξία από αιμορραγία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Θρόμβοι στα άπω </a:t>
            </a:r>
            <a:r>
              <a:rPr lang="el-GR" dirty="0" err="1" smtClean="0"/>
              <a:t>εσπειραμένα</a:t>
            </a:r>
            <a:r>
              <a:rPr lang="el-GR" dirty="0" smtClean="0"/>
              <a:t> σωληνάρια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Οξεία </a:t>
            </a:r>
            <a:r>
              <a:rPr lang="el-GR" dirty="0" err="1" smtClean="0"/>
              <a:t>σπειραματική</a:t>
            </a:r>
            <a:r>
              <a:rPr lang="el-GR" dirty="0" smtClean="0"/>
              <a:t> νέκρωση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Ολιγουρία</a:t>
            </a:r>
            <a:r>
              <a:rPr lang="el-GR" dirty="0" smtClean="0"/>
              <a:t>, </a:t>
            </a:r>
            <a:r>
              <a:rPr lang="el-GR" dirty="0" err="1" smtClean="0"/>
              <a:t>ανουρία</a:t>
            </a:r>
            <a:r>
              <a:rPr lang="el-GR" dirty="0" smtClean="0"/>
              <a:t>, αιματουρία, </a:t>
            </a:r>
            <a:r>
              <a:rPr lang="el-GR" dirty="0" err="1" smtClean="0"/>
              <a:t>αζωθαιμία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Αυχενική δυσκαμψία, παραλήρημα, κώμα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Πνευμονική αιμορραγία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Αιμόπτυση, δύσπνοια, θωρακικό άλγος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Μητρορραγία 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943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521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Εργαστηριακά ευρήματα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552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Εξετάσεις διαλογής</a:t>
            </a:r>
          </a:p>
          <a:p>
            <a:r>
              <a:rPr lang="el-GR" dirty="0" smtClean="0"/>
              <a:t>Αριθμός αιμοπεταλίων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PT.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.</a:t>
            </a:r>
          </a:p>
          <a:p>
            <a:r>
              <a:rPr lang="el-GR" dirty="0" smtClean="0"/>
              <a:t>Ινωδογόνο</a:t>
            </a:r>
            <a:r>
              <a:rPr lang="en-US" dirty="0" smtClean="0"/>
              <a:t>.</a:t>
            </a:r>
            <a:endParaRPr lang="el-GR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Επιβεβαιωτικές εξετάσεις</a:t>
            </a:r>
          </a:p>
          <a:p>
            <a:r>
              <a:rPr lang="el-GR" dirty="0" smtClean="0"/>
              <a:t>Χρόνοι θρομβίνης-</a:t>
            </a:r>
            <a:r>
              <a:rPr lang="el-GR" dirty="0" err="1" smtClean="0"/>
              <a:t>ρετιλάσης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D-Dimers, D-</a:t>
            </a:r>
            <a:r>
              <a:rPr lang="el-GR" dirty="0" smtClean="0"/>
              <a:t>διμερή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FDP’s </a:t>
            </a:r>
            <a:r>
              <a:rPr lang="el-GR" dirty="0" smtClean="0"/>
              <a:t>(προϊόντα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</a:t>
            </a:r>
            <a:r>
              <a:rPr lang="el-GR" dirty="0" err="1" smtClean="0"/>
              <a:t>ινωδογόνου</a:t>
            </a:r>
            <a:r>
              <a:rPr lang="el-GR" dirty="0" smtClean="0"/>
              <a:t>-ινώδους)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F/S (</a:t>
            </a:r>
            <a:r>
              <a:rPr lang="el-GR" dirty="0" smtClean="0"/>
              <a:t>διαλυτό ινώδες)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Δοκιμασίες </a:t>
            </a:r>
            <a:r>
              <a:rPr lang="el-GR" dirty="0" err="1" smtClean="0"/>
              <a:t>θεϊικής</a:t>
            </a:r>
            <a:r>
              <a:rPr lang="el-GR" dirty="0" smtClean="0"/>
              <a:t> </a:t>
            </a:r>
            <a:r>
              <a:rPr lang="el-GR" dirty="0" err="1" smtClean="0"/>
              <a:t>πρωταμίνης</a:t>
            </a:r>
            <a:r>
              <a:rPr lang="el-GR" dirty="0" smtClean="0"/>
              <a:t> και αιθανόλης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12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Παθογένεση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2/3 λοιμώξεις και κακοήθειες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Τραύματα και μαιευτικά περιστατικά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Διάχυτη </a:t>
            </a:r>
            <a:r>
              <a:rPr lang="el-GR" dirty="0" err="1" smtClean="0"/>
              <a:t>πολυοργανική</a:t>
            </a:r>
            <a:r>
              <a:rPr lang="el-GR" dirty="0" smtClean="0"/>
              <a:t> αιμορραγία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Αιμορραγική νέκρωση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Μικροθρόμβοι</a:t>
            </a:r>
            <a:r>
              <a:rPr lang="el-GR" dirty="0" smtClean="0"/>
              <a:t> στην </a:t>
            </a:r>
            <a:r>
              <a:rPr lang="el-GR" dirty="0" err="1" smtClean="0"/>
              <a:t>μικροκυκλοφορία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Θρόμβοι μεσαίου και μεγάλου μεγέθους στην κυκλοφορία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Πνεύμονες, νεφροί, εγκέφαλος, μυοκάρδιο, ήπαρ, σπλήνας, επινεφρίδια, πάγκρεας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15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Δοκιμασίες διαλογής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Αιμοπετάλια ελαττωμένα (επίχρισμα)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ΡΤ παθολογικός στο 50-75% των ασθενών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b="1" dirty="0" smtClean="0"/>
              <a:t>Γιατί το 50% των ασθενών έχει φυσιολογικό ΡΤ;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Παρουσία ενεργοποιημένων παραγόντων πήξης (θρομβίνης και Χα) προάγει τη δημιουργία ινώδους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 προϊόντα της διάσπασης των παραγόντων πήξης (υπό την περίσσεια θρομβίνης) δημιουργούν </a:t>
            </a:r>
            <a:r>
              <a:rPr lang="el-GR" dirty="0" err="1" smtClean="0"/>
              <a:t>γέλη</a:t>
            </a:r>
            <a:r>
              <a:rPr lang="el-GR" dirty="0" smtClean="0"/>
              <a:t> με αποτέλεσμα ο ΡΤ να είναι φυσιολογικός ή βραχύς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393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Δοκιμασίες διαλογής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αΡΤΤ</a:t>
            </a:r>
            <a:r>
              <a:rPr lang="el-GR" dirty="0" smtClean="0"/>
              <a:t> παρατεταμένος λόγω λύσης των παραγόντων </a:t>
            </a:r>
            <a:r>
              <a:rPr lang="en-US" dirty="0" smtClean="0"/>
              <a:t>V, VII, IX, XI </a:t>
            </a:r>
            <a:r>
              <a:rPr lang="el-GR" dirty="0" err="1" smtClean="0"/>
              <a:t>άπό</a:t>
            </a:r>
            <a:r>
              <a:rPr lang="el-GR" dirty="0" smtClean="0"/>
              <a:t> την πλασμίνη, την </a:t>
            </a:r>
            <a:r>
              <a:rPr lang="el-GR" dirty="0" err="1" smtClean="0"/>
              <a:t>υποϊνωδογοναιμία</a:t>
            </a:r>
            <a:r>
              <a:rPr lang="el-GR" dirty="0" smtClean="0"/>
              <a:t> και την αναστολή του πολυμερισμού των μονομερών ινώδους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Ινωδογόνο μειωμένο λόγω της επίδρασης περίσσειας θρομβίνης και τον σχηματισμό μονομερών ινώδους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Διάσπαση του </a:t>
            </a:r>
            <a:r>
              <a:rPr lang="el-GR" dirty="0" err="1" smtClean="0"/>
              <a:t>ινωδογόνου</a:t>
            </a:r>
            <a:r>
              <a:rPr lang="el-GR" dirty="0" smtClean="0"/>
              <a:t> σε </a:t>
            </a:r>
            <a:r>
              <a:rPr lang="en-US" dirty="0" smtClean="0"/>
              <a:t>FDP’s </a:t>
            </a:r>
            <a:r>
              <a:rPr lang="el-GR" dirty="0" smtClean="0"/>
              <a:t>με την πρωτεολυτική δράση της πλασμίνης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144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Εξειδικευμένος εργαστηριακός έλεγχος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Χρόνος θρομβίνης (ΤΤ) και </a:t>
            </a:r>
            <a:r>
              <a:rPr lang="el-GR" dirty="0" err="1" smtClean="0"/>
              <a:t>ρεπτιλάσης</a:t>
            </a:r>
            <a:r>
              <a:rPr lang="el-GR" dirty="0" smtClean="0"/>
              <a:t> παρατείνονται λόγω της </a:t>
            </a:r>
            <a:r>
              <a:rPr lang="el-GR" dirty="0" err="1" smtClean="0"/>
              <a:t>υποϊνωδογοναιμίας</a:t>
            </a:r>
            <a:r>
              <a:rPr lang="el-GR" dirty="0" smtClean="0"/>
              <a:t>, των </a:t>
            </a:r>
            <a:r>
              <a:rPr lang="en-US" dirty="0" smtClean="0"/>
              <a:t>FDP’s </a:t>
            </a:r>
            <a:r>
              <a:rPr lang="el-GR" dirty="0" smtClean="0"/>
              <a:t>και της αναστολής ινώδους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BONUS test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παρατήρηση του θρόμβου για 10΄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D-</a:t>
            </a:r>
            <a:r>
              <a:rPr lang="en-US" dirty="0" err="1" smtClean="0"/>
              <a:t>Dimers</a:t>
            </a:r>
            <a:r>
              <a:rPr lang="en-US" dirty="0" smtClean="0"/>
              <a:t> </a:t>
            </a:r>
            <a:r>
              <a:rPr lang="el-GR" dirty="0" smtClean="0"/>
              <a:t>η πιο αξιόπιστη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νέο-αντιγόνο ως επακόλουθο δράσης της πλασμίνης στο σταθεροποιημένο ινώδες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Ενδεικτικό παρουσίας προϊόντων διάσπασης του ινώδους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080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Εξειδικευμένος εργαστηριακός έλεγχος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FDP’s </a:t>
            </a:r>
            <a:r>
              <a:rPr lang="el-GR" dirty="0" smtClean="0"/>
              <a:t>είναι προϊόντα διάσπασης του ινώδους και του </a:t>
            </a:r>
            <a:r>
              <a:rPr lang="el-GR" dirty="0" err="1" smtClean="0"/>
              <a:t>ινωδογόνου</a:t>
            </a:r>
            <a:r>
              <a:rPr lang="el-GR" dirty="0" smtClean="0"/>
              <a:t> 85-100% αυξημένα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Ενδεικτικά παρουσίας αυξημένης πλασμίνης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Αυξημένα </a:t>
            </a:r>
            <a:r>
              <a:rPr lang="en-US" dirty="0" smtClean="0"/>
              <a:t>D-</a:t>
            </a:r>
            <a:r>
              <a:rPr lang="en-US" dirty="0" err="1" smtClean="0"/>
              <a:t>Dimers</a:t>
            </a:r>
            <a:r>
              <a:rPr lang="en-US" dirty="0" smtClean="0"/>
              <a:t> </a:t>
            </a:r>
            <a:r>
              <a:rPr lang="el-GR" dirty="0" smtClean="0"/>
              <a:t>μπορεί να βρίσκονται στη χρήση αντισυλληπτικών, φλεβική η αρτηριακή θρόμβωση, ηπατική νόσο, χειρουργική επέμβαση, νεφρική ανεπάρκεια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Αξιόπιστο είναι και το </a:t>
            </a:r>
            <a:r>
              <a:rPr lang="en-US" dirty="0" smtClean="0"/>
              <a:t>F/M test </a:t>
            </a:r>
            <a:r>
              <a:rPr lang="el-GR" dirty="0" smtClean="0"/>
              <a:t>(προσδιορίζει διαλυτά μονομερή ινώδους </a:t>
            </a:r>
            <a:r>
              <a:rPr lang="en-US" dirty="0" smtClean="0"/>
              <a:t>F/S).</a:t>
            </a:r>
            <a:endParaRPr lang="el-GR" dirty="0" smtClean="0"/>
          </a:p>
          <a:p>
            <a:r>
              <a:rPr lang="el-GR" dirty="0" smtClean="0"/>
              <a:t>Δοκιμασίες </a:t>
            </a:r>
            <a:r>
              <a:rPr lang="el-GR" dirty="0" err="1" smtClean="0"/>
              <a:t>θεϊικής</a:t>
            </a:r>
            <a:r>
              <a:rPr lang="el-GR" dirty="0" smtClean="0"/>
              <a:t> </a:t>
            </a:r>
            <a:r>
              <a:rPr lang="el-GR" dirty="0" err="1" smtClean="0"/>
              <a:t>πρωταμίνης</a:t>
            </a:r>
            <a:r>
              <a:rPr lang="el-GR" dirty="0" smtClean="0"/>
              <a:t> και αιθανόλης (προσδιορίζει διαλυτά μονομερή ινώδους </a:t>
            </a:r>
            <a:r>
              <a:rPr lang="en-US" dirty="0" smtClean="0"/>
              <a:t>F/S</a:t>
            </a:r>
            <a:r>
              <a:rPr lang="el-GR" dirty="0" smtClean="0"/>
              <a:t> και την περίσσεια θρομβίνης)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747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Σύνοψη εργαστηριακών ευρημάτων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539552" y="1196752"/>
            <a:ext cx="396044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Οξεία </a:t>
            </a:r>
            <a:r>
              <a:rPr lang="el-GR" sz="2000" b="1" dirty="0" smtClean="0"/>
              <a:t>ΔΕΠ</a:t>
            </a:r>
            <a:endParaRPr lang="en-US" sz="2200" b="1" dirty="0" smtClean="0"/>
          </a:p>
          <a:p>
            <a:r>
              <a:rPr lang="el-GR" sz="2200" dirty="0" smtClean="0"/>
              <a:t>Αιμοπετάλια μειωμένα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ΡΤ αυξημένος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err="1" smtClean="0"/>
              <a:t>αΡΤΤ</a:t>
            </a:r>
            <a:r>
              <a:rPr lang="el-GR" sz="2200" dirty="0" smtClean="0"/>
              <a:t> αυξημένος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ΤΤ αυξημένος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Ινωδογόνο μειωμένο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n-US" sz="2200" dirty="0" smtClean="0"/>
              <a:t>FDP’s</a:t>
            </a:r>
            <a:r>
              <a:rPr lang="el-GR" sz="2200" dirty="0" smtClean="0"/>
              <a:t> αυξημένα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n-US" sz="2200" dirty="0" smtClean="0"/>
              <a:t>D-Dimers </a:t>
            </a:r>
            <a:r>
              <a:rPr lang="el-GR" sz="2200" dirty="0" smtClean="0"/>
              <a:t>αυξημένα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Κατακερματισμένα ερυθρά αιμοσφαίρια +/-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endParaRPr lang="el-GR" sz="22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859338" y="1196752"/>
            <a:ext cx="4284662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sz="2200" b="1" dirty="0"/>
              <a:t>Χρόνια </a:t>
            </a:r>
            <a:r>
              <a:rPr lang="el-GR" sz="2200" b="1" dirty="0" smtClean="0"/>
              <a:t>ΔΕΠ</a:t>
            </a:r>
            <a:endParaRPr lang="en-US" sz="2200" b="1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Αιμοπετάλια μειωμένα</a:t>
            </a:r>
            <a:r>
              <a:rPr lang="en-US" sz="2200" dirty="0" smtClean="0"/>
              <a:t> </a:t>
            </a:r>
            <a:r>
              <a:rPr lang="el-GR" sz="2200" dirty="0" smtClean="0"/>
              <a:t>ή κ/φ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ΡΤ μειωμένος ή </a:t>
            </a:r>
            <a:r>
              <a:rPr lang="el-GR" sz="2200" dirty="0" err="1" smtClean="0"/>
              <a:t>κφ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err="1" smtClean="0"/>
              <a:t>αΡΤΤ</a:t>
            </a:r>
            <a:r>
              <a:rPr lang="el-GR" sz="2200" dirty="0" smtClean="0"/>
              <a:t> μειωμένος ή </a:t>
            </a:r>
            <a:r>
              <a:rPr lang="el-GR" sz="2200" dirty="0" err="1" smtClean="0"/>
              <a:t>κφ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ΤΤ μειωμένος ή </a:t>
            </a:r>
            <a:r>
              <a:rPr lang="el-GR" sz="2200" dirty="0" err="1" smtClean="0"/>
              <a:t>κφ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Ινωδογόνο μειωμένο ή </a:t>
            </a:r>
            <a:r>
              <a:rPr lang="el-GR" sz="2200" dirty="0" err="1" smtClean="0"/>
              <a:t>κφ</a:t>
            </a:r>
            <a:r>
              <a:rPr lang="el-GR" sz="2200" dirty="0" smtClean="0"/>
              <a:t> ή αυξημένο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 smtClean="0"/>
              <a:t>FDP’s</a:t>
            </a:r>
            <a:r>
              <a:rPr lang="el-GR" sz="2200" dirty="0" smtClean="0"/>
              <a:t> αυξημένα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 smtClean="0"/>
              <a:t>D-Dimers </a:t>
            </a:r>
            <a:r>
              <a:rPr lang="el-GR" sz="2200" dirty="0" smtClean="0"/>
              <a:t>αυξημένα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Κατακερματισμένα ερυθρά αιμοσφαίρια +/-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499992" y="1268760"/>
            <a:ext cx="0" cy="511256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49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Προσοχή στην εργαστηριακή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ΡΤ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αΡΤΤ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PLTs.</a:t>
            </a:r>
            <a:endParaRPr lang="el-GR" dirty="0" smtClean="0"/>
          </a:p>
          <a:p>
            <a:r>
              <a:rPr lang="el-GR" dirty="0" smtClean="0"/>
              <a:t>ΤΤ (δείκτης βαρύτητας ΔΕΠ)</a:t>
            </a:r>
            <a:r>
              <a:rPr lang="en-US" dirty="0" smtClean="0"/>
              <a:t>.</a:t>
            </a:r>
          </a:p>
          <a:p>
            <a:r>
              <a:rPr lang="el-GR" dirty="0" smtClean="0"/>
              <a:t>Αυξημένη θρομβίνη (</a:t>
            </a:r>
            <a:r>
              <a:rPr lang="en-US" dirty="0" smtClean="0"/>
              <a:t>D-</a:t>
            </a:r>
            <a:r>
              <a:rPr lang="en-US" dirty="0" err="1" smtClean="0"/>
              <a:t>Dimers</a:t>
            </a:r>
            <a:r>
              <a:rPr lang="en-US" dirty="0" smtClean="0"/>
              <a:t>, </a:t>
            </a:r>
            <a:r>
              <a:rPr lang="el-GR" dirty="0" err="1" smtClean="0"/>
              <a:t>θεϊική</a:t>
            </a:r>
            <a:r>
              <a:rPr lang="el-GR" dirty="0" smtClean="0"/>
              <a:t> </a:t>
            </a:r>
            <a:r>
              <a:rPr lang="el-GR" dirty="0" err="1" smtClean="0"/>
              <a:t>πρωταμίνη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818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Σύστημα βαθμονόμησης για τη διάγνωση της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9696" y="1340768"/>
            <a:ext cx="8686800" cy="5040560"/>
          </a:xfrm>
        </p:spPr>
        <p:txBody>
          <a:bodyPr numCol="2"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l-GR" sz="2200" dirty="0" smtClean="0"/>
              <a:t>Προϋποθέσεις (υποκείμενη νόσος; Εργαστηριακές ενδείξεις;)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200" dirty="0" smtClean="0"/>
              <a:t>Βαθμονόμηση</a:t>
            </a:r>
          </a:p>
          <a:p>
            <a:r>
              <a:rPr lang="en-US" sz="2200" dirty="0" smtClean="0"/>
              <a:t>PLTs &gt;100.000 </a:t>
            </a:r>
            <a:r>
              <a:rPr lang="el-GR" sz="2200" dirty="0" smtClean="0"/>
              <a:t>βαθμός 0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n-US" sz="2200" dirty="0" smtClean="0"/>
              <a:t>PLTs </a:t>
            </a:r>
            <a:r>
              <a:rPr lang="el-GR" sz="2200" dirty="0" smtClean="0"/>
              <a:t>50.000-</a:t>
            </a:r>
            <a:r>
              <a:rPr lang="en-US" sz="2200" dirty="0" smtClean="0"/>
              <a:t>100.000 </a:t>
            </a:r>
            <a:r>
              <a:rPr lang="el-GR" sz="2200" dirty="0" smtClean="0"/>
              <a:t>βαθμός 1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n-US" sz="2200" dirty="0" smtClean="0"/>
              <a:t>PLTs </a:t>
            </a:r>
            <a:r>
              <a:rPr lang="el-GR" sz="2200" dirty="0" smtClean="0"/>
              <a:t>&lt;5</a:t>
            </a:r>
            <a:r>
              <a:rPr lang="en-US" sz="2200" dirty="0" smtClean="0"/>
              <a:t>0.000 </a:t>
            </a:r>
            <a:r>
              <a:rPr lang="el-GR" sz="2200" dirty="0" smtClean="0"/>
              <a:t>βαθμός 2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ΡΤ &lt; 3΄΄ βαθμός 0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ΡΤ  3-6΄΄ βαθμός 1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ΡΤ &gt; 6΄΄ βαθμός 2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err="1" smtClean="0"/>
              <a:t>Ινωδογόνο</a:t>
            </a:r>
            <a:r>
              <a:rPr lang="el-GR" sz="2200" dirty="0" smtClean="0"/>
              <a:t> &gt;100</a:t>
            </a:r>
            <a:r>
              <a:rPr lang="en-US" sz="2200" dirty="0" smtClean="0"/>
              <a:t>mgr/dl </a:t>
            </a:r>
            <a:r>
              <a:rPr lang="el-GR" sz="2200" dirty="0" smtClean="0"/>
              <a:t>βαθμός 0</a:t>
            </a:r>
            <a:r>
              <a:rPr lang="en-US" sz="2200" dirty="0" smtClean="0"/>
              <a:t>.</a:t>
            </a:r>
          </a:p>
          <a:p>
            <a:r>
              <a:rPr lang="el-GR" sz="2200" dirty="0" err="1" smtClean="0"/>
              <a:t>Ινωδογόνο</a:t>
            </a:r>
            <a:r>
              <a:rPr lang="el-GR" sz="2200" dirty="0" smtClean="0"/>
              <a:t> </a:t>
            </a:r>
            <a:r>
              <a:rPr lang="en-US" sz="2200" dirty="0" smtClean="0"/>
              <a:t>&lt;</a:t>
            </a:r>
            <a:r>
              <a:rPr lang="el-GR" sz="2200" dirty="0" smtClean="0"/>
              <a:t>100</a:t>
            </a:r>
            <a:r>
              <a:rPr lang="en-US" sz="2200" dirty="0" smtClean="0"/>
              <a:t>mgr/dl </a:t>
            </a:r>
            <a:r>
              <a:rPr lang="el-GR" sz="2200" dirty="0" smtClean="0"/>
              <a:t>βαθμός </a:t>
            </a:r>
            <a:r>
              <a:rPr lang="en-US" sz="2200" dirty="0" smtClean="0"/>
              <a:t>1.</a:t>
            </a:r>
          </a:p>
          <a:p>
            <a:r>
              <a:rPr lang="el-GR" sz="2200" dirty="0" smtClean="0"/>
              <a:t>Αύξηση προϊόντων </a:t>
            </a:r>
            <a:r>
              <a:rPr lang="el-GR" sz="2200" dirty="0" err="1" smtClean="0"/>
              <a:t>αποδομής</a:t>
            </a:r>
            <a:r>
              <a:rPr lang="el-GR" sz="2200" dirty="0" smtClean="0"/>
              <a:t>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 μεγάλη βαθμός 3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Αύξηση προϊόντων </a:t>
            </a:r>
            <a:r>
              <a:rPr lang="el-GR" sz="2200" dirty="0" err="1" smtClean="0"/>
              <a:t>αποδομής</a:t>
            </a:r>
            <a:r>
              <a:rPr lang="el-GR" sz="2200" dirty="0" smtClean="0"/>
              <a:t>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 μέτρια βαθμός 2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err="1" smtClean="0"/>
              <a:t>κφ</a:t>
            </a:r>
            <a:r>
              <a:rPr lang="el-GR" sz="2200" dirty="0" smtClean="0"/>
              <a:t> προϊόντων </a:t>
            </a:r>
            <a:r>
              <a:rPr lang="el-GR" sz="2200" dirty="0" err="1" smtClean="0"/>
              <a:t>αποδομής</a:t>
            </a:r>
            <a:r>
              <a:rPr lang="el-GR" sz="2200" dirty="0" smtClean="0"/>
              <a:t>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 μέτρια βαθμός 0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0" indent="0" algn="ctr">
              <a:buNone/>
            </a:pPr>
            <a:r>
              <a:rPr lang="el-GR" sz="2200" b="1" dirty="0" smtClean="0"/>
              <a:t>Βαθμός &gt;5 έκδηλη ΔΕΠ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484784"/>
            <a:ext cx="0" cy="453650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79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 (</a:t>
            </a:r>
            <a:r>
              <a:rPr lang="el-GR" dirty="0" err="1" smtClean="0"/>
              <a:t>κφ</a:t>
            </a:r>
            <a:r>
              <a:rPr lang="el-GR" dirty="0" smtClean="0"/>
              <a:t> ΡΤ, </a:t>
            </a:r>
            <a:r>
              <a:rPr lang="el-GR" dirty="0" err="1" smtClean="0"/>
              <a:t>αΡΤΤ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Αιμολυτικό ουραιμικό σύνδρομο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Ιδιοπαθής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 (παραγωγή πλασμίνης χωρίς θρομβίνη, </a:t>
            </a:r>
            <a:r>
              <a:rPr lang="en-US" dirty="0" smtClean="0"/>
              <a:t>D-</a:t>
            </a:r>
            <a:r>
              <a:rPr lang="en-US" dirty="0" err="1" smtClean="0"/>
              <a:t>dimers</a:t>
            </a:r>
            <a:r>
              <a:rPr lang="en-US" dirty="0" smtClean="0"/>
              <a:t> </a:t>
            </a:r>
            <a:r>
              <a:rPr lang="el-GR" dirty="0" smtClean="0"/>
              <a:t>συνήθως </a:t>
            </a:r>
            <a:r>
              <a:rPr lang="el-GR" dirty="0" err="1" smtClean="0"/>
              <a:t>κφ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Σοβαρή ηπατική ανεπάρκεια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Σήψη χωρίς ΔΕΠ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Κεραυνοβόλος πορφύρα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Πρωτοπαθής </a:t>
            </a:r>
            <a:r>
              <a:rPr lang="el-GR" dirty="0" err="1" smtClean="0"/>
              <a:t>ινωδόλυση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Ανεπάρκεια βιταμίνης Κ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912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521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450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Συστηματική υποστήριξη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Καρδιοαγγειακού, αναπνευστικού συστήματος και νεφρικής λειτουργίας</a:t>
            </a:r>
            <a:r>
              <a:rPr lang="en-US" dirty="0" smtClean="0"/>
              <a:t>.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Ενυδάτωση</a:t>
            </a:r>
            <a:r>
              <a:rPr lang="en-US" dirty="0" smtClean="0"/>
              <a:t>.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Οξυγόνωση</a:t>
            </a:r>
            <a:r>
              <a:rPr lang="en-US" dirty="0" smtClean="0"/>
              <a:t>.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Αποκατάσταση μεταβολικών διαταραχών</a:t>
            </a:r>
            <a:r>
              <a:rPr lang="en-US" dirty="0" smtClean="0"/>
              <a:t>.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Διούρηση</a:t>
            </a:r>
            <a:r>
              <a:rPr lang="en-US" dirty="0" smtClean="0"/>
              <a:t>.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Ντοπαμίνη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64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Εκλυτικοί</a:t>
            </a:r>
            <a:r>
              <a:rPr lang="el-GR" dirty="0" smtClean="0"/>
              <a:t> παράγοντες ΔΕΠ (Α)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Καταστάσεις που αποδίδουν </a:t>
            </a:r>
            <a:r>
              <a:rPr lang="el-GR" b="1" dirty="0" err="1" smtClean="0"/>
              <a:t>ιστική</a:t>
            </a:r>
            <a:r>
              <a:rPr lang="el-GR" b="1" dirty="0" smtClean="0"/>
              <a:t> </a:t>
            </a:r>
            <a:r>
              <a:rPr lang="el-GR" b="1" dirty="0" err="1" smtClean="0"/>
              <a:t>θρομβοπλαστίνη</a:t>
            </a:r>
            <a:r>
              <a:rPr lang="el-GR" b="1" dirty="0" smtClean="0"/>
              <a:t> στη </a:t>
            </a:r>
            <a:r>
              <a:rPr lang="el-GR" b="1" dirty="0" err="1" smtClean="0"/>
              <a:t>μικροκυκλοφορία</a:t>
            </a:r>
            <a:r>
              <a:rPr lang="el-GR" b="1" dirty="0" smtClean="0"/>
              <a:t> αυξάνοντας το </a:t>
            </a:r>
            <a:r>
              <a:rPr lang="el-GR" b="1" dirty="0" err="1" smtClean="0"/>
              <a:t>φωσφολιπιδικό</a:t>
            </a:r>
            <a:r>
              <a:rPr lang="el-GR" b="1" dirty="0" smtClean="0"/>
              <a:t> φορτίο</a:t>
            </a:r>
            <a:r>
              <a:rPr lang="en-US" b="1" dirty="0" smtClean="0"/>
              <a:t>.</a:t>
            </a:r>
            <a:endParaRPr lang="el-GR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Ιστική</a:t>
            </a:r>
            <a:r>
              <a:rPr lang="el-GR" dirty="0" smtClean="0"/>
              <a:t> κάκωση (τραύμα, εγχείρηση)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Λύση </a:t>
            </a:r>
            <a:r>
              <a:rPr lang="el-GR" dirty="0" err="1" smtClean="0"/>
              <a:t>νεοπλασματικού</a:t>
            </a:r>
            <a:r>
              <a:rPr lang="el-GR" dirty="0" smtClean="0"/>
              <a:t> όγκου (χημειοθεραπεία, ακτινοθεραπεία)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Μαζική </a:t>
            </a:r>
            <a:r>
              <a:rPr lang="el-GR" dirty="0" err="1" smtClean="0"/>
              <a:t>ενδοαγγειακή</a:t>
            </a:r>
            <a:r>
              <a:rPr lang="el-GR" dirty="0" smtClean="0"/>
              <a:t> καταστροφή κυττάρων αίματος (</a:t>
            </a:r>
            <a:r>
              <a:rPr lang="el-GR" dirty="0" err="1" smtClean="0"/>
              <a:t>αιμόλυση</a:t>
            </a:r>
            <a:r>
              <a:rPr lang="el-GR" dirty="0" smtClean="0"/>
              <a:t>, ασύμβατη μετάγγιση)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 algn="ctr">
              <a:buNone/>
            </a:pPr>
            <a:r>
              <a:rPr lang="el-GR" b="1" dirty="0" smtClean="0"/>
              <a:t>Ενεργοποίηση εξωγενούς οδού πήξης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462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Αποκατάσταση αιμοστατικών </a:t>
            </a:r>
            <a:r>
              <a:rPr lang="el-GR" dirty="0" err="1" smtClean="0"/>
              <a:t>παραγώντων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Θρομβοπενία</a:t>
            </a:r>
            <a:r>
              <a:rPr lang="el-GR" dirty="0" smtClean="0"/>
              <a:t>, μετάγγιση 6-10 μονάδες αιμοπεταλίων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Υποϊνωδογοναιμία</a:t>
            </a:r>
            <a:r>
              <a:rPr lang="el-GR" dirty="0" smtClean="0"/>
              <a:t> (&lt;100</a:t>
            </a:r>
            <a:r>
              <a:rPr lang="en-US" dirty="0" smtClean="0"/>
              <a:t>mgr/dl) </a:t>
            </a:r>
            <a:r>
              <a:rPr lang="el-GR" dirty="0" smtClean="0"/>
              <a:t>8-10 μονάδες </a:t>
            </a:r>
            <a:r>
              <a:rPr lang="el-GR" dirty="0" err="1" smtClean="0"/>
              <a:t>κρυοκαθίζηματος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Διαταραχή παραγόντων πήξης (</a:t>
            </a:r>
            <a:r>
              <a:rPr lang="en-US" dirty="0" smtClean="0"/>
              <a:t>INR .1.5), </a:t>
            </a:r>
            <a:r>
              <a:rPr lang="el-GR" dirty="0" smtClean="0"/>
              <a:t>1-2 μονάδες </a:t>
            </a:r>
            <a:r>
              <a:rPr lang="en-US" dirty="0" smtClean="0"/>
              <a:t>FFP.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101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Σηψαιμία, λοιμώξεις: αντιβιοτική αγωγή ευρέως φάσματος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Κακοήθη νοσήματα: </a:t>
            </a:r>
            <a:r>
              <a:rPr lang="el-GR" dirty="0" err="1" smtClean="0"/>
              <a:t>αντινεοπλασματική</a:t>
            </a:r>
            <a:r>
              <a:rPr lang="el-GR" dirty="0" smtClean="0"/>
              <a:t> αγωγή και ηπαρίνη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Δήγμα φιδιού: </a:t>
            </a:r>
            <a:r>
              <a:rPr lang="el-GR" dirty="0" err="1" smtClean="0"/>
              <a:t>αντιοφικός</a:t>
            </a:r>
            <a:r>
              <a:rPr lang="el-GR" dirty="0" smtClean="0"/>
              <a:t> ορός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Γιγάντιο </a:t>
            </a:r>
            <a:r>
              <a:rPr lang="el-GR" dirty="0" err="1" smtClean="0"/>
              <a:t>αιμοαγγείωμα</a:t>
            </a:r>
            <a:r>
              <a:rPr lang="el-GR" dirty="0" smtClean="0"/>
              <a:t>: χειρουργική αφαίρεση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Μαιευτικές επιπλοκές: εκκένωση της μήτρας από τον πλακούντα και το έμβρυο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476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el-GR" dirty="0" smtClean="0"/>
              <a:t>Θανατηφόρα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Ανάλογα με τη γενική κατάσταση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Υποκείμενη νόσο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Επιπλοκές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Θρομβώσεις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Αιμορραγίες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Οξεία νεφρική ανεπάρκεια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Αιμοθώρακα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Ενδοκράνια</a:t>
            </a:r>
            <a:r>
              <a:rPr lang="el-GR" dirty="0" smtClean="0"/>
              <a:t> αιμορραγία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Αιμοπερικάρδιο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568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</a:t>
            </a:r>
            <a:r>
              <a:rPr lang="en-US" sz="2000" smtClean="0"/>
              <a:t>12:</a:t>
            </a:r>
            <a:r>
              <a:rPr lang="el-GR" sz="2000" dirty="0" smtClean="0"/>
              <a:t> </a:t>
            </a:r>
            <a:r>
              <a:rPr lang="el-GR" sz="2000" dirty="0"/>
              <a:t>Διάχυτη </a:t>
            </a:r>
            <a:r>
              <a:rPr lang="el-GR" sz="2000" dirty="0" err="1"/>
              <a:t>ενδοαγγειακή</a:t>
            </a:r>
            <a:r>
              <a:rPr lang="el-GR" sz="2000" dirty="0"/>
              <a:t> πήξη».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hem.uoa.gr/chemicals/images/warfarin/war_cascad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73" y="548680"/>
            <a:ext cx="8419599" cy="554461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3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Εκλυτικοί</a:t>
            </a:r>
            <a:r>
              <a:rPr lang="el-GR" dirty="0"/>
              <a:t> παράγοντες ΔΕΠ (Β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Σοβαρή βλάβη </a:t>
            </a:r>
            <a:r>
              <a:rPr lang="el-GR" b="1" dirty="0" smtClean="0"/>
              <a:t>ενδοθηλίου</a:t>
            </a:r>
            <a:r>
              <a:rPr lang="en-US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Gram</a:t>
            </a:r>
            <a:r>
              <a:rPr lang="el-GR" dirty="0"/>
              <a:t> αρνητικής </a:t>
            </a:r>
            <a:r>
              <a:rPr lang="el-GR" dirty="0" smtClean="0"/>
              <a:t>σηψαιμίας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Ιογενής </a:t>
            </a:r>
            <a:r>
              <a:rPr lang="el-GR" dirty="0" smtClean="0"/>
              <a:t>λοίμωξης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Πρώτόζωα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Εγκαύματα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Παρατατεμάνη</a:t>
            </a:r>
            <a:r>
              <a:rPr lang="el-GR" dirty="0"/>
              <a:t> υπόταση, </a:t>
            </a:r>
            <a:r>
              <a:rPr lang="el-GR" dirty="0" err="1"/>
              <a:t>υποξία</a:t>
            </a:r>
            <a:r>
              <a:rPr lang="el-GR" dirty="0"/>
              <a:t> και </a:t>
            </a:r>
            <a:r>
              <a:rPr lang="el-GR" dirty="0" smtClean="0"/>
              <a:t>οξέωση</a:t>
            </a:r>
            <a:r>
              <a:rPr lang="en-US" dirty="0" smtClean="0"/>
              <a:t>.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Ενεργοποίηση ενδογενούς οδού </a:t>
            </a:r>
            <a:r>
              <a:rPr lang="el-GR" b="1" dirty="0" smtClean="0"/>
              <a:t>πήξης</a:t>
            </a:r>
            <a:r>
              <a:rPr lang="en-US" b="1" dirty="0" smtClean="0"/>
              <a:t>.</a:t>
            </a:r>
            <a:endParaRPr lang="el-GR" b="1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76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.uoa.gr/chemicals/images/warfarin/war_cascad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45" y="476672"/>
            <a:ext cx="8602803" cy="5665262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34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 txBox="1">
            <a:spLocks/>
          </p:cNvSpPr>
          <p:nvPr/>
        </p:nvSpPr>
        <p:spPr>
          <a:xfrm>
            <a:off x="428596" y="1196752"/>
            <a:ext cx="8229600" cy="28649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Λοιμώδεις καταστάσεις (σηψαιμία, </a:t>
            </a:r>
            <a:r>
              <a:rPr kumimoji="0" lang="el-GR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ιαιμία</a:t>
            </a:r>
            <a:r>
              <a:rPr kumimoji="0" lang="el-G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Ενεργοποίηση αιμοπεταλίων χωρίς την ενεργοποίηση του καταρράκτη της πήξης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pressgr.com/wp-content/uploads/2010/06/plate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651" y="3501008"/>
            <a:ext cx="3953365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http://www.ufrgs.br/laprotox/sites/default/files/pesquisa/plaquetas-ativa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099" y="3501008"/>
            <a:ext cx="3362333" cy="268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Εκλυτικοί</a:t>
            </a:r>
            <a:r>
              <a:rPr lang="el-GR" dirty="0"/>
              <a:t> παράγοντες ΔΕΠ (Γ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488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</TotalTime>
  <Words>2577</Words>
  <Application>Microsoft Office PowerPoint</Application>
  <PresentationFormat>Προβολή στην οθόνη (4:3)</PresentationFormat>
  <Paragraphs>419</Paragraphs>
  <Slides>59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59</vt:i4>
      </vt:variant>
    </vt:vector>
  </HeadingPairs>
  <TitlesOfParts>
    <vt:vector size="61" baseType="lpstr">
      <vt:lpstr>template</vt:lpstr>
      <vt:lpstr>OC_template_updated</vt:lpstr>
      <vt:lpstr>Αιματολογία ΙΙΙ (Θ)</vt:lpstr>
      <vt:lpstr>Ορισμός </vt:lpstr>
      <vt:lpstr>Στοιχεία κλειδιά</vt:lpstr>
      <vt:lpstr>Παθογένεση </vt:lpstr>
      <vt:lpstr>Εκλυτικοί παράγοντες ΔΕΠ (Α)</vt:lpstr>
      <vt:lpstr>Παρουσίαση του PowerPoint</vt:lpstr>
      <vt:lpstr>Εκλυτικοί παράγοντες ΔΕΠ (Β)</vt:lpstr>
      <vt:lpstr>Παρουσίαση του PowerPoint</vt:lpstr>
      <vt:lpstr>Εκλυτικοί παράγοντες ΔΕΠ (Γ)</vt:lpstr>
      <vt:lpstr>Εκλυτικοί παράγοντες ΔΕΠ (Δ)</vt:lpstr>
      <vt:lpstr>Το αποτέλεσμα;</vt:lpstr>
      <vt:lpstr>Και στη συνέχεια;</vt:lpstr>
      <vt:lpstr>Το αποτέλεσμα ;</vt:lpstr>
      <vt:lpstr>Τι προκαλεί η παραγωγή θρομβίνης με δευτεροπαθή ινωδόλυση; 1/2</vt:lpstr>
      <vt:lpstr>Τι προκαλεί η παραγωγή θρομβίνης με δευτεροπαθή ινωδόλυση; 2/2</vt:lpstr>
      <vt:lpstr>Πώς προκαλείται η έντονη αιμορραγική διάθεση στη ΔΕΠ;</vt:lpstr>
      <vt:lpstr>Διαχωρισμός ΔΕΠ</vt:lpstr>
      <vt:lpstr>Σύνοψη της παθογένειας των θρομβωτικών επιπλοκών στη ΔΕΠ 1/2</vt:lpstr>
      <vt:lpstr>Σύνοψη της παθογένειας των θρομβωτικών επιπλοκών στη ΔΕΠ 2/2</vt:lpstr>
      <vt:lpstr>Παρουσίαση του PowerPoint</vt:lpstr>
      <vt:lpstr>Παρουσίαση του PowerPoint</vt:lpstr>
      <vt:lpstr>Αίτια ΔΕΠ</vt:lpstr>
      <vt:lpstr>Λοιμώξεις 1/3</vt:lpstr>
      <vt:lpstr>Λοιμώξεις 2/3</vt:lpstr>
      <vt:lpstr>Λοιμώξεις 3/3</vt:lpstr>
      <vt:lpstr>Βαριές κλινικές εκδηλώσεις της ΔΕΠ στην σήψη</vt:lpstr>
      <vt:lpstr>Νεοπλάσματα </vt:lpstr>
      <vt:lpstr>ΟΠΛ και ΔΕΠ</vt:lpstr>
      <vt:lpstr>Συμπαγείς όγκοι και ΔΕΠ</vt:lpstr>
      <vt:lpstr>Κύηση τοκετός και ΔΕΠ</vt:lpstr>
      <vt:lpstr>Τραύμα και ΔΕΠ</vt:lpstr>
      <vt:lpstr>Δήγματα φιδιών</vt:lpstr>
      <vt:lpstr>Μετάγγιση συμπλεγμάτων προθρομβίνης</vt:lpstr>
      <vt:lpstr>Αιμαγγειώματα</vt:lpstr>
      <vt:lpstr>Κλινικά ευρήματα</vt:lpstr>
      <vt:lpstr>Κλινική εικόνα ΔΕΠ 1/2</vt:lpstr>
      <vt:lpstr>Κλινική εικόνα ΔΕΠ 2/2</vt:lpstr>
      <vt:lpstr>Εργαστηριακά ευρήματα </vt:lpstr>
      <vt:lpstr>Εργαστηριακή διάγνωση </vt:lpstr>
      <vt:lpstr>Δοκιμασίες διαλογής 1/2</vt:lpstr>
      <vt:lpstr>Δοκιμασίες διαλογής 2/2</vt:lpstr>
      <vt:lpstr>Εξειδικευμένος εργαστηριακός έλεγχος 1/2</vt:lpstr>
      <vt:lpstr>Εξειδικευμένος εργαστηριακός έλεγχος 2/2</vt:lpstr>
      <vt:lpstr>Σύνοψη εργαστηριακών ευρημάτων </vt:lpstr>
      <vt:lpstr>Προσοχή στην εργαστηριακή διάγνωση</vt:lpstr>
      <vt:lpstr>Σύστημα βαθμονόμησης για τη διάγνωση της ΔΕΠ</vt:lpstr>
      <vt:lpstr>Διαφορική διάγνωση ΔΕΠ</vt:lpstr>
      <vt:lpstr>Θεραπεία </vt:lpstr>
      <vt:lpstr>Συστηματική υποστήριξη </vt:lpstr>
      <vt:lpstr>Αποκατάσταση αιμοστατικών παραγώντων </vt:lpstr>
      <vt:lpstr>Ειδική θεραπεία</vt:lpstr>
      <vt:lpstr>Πρόγνωση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7</cp:revision>
  <dcterms:created xsi:type="dcterms:W3CDTF">2015-05-05T08:08:53Z</dcterms:created>
  <dcterms:modified xsi:type="dcterms:W3CDTF">2015-10-08T13:25:42Z</dcterms:modified>
</cp:coreProperties>
</file>