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7" r:id="rId2"/>
  </p:sldMasterIdLst>
  <p:notesMasterIdLst>
    <p:notesMasterId r:id="rId74"/>
  </p:notesMasterIdLst>
  <p:handoutMasterIdLst>
    <p:handoutMasterId r:id="rId75"/>
  </p:handoutMasterIdLst>
  <p:sldIdLst>
    <p:sldId id="449" r:id="rId3"/>
    <p:sldId id="336" r:id="rId4"/>
    <p:sldId id="338" r:id="rId5"/>
    <p:sldId id="339" r:id="rId6"/>
    <p:sldId id="341" r:id="rId7"/>
    <p:sldId id="343" r:id="rId8"/>
    <p:sldId id="344" r:id="rId9"/>
    <p:sldId id="345" r:id="rId10"/>
    <p:sldId id="346" r:id="rId11"/>
    <p:sldId id="347" r:id="rId12"/>
    <p:sldId id="348" r:id="rId13"/>
    <p:sldId id="349" r:id="rId14"/>
    <p:sldId id="351" r:id="rId15"/>
    <p:sldId id="353" r:id="rId16"/>
    <p:sldId id="446" r:id="rId17"/>
    <p:sldId id="354" r:id="rId18"/>
    <p:sldId id="355" r:id="rId19"/>
    <p:sldId id="358" r:id="rId20"/>
    <p:sldId id="361" r:id="rId21"/>
    <p:sldId id="362" r:id="rId22"/>
    <p:sldId id="363" r:id="rId23"/>
    <p:sldId id="364" r:id="rId24"/>
    <p:sldId id="365" r:id="rId25"/>
    <p:sldId id="366" r:id="rId26"/>
    <p:sldId id="367" r:id="rId27"/>
    <p:sldId id="369" r:id="rId28"/>
    <p:sldId id="374" r:id="rId29"/>
    <p:sldId id="375" r:id="rId30"/>
    <p:sldId id="378" r:id="rId31"/>
    <p:sldId id="385" r:id="rId32"/>
    <p:sldId id="387" r:id="rId33"/>
    <p:sldId id="388" r:id="rId34"/>
    <p:sldId id="389" r:id="rId35"/>
    <p:sldId id="394" r:id="rId36"/>
    <p:sldId id="395" r:id="rId37"/>
    <p:sldId id="397" r:id="rId38"/>
    <p:sldId id="398" r:id="rId39"/>
    <p:sldId id="399" r:id="rId40"/>
    <p:sldId id="400" r:id="rId41"/>
    <p:sldId id="403" r:id="rId42"/>
    <p:sldId id="413"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31" r:id="rId57"/>
    <p:sldId id="432" r:id="rId58"/>
    <p:sldId id="433" r:id="rId59"/>
    <p:sldId id="434" r:id="rId60"/>
    <p:sldId id="436" r:id="rId61"/>
    <p:sldId id="448" r:id="rId62"/>
    <p:sldId id="439" r:id="rId63"/>
    <p:sldId id="440" r:id="rId64"/>
    <p:sldId id="445" r:id="rId65"/>
    <p:sldId id="257" r:id="rId66"/>
    <p:sldId id="262" r:id="rId67"/>
    <p:sldId id="264" r:id="rId68"/>
    <p:sldId id="334" r:id="rId69"/>
    <p:sldId id="335" r:id="rId70"/>
    <p:sldId id="450" r:id="rId71"/>
    <p:sldId id="266" r:id="rId72"/>
    <p:sldId id="261" r:id="rId73"/>
  </p:sldIdLst>
  <p:sldSz cx="9144000" cy="6858000" type="screen4x3"/>
  <p:notesSz cx="7104063" cy="10234613"/>
  <p:custDataLst>
    <p:tags r:id="rId76"/>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7" autoAdjust="0"/>
    <p:restoredTop sz="94629" autoAdjust="0"/>
  </p:normalViewPr>
  <p:slideViewPr>
    <p:cSldViewPr>
      <p:cViewPr varScale="1">
        <p:scale>
          <a:sx n="108" d="100"/>
          <a:sy n="108" d="100"/>
        </p:scale>
        <p:origin x="-1790" y="-77"/>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16/10/2015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16/10/2015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804986" indent="-309610">
              <a:defRPr>
                <a:solidFill>
                  <a:schemeClr val="tx1"/>
                </a:solidFill>
                <a:latin typeface="Arial" charset="0"/>
              </a:defRPr>
            </a:lvl2pPr>
            <a:lvl3pPr marL="1238441" indent="-247688">
              <a:defRPr>
                <a:solidFill>
                  <a:schemeClr val="tx1"/>
                </a:solidFill>
                <a:latin typeface="Arial" charset="0"/>
              </a:defRPr>
            </a:lvl3pPr>
            <a:lvl4pPr marL="1733817" indent="-247688">
              <a:defRPr>
                <a:solidFill>
                  <a:schemeClr val="tx1"/>
                </a:solidFill>
                <a:latin typeface="Arial" charset="0"/>
              </a:defRPr>
            </a:lvl4pPr>
            <a:lvl5pPr marL="2229193" indent="-247688">
              <a:defRPr>
                <a:solidFill>
                  <a:schemeClr val="tx1"/>
                </a:solidFill>
                <a:latin typeface="Arial" charset="0"/>
              </a:defRPr>
            </a:lvl5pPr>
            <a:lvl6pPr marL="2724569" indent="-247688" eaLnBrk="0" fontAlgn="base" hangingPunct="0">
              <a:spcBef>
                <a:spcPct val="0"/>
              </a:spcBef>
              <a:spcAft>
                <a:spcPct val="0"/>
              </a:spcAft>
              <a:defRPr>
                <a:solidFill>
                  <a:schemeClr val="tx1"/>
                </a:solidFill>
                <a:latin typeface="Arial" charset="0"/>
              </a:defRPr>
            </a:lvl6pPr>
            <a:lvl7pPr marL="3219945" indent="-247688" eaLnBrk="0" fontAlgn="base" hangingPunct="0">
              <a:spcBef>
                <a:spcPct val="0"/>
              </a:spcBef>
              <a:spcAft>
                <a:spcPct val="0"/>
              </a:spcAft>
              <a:defRPr>
                <a:solidFill>
                  <a:schemeClr val="tx1"/>
                </a:solidFill>
                <a:latin typeface="Arial" charset="0"/>
              </a:defRPr>
            </a:lvl7pPr>
            <a:lvl8pPr marL="3715322" indent="-247688" eaLnBrk="0" fontAlgn="base" hangingPunct="0">
              <a:spcBef>
                <a:spcPct val="0"/>
              </a:spcBef>
              <a:spcAft>
                <a:spcPct val="0"/>
              </a:spcAft>
              <a:defRPr>
                <a:solidFill>
                  <a:schemeClr val="tx1"/>
                </a:solidFill>
                <a:latin typeface="Arial" charset="0"/>
              </a:defRPr>
            </a:lvl8pPr>
            <a:lvl9pPr marL="4210698" indent="-247688" eaLnBrk="0" fontAlgn="base" hangingPunct="0">
              <a:spcBef>
                <a:spcPct val="0"/>
              </a:spcBef>
              <a:spcAft>
                <a:spcPct val="0"/>
              </a:spcAft>
              <a:defRPr>
                <a:solidFill>
                  <a:schemeClr val="tx1"/>
                </a:solidFill>
                <a:latin typeface="Arial" charset="0"/>
              </a:defRPr>
            </a:lvl9pPr>
          </a:lstStyle>
          <a:p>
            <a:fld id="{AEF0C032-FC0B-45B4-9F3A-1D25E2BD54CA}" type="slidenum">
              <a:rPr lang="el-GR" altLang="el-GR" smtClean="0"/>
              <a:pPr/>
              <a:t>1</a:t>
            </a:fld>
            <a:endParaRPr lang="el-GR" altLang="el-GR"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63</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64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65</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66</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69</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70</a:t>
            </a:fld>
            <a:endParaRPr lang="el-G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5A8B6E79-C41C-47D4-B3EA-AE75877F27AE}" type="slidenum">
              <a:rPr lang="el-GR"/>
              <a:pPr>
                <a:defRPr/>
              </a:pPr>
              <a:t>‹#›</a:t>
            </a:fld>
            <a:endParaRPr lang="el-GR"/>
          </a:p>
        </p:txBody>
      </p:sp>
    </p:spTree>
    <p:extLst>
      <p:ext uri="{BB962C8B-B14F-4D97-AF65-F5344CB8AC3E}">
        <p14:creationId xmlns:p14="http://schemas.microsoft.com/office/powerpoint/2010/main" val="322679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06B2C052-EC1E-4CF0-95B5-482407916A61}" type="slidenum">
              <a:rPr lang="el-GR"/>
              <a:pPr>
                <a:defRPr/>
              </a:pPr>
              <a:t>‹#›</a:t>
            </a:fld>
            <a:endParaRPr lang="el-GR"/>
          </a:p>
        </p:txBody>
      </p:sp>
    </p:spTree>
    <p:extLst>
      <p:ext uri="{BB962C8B-B14F-4D97-AF65-F5344CB8AC3E}">
        <p14:creationId xmlns:p14="http://schemas.microsoft.com/office/powerpoint/2010/main" val="811223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D97715F-8C98-48F8-99A3-AA8F040ACC10}" type="slidenum">
              <a:rPr lang="el-GR"/>
              <a:pPr>
                <a:defRPr/>
              </a:pPr>
              <a:t>‹#›</a:t>
            </a:fld>
            <a:endParaRPr lang="el-GR"/>
          </a:p>
        </p:txBody>
      </p:sp>
    </p:spTree>
    <p:extLst>
      <p:ext uri="{BB962C8B-B14F-4D97-AF65-F5344CB8AC3E}">
        <p14:creationId xmlns:p14="http://schemas.microsoft.com/office/powerpoint/2010/main" val="147782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930D3F8-AA93-4568-B6F7-5217DCB36C41}" type="slidenum">
              <a:rPr lang="el-GR"/>
              <a:pPr>
                <a:defRPr/>
              </a:pPr>
              <a:t>‹#›</a:t>
            </a:fld>
            <a:endParaRPr lang="el-GR"/>
          </a:p>
        </p:txBody>
      </p:sp>
    </p:spTree>
    <p:extLst>
      <p:ext uri="{BB962C8B-B14F-4D97-AF65-F5344CB8AC3E}">
        <p14:creationId xmlns:p14="http://schemas.microsoft.com/office/powerpoint/2010/main" val="1016949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600200"/>
            <a:ext cx="4038600" cy="4525963"/>
          </a:xfrm>
        </p:spPr>
        <p:txBody>
          <a:bodyPr/>
          <a:lstStyle/>
          <a:p>
            <a:pPr lvl="0"/>
            <a:endParaRPr lang="el-G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19E2820-62AF-4F34-9F91-5156F5B5A0C9}" type="slidenum">
              <a:rPr lang="el-GR"/>
              <a:pPr>
                <a:defRPr/>
              </a:pPr>
              <a:t>‹#›</a:t>
            </a:fld>
            <a:endParaRPr lang="el-GR"/>
          </a:p>
        </p:txBody>
      </p:sp>
    </p:spTree>
    <p:extLst>
      <p:ext uri="{BB962C8B-B14F-4D97-AF65-F5344CB8AC3E}">
        <p14:creationId xmlns:p14="http://schemas.microsoft.com/office/powerpoint/2010/main" val="320890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7001411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884619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564468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95007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90690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9476529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409407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458877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7540769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692457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 id="2147483708" r:id="rId12"/>
    <p:sldLayoutId id="2147483709" r:id="rId13"/>
    <p:sldLayoutId id="2147483710" r:id="rId14"/>
    <p:sldLayoutId id="2147483711" r:id="rId15"/>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138995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revistagrafos.wordpress.com/author/ceclasaso/"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commons.wikimedia.org/wiki/User:Xhienne" TargetMode="External"/><Relationship Id="rId3" Type="http://schemas.openxmlformats.org/officeDocument/2006/relationships/image" Target="../media/image11.jpeg"/><Relationship Id="rId7" Type="http://schemas.openxmlformats.org/officeDocument/2006/relationships/hyperlink" Target="http://el.wikipedia.org/wiki/%CE%96%CE%B1%CE%BD-%CE%A6%CF%81%CE%B1%CE%BD%CF%83%CE%BF%CF%85%CE%AC_%CE%A3%CE%B1%CE%BC%CF%80%CE%BF%CE%BB%CE%B9%CF%8C%CE%BD"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creativecommons.org/licenses/by-sa/4.0/" TargetMode="External"/><Relationship Id="rId5" Type="http://schemas.openxmlformats.org/officeDocument/2006/relationships/hyperlink" Target="http://commons.wikimedia.org/wiki/User:Biopics" TargetMode="External"/><Relationship Id="rId4" Type="http://schemas.openxmlformats.org/officeDocument/2006/relationships/hyperlink" Target="http://en.wikipedia.org/wiki/Rosetta_Ston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File:Sumer_Dynasty.svg?uselang=tl"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commons.wikimedia.org/wiki/User_talk:F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gotitasdehistoria.blogspot.gr/2012/04/los-fenicio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Assyria"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commons.wikimedia.org/wiki/User:Ras6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l.wikipedia.org/wiki/%CE%94%CE%AF%CF%83%CE%BA%CE%BF%CF%82_%CF%84%CE%B7%CF%82_%CE%A6%CE%B1%CE%B9%CF%83%CF%84%CE%BF%CF%8D"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creativecommons.org/licenses/by-sa/4.0" TargetMode="External"/><Relationship Id="rId4" Type="http://schemas.openxmlformats.org/officeDocument/2006/relationships/hyperlink" Target="http://commons.wikimedia.org/wiki/User:C%20messi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l.wikipedia.org/wiki/%CE%8C%CF%83%CF%84%CF%81%CE%B1%CE%BA%CE%BF_(%CE%B1%CF%81%CF%87%CE%B1%CE%B9%CE%BF%CE%BB%CE%BF%CE%B3%CE%AF%CE%B1)"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creativecommons.org/licenses/by-sa/2.5/" TargetMode="External"/><Relationship Id="rId4" Type="http://schemas.openxmlformats.org/officeDocument/2006/relationships/hyperlink" Target="http://commons.wikimedia.org/wiki/User:Marsya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logs.getty.edu/"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diaspora.parliament.gr/%CE%91%CF%81%CF%87%CE%B9%CE%BA%CE%AE/TabId/2332/ArtMID/6601/ArticleID/7203/%CE%9F-%CE%B8%CE%AC%CE%BD%CE%B1%CF%84%CE%BF%CF%82-%CE%BD%CE%B9%CE%BA%CE%B9%CE%AD%CF%84%CE%B1%CE%B9-%CE%BC%CF%8C%CE%BD%CE%BF-%CE%B1%CF%80%CF%8C-%CF%84%CE%B7%CE%BD-%CF%84%CE%AD%CF%87%CE%BD%CE%B7-%CE%95%CF%80%CE%AD%CE%BA%CE%B5%CE%B9%CE%BD%CE%B1-%CE%B7-%CE%AD%CE%BA%CE%B8%CE%B5%CF%83%CE%B7-%CE%B1%CF%81%CE%B9%CF%83%CF%84%CE%BF%CF%8D%CF%81%CE%B3%CE%B7%CE%BC%CE%B1-%CF%83%CF%84%CE%BF-%CE%9C%CE%BF%CF%85%CF%83%CE%B5%CE%AF%CE%BF-%CE%9A%CF%85%CE%BA%CE%BB%CE%B1%CE%B4%CE%B9%CE%BA%CE%AE%CF%82-%CE%A4%CE%AD%CF%87%CE%BD%CE%B7%CF%82-.aspx"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benaki.gr/index.asp?id=103&amp;lang=gr"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el.wikipedia.org/wiki/%CE%A0%CE%B1%CE%BB%CE%AF%CE%BC%CF%88%CE%B7%CF%83%CF%84%CE%BF_%CF%84%CE%BF%CF%85_%CE%91%CF%81%CF%87%CE%B9%CE%BC%CE%AE%CE%B4%CE%B7"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commons.wikimedia.org/wiki/User:%D7%98%D7%95%D7%A7%D7%99%D7%95%D7%A0%D7%9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creativecommons.org/licenses/by/3.0/"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commons.wikimedia.org/wiki/User:Bruce%20Marlin" TargetMode="External"/><Relationship Id="rId5" Type="http://schemas.openxmlformats.org/officeDocument/2006/relationships/hyperlink" Target="http://el.wikipedia.org/wiki/%CE%A6%CE%B9%CE%BB%CF%8D%CF%81%CE%B1_(%CF%86%CF%85%CF%84%CF%8C)" TargetMode="External"/><Relationship Id="rId4" Type="http://schemas.openxmlformats.org/officeDocument/2006/relationships/hyperlink" Target="http://votanaaristoteleio.weebly.com/uploads/1/1/9/0/11905755/5981164.jp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Birch_bark_manuscript"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en.wikipedia.org/wiki/User:Ghirlandajo"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Tapa_cloth"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User:Qm_museum_bo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Amate"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en.wikipedia.org/wiki/User:Not_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http://commons.wikimedia.org/wiki/User:CJLL%20Wright" TargetMode="External"/><Relationship Id="rId4" Type="http://schemas.openxmlformats.org/officeDocument/2006/relationships/hyperlink" Target="http://en.wikipedia.org/wiki/Amat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honorthetworow.org/?attachment_id=28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commons.wikimedia.org/wiki/User:Kanon6996" TargetMode="External"/><Relationship Id="rId5" Type="http://schemas.openxmlformats.org/officeDocument/2006/relationships/hyperlink" Target="http://el.wikipedia.org/wiki/%CE%A4%CE%BF%CF%8D%CF%80%CE%B1%CE%BA_%CE%8A%CE%BD%CE%BA%CE%B1_%CE%93%CE%B9%CE%BF%CF%85%CF%80%CE%AC%CE%BD%CE%BA%CE%B9" TargetMode="External"/><Relationship Id="rId4" Type="http://schemas.openxmlformats.org/officeDocument/2006/relationships/hyperlink" Target="http://www.naturalhistorymag.com/htmlsite/master.html?http://www.naturalhistorymag.com/htmlsite/editors_pick/1957_11_pick.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commons.wikimedia.org/wiki/File:Egyptian_Doctor_healing_laborers_on_papyrus.jpg" TargetMode="External"/><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hyperlink" Target="https://creativecommons.org/licenses/by-sa/3.0/deed.en" TargetMode="External"/><Relationship Id="rId4" Type="http://schemas.openxmlformats.org/officeDocument/2006/relationships/hyperlink" Target="http://commons.wikimedia.org/wiki/User:External_Radianc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Starr_070221-4774_Cyperus_papyrus.jpg" TargetMode="External"/><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hyperlink" Target="https://creativecommons.org/licenses/by-sa/3.0/deed.en" TargetMode="External"/><Relationship Id="rId4" Type="http://schemas.openxmlformats.org/officeDocument/2006/relationships/hyperlink" Target="http://www.hear.org/star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sciencephoto.com/"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maat.org.ru/news/2004/2004-03-23a.shtml"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web.aeath.gr/jaeath/images/courses/konias/10-a.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maat.org.ru/news/2004/2004-03-23a.shtm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l.wikipedia.org/wiki/%CE%95%CE%B8%CE%BD%CE%B9%CE%BA%CE%AE_%CE%B2%CE%B9%CE%B2%CE%BB%CE%B9%CE%BF%CE%B8%CE%AE%CE%BA%CE%B7_%CF%84%CE%B7%CF%82_%CE%93%CE%B1%CE%BB%CE%BB%CE%AF%CE%B1%CF%82" TargetMode="External"/><Relationship Id="rId2" Type="http://schemas.openxmlformats.org/officeDocument/2006/relationships/hyperlink" Target="http://el.wikipedia.org/wiki/%CE%95%CE%BC%CE%AF%CE%BB_%CE%A0%CF%81%CE%B9%CF%82_%CE%BD%CF%84'_%CE%91%CE%B2%CE%AD%CE%BD"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harandra.deviantart.com/art/Papyrus-417182387"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harandra.deviantart.co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books.edu.gr/modules/ebook/show.php/DSGYM-A105/29/155,896/"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onlinelibrary.wiley.com/doi/10.1002/adma.201004692/ful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Amate" TargetMode="External"/><Relationship Id="rId2" Type="http://schemas.openxmlformats.org/officeDocument/2006/relationships/hyperlink" Target="http://el.orthodoxwiki.org/%CE%A0%CE%AC%CF%80%CF%85%CF%81%CE%BF%CF%82"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hyperlink" Target="http://el.orthodoxwiki.org/%CE%A0%CE%AC%CF%80%CF%85%CF%81%CE%BF%CF%82"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en.wikipedia.org/wiki/Amat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ebooks.edu.gr/modules/ebook/show.php/DSGYM-A105/29/155,896/" TargetMode="External"/><Relationship Id="rId4" Type="http://schemas.openxmlformats.org/officeDocument/2006/relationships/hyperlink" Target="http://www.neldeliriononeromaisola.it/2015/03/132973/"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pixabay.com/en/photos/tassili/"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pixabay.com/en/users/jackmac34-483877/"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Εκτυπωτικά Υποστρώματα (Θ)</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92500" lnSpcReduction="20000"/>
          </a:bodyPr>
          <a:lstStyle/>
          <a:p>
            <a:pPr>
              <a:spcBef>
                <a:spcPts val="0"/>
              </a:spcBef>
              <a:spcAft>
                <a:spcPts val="1200"/>
              </a:spcAft>
            </a:pPr>
            <a:r>
              <a:rPr lang="el-GR" sz="2800" b="1" dirty="0" smtClean="0"/>
              <a:t>Ενότητα </a:t>
            </a:r>
            <a:r>
              <a:rPr lang="en-US" sz="2800" b="1" dirty="0" smtClean="0"/>
              <a:t>1</a:t>
            </a:r>
            <a:r>
              <a:rPr lang="el-GR" sz="2800" dirty="0" smtClean="0"/>
              <a:t>:</a:t>
            </a:r>
            <a:r>
              <a:rPr lang="en-US" sz="2800" dirty="0" smtClean="0"/>
              <a:t> </a:t>
            </a:r>
            <a:r>
              <a:rPr lang="el-GR" sz="2800" dirty="0"/>
              <a:t>Πρόδρομες επιφάνειες </a:t>
            </a:r>
            <a:r>
              <a:rPr lang="el-GR" sz="2800" dirty="0" smtClean="0"/>
              <a:t>γραφής</a:t>
            </a:r>
            <a:endParaRPr lang="en-US" sz="2800" dirty="0" smtClean="0"/>
          </a:p>
          <a:p>
            <a:pPr>
              <a:spcBef>
                <a:spcPts val="0"/>
              </a:spcBef>
            </a:pPr>
            <a:r>
              <a:rPr lang="el-GR" sz="2400" dirty="0" smtClean="0"/>
              <a:t>Βασιλική </a:t>
            </a:r>
            <a:r>
              <a:rPr lang="el-GR" sz="2400" dirty="0" err="1" smtClean="0"/>
              <a:t>Μπέλεση</a:t>
            </a:r>
            <a:endParaRPr lang="en-US" sz="2400" dirty="0"/>
          </a:p>
          <a:p>
            <a:pPr>
              <a:spcBef>
                <a:spcPts val="0"/>
              </a:spcBef>
            </a:pPr>
            <a:r>
              <a:rPr lang="el-GR" sz="2400" dirty="0" err="1" smtClean="0"/>
              <a:t>Επίκ</a:t>
            </a:r>
            <a:r>
              <a:rPr lang="el-GR" sz="2400" dirty="0" smtClean="0"/>
              <a:t>. Καθηγήτρια</a:t>
            </a:r>
            <a:endParaRPr lang="el-GR" sz="2400" dirty="0" smtClean="0"/>
          </a:p>
          <a:p>
            <a:pPr>
              <a:spcBef>
                <a:spcPts val="0"/>
              </a:spcBef>
            </a:pPr>
            <a:r>
              <a:rPr lang="el-GR" sz="2400" dirty="0" smtClean="0"/>
              <a:t>Τμήμα Γραφιστικής </a:t>
            </a:r>
          </a:p>
          <a:p>
            <a:pPr>
              <a:spcBef>
                <a:spcPts val="0"/>
              </a:spcBef>
            </a:pPr>
            <a:r>
              <a:rPr lang="el-GR" sz="2400" dirty="0" smtClean="0"/>
              <a:t>Κατεύθυνση Τεχνολογίας Γραφικών Τεχνών</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901549751"/>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21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altLang="el-GR" b="1" dirty="0" smtClean="0"/>
              <a:t>Βότσαλα</a:t>
            </a:r>
          </a:p>
        </p:txBody>
      </p:sp>
      <p:sp>
        <p:nvSpPr>
          <p:cNvPr id="14339" name="Rectangle 3"/>
          <p:cNvSpPr>
            <a:spLocks noGrp="1" noChangeArrowheads="1"/>
          </p:cNvSpPr>
          <p:nvPr>
            <p:ph idx="1"/>
          </p:nvPr>
        </p:nvSpPr>
        <p:spPr/>
        <p:txBody>
          <a:bodyPr/>
          <a:lstStyle/>
          <a:p>
            <a:pPr eaLnBrk="1" hangingPunct="1"/>
            <a:r>
              <a:rPr lang="el-GR" altLang="el-GR" sz="2800" dirty="0" smtClean="0"/>
              <a:t>Τα βότσαλα χρησιμοποιήθηκαν από πολύ παλιά (10000 – 8000 </a:t>
            </a:r>
            <a:r>
              <a:rPr lang="el-GR" altLang="el-GR" sz="2800" dirty="0" err="1" smtClean="0"/>
              <a:t>π.Χ.</a:t>
            </a:r>
            <a:r>
              <a:rPr lang="el-GR" altLang="el-GR" sz="2800" dirty="0" smtClean="0"/>
              <a:t>) και έχουν ταυτιστεί με τον λεγόμενο </a:t>
            </a:r>
            <a:r>
              <a:rPr lang="el-GR" altLang="el-GR" sz="2800" b="1" dirty="0" smtClean="0">
                <a:solidFill>
                  <a:srgbClr val="820000"/>
                </a:solidFill>
              </a:rPr>
              <a:t>«</a:t>
            </a:r>
            <a:r>
              <a:rPr lang="el-GR" altLang="el-GR" sz="2800" b="1" dirty="0" err="1" smtClean="0">
                <a:solidFill>
                  <a:srgbClr val="820000"/>
                </a:solidFill>
              </a:rPr>
              <a:t>αζίλειο</a:t>
            </a:r>
            <a:r>
              <a:rPr lang="el-GR" altLang="el-GR" sz="2800" b="1" dirty="0" smtClean="0">
                <a:solidFill>
                  <a:srgbClr val="820000"/>
                </a:solidFill>
              </a:rPr>
              <a:t> πολιτισμό».</a:t>
            </a:r>
            <a:endParaRPr lang="el-GR" altLang="el-GR" sz="2800" dirty="0" smtClean="0"/>
          </a:p>
        </p:txBody>
      </p:sp>
    </p:spTree>
    <p:extLst>
      <p:ext uri="{BB962C8B-B14F-4D97-AF65-F5344CB8AC3E}">
        <p14:creationId xmlns:p14="http://schemas.microsoft.com/office/powerpoint/2010/main" val="1266589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l-GR" altLang="el-GR" b="1" dirty="0" smtClean="0"/>
              <a:t>Μαρμάρινες-πέτρινες πλάκες</a:t>
            </a:r>
          </a:p>
        </p:txBody>
      </p:sp>
      <p:sp>
        <p:nvSpPr>
          <p:cNvPr id="2" name="Content Placeholder 1"/>
          <p:cNvSpPr>
            <a:spLocks noGrp="1"/>
          </p:cNvSpPr>
          <p:nvPr>
            <p:ph idx="1"/>
          </p:nvPr>
        </p:nvSpPr>
        <p:spPr>
          <a:xfrm>
            <a:off x="457200" y="1196752"/>
            <a:ext cx="4690864" cy="5040560"/>
          </a:xfrm>
        </p:spPr>
        <p:txBody>
          <a:bodyPr>
            <a:noAutofit/>
          </a:bodyPr>
          <a:lstStyle/>
          <a:p>
            <a:r>
              <a:rPr lang="el-GR" sz="2600" dirty="0" smtClean="0"/>
              <a:t>Χαρακτηριστικό </a:t>
            </a:r>
            <a:r>
              <a:rPr lang="el-GR" sz="2600" dirty="0"/>
              <a:t>παράδειγμα αποτελεί η Στήλη της Ροζέτας, που έδωσε τη δυνατότητα στον Γάλλο </a:t>
            </a:r>
            <a:r>
              <a:rPr lang="en-US" sz="2400" dirty="0" smtClean="0"/>
              <a:t>Jean-Francois Champollion</a:t>
            </a:r>
            <a:r>
              <a:rPr lang="el-GR" sz="2400" dirty="0" smtClean="0"/>
              <a:t> </a:t>
            </a:r>
            <a:r>
              <a:rPr lang="el-GR" sz="2600" dirty="0" smtClean="0"/>
              <a:t>να </a:t>
            </a:r>
            <a:r>
              <a:rPr lang="el-GR" sz="2400" dirty="0" err="1" smtClean="0"/>
              <a:t>να</a:t>
            </a:r>
            <a:r>
              <a:rPr lang="el-GR" sz="2400" dirty="0" smtClean="0"/>
              <a:t> μεταφράσει τα αιγυπτιακά ιερογλυφικά</a:t>
            </a:r>
            <a:r>
              <a:rPr lang="el-GR" sz="2600" dirty="0" smtClean="0"/>
              <a:t>. </a:t>
            </a:r>
            <a:r>
              <a:rPr lang="el-GR" sz="2800" dirty="0" smtClean="0"/>
              <a:t> </a:t>
            </a:r>
          </a:p>
          <a:p>
            <a:r>
              <a:rPr lang="el-GR" sz="2400" dirty="0" smtClean="0"/>
              <a:t>Η στήλη πιθανολογείται ότι έχει «γραφτεί» το 196 </a:t>
            </a:r>
            <a:r>
              <a:rPr lang="el-GR" sz="2400" dirty="0" err="1" smtClean="0"/>
              <a:t>π.Χ.</a:t>
            </a:r>
            <a:r>
              <a:rPr lang="el-GR" sz="2400" dirty="0" smtClean="0"/>
              <a:t> και προέρχεται από το ναό του Πτολεμαίου Ε΄ του Επιφανούς.</a:t>
            </a:r>
            <a:endParaRPr lang="el-GR" sz="2600" dirty="0" smtClean="0"/>
          </a:p>
          <a:p>
            <a:endParaRPr lang="el-GR" sz="2600"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5150346" y="1340768"/>
            <a:ext cx="3577580" cy="2373128"/>
          </a:xfrm>
          <a:prstGeom prst="rect">
            <a:avLst/>
          </a:prstGeom>
          <a:noFill/>
        </p:spPr>
      </p:pic>
      <p:sp>
        <p:nvSpPr>
          <p:cNvPr id="3" name="Rectangle 2"/>
          <p:cNvSpPr/>
          <p:nvPr/>
        </p:nvSpPr>
        <p:spPr>
          <a:xfrm>
            <a:off x="5796136" y="3738271"/>
            <a:ext cx="2286000" cy="276999"/>
          </a:xfrm>
          <a:prstGeom prst="rect">
            <a:avLst/>
          </a:prstGeom>
        </p:spPr>
        <p:txBody>
          <a:bodyPr wrap="square">
            <a:spAutoFit/>
          </a:bodyPr>
          <a:lstStyle/>
          <a:p>
            <a:pPr algn="ctr"/>
            <a:r>
              <a:rPr lang="en-US" sz="1200" dirty="0" smtClean="0">
                <a:latin typeface="+mn-lt"/>
                <a:hlinkClick r:id="rId3"/>
              </a:rPr>
              <a:t>revistagrafos.wordpress.com</a:t>
            </a:r>
            <a:endParaRPr lang="el-GR" sz="1200" dirty="0">
              <a:latin typeface="+mn-lt"/>
            </a:endParaRPr>
          </a:p>
        </p:txBody>
      </p:sp>
    </p:spTree>
    <p:extLst>
      <p:ext uri="{BB962C8B-B14F-4D97-AF65-F5344CB8AC3E}">
        <p14:creationId xmlns:p14="http://schemas.microsoft.com/office/powerpoint/2010/main" val="423165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Στήλη της </a:t>
            </a:r>
            <a:r>
              <a:rPr lang="el-GR" dirty="0" err="1" smtClean="0"/>
              <a:t>Ροζέττας</a:t>
            </a:r>
            <a:endParaRPr lang="el-GR" dirty="0"/>
          </a:p>
        </p:txBody>
      </p:sp>
      <p:pic>
        <p:nvPicPr>
          <p:cNvPr id="102402" name="Picture 2" descr="http://upload.wikimedia.org/wikipedia/commons/2/23/Rosetta_St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196752"/>
            <a:ext cx="4062037" cy="4752528"/>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Leon Cogniet - Jean-Francois Champoll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992" y="4187085"/>
            <a:ext cx="2049194" cy="2484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86373" y="1124744"/>
            <a:ext cx="4357627" cy="2246769"/>
          </a:xfrm>
          <a:prstGeom prst="rect">
            <a:avLst/>
          </a:prstGeom>
          <a:noFill/>
        </p:spPr>
        <p:txBody>
          <a:bodyPr wrap="square" rtlCol="0">
            <a:spAutoFit/>
          </a:bodyPr>
          <a:lstStyle/>
          <a:p>
            <a:r>
              <a:rPr lang="el-GR" sz="2000" dirty="0" smtClean="0"/>
              <a:t>Πρόκειται για μια πέτρινη πλάκα στην οποία είναι γραμμένο ένα κείμενο σε δύο γλώσσες, στα Αιγυπτιακά και τα Ελληνικά, με τρία διαφορετικά συστήματα γραφής: Ιερογλυφικά, Δημώδη Αιγυπτιακά, Ελληνικά.</a:t>
            </a:r>
          </a:p>
        </p:txBody>
      </p:sp>
      <p:sp>
        <p:nvSpPr>
          <p:cNvPr id="5" name="Rectangle 4"/>
          <p:cNvSpPr/>
          <p:nvPr/>
        </p:nvSpPr>
        <p:spPr>
          <a:xfrm>
            <a:off x="437267" y="5949280"/>
            <a:ext cx="409231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The</a:t>
            </a:r>
            <a:r>
              <a:rPr lang="en-US" sz="1200" dirty="0">
                <a:solidFill>
                  <a:schemeClr val="tx1">
                    <a:lumMod val="75000"/>
                    <a:lumOff val="25000"/>
                  </a:schemeClr>
                </a:solidFill>
                <a:latin typeface="+mn-lt"/>
                <a:hlinkClick r:id="rId4"/>
              </a:rPr>
              <a:t> Rosetta Stone in the British </a:t>
            </a:r>
            <a:r>
              <a:rPr lang="en-US" sz="1200" dirty="0" smtClean="0">
                <a:solidFill>
                  <a:schemeClr val="tx1">
                    <a:lumMod val="75000"/>
                    <a:lumOff val="25000"/>
                  </a:schemeClr>
                </a:solidFill>
                <a:latin typeface="+mn-lt"/>
                <a:hlinkClick r:id="rId4"/>
              </a:rPr>
              <a:t>Museum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Biopics</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a:t>
            </a:r>
            <a:r>
              <a:rPr lang="en-US" sz="1200" dirty="0" smtClean="0">
                <a:solidFill>
                  <a:schemeClr val="tx1">
                    <a:lumMod val="75000"/>
                    <a:lumOff val="25000"/>
                  </a:schemeClr>
                </a:solidFill>
                <a:latin typeface="+mn-lt"/>
                <a:hlinkClick r:id="rId6"/>
              </a:rPr>
              <a:t>4.0</a:t>
            </a:r>
            <a:endParaRPr lang="el-GR" sz="1200" dirty="0">
              <a:solidFill>
                <a:schemeClr val="tx1">
                  <a:lumMod val="75000"/>
                  <a:lumOff val="25000"/>
                </a:schemeClr>
              </a:solidFill>
              <a:latin typeface="+mn-lt"/>
            </a:endParaRPr>
          </a:p>
        </p:txBody>
      </p:sp>
      <p:sp>
        <p:nvSpPr>
          <p:cNvPr id="9" name="Rectangle 8"/>
          <p:cNvSpPr/>
          <p:nvPr/>
        </p:nvSpPr>
        <p:spPr>
          <a:xfrm>
            <a:off x="6965185" y="6087779"/>
            <a:ext cx="2088231" cy="646331"/>
          </a:xfrm>
          <a:prstGeom prst="rect">
            <a:avLst/>
          </a:prstGeom>
        </p:spPr>
        <p:txBody>
          <a:bodyPr wrap="square">
            <a:spAutoFit/>
          </a:bodyPr>
          <a:lstStyle/>
          <a:p>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7"/>
              </a:rPr>
              <a:t>Leon </a:t>
            </a:r>
            <a:r>
              <a:rPr lang="en-US" sz="1200" dirty="0" err="1">
                <a:solidFill>
                  <a:schemeClr val="tx1">
                    <a:lumMod val="75000"/>
                    <a:lumOff val="25000"/>
                  </a:schemeClr>
                </a:solidFill>
                <a:latin typeface="+mn-lt"/>
                <a:hlinkClick r:id="rId7"/>
              </a:rPr>
              <a:t>Cogniet</a:t>
            </a:r>
            <a:r>
              <a:rPr lang="en-US" sz="1200" dirty="0">
                <a:solidFill>
                  <a:schemeClr val="tx1">
                    <a:lumMod val="75000"/>
                    <a:lumOff val="25000"/>
                  </a:schemeClr>
                </a:solidFill>
                <a:latin typeface="+mn-lt"/>
                <a:hlinkClick r:id="rId7"/>
              </a:rPr>
              <a:t> - Jean-Francois Champollion</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latin typeface="+mn-lt"/>
                <a:hlinkClick r:id="rId8"/>
              </a:rPr>
              <a:t>Xhienne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475842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altLang="el-GR" sz="4000" b="1" dirty="0" smtClean="0"/>
              <a:t>Χαράγματα κειμένων σε τοίχους</a:t>
            </a:r>
            <a:r>
              <a:rPr lang="el-GR" altLang="el-GR" sz="4000" dirty="0" smtClean="0"/>
              <a:t> </a:t>
            </a:r>
          </a:p>
        </p:txBody>
      </p:sp>
      <p:sp>
        <p:nvSpPr>
          <p:cNvPr id="18435" name="Rectangle 3"/>
          <p:cNvSpPr>
            <a:spLocks noGrp="1" noChangeArrowheads="1"/>
          </p:cNvSpPr>
          <p:nvPr>
            <p:ph idx="1"/>
          </p:nvPr>
        </p:nvSpPr>
        <p:spPr/>
        <p:txBody>
          <a:bodyPr/>
          <a:lstStyle/>
          <a:p>
            <a:pPr eaLnBrk="1" hangingPunct="1"/>
            <a:r>
              <a:rPr lang="el-GR" altLang="el-GR" sz="2400" dirty="0" smtClean="0"/>
              <a:t>Χαρακτηριστικό παράδειγμα αποτελεί η Πομπηία, όπου διασώθηκαν χαράγματα στους τοίχους οικιών, αυλών, δημοσίων κτιρίων, αλλά και στις πόρτες.</a:t>
            </a:r>
          </a:p>
          <a:p>
            <a:pPr eaLnBrk="1" hangingPunct="1">
              <a:buNone/>
            </a:pPr>
            <a:endParaRPr lang="el-GR" altLang="el-GR" sz="2400" dirty="0" smtClean="0"/>
          </a:p>
        </p:txBody>
      </p:sp>
    </p:spTree>
    <p:extLst>
      <p:ext uri="{BB962C8B-B14F-4D97-AF65-F5344CB8AC3E}">
        <p14:creationId xmlns:p14="http://schemas.microsoft.com/office/powerpoint/2010/main" val="3338582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l-GR" altLang="el-GR" dirty="0" smtClean="0"/>
              <a:t>Πηλός-Πήλινες </a:t>
            </a:r>
            <a:r>
              <a:rPr lang="el-GR" altLang="el-GR" b="1" dirty="0" smtClean="0"/>
              <a:t>πινακίδες</a:t>
            </a:r>
            <a:r>
              <a:rPr lang="el-GR" altLang="el-GR" dirty="0" smtClean="0"/>
              <a:t> </a:t>
            </a:r>
          </a:p>
        </p:txBody>
      </p:sp>
      <p:sp>
        <p:nvSpPr>
          <p:cNvPr id="20483" name="Rectangle 3"/>
          <p:cNvSpPr>
            <a:spLocks noGrp="1" noChangeArrowheads="1"/>
          </p:cNvSpPr>
          <p:nvPr>
            <p:ph idx="1"/>
          </p:nvPr>
        </p:nvSpPr>
        <p:spPr>
          <a:xfrm>
            <a:off x="457200" y="1196752"/>
            <a:ext cx="3758160" cy="3384376"/>
          </a:xfrm>
        </p:spPr>
        <p:txBody>
          <a:bodyPr>
            <a:normAutofit fontScale="77500" lnSpcReduction="20000"/>
          </a:bodyPr>
          <a:lstStyle/>
          <a:p>
            <a:r>
              <a:rPr lang="el-GR" altLang="el-GR" sz="2300" dirty="0" smtClean="0"/>
              <a:t>Πλήθος γραμμένων πήλινων πινακίδων έχει διασωθεί από πολιτισμούς όπως των Σουμέριων (παλαιότερες), </a:t>
            </a:r>
            <a:r>
              <a:rPr lang="el-GR" altLang="el-GR" sz="2300" dirty="0" err="1" smtClean="0"/>
              <a:t>Ασσυρίων</a:t>
            </a:r>
            <a:r>
              <a:rPr lang="el-GR" altLang="el-GR" sz="2300" dirty="0" smtClean="0"/>
              <a:t>, Φοινίκων, Χετταίων, Αιγυπτίων, Βαβυλωνίων κ.α. και αποτέλεσαν φορέα γνώσης και πολιτισμού.</a:t>
            </a:r>
          </a:p>
          <a:p>
            <a:endParaRPr lang="el-GR" altLang="el-GR" sz="2300" dirty="0" smtClean="0"/>
          </a:p>
          <a:p>
            <a:r>
              <a:rPr lang="el-GR" altLang="el-GR" sz="2300" dirty="0" smtClean="0"/>
              <a:t>Βιβλιοθήκη από πήλινες πινακίδες ήταν αυτή του </a:t>
            </a:r>
            <a:r>
              <a:rPr lang="el-GR" altLang="el-GR" sz="2300" dirty="0" err="1" smtClean="0"/>
              <a:t>Ασουρμανιμπάλ</a:t>
            </a:r>
            <a:r>
              <a:rPr lang="el-GR" altLang="el-GR" sz="2300" dirty="0" smtClean="0"/>
              <a:t> ή Σαρδανάπαλου</a:t>
            </a:r>
          </a:p>
        </p:txBody>
      </p:sp>
      <p:pic>
        <p:nvPicPr>
          <p:cNvPr id="98306" name="Picture 2" descr="File:Sumer Dynasty.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168" y="1304782"/>
            <a:ext cx="3681535" cy="29747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58386" y="4300625"/>
            <a:ext cx="4092313" cy="276999"/>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Sumer Dynasty</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a:latin typeface="+mn-lt"/>
                <a:hlinkClick r:id="rId4" tooltip="User talk:Fl"/>
              </a:rPr>
              <a:t>Usapan</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78697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l-GR" b="1" dirty="0" smtClean="0"/>
              <a:t>Πήλινες πινακίδες</a:t>
            </a:r>
            <a:r>
              <a:rPr lang="el-GR" altLang="el-GR" dirty="0" smtClean="0"/>
              <a:t> </a:t>
            </a:r>
          </a:p>
        </p:txBody>
      </p:sp>
      <p:sp>
        <p:nvSpPr>
          <p:cNvPr id="2" name="Rectangle 1"/>
          <p:cNvSpPr/>
          <p:nvPr/>
        </p:nvSpPr>
        <p:spPr>
          <a:xfrm>
            <a:off x="2643174" y="4357694"/>
            <a:ext cx="3687155" cy="276999"/>
          </a:xfrm>
          <a:prstGeom prst="rect">
            <a:avLst/>
          </a:prstGeom>
        </p:spPr>
        <p:txBody>
          <a:bodyPr wrap="square">
            <a:spAutoFit/>
          </a:bodyPr>
          <a:lstStyle/>
          <a:p>
            <a:pPr algn="ctr"/>
            <a:r>
              <a:rPr lang="en-US" sz="1200" dirty="0" smtClean="0">
                <a:latin typeface="+mn-lt"/>
                <a:hlinkClick r:id="rId2"/>
              </a:rPr>
              <a:t>gotitasdehistoria.blogspot.gr</a:t>
            </a:r>
            <a:endParaRPr lang="el-GR" sz="1200" dirty="0">
              <a:latin typeface="+mn-lt"/>
            </a:endParaRPr>
          </a:p>
        </p:txBody>
      </p:sp>
      <p:pic>
        <p:nvPicPr>
          <p:cNvPr id="118786" name="Picture 2" descr="http://sobrehistoria.com/wp-content/uploads/2012/04/zrclip_005n69496cc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36" y="1785926"/>
            <a:ext cx="3687155" cy="2448272"/>
          </a:xfrm>
          <a:prstGeom prst="rect">
            <a:avLst/>
          </a:prstGeom>
          <a:noFill/>
          <a:extLst>
            <a:ext uri="{909E8E84-426E-40DD-AFC4-6F175D3DCCD1}">
              <a14:hiddenFill xmlns:a14="http://schemas.microsoft.com/office/drawing/2010/main">
                <a:solidFill>
                  <a:srgbClr val="FFFFFF"/>
                </a:solidFill>
              </a14:hiddenFill>
            </a:ext>
          </a:extLst>
        </p:spPr>
      </p:pic>
      <p:sp>
        <p:nvSpPr>
          <p:cNvPr id="6" name="5 - Θέση περιεχομένου"/>
          <p:cNvSpPr>
            <a:spLocks noGrp="1"/>
          </p:cNvSpPr>
          <p:nvPr>
            <p:ph idx="1"/>
          </p:nvPr>
        </p:nvSpPr>
        <p:spPr>
          <a:xfrm>
            <a:off x="2571736" y="1643050"/>
            <a:ext cx="3829048" cy="2928958"/>
          </a:xfrm>
        </p:spPr>
        <p:txBody>
          <a:bodyPr/>
          <a:lstStyle/>
          <a:p>
            <a:pPr>
              <a:buNone/>
            </a:pPr>
            <a:endParaRPr lang="el-GR" dirty="0"/>
          </a:p>
        </p:txBody>
      </p:sp>
    </p:spTree>
    <p:extLst>
      <p:ext uri="{BB962C8B-B14F-4D97-AF65-F5344CB8AC3E}">
        <p14:creationId xmlns:p14="http://schemas.microsoft.com/office/powerpoint/2010/main" val="1592403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Χάρτης της νέο Ασσυριακής αυτοκρατορίας και των επεκτάσεών της</a:t>
            </a:r>
            <a:endParaRPr lang="el-GR" dirty="0"/>
          </a:p>
        </p:txBody>
      </p:sp>
      <p:pic>
        <p:nvPicPr>
          <p:cNvPr id="97282" name="Picture 2" descr="http://upload.wikimedia.org/wikipedia/commons/thumb/c/c1/Map_of_Assyria.png/1280px-Map_of_Assyr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473" y="1340768"/>
            <a:ext cx="6955055" cy="478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5843" y="6152375"/>
            <a:ext cx="4092313"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Map of the Neo-Assyrian Empire and its expansions</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a:rPr>
              <a:t>Ras67</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247035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solidFill>
                  <a:srgbClr val="820000"/>
                </a:solidFill>
              </a:rPr>
              <a:t>Ο δίσκος της Φαιστού</a:t>
            </a:r>
            <a:endParaRPr lang="el-GR" dirty="0"/>
          </a:p>
        </p:txBody>
      </p:sp>
      <p:sp>
        <p:nvSpPr>
          <p:cNvPr id="22530" name="Rectangle 6"/>
          <p:cNvSpPr>
            <a:spLocks noGrp="1" noChangeArrowheads="1"/>
          </p:cNvSpPr>
          <p:nvPr>
            <p:ph idx="1"/>
          </p:nvPr>
        </p:nvSpPr>
        <p:spPr>
          <a:xfrm>
            <a:off x="457200" y="1196752"/>
            <a:ext cx="4114800" cy="3816842"/>
          </a:xfrm>
        </p:spPr>
        <p:txBody>
          <a:bodyPr>
            <a:normAutofit/>
          </a:bodyPr>
          <a:lstStyle/>
          <a:p>
            <a:pPr>
              <a:spcBef>
                <a:spcPts val="600"/>
              </a:spcBef>
              <a:spcAft>
                <a:spcPts val="600"/>
              </a:spcAft>
            </a:pPr>
            <a:r>
              <a:rPr lang="el-GR" altLang="el-GR" sz="2000" dirty="0" smtClean="0"/>
              <a:t>Για την ελληνική γραφή οι πήλινες πινακίδες έχουν διαδραματίσει σπουδαίο ρόλο ως υλικό γραφής. </a:t>
            </a:r>
          </a:p>
          <a:p>
            <a:pPr>
              <a:spcBef>
                <a:spcPts val="600"/>
              </a:spcBef>
              <a:spcAft>
                <a:spcPts val="600"/>
              </a:spcAft>
            </a:pPr>
            <a:r>
              <a:rPr lang="el-GR" altLang="el-GR" sz="2000" dirty="0" smtClean="0"/>
              <a:t>Χαρακτηριστικό παράδειγμα αποτελεί ο </a:t>
            </a:r>
            <a:r>
              <a:rPr lang="el-GR" altLang="el-GR" sz="2000" b="1" dirty="0" smtClean="0">
                <a:solidFill>
                  <a:srgbClr val="820000"/>
                </a:solidFill>
              </a:rPr>
              <a:t>δίσκος της Φαιστού, </a:t>
            </a:r>
            <a:r>
              <a:rPr lang="el-GR" altLang="el-GR" sz="2000" dirty="0" smtClean="0"/>
              <a:t>το παλαιότερο δείγμα κινητής τυπογραφίας στον κόσμο, που παραμένει </a:t>
            </a:r>
            <a:r>
              <a:rPr lang="el-GR" altLang="el-GR" sz="2000" b="1" dirty="0" smtClean="0">
                <a:solidFill>
                  <a:srgbClr val="820000"/>
                </a:solidFill>
              </a:rPr>
              <a:t>ανερμήνευτος </a:t>
            </a:r>
            <a:r>
              <a:rPr lang="el-GR" altLang="el-GR" sz="2000" dirty="0" smtClean="0"/>
              <a:t>και χρονολογείται από το 1700 </a:t>
            </a:r>
            <a:r>
              <a:rPr lang="el-GR" altLang="el-GR" sz="2000" dirty="0" err="1" smtClean="0"/>
              <a:t>π.Χ.</a:t>
            </a:r>
            <a:r>
              <a:rPr lang="el-GR" altLang="el-GR" sz="2000" dirty="0" smtClean="0"/>
              <a:t> Στο σχήμα απεικονίζεται η μία όψη του δίσκου της Φαιστού. </a:t>
            </a:r>
          </a:p>
        </p:txBody>
      </p:sp>
      <p:pic>
        <p:nvPicPr>
          <p:cNvPr id="95234" name="Picture 2" descr="Δίσκος της Φαιστού πλευρά Α 63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68760"/>
            <a:ext cx="4161682" cy="30985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4367263"/>
            <a:ext cx="4104456"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The </a:t>
            </a:r>
            <a:r>
              <a:rPr lang="en-US" sz="1200" dirty="0">
                <a:solidFill>
                  <a:schemeClr val="tx1">
                    <a:lumMod val="75000"/>
                    <a:lumOff val="25000"/>
                  </a:schemeClr>
                </a:solidFill>
                <a:latin typeface="+mn-lt"/>
                <a:hlinkClick r:id="rId3"/>
              </a:rPr>
              <a:t>side A of the disc of Phaistos, as displayed in the Archaeological Museum of Heraklion after the 2014 </a:t>
            </a:r>
            <a:r>
              <a:rPr lang="en-US" sz="1200" dirty="0" smtClean="0">
                <a:solidFill>
                  <a:schemeClr val="tx1">
                    <a:lumMod val="75000"/>
                    <a:lumOff val="25000"/>
                  </a:schemeClr>
                </a:solidFill>
                <a:latin typeface="+mn-lt"/>
                <a:hlinkClick r:id="rId3"/>
              </a:rPr>
              <a:t>renovation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a:rPr>
              <a:t>C messier</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5"/>
              </a:rPr>
              <a:t>CC BY-SA </a:t>
            </a:r>
            <a:r>
              <a:rPr lang="en-US" sz="1200" dirty="0" smtClean="0">
                <a:solidFill>
                  <a:schemeClr val="tx1">
                    <a:lumMod val="75000"/>
                    <a:lumOff val="25000"/>
                  </a:schemeClr>
                </a:solidFill>
                <a:latin typeface="+mn-lt"/>
                <a:hlinkClick r:id="rId5"/>
              </a:rPr>
              <a:t>4.0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705070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altLang="el-GR" b="1" dirty="0" smtClean="0"/>
              <a:t>Όστρακα</a:t>
            </a:r>
            <a:endParaRPr lang="el-GR" altLang="el-GR" dirty="0" smtClean="0"/>
          </a:p>
        </p:txBody>
      </p:sp>
      <p:sp>
        <p:nvSpPr>
          <p:cNvPr id="25603" name="Rectangle 3"/>
          <p:cNvSpPr>
            <a:spLocks noGrp="1" noChangeArrowheads="1"/>
          </p:cNvSpPr>
          <p:nvPr>
            <p:ph idx="1"/>
          </p:nvPr>
        </p:nvSpPr>
        <p:spPr>
          <a:xfrm>
            <a:off x="457200" y="1196752"/>
            <a:ext cx="5638084" cy="5304082"/>
          </a:xfrm>
        </p:spPr>
        <p:txBody>
          <a:bodyPr>
            <a:normAutofit/>
          </a:bodyPr>
          <a:lstStyle/>
          <a:p>
            <a:r>
              <a:rPr lang="en-US" altLang="el-GR" sz="2400" dirty="0" smtClean="0"/>
              <a:t>T</a:t>
            </a:r>
            <a:r>
              <a:rPr lang="el-GR" altLang="el-GR" sz="2400" dirty="0" smtClean="0"/>
              <a:t>α όστρακα (θραύσματα πήλινου αγγείου) υπήρξαν ένα άμεσο και φθηνό υλικό γραφής για πλήθος χρήσεων της καθημερινής ζωής (</a:t>
            </a:r>
            <a:r>
              <a:rPr lang="el-GR" altLang="el-GR" sz="2400" b="1" dirty="0" smtClean="0">
                <a:solidFill>
                  <a:srgbClr val="820000"/>
                </a:solidFill>
              </a:rPr>
              <a:t>φορολογικές αποδείξεις, μηνύματα, κατάλογο για ψώνια, εξοστρακισμός κ.α.)</a:t>
            </a:r>
            <a:r>
              <a:rPr lang="el-GR" altLang="el-GR" sz="2400" dirty="0" smtClean="0"/>
              <a:t>.</a:t>
            </a:r>
          </a:p>
          <a:p>
            <a:pPr>
              <a:buNone/>
            </a:pPr>
            <a:endParaRPr lang="el-GR" altLang="el-GR" sz="2400" dirty="0" smtClean="0"/>
          </a:p>
          <a:p>
            <a:r>
              <a:rPr lang="el-GR" altLang="el-GR" sz="2400" dirty="0" smtClean="0"/>
              <a:t>Αποτελούσαν την </a:t>
            </a:r>
            <a:r>
              <a:rPr lang="el-GR" altLang="el-GR" sz="2400" b="1" dirty="0" smtClean="0">
                <a:solidFill>
                  <a:srgbClr val="820000"/>
                </a:solidFill>
              </a:rPr>
              <a:t>γραφική ύλη των μαθητών και των φτωχών.</a:t>
            </a:r>
          </a:p>
          <a:p>
            <a:pPr>
              <a:buNone/>
            </a:pPr>
            <a:endParaRPr lang="el-GR" altLang="el-GR" sz="2400" b="1" dirty="0" smtClean="0">
              <a:solidFill>
                <a:srgbClr val="820000"/>
              </a:solidFill>
            </a:endParaRPr>
          </a:p>
        </p:txBody>
      </p:sp>
      <p:pic>
        <p:nvPicPr>
          <p:cNvPr id="25604" name="Picture 5" descr="Όστρακο που αναγράφει &quot;Θεμιστοκλής Νεοκλέου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84" y="1340768"/>
            <a:ext cx="267036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5284" y="3933056"/>
            <a:ext cx="269979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hlinkClick r:id="rId3" tooltip="Όστρακο (αρχαιολογία)"/>
              </a:rPr>
              <a:t>Όστρακο</a:t>
            </a:r>
            <a:r>
              <a:rPr lang="el-GR" sz="1200" dirty="0">
                <a:solidFill>
                  <a:schemeClr val="tx1">
                    <a:lumMod val="75000"/>
                    <a:lumOff val="25000"/>
                  </a:schemeClr>
                </a:solidFill>
                <a:latin typeface="+mn-lt"/>
              </a:rPr>
              <a:t> που αναγράφει "Θεμιστοκλής </a:t>
            </a:r>
            <a:r>
              <a:rPr lang="el-GR" sz="1200" dirty="0" err="1" smtClean="0">
                <a:solidFill>
                  <a:schemeClr val="tx1">
                    <a:lumMod val="75000"/>
                    <a:lumOff val="25000"/>
                  </a:schemeClr>
                </a:solidFill>
                <a:latin typeface="+mn-lt"/>
              </a:rPr>
              <a:t>Νεοκλέους</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από </a:t>
            </a:r>
            <a:r>
              <a:rPr lang="en-US" sz="1200" dirty="0" err="1" smtClean="0">
                <a:solidFill>
                  <a:schemeClr val="tx1">
                    <a:lumMod val="75000"/>
                    <a:lumOff val="25000"/>
                  </a:schemeClr>
                </a:solidFill>
                <a:latin typeface="+mn-lt"/>
                <a:hlinkClick r:id="rId4"/>
              </a:rPr>
              <a:t>Marsyas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5"/>
              </a:rPr>
              <a:t>CC BY-SA </a:t>
            </a:r>
            <a:r>
              <a:rPr lang="en-US" sz="1200" dirty="0" smtClean="0">
                <a:solidFill>
                  <a:schemeClr val="tx1">
                    <a:lumMod val="75000"/>
                    <a:lumOff val="25000"/>
                  </a:schemeClr>
                </a:solidFill>
                <a:latin typeface="+mn-lt"/>
                <a:hlinkClick r:id="rId5"/>
              </a:rPr>
              <a:t>2.5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87758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l-GR" altLang="el-GR" b="1" dirty="0" smtClean="0"/>
              <a:t>Μέταλλα-Κράματα</a:t>
            </a:r>
            <a:r>
              <a:rPr lang="el-GR" altLang="el-GR" dirty="0" smtClean="0"/>
              <a:t> </a:t>
            </a:r>
          </a:p>
        </p:txBody>
      </p:sp>
      <p:sp>
        <p:nvSpPr>
          <p:cNvPr id="28675" name="Rectangle 5"/>
          <p:cNvSpPr>
            <a:spLocks noGrp="1" noChangeArrowheads="1"/>
          </p:cNvSpPr>
          <p:nvPr>
            <p:ph idx="1"/>
          </p:nvPr>
        </p:nvSpPr>
        <p:spPr/>
        <p:txBody>
          <a:bodyPr/>
          <a:lstStyle/>
          <a:p>
            <a:r>
              <a:rPr lang="el-GR" altLang="el-GR" sz="2400" dirty="0" smtClean="0"/>
              <a:t>Τα μέταλλα, όπως </a:t>
            </a:r>
            <a:r>
              <a:rPr lang="en-US" altLang="el-GR" sz="2400" dirty="0" err="1" smtClean="0"/>
              <a:t>Pb</a:t>
            </a:r>
            <a:r>
              <a:rPr lang="el-GR" altLang="el-GR" sz="2400" dirty="0" smtClean="0"/>
              <a:t>, </a:t>
            </a:r>
            <a:r>
              <a:rPr lang="en-US" altLang="el-GR" sz="2400" dirty="0" smtClean="0"/>
              <a:t>Sn</a:t>
            </a:r>
            <a:r>
              <a:rPr lang="el-GR" altLang="el-GR" sz="2400" dirty="0" smtClean="0"/>
              <a:t>, </a:t>
            </a:r>
            <a:r>
              <a:rPr lang="en-US" altLang="el-GR" sz="2400" dirty="0" smtClean="0"/>
              <a:t>Cu </a:t>
            </a:r>
            <a:r>
              <a:rPr lang="el-GR" altLang="el-GR" sz="2400" dirty="0" smtClean="0"/>
              <a:t>αποτέλεσαν ένα πρόσφορο υλικό γραφής (κείμενα, λογαριασμοί, συνοδευτικά νεκρών </a:t>
            </a:r>
            <a:r>
              <a:rPr lang="el-GR" altLang="el-GR" sz="2400" dirty="0" err="1" smtClean="0"/>
              <a:t>κ.λ.π</a:t>
            </a:r>
            <a:r>
              <a:rPr lang="el-GR" altLang="el-GR" sz="2400" dirty="0" smtClean="0"/>
              <a:t>.). </a:t>
            </a:r>
          </a:p>
        </p:txBody>
      </p:sp>
    </p:spTree>
    <p:extLst>
      <p:ext uri="{BB962C8B-B14F-4D97-AF65-F5344CB8AC3E}">
        <p14:creationId xmlns:p14="http://schemas.microsoft.com/office/powerpoint/2010/main" val="2389280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3634" name="Group 50"/>
          <p:cNvGraphicFramePr>
            <a:graphicFrameLocks noGrp="1"/>
          </p:cNvGraphicFramePr>
          <p:nvPr>
            <p:extLst>
              <p:ext uri="{D42A27DB-BD31-4B8C-83A1-F6EECF244321}">
                <p14:modId xmlns:p14="http://schemas.microsoft.com/office/powerpoint/2010/main" val="3233739647"/>
              </p:ext>
            </p:extLst>
          </p:nvPr>
        </p:nvGraphicFramePr>
        <p:xfrm>
          <a:off x="575556" y="1052736"/>
          <a:ext cx="7992888" cy="5584830"/>
        </p:xfrm>
        <a:graphic>
          <a:graphicData uri="http://schemas.openxmlformats.org/drawingml/2006/table">
            <a:tbl>
              <a:tblPr bandRow="1">
                <a:tableStyleId>{3B4B98B0-60AC-42C2-AFA5-B58CD77FA1E5}</a:tableStyleId>
              </a:tblPr>
              <a:tblGrid>
                <a:gridCol w="976214"/>
                <a:gridCol w="7016674"/>
              </a:tblGrid>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dirty="0" smtClean="0">
                          <a:ln>
                            <a:noFill/>
                          </a:ln>
                          <a:effectLst/>
                        </a:rPr>
                        <a:t>1</a:t>
                      </a:r>
                      <a:endParaRPr kumimoji="0" lang="el-GR" sz="2000" b="1" i="0" u="none" strike="noStrike" cap="none" normalizeH="0" baseline="0" dirty="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dirty="0" smtClean="0">
                          <a:ln>
                            <a:noFill/>
                          </a:ln>
                          <a:effectLst/>
                        </a:rPr>
                        <a:t>ΠΡΟΔΡΟΜΕΣ ΕΠΙΦΑΝΕΙΕΣ ΓΡΑΦΗΣ</a:t>
                      </a:r>
                      <a:endParaRPr kumimoji="0" lang="el-GR" sz="2000" b="1" i="0" u="none" strike="noStrike" cap="none" normalizeH="0" baseline="0" dirty="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2</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dirty="0" smtClean="0">
                          <a:ln>
                            <a:noFill/>
                          </a:ln>
                          <a:effectLst/>
                        </a:rPr>
                        <a:t>ΙΣΤΟΡΙΚΑ ΣΤΟΙΧΕΙΑ ΓΙΑ ΤΗΝ ΔΙΑΔΡΟΜΗ ΤΟΥ ΧΑΡΤΙΟΥ</a:t>
                      </a:r>
                      <a:endParaRPr kumimoji="0" lang="el-GR" sz="2000" b="1" i="0" u="none" strike="noStrike" cap="none" normalizeH="0" baseline="0" dirty="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3</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ΙΝΕΣ ΠΟΥ ΧΡΗΣΙΜΟΠΟΙΟΥΝΤΑΙ ΣΤΗΝ ΧΑΡΤΟΠΟΙΪΑ</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4</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ΣΥΣΤΑΣΗ ΚΑΙ ΔΟΜΗ ΞΥΛΟΥ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5</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ΠΑΡΑΓΩΓΗ ΧΑΡΤΟΠΟΛΤΟΥ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6</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ΧΑΡΤΟΠΟΙΗΣΗ</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660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7</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ΕΠΙΔΡΑΣΗ ΤΗΣ ΥΓΡΑΣΙΑΣ, ΤΗΣ ΘΕΡΜΟΚΡΑΣΙΑΣ ΚΑΙ ΤΟΥ ΦΩΤΟΣ ΣΤΙΣ ΙΔΙΟΤΗΤΕΣ ΚΥΤΤΑΡΙΝΗΣ - ΧΑΡΤΙΟΥ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8</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ΙΔΙΟΤΗΤΕΣ ΚΑΙ ΠΟΙΟΤΙΚΟΣ ΕΛΕΓΧΟΣ ΧΑΡΤΙΟΥ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9</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ΔΙΑΣΤΑΣΕΙΣ ΧΑΡΤΙΟΥ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10</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smtClean="0">
                          <a:ln>
                            <a:noFill/>
                          </a:ln>
                          <a:effectLst/>
                        </a:rPr>
                        <a:t>ΕΙΔΗ ΧΑΡΤΙΟΥ</a:t>
                      </a:r>
                      <a:endParaRPr kumimoji="0" lang="el-GR" sz="2000" b="1" i="0" u="none" strike="noStrike" cap="none" normalizeH="0" baseline="0" smtClean="0">
                        <a:ln>
                          <a:noFill/>
                        </a:ln>
                        <a:solidFill>
                          <a:schemeClr val="accent2"/>
                        </a:solidFill>
                        <a:effectLst/>
                        <a:latin typeface="Arial" charset="0"/>
                      </a:endParaRPr>
                    </a:p>
                  </a:txBody>
                  <a:tcPr marT="45715" marB="45715" horzOverflow="overflow"/>
                </a:tc>
              </a:tr>
              <a:tr h="4883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u="none" strike="noStrike" cap="none" normalizeH="0" baseline="0" dirty="0" smtClean="0">
                          <a:ln>
                            <a:noFill/>
                          </a:ln>
                          <a:effectLst/>
                        </a:rPr>
                        <a:t>11</a:t>
                      </a:r>
                      <a:endParaRPr kumimoji="0" lang="el-GR" sz="2000" b="1" i="0" u="none" strike="noStrike" cap="none" normalizeH="0" baseline="0" dirty="0" smtClean="0">
                        <a:ln>
                          <a:noFill/>
                        </a:ln>
                        <a:solidFill>
                          <a:schemeClr val="accent2"/>
                        </a:solidFill>
                        <a:effectLst/>
                        <a:latin typeface="Arial" charset="0"/>
                      </a:endParaRP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e</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paper</a:t>
                      </a:r>
                      <a:endParaRPr kumimoji="0" lang="el-GR" sz="2000" b="1" i="0" u="none" strike="noStrike" cap="none" normalizeH="0" baseline="0" dirty="0" smtClean="0">
                        <a:ln>
                          <a:noFill/>
                        </a:ln>
                        <a:solidFill>
                          <a:schemeClr val="accent2"/>
                        </a:solidFill>
                        <a:effectLst/>
                        <a:latin typeface="Arial" charset="0"/>
                      </a:endParaRPr>
                    </a:p>
                  </a:txBody>
                  <a:tcPr marT="45715" marB="45715" horzOverflow="overflow"/>
                </a:tc>
              </a:tr>
            </a:tbl>
          </a:graphicData>
        </a:graphic>
      </p:graphicFrame>
      <p:sp>
        <p:nvSpPr>
          <p:cNvPr id="2" name="Title 1"/>
          <p:cNvSpPr>
            <a:spLocks noGrp="1"/>
          </p:cNvSpPr>
          <p:nvPr>
            <p:ph type="title"/>
          </p:nvPr>
        </p:nvSpPr>
        <p:spPr/>
        <p:txBody>
          <a:bodyPr/>
          <a:lstStyle/>
          <a:p>
            <a:r>
              <a:rPr lang="el-GR" dirty="0" smtClean="0"/>
              <a:t>Περιεχόμενα Μαθήματος</a:t>
            </a:r>
            <a:endParaRPr lang="el-GR" dirty="0"/>
          </a:p>
        </p:txBody>
      </p:sp>
    </p:spTree>
    <p:extLst>
      <p:ext uri="{BB962C8B-B14F-4D97-AF65-F5344CB8AC3E}">
        <p14:creationId xmlns:p14="http://schemas.microsoft.com/office/powerpoint/2010/main" val="3189392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r>
              <a:rPr lang="el-GR" altLang="el-GR" b="1" dirty="0" smtClean="0"/>
              <a:t>Μόλυβδος</a:t>
            </a:r>
          </a:p>
        </p:txBody>
      </p:sp>
      <p:sp>
        <p:nvSpPr>
          <p:cNvPr id="29699" name="Rectangle 6"/>
          <p:cNvSpPr>
            <a:spLocks noGrp="1" noChangeArrowheads="1"/>
          </p:cNvSpPr>
          <p:nvPr>
            <p:ph idx="1"/>
          </p:nvPr>
        </p:nvSpPr>
        <p:spPr>
          <a:xfrm>
            <a:off x="457199" y="1196752"/>
            <a:ext cx="5427170" cy="1589306"/>
          </a:xfrm>
        </p:spPr>
        <p:txBody>
          <a:bodyPr>
            <a:noAutofit/>
          </a:bodyPr>
          <a:lstStyle/>
          <a:p>
            <a:r>
              <a:rPr lang="el-GR" altLang="el-GR" sz="2000" dirty="0" smtClean="0"/>
              <a:t>Το μέταλλο με τη συχνότερη χρήση στην αρχαιότητα ήταν ο μόλυβδος λόγω της </a:t>
            </a:r>
            <a:r>
              <a:rPr lang="el-GR" altLang="el-GR" sz="2000" b="1" dirty="0" smtClean="0">
                <a:solidFill>
                  <a:srgbClr val="820000"/>
                </a:solidFill>
              </a:rPr>
              <a:t>μικρής σκληρότητάς του, της αντοχής</a:t>
            </a:r>
            <a:r>
              <a:rPr lang="el-GR" altLang="el-GR" sz="2000" b="1" dirty="0" smtClean="0">
                <a:solidFill>
                  <a:schemeClr val="accent2"/>
                </a:solidFill>
              </a:rPr>
              <a:t> </a:t>
            </a:r>
            <a:r>
              <a:rPr lang="el-GR" altLang="el-GR" sz="2000" dirty="0" smtClean="0"/>
              <a:t>του</a:t>
            </a:r>
            <a:r>
              <a:rPr lang="el-GR" altLang="el-GR" sz="2000" b="1" dirty="0" smtClean="0">
                <a:solidFill>
                  <a:srgbClr val="820000"/>
                </a:solidFill>
              </a:rPr>
              <a:t>.</a:t>
            </a:r>
            <a:r>
              <a:rPr lang="el-GR" altLang="el-GR" sz="2000" b="1" dirty="0" smtClean="0">
                <a:solidFill>
                  <a:schemeClr val="accent2"/>
                </a:solidFill>
              </a:rPr>
              <a:t> </a:t>
            </a:r>
          </a:p>
          <a:p>
            <a:pPr>
              <a:buNone/>
            </a:pPr>
            <a:endParaRPr lang="el-GR" altLang="el-GR" sz="2000" dirty="0" smtClean="0"/>
          </a:p>
        </p:txBody>
      </p:sp>
      <p:pic>
        <p:nvPicPr>
          <p:cNvPr id="87042" name="Picture 2" descr="Curse Tablet / found in Morgantina, Sic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340768"/>
            <a:ext cx="2676131" cy="4375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56176" y="5716241"/>
            <a:ext cx="2676131" cy="461665"/>
          </a:xfrm>
          <a:prstGeom prst="rect">
            <a:avLst/>
          </a:prstGeom>
        </p:spPr>
        <p:txBody>
          <a:bodyPr wrap="square">
            <a:spAutoFit/>
          </a:bodyPr>
          <a:lstStyle/>
          <a:p>
            <a:pPr algn="ctr"/>
            <a:r>
              <a:rPr lang="en-US" sz="1200" dirty="0">
                <a:solidFill>
                  <a:schemeClr val="tx1">
                    <a:lumMod val="75000"/>
                    <a:lumOff val="25000"/>
                  </a:schemeClr>
                </a:solidFill>
                <a:latin typeface="+mn-lt"/>
              </a:rPr>
              <a:t>Curse Tablet, about 100 B.C., found in </a:t>
            </a:r>
            <a:r>
              <a:rPr lang="en-US" sz="1200" dirty="0" err="1">
                <a:solidFill>
                  <a:schemeClr val="tx1">
                    <a:lumMod val="75000"/>
                    <a:lumOff val="25000"/>
                  </a:schemeClr>
                </a:solidFill>
                <a:latin typeface="+mn-lt"/>
              </a:rPr>
              <a:t>Morgantina</a:t>
            </a:r>
            <a:r>
              <a:rPr lang="en-US" sz="1200" dirty="0">
                <a:solidFill>
                  <a:schemeClr val="tx1">
                    <a:lumMod val="75000"/>
                    <a:lumOff val="25000"/>
                  </a:schemeClr>
                </a:solidFill>
                <a:latin typeface="+mn-lt"/>
              </a:rPr>
              <a:t>, Sicily. </a:t>
            </a:r>
            <a:r>
              <a:rPr lang="en-US" sz="1200" dirty="0" smtClean="0">
                <a:solidFill>
                  <a:schemeClr val="tx1">
                    <a:lumMod val="75000"/>
                    <a:lumOff val="25000"/>
                  </a:schemeClr>
                </a:solidFill>
                <a:latin typeface="+mn-lt"/>
                <a:hlinkClick r:id="rId3"/>
              </a:rPr>
              <a:t>blogs.getty.edu</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650154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altLang="el-GR" b="1" dirty="0" smtClean="0"/>
              <a:t>Κασσίτερος</a:t>
            </a:r>
          </a:p>
        </p:txBody>
      </p:sp>
      <p:sp>
        <p:nvSpPr>
          <p:cNvPr id="30723" name="Rectangle 3"/>
          <p:cNvSpPr>
            <a:spLocks noGrp="1" noChangeArrowheads="1"/>
          </p:cNvSpPr>
          <p:nvPr>
            <p:ph idx="1"/>
          </p:nvPr>
        </p:nvSpPr>
        <p:spPr>
          <a:xfrm>
            <a:off x="457200" y="1196752"/>
            <a:ext cx="8229600" cy="2303686"/>
          </a:xfrm>
        </p:spPr>
        <p:txBody>
          <a:bodyPr/>
          <a:lstStyle/>
          <a:p>
            <a:r>
              <a:rPr lang="el-GR" altLang="el-GR" sz="2400" dirty="0" smtClean="0"/>
              <a:t>Ο Παυσανίας μας δίνει την πληροφορία ότι είδε ελάσματα γραφής από κασσίτερο, που χρησιμοποιήθηκαν ως ιστορικό τεκμήριο.</a:t>
            </a:r>
          </a:p>
        </p:txBody>
      </p:sp>
    </p:spTree>
    <p:extLst>
      <p:ext uri="{BB962C8B-B14F-4D97-AF65-F5344CB8AC3E}">
        <p14:creationId xmlns:p14="http://schemas.microsoft.com/office/powerpoint/2010/main" val="1232163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l-GR" altLang="el-GR" b="1" dirty="0" smtClean="0"/>
              <a:t>Χαλκός</a:t>
            </a:r>
          </a:p>
        </p:txBody>
      </p:sp>
      <p:sp>
        <p:nvSpPr>
          <p:cNvPr id="31747" name="Rectangle 3"/>
          <p:cNvSpPr>
            <a:spLocks noGrp="1" noChangeArrowheads="1"/>
          </p:cNvSpPr>
          <p:nvPr>
            <p:ph idx="1"/>
          </p:nvPr>
        </p:nvSpPr>
        <p:spPr/>
        <p:txBody>
          <a:bodyPr/>
          <a:lstStyle/>
          <a:p>
            <a:r>
              <a:rPr lang="el-GR" altLang="el-GR" sz="2400" dirty="0" smtClean="0"/>
              <a:t>Ο χαλκός χρησιμοποιήθηκε σε ελάχιστες περιπτώσεις (</a:t>
            </a:r>
            <a:r>
              <a:rPr lang="el-GR" altLang="el-GR" sz="2400" dirty="0" err="1" smtClean="0"/>
              <a:t>επιχάραξη</a:t>
            </a:r>
            <a:r>
              <a:rPr lang="el-GR" altLang="el-GR" sz="2400" dirty="0" smtClean="0"/>
              <a:t> αναθηματικών επιγραφών, ψηφισμάτων, συνθηκών, στρατιωτικά διπλώματα, άδεια </a:t>
            </a:r>
            <a:r>
              <a:rPr lang="el-GR" altLang="el-GR" sz="2400" dirty="0" err="1" smtClean="0"/>
              <a:t>γάμουκ.λ.π</a:t>
            </a:r>
            <a:r>
              <a:rPr lang="el-GR" altLang="el-GR" sz="2400" dirty="0" smtClean="0"/>
              <a:t>.).</a:t>
            </a:r>
          </a:p>
          <a:p>
            <a:pPr>
              <a:buNone/>
            </a:pPr>
            <a:endParaRPr lang="el-GR" altLang="el-GR" sz="2400" dirty="0" smtClean="0"/>
          </a:p>
        </p:txBody>
      </p:sp>
    </p:spTree>
    <p:extLst>
      <p:ext uri="{BB962C8B-B14F-4D97-AF65-F5344CB8AC3E}">
        <p14:creationId xmlns:p14="http://schemas.microsoft.com/office/powerpoint/2010/main" val="1984297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altLang="el-GR" b="1" dirty="0" smtClean="0"/>
              <a:t>Χρυσός</a:t>
            </a:r>
          </a:p>
        </p:txBody>
      </p:sp>
      <p:sp>
        <p:nvSpPr>
          <p:cNvPr id="32771" name="Rectangle 3"/>
          <p:cNvSpPr>
            <a:spLocks noGrp="1" noChangeArrowheads="1"/>
          </p:cNvSpPr>
          <p:nvPr>
            <p:ph idx="1"/>
          </p:nvPr>
        </p:nvSpPr>
        <p:spPr/>
        <p:txBody>
          <a:bodyPr>
            <a:normAutofit/>
          </a:bodyPr>
          <a:lstStyle/>
          <a:p>
            <a:r>
              <a:rPr lang="el-GR" altLang="el-GR" sz="2000" dirty="0" smtClean="0"/>
              <a:t>Ο Πλούταρχος αναφέρει το χρυσό βιβλίο που αφιέρωσε η ποιήτρια </a:t>
            </a:r>
            <a:r>
              <a:rPr lang="el-GR" altLang="el-GR" sz="2000" dirty="0" err="1" smtClean="0"/>
              <a:t>Αριστομάχη</a:t>
            </a:r>
            <a:r>
              <a:rPr lang="el-GR" altLang="el-GR" sz="2000" dirty="0" smtClean="0"/>
              <a:t> στο Μαντείο των Δελφών.</a:t>
            </a:r>
          </a:p>
        </p:txBody>
      </p:sp>
      <p:pic>
        <p:nvPicPr>
          <p:cNvPr id="83970" name="Picture 2" descr="http://www.onassis.gr/onassis-magazine/uploaded/issue_67/eidhseis-tou-idrymatos/epekeina/slider/lightbox/fyl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04" y="2285992"/>
            <a:ext cx="4907460" cy="16663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1670" y="4000504"/>
            <a:ext cx="4572000" cy="276999"/>
          </a:xfrm>
          <a:prstGeom prst="rect">
            <a:avLst/>
          </a:prstGeom>
        </p:spPr>
        <p:txBody>
          <a:bodyPr>
            <a:spAutoFit/>
          </a:bodyPr>
          <a:lstStyle/>
          <a:p>
            <a:pPr algn="ctr"/>
            <a:r>
              <a:rPr lang="en-US" sz="1200" dirty="0" smtClean="0">
                <a:latin typeface="+mn-lt"/>
                <a:hlinkClick r:id="rId3"/>
              </a:rPr>
              <a:t>diaspora.parliament.gr</a:t>
            </a:r>
            <a:endParaRPr lang="el-GR" sz="1200" dirty="0">
              <a:latin typeface="+mn-lt"/>
            </a:endParaRPr>
          </a:p>
        </p:txBody>
      </p:sp>
    </p:spTree>
    <p:extLst>
      <p:ext uri="{BB962C8B-B14F-4D97-AF65-F5344CB8AC3E}">
        <p14:creationId xmlns:p14="http://schemas.microsoft.com/office/powerpoint/2010/main" val="1520955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l-GR" altLang="el-GR" b="1" dirty="0" smtClean="0"/>
              <a:t>Άργυρος</a:t>
            </a:r>
            <a:r>
              <a:rPr lang="el-GR" altLang="el-GR" dirty="0" smtClean="0"/>
              <a:t> </a:t>
            </a:r>
          </a:p>
        </p:txBody>
      </p:sp>
      <p:sp>
        <p:nvSpPr>
          <p:cNvPr id="33795" name="Rectangle 3"/>
          <p:cNvSpPr>
            <a:spLocks noGrp="1" noChangeArrowheads="1"/>
          </p:cNvSpPr>
          <p:nvPr>
            <p:ph idx="1"/>
          </p:nvPr>
        </p:nvSpPr>
        <p:spPr/>
        <p:txBody>
          <a:bodyPr/>
          <a:lstStyle/>
          <a:p>
            <a:r>
              <a:rPr lang="el-GR" altLang="el-GR" sz="2400" b="1" dirty="0" smtClean="0">
                <a:solidFill>
                  <a:srgbClr val="820000"/>
                </a:solidFill>
              </a:rPr>
              <a:t>Ο άργυρος δεν χρησιμοποιούνταν συχνά ως υπόστρωμα γραφής.</a:t>
            </a:r>
          </a:p>
          <a:p>
            <a:endParaRPr lang="el-GR" altLang="el-GR" sz="2400" b="1" dirty="0" smtClean="0">
              <a:solidFill>
                <a:schemeClr val="accent2"/>
              </a:solidFill>
            </a:endParaRPr>
          </a:p>
          <a:p>
            <a:r>
              <a:rPr lang="el-GR" altLang="el-GR" sz="2400" dirty="0" smtClean="0"/>
              <a:t>Τον συναντάμε σε ασημένια πλακίδια ή λεπτά ελάσματα.</a:t>
            </a:r>
          </a:p>
          <a:p>
            <a:endParaRPr lang="el-GR" altLang="el-GR" sz="2400" dirty="0" smtClean="0"/>
          </a:p>
          <a:p>
            <a:r>
              <a:rPr lang="el-GR" altLang="el-GR" sz="2400" dirty="0" smtClean="0"/>
              <a:t>Διασώζονται ορισμένα και βρίσκονται στο Βρετανικό Μουσείο. </a:t>
            </a:r>
          </a:p>
        </p:txBody>
      </p:sp>
    </p:spTree>
    <p:extLst>
      <p:ext uri="{BB962C8B-B14F-4D97-AF65-F5344CB8AC3E}">
        <p14:creationId xmlns:p14="http://schemas.microsoft.com/office/powerpoint/2010/main" val="4111906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l-GR" altLang="el-GR" b="1" dirty="0" smtClean="0"/>
              <a:t>Ορείχαλκος</a:t>
            </a:r>
            <a:endParaRPr lang="el-GR" altLang="el-GR" dirty="0" smtClean="0"/>
          </a:p>
        </p:txBody>
      </p:sp>
      <p:sp>
        <p:nvSpPr>
          <p:cNvPr id="34819" name="Rectangle 3"/>
          <p:cNvSpPr>
            <a:spLocks noGrp="1" noChangeArrowheads="1"/>
          </p:cNvSpPr>
          <p:nvPr>
            <p:ph idx="1"/>
          </p:nvPr>
        </p:nvSpPr>
        <p:spPr>
          <a:xfrm>
            <a:off x="457200" y="1196752"/>
            <a:ext cx="5698976" cy="5040560"/>
          </a:xfrm>
        </p:spPr>
        <p:txBody>
          <a:bodyPr>
            <a:normAutofit/>
          </a:bodyPr>
          <a:lstStyle/>
          <a:p>
            <a:r>
              <a:rPr lang="el-GR" altLang="el-GR" sz="2400" dirty="0" smtClean="0"/>
              <a:t>Ο ορείχαλκος που είναι </a:t>
            </a:r>
            <a:r>
              <a:rPr lang="el-GR" altLang="el-GR" sz="2400" b="1" dirty="0" smtClean="0">
                <a:solidFill>
                  <a:srgbClr val="820000"/>
                </a:solidFill>
              </a:rPr>
              <a:t>κράμα χαλκού και κασσίτερου, </a:t>
            </a:r>
            <a:r>
              <a:rPr lang="el-GR" altLang="el-GR" sz="2400" dirty="0" smtClean="0"/>
              <a:t>χρησιμοποιήθηκε ελάχιστα ως γραφική ύλη λόγω σκληρότητας. </a:t>
            </a:r>
          </a:p>
          <a:p>
            <a:endParaRPr lang="en-US" altLang="el-GR" sz="2400" dirty="0" smtClean="0"/>
          </a:p>
          <a:p>
            <a:r>
              <a:rPr lang="el-GR" altLang="el-GR" sz="2400" dirty="0" smtClean="0"/>
              <a:t>Συνηθέστερα αναφέρεται στην ιστορία της επιγραφικής</a:t>
            </a:r>
            <a:r>
              <a:rPr lang="en-US" altLang="el-GR" sz="2400" dirty="0" smtClean="0"/>
              <a:t>.</a:t>
            </a:r>
            <a:r>
              <a:rPr lang="el-GR" altLang="el-GR" sz="2400" dirty="0" smtClean="0"/>
              <a:t> </a:t>
            </a:r>
          </a:p>
        </p:txBody>
      </p:sp>
      <p:pic>
        <p:nvPicPr>
          <p:cNvPr id="34820" name="Picture 5" descr="http://www.museummasters.gr/images/detailed/1/press_papie_alfabhto.jpg"/>
          <p:cNvPicPr>
            <a:picLocks noChangeAspect="1" noChangeArrowheads="1"/>
          </p:cNvPicPr>
          <p:nvPr/>
        </p:nvPicPr>
        <p:blipFill rotWithShape="1">
          <a:blip r:embed="rId2">
            <a:extLst>
              <a:ext uri="{28A0092B-C50C-407E-A947-70E740481C1C}">
                <a14:useLocalDpi xmlns:a14="http://schemas.microsoft.com/office/drawing/2010/main" val="0"/>
              </a:ext>
            </a:extLst>
          </a:blip>
          <a:srcRect l="12621" r="10839"/>
          <a:stretch/>
        </p:blipFill>
        <p:spPr bwMode="auto">
          <a:xfrm>
            <a:off x="6156176" y="476671"/>
            <a:ext cx="286512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04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l-GR" altLang="el-GR" b="1" dirty="0" smtClean="0"/>
              <a:t>Οστά ζώων</a:t>
            </a:r>
            <a:r>
              <a:rPr lang="el-GR" altLang="el-GR" dirty="0" smtClean="0"/>
              <a:t> </a:t>
            </a:r>
          </a:p>
        </p:txBody>
      </p:sp>
      <p:sp>
        <p:nvSpPr>
          <p:cNvPr id="36867" name="Rectangle 3"/>
          <p:cNvSpPr>
            <a:spLocks noGrp="1" noChangeArrowheads="1"/>
          </p:cNvSpPr>
          <p:nvPr>
            <p:ph idx="1"/>
          </p:nvPr>
        </p:nvSpPr>
        <p:spPr/>
        <p:txBody>
          <a:bodyPr/>
          <a:lstStyle/>
          <a:p>
            <a:r>
              <a:rPr lang="el-GR" altLang="el-GR" sz="2400" dirty="0" smtClean="0"/>
              <a:t>Οι εγχαράξεις πάνω σε αυτά αποτελούν τους προδρόμους της γραφής και δείχνουν την τάση για διαφύλαξη γραπτών αναφορών (Αφρικανική Ήπειρος).</a:t>
            </a:r>
          </a:p>
          <a:p>
            <a:r>
              <a:rPr lang="el-GR" altLang="el-GR" sz="2400" dirty="0" smtClean="0"/>
              <a:t>Στην χρησιμοποιούσαν ως επιφάνεια γραφής τα λεγόμενα «δόντια δράκων». </a:t>
            </a:r>
          </a:p>
          <a:p>
            <a:r>
              <a:rPr lang="el-GR" altLang="el-GR" sz="2400" dirty="0" smtClean="0"/>
              <a:t>Χάρη σε αυτά διασώζεται πλούσιο ιστορικό υλικό για την αρχαία Κίνα.</a:t>
            </a:r>
            <a:endParaRPr lang="en-US" altLang="el-GR" sz="2400" dirty="0" smtClean="0"/>
          </a:p>
          <a:p>
            <a:endParaRPr lang="el-GR" altLang="el-GR" sz="2400" dirty="0" smtClean="0"/>
          </a:p>
        </p:txBody>
      </p:sp>
    </p:spTree>
    <p:extLst>
      <p:ext uri="{BB962C8B-B14F-4D97-AF65-F5344CB8AC3E}">
        <p14:creationId xmlns:p14="http://schemas.microsoft.com/office/powerpoint/2010/main" val="3619116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l-GR" altLang="el-GR" b="1" dirty="0" smtClean="0"/>
              <a:t>Δέρματα ζώων</a:t>
            </a:r>
            <a:r>
              <a:rPr lang="el-GR" altLang="el-GR" dirty="0" smtClean="0"/>
              <a:t> </a:t>
            </a:r>
          </a:p>
        </p:txBody>
      </p:sp>
      <p:sp>
        <p:nvSpPr>
          <p:cNvPr id="41987" name="Rectangle 3"/>
          <p:cNvSpPr>
            <a:spLocks noGrp="1" noChangeArrowheads="1"/>
          </p:cNvSpPr>
          <p:nvPr>
            <p:ph idx="1"/>
          </p:nvPr>
        </p:nvSpPr>
        <p:spPr/>
        <p:txBody>
          <a:bodyPr>
            <a:normAutofit/>
          </a:bodyPr>
          <a:lstStyle/>
          <a:p>
            <a:r>
              <a:rPr lang="el-GR" altLang="el-GR" sz="2400" dirty="0" smtClean="0"/>
              <a:t>Τα δέρματα των ζώων χρησιμοποιήθηκαν για γραφή κειμένων ή αποστολή μηνυμάτων.</a:t>
            </a:r>
          </a:p>
          <a:p>
            <a:r>
              <a:rPr lang="el-GR" altLang="el-GR" sz="2400" b="1" dirty="0" smtClean="0">
                <a:solidFill>
                  <a:srgbClr val="820000"/>
                </a:solidFill>
              </a:rPr>
              <a:t>Καλύτερος εκπρόσωπος αυτής της κατηγορίας είναι η περγαμηνή.</a:t>
            </a:r>
          </a:p>
          <a:p>
            <a:r>
              <a:rPr lang="el-GR" altLang="el-GR" sz="2400" dirty="0" smtClean="0"/>
              <a:t>Η διαφορά μεταξύ δέρματος και περγαμηνής είναι ότι το δέρμα προέκυπτε από κατεργασία αποτριχωμένου δέρματος ζώου με φυτικά υλικά που περιείχαν βυρσοδεψικό οξύ. </a:t>
            </a:r>
          </a:p>
          <a:p>
            <a:r>
              <a:rPr lang="el-GR" altLang="el-GR" sz="2400" b="1" dirty="0" smtClean="0">
                <a:solidFill>
                  <a:srgbClr val="820000"/>
                </a:solidFill>
              </a:rPr>
              <a:t>Αντίθετα, η περγαμηνή αν και είναι υπόστρωμα γραφής προερχόμενο από δέρμα ζώου, συνήθως προβάτων και κατσικιών, έχει μία επεξεργασία πιο πολύπλοκη που περιγράφεται αναλυτικά σε επόμενη παράγραφο.</a:t>
            </a:r>
            <a:r>
              <a:rPr lang="el-GR" altLang="el-GR" sz="2400" dirty="0" smtClean="0">
                <a:solidFill>
                  <a:srgbClr val="820000"/>
                </a:solidFill>
              </a:rPr>
              <a:t> </a:t>
            </a:r>
          </a:p>
        </p:txBody>
      </p:sp>
    </p:spTree>
    <p:extLst>
      <p:ext uri="{BB962C8B-B14F-4D97-AF65-F5344CB8AC3E}">
        <p14:creationId xmlns:p14="http://schemas.microsoft.com/office/powerpoint/2010/main" val="3767337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altLang="el-GR" i="1" dirty="0" smtClean="0">
                <a:solidFill>
                  <a:srgbClr val="820000"/>
                </a:solidFill>
              </a:rPr>
              <a:t>Διφθέρα</a:t>
            </a:r>
            <a:endParaRPr lang="el-GR" dirty="0"/>
          </a:p>
        </p:txBody>
      </p:sp>
      <p:sp>
        <p:nvSpPr>
          <p:cNvPr id="2" name="Content Placeholder 1"/>
          <p:cNvSpPr>
            <a:spLocks noGrp="1"/>
          </p:cNvSpPr>
          <p:nvPr>
            <p:ph idx="1"/>
          </p:nvPr>
        </p:nvSpPr>
        <p:spPr>
          <a:xfrm>
            <a:off x="457200" y="1196752"/>
            <a:ext cx="5359322" cy="5040560"/>
          </a:xfrm>
        </p:spPr>
        <p:txBody>
          <a:bodyPr>
            <a:noAutofit/>
          </a:bodyPr>
          <a:lstStyle/>
          <a:p>
            <a:r>
              <a:rPr lang="el-GR" altLang="el-GR" sz="2400" dirty="0"/>
              <a:t>Στην αρχαία γραμματεία το </a:t>
            </a:r>
            <a:r>
              <a:rPr lang="el-GR" altLang="el-GR" sz="2400" b="1" dirty="0">
                <a:solidFill>
                  <a:srgbClr val="820000"/>
                </a:solidFill>
              </a:rPr>
              <a:t>δέρμα ζώου </a:t>
            </a:r>
            <a:r>
              <a:rPr lang="el-GR" altLang="el-GR" sz="2400" dirty="0"/>
              <a:t>αναφέρεται συχνά ως μέσο γραφής, ενώ οι όροι που χρησιμοποιούνται αδιακρίτως και για τα δύο είναι οι όροι </a:t>
            </a:r>
            <a:r>
              <a:rPr lang="el-GR" altLang="el-GR" sz="2400" b="1" i="1" dirty="0">
                <a:solidFill>
                  <a:srgbClr val="820000"/>
                </a:solidFill>
              </a:rPr>
              <a:t>διφθέρα</a:t>
            </a:r>
            <a:r>
              <a:rPr lang="el-GR" altLang="el-GR" sz="2400" b="1" dirty="0">
                <a:solidFill>
                  <a:srgbClr val="820000"/>
                </a:solidFill>
              </a:rPr>
              <a:t> και </a:t>
            </a:r>
            <a:r>
              <a:rPr lang="el-GR" altLang="el-GR" sz="2400" b="1" i="1" dirty="0" smtClean="0">
                <a:solidFill>
                  <a:srgbClr val="820000"/>
                </a:solidFill>
              </a:rPr>
              <a:t>μεμβράνα (</a:t>
            </a:r>
            <a:r>
              <a:rPr lang="el-GR" altLang="el-GR" sz="2400" b="1" dirty="0" smtClean="0">
                <a:solidFill>
                  <a:srgbClr val="820000"/>
                </a:solidFill>
              </a:rPr>
              <a:t>ακατέργαστα ή </a:t>
            </a:r>
            <a:r>
              <a:rPr lang="el-GR" altLang="el-GR" sz="2400" b="1" dirty="0" err="1" smtClean="0">
                <a:solidFill>
                  <a:srgbClr val="820000"/>
                </a:solidFill>
              </a:rPr>
              <a:t>ημικατεργασμένα</a:t>
            </a:r>
            <a:r>
              <a:rPr lang="el-GR" altLang="el-GR" sz="2400" b="1" dirty="0" smtClean="0">
                <a:solidFill>
                  <a:srgbClr val="820000"/>
                </a:solidFill>
              </a:rPr>
              <a:t> δέρματα των ζώων).</a:t>
            </a:r>
          </a:p>
          <a:p>
            <a:endParaRPr lang="el-GR" sz="2400" b="1" dirty="0" smtClean="0">
              <a:solidFill>
                <a:srgbClr val="820000"/>
              </a:solidFill>
            </a:endParaRPr>
          </a:p>
          <a:p>
            <a:r>
              <a:rPr lang="el-GR" sz="2400" dirty="0" smtClean="0"/>
              <a:t>Εκτεταμένη χρήση δέρματος βουβαλιών για καταγραφή διαφόρων </a:t>
            </a:r>
            <a:r>
              <a:rPr lang="el-GR" sz="2400" dirty="0" err="1" smtClean="0"/>
              <a:t>γεγομότων</a:t>
            </a:r>
            <a:r>
              <a:rPr lang="el-GR" sz="2400" dirty="0" smtClean="0"/>
              <a:t> συναντάμε στους Ινδιάνους της Αμερικής.</a:t>
            </a:r>
          </a:p>
          <a:p>
            <a:endParaRPr lang="el-GR" altLang="el-GR" sz="2400" b="1" dirty="0" smtClean="0">
              <a:solidFill>
                <a:srgbClr val="820000"/>
              </a:solidFill>
            </a:endParaRPr>
          </a:p>
        </p:txBody>
      </p:sp>
      <p:pic>
        <p:nvPicPr>
          <p:cNvPr id="73730" name="Picture 2" descr="http://www.benaki.gr/layout/inner_images/monimes_silloges_vivliothiki.jpg"/>
          <p:cNvPicPr>
            <a:picLocks noChangeAspect="1" noChangeArrowheads="1"/>
          </p:cNvPicPr>
          <p:nvPr/>
        </p:nvPicPr>
        <p:blipFill rotWithShape="1">
          <a:blip r:embed="rId2">
            <a:extLst>
              <a:ext uri="{28A0092B-C50C-407E-A947-70E740481C1C}">
                <a14:useLocalDpi xmlns:a14="http://schemas.microsoft.com/office/drawing/2010/main" val="0"/>
              </a:ext>
            </a:extLst>
          </a:blip>
          <a:srcRect l="73547"/>
          <a:stretch/>
        </p:blipFill>
        <p:spPr bwMode="auto">
          <a:xfrm>
            <a:off x="5816522" y="1268760"/>
            <a:ext cx="2894712" cy="1872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20878" y="3159256"/>
            <a:ext cx="2286000" cy="276999"/>
          </a:xfrm>
          <a:prstGeom prst="rect">
            <a:avLst/>
          </a:prstGeom>
        </p:spPr>
        <p:txBody>
          <a:bodyPr wrap="square">
            <a:spAutoFit/>
          </a:bodyPr>
          <a:lstStyle/>
          <a:p>
            <a:pPr algn="ctr"/>
            <a:r>
              <a:rPr lang="el-GR" sz="1200" dirty="0" smtClean="0">
                <a:latin typeface="+mn-lt"/>
                <a:hlinkClick r:id="rId3"/>
              </a:rPr>
              <a:t>Μουσείο Μπενάκη</a:t>
            </a:r>
            <a:endParaRPr lang="el-GR" sz="1200" dirty="0">
              <a:latin typeface="+mn-lt"/>
            </a:endParaRPr>
          </a:p>
        </p:txBody>
      </p:sp>
    </p:spTree>
    <p:extLst>
      <p:ext uri="{BB962C8B-B14F-4D97-AF65-F5344CB8AC3E}">
        <p14:creationId xmlns:p14="http://schemas.microsoft.com/office/powerpoint/2010/main" val="945897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altLang="el-GR" b="1" dirty="0" smtClean="0"/>
              <a:t>Περγαμηνή</a:t>
            </a:r>
            <a:r>
              <a:rPr lang="el-GR" altLang="el-GR" dirty="0" smtClean="0"/>
              <a:t> </a:t>
            </a:r>
          </a:p>
        </p:txBody>
      </p:sp>
      <p:sp>
        <p:nvSpPr>
          <p:cNvPr id="46083" name="Rectangle 3"/>
          <p:cNvSpPr>
            <a:spLocks noGrp="1" noChangeArrowheads="1"/>
          </p:cNvSpPr>
          <p:nvPr>
            <p:ph idx="1"/>
          </p:nvPr>
        </p:nvSpPr>
        <p:spPr/>
        <p:txBody>
          <a:bodyPr>
            <a:normAutofit/>
          </a:bodyPr>
          <a:lstStyle/>
          <a:p>
            <a:pPr>
              <a:defRPr/>
            </a:pPr>
            <a:r>
              <a:rPr lang="el-GR" sz="2400" dirty="0" smtClean="0"/>
              <a:t>Η περγαμηνή, που είναι </a:t>
            </a:r>
            <a:r>
              <a:rPr lang="el-GR" sz="2400" b="1" dirty="0" smtClean="0">
                <a:solidFill>
                  <a:srgbClr val="820000"/>
                </a:solidFill>
              </a:rPr>
              <a:t>η πιο επεξεργασμένη και ραφιναρισμένη διφθέρα,</a:t>
            </a:r>
            <a:r>
              <a:rPr lang="el-GR" sz="2400" b="1" dirty="0" smtClean="0">
                <a:solidFill>
                  <a:schemeClr val="accent2"/>
                </a:solidFill>
              </a:rPr>
              <a:t> </a:t>
            </a:r>
            <a:r>
              <a:rPr lang="el-GR" sz="2400" dirty="0" smtClean="0"/>
              <a:t>προέλευσή της έχει την περίφημη αρχαία Πέργαμο της Ιωνίας.</a:t>
            </a:r>
            <a:endParaRPr lang="el-GR" sz="2400" b="1" dirty="0" smtClean="0">
              <a:solidFill>
                <a:srgbClr val="820000"/>
              </a:solidFill>
            </a:endParaRPr>
          </a:p>
          <a:p>
            <a:pPr>
              <a:defRPr/>
            </a:pPr>
            <a:endParaRPr lang="el-GR" sz="2400" b="1" dirty="0" smtClean="0">
              <a:solidFill>
                <a:srgbClr val="820000"/>
              </a:solidFill>
            </a:endParaRPr>
          </a:p>
          <a:p>
            <a:pPr>
              <a:defRPr/>
            </a:pPr>
            <a:r>
              <a:rPr lang="el-GR" sz="2400" b="1" dirty="0" smtClean="0">
                <a:solidFill>
                  <a:srgbClr val="820000"/>
                </a:solidFill>
              </a:rPr>
              <a:t>Κατασκευάζονταν κυρίως από δέρμα μοσχαριού, κατσικιού, προβάτων και σπάνια από δέρμα όνου.</a:t>
            </a:r>
          </a:p>
          <a:p>
            <a:pPr>
              <a:buNone/>
              <a:defRPr/>
            </a:pPr>
            <a:endParaRPr lang="el-GR" sz="2400" dirty="0" smtClean="0"/>
          </a:p>
          <a:p>
            <a:pPr>
              <a:defRPr/>
            </a:pPr>
            <a:r>
              <a:rPr lang="el-GR" sz="2400" b="1" dirty="0" smtClean="0">
                <a:solidFill>
                  <a:srgbClr val="820000"/>
                </a:solidFill>
              </a:rPr>
              <a:t>Η περγαμηνή γρήγορα άρχισε να υποσκελίζει τον πάπυρο </a:t>
            </a:r>
            <a:r>
              <a:rPr lang="el-GR" sz="2400" dirty="0" smtClean="0"/>
              <a:t>μια και χάρη στη διαδικασία που υφίστατο ήταν πλέον δυνατή η χρήση και των δύο όψεων του δέρματος, ενώ επιπλέον ήταν ανθεκτικότερη του παπύρου. </a:t>
            </a:r>
          </a:p>
          <a:p>
            <a:pPr>
              <a:buNone/>
              <a:defRPr/>
            </a:pPr>
            <a:endParaRPr lang="el-GR" sz="2400" dirty="0" smtClean="0"/>
          </a:p>
        </p:txBody>
      </p:sp>
    </p:spTree>
    <p:extLst>
      <p:ext uri="{BB962C8B-B14F-4D97-AF65-F5344CB8AC3E}">
        <p14:creationId xmlns:p14="http://schemas.microsoft.com/office/powerpoint/2010/main" val="1769000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Πρόδρομες επιφάνειες γραφής</a:t>
            </a:r>
          </a:p>
        </p:txBody>
      </p:sp>
      <p:sp>
        <p:nvSpPr>
          <p:cNvPr id="5122" name="Rectangle 3"/>
          <p:cNvSpPr>
            <a:spLocks noGrp="1" noChangeArrowheads="1"/>
          </p:cNvSpPr>
          <p:nvPr>
            <p:ph idx="1"/>
          </p:nvPr>
        </p:nvSpPr>
        <p:spPr/>
        <p:txBody>
          <a:bodyPr/>
          <a:lstStyle/>
          <a:p>
            <a:pPr eaLnBrk="1" hangingPunct="1"/>
            <a:r>
              <a:rPr lang="el-GR" altLang="el-GR" sz="2400" dirty="0" smtClean="0"/>
              <a:t>Στην ενότητα αυτή θα γίνει μία σχετικά σύντομη παράθεση στοιχείων που αφορούν τις επιφάνειες γραφής που χρησιμοποιούνταν πολύ πριν ο άνθρωπος αρχίσει να χρησιμοποιεί το χαρτί.</a:t>
            </a:r>
          </a:p>
          <a:p>
            <a:pPr eaLnBrk="1" hangingPunct="1">
              <a:buNone/>
            </a:pPr>
            <a:endParaRPr lang="el-GR" altLang="el-GR" sz="2400" dirty="0" smtClean="0"/>
          </a:p>
          <a:p>
            <a:pPr eaLnBrk="1" hangingPunct="1"/>
            <a:r>
              <a:rPr lang="el-GR" altLang="el-GR" sz="2400" dirty="0" smtClean="0"/>
              <a:t>Πολλά αναλυτικά στοιχεία μπορείτε να βρείτε στο βιβλίο του Χ. Λάζου το οποίο αναφέρεται στη βιβλιογραφία του κεφαλαίου αυτού και στο οποίο στηρίχθηκε σε μεγάλο βαθμό το κεφάλαιο αυτό.</a:t>
            </a:r>
          </a:p>
        </p:txBody>
      </p:sp>
    </p:spTree>
    <p:extLst>
      <p:ext uri="{BB962C8B-B14F-4D97-AF65-F5344CB8AC3E}">
        <p14:creationId xmlns:p14="http://schemas.microsoft.com/office/powerpoint/2010/main" val="1698676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l-GR"/>
          </a:p>
        </p:txBody>
      </p:sp>
      <p:sp>
        <p:nvSpPr>
          <p:cNvPr id="4" name="Content Placeholder 3"/>
          <p:cNvSpPr>
            <a:spLocks noGrp="1"/>
          </p:cNvSpPr>
          <p:nvPr>
            <p:ph idx="1"/>
          </p:nvPr>
        </p:nvSpPr>
        <p:spPr>
          <a:xfrm>
            <a:off x="457200" y="1196752"/>
            <a:ext cx="4978896" cy="5040560"/>
          </a:xfrm>
        </p:spPr>
        <p:txBody>
          <a:bodyPr>
            <a:normAutofit/>
          </a:bodyPr>
          <a:lstStyle/>
          <a:p>
            <a:r>
              <a:rPr lang="el-GR" altLang="el-GR" sz="2400" dirty="0" smtClean="0"/>
              <a:t>Στη </a:t>
            </a:r>
            <a:r>
              <a:rPr lang="el-GR" altLang="el-GR" sz="2400" dirty="0"/>
              <a:t>φωτογραφία φαίνεται η περγαμηνή (του 10ου αιώνα) στις σελίδες της οποίας κρύβονταν κείμενα του Αρχιμήδη. </a:t>
            </a:r>
          </a:p>
          <a:p>
            <a:r>
              <a:rPr lang="el-GR" altLang="el-GR" sz="2400" dirty="0" smtClean="0"/>
              <a:t>Αργότερα </a:t>
            </a:r>
            <a:r>
              <a:rPr lang="el-GR" altLang="el-GR" sz="2400" dirty="0"/>
              <a:t>τα κείμενα αυτά αντικαταστάθηκαν από άλλα θρησκευτικού περιεχομένου.</a:t>
            </a:r>
          </a:p>
          <a:p>
            <a:r>
              <a:rPr lang="el-GR" altLang="el-GR" sz="2400" dirty="0" smtClean="0"/>
              <a:t>Η τεχνολογία </a:t>
            </a:r>
            <a:r>
              <a:rPr lang="el-GR" altLang="el-GR" sz="2400" dirty="0" err="1" smtClean="0"/>
              <a:t>ακτίνων</a:t>
            </a:r>
            <a:r>
              <a:rPr lang="el-GR" altLang="el-GR" sz="2400" dirty="0" smtClean="0"/>
              <a:t> </a:t>
            </a:r>
            <a:r>
              <a:rPr lang="el-GR" altLang="el-GR" sz="2400" dirty="0"/>
              <a:t>Χ αποκάλυψε τα </a:t>
            </a:r>
            <a:r>
              <a:rPr lang="el-GR" altLang="el-GR" sz="2400" dirty="0" smtClean="0"/>
              <a:t>έργα αυτά</a:t>
            </a:r>
            <a:r>
              <a:rPr lang="el-GR" altLang="el-GR" sz="2400" i="1" dirty="0" smtClean="0"/>
              <a:t>.</a:t>
            </a:r>
            <a:r>
              <a:rPr lang="el-GR" altLang="el-GR" sz="2400" dirty="0" smtClean="0"/>
              <a:t> </a:t>
            </a:r>
            <a:endParaRPr lang="el-GR" altLang="el-GR" sz="2400" dirty="0"/>
          </a:p>
          <a:p>
            <a:endParaRPr lang="el-GR" sz="2400" dirty="0"/>
          </a:p>
        </p:txBody>
      </p:sp>
      <p:pic>
        <p:nvPicPr>
          <p:cNvPr id="62467" name="Picture 3" descr="D:\Downloads\ArPalimTy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7" y="1268760"/>
            <a:ext cx="3058313" cy="46157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24126" y="5913743"/>
            <a:ext cx="305831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hlinkClick r:id="rId3"/>
              </a:rPr>
              <a:t>Μια σελίδα από το παλίμψηστο (πρωτότυπο κείμενο) του Αρχιμήδη που προβλήθηκε</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he-IL" sz="1200" dirty="0" smtClean="0">
                <a:latin typeface="+mn-lt"/>
                <a:hlinkClick r:id="rId4"/>
              </a:rPr>
              <a:t>טוקיוני</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5"/>
              </a:rPr>
              <a:t>CC BY 3.0</a:t>
            </a:r>
            <a:endParaRPr lang="en-US" sz="1200" dirty="0">
              <a:latin typeface="+mn-lt"/>
            </a:endParaRPr>
          </a:p>
        </p:txBody>
      </p:sp>
    </p:spTree>
    <p:extLst>
      <p:ext uri="{BB962C8B-B14F-4D97-AF65-F5344CB8AC3E}">
        <p14:creationId xmlns:p14="http://schemas.microsoft.com/office/powerpoint/2010/main" val="1016446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Περγαμηνή</a:t>
            </a:r>
            <a:endParaRPr lang="el-GR" dirty="0"/>
          </a:p>
        </p:txBody>
      </p:sp>
      <p:sp>
        <p:nvSpPr>
          <p:cNvPr id="5" name="Content Placeholder 4"/>
          <p:cNvSpPr>
            <a:spLocks noGrp="1"/>
          </p:cNvSpPr>
          <p:nvPr>
            <p:ph idx="1"/>
          </p:nvPr>
        </p:nvSpPr>
        <p:spPr/>
        <p:txBody>
          <a:bodyPr>
            <a:normAutofit/>
          </a:bodyPr>
          <a:lstStyle/>
          <a:p>
            <a:r>
              <a:rPr lang="el-GR" sz="2800" b="1" dirty="0" smtClean="0">
                <a:solidFill>
                  <a:srgbClr val="820000"/>
                </a:solidFill>
              </a:rPr>
              <a:t>Μειονεκτήματα</a:t>
            </a:r>
          </a:p>
          <a:p>
            <a:pPr lvl="1"/>
            <a:r>
              <a:rPr lang="el-GR" sz="2400" dirty="0" smtClean="0"/>
              <a:t>Κατατρώγεται από τα σαρκοφάγα</a:t>
            </a:r>
          </a:p>
          <a:p>
            <a:pPr lvl="1"/>
            <a:r>
              <a:rPr lang="el-GR" sz="2400" dirty="0" smtClean="0"/>
              <a:t>Ακριβότερη</a:t>
            </a:r>
          </a:p>
          <a:p>
            <a:pPr lvl="1"/>
            <a:r>
              <a:rPr lang="el-GR" sz="2400" dirty="0" smtClean="0"/>
              <a:t>Ιδιαίτερα ευαίσθητη στην υγρασία</a:t>
            </a:r>
          </a:p>
          <a:p>
            <a:pPr lvl="1"/>
            <a:endParaRPr lang="el-GR" sz="2400" dirty="0" smtClean="0"/>
          </a:p>
          <a:p>
            <a:r>
              <a:rPr lang="el-GR" sz="2800" b="1" dirty="0" smtClean="0">
                <a:solidFill>
                  <a:schemeClr val="tx2"/>
                </a:solidFill>
              </a:rPr>
              <a:t>Πλεονεκτήματα</a:t>
            </a:r>
          </a:p>
          <a:p>
            <a:pPr lvl="1"/>
            <a:r>
              <a:rPr lang="el-GR" sz="2400" dirty="0" smtClean="0"/>
              <a:t>Λεπτότερη και ωραία</a:t>
            </a:r>
          </a:p>
          <a:p>
            <a:pPr lvl="1"/>
            <a:r>
              <a:rPr lang="el-GR" sz="2400" dirty="0" smtClean="0"/>
              <a:t>Ανθεκτικότητα, στερεά, διπλώνεται</a:t>
            </a:r>
          </a:p>
          <a:p>
            <a:pPr lvl="1">
              <a:tabLst>
                <a:tab pos="4937125" algn="l"/>
              </a:tabLst>
            </a:pPr>
            <a:r>
              <a:rPr lang="el-GR" sz="2400" dirty="0" smtClean="0"/>
              <a:t>Δεν έβγαινε η μελάνη</a:t>
            </a:r>
          </a:p>
          <a:p>
            <a:endParaRPr lang="el-GR" sz="2800" dirty="0"/>
          </a:p>
        </p:txBody>
      </p:sp>
    </p:spTree>
    <p:extLst>
      <p:ext uri="{BB962C8B-B14F-4D97-AF65-F5344CB8AC3E}">
        <p14:creationId xmlns:p14="http://schemas.microsoft.com/office/powerpoint/2010/main" val="2023582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54274" name="Rectangle 3"/>
          <p:cNvSpPr>
            <a:spLocks noGrp="1" noChangeArrowheads="1"/>
          </p:cNvSpPr>
          <p:nvPr>
            <p:ph idx="1"/>
          </p:nvPr>
        </p:nvSpPr>
        <p:spPr/>
        <p:txBody>
          <a:bodyPr/>
          <a:lstStyle/>
          <a:p>
            <a:pPr>
              <a:defRPr/>
            </a:pPr>
            <a:r>
              <a:rPr lang="el-GR" sz="2400" dirty="0" smtClean="0"/>
              <a:t>Στο εμπόριο σήμερα </a:t>
            </a:r>
            <a:r>
              <a:rPr lang="el-GR" sz="2400" b="1" dirty="0" smtClean="0">
                <a:solidFill>
                  <a:schemeClr val="tx2"/>
                </a:solidFill>
              </a:rPr>
              <a:t>κυκλοφορούν συνηθισμένα χαρτιά με την ονομασία «περγαμηνή» ή «απομίμηση περγαμηνής» </a:t>
            </a:r>
            <a:r>
              <a:rPr lang="el-GR" sz="2400" dirty="0" smtClean="0"/>
              <a:t>που έχουν μόνο ομοιότητα στα γενικά χαρακτηριστικά με την αρχαία περγαμηνή (</a:t>
            </a:r>
            <a:r>
              <a:rPr lang="el-GR" sz="2400" b="1" dirty="0" smtClean="0">
                <a:solidFill>
                  <a:srgbClr val="820000"/>
                </a:solidFill>
              </a:rPr>
              <a:t>«φυτική περγαμηνή» </a:t>
            </a:r>
            <a:r>
              <a:rPr lang="el-GR" sz="2400" dirty="0" smtClean="0"/>
              <a:t>χαρτί ειδικής επεξεργασίας).</a:t>
            </a:r>
          </a:p>
        </p:txBody>
      </p:sp>
    </p:spTree>
    <p:extLst>
      <p:ext uri="{BB962C8B-B14F-4D97-AF65-F5344CB8AC3E}">
        <p14:creationId xmlns:p14="http://schemas.microsoft.com/office/powerpoint/2010/main" val="1480027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l-GR" altLang="el-GR" b="1" dirty="0" smtClean="0"/>
              <a:t>Υφάσματα</a:t>
            </a:r>
            <a:r>
              <a:rPr lang="el-GR" altLang="el-GR" dirty="0" smtClean="0"/>
              <a:t> </a:t>
            </a:r>
          </a:p>
        </p:txBody>
      </p:sp>
      <p:sp>
        <p:nvSpPr>
          <p:cNvPr id="57347" name="Rectangle 3"/>
          <p:cNvSpPr>
            <a:spLocks noGrp="1" noChangeArrowheads="1"/>
          </p:cNvSpPr>
          <p:nvPr>
            <p:ph idx="1"/>
          </p:nvPr>
        </p:nvSpPr>
        <p:spPr/>
        <p:txBody>
          <a:bodyPr>
            <a:normAutofit lnSpcReduction="10000"/>
          </a:bodyPr>
          <a:lstStyle/>
          <a:p>
            <a:pPr eaLnBrk="1" hangingPunct="1">
              <a:lnSpc>
                <a:spcPct val="80000"/>
              </a:lnSpc>
              <a:buFontTx/>
              <a:buNone/>
            </a:pPr>
            <a:r>
              <a:rPr lang="el-GR" altLang="el-GR" sz="2800" dirty="0" smtClean="0"/>
              <a:t>	</a:t>
            </a:r>
          </a:p>
          <a:p>
            <a:r>
              <a:rPr lang="el-GR" altLang="el-GR" sz="2800" b="1" dirty="0" smtClean="0">
                <a:solidFill>
                  <a:srgbClr val="820000"/>
                </a:solidFill>
              </a:rPr>
              <a:t>Βιβλία γραμμένα σε μετάξι </a:t>
            </a:r>
            <a:r>
              <a:rPr lang="el-GR" altLang="el-GR" sz="2800" dirty="0" smtClean="0"/>
              <a:t>(Κίνα, μετά την εφεύρεση του χαρτιού, το μετάξι παραγκωνίστηκε ως γραφική ύλη). </a:t>
            </a:r>
          </a:p>
          <a:p>
            <a:pPr>
              <a:buNone/>
            </a:pPr>
            <a:endParaRPr lang="el-GR" altLang="el-GR" sz="2800" dirty="0" smtClean="0"/>
          </a:p>
          <a:p>
            <a:pPr>
              <a:defRPr/>
            </a:pPr>
            <a:r>
              <a:rPr lang="el-GR" sz="2800" b="1" dirty="0" smtClean="0">
                <a:solidFill>
                  <a:srgbClr val="C00000"/>
                </a:solidFill>
              </a:rPr>
              <a:t>Το λινάρι, </a:t>
            </a:r>
            <a:r>
              <a:rPr lang="el-GR" sz="2800" dirty="0" smtClean="0"/>
              <a:t>όπου η</a:t>
            </a:r>
            <a:r>
              <a:rPr lang="el-GR" sz="2800" b="1" dirty="0" smtClean="0">
                <a:solidFill>
                  <a:srgbClr val="C00000"/>
                </a:solidFill>
              </a:rPr>
              <a:t> </a:t>
            </a:r>
            <a:r>
              <a:rPr lang="el-GR" sz="2800" dirty="0" smtClean="0"/>
              <a:t>χρήση του στην </a:t>
            </a:r>
            <a:r>
              <a:rPr lang="el-GR" sz="2800" b="1" dirty="0" smtClean="0">
                <a:solidFill>
                  <a:srgbClr val="820000"/>
                </a:solidFill>
              </a:rPr>
              <a:t>Αίγυπτο</a:t>
            </a:r>
            <a:r>
              <a:rPr lang="el-GR" sz="2800" b="1" dirty="0" smtClean="0">
                <a:solidFill>
                  <a:schemeClr val="accent2"/>
                </a:solidFill>
              </a:rPr>
              <a:t> </a:t>
            </a:r>
            <a:r>
              <a:rPr lang="el-GR" sz="2800" dirty="0" smtClean="0"/>
              <a:t>χρονολογείται από το</a:t>
            </a:r>
            <a:r>
              <a:rPr lang="el-GR" sz="2800" b="1" dirty="0" smtClean="0">
                <a:solidFill>
                  <a:schemeClr val="accent2"/>
                </a:solidFill>
              </a:rPr>
              <a:t> </a:t>
            </a:r>
            <a:r>
              <a:rPr lang="el-GR" sz="2800" b="1" dirty="0" smtClean="0">
                <a:solidFill>
                  <a:srgbClr val="820000"/>
                </a:solidFill>
              </a:rPr>
              <a:t>3400 </a:t>
            </a:r>
            <a:r>
              <a:rPr lang="el-GR" sz="2800" b="1" dirty="0" err="1" smtClean="0">
                <a:solidFill>
                  <a:srgbClr val="820000"/>
                </a:solidFill>
              </a:rPr>
              <a:t>π.Χ.</a:t>
            </a:r>
            <a:r>
              <a:rPr lang="el-GR" sz="2800" b="1" dirty="0" smtClean="0">
                <a:solidFill>
                  <a:srgbClr val="820000"/>
                </a:solidFill>
              </a:rPr>
              <a:t>, </a:t>
            </a:r>
            <a:r>
              <a:rPr lang="el-GR" sz="2800" dirty="0" smtClean="0"/>
              <a:t>όπου αντικατέστησε τον πάπυρο.</a:t>
            </a:r>
          </a:p>
          <a:p>
            <a:pPr>
              <a:defRPr/>
            </a:pPr>
            <a:endParaRPr lang="el-GR" sz="2800" dirty="0" smtClean="0"/>
          </a:p>
          <a:p>
            <a:pPr>
              <a:defRPr/>
            </a:pPr>
            <a:r>
              <a:rPr lang="el-GR" altLang="el-GR" sz="2800" b="1" dirty="0" smtClean="0"/>
              <a:t>«Ζωγραφισμένα» υφάσματα</a:t>
            </a:r>
            <a:br>
              <a:rPr lang="el-GR" altLang="el-GR" sz="2800" b="1" dirty="0" smtClean="0"/>
            </a:br>
            <a:r>
              <a:rPr lang="el-GR" altLang="el-GR" sz="2800" b="1" dirty="0" smtClean="0"/>
              <a:t>των Ίνκας</a:t>
            </a:r>
            <a:r>
              <a:rPr lang="el-GR" altLang="el-GR" sz="2800" dirty="0" smtClean="0"/>
              <a:t> </a:t>
            </a:r>
            <a:endParaRPr lang="el-GR" sz="2800" dirty="0" smtClean="0"/>
          </a:p>
          <a:p>
            <a:endParaRPr lang="el-GR" altLang="el-GR" sz="2800" dirty="0" smtClean="0"/>
          </a:p>
        </p:txBody>
      </p:sp>
    </p:spTree>
    <p:extLst>
      <p:ext uri="{BB962C8B-B14F-4D97-AF65-F5344CB8AC3E}">
        <p14:creationId xmlns:p14="http://schemas.microsoft.com/office/powerpoint/2010/main" val="455486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l-GR" altLang="el-GR" dirty="0" smtClean="0"/>
              <a:t>Φλοιοί και φύλλα δέντρων </a:t>
            </a:r>
          </a:p>
        </p:txBody>
      </p:sp>
      <p:sp>
        <p:nvSpPr>
          <p:cNvPr id="60419" name="Rectangle 3"/>
          <p:cNvSpPr>
            <a:spLocks noGrp="1" noChangeArrowheads="1"/>
          </p:cNvSpPr>
          <p:nvPr>
            <p:ph idx="1"/>
          </p:nvPr>
        </p:nvSpPr>
        <p:spPr>
          <a:xfrm>
            <a:off x="457201" y="1196752"/>
            <a:ext cx="5122912" cy="5400600"/>
          </a:xfrm>
        </p:spPr>
        <p:txBody>
          <a:bodyPr>
            <a:normAutofit/>
          </a:bodyPr>
          <a:lstStyle/>
          <a:p>
            <a:r>
              <a:rPr lang="el-GR" altLang="el-GR" sz="2000" dirty="0" smtClean="0"/>
              <a:t>Οι φλοιοί των δέντρων ήταν αρκετά πρόσφορο υλικό για γραφή (Ρωσία, Μάγια, Αζτέκοι, </a:t>
            </a:r>
            <a:r>
              <a:rPr lang="el-GR" altLang="el-GR" sz="2000" dirty="0" err="1" smtClean="0"/>
              <a:t>Μιχτέκοι</a:t>
            </a:r>
            <a:r>
              <a:rPr lang="el-GR" altLang="el-GR" sz="2000" dirty="0" smtClean="0"/>
              <a:t>, </a:t>
            </a:r>
            <a:r>
              <a:rPr lang="el-GR" altLang="el-GR" sz="2000" dirty="0" err="1" smtClean="0"/>
              <a:t>Τολτέκοι</a:t>
            </a:r>
            <a:r>
              <a:rPr lang="el-GR" altLang="el-GR" sz="2000" dirty="0" smtClean="0"/>
              <a:t> κ.α.). </a:t>
            </a:r>
          </a:p>
          <a:p>
            <a:pPr>
              <a:spcAft>
                <a:spcPts val="600"/>
              </a:spcAft>
              <a:defRPr/>
            </a:pPr>
            <a:r>
              <a:rPr lang="el-GR" sz="2000" dirty="0" smtClean="0"/>
              <a:t>Ο φλοιός της φιλύρας (κοινή φλαμουριά) χρησιμοποιούνταν πολύ από τους  Ρωμαίους ως γραφική ύλη μέχρι που αντικαταστάθηκε πλήρως από τον πάπυρο. Επίσης, χρησιμοποιούνταν από φυλή της Σουμάτρας που τα δίπλωναν σαν μια μορφή φυσαρμόνικας. </a:t>
            </a:r>
          </a:p>
        </p:txBody>
      </p:sp>
      <p:pic>
        <p:nvPicPr>
          <p:cNvPr id="62468" name="Picture 5" descr="http://votanaaristoteleio.weebly.com/uploads/1/1/9/0/11905755/59811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953232"/>
            <a:ext cx="2034041" cy="19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Φιλύρα η γναφαλώδης ή αργυρόφυλλος (Tilia tomentosa ή alba ή argent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4193" y="1266778"/>
            <a:ext cx="2051720" cy="22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46220" y="5942072"/>
            <a:ext cx="2286000" cy="276999"/>
          </a:xfrm>
          <a:prstGeom prst="rect">
            <a:avLst/>
          </a:prstGeom>
        </p:spPr>
        <p:txBody>
          <a:bodyPr wrap="square">
            <a:spAutoFit/>
          </a:bodyPr>
          <a:lstStyle/>
          <a:p>
            <a:pPr algn="ctr"/>
            <a:r>
              <a:rPr lang="en-US" sz="1200" dirty="0" smtClean="0">
                <a:solidFill>
                  <a:schemeClr val="tx1">
                    <a:lumMod val="75000"/>
                    <a:lumOff val="25000"/>
                  </a:schemeClr>
                </a:solidFill>
                <a:latin typeface="+mn-lt"/>
                <a:hlinkClick r:id="rId4"/>
              </a:rPr>
              <a:t>votanaaristoteleio.weebly.com</a:t>
            </a:r>
            <a:endParaRPr lang="el-GR" sz="1200" dirty="0">
              <a:solidFill>
                <a:schemeClr val="tx1">
                  <a:lumMod val="75000"/>
                  <a:lumOff val="25000"/>
                </a:schemeClr>
              </a:solidFill>
              <a:latin typeface="+mn-lt"/>
            </a:endParaRPr>
          </a:p>
        </p:txBody>
      </p:sp>
      <p:sp>
        <p:nvSpPr>
          <p:cNvPr id="9" name="Rectangle 8"/>
          <p:cNvSpPr/>
          <p:nvPr/>
        </p:nvSpPr>
        <p:spPr>
          <a:xfrm>
            <a:off x="5840896" y="3513032"/>
            <a:ext cx="305831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Tilia </a:t>
            </a:r>
            <a:r>
              <a:rPr lang="en-US" sz="1200" dirty="0" err="1">
                <a:latin typeface="+mn-lt"/>
                <a:hlinkClick r:id="rId5"/>
              </a:rPr>
              <a:t>tomentosa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6"/>
              </a:rPr>
              <a:t>Bruce Marlin</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7"/>
              </a:rPr>
              <a:t>CC BY 3.0</a:t>
            </a:r>
            <a:endParaRPr lang="en-US" sz="1200" dirty="0">
              <a:latin typeface="+mn-lt"/>
            </a:endParaRPr>
          </a:p>
        </p:txBody>
      </p:sp>
    </p:spTree>
    <p:extLst>
      <p:ext uri="{BB962C8B-B14F-4D97-AF65-F5344CB8AC3E}">
        <p14:creationId xmlns:p14="http://schemas.microsoft.com/office/powerpoint/2010/main" val="24580090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title"/>
          </p:nvPr>
        </p:nvSpPr>
        <p:spPr/>
        <p:txBody>
          <a:bodyPr/>
          <a:lstStyle/>
          <a:p>
            <a:pPr eaLnBrk="1" hangingPunct="1"/>
            <a:r>
              <a:rPr lang="el-GR" altLang="el-GR" b="1" dirty="0" smtClean="0">
                <a:solidFill>
                  <a:schemeClr val="tx1">
                    <a:lumMod val="75000"/>
                    <a:lumOff val="25000"/>
                  </a:schemeClr>
                </a:solidFill>
              </a:rPr>
              <a:t>Φλοιοί σημύδας</a:t>
            </a:r>
            <a:r>
              <a:rPr lang="el-GR" altLang="el-GR" dirty="0" smtClean="0">
                <a:solidFill>
                  <a:schemeClr val="tx1">
                    <a:lumMod val="75000"/>
                    <a:lumOff val="25000"/>
                  </a:schemeClr>
                </a:solidFill>
              </a:rPr>
              <a:t> </a:t>
            </a:r>
          </a:p>
        </p:txBody>
      </p:sp>
      <p:pic>
        <p:nvPicPr>
          <p:cNvPr id="52226" name="Picture 2" descr="http://upload.wikimedia.org/wikipedia/commons/1/14/Be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425" y="1628800"/>
            <a:ext cx="7055151" cy="32613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96891" y="4941168"/>
            <a:ext cx="2750217" cy="461665"/>
          </a:xfrm>
          <a:prstGeom prst="rect">
            <a:avLst/>
          </a:prstGeom>
        </p:spPr>
        <p:txBody>
          <a:bodyPr wrap="square">
            <a:spAutoFit/>
          </a:bodyPr>
          <a:lstStyle/>
          <a:p>
            <a:pPr algn="ctr"/>
            <a:r>
              <a:rPr lang="en-US" sz="1200" dirty="0" smtClean="0">
                <a:solidFill>
                  <a:schemeClr val="tx1">
                    <a:lumMod val="75000"/>
                    <a:lumOff val="25000"/>
                  </a:schemeClr>
                </a:solidFill>
                <a:latin typeface="+mn-lt"/>
                <a:hlinkClick r:id="rId3"/>
              </a:rPr>
              <a:t>“</a:t>
            </a:r>
            <a:r>
              <a:rPr lang="en-US" sz="1200" dirty="0" err="1">
                <a:latin typeface="+mn-lt"/>
                <a:hlinkClick r:id="rId3"/>
              </a:rPr>
              <a:t>Beresta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rPr>
              <a:t> </a:t>
            </a:r>
            <a:r>
              <a:rPr lang="en-US" sz="1200" u="sng" dirty="0" err="1">
                <a:latin typeface="+mn-lt"/>
                <a:hlinkClick r:id="rId4" tooltip="wikipedia:User:Ghirlandajo"/>
              </a:rPr>
              <a:t>Ghirlandajo</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Tree>
    <p:extLst>
      <p:ext uri="{BB962C8B-B14F-4D97-AF65-F5344CB8AC3E}">
        <p14:creationId xmlns:p14="http://schemas.microsoft.com/office/powerpoint/2010/main" val="1006528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l-GR" altLang="el-GR" b="1" dirty="0" smtClean="0"/>
              <a:t>Τάπα (μεμβράνη από φλοιό)</a:t>
            </a:r>
            <a:r>
              <a:rPr lang="el-GR" altLang="el-GR" dirty="0" smtClean="0"/>
              <a:t> </a:t>
            </a:r>
          </a:p>
        </p:txBody>
      </p:sp>
      <p:sp>
        <p:nvSpPr>
          <p:cNvPr id="2" name="Content Placeholder 1"/>
          <p:cNvSpPr>
            <a:spLocks noGrp="1"/>
          </p:cNvSpPr>
          <p:nvPr>
            <p:ph idx="1"/>
          </p:nvPr>
        </p:nvSpPr>
        <p:spPr>
          <a:xfrm>
            <a:off x="457200" y="1196752"/>
            <a:ext cx="4906888" cy="3744416"/>
          </a:xfrm>
        </p:spPr>
        <p:txBody>
          <a:bodyPr>
            <a:normAutofit/>
          </a:bodyPr>
          <a:lstStyle/>
          <a:p>
            <a:pPr>
              <a:defRPr/>
            </a:pPr>
            <a:r>
              <a:rPr lang="el-GR" sz="2400" dirty="0" smtClean="0"/>
              <a:t>Η </a:t>
            </a:r>
            <a:r>
              <a:rPr lang="el-GR" sz="2400" dirty="0"/>
              <a:t>λέξη </a:t>
            </a:r>
            <a:r>
              <a:rPr lang="el-GR" sz="2400" b="1" dirty="0">
                <a:solidFill>
                  <a:srgbClr val="820000"/>
                </a:solidFill>
              </a:rPr>
              <a:t>τάπα είναι πολυνησιακός όρος </a:t>
            </a:r>
            <a:r>
              <a:rPr lang="el-GR" sz="2400" dirty="0"/>
              <a:t>και αφορά μεμβράνες από φλοιό οι οποίες έχουν </a:t>
            </a:r>
            <a:r>
              <a:rPr lang="el-GR" sz="2400" b="1" dirty="0">
                <a:solidFill>
                  <a:srgbClr val="820000"/>
                </a:solidFill>
              </a:rPr>
              <a:t>κοινή φυτική σύσταση με το χαρτί. </a:t>
            </a:r>
          </a:p>
          <a:p>
            <a:pPr>
              <a:defRPr/>
            </a:pPr>
            <a:r>
              <a:rPr lang="el-GR" sz="2400" dirty="0" smtClean="0"/>
              <a:t>Παράγονται </a:t>
            </a:r>
            <a:r>
              <a:rPr lang="el-GR" sz="2400" dirty="0"/>
              <a:t>με χτύπημα του εσωτερικού φλοιού τροπικών δέντρων ώστε να σχηματιστεί μια λεπτή και εύκαμπτη επιφάνεια πολλαπλάσιου μεγέθους</a:t>
            </a:r>
            <a:r>
              <a:rPr lang="el-GR" sz="2400" dirty="0" smtClean="0"/>
              <a:t>.</a:t>
            </a:r>
            <a:endParaRPr lang="el-GR" sz="2400" dirty="0"/>
          </a:p>
        </p:txBody>
      </p:sp>
      <p:pic>
        <p:nvPicPr>
          <p:cNvPr id="50177" name="Picture 1" descr="D:\Downloads\640px-PNG_Turtle_Tapa_Cloth_QM_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412776"/>
            <a:ext cx="32512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4725144"/>
            <a:ext cx="7920880" cy="1938992"/>
          </a:xfrm>
          <a:prstGeom prst="rect">
            <a:avLst/>
          </a:prstGeom>
        </p:spPr>
        <p:txBody>
          <a:bodyPr wrap="square">
            <a:spAutoFit/>
          </a:bodyPr>
          <a:lstStyle/>
          <a:p>
            <a:pPr marL="342900" indent="-342900">
              <a:buFont typeface="Arial" panose="020B0604020202020204" pitchFamily="34" charset="0"/>
              <a:buChar char="•"/>
              <a:defRPr/>
            </a:pPr>
            <a:r>
              <a:rPr lang="el-GR" sz="2400" dirty="0">
                <a:latin typeface="+mn-lt"/>
              </a:rPr>
              <a:t>Με διαφορετική επεξεργασία μπορούν να δώσουν χαρτί. Αν και δεν είναι ξεκάθαρο πιστεύεται ότι πρωτοεμφανίσθηκε στην Νοτιοανατολική Ασία πριν από 6500 χρόνια. </a:t>
            </a:r>
          </a:p>
          <a:p>
            <a:pPr marL="342900" indent="-342900">
              <a:buFont typeface="Arial" panose="020B0604020202020204" pitchFamily="34" charset="0"/>
              <a:buChar char="•"/>
              <a:defRPr/>
            </a:pPr>
            <a:r>
              <a:rPr lang="el-GR" sz="2400" dirty="0">
                <a:latin typeface="+mn-lt"/>
              </a:rPr>
              <a:t>Χρησιμοποιείται ακόμη και σήμερα ποικιλοτρόπως. </a:t>
            </a:r>
          </a:p>
        </p:txBody>
      </p:sp>
      <p:sp>
        <p:nvSpPr>
          <p:cNvPr id="9" name="Rectangle 8"/>
          <p:cNvSpPr/>
          <p:nvPr/>
        </p:nvSpPr>
        <p:spPr>
          <a:xfrm>
            <a:off x="5436096" y="3814141"/>
            <a:ext cx="325119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pt-BR" sz="1200" dirty="0">
                <a:latin typeface="+mn-lt"/>
                <a:hlinkClick r:id="rId3"/>
              </a:rPr>
              <a:t>PNG Turtle Tapa Cloth QM r</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rPr>
              <a:t> </a:t>
            </a:r>
            <a:r>
              <a:rPr lang="en-US" sz="1200" dirty="0">
                <a:latin typeface="+mn-lt"/>
                <a:hlinkClick r:id="rId4" tooltip="User:Qm museum bot"/>
              </a:rPr>
              <a:t>Queensland Museum</a:t>
            </a:r>
            <a:r>
              <a:rPr lang="en-US" sz="1200" dirty="0">
                <a:latin typeface="+mn-lt"/>
              </a:rPr>
              <a:t> </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smtClean="0">
                <a:latin typeface="+mn-lt"/>
                <a:hlinkClick r:id="rId5"/>
              </a:rPr>
              <a:t>CC </a:t>
            </a:r>
            <a:r>
              <a:rPr lang="en-US" sz="1200" dirty="0">
                <a:latin typeface="+mn-lt"/>
                <a:hlinkClick r:id="rId5"/>
              </a:rPr>
              <a:t>BY-SA </a:t>
            </a:r>
            <a:r>
              <a:rPr lang="en-US" sz="1200" dirty="0" smtClean="0">
                <a:latin typeface="+mn-lt"/>
                <a:hlinkClick r:id="rId5"/>
              </a:rPr>
              <a:t>3.0</a:t>
            </a:r>
            <a:endParaRPr lang="en-US" sz="1200" dirty="0">
              <a:latin typeface="+mn-lt"/>
            </a:endParaRPr>
          </a:p>
        </p:txBody>
      </p:sp>
    </p:spTree>
    <p:extLst>
      <p:ext uri="{BB962C8B-B14F-4D97-AF65-F5344CB8AC3E}">
        <p14:creationId xmlns:p14="http://schemas.microsoft.com/office/powerpoint/2010/main" val="3959959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p:txBody>
          <a:bodyPr/>
          <a:lstStyle/>
          <a:p>
            <a:pPr eaLnBrk="1" hangingPunct="1"/>
            <a:r>
              <a:rPr lang="el-GR" altLang="el-GR" b="1" dirty="0" err="1" smtClean="0"/>
              <a:t>Αμάτλ</a:t>
            </a:r>
            <a:r>
              <a:rPr lang="el-GR" altLang="el-GR" b="1" dirty="0" smtClean="0"/>
              <a:t> </a:t>
            </a:r>
          </a:p>
        </p:txBody>
      </p:sp>
      <p:sp>
        <p:nvSpPr>
          <p:cNvPr id="2" name="Content Placeholder 1"/>
          <p:cNvSpPr>
            <a:spLocks noGrp="1"/>
          </p:cNvSpPr>
          <p:nvPr>
            <p:ph idx="1"/>
          </p:nvPr>
        </p:nvSpPr>
        <p:spPr>
          <a:xfrm>
            <a:off x="457200" y="1196752"/>
            <a:ext cx="6131024" cy="5040560"/>
          </a:xfrm>
        </p:spPr>
        <p:txBody>
          <a:bodyPr>
            <a:noAutofit/>
          </a:bodyPr>
          <a:lstStyle/>
          <a:p>
            <a:pPr>
              <a:spcAft>
                <a:spcPts val="600"/>
              </a:spcAft>
              <a:defRPr/>
            </a:pPr>
            <a:r>
              <a:rPr lang="el-GR" sz="2400" dirty="0" smtClean="0"/>
              <a:t>Με </a:t>
            </a:r>
            <a:r>
              <a:rPr lang="el-GR" sz="2400" dirty="0"/>
              <a:t>το </a:t>
            </a:r>
            <a:r>
              <a:rPr lang="el-GR" sz="2400" dirty="0" err="1"/>
              <a:t>αμάτλ</a:t>
            </a:r>
            <a:r>
              <a:rPr lang="el-GR" sz="2400" dirty="0"/>
              <a:t> κατασκευάζονταν διάφορα βιβλία αλλά και χάρτες. </a:t>
            </a:r>
            <a:endParaRPr lang="el-GR" sz="2400" dirty="0" smtClean="0"/>
          </a:p>
          <a:p>
            <a:pPr>
              <a:spcAft>
                <a:spcPts val="600"/>
              </a:spcAft>
              <a:buNone/>
              <a:defRPr/>
            </a:pPr>
            <a:endParaRPr lang="el-GR" sz="2400" dirty="0"/>
          </a:p>
          <a:p>
            <a:pPr>
              <a:spcAft>
                <a:spcPts val="600"/>
              </a:spcAft>
              <a:defRPr/>
            </a:pPr>
            <a:r>
              <a:rPr lang="el-GR" sz="2400" b="1" dirty="0" smtClean="0">
                <a:solidFill>
                  <a:srgbClr val="820000"/>
                </a:solidFill>
              </a:rPr>
              <a:t>Τα </a:t>
            </a:r>
            <a:r>
              <a:rPr lang="el-GR" sz="2400" b="1" dirty="0">
                <a:solidFill>
                  <a:srgbClr val="820000"/>
                </a:solidFill>
              </a:rPr>
              <a:t>εικονογραφημένα χρονικά των Αζτέκων έχουν γραφεί σε </a:t>
            </a:r>
            <a:r>
              <a:rPr lang="el-GR" sz="2400" b="1" dirty="0" err="1" smtClean="0">
                <a:solidFill>
                  <a:srgbClr val="820000"/>
                </a:solidFill>
              </a:rPr>
              <a:t>αμάτλ</a:t>
            </a:r>
            <a:r>
              <a:rPr lang="el-GR" sz="2400" b="1" dirty="0" smtClean="0">
                <a:solidFill>
                  <a:srgbClr val="820000"/>
                </a:solidFill>
              </a:rPr>
              <a:t>.</a:t>
            </a:r>
          </a:p>
          <a:p>
            <a:pPr>
              <a:spcAft>
                <a:spcPts val="600"/>
              </a:spcAft>
              <a:buNone/>
              <a:defRPr/>
            </a:pPr>
            <a:endParaRPr lang="el-GR" sz="2400" b="1" dirty="0" smtClean="0">
              <a:solidFill>
                <a:srgbClr val="820000"/>
              </a:solidFill>
            </a:endParaRPr>
          </a:p>
          <a:p>
            <a:pPr>
              <a:spcAft>
                <a:spcPts val="600"/>
              </a:spcAft>
              <a:defRPr/>
            </a:pPr>
            <a:r>
              <a:rPr lang="el-GR" sz="2400" b="1" dirty="0" smtClean="0">
                <a:solidFill>
                  <a:srgbClr val="820000"/>
                </a:solidFill>
              </a:rPr>
              <a:t>Το </a:t>
            </a:r>
            <a:r>
              <a:rPr lang="el-GR" sz="2400" b="1" dirty="0" err="1">
                <a:solidFill>
                  <a:srgbClr val="820000"/>
                </a:solidFill>
              </a:rPr>
              <a:t>αμάτλ</a:t>
            </a:r>
            <a:r>
              <a:rPr lang="el-GR" sz="2400" b="1" dirty="0">
                <a:solidFill>
                  <a:srgbClr val="820000"/>
                </a:solidFill>
              </a:rPr>
              <a:t> βρίσκεται πιο κοντά στο χαρτί ακόμα και σε σχέση με τον ίδιο τον πάπυρο. </a:t>
            </a:r>
          </a:p>
          <a:p>
            <a:pPr>
              <a:spcAft>
                <a:spcPts val="600"/>
              </a:spcAft>
            </a:pPr>
            <a:endParaRPr lang="el-GR" sz="2400"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607184" y="1340766"/>
            <a:ext cx="2095500" cy="3114675"/>
          </a:xfrm>
          <a:prstGeom prst="rect">
            <a:avLst/>
          </a:prstGeom>
          <a:noFill/>
        </p:spPr>
      </p:pic>
      <p:sp>
        <p:nvSpPr>
          <p:cNvPr id="7" name="Rectangle 6"/>
          <p:cNvSpPr/>
          <p:nvPr/>
        </p:nvSpPr>
        <p:spPr>
          <a:xfrm>
            <a:off x="6607184" y="4451855"/>
            <a:ext cx="209550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pt-BR" sz="1200" dirty="0">
                <a:latin typeface="+mn-lt"/>
                <a:hlinkClick r:id="rId3"/>
              </a:rPr>
              <a:t>Amate-tree-guerrero</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tooltip="en:User:Not home"/>
              </a:rPr>
              <a:t>Not home</a:t>
            </a:r>
            <a:r>
              <a:rPr lang="en-US" sz="1200" dirty="0">
                <a:latin typeface="+mn-lt"/>
              </a:rPr>
              <a:t> </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Tree>
    <p:extLst>
      <p:ext uri="{BB962C8B-B14F-4D97-AF65-F5344CB8AC3E}">
        <p14:creationId xmlns:p14="http://schemas.microsoft.com/office/powerpoint/2010/main" val="4207806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err="1"/>
              <a:t>Αμάτλ</a:t>
            </a:r>
            <a:endParaRPr lang="el-GR" dirty="0"/>
          </a:p>
        </p:txBody>
      </p:sp>
      <p:pic>
        <p:nvPicPr>
          <p:cNvPr id="48130" name="Picture 2" descr="http://store.hiromipaper.com/images/products/detail/MASPinto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721768"/>
            <a:ext cx="3715251" cy="3715251"/>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upload.wikimedia.org/wikipedia/commons/9/93/Huex_codex_1a_l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3" y="1721768"/>
            <a:ext cx="4708437" cy="3715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72521" y="5437019"/>
            <a:ext cx="325119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Huex codex 1a </a:t>
            </a:r>
            <a:r>
              <a:rPr lang="en-US" sz="1200" dirty="0" err="1">
                <a:latin typeface="+mn-lt"/>
                <a:hlinkClick r:id="rId4"/>
              </a:rPr>
              <a:t>loc</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rPr>
              <a:t> </a:t>
            </a:r>
            <a:r>
              <a:rPr lang="en-US" sz="1200" dirty="0">
                <a:latin typeface="+mn-lt"/>
                <a:hlinkClick r:id="rId5"/>
              </a:rPr>
              <a:t>CJLL Wright</a:t>
            </a:r>
            <a:r>
              <a:rPr lang="en-US" sz="1200" dirty="0">
                <a:latin typeface="+mn-lt"/>
              </a:rPr>
              <a:t> </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Tree>
    <p:extLst>
      <p:ext uri="{BB962C8B-B14F-4D97-AF65-F5344CB8AC3E}">
        <p14:creationId xmlns:p14="http://schemas.microsoft.com/office/powerpoint/2010/main" val="647845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l-GR" altLang="el-GR" b="1" dirty="0" smtClean="0"/>
              <a:t>Φύλλα και ίνες δέντρων</a:t>
            </a:r>
            <a:endParaRPr lang="el-GR" altLang="el-GR" dirty="0" smtClean="0"/>
          </a:p>
        </p:txBody>
      </p:sp>
      <p:sp>
        <p:nvSpPr>
          <p:cNvPr id="66563" name="Rectangle 3"/>
          <p:cNvSpPr>
            <a:spLocks noGrp="1" noChangeArrowheads="1"/>
          </p:cNvSpPr>
          <p:nvPr>
            <p:ph idx="1"/>
          </p:nvPr>
        </p:nvSpPr>
        <p:spPr/>
        <p:txBody>
          <a:bodyPr/>
          <a:lstStyle/>
          <a:p>
            <a:pPr>
              <a:spcAft>
                <a:spcPts val="600"/>
              </a:spcAft>
              <a:defRPr/>
            </a:pPr>
            <a:r>
              <a:rPr lang="el-GR" sz="2400" dirty="0" smtClean="0"/>
              <a:t>Χρησιμοποιήθηκαν φύλλα </a:t>
            </a:r>
            <a:r>
              <a:rPr lang="el-GR" sz="2400" b="1" dirty="0" smtClean="0">
                <a:solidFill>
                  <a:srgbClr val="820000"/>
                </a:solidFill>
              </a:rPr>
              <a:t>όπως δάφνης, μολόχας, μυρσίνης (μυρτιά), κισσού, συκιάς, αγαύης (αθάνατος), </a:t>
            </a:r>
            <a:r>
              <a:rPr lang="el-GR" altLang="el-GR" sz="2400" dirty="0" err="1" smtClean="0"/>
              <a:t>φοινικόφυλλα</a:t>
            </a:r>
            <a:r>
              <a:rPr lang="el-GR" sz="2400" b="1" dirty="0" smtClean="0">
                <a:solidFill>
                  <a:srgbClr val="820000"/>
                </a:solidFill>
              </a:rPr>
              <a:t> κ.α.</a:t>
            </a:r>
          </a:p>
        </p:txBody>
      </p:sp>
    </p:spTree>
    <p:extLst>
      <p:ext uri="{BB962C8B-B14F-4D97-AF65-F5344CB8AC3E}">
        <p14:creationId xmlns:p14="http://schemas.microsoft.com/office/powerpoint/2010/main" val="681865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Πρόδρομες επιφάνειες γραφής</a:t>
            </a:r>
          </a:p>
        </p:txBody>
      </p:sp>
      <p:sp>
        <p:nvSpPr>
          <p:cNvPr id="6146" name="Rectangle 3"/>
          <p:cNvSpPr>
            <a:spLocks noGrp="1" noChangeArrowheads="1"/>
          </p:cNvSpPr>
          <p:nvPr>
            <p:ph idx="1"/>
          </p:nvPr>
        </p:nvSpPr>
        <p:spPr/>
        <p:txBody>
          <a:bodyPr/>
          <a:lstStyle/>
          <a:p>
            <a:pPr eaLnBrk="1" hangingPunct="1"/>
            <a:r>
              <a:rPr lang="el-GR" altLang="el-GR" sz="2400" dirty="0" smtClean="0"/>
              <a:t>Εκτιμάται ότι η χρονική περίοδος από το </a:t>
            </a:r>
            <a:r>
              <a:rPr lang="el-GR" altLang="el-GR" sz="2400" b="1" dirty="0" smtClean="0">
                <a:solidFill>
                  <a:srgbClr val="820000"/>
                </a:solidFill>
              </a:rPr>
              <a:t>100.000 </a:t>
            </a:r>
            <a:r>
              <a:rPr lang="el-GR" altLang="el-GR" sz="2400" b="1" dirty="0" err="1" smtClean="0">
                <a:solidFill>
                  <a:srgbClr val="820000"/>
                </a:solidFill>
              </a:rPr>
              <a:t>π.Χ.</a:t>
            </a:r>
            <a:r>
              <a:rPr lang="el-GR" altLang="el-GR" sz="2400" b="1" dirty="0" smtClean="0">
                <a:solidFill>
                  <a:srgbClr val="820000"/>
                </a:solidFill>
              </a:rPr>
              <a:t> έως το 40000 </a:t>
            </a:r>
            <a:r>
              <a:rPr lang="el-GR" altLang="el-GR" sz="2400" b="1" dirty="0" err="1" smtClean="0">
                <a:solidFill>
                  <a:srgbClr val="820000"/>
                </a:solidFill>
              </a:rPr>
              <a:t>π.Χ.</a:t>
            </a:r>
            <a:r>
              <a:rPr lang="el-GR" altLang="el-GR" sz="2400" b="1" dirty="0" smtClean="0">
                <a:solidFill>
                  <a:srgbClr val="820000"/>
                </a:solidFill>
              </a:rPr>
              <a:t> </a:t>
            </a:r>
            <a:r>
              <a:rPr lang="el-GR" altLang="el-GR" sz="2400" dirty="0" smtClean="0"/>
              <a:t>οι άνθρωποι ανέπτυξαν ήχους και φθόγγους και παρουσίασαν τις στοιχειώδεις εκφράσεις ομιλίας.</a:t>
            </a:r>
          </a:p>
          <a:p>
            <a:pPr eaLnBrk="1" hangingPunct="1">
              <a:buNone/>
            </a:pPr>
            <a:endParaRPr lang="el-GR" altLang="el-GR" sz="2400" dirty="0" smtClean="0"/>
          </a:p>
          <a:p>
            <a:pPr eaLnBrk="1" hangingPunct="1"/>
            <a:r>
              <a:rPr lang="el-GR" altLang="el-GR" sz="2400" dirty="0" smtClean="0"/>
              <a:t>Στη συνέχεια, δηλαδή </a:t>
            </a:r>
            <a:r>
              <a:rPr lang="el-GR" altLang="el-GR" sz="2400" b="1" dirty="0" smtClean="0">
                <a:solidFill>
                  <a:schemeClr val="tx2"/>
                </a:solidFill>
              </a:rPr>
              <a:t>μετά το 40.000 </a:t>
            </a:r>
            <a:r>
              <a:rPr lang="el-GR" altLang="el-GR" sz="2400" b="1" dirty="0" err="1" smtClean="0">
                <a:solidFill>
                  <a:schemeClr val="tx2"/>
                </a:solidFill>
              </a:rPr>
              <a:t>π.Χ.</a:t>
            </a:r>
            <a:r>
              <a:rPr lang="el-GR" altLang="el-GR" sz="2400" b="1" dirty="0" smtClean="0">
                <a:solidFill>
                  <a:schemeClr val="tx2"/>
                </a:solidFill>
              </a:rPr>
              <a:t> αρχίζει η εξέλιξη της γραφής.</a:t>
            </a:r>
            <a:r>
              <a:rPr lang="el-GR" altLang="el-GR" sz="2400" dirty="0" smtClean="0"/>
              <a:t> Οι άνθρωποι προκειμένου να γράψουν και να εκφράσουν τις σκέψεις τους, χρησιμοποίησαν διάφορα υλικά που βρίσκονται γύρω τους. </a:t>
            </a:r>
          </a:p>
          <a:p>
            <a:pPr eaLnBrk="1" hangingPunct="1"/>
            <a:endParaRPr lang="el-GR" altLang="el-GR" sz="2400" dirty="0" smtClean="0"/>
          </a:p>
        </p:txBody>
      </p:sp>
    </p:spTree>
    <p:extLst>
      <p:ext uri="{BB962C8B-B14F-4D97-AF65-F5344CB8AC3E}">
        <p14:creationId xmlns:p14="http://schemas.microsoft.com/office/powerpoint/2010/main" val="591990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r>
              <a:rPr lang="el-GR" altLang="el-GR" dirty="0" smtClean="0"/>
              <a:t>Ξύλο δέντρων - Ξ</a:t>
            </a:r>
            <a:r>
              <a:rPr lang="el-GR" altLang="el-GR" sz="4000" b="1" dirty="0" smtClean="0"/>
              <a:t>ύλινες πινακίδες (ή σανιδάκια)</a:t>
            </a:r>
            <a:r>
              <a:rPr lang="el-GR" altLang="el-GR" sz="4000" dirty="0" smtClean="0"/>
              <a:t> </a:t>
            </a:r>
          </a:p>
        </p:txBody>
      </p:sp>
      <p:sp>
        <p:nvSpPr>
          <p:cNvPr id="69635" name="Rectangle 3"/>
          <p:cNvSpPr>
            <a:spLocks noGrp="1" noChangeArrowheads="1"/>
          </p:cNvSpPr>
          <p:nvPr>
            <p:ph idx="1"/>
          </p:nvPr>
        </p:nvSpPr>
        <p:spPr>
          <a:xfrm>
            <a:off x="457200" y="1196752"/>
            <a:ext cx="8147248" cy="2808312"/>
          </a:xfrm>
        </p:spPr>
        <p:txBody>
          <a:bodyPr>
            <a:normAutofit/>
          </a:bodyPr>
          <a:lstStyle/>
          <a:p>
            <a:pPr>
              <a:defRPr/>
            </a:pPr>
            <a:r>
              <a:rPr lang="el-GR" sz="2000" dirty="0" smtClean="0"/>
              <a:t>Στην </a:t>
            </a:r>
            <a:r>
              <a:rPr lang="el-GR" sz="2000" b="1" dirty="0" smtClean="0">
                <a:solidFill>
                  <a:srgbClr val="820000"/>
                </a:solidFill>
              </a:rPr>
              <a:t>Πομπηία βρέθηκαν πινακίδες των οποίων η επιφάνεια δεν είχε κερί, αλλά το κείμενο ήταν γραμμένο με μελάνι απευθείας πάνω στο ξύλο.</a:t>
            </a:r>
          </a:p>
          <a:p>
            <a:pPr>
              <a:buNone/>
              <a:defRPr/>
            </a:pPr>
            <a:endParaRPr lang="el-GR" sz="2000" b="1" dirty="0" smtClean="0">
              <a:solidFill>
                <a:srgbClr val="820000"/>
              </a:solidFill>
            </a:endParaRPr>
          </a:p>
          <a:p>
            <a:pPr>
              <a:defRPr/>
            </a:pPr>
            <a:r>
              <a:rPr lang="el-GR" altLang="el-GR" sz="2000" b="1" dirty="0" smtClean="0"/>
              <a:t>Ζωγραφισμένα σανίδια των Ίνκας</a:t>
            </a:r>
            <a:r>
              <a:rPr lang="el-GR" altLang="el-GR" sz="2000" dirty="0" smtClean="0"/>
              <a:t> </a:t>
            </a:r>
            <a:endParaRPr lang="el-GR" sz="2000" b="1" dirty="0" smtClean="0">
              <a:solidFill>
                <a:srgbClr val="820000"/>
              </a:solidFill>
            </a:endParaRPr>
          </a:p>
          <a:p>
            <a:pPr>
              <a:buNone/>
              <a:defRPr/>
            </a:pPr>
            <a:endParaRPr lang="el-GR" sz="2000" b="1" dirty="0" smtClean="0">
              <a:solidFill>
                <a:srgbClr val="820000"/>
              </a:solidFill>
            </a:endParaRPr>
          </a:p>
          <a:p>
            <a:pPr>
              <a:defRPr/>
            </a:pPr>
            <a:r>
              <a:rPr lang="el-GR" sz="2000" b="1" dirty="0" smtClean="0">
                <a:solidFill>
                  <a:srgbClr val="820000"/>
                </a:solidFill>
              </a:rPr>
              <a:t>φλαμουριά, σημύδα, </a:t>
            </a:r>
            <a:r>
              <a:rPr lang="el-GR" sz="2000" b="1" dirty="0" err="1" smtClean="0">
                <a:solidFill>
                  <a:srgbClr val="820000"/>
                </a:solidFill>
              </a:rPr>
              <a:t>σκλήθρο</a:t>
            </a:r>
            <a:r>
              <a:rPr lang="el-GR" sz="2000" b="1" dirty="0" smtClean="0">
                <a:solidFill>
                  <a:srgbClr val="820000"/>
                </a:solidFill>
              </a:rPr>
              <a:t> και άλλα δέντρα</a:t>
            </a:r>
          </a:p>
        </p:txBody>
      </p:sp>
      <p:pic>
        <p:nvPicPr>
          <p:cNvPr id="71684" name="Picture 5" descr="http://image.slidesharecdn.com/random-130423164501-phpapp02/95/-16-1024.jpg?cb=1366753727"/>
          <p:cNvPicPr>
            <a:picLocks noChangeAspect="1" noChangeArrowheads="1"/>
          </p:cNvPicPr>
          <p:nvPr/>
        </p:nvPicPr>
        <p:blipFill rotWithShape="1">
          <a:blip r:embed="rId2">
            <a:extLst>
              <a:ext uri="{28A0092B-C50C-407E-A947-70E740481C1C}">
                <a14:useLocalDpi xmlns:a14="http://schemas.microsoft.com/office/drawing/2010/main" val="0"/>
              </a:ext>
            </a:extLst>
          </a:blip>
          <a:srcRect l="18625" t="36535" r="23500" b="22298"/>
          <a:stretch/>
        </p:blipFill>
        <p:spPr bwMode="auto">
          <a:xfrm>
            <a:off x="2428860" y="3929066"/>
            <a:ext cx="4312251" cy="23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243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l-GR" altLang="el-GR" b="1" dirty="0" smtClean="0"/>
              <a:t>Ταινίες από μπαμπού</a:t>
            </a:r>
            <a:r>
              <a:rPr lang="el-GR" altLang="el-GR" dirty="0" smtClean="0"/>
              <a:t> </a:t>
            </a:r>
          </a:p>
        </p:txBody>
      </p:sp>
      <p:sp>
        <p:nvSpPr>
          <p:cNvPr id="81923" name="Rectangle 3"/>
          <p:cNvSpPr>
            <a:spLocks noGrp="1" noChangeArrowheads="1"/>
          </p:cNvSpPr>
          <p:nvPr>
            <p:ph idx="1"/>
          </p:nvPr>
        </p:nvSpPr>
        <p:spPr/>
        <p:txBody>
          <a:bodyPr/>
          <a:lstStyle/>
          <a:p>
            <a:pPr>
              <a:spcAft>
                <a:spcPts val="600"/>
              </a:spcAft>
            </a:pPr>
            <a:r>
              <a:rPr lang="el-GR" altLang="el-GR" sz="2400" dirty="0" smtClean="0"/>
              <a:t>αποτελούσαν ένα δημοφιλές μέσο γραφής. </a:t>
            </a:r>
          </a:p>
        </p:txBody>
      </p:sp>
    </p:spTree>
    <p:extLst>
      <p:ext uri="{BB962C8B-B14F-4D97-AF65-F5344CB8AC3E}">
        <p14:creationId xmlns:p14="http://schemas.microsoft.com/office/powerpoint/2010/main" val="4225673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l-GR" altLang="el-GR" b="1" dirty="0" smtClean="0"/>
              <a:t>Διάφορα άλλα υλικά</a:t>
            </a:r>
            <a:r>
              <a:rPr lang="el-GR" altLang="el-GR" dirty="0" smtClean="0"/>
              <a:t> </a:t>
            </a:r>
          </a:p>
        </p:txBody>
      </p:sp>
      <p:sp>
        <p:nvSpPr>
          <p:cNvPr id="87043" name="Rectangle 3"/>
          <p:cNvSpPr>
            <a:spLocks noGrp="1" noChangeArrowheads="1"/>
          </p:cNvSpPr>
          <p:nvPr>
            <p:ph idx="1"/>
          </p:nvPr>
        </p:nvSpPr>
        <p:spPr/>
        <p:txBody>
          <a:bodyPr/>
          <a:lstStyle/>
          <a:p>
            <a:pPr algn="ctr" eaLnBrk="1" hangingPunct="1">
              <a:lnSpc>
                <a:spcPct val="90000"/>
              </a:lnSpc>
              <a:buFontTx/>
              <a:buNone/>
            </a:pPr>
            <a:r>
              <a:rPr lang="el-GR" altLang="el-GR" sz="2400" b="1" dirty="0" smtClean="0">
                <a:solidFill>
                  <a:srgbClr val="820000"/>
                </a:solidFill>
              </a:rPr>
              <a:t>Τα “</a:t>
            </a:r>
            <a:r>
              <a:rPr lang="el-GR" altLang="el-GR" sz="2400" b="1" dirty="0" err="1" smtClean="0">
                <a:solidFill>
                  <a:srgbClr val="820000"/>
                </a:solidFill>
              </a:rPr>
              <a:t>βαμπούμ</a:t>
            </a:r>
            <a:r>
              <a:rPr lang="el-GR" altLang="el-GR" sz="2400" b="1" dirty="0" smtClean="0">
                <a:solidFill>
                  <a:srgbClr val="820000"/>
                </a:solidFill>
              </a:rPr>
              <a:t>” των </a:t>
            </a:r>
            <a:r>
              <a:rPr lang="el-GR" altLang="el-GR" sz="2400" b="1" dirty="0" err="1" smtClean="0">
                <a:solidFill>
                  <a:srgbClr val="820000"/>
                </a:solidFill>
              </a:rPr>
              <a:t>Ιροκουά</a:t>
            </a:r>
            <a:endParaRPr lang="el-GR" altLang="el-GR" sz="2400" b="1" dirty="0" smtClean="0">
              <a:solidFill>
                <a:srgbClr val="820000"/>
              </a:solidFill>
            </a:endParaRPr>
          </a:p>
          <a:p>
            <a:pPr algn="just" eaLnBrk="1" hangingPunct="1">
              <a:lnSpc>
                <a:spcPct val="90000"/>
              </a:lnSpc>
              <a:buFontTx/>
              <a:buNone/>
            </a:pPr>
            <a:r>
              <a:rPr lang="el-GR" altLang="el-GR" sz="1600" b="1" dirty="0" smtClean="0">
                <a:solidFill>
                  <a:schemeClr val="accent2"/>
                </a:solidFill>
              </a:rPr>
              <a:t>	</a:t>
            </a:r>
          </a:p>
          <a:p>
            <a:r>
              <a:rPr lang="el-GR" altLang="el-GR" sz="2100" dirty="0" smtClean="0"/>
              <a:t>Οι ζώνες </a:t>
            </a:r>
            <a:r>
              <a:rPr lang="el-GR" altLang="el-GR" sz="2100" dirty="0" err="1" smtClean="0"/>
              <a:t>βαμπούμ</a:t>
            </a:r>
            <a:r>
              <a:rPr lang="el-GR" altLang="el-GR" sz="2100" dirty="0" smtClean="0"/>
              <a:t>, που κατεξοχήν χρησιμοποιούσε η φυλή των Ινδιάνων </a:t>
            </a:r>
            <a:r>
              <a:rPr lang="el-GR" altLang="el-GR" sz="2100" dirty="0" err="1" smtClean="0"/>
              <a:t>Ιροκουά</a:t>
            </a:r>
            <a:r>
              <a:rPr lang="el-GR" altLang="el-GR" sz="2100" dirty="0" smtClean="0"/>
              <a:t> αποτελούνταν από χάντρες λευκών επεξεργασμένων οστράκων συναρμολογημένων κατά οριζόντιες και κάθετες σειρές. </a:t>
            </a:r>
          </a:p>
          <a:p>
            <a:r>
              <a:rPr lang="el-GR" altLang="el-GR" sz="2100" dirty="0" smtClean="0"/>
              <a:t>Χρησιμοποιούνταν ως απαραίτητα τελετουργικά αντικείμενα σε θρησκευτικές γιορτές, αλλά και ως μέσο καταγραφής διαφόρων στοιχείων, πληροφοριών ή αναφορών.</a:t>
            </a:r>
          </a:p>
        </p:txBody>
      </p:sp>
      <p:sp>
        <p:nvSpPr>
          <p:cNvPr id="87044" name="AutoShape 5" descr="https://encrypted-tbn2.gstatic.com/images?q=tbn:ANd9GcRsR8MEby8M7KbZHuyks9GcFu2_tiro7EORSNaDR26G6K4Oa38O"/>
          <p:cNvSpPr>
            <a:spLocks noChangeAspect="1" noChangeArrowheads="1"/>
          </p:cNvSpPr>
          <p:nvPr/>
        </p:nvSpPr>
        <p:spPr bwMode="auto">
          <a:xfrm>
            <a:off x="155575" y="-914400"/>
            <a:ext cx="6743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l-GR" altLang="el-GR"/>
          </a:p>
        </p:txBody>
      </p:sp>
      <p:pic>
        <p:nvPicPr>
          <p:cNvPr id="87045" name="Picture 7" descr="Two Row LogoWebsite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365104"/>
            <a:ext cx="6517186" cy="18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44193" y="6233695"/>
            <a:ext cx="4572000" cy="276999"/>
          </a:xfrm>
          <a:prstGeom prst="rect">
            <a:avLst/>
          </a:prstGeom>
        </p:spPr>
        <p:txBody>
          <a:bodyPr>
            <a:spAutoFit/>
          </a:bodyPr>
          <a:lstStyle/>
          <a:p>
            <a:pPr algn="ctr"/>
            <a:r>
              <a:rPr lang="en-US" sz="1200" dirty="0" smtClean="0">
                <a:latin typeface="+mn-lt"/>
                <a:hlinkClick r:id="rId3"/>
              </a:rPr>
              <a:t>honorthetworow.org</a:t>
            </a:r>
            <a:endParaRPr lang="el-GR" sz="1200" dirty="0">
              <a:latin typeface="+mn-lt"/>
            </a:endParaRPr>
          </a:p>
        </p:txBody>
      </p:sp>
    </p:spTree>
    <p:extLst>
      <p:ext uri="{BB962C8B-B14F-4D97-AF65-F5344CB8AC3E}">
        <p14:creationId xmlns:p14="http://schemas.microsoft.com/office/powerpoint/2010/main" val="3170870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l-GR" altLang="el-GR" b="1" dirty="0" err="1" smtClean="0"/>
              <a:t>Κιπού</a:t>
            </a:r>
            <a:r>
              <a:rPr lang="el-GR" altLang="el-GR" b="1" dirty="0" smtClean="0"/>
              <a:t> </a:t>
            </a:r>
          </a:p>
        </p:txBody>
      </p:sp>
      <p:sp>
        <p:nvSpPr>
          <p:cNvPr id="88067" name="Rectangle 3"/>
          <p:cNvSpPr>
            <a:spLocks noGrp="1" noChangeArrowheads="1"/>
          </p:cNvSpPr>
          <p:nvPr>
            <p:ph idx="1"/>
          </p:nvPr>
        </p:nvSpPr>
        <p:spPr/>
        <p:txBody>
          <a:bodyPr>
            <a:normAutofit/>
          </a:bodyPr>
          <a:lstStyle/>
          <a:p>
            <a:r>
              <a:rPr lang="el-GR" altLang="el-GR" sz="2400" dirty="0" smtClean="0"/>
              <a:t>Κατασκευές από κόμπους που χρησιμοποιούνταν ως μνημονικό είδος γραφής από τους Ίνκας του Περού. </a:t>
            </a:r>
          </a:p>
        </p:txBody>
      </p:sp>
      <p:pic>
        <p:nvPicPr>
          <p:cNvPr id="27650" name="Picture 2" descr="http://upload.wikimedia.org/wikipedia/commons/8/89/Inca_tupac_yupanqu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312" y="2348880"/>
            <a:ext cx="2481064" cy="370919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naturalhistorymag.com/htmlsite/editors_pick/images/1957_11_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348880"/>
            <a:ext cx="5163211"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5011" y="4509120"/>
            <a:ext cx="2736305" cy="276999"/>
          </a:xfrm>
          <a:prstGeom prst="rect">
            <a:avLst/>
          </a:prstGeom>
        </p:spPr>
        <p:txBody>
          <a:bodyPr wrap="square">
            <a:spAutoFit/>
          </a:bodyPr>
          <a:lstStyle/>
          <a:p>
            <a:pPr algn="ctr"/>
            <a:r>
              <a:rPr lang="en-US" sz="1200" dirty="0" smtClean="0">
                <a:latin typeface="+mn-lt"/>
                <a:hlinkClick r:id="rId4"/>
              </a:rPr>
              <a:t>naturalhistorymag.com</a:t>
            </a:r>
            <a:endParaRPr lang="el-GR" sz="1200" dirty="0">
              <a:latin typeface="+mn-lt"/>
            </a:endParaRPr>
          </a:p>
        </p:txBody>
      </p:sp>
      <p:sp>
        <p:nvSpPr>
          <p:cNvPr id="3" name="TextBox 2"/>
          <p:cNvSpPr txBox="1"/>
          <p:nvPr/>
        </p:nvSpPr>
        <p:spPr>
          <a:xfrm>
            <a:off x="2344213" y="5121344"/>
            <a:ext cx="1609671" cy="369332"/>
          </a:xfrm>
          <a:prstGeom prst="rect">
            <a:avLst/>
          </a:prstGeom>
          <a:noFill/>
        </p:spPr>
        <p:txBody>
          <a:bodyPr wrap="none" rtlCol="0">
            <a:spAutoFit/>
          </a:bodyPr>
          <a:lstStyle/>
          <a:p>
            <a:r>
              <a:rPr lang="el-GR" dirty="0" smtClean="0">
                <a:latin typeface="+mn-lt"/>
              </a:rPr>
              <a:t>Οι αριθμοί 1- 9</a:t>
            </a:r>
            <a:endParaRPr lang="el-GR" dirty="0">
              <a:latin typeface="+mn-lt"/>
            </a:endParaRPr>
          </a:p>
        </p:txBody>
      </p:sp>
      <p:sp>
        <p:nvSpPr>
          <p:cNvPr id="10" name="Rectangle 9"/>
          <p:cNvSpPr/>
          <p:nvPr/>
        </p:nvSpPr>
        <p:spPr>
          <a:xfrm>
            <a:off x="5911912" y="5949280"/>
            <a:ext cx="265322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Inca </a:t>
            </a:r>
            <a:r>
              <a:rPr lang="en-US" sz="1200" dirty="0" err="1">
                <a:latin typeface="+mn-lt"/>
                <a:hlinkClick r:id="rId5"/>
              </a:rPr>
              <a:t>tupac</a:t>
            </a:r>
            <a:r>
              <a:rPr lang="en-US" sz="1200" dirty="0">
                <a:latin typeface="+mn-lt"/>
                <a:hlinkClick r:id="rId5"/>
              </a:rPr>
              <a:t> </a:t>
            </a:r>
            <a:r>
              <a:rPr lang="en-US" sz="1200" dirty="0" err="1">
                <a:latin typeface="+mn-lt"/>
                <a:hlinkClick r:id="rId5"/>
              </a:rPr>
              <a:t>yupanqui</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6"/>
              </a:rPr>
              <a:t>Kanon6996</a:t>
            </a:r>
            <a:r>
              <a:rPr lang="en-US" sz="1200" dirty="0">
                <a:latin typeface="+mn-lt"/>
              </a:rPr>
              <a:t> </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Tree>
    <p:extLst>
      <p:ext uri="{BB962C8B-B14F-4D97-AF65-F5344CB8AC3E}">
        <p14:creationId xmlns:p14="http://schemas.microsoft.com/office/powerpoint/2010/main" val="456669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l-GR" altLang="el-GR" b="1" dirty="0" smtClean="0"/>
              <a:t>Ο πάπυρος</a:t>
            </a:r>
            <a:r>
              <a:rPr lang="el-GR" altLang="el-GR" dirty="0" smtClean="0"/>
              <a:t> </a:t>
            </a:r>
          </a:p>
        </p:txBody>
      </p:sp>
      <p:sp>
        <p:nvSpPr>
          <p:cNvPr id="87043" name="Rectangle 3"/>
          <p:cNvSpPr>
            <a:spLocks noGrp="1" noChangeArrowheads="1"/>
          </p:cNvSpPr>
          <p:nvPr>
            <p:ph idx="1"/>
          </p:nvPr>
        </p:nvSpPr>
        <p:spPr>
          <a:xfrm>
            <a:off x="457200" y="1196752"/>
            <a:ext cx="4186808" cy="5490592"/>
          </a:xfrm>
        </p:spPr>
        <p:txBody>
          <a:bodyPr>
            <a:normAutofit fontScale="92500"/>
          </a:bodyPr>
          <a:lstStyle/>
          <a:p>
            <a:pPr eaLnBrk="1" hangingPunct="1">
              <a:spcAft>
                <a:spcPts val="600"/>
              </a:spcAft>
              <a:defRPr/>
            </a:pPr>
            <a:r>
              <a:rPr lang="el-GR" sz="2400" dirty="0" smtClean="0"/>
              <a:t>Στην Ευρώπη, τα υλικά γραφής που χρησιμοποιήθηκαν ευρύτατα ήταν ο πάπυρος και η περγαμηνή. </a:t>
            </a:r>
          </a:p>
          <a:p>
            <a:pPr eaLnBrk="1" hangingPunct="1">
              <a:spcAft>
                <a:spcPts val="600"/>
              </a:spcAft>
              <a:defRPr/>
            </a:pPr>
            <a:r>
              <a:rPr lang="el-GR" sz="2400" dirty="0" smtClean="0"/>
              <a:t>Ο πάπυρος ήταν γνωστός στην </a:t>
            </a:r>
            <a:r>
              <a:rPr lang="el-GR" sz="2400" b="1" dirty="0" smtClean="0">
                <a:solidFill>
                  <a:srgbClr val="820000"/>
                </a:solidFill>
              </a:rPr>
              <a:t>Αθήνα από τον 5ο αιώνα </a:t>
            </a:r>
            <a:r>
              <a:rPr lang="el-GR" sz="2400" b="1" dirty="0" err="1" smtClean="0">
                <a:solidFill>
                  <a:srgbClr val="820000"/>
                </a:solidFill>
              </a:rPr>
              <a:t>π.Χ.</a:t>
            </a:r>
            <a:r>
              <a:rPr lang="el-GR" sz="2400" b="1" dirty="0" smtClean="0">
                <a:solidFill>
                  <a:srgbClr val="820000"/>
                </a:solidFill>
              </a:rPr>
              <a:t> </a:t>
            </a:r>
            <a:r>
              <a:rPr lang="el-GR" sz="2400" dirty="0" smtClean="0"/>
              <a:t>μετά την κατάκτηση της Αιγύπτου από τον Αλέξανδρο και αποτελούσε κοινό γραφικό υλικό.</a:t>
            </a:r>
          </a:p>
          <a:p>
            <a:pPr eaLnBrk="1" hangingPunct="1">
              <a:spcAft>
                <a:spcPts val="600"/>
              </a:spcAft>
              <a:defRPr/>
            </a:pPr>
            <a:r>
              <a:rPr lang="el-GR" sz="2400" dirty="0" smtClean="0"/>
              <a:t>Λόγω όμως των κλιματικών συνθηκών μας κανένα δείγμα παπύρου δεν έχει διασωθεί. </a:t>
            </a:r>
          </a:p>
        </p:txBody>
      </p:sp>
      <p:sp>
        <p:nvSpPr>
          <p:cNvPr id="89093" name="Text Box 5"/>
          <p:cNvSpPr txBox="1">
            <a:spLocks noChangeArrowheads="1"/>
          </p:cNvSpPr>
          <p:nvPr/>
        </p:nvSpPr>
        <p:spPr bwMode="auto">
          <a:xfrm>
            <a:off x="5184841" y="4581128"/>
            <a:ext cx="311778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l-GR" altLang="el-GR" dirty="0">
                <a:latin typeface="+mn-lt"/>
              </a:rPr>
              <a:t>Φύλλο παλαιού χαρτιού από </a:t>
            </a:r>
            <a:r>
              <a:rPr lang="el-GR" altLang="el-GR" dirty="0" smtClean="0">
                <a:latin typeface="+mn-lt"/>
              </a:rPr>
              <a:t>πάπυρο</a:t>
            </a:r>
            <a:endParaRPr lang="el-GR" altLang="el-GR" dirty="0">
              <a:latin typeface="+mn-lt"/>
            </a:endParaRPr>
          </a:p>
        </p:txBody>
      </p:sp>
      <p:pic>
        <p:nvPicPr>
          <p:cNvPr id="26626" name="Picture 2" descr="File:Egyptian Doctor healing laborers on papy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456" y="1340768"/>
            <a:ext cx="4042554" cy="25922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22456" y="3955393"/>
            <a:ext cx="404255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E</a:t>
            </a:r>
            <a:r>
              <a:rPr lang="en-US" sz="1200" dirty="0" smtClean="0">
                <a:latin typeface="+mn-lt"/>
                <a:hlinkClick r:id="rId3"/>
              </a:rPr>
              <a:t>gyptian Doctor healing laborers on papyrus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4" tooltip="User:External Radiance"/>
              </a:rPr>
              <a:t>External Radiance</a:t>
            </a:r>
            <a:r>
              <a:rPr lang="en-US" sz="1200" dirty="0" smtClean="0">
                <a:latin typeface="+mn-lt"/>
              </a:rPr>
              <a:t> </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5"/>
              </a:rPr>
              <a:t>CC BY-SA 3.0</a:t>
            </a:r>
            <a:endParaRPr lang="en-US" sz="1200" dirty="0">
              <a:latin typeface="+mn-lt"/>
            </a:endParaRPr>
          </a:p>
        </p:txBody>
      </p:sp>
    </p:spTree>
    <p:extLst>
      <p:ext uri="{BB962C8B-B14F-4D97-AF65-F5344CB8AC3E}">
        <p14:creationId xmlns:p14="http://schemas.microsoft.com/office/powerpoint/2010/main" val="2379257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457200" y="1196752"/>
            <a:ext cx="6203032" cy="5661248"/>
          </a:xfrm>
        </p:spPr>
        <p:txBody>
          <a:bodyPr>
            <a:noAutofit/>
          </a:bodyPr>
          <a:lstStyle/>
          <a:p>
            <a:pPr>
              <a:defRPr/>
            </a:pPr>
            <a:r>
              <a:rPr lang="el-GR" sz="2200" dirty="0" smtClean="0"/>
              <a:t>Το </a:t>
            </a:r>
            <a:r>
              <a:rPr lang="el-GR" sz="2200" dirty="0"/>
              <a:t>υδροχαρές αυτό φυτό με το επιστημονικό όνομα </a:t>
            </a:r>
            <a:r>
              <a:rPr lang="el-GR" sz="2200" dirty="0" err="1"/>
              <a:t>Cyperus</a:t>
            </a:r>
            <a:r>
              <a:rPr lang="el-GR" sz="2200" dirty="0"/>
              <a:t> </a:t>
            </a:r>
            <a:r>
              <a:rPr lang="el-GR" sz="2200" dirty="0" err="1"/>
              <a:t>Papyrus</a:t>
            </a:r>
            <a:r>
              <a:rPr lang="el-GR" sz="2200" dirty="0"/>
              <a:t> και σε </a:t>
            </a:r>
            <a:r>
              <a:rPr lang="el-GR" sz="2200" dirty="0" err="1"/>
              <a:t>μτφρ</a:t>
            </a:r>
            <a:r>
              <a:rPr lang="el-GR" sz="2200" dirty="0"/>
              <a:t>. </a:t>
            </a:r>
            <a:r>
              <a:rPr lang="el-GR" sz="2200" dirty="0" err="1"/>
              <a:t>κύπειρος</a:t>
            </a:r>
            <a:r>
              <a:rPr lang="el-GR" sz="2200" dirty="0"/>
              <a:t> ο πάπυρος, φύτρωνε παλαιότερα στις όχθες του ποταμού Νείλου καθώς και σε διάφορες περιοχές της Συρίας, στη Μεσοποταμία και στην </a:t>
            </a:r>
            <a:r>
              <a:rPr lang="el-GR" sz="2200" dirty="0" err="1"/>
              <a:t>απαλαιστίνη</a:t>
            </a:r>
            <a:r>
              <a:rPr lang="el-GR" sz="2200" dirty="0"/>
              <a:t>, κοντά στη λίμνη </a:t>
            </a:r>
            <a:r>
              <a:rPr lang="el-GR" sz="2200" dirty="0" err="1"/>
              <a:t>Γεννησαρέτ</a:t>
            </a:r>
            <a:r>
              <a:rPr lang="el-GR" sz="2200" dirty="0"/>
              <a:t>.</a:t>
            </a:r>
          </a:p>
          <a:p>
            <a:pPr>
              <a:defRPr/>
            </a:pPr>
            <a:r>
              <a:rPr lang="el-GR" sz="2200" dirty="0" smtClean="0"/>
              <a:t>Στην</a:t>
            </a:r>
            <a:r>
              <a:rPr lang="el-GR" sz="2200" b="1" dirty="0" smtClean="0">
                <a:solidFill>
                  <a:schemeClr val="accent1">
                    <a:lumMod val="75000"/>
                  </a:schemeClr>
                </a:solidFill>
              </a:rPr>
              <a:t> </a:t>
            </a:r>
            <a:r>
              <a:rPr lang="el-GR" sz="2200" b="1" dirty="0">
                <a:solidFill>
                  <a:srgbClr val="820000"/>
                </a:solidFill>
              </a:rPr>
              <a:t>Αίγυπτο δεν φυτρώνει πλέον </a:t>
            </a:r>
            <a:r>
              <a:rPr lang="el-GR" sz="2200" dirty="0"/>
              <a:t>όμως</a:t>
            </a:r>
            <a:r>
              <a:rPr lang="el-GR" sz="2200" b="1" dirty="0">
                <a:solidFill>
                  <a:schemeClr val="accent1">
                    <a:lumMod val="75000"/>
                  </a:schemeClr>
                </a:solidFill>
              </a:rPr>
              <a:t> </a:t>
            </a:r>
            <a:r>
              <a:rPr lang="el-GR" sz="2200" dirty="0"/>
              <a:t>φύεται ακόμη στην κοιλάδα του Άνω Νείλου, την Αβησσυνία και τα νερά της Ουγκάντας. Στην Ευρώπη απαντάται στη Σικελία, κοντά στις Συρακούσες.</a:t>
            </a:r>
          </a:p>
          <a:p>
            <a:pPr>
              <a:defRPr/>
            </a:pPr>
            <a:r>
              <a:rPr lang="el-GR" sz="2200" dirty="0" smtClean="0"/>
              <a:t>Φθάνει </a:t>
            </a:r>
            <a:r>
              <a:rPr lang="el-GR" sz="2200" dirty="0"/>
              <a:t>σε ύψος συνήθως τα 1-3 μέτρα και </a:t>
            </a:r>
            <a:r>
              <a:rPr lang="el-GR" sz="2200" dirty="0" smtClean="0"/>
              <a:t>υπό ευνοϊκές συνθήκες τα πέντε μέτρα.</a:t>
            </a:r>
          </a:p>
          <a:p>
            <a:pPr>
              <a:defRPr/>
            </a:pPr>
            <a:r>
              <a:rPr lang="el-GR" sz="2200" b="1" dirty="0" smtClean="0">
                <a:solidFill>
                  <a:srgbClr val="820000"/>
                </a:solidFill>
              </a:rPr>
              <a:t>Οι Αιγύπτιοι χρησιμοποιούσαν τον πάπυρο από την πέμπτη χιλιετηρίδα </a:t>
            </a:r>
            <a:r>
              <a:rPr lang="el-GR" sz="2200" b="1" dirty="0" err="1" smtClean="0">
                <a:solidFill>
                  <a:srgbClr val="820000"/>
                </a:solidFill>
              </a:rPr>
              <a:t>π.Χ.</a:t>
            </a:r>
            <a:r>
              <a:rPr lang="el-GR" sz="2200" b="1" dirty="0" smtClean="0">
                <a:solidFill>
                  <a:srgbClr val="820000"/>
                </a:solidFill>
              </a:rPr>
              <a:t> </a:t>
            </a:r>
            <a:endParaRPr lang="el-GR" sz="2200" dirty="0"/>
          </a:p>
        </p:txBody>
      </p:sp>
      <p:pic>
        <p:nvPicPr>
          <p:cNvPr id="25602" name="Picture 2" descr="File:Starr 070221-4774 Cyperus papy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340768"/>
            <a:ext cx="2234022" cy="29786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81099" y="4323018"/>
            <a:ext cx="2592288" cy="600164"/>
          </a:xfrm>
          <a:prstGeom prst="rect">
            <a:avLst/>
          </a:prstGeom>
        </p:spPr>
        <p:txBody>
          <a:bodyPr wrap="square">
            <a:spAutoFit/>
          </a:bodyPr>
          <a:lstStyle/>
          <a:p>
            <a:pPr algn="ctr"/>
            <a:r>
              <a:rPr lang="en-US" sz="1100" dirty="0">
                <a:solidFill>
                  <a:schemeClr val="tx1">
                    <a:lumMod val="75000"/>
                    <a:lumOff val="25000"/>
                  </a:schemeClr>
                </a:solidFill>
                <a:latin typeface="+mn-lt"/>
              </a:rPr>
              <a:t>“</a:t>
            </a:r>
            <a:r>
              <a:rPr lang="en-US" sz="1100" dirty="0">
                <a:solidFill>
                  <a:schemeClr val="tx1">
                    <a:lumMod val="75000"/>
                    <a:lumOff val="25000"/>
                  </a:schemeClr>
                </a:solidFill>
                <a:latin typeface="+mn-lt"/>
                <a:hlinkClick r:id="rId3"/>
              </a:rPr>
              <a:t>Starr 070221-4774 </a:t>
            </a:r>
            <a:r>
              <a:rPr lang="en-US" sz="1100" dirty="0" err="1">
                <a:solidFill>
                  <a:schemeClr val="tx1">
                    <a:lumMod val="75000"/>
                    <a:lumOff val="25000"/>
                  </a:schemeClr>
                </a:solidFill>
                <a:latin typeface="+mn-lt"/>
                <a:hlinkClick r:id="rId3"/>
              </a:rPr>
              <a:t>Cyperus</a:t>
            </a:r>
            <a:r>
              <a:rPr lang="en-US" sz="1100" dirty="0">
                <a:solidFill>
                  <a:schemeClr val="tx1">
                    <a:lumMod val="75000"/>
                    <a:lumOff val="25000"/>
                  </a:schemeClr>
                </a:solidFill>
                <a:latin typeface="+mn-lt"/>
                <a:hlinkClick r:id="rId3"/>
              </a:rPr>
              <a:t> papyrus</a:t>
            </a:r>
            <a:r>
              <a:rPr lang="en-US" sz="1100" dirty="0">
                <a:solidFill>
                  <a:schemeClr val="tx1">
                    <a:lumMod val="75000"/>
                    <a:lumOff val="25000"/>
                  </a:schemeClr>
                </a:solidFill>
                <a:latin typeface="+mn-lt"/>
              </a:rPr>
              <a:t>” </a:t>
            </a:r>
            <a:r>
              <a:rPr lang="el-GR" sz="1100" dirty="0" smtClean="0">
                <a:solidFill>
                  <a:schemeClr val="tx1">
                    <a:lumMod val="75000"/>
                    <a:lumOff val="25000"/>
                  </a:schemeClr>
                </a:solidFill>
                <a:latin typeface="+mn-lt"/>
              </a:rPr>
              <a:t>από </a:t>
            </a:r>
            <a:r>
              <a:rPr lang="en-US" sz="1100" dirty="0">
                <a:latin typeface="+mn-lt"/>
                <a:hlinkClick r:id="rId4"/>
              </a:rPr>
              <a:t>Forest &amp; Kim Starr</a:t>
            </a:r>
            <a:r>
              <a:rPr lang="en-US" sz="1100" dirty="0" smtClean="0">
                <a:latin typeface="+mn-lt"/>
              </a:rPr>
              <a:t> </a:t>
            </a:r>
            <a:r>
              <a:rPr lang="el-GR" sz="1100" dirty="0" smtClean="0">
                <a:latin typeface="+mn-lt"/>
              </a:rPr>
              <a:t> </a:t>
            </a:r>
            <a:r>
              <a:rPr lang="el-GR" sz="1100" dirty="0" smtClean="0">
                <a:solidFill>
                  <a:schemeClr val="tx1">
                    <a:lumMod val="75000"/>
                    <a:lumOff val="25000"/>
                  </a:schemeClr>
                </a:solidFill>
                <a:latin typeface="+mn-lt"/>
              </a:rPr>
              <a:t>διαθέσιμο με άδεια </a:t>
            </a:r>
            <a:r>
              <a:rPr lang="en-US" sz="1100" dirty="0" smtClean="0">
                <a:solidFill>
                  <a:schemeClr val="tx1">
                    <a:lumMod val="75000"/>
                    <a:lumOff val="25000"/>
                  </a:schemeClr>
                </a:solidFill>
                <a:latin typeface="+mn-lt"/>
                <a:hlinkClick r:id="rId5"/>
              </a:rPr>
              <a:t>CC BY-SA 3.0</a:t>
            </a:r>
            <a:endParaRPr lang="en-US" sz="1100" dirty="0">
              <a:latin typeface="+mn-lt"/>
            </a:endParaRPr>
          </a:p>
        </p:txBody>
      </p:sp>
    </p:spTree>
    <p:extLst>
      <p:ext uri="{BB962C8B-B14F-4D97-AF65-F5344CB8AC3E}">
        <p14:creationId xmlns:p14="http://schemas.microsoft.com/office/powerpoint/2010/main" val="292561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89090" name="Rectangle 3"/>
          <p:cNvSpPr>
            <a:spLocks noGrp="1" noChangeArrowheads="1"/>
          </p:cNvSpPr>
          <p:nvPr>
            <p:ph idx="1"/>
          </p:nvPr>
        </p:nvSpPr>
        <p:spPr>
          <a:xfrm>
            <a:off x="457200" y="1196752"/>
            <a:ext cx="8229600" cy="5661248"/>
          </a:xfrm>
        </p:spPr>
        <p:txBody>
          <a:bodyPr>
            <a:noAutofit/>
          </a:bodyPr>
          <a:lstStyle/>
          <a:p>
            <a:pPr>
              <a:defRPr/>
            </a:pPr>
            <a:r>
              <a:rPr lang="el-GR" sz="2000" dirty="0" smtClean="0"/>
              <a:t>Τα κατάλληλα επεξεργασμένα φύλλα του πάπυρου ονομάζονταν </a:t>
            </a:r>
            <a:r>
              <a:rPr lang="el-GR" sz="2000" b="1" dirty="0" err="1" smtClean="0">
                <a:solidFill>
                  <a:srgbClr val="820000"/>
                </a:solidFill>
              </a:rPr>
              <a:t>βύβλοι</a:t>
            </a:r>
            <a:r>
              <a:rPr lang="el-GR" sz="2000" b="1" dirty="0" smtClean="0">
                <a:solidFill>
                  <a:srgbClr val="820000"/>
                </a:solidFill>
              </a:rPr>
              <a:t>.</a:t>
            </a:r>
          </a:p>
          <a:p>
            <a:pPr>
              <a:defRPr/>
            </a:pPr>
            <a:r>
              <a:rPr lang="el-GR" sz="2000" dirty="0" smtClean="0"/>
              <a:t>Στην Αίγυπτο ονομάζονταν «</a:t>
            </a:r>
            <a:r>
              <a:rPr lang="el-GR" sz="2000" dirty="0" err="1" smtClean="0"/>
              <a:t>παπα</a:t>
            </a:r>
            <a:r>
              <a:rPr lang="el-GR" sz="2000" dirty="0" smtClean="0"/>
              <a:t>» το οποίο οι Έλληνες έκαναν πάπυρο και από τον λατινικό τύπο </a:t>
            </a:r>
            <a:r>
              <a:rPr lang="en-US" sz="2000" dirty="0" err="1" smtClean="0"/>
              <a:t>Papurus</a:t>
            </a:r>
            <a:r>
              <a:rPr lang="el-GR" sz="2000" dirty="0" smtClean="0"/>
              <a:t> προήλθε αργότερα η ονομασία </a:t>
            </a:r>
            <a:r>
              <a:rPr lang="en-US" sz="2000" dirty="0" smtClean="0"/>
              <a:t>paper</a:t>
            </a:r>
            <a:r>
              <a:rPr lang="el-GR" sz="2000" dirty="0" smtClean="0"/>
              <a:t> και </a:t>
            </a:r>
            <a:r>
              <a:rPr lang="en-US" sz="2000" dirty="0" err="1" smtClean="0"/>
              <a:t>papier</a:t>
            </a:r>
            <a:r>
              <a:rPr lang="el-GR" sz="2000" dirty="0" smtClean="0"/>
              <a:t>.</a:t>
            </a:r>
          </a:p>
          <a:p>
            <a:pPr>
              <a:defRPr/>
            </a:pPr>
            <a:r>
              <a:rPr lang="el-GR" sz="2000" dirty="0" smtClean="0"/>
              <a:t>Έτσι, οι λέξεις </a:t>
            </a:r>
            <a:r>
              <a:rPr lang="en-US" sz="2000" b="1" dirty="0" smtClean="0">
                <a:solidFill>
                  <a:srgbClr val="820000"/>
                </a:solidFill>
              </a:rPr>
              <a:t>paper</a:t>
            </a:r>
            <a:r>
              <a:rPr lang="el-GR" sz="2000" b="1" dirty="0" smtClean="0">
                <a:solidFill>
                  <a:srgbClr val="820000"/>
                </a:solidFill>
              </a:rPr>
              <a:t>, </a:t>
            </a:r>
            <a:r>
              <a:rPr lang="en-US" sz="2000" b="1" dirty="0" err="1" smtClean="0">
                <a:solidFill>
                  <a:srgbClr val="820000"/>
                </a:solidFill>
              </a:rPr>
              <a:t>papier</a:t>
            </a:r>
            <a:r>
              <a:rPr lang="el-GR" sz="2000" b="1" dirty="0" smtClean="0">
                <a:solidFill>
                  <a:srgbClr val="820000"/>
                </a:solidFill>
              </a:rPr>
              <a:t>, </a:t>
            </a:r>
            <a:r>
              <a:rPr lang="en-US" sz="2000" b="1" dirty="0" err="1" smtClean="0">
                <a:solidFill>
                  <a:srgbClr val="820000"/>
                </a:solidFill>
              </a:rPr>
              <a:t>papel</a:t>
            </a:r>
            <a:r>
              <a:rPr lang="el-GR" sz="2000" b="1" dirty="0" smtClean="0">
                <a:solidFill>
                  <a:srgbClr val="820000"/>
                </a:solidFill>
              </a:rPr>
              <a:t> παραπέμπουν στον πάπυρο.</a:t>
            </a:r>
            <a:r>
              <a:rPr lang="el-GR" sz="2000" dirty="0" smtClean="0">
                <a:solidFill>
                  <a:schemeClr val="accent2"/>
                </a:solidFill>
              </a:rPr>
              <a:t> </a:t>
            </a:r>
            <a:r>
              <a:rPr lang="el-GR" sz="2000" dirty="0" smtClean="0"/>
              <a:t>Η ονομασία «</a:t>
            </a:r>
            <a:r>
              <a:rPr lang="el-GR" sz="2000" dirty="0" err="1" smtClean="0"/>
              <a:t>παπα</a:t>
            </a:r>
            <a:r>
              <a:rPr lang="el-GR" sz="2000" dirty="0" smtClean="0"/>
              <a:t>» ήταν απόδοση φραστική σε αργκό ή στη δημοτική, γιατί προέρχεται από το «</a:t>
            </a:r>
            <a:r>
              <a:rPr lang="el-GR" sz="2000" dirty="0" err="1" smtClean="0"/>
              <a:t>παπ</a:t>
            </a:r>
            <a:r>
              <a:rPr lang="el-GR" sz="2000" dirty="0" smtClean="0"/>
              <a:t>-</a:t>
            </a:r>
            <a:r>
              <a:rPr lang="el-GR" sz="2000" dirty="0" err="1" smtClean="0"/>
              <a:t>ιούρ</a:t>
            </a:r>
            <a:r>
              <a:rPr lang="el-GR" sz="2000" dirty="0" smtClean="0"/>
              <a:t>», που σημαίνει φυτό του ποταμού.</a:t>
            </a:r>
          </a:p>
          <a:p>
            <a:pPr>
              <a:defRPr/>
            </a:pPr>
            <a:r>
              <a:rPr lang="el-GR" sz="2000" b="1" dirty="0" smtClean="0">
                <a:solidFill>
                  <a:srgbClr val="820000"/>
                </a:solidFill>
              </a:rPr>
              <a:t>Η λέξη χαρτί </a:t>
            </a:r>
            <a:r>
              <a:rPr lang="el-GR" sz="2000" dirty="0" smtClean="0"/>
              <a:t>προέρχεται από την αρχαιοελληνική ονομασία </a:t>
            </a:r>
            <a:r>
              <a:rPr lang="el-GR" sz="2000" b="1" dirty="0" smtClean="0">
                <a:solidFill>
                  <a:srgbClr val="820000"/>
                </a:solidFill>
              </a:rPr>
              <a:t>«χάρτης» για τον πάπυρο. </a:t>
            </a:r>
            <a:r>
              <a:rPr lang="el-GR" sz="2000" dirty="0" smtClean="0"/>
              <a:t>Παρόλα αυτά δεν έχουν την ίδια προέλευση.</a:t>
            </a:r>
          </a:p>
          <a:p>
            <a:pPr>
              <a:defRPr/>
            </a:pPr>
            <a:r>
              <a:rPr lang="el-GR" sz="2000" b="1" dirty="0" smtClean="0">
                <a:solidFill>
                  <a:srgbClr val="820000"/>
                </a:solidFill>
              </a:rPr>
              <a:t>Θα πρέπει, να διευκρινιστεί πως ο πάπυρος δεν μπορεί να χαρακτηριστεί ως χαρτί. </a:t>
            </a:r>
          </a:p>
          <a:p>
            <a:pPr>
              <a:defRPr/>
            </a:pPr>
            <a:r>
              <a:rPr lang="el-GR" sz="2000" dirty="0" smtClean="0"/>
              <a:t>Η παραγωγή του χαρτιού προϋποθέτει αρχικά διαχωρισμό και στη συνέχεια μορφοποίηση των ινών σε φύλλο. Αντίθετα, όπως θα δούμε ακολούθως αναλυτικά η παραγωγή του παπύρου είχε άλλη «λογική». </a:t>
            </a:r>
          </a:p>
        </p:txBody>
      </p:sp>
    </p:spTree>
    <p:extLst>
      <p:ext uri="{BB962C8B-B14F-4D97-AF65-F5344CB8AC3E}">
        <p14:creationId xmlns:p14="http://schemas.microsoft.com/office/powerpoint/2010/main" val="3178650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457200" y="1196752"/>
            <a:ext cx="5626968" cy="5544616"/>
          </a:xfrm>
        </p:spPr>
        <p:txBody>
          <a:bodyPr>
            <a:normAutofit/>
          </a:bodyPr>
          <a:lstStyle/>
          <a:p>
            <a:pPr>
              <a:defRPr/>
            </a:pPr>
            <a:r>
              <a:rPr lang="el-GR" sz="2300" dirty="0" smtClean="0"/>
              <a:t>Η </a:t>
            </a:r>
            <a:r>
              <a:rPr lang="el-GR" sz="2300" dirty="0"/>
              <a:t>πόλη Βύβλος κατασκεύαζε εκτεταμένα παπύρους με τους οποίους τροφοδοτούσε απομακρυσμένες περιοχές του τότε γνωστού κόσμου.</a:t>
            </a:r>
          </a:p>
          <a:p>
            <a:pPr>
              <a:defRPr/>
            </a:pPr>
            <a:r>
              <a:rPr lang="el-GR" sz="2300" dirty="0" smtClean="0"/>
              <a:t>Από </a:t>
            </a:r>
            <a:r>
              <a:rPr lang="el-GR" sz="2300" dirty="0"/>
              <a:t>την πόλη Βύβλο προήλθε και η λέξη βιβλίο. Η παραγωγή παπύρου στη Βύβλο είχε αρχίσει ήδη από το 1500 </a:t>
            </a:r>
            <a:r>
              <a:rPr lang="el-GR" sz="2300" dirty="0" err="1"/>
              <a:t>π.Χ.</a:t>
            </a:r>
            <a:endParaRPr lang="el-GR" sz="2300" dirty="0"/>
          </a:p>
          <a:p>
            <a:pPr>
              <a:defRPr/>
            </a:pPr>
            <a:r>
              <a:rPr lang="el-GR" sz="2300" dirty="0" smtClean="0"/>
              <a:t>Αξίζει </a:t>
            </a:r>
            <a:r>
              <a:rPr lang="el-GR" sz="2300" dirty="0"/>
              <a:t>να σημειωθεί ότι το 1100 </a:t>
            </a:r>
            <a:r>
              <a:rPr lang="el-GR" sz="2300" dirty="0" err="1"/>
              <a:t>π.Χ.</a:t>
            </a:r>
            <a:r>
              <a:rPr lang="el-GR" sz="2300" dirty="0"/>
              <a:t> οι Αιγύπτιοι </a:t>
            </a:r>
            <a:r>
              <a:rPr lang="el-GR" sz="2300" b="1" dirty="0">
                <a:solidFill>
                  <a:srgbClr val="820000"/>
                </a:solidFill>
              </a:rPr>
              <a:t>έστειλαν στη Βύβλο 500 ρόλους ακατέργαστου παπύρου (δηλαδή 2000 μέτρα επιφάνεια γραφής) έναντι ξυλείας </a:t>
            </a:r>
            <a:r>
              <a:rPr lang="el-GR" sz="2300" dirty="0"/>
              <a:t>που είχαν εισάγει στην Αίγυπτο από την περιοχή του Λιβάνου με τους περίφημους κέδρους. </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228184" y="1196753"/>
            <a:ext cx="2555440" cy="3847680"/>
          </a:xfrm>
          <a:prstGeom prst="rect">
            <a:avLst/>
          </a:prstGeom>
          <a:noFill/>
        </p:spPr>
      </p:pic>
      <p:sp>
        <p:nvSpPr>
          <p:cNvPr id="4" name="Rectangle 3"/>
          <p:cNvSpPr/>
          <p:nvPr/>
        </p:nvSpPr>
        <p:spPr>
          <a:xfrm>
            <a:off x="6841875" y="5044433"/>
            <a:ext cx="1328056" cy="276999"/>
          </a:xfrm>
          <a:prstGeom prst="rect">
            <a:avLst/>
          </a:prstGeom>
        </p:spPr>
        <p:txBody>
          <a:bodyPr wrap="none">
            <a:spAutoFit/>
          </a:bodyPr>
          <a:lstStyle/>
          <a:p>
            <a:pPr algn="ctr"/>
            <a:r>
              <a:rPr lang="en-US" sz="1200" dirty="0" smtClean="0">
                <a:latin typeface="+mn-lt"/>
                <a:hlinkClick r:id="rId3"/>
              </a:rPr>
              <a:t>sciencephoto.com</a:t>
            </a:r>
            <a:endParaRPr lang="el-GR" sz="1200" dirty="0">
              <a:latin typeface="+mn-lt"/>
            </a:endParaRPr>
          </a:p>
        </p:txBody>
      </p:sp>
    </p:spTree>
    <p:extLst>
      <p:ext uri="{BB962C8B-B14F-4D97-AF65-F5344CB8AC3E}">
        <p14:creationId xmlns:p14="http://schemas.microsoft.com/office/powerpoint/2010/main" val="102592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l-GR"/>
          </a:p>
        </p:txBody>
      </p:sp>
      <p:sp>
        <p:nvSpPr>
          <p:cNvPr id="2" name="Content Placeholder 1"/>
          <p:cNvSpPr>
            <a:spLocks noGrp="1"/>
          </p:cNvSpPr>
          <p:nvPr>
            <p:ph idx="1"/>
          </p:nvPr>
        </p:nvSpPr>
        <p:spPr/>
        <p:txBody>
          <a:bodyPr>
            <a:normAutofit/>
          </a:bodyPr>
          <a:lstStyle/>
          <a:p>
            <a:r>
              <a:rPr lang="el-GR" sz="2800" dirty="0"/>
              <a:t>Η παραγωγή των παπύρων θα μπορούσαμε να πούμε ότι για τα μέτρα της εποχής εκείνης ήταν </a:t>
            </a:r>
            <a:r>
              <a:rPr lang="el-GR" sz="2800" b="1" dirty="0">
                <a:solidFill>
                  <a:srgbClr val="820000"/>
                </a:solidFill>
              </a:rPr>
              <a:t>«βιομηχανική»</a:t>
            </a:r>
            <a:r>
              <a:rPr lang="el-GR" sz="2800" dirty="0">
                <a:solidFill>
                  <a:srgbClr val="820000"/>
                </a:solidFill>
              </a:rPr>
              <a:t> </a:t>
            </a:r>
            <a:r>
              <a:rPr lang="el-GR" sz="2800" dirty="0"/>
              <a:t>(έως 20 φύλλα παπύρου ανά καλάμη παπύρου</a:t>
            </a:r>
            <a:r>
              <a:rPr lang="el-GR" sz="2800" dirty="0" smtClean="0"/>
              <a:t>).</a:t>
            </a:r>
          </a:p>
          <a:p>
            <a:r>
              <a:rPr lang="el-GR" sz="2800" dirty="0" smtClean="0"/>
              <a:t>Μάλιστα</a:t>
            </a:r>
            <a:r>
              <a:rPr lang="el-GR" sz="2800" dirty="0"/>
              <a:t>, έφτασε στο σημείο να ασκεί έλεγχο επί της εξαγωγής αλλά και να επιβάλλει δασμούς στην κατανάλωση παπύρου. </a:t>
            </a:r>
          </a:p>
        </p:txBody>
      </p:sp>
    </p:spTree>
    <p:extLst>
      <p:ext uri="{BB962C8B-B14F-4D97-AF65-F5344CB8AC3E}">
        <p14:creationId xmlns:p14="http://schemas.microsoft.com/office/powerpoint/2010/main" val="1182945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l-GR"/>
          </a:p>
        </p:txBody>
      </p:sp>
      <p:sp>
        <p:nvSpPr>
          <p:cNvPr id="2" name="Content Placeholder 1"/>
          <p:cNvSpPr>
            <a:spLocks noGrp="1"/>
          </p:cNvSpPr>
          <p:nvPr>
            <p:ph idx="1"/>
          </p:nvPr>
        </p:nvSpPr>
        <p:spPr>
          <a:xfrm>
            <a:off x="457200" y="1196752"/>
            <a:ext cx="5616852" cy="5040560"/>
          </a:xfrm>
        </p:spPr>
        <p:txBody>
          <a:bodyPr>
            <a:normAutofit lnSpcReduction="10000"/>
          </a:bodyPr>
          <a:lstStyle/>
          <a:p>
            <a:r>
              <a:rPr lang="el-GR" sz="2400" dirty="0"/>
              <a:t>Για την παραγωγή του παπύρου,</a:t>
            </a:r>
            <a:r>
              <a:rPr lang="el-GR" sz="2400" dirty="0">
                <a:solidFill>
                  <a:schemeClr val="accent2"/>
                </a:solidFill>
              </a:rPr>
              <a:t> </a:t>
            </a:r>
            <a:r>
              <a:rPr lang="el-GR" sz="2400" b="1" dirty="0">
                <a:solidFill>
                  <a:srgbClr val="820000"/>
                </a:solidFill>
              </a:rPr>
              <a:t>ο κορμός του φυτού ανοίγονταν κατά μήκος σε λεπτές ταινίες με ένα κοφτερό εργαλείο που έμοιαζε με </a:t>
            </a:r>
            <a:r>
              <a:rPr lang="el-GR" sz="2400" b="1" dirty="0" smtClean="0">
                <a:solidFill>
                  <a:srgbClr val="820000"/>
                </a:solidFill>
              </a:rPr>
              <a:t>βελόνα.</a:t>
            </a:r>
          </a:p>
          <a:p>
            <a:r>
              <a:rPr lang="el-GR" sz="2400" b="1" dirty="0" smtClean="0">
                <a:solidFill>
                  <a:srgbClr val="820000"/>
                </a:solidFill>
              </a:rPr>
              <a:t>Οι </a:t>
            </a:r>
            <a:r>
              <a:rPr lang="el-GR" sz="2400" b="1" dirty="0">
                <a:solidFill>
                  <a:srgbClr val="820000"/>
                </a:solidFill>
              </a:rPr>
              <a:t>κεντρικές ταινίες ήταν οι πιο φαρδι</a:t>
            </a:r>
            <a:r>
              <a:rPr lang="el-GR" sz="2400" dirty="0"/>
              <a:t>ές και τοποθετούνταν η μία δίπλα στην άλλη</a:t>
            </a:r>
            <a:r>
              <a:rPr lang="el-GR" sz="2400" dirty="0" smtClean="0"/>
              <a:t>.</a:t>
            </a:r>
          </a:p>
          <a:p>
            <a:r>
              <a:rPr lang="el-GR" sz="2400" dirty="0" smtClean="0"/>
              <a:t>Τα </a:t>
            </a:r>
            <a:r>
              <a:rPr lang="el-GR" sz="2400" dirty="0"/>
              <a:t>καλύτερης ποιότητας φύλλα παράγονταν από τα μέρη της καλάμης που βρίσκονταν κοντά στην εντεριώνη (ψίχα</a:t>
            </a:r>
            <a:r>
              <a:rPr lang="el-GR" sz="2400" dirty="0" smtClean="0"/>
              <a:t>).</a:t>
            </a:r>
          </a:p>
          <a:p>
            <a:r>
              <a:rPr lang="el-GR" sz="2400" b="1" dirty="0" smtClean="0">
                <a:solidFill>
                  <a:srgbClr val="820000"/>
                </a:solidFill>
              </a:rPr>
              <a:t>Όταν </a:t>
            </a:r>
            <a:r>
              <a:rPr lang="el-GR" sz="2400" b="1" dirty="0">
                <a:solidFill>
                  <a:srgbClr val="820000"/>
                </a:solidFill>
              </a:rPr>
              <a:t>σχηματίζονταν το επιθυμητό πλάτος διαβρέχονταν</a:t>
            </a:r>
            <a:r>
              <a:rPr lang="el-GR" sz="2400" b="1" dirty="0" smtClean="0">
                <a:solidFill>
                  <a:srgbClr val="820000"/>
                </a:solidFill>
              </a:rPr>
              <a:t>.</a:t>
            </a:r>
            <a:endParaRPr lang="el-GR" sz="2000" dirty="0"/>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74052" y="1340768"/>
            <a:ext cx="26479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646013" y="4293104"/>
            <a:ext cx="1504028" cy="276999"/>
          </a:xfrm>
          <a:prstGeom prst="rect">
            <a:avLst/>
          </a:prstGeom>
        </p:spPr>
        <p:txBody>
          <a:bodyPr wrap="square">
            <a:spAutoFit/>
          </a:bodyPr>
          <a:lstStyle/>
          <a:p>
            <a:pPr algn="ctr"/>
            <a:r>
              <a:rPr lang="en-US" sz="1200" dirty="0" smtClean="0">
                <a:latin typeface="+mn-lt"/>
                <a:hlinkClick r:id="rId3"/>
              </a:rPr>
              <a:t>maat.org.ru</a:t>
            </a:r>
            <a:endParaRPr lang="el-GR" sz="1200" dirty="0">
              <a:latin typeface="+mn-lt"/>
            </a:endParaRPr>
          </a:p>
        </p:txBody>
      </p:sp>
    </p:spTree>
    <p:extLst>
      <p:ext uri="{BB962C8B-B14F-4D97-AF65-F5344CB8AC3E}">
        <p14:creationId xmlns:p14="http://schemas.microsoft.com/office/powerpoint/2010/main" val="947331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Πρόδρομες επιφάνειες γραφής</a:t>
            </a:r>
            <a:endParaRPr lang="el-GR" dirty="0"/>
          </a:p>
        </p:txBody>
      </p:sp>
      <p:sp>
        <p:nvSpPr>
          <p:cNvPr id="3" name="Content Placeholder 2"/>
          <p:cNvSpPr>
            <a:spLocks noGrp="1"/>
          </p:cNvSpPr>
          <p:nvPr>
            <p:ph idx="1"/>
          </p:nvPr>
        </p:nvSpPr>
        <p:spPr>
          <a:xfrm>
            <a:off x="457200" y="1196752"/>
            <a:ext cx="8229600" cy="5661248"/>
          </a:xfrm>
        </p:spPr>
        <p:txBody>
          <a:bodyPr>
            <a:normAutofit/>
          </a:bodyPr>
          <a:lstStyle/>
          <a:p>
            <a:r>
              <a:rPr lang="el-GR" sz="2300" dirty="0" smtClean="0"/>
              <a:t>Πέτρα-Βράχια</a:t>
            </a:r>
            <a:endParaRPr lang="el-GR" sz="2300" dirty="0"/>
          </a:p>
          <a:p>
            <a:r>
              <a:rPr lang="el-GR" sz="2300" dirty="0"/>
              <a:t>Πηλός</a:t>
            </a:r>
          </a:p>
          <a:p>
            <a:r>
              <a:rPr lang="el-GR" sz="2300" dirty="0" smtClean="0"/>
              <a:t>Μέταλλα</a:t>
            </a:r>
            <a:endParaRPr lang="el-GR" sz="2300" dirty="0"/>
          </a:p>
          <a:p>
            <a:pPr marL="0" indent="0">
              <a:lnSpc>
                <a:spcPct val="120000"/>
              </a:lnSpc>
              <a:spcBef>
                <a:spcPts val="0"/>
              </a:spcBef>
              <a:buNone/>
            </a:pPr>
            <a:endParaRPr lang="el-GR" sz="2300" b="1" dirty="0" smtClean="0">
              <a:solidFill>
                <a:schemeClr val="tx2"/>
              </a:solidFill>
            </a:endParaRPr>
          </a:p>
          <a:p>
            <a:pPr marL="0" indent="0">
              <a:lnSpc>
                <a:spcPct val="120000"/>
              </a:lnSpc>
              <a:spcBef>
                <a:spcPts val="0"/>
              </a:spcBef>
              <a:buNone/>
            </a:pPr>
            <a:endParaRPr lang="el-GR" sz="2300" b="1" dirty="0" smtClean="0">
              <a:solidFill>
                <a:schemeClr val="tx2"/>
              </a:solidFill>
            </a:endParaRPr>
          </a:p>
          <a:p>
            <a:pPr marL="514350" indent="-514350"/>
            <a:r>
              <a:rPr lang="el-GR" sz="2300" dirty="0" smtClean="0"/>
              <a:t>Οστά ζώων</a:t>
            </a:r>
          </a:p>
          <a:p>
            <a:pPr marL="514350" indent="-514350"/>
            <a:r>
              <a:rPr lang="el-GR" sz="2300" dirty="0" smtClean="0"/>
              <a:t>Δέρματα ζώων</a:t>
            </a:r>
          </a:p>
          <a:p>
            <a:pPr marL="514350" indent="-514350"/>
            <a:r>
              <a:rPr lang="el-GR" sz="2300" dirty="0" smtClean="0"/>
              <a:t>Υφάσματα</a:t>
            </a:r>
            <a:endParaRPr lang="el-GR" sz="2300" dirty="0"/>
          </a:p>
          <a:p>
            <a:pPr marL="514350" indent="-514350"/>
            <a:r>
              <a:rPr lang="el-GR" sz="2300" dirty="0" smtClean="0"/>
              <a:t>Φλοιοί </a:t>
            </a:r>
            <a:r>
              <a:rPr lang="el-GR" sz="2300" dirty="0"/>
              <a:t>και φύλλα </a:t>
            </a:r>
            <a:r>
              <a:rPr lang="el-GR" sz="2300" dirty="0" smtClean="0"/>
              <a:t>δέντρων</a:t>
            </a:r>
          </a:p>
          <a:p>
            <a:pPr marL="514350" indent="-514350"/>
            <a:r>
              <a:rPr lang="el-GR" sz="2300" dirty="0" smtClean="0"/>
              <a:t>Ξύλο δέντρων</a:t>
            </a:r>
          </a:p>
          <a:p>
            <a:pPr marL="514350" indent="-514350"/>
            <a:r>
              <a:rPr lang="el-GR" sz="2300" dirty="0" smtClean="0"/>
              <a:t>Διάφορα </a:t>
            </a:r>
            <a:r>
              <a:rPr lang="el-GR" sz="2300" dirty="0"/>
              <a:t>άλλα υλικά (</a:t>
            </a:r>
            <a:r>
              <a:rPr lang="el-GR" sz="2300" dirty="0" err="1"/>
              <a:t>βαμπούμ</a:t>
            </a:r>
            <a:r>
              <a:rPr lang="el-GR" sz="2300" dirty="0"/>
              <a:t>, </a:t>
            </a:r>
            <a:r>
              <a:rPr lang="el-GR" sz="2300" dirty="0" err="1"/>
              <a:t>κιπού</a:t>
            </a:r>
            <a:r>
              <a:rPr lang="el-GR" sz="2300" dirty="0"/>
              <a:t>, </a:t>
            </a:r>
            <a:r>
              <a:rPr lang="el-GR" sz="2300" dirty="0" err="1"/>
              <a:t>ελεφαντόδοτο</a:t>
            </a:r>
            <a:r>
              <a:rPr lang="el-GR" sz="2300" dirty="0"/>
              <a:t>). </a:t>
            </a:r>
          </a:p>
          <a:p>
            <a:endParaRPr lang="el-GR" sz="2300" dirty="0"/>
          </a:p>
        </p:txBody>
      </p:sp>
    </p:spTree>
    <p:extLst>
      <p:ext uri="{BB962C8B-B14F-4D97-AF65-F5344CB8AC3E}">
        <p14:creationId xmlns:p14="http://schemas.microsoft.com/office/powerpoint/2010/main" val="1049576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95234" name="2 - Θέση περιεχομένου"/>
          <p:cNvSpPr>
            <a:spLocks noGrp="1"/>
          </p:cNvSpPr>
          <p:nvPr>
            <p:ph idx="1"/>
          </p:nvPr>
        </p:nvSpPr>
        <p:spPr>
          <a:xfrm>
            <a:off x="457200" y="1196752"/>
            <a:ext cx="3178696" cy="5040560"/>
          </a:xfrm>
        </p:spPr>
        <p:txBody>
          <a:bodyPr>
            <a:normAutofit/>
          </a:bodyPr>
          <a:lstStyle/>
          <a:p>
            <a:r>
              <a:rPr lang="el-GR" altLang="el-GR" sz="2400" dirty="0" smtClean="0"/>
              <a:t>Ακολουθούσε η τοποθέτηση νέας στρώσης ταινιών (ή σπανιότερα νέων στρώσεων) κάθετα επάνω στην πρώτη στρώση όπως φαίνεται ακολούθως.</a:t>
            </a:r>
          </a:p>
        </p:txBody>
      </p:sp>
      <p:pic>
        <p:nvPicPr>
          <p:cNvPr id="95235"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81535" y="3179808"/>
            <a:ext cx="2113474" cy="318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87565" y="1340768"/>
            <a:ext cx="2493970" cy="332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87566" y="4667499"/>
            <a:ext cx="2493970" cy="461665"/>
          </a:xfrm>
          <a:prstGeom prst="rect">
            <a:avLst/>
          </a:prstGeom>
          <a:noFill/>
        </p:spPr>
        <p:txBody>
          <a:bodyPr wrap="square" rtlCol="0">
            <a:spAutoFit/>
          </a:bodyPr>
          <a:lstStyle/>
          <a:p>
            <a:pPr algn="ctr"/>
            <a:r>
              <a:rPr lang="el-GR" sz="1200" dirty="0" smtClean="0">
                <a:latin typeface="+mn-lt"/>
                <a:hlinkClick r:id="rId4"/>
              </a:rPr>
              <a:t>Ανώτατη Εκκλησιαστική Ακαδημία Θεσσαλονίκης </a:t>
            </a:r>
            <a:endParaRPr lang="el-GR" sz="1200" dirty="0">
              <a:latin typeface="+mn-lt"/>
            </a:endParaRPr>
          </a:p>
        </p:txBody>
      </p:sp>
    </p:spTree>
    <p:extLst>
      <p:ext uri="{BB962C8B-B14F-4D97-AF65-F5344CB8AC3E}">
        <p14:creationId xmlns:p14="http://schemas.microsoft.com/office/powerpoint/2010/main" val="3815941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93186" name="Rectangle 3"/>
          <p:cNvSpPr>
            <a:spLocks noGrp="1" noChangeArrowheads="1"/>
          </p:cNvSpPr>
          <p:nvPr>
            <p:ph idx="1"/>
          </p:nvPr>
        </p:nvSpPr>
        <p:spPr/>
        <p:txBody>
          <a:bodyPr>
            <a:normAutofit/>
          </a:bodyPr>
          <a:lstStyle/>
          <a:p>
            <a:pPr>
              <a:defRPr/>
            </a:pPr>
            <a:r>
              <a:rPr lang="el-GR" sz="2400" dirty="0" smtClean="0"/>
              <a:t>Σε κάθε περίπτωση ήταν απαραίτητη η χρησιμοποίηση </a:t>
            </a:r>
            <a:r>
              <a:rPr lang="el-GR" sz="2400" b="1" dirty="0" smtClean="0">
                <a:solidFill>
                  <a:srgbClr val="820000"/>
                </a:solidFill>
              </a:rPr>
              <a:t>φυτικής κόλλας </a:t>
            </a:r>
            <a:r>
              <a:rPr lang="el-GR" sz="2400" dirty="0" smtClean="0"/>
              <a:t>που βοηθούσε στην κόλληση των στρώσεων του πάπυρου.</a:t>
            </a:r>
          </a:p>
          <a:p>
            <a:pPr>
              <a:defRPr/>
            </a:pPr>
            <a:r>
              <a:rPr lang="el-GR" sz="2400" b="1" dirty="0" smtClean="0">
                <a:solidFill>
                  <a:srgbClr val="820000"/>
                </a:solidFill>
              </a:rPr>
              <a:t>Με την πίεση έβγαινε από τις χλωρές ίνες του φυτού μια κολλώδης ουσία και έτσι τα δύο στρώματα ενώνονταν μεταξύ τους.</a:t>
            </a:r>
          </a:p>
          <a:p>
            <a:pPr>
              <a:defRPr/>
            </a:pPr>
            <a:r>
              <a:rPr lang="el-GR" sz="2400" dirty="0" smtClean="0"/>
              <a:t>Τέλος, προκειμένου να σχηματιστεί ένα ενιαίο φύλλο υπόκειντο σε </a:t>
            </a:r>
            <a:r>
              <a:rPr lang="el-GR" sz="2400" b="1" dirty="0" smtClean="0">
                <a:solidFill>
                  <a:srgbClr val="820000"/>
                </a:solidFill>
              </a:rPr>
              <a:t>πίεση </a:t>
            </a:r>
            <a:r>
              <a:rPr lang="el-GR" sz="2400" dirty="0" smtClean="0"/>
              <a:t>και αφήνονταν για </a:t>
            </a:r>
            <a:r>
              <a:rPr lang="el-GR" sz="2400" b="1" dirty="0" smtClean="0">
                <a:solidFill>
                  <a:srgbClr val="820000"/>
                </a:solidFill>
              </a:rPr>
              <a:t>στέγνωμα </a:t>
            </a:r>
            <a:r>
              <a:rPr lang="el-GR" sz="2400" dirty="0" smtClean="0"/>
              <a:t>σε προσήλια μέρη.	</a:t>
            </a:r>
          </a:p>
        </p:txBody>
      </p:sp>
    </p:spTree>
    <p:extLst>
      <p:ext uri="{BB962C8B-B14F-4D97-AF65-F5344CB8AC3E}">
        <p14:creationId xmlns:p14="http://schemas.microsoft.com/office/powerpoint/2010/main" val="1707309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196752"/>
            <a:ext cx="4618856" cy="5040560"/>
          </a:xfrm>
        </p:spPr>
        <p:txBody>
          <a:bodyPr>
            <a:normAutofit/>
          </a:bodyPr>
          <a:lstStyle/>
          <a:p>
            <a:pPr>
              <a:defRPr/>
            </a:pPr>
            <a:r>
              <a:rPr lang="el-GR" sz="2400" dirty="0" smtClean="0"/>
              <a:t>Για να μπορέσει το υπόστρωμα αυτό να χρησιμοποιηθεί για γραφή απαιτούνταν η </a:t>
            </a:r>
            <a:r>
              <a:rPr lang="el-GR" sz="2400" b="1" dirty="0" smtClean="0">
                <a:solidFill>
                  <a:srgbClr val="820000"/>
                </a:solidFill>
              </a:rPr>
              <a:t>λείανση της επιφάνειάς</a:t>
            </a:r>
            <a:r>
              <a:rPr lang="el-GR" sz="2400" b="1" dirty="0" smtClean="0">
                <a:solidFill>
                  <a:schemeClr val="accent6">
                    <a:lumMod val="75000"/>
                  </a:schemeClr>
                </a:solidFill>
              </a:rPr>
              <a:t> </a:t>
            </a:r>
            <a:r>
              <a:rPr lang="el-GR" sz="2400" dirty="0" smtClean="0"/>
              <a:t>του η οποία γίνονταν συνήθως </a:t>
            </a:r>
            <a:r>
              <a:rPr lang="el-GR" sz="2400" b="1" dirty="0" smtClean="0">
                <a:solidFill>
                  <a:srgbClr val="820000"/>
                </a:solidFill>
              </a:rPr>
              <a:t>με ελαφρόπετρα ή κόκαλο.</a:t>
            </a:r>
          </a:p>
          <a:p>
            <a:pPr>
              <a:defRPr/>
            </a:pPr>
            <a:r>
              <a:rPr lang="el-GR" sz="2400" dirty="0" smtClean="0"/>
              <a:t>Για την καλύτερη ποιότητα και αντοχής του υποστρώματος αυτού </a:t>
            </a:r>
            <a:r>
              <a:rPr lang="el-GR" sz="2400" b="1" dirty="0" smtClean="0">
                <a:solidFill>
                  <a:srgbClr val="820000"/>
                </a:solidFill>
              </a:rPr>
              <a:t>απομάκρυναν την τυχόν παραμένουσα υγρασία χτυπώντας το φύλλο με σφυριά. </a:t>
            </a:r>
          </a:p>
          <a:p>
            <a:pPr>
              <a:defRPr/>
            </a:pPr>
            <a:endParaRPr lang="el-GR" sz="2400" dirty="0"/>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3653" y="1391024"/>
            <a:ext cx="320869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081896" y="4837103"/>
            <a:ext cx="1872208" cy="276999"/>
          </a:xfrm>
          <a:prstGeom prst="rect">
            <a:avLst/>
          </a:prstGeom>
        </p:spPr>
        <p:txBody>
          <a:bodyPr wrap="square">
            <a:spAutoFit/>
          </a:bodyPr>
          <a:lstStyle/>
          <a:p>
            <a:pPr algn="ctr"/>
            <a:r>
              <a:rPr lang="en-US" sz="1200" dirty="0" smtClean="0">
                <a:latin typeface="+mn-lt"/>
                <a:hlinkClick r:id="rId3"/>
              </a:rPr>
              <a:t>maat.org.ru</a:t>
            </a:r>
            <a:endParaRPr lang="el-GR" sz="1200" dirty="0">
              <a:latin typeface="+mn-lt"/>
            </a:endParaRPr>
          </a:p>
        </p:txBody>
      </p:sp>
    </p:spTree>
    <p:extLst>
      <p:ext uri="{BB962C8B-B14F-4D97-AF65-F5344CB8AC3E}">
        <p14:creationId xmlns:p14="http://schemas.microsoft.com/office/powerpoint/2010/main" val="26680474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94210" name="Rectangle 3"/>
          <p:cNvSpPr>
            <a:spLocks noGrp="1" noChangeArrowheads="1"/>
          </p:cNvSpPr>
          <p:nvPr>
            <p:ph idx="1"/>
          </p:nvPr>
        </p:nvSpPr>
        <p:spPr/>
        <p:txBody>
          <a:bodyPr>
            <a:normAutofit/>
          </a:bodyPr>
          <a:lstStyle/>
          <a:p>
            <a:pPr>
              <a:defRPr/>
            </a:pPr>
            <a:r>
              <a:rPr lang="el-GR" sz="2400" dirty="0" smtClean="0"/>
              <a:t>Το μεγάλο μειονέκτημα του παπύρου ήταν πως </a:t>
            </a:r>
            <a:r>
              <a:rPr lang="el-GR" sz="2400" b="1" dirty="0" smtClean="0">
                <a:solidFill>
                  <a:srgbClr val="820000"/>
                </a:solidFill>
              </a:rPr>
              <a:t>έσπαγε εύκολα </a:t>
            </a:r>
            <a:r>
              <a:rPr lang="el-GR" sz="2400" dirty="0" smtClean="0"/>
              <a:t>(ήταν χοντρός και άκαμπτος) και η συχνή χρήση των μεγάλων σε μέγεθος ρόλων προκαλούσε πολλές βλάβες από το διαρκές δίπλωμα και ξεδίπλωμα.</a:t>
            </a:r>
          </a:p>
          <a:p>
            <a:pPr>
              <a:defRPr/>
            </a:pPr>
            <a:r>
              <a:rPr lang="el-GR" sz="2400" dirty="0" smtClean="0"/>
              <a:t>Ένας άλλος μεγάλος </a:t>
            </a:r>
            <a:r>
              <a:rPr lang="el-GR" sz="2400" b="1" dirty="0" smtClean="0">
                <a:solidFill>
                  <a:srgbClr val="820000"/>
                </a:solidFill>
              </a:rPr>
              <a:t>εχθρός του παπύρου ήταν η υγρασία. </a:t>
            </a:r>
            <a:r>
              <a:rPr lang="el-GR" sz="2400" dirty="0" smtClean="0"/>
              <a:t>Με την έκθεσή του σε αυτήν, γινόταν</a:t>
            </a:r>
            <a:r>
              <a:rPr lang="el-GR" sz="2400" dirty="0" smtClean="0">
                <a:solidFill>
                  <a:schemeClr val="accent2"/>
                </a:solidFill>
              </a:rPr>
              <a:t> </a:t>
            </a:r>
            <a:r>
              <a:rPr lang="el-GR" sz="2400" b="1" dirty="0" smtClean="0">
                <a:solidFill>
                  <a:srgbClr val="820000"/>
                </a:solidFill>
              </a:rPr>
              <a:t>εύθρυπτος και το χρώμα του σκούραινε.</a:t>
            </a:r>
          </a:p>
          <a:p>
            <a:pPr>
              <a:defRPr/>
            </a:pPr>
            <a:r>
              <a:rPr lang="el-GR" sz="2400" dirty="0" smtClean="0"/>
              <a:t>Για το λόγο αυτόν τα πλουσιότερα αρχαιολογικά παπυρικά ευρήματα διασώθηκαν σε περιοχές με ξηρό κλίμα. </a:t>
            </a:r>
          </a:p>
        </p:txBody>
      </p:sp>
    </p:spTree>
    <p:extLst>
      <p:ext uri="{BB962C8B-B14F-4D97-AF65-F5344CB8AC3E}">
        <p14:creationId xmlns:p14="http://schemas.microsoft.com/office/powerpoint/2010/main" val="21752176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l-GR"/>
          </a:p>
        </p:txBody>
      </p:sp>
      <p:sp>
        <p:nvSpPr>
          <p:cNvPr id="2" name="Content Placeholder 1"/>
          <p:cNvSpPr>
            <a:spLocks noGrp="1"/>
          </p:cNvSpPr>
          <p:nvPr>
            <p:ph idx="1"/>
          </p:nvPr>
        </p:nvSpPr>
        <p:spPr/>
        <p:txBody>
          <a:bodyPr>
            <a:noAutofit/>
          </a:bodyPr>
          <a:lstStyle/>
          <a:p>
            <a:pPr>
              <a:spcAft>
                <a:spcPts val="600"/>
              </a:spcAft>
            </a:pPr>
            <a:r>
              <a:rPr lang="el-GR" altLang="el-GR" sz="2400" dirty="0"/>
              <a:t>Να θυμόμαστε ότι ο πάπυρος χρησιμοποιήθηκε επί 2000 χρόνια πριν η περγαμηνή και η </a:t>
            </a:r>
            <a:r>
              <a:rPr lang="el-GR" altLang="el-GR" sz="2400" dirty="0" smtClean="0"/>
              <a:t>χαρτοποιία </a:t>
            </a:r>
            <a:r>
              <a:rPr lang="el-GR" altLang="el-GR" sz="2400" dirty="0"/>
              <a:t>πάρουν την θέση </a:t>
            </a:r>
            <a:r>
              <a:rPr lang="el-GR" altLang="el-GR" sz="2400" dirty="0" smtClean="0"/>
              <a:t>του.</a:t>
            </a:r>
          </a:p>
          <a:p>
            <a:pPr>
              <a:spcAft>
                <a:spcPts val="600"/>
              </a:spcAft>
            </a:pPr>
            <a:r>
              <a:rPr lang="el-GR" altLang="el-GR" sz="2400" dirty="0" smtClean="0"/>
              <a:t>Από </a:t>
            </a:r>
            <a:r>
              <a:rPr lang="el-GR" altLang="el-GR" sz="2400" dirty="0"/>
              <a:t>πάπυρο είναι το αρχαιότερο δείγμα φιλολογικού συγγράμματος στον κόσμο, ο πάπυρος του </a:t>
            </a:r>
            <a:r>
              <a:rPr lang="el-GR" altLang="el-GR" sz="2400" dirty="0" err="1"/>
              <a:t>Πρις</a:t>
            </a:r>
            <a:r>
              <a:rPr lang="el-GR" altLang="el-GR" sz="2400" dirty="0"/>
              <a:t>, που ανήκει στους Αιγυπτιακούς θησαυρούς της Εθνικής Γαλλικής Βιβλιοθήκης. Η ηλικία του έχει υπολογιστεί σε 4000 χρόνια και έχει διατηρηθεί άθικτος</a:t>
            </a:r>
            <a:r>
              <a:rPr lang="el-GR" altLang="el-GR" sz="2400" dirty="0" smtClean="0"/>
              <a:t>.</a:t>
            </a:r>
          </a:p>
          <a:p>
            <a:pPr>
              <a:spcAft>
                <a:spcPts val="600"/>
              </a:spcAft>
            </a:pPr>
            <a:r>
              <a:rPr lang="el-GR" altLang="el-GR" sz="2400" dirty="0" smtClean="0"/>
              <a:t>Ονομάζεται </a:t>
            </a:r>
            <a:r>
              <a:rPr lang="el-GR" altLang="el-GR" sz="2400" dirty="0"/>
              <a:t>έτσι από τον αρχαιολόγο </a:t>
            </a:r>
            <a:r>
              <a:rPr lang="el-GR" altLang="el-GR" sz="2400" b="1" dirty="0">
                <a:solidFill>
                  <a:srgbClr val="820000"/>
                </a:solidFill>
                <a:hlinkClick r:id="rId2" tooltip="Εμίλ Πρις ντ' Αβέν"/>
              </a:rPr>
              <a:t>Εμίλ </a:t>
            </a:r>
            <a:r>
              <a:rPr lang="el-GR" altLang="el-GR" sz="2400" b="1" dirty="0" err="1">
                <a:solidFill>
                  <a:srgbClr val="820000"/>
                </a:solidFill>
                <a:hlinkClick r:id="rId2" tooltip="Εμίλ Πρις ντ' Αβέν"/>
              </a:rPr>
              <a:t>Πρις</a:t>
            </a:r>
            <a:r>
              <a:rPr lang="el-GR" altLang="el-GR" sz="2400" b="1" dirty="0">
                <a:solidFill>
                  <a:srgbClr val="820000"/>
                </a:solidFill>
                <a:hlinkClick r:id="rId2" tooltip="Εμίλ Πρις ντ' Αβέν"/>
              </a:rPr>
              <a:t> ντ' Αβέν</a:t>
            </a:r>
            <a:r>
              <a:rPr lang="el-GR" altLang="el-GR" sz="2400" b="1" dirty="0">
                <a:solidFill>
                  <a:schemeClr val="accent2"/>
                </a:solidFill>
              </a:rPr>
              <a:t> </a:t>
            </a:r>
            <a:r>
              <a:rPr lang="el-GR" altLang="el-GR" sz="2400" dirty="0"/>
              <a:t>που τον αγόρασε το 1856 στις Θήβες και τον δώρισε στην</a:t>
            </a:r>
            <a:r>
              <a:rPr lang="el-GR" altLang="el-GR" sz="2400" b="1" dirty="0"/>
              <a:t> </a:t>
            </a:r>
            <a:r>
              <a:rPr lang="el-GR" altLang="el-GR" sz="2400" b="1" dirty="0">
                <a:hlinkClick r:id="rId3" tooltip="Εθνική βιβλιοθήκη της Γαλλίας"/>
              </a:rPr>
              <a:t>Εθνική Βιβλιοθήκη της </a:t>
            </a:r>
            <a:r>
              <a:rPr lang="el-GR" altLang="el-GR" sz="2400" b="1" dirty="0" smtClean="0">
                <a:hlinkClick r:id="rId3" tooltip="Εθνική βιβλιοθήκη της Γαλλίας"/>
              </a:rPr>
              <a:t>Γαλλίας</a:t>
            </a:r>
            <a:r>
              <a:rPr lang="el-GR" altLang="el-GR" sz="2400" dirty="0"/>
              <a:t>.</a:t>
            </a:r>
            <a:endParaRPr lang="el-GR" sz="2400" dirty="0"/>
          </a:p>
        </p:txBody>
      </p:sp>
    </p:spTree>
    <p:extLst>
      <p:ext uri="{BB962C8B-B14F-4D97-AF65-F5344CB8AC3E}">
        <p14:creationId xmlns:p14="http://schemas.microsoft.com/office/powerpoint/2010/main" val="4631634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100354" name="Rectangle 3"/>
          <p:cNvSpPr>
            <a:spLocks noGrp="1" noChangeArrowheads="1"/>
          </p:cNvSpPr>
          <p:nvPr>
            <p:ph idx="1"/>
          </p:nvPr>
        </p:nvSpPr>
        <p:spPr/>
        <p:txBody>
          <a:bodyPr>
            <a:normAutofit/>
          </a:bodyPr>
          <a:lstStyle/>
          <a:p>
            <a:pPr eaLnBrk="1" hangingPunct="1"/>
            <a:r>
              <a:rPr lang="el-GR" altLang="el-GR" sz="2800" dirty="0" smtClean="0"/>
              <a:t>Θα πρέπει, τέλος, να διευκρινιστεί πως ο πάπυρος δεν μπορεί να χαρακτηριστεί ως χαρτί, καθώς η παραγωγή του τελευταίου προϋποθέτει το </a:t>
            </a:r>
            <a:r>
              <a:rPr lang="el-GR" altLang="el-GR" sz="2800" b="1" dirty="0" smtClean="0">
                <a:solidFill>
                  <a:srgbClr val="820000"/>
                </a:solidFill>
              </a:rPr>
              <a:t>διαχωρισμό των ινών </a:t>
            </a:r>
            <a:r>
              <a:rPr lang="el-GR" altLang="el-GR" sz="2800" dirty="0" smtClean="0"/>
              <a:t>μέσω της διεργασίας της πολτοποίησής και στη συνέχεια τη </a:t>
            </a:r>
            <a:r>
              <a:rPr lang="el-GR" altLang="el-GR" sz="2800" b="1" dirty="0" smtClean="0">
                <a:solidFill>
                  <a:srgbClr val="820000"/>
                </a:solidFill>
              </a:rPr>
              <a:t>διαμόρφωση αυτών σε λεπτό φύλλο. </a:t>
            </a:r>
          </a:p>
        </p:txBody>
      </p:sp>
    </p:spTree>
    <p:extLst>
      <p:ext uri="{BB962C8B-B14F-4D97-AF65-F5344CB8AC3E}">
        <p14:creationId xmlns:p14="http://schemas.microsoft.com/office/powerpoint/2010/main" val="2327942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4"/>
          <p:cNvSpPr>
            <a:spLocks noGrp="1" noChangeArrowheads="1"/>
          </p:cNvSpPr>
          <p:nvPr>
            <p:ph type="title"/>
          </p:nvPr>
        </p:nvSpPr>
        <p:spPr>
          <a:noFill/>
        </p:spPr>
        <p:txBody>
          <a:bodyPr/>
          <a:lstStyle/>
          <a:p>
            <a:pPr eaLnBrk="1" hangingPunct="1"/>
            <a:r>
              <a:rPr lang="el-GR" altLang="el-GR" sz="4000" b="1" dirty="0" smtClean="0"/>
              <a:t>Πάπυρος</a:t>
            </a:r>
            <a:r>
              <a:rPr lang="el-GR" altLang="el-GR" sz="4000" dirty="0" smtClean="0"/>
              <a:t> </a:t>
            </a:r>
            <a:r>
              <a:rPr lang="el-GR" altLang="el-GR" sz="4000" b="1" dirty="0" smtClean="0"/>
              <a:t>με φυσικό χρωματισμό</a:t>
            </a:r>
          </a:p>
        </p:txBody>
      </p:sp>
      <p:pic>
        <p:nvPicPr>
          <p:cNvPr id="14338" name="Picture 2" descr="Papyrus by Sharan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0767"/>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09658" y="6217568"/>
            <a:ext cx="3524683" cy="276999"/>
          </a:xfrm>
          <a:prstGeom prst="rect">
            <a:avLst/>
          </a:prstGeom>
        </p:spPr>
        <p:txBody>
          <a:bodyPr wrap="none">
            <a:spAutoFit/>
          </a:bodyPr>
          <a:lstStyle/>
          <a:p>
            <a:r>
              <a:rPr lang="en-US" sz="1200" dirty="0" smtClean="0">
                <a:solidFill>
                  <a:schemeClr val="tx1">
                    <a:lumMod val="75000"/>
                    <a:lumOff val="25000"/>
                  </a:schemeClr>
                </a:solidFill>
                <a:latin typeface="+mn-lt"/>
                <a:hlinkClick r:id="rId3"/>
              </a:rPr>
              <a:t>Papyrus</a:t>
            </a:r>
            <a:r>
              <a:rPr lang="el-GR" sz="1200" dirty="0" smtClean="0">
                <a:solidFill>
                  <a:schemeClr val="tx1">
                    <a:lumMod val="75000"/>
                    <a:lumOff val="25000"/>
                  </a:schemeClr>
                </a:solidFill>
                <a:latin typeface="+mn-lt"/>
              </a:rPr>
              <a:t> από </a:t>
            </a:r>
            <a:r>
              <a:rPr lang="en-US" sz="1200" dirty="0" err="1" smtClean="0">
                <a:solidFill>
                  <a:schemeClr val="tx1">
                    <a:lumMod val="75000"/>
                    <a:lumOff val="25000"/>
                  </a:schemeClr>
                </a:solidFill>
                <a:latin typeface="+mn-lt"/>
                <a:hlinkClick r:id="rId4"/>
              </a:rPr>
              <a:t>Sharandra</a:t>
            </a:r>
            <a:r>
              <a:rPr lang="el-GR" sz="1200" dirty="0" smtClean="0">
                <a:solidFill>
                  <a:schemeClr val="tx1">
                    <a:lumMod val="75000"/>
                    <a:lumOff val="25000"/>
                  </a:schemeClr>
                </a:solidFill>
                <a:latin typeface="+mn-lt"/>
              </a:rPr>
              <a:t> διαθέσιμο με άδεια </a:t>
            </a:r>
            <a:r>
              <a:rPr lang="en-US" sz="1200" dirty="0" smtClean="0">
                <a:solidFill>
                  <a:schemeClr val="tx1">
                    <a:lumMod val="75000"/>
                    <a:lumOff val="25000"/>
                  </a:schemeClr>
                </a:solidFill>
                <a:latin typeface="+mn-lt"/>
                <a:hlinkClick r:id="rId5"/>
              </a:rPr>
              <a:t>CC </a:t>
            </a:r>
            <a:r>
              <a:rPr lang="en-US" sz="1200" dirty="0">
                <a:solidFill>
                  <a:schemeClr val="tx1">
                    <a:lumMod val="75000"/>
                    <a:lumOff val="25000"/>
                  </a:schemeClr>
                </a:solidFill>
                <a:latin typeface="+mn-lt"/>
                <a:hlinkClick r:id="rId5"/>
              </a:rPr>
              <a:t>BY </a:t>
            </a:r>
            <a:r>
              <a:rPr lang="en-US" sz="1200" dirty="0" smtClean="0">
                <a:solidFill>
                  <a:schemeClr val="tx1">
                    <a:lumMod val="75000"/>
                    <a:lumOff val="25000"/>
                  </a:schemeClr>
                </a:solidFill>
                <a:latin typeface="+mn-lt"/>
                <a:hlinkClick r:id="rId5"/>
              </a:rPr>
              <a:t>3.0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49250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4"/>
          <p:cNvSpPr>
            <a:spLocks noGrp="1" noChangeArrowheads="1"/>
          </p:cNvSpPr>
          <p:nvPr>
            <p:ph type="title"/>
          </p:nvPr>
        </p:nvSpPr>
        <p:spPr>
          <a:noFill/>
        </p:spPr>
        <p:txBody>
          <a:bodyPr/>
          <a:lstStyle/>
          <a:p>
            <a:pPr eaLnBrk="1" hangingPunct="1"/>
            <a:r>
              <a:rPr lang="el-GR" altLang="el-GR" sz="4000" b="1" dirty="0" smtClean="0"/>
              <a:t>Πάπυρος</a:t>
            </a:r>
            <a:r>
              <a:rPr lang="el-GR" altLang="el-GR" sz="4000" dirty="0" smtClean="0"/>
              <a:t> </a:t>
            </a:r>
            <a:r>
              <a:rPr lang="el-GR" altLang="el-GR" sz="4000" b="1" dirty="0" smtClean="0"/>
              <a:t>με φυσική παλαίωση</a:t>
            </a:r>
          </a:p>
        </p:txBody>
      </p:sp>
      <p:pic>
        <p:nvPicPr>
          <p:cNvPr id="10240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51843" y="1196975"/>
            <a:ext cx="5040313" cy="5040313"/>
          </a:xfrm>
        </p:spPr>
      </p:pic>
    </p:spTree>
    <p:extLst>
      <p:ext uri="{BB962C8B-B14F-4D97-AF65-F5344CB8AC3E}">
        <p14:creationId xmlns:p14="http://schemas.microsoft.com/office/powerpoint/2010/main" val="870133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342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11791" y="1196975"/>
            <a:ext cx="6720417" cy="5040313"/>
          </a:xfrm>
        </p:spPr>
      </p:pic>
    </p:spTree>
    <p:extLst>
      <p:ext uri="{BB962C8B-B14F-4D97-AF65-F5344CB8AC3E}">
        <p14:creationId xmlns:p14="http://schemas.microsoft.com/office/powerpoint/2010/main" val="2666897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Πάπυρος</a:t>
            </a:r>
            <a:endParaRPr lang="el-GR" dirty="0"/>
          </a:p>
        </p:txBody>
      </p:sp>
      <p:sp>
        <p:nvSpPr>
          <p:cNvPr id="4" name="Content Placeholder 3"/>
          <p:cNvSpPr>
            <a:spLocks noGrp="1"/>
          </p:cNvSpPr>
          <p:nvPr>
            <p:ph idx="1"/>
          </p:nvPr>
        </p:nvSpPr>
        <p:spPr/>
        <p:txBody>
          <a:bodyPr/>
          <a:lstStyle/>
          <a:p>
            <a:r>
              <a:rPr lang="el-GR" sz="2800" b="1" dirty="0">
                <a:solidFill>
                  <a:srgbClr val="820000"/>
                </a:solidFill>
              </a:rPr>
              <a:t>Μειονεκτήματα</a:t>
            </a:r>
          </a:p>
          <a:p>
            <a:pPr lvl="1"/>
            <a:r>
              <a:rPr lang="el-GR" sz="2400" dirty="0" smtClean="0"/>
              <a:t>Εύθρυπτο, καταστροφή</a:t>
            </a:r>
            <a:endParaRPr lang="el-GR" sz="2400" dirty="0"/>
          </a:p>
          <a:p>
            <a:pPr lvl="1"/>
            <a:r>
              <a:rPr lang="el-GR" sz="2400" dirty="0" smtClean="0"/>
              <a:t>Δε διπλώνεται εύκολα</a:t>
            </a:r>
            <a:endParaRPr lang="el-GR" sz="2400" dirty="0"/>
          </a:p>
          <a:p>
            <a:pPr lvl="1"/>
            <a:endParaRPr lang="el-GR" sz="2400" dirty="0"/>
          </a:p>
          <a:p>
            <a:r>
              <a:rPr lang="el-GR" sz="2800" b="1" dirty="0">
                <a:solidFill>
                  <a:schemeClr val="tx2"/>
                </a:solidFill>
              </a:rPr>
              <a:t>Πλεονεκτήματα</a:t>
            </a:r>
          </a:p>
          <a:p>
            <a:pPr lvl="1"/>
            <a:r>
              <a:rPr lang="el-GR" sz="2400" dirty="0" smtClean="0"/>
              <a:t>Χαμηλή τιμή</a:t>
            </a:r>
            <a:endParaRPr lang="el-GR" sz="2400" dirty="0"/>
          </a:p>
          <a:p>
            <a:pPr lvl="1"/>
            <a:r>
              <a:rPr lang="el-GR" sz="2400" dirty="0" smtClean="0"/>
              <a:t>Δεν τον έτρωγαν τα </a:t>
            </a:r>
            <a:r>
              <a:rPr lang="el-GR" sz="2400" dirty="0" err="1" smtClean="0"/>
              <a:t>σκουλίκια</a:t>
            </a:r>
            <a:endParaRPr lang="el-GR" sz="2400" dirty="0"/>
          </a:p>
          <a:p>
            <a:pPr lvl="1">
              <a:tabLst>
                <a:tab pos="4937125" algn="l"/>
              </a:tabLst>
            </a:pPr>
            <a:r>
              <a:rPr lang="el-GR" sz="2400" dirty="0" smtClean="0"/>
              <a:t>Όχι σήψη</a:t>
            </a:r>
            <a:endParaRPr lang="el-GR" sz="2400" dirty="0"/>
          </a:p>
          <a:p>
            <a:endParaRPr lang="el-GR" sz="2800" dirty="0"/>
          </a:p>
          <a:p>
            <a:endParaRPr lang="el-GR" dirty="0"/>
          </a:p>
        </p:txBody>
      </p:sp>
    </p:spTree>
    <p:extLst>
      <p:ext uri="{BB962C8B-B14F-4D97-AF65-F5344CB8AC3E}">
        <p14:creationId xmlns:p14="http://schemas.microsoft.com/office/powerpoint/2010/main" val="1259499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Πέτρα</a:t>
            </a:r>
            <a:endParaRPr lang="el-GR" dirty="0"/>
          </a:p>
        </p:txBody>
      </p:sp>
      <p:sp>
        <p:nvSpPr>
          <p:cNvPr id="10242" name="Rectangle 3"/>
          <p:cNvSpPr>
            <a:spLocks noGrp="1" noChangeArrowheads="1"/>
          </p:cNvSpPr>
          <p:nvPr>
            <p:ph idx="1"/>
          </p:nvPr>
        </p:nvSpPr>
        <p:spPr>
          <a:xfrm>
            <a:off x="457200" y="1196752"/>
            <a:ext cx="4618856" cy="5040560"/>
          </a:xfrm>
        </p:spPr>
        <p:txBody>
          <a:bodyPr/>
          <a:lstStyle/>
          <a:p>
            <a:pPr eaLnBrk="1" hangingPunct="1"/>
            <a:r>
              <a:rPr lang="el-GR" altLang="el-GR" sz="2800" dirty="0" smtClean="0"/>
              <a:t>Σε χώρες όπως η Ισπανία και η Γαλλία διασώζεται από την παλαιολιθική εποχή </a:t>
            </a:r>
            <a:r>
              <a:rPr lang="el-GR" altLang="el-GR" sz="2800" dirty="0" err="1" smtClean="0"/>
              <a:t>σπηλαιογραφίες</a:t>
            </a:r>
            <a:r>
              <a:rPr lang="el-GR" altLang="el-GR" sz="2800" dirty="0" smtClean="0"/>
              <a:t> π.χ. τα σπήλαια του </a:t>
            </a:r>
            <a:r>
              <a:rPr lang="el-GR" altLang="el-GR" sz="2800" dirty="0" err="1" smtClean="0"/>
              <a:t>Λασκώ</a:t>
            </a:r>
            <a:r>
              <a:rPr lang="el-GR" altLang="el-GR" sz="2800" dirty="0" smtClean="0"/>
              <a:t> και του </a:t>
            </a:r>
            <a:r>
              <a:rPr lang="en-US" altLang="el-GR" sz="2800" dirty="0" err="1" smtClean="0"/>
              <a:t>Cussac</a:t>
            </a:r>
            <a:r>
              <a:rPr lang="el-GR" altLang="el-GR" sz="2800" dirty="0" smtClean="0"/>
              <a:t> στη Γαλλία καθώς και αυτό στην Αλταμίρα της Ισπανίας).</a:t>
            </a:r>
            <a:endParaRPr lang="en-US" altLang="el-GR" sz="2800" dirty="0" smtClean="0"/>
          </a:p>
          <a:p>
            <a:pPr eaLnBrk="1" hangingPunct="1"/>
            <a:endParaRPr lang="el-GR" altLang="el-GR" sz="2800" dirty="0" smtClean="0"/>
          </a:p>
        </p:txBody>
      </p:sp>
      <p:pic>
        <p:nvPicPr>
          <p:cNvPr id="10243" name="Picture 6" descr="http://ebooks.edu.gr/modules/ebook/show.php/DSGYM-A105/29/155,896/images/kef01_01/SEL_004_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5" y="1398904"/>
            <a:ext cx="3773873" cy="230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88363" y="3701416"/>
            <a:ext cx="2549256" cy="276999"/>
          </a:xfrm>
          <a:prstGeom prst="rect">
            <a:avLst/>
          </a:prstGeom>
        </p:spPr>
        <p:txBody>
          <a:bodyPr wrap="square">
            <a:spAutoFit/>
          </a:bodyPr>
          <a:lstStyle/>
          <a:p>
            <a:pPr algn="ctr"/>
            <a:r>
              <a:rPr lang="en-US" sz="1200" dirty="0" smtClean="0">
                <a:latin typeface="+mn-lt"/>
                <a:hlinkClick r:id="rId3"/>
              </a:rPr>
              <a:t>ebooks.edu.gr</a:t>
            </a:r>
            <a:endParaRPr lang="el-GR" sz="1200" dirty="0">
              <a:latin typeface="+mn-lt"/>
            </a:endParaRPr>
          </a:p>
        </p:txBody>
      </p:sp>
    </p:spTree>
    <p:extLst>
      <p:ext uri="{BB962C8B-B14F-4D97-AF65-F5344CB8AC3E}">
        <p14:creationId xmlns:p14="http://schemas.microsoft.com/office/powerpoint/2010/main" val="3705213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Περγαμηνή</a:t>
            </a:r>
            <a:endParaRPr lang="el-GR" dirty="0"/>
          </a:p>
        </p:txBody>
      </p:sp>
      <p:sp>
        <p:nvSpPr>
          <p:cNvPr id="5" name="Content Placeholder 4"/>
          <p:cNvSpPr>
            <a:spLocks noGrp="1"/>
          </p:cNvSpPr>
          <p:nvPr>
            <p:ph idx="1"/>
          </p:nvPr>
        </p:nvSpPr>
        <p:spPr/>
        <p:txBody>
          <a:bodyPr>
            <a:normAutofit/>
          </a:bodyPr>
          <a:lstStyle/>
          <a:p>
            <a:r>
              <a:rPr lang="el-GR" sz="2800" b="1" dirty="0" smtClean="0">
                <a:solidFill>
                  <a:srgbClr val="820000"/>
                </a:solidFill>
              </a:rPr>
              <a:t>Μειονεκτήματα</a:t>
            </a:r>
          </a:p>
          <a:p>
            <a:pPr lvl="1"/>
            <a:r>
              <a:rPr lang="el-GR" sz="2400" dirty="0" smtClean="0"/>
              <a:t>Κατατρώγεται από τα σαρκοφάγα</a:t>
            </a:r>
          </a:p>
          <a:p>
            <a:pPr lvl="1"/>
            <a:r>
              <a:rPr lang="el-GR" sz="2400" dirty="0" smtClean="0"/>
              <a:t>Ακριβότερη</a:t>
            </a:r>
          </a:p>
          <a:p>
            <a:pPr lvl="1"/>
            <a:r>
              <a:rPr lang="el-GR" sz="2400" dirty="0" smtClean="0"/>
              <a:t>Ιδιαίτερα ευαίσθητη στην υγρασία</a:t>
            </a:r>
          </a:p>
          <a:p>
            <a:pPr lvl="1"/>
            <a:endParaRPr lang="el-GR" sz="2400" dirty="0" smtClean="0"/>
          </a:p>
          <a:p>
            <a:r>
              <a:rPr lang="el-GR" sz="2800" b="1" dirty="0" smtClean="0">
                <a:solidFill>
                  <a:schemeClr val="tx2"/>
                </a:solidFill>
              </a:rPr>
              <a:t>Πλεονεκτήματα</a:t>
            </a:r>
          </a:p>
          <a:p>
            <a:pPr lvl="1"/>
            <a:r>
              <a:rPr lang="el-GR" sz="2400" dirty="0" smtClean="0"/>
              <a:t>Λεπτότερη και ωραία</a:t>
            </a:r>
          </a:p>
          <a:p>
            <a:pPr lvl="1"/>
            <a:r>
              <a:rPr lang="el-GR" sz="2400" dirty="0" smtClean="0"/>
              <a:t>Ανθεκτικότητα, στερεά, διπλώνεται</a:t>
            </a:r>
          </a:p>
          <a:p>
            <a:pPr lvl="1">
              <a:tabLst>
                <a:tab pos="4937125" algn="l"/>
              </a:tabLst>
            </a:pPr>
            <a:r>
              <a:rPr lang="el-GR" sz="2400" dirty="0" smtClean="0"/>
              <a:t>Δεν έβγαινε η μελάνη</a:t>
            </a:r>
          </a:p>
          <a:p>
            <a:endParaRPr lang="el-GR" sz="2800" dirty="0"/>
          </a:p>
        </p:txBody>
      </p:sp>
    </p:spTree>
    <p:extLst>
      <p:ext uri="{BB962C8B-B14F-4D97-AF65-F5344CB8AC3E}">
        <p14:creationId xmlns:p14="http://schemas.microsoft.com/office/powerpoint/2010/main" val="1576801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28604"/>
            <a:ext cx="8229600" cy="908720"/>
          </a:xfrm>
        </p:spPr>
        <p:txBody>
          <a:bodyPr>
            <a:normAutofit fontScale="90000"/>
          </a:bodyPr>
          <a:lstStyle/>
          <a:p>
            <a:r>
              <a:rPr lang="el-GR" sz="2700" dirty="0" smtClean="0"/>
              <a:t>Σήμερα το χαρτί χρησιμοποιείται και στα τυπωμένα ηλεκτρονικά ……………….</a:t>
            </a:r>
            <a:r>
              <a:rPr lang="el-GR" dirty="0" smtClean="0"/>
              <a:t/>
            </a:r>
            <a:br>
              <a:rPr lang="el-GR" dirty="0" smtClean="0"/>
            </a:br>
            <a:endParaRPr lang="el-GR" dirty="0"/>
          </a:p>
        </p:txBody>
      </p:sp>
      <p:pic>
        <p:nvPicPr>
          <p:cNvPr id="1085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043608" y="1268760"/>
            <a:ext cx="3104237" cy="5040313"/>
          </a:xfrm>
          <a:noFill/>
        </p:spPr>
      </p:pic>
      <p:pic>
        <p:nvPicPr>
          <p:cNvPr id="1026" name="Picture 2" descr="https://materialisam.files.wordpress.com/2011/02/2011_23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94760"/>
            <a:ext cx="2952328" cy="3936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4008" y="5344438"/>
            <a:ext cx="2952328" cy="830997"/>
          </a:xfrm>
          <a:prstGeom prst="rect">
            <a:avLst/>
          </a:prstGeom>
          <a:noFill/>
        </p:spPr>
        <p:txBody>
          <a:bodyPr wrap="square" rtlCol="0">
            <a:spAutoFit/>
          </a:bodyPr>
          <a:lstStyle/>
          <a:p>
            <a:r>
              <a:rPr lang="en-US" sz="1200" dirty="0" smtClean="0">
                <a:solidFill>
                  <a:schemeClr val="tx1">
                    <a:lumMod val="75000"/>
                    <a:lumOff val="25000"/>
                  </a:schemeClr>
                </a:solidFill>
                <a:latin typeface="+mn-lt"/>
                <a:hlinkClick r:id="rId4"/>
              </a:rPr>
              <a:t>Figure 10, Figure</a:t>
            </a:r>
            <a:r>
              <a:rPr lang="en-US" sz="1200" dirty="0">
                <a:solidFill>
                  <a:schemeClr val="tx1">
                    <a:lumMod val="75000"/>
                    <a:lumOff val="25000"/>
                  </a:schemeClr>
                </a:solidFill>
                <a:latin typeface="+mn-lt"/>
                <a:hlinkClick r:id="rId4"/>
              </a:rPr>
              <a:t> 11</a:t>
            </a:r>
            <a:r>
              <a:rPr lang="en-US" sz="1200" dirty="0" smtClean="0">
                <a:solidFill>
                  <a:schemeClr val="tx1">
                    <a:lumMod val="75000"/>
                    <a:lumOff val="25000"/>
                  </a:schemeClr>
                </a:solidFill>
                <a:latin typeface="+mn-lt"/>
                <a:hlinkClick r:id="rId4"/>
              </a:rPr>
              <a:t>., </a:t>
            </a:r>
            <a:r>
              <a:rPr lang="en-US" sz="1200" dirty="0">
                <a:solidFill>
                  <a:schemeClr val="tx1">
                    <a:lumMod val="75000"/>
                    <a:lumOff val="25000"/>
                  </a:schemeClr>
                </a:solidFill>
                <a:latin typeface="+mn-lt"/>
                <a:hlinkClick r:id="rId4"/>
              </a:rPr>
              <a:t>Paper </a:t>
            </a:r>
            <a:r>
              <a:rPr lang="en-US" sz="1200" dirty="0" smtClean="0">
                <a:solidFill>
                  <a:schemeClr val="tx1">
                    <a:lumMod val="75000"/>
                    <a:lumOff val="25000"/>
                  </a:schemeClr>
                </a:solidFill>
                <a:latin typeface="+mn-lt"/>
                <a:hlinkClick r:id="rId4"/>
              </a:rPr>
              <a:t>Electronics</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Daniel </a:t>
            </a:r>
            <a:r>
              <a:rPr lang="en-US" sz="1200" dirty="0" err="1">
                <a:solidFill>
                  <a:schemeClr val="tx1">
                    <a:lumMod val="75000"/>
                    <a:lumOff val="25000"/>
                  </a:schemeClr>
                </a:solidFill>
                <a:latin typeface="+mn-lt"/>
              </a:rPr>
              <a:t>Tobjörk</a:t>
            </a:r>
            <a:r>
              <a:rPr lang="en-US" sz="1200" dirty="0" smtClean="0">
                <a:solidFill>
                  <a:schemeClr val="tx1">
                    <a:lumMod val="75000"/>
                    <a:lumOff val="25000"/>
                  </a:schemeClr>
                </a:solidFill>
                <a:latin typeface="+mn-lt"/>
              </a:rPr>
              <a:t>, Ronald </a:t>
            </a:r>
            <a:r>
              <a:rPr lang="en-US" sz="1200" dirty="0" err="1" smtClean="0">
                <a:solidFill>
                  <a:schemeClr val="tx1">
                    <a:lumMod val="75000"/>
                    <a:lumOff val="25000"/>
                  </a:schemeClr>
                </a:solidFill>
                <a:latin typeface="+mn-lt"/>
              </a:rPr>
              <a:t>Österback,Advanced</a:t>
            </a:r>
            <a:r>
              <a:rPr lang="en-US" sz="1200" dirty="0" smtClean="0">
                <a:solidFill>
                  <a:schemeClr val="tx1">
                    <a:lumMod val="75000"/>
                    <a:lumOff val="25000"/>
                  </a:schemeClr>
                </a:solidFill>
                <a:latin typeface="+mn-lt"/>
              </a:rPr>
              <a:t> Materials, </a:t>
            </a:r>
            <a:r>
              <a:rPr lang="en-US" sz="1200" dirty="0">
                <a:solidFill>
                  <a:schemeClr val="tx1">
                    <a:lumMod val="75000"/>
                    <a:lumOff val="25000"/>
                  </a:schemeClr>
                </a:solidFill>
                <a:latin typeface="+mn-lt"/>
              </a:rPr>
              <a:t>Volume 23, Issue </a:t>
            </a:r>
            <a:r>
              <a:rPr lang="en-US" sz="1200" dirty="0" smtClean="0">
                <a:solidFill>
                  <a:schemeClr val="tx1">
                    <a:lumMod val="75000"/>
                    <a:lumOff val="25000"/>
                  </a:schemeClr>
                </a:solidFill>
                <a:latin typeface="+mn-lt"/>
              </a:rPr>
              <a:t>17, May </a:t>
            </a:r>
            <a:r>
              <a:rPr lang="en-US" sz="1200" dirty="0">
                <a:solidFill>
                  <a:schemeClr val="tx1">
                    <a:lumMod val="75000"/>
                    <a:lumOff val="25000"/>
                  </a:schemeClr>
                </a:solidFill>
                <a:latin typeface="+mn-lt"/>
              </a:rPr>
              <a:t>3, </a:t>
            </a:r>
            <a:r>
              <a:rPr lang="en-US" sz="1200" dirty="0" smtClean="0">
                <a:solidFill>
                  <a:schemeClr val="tx1">
                    <a:lumMod val="75000"/>
                    <a:lumOff val="25000"/>
                  </a:schemeClr>
                </a:solidFill>
                <a:latin typeface="+mn-lt"/>
              </a:rPr>
              <a:t>2011, Pages 1935–1961</a:t>
            </a:r>
            <a:endParaRPr lang="el-GR" dirty="0"/>
          </a:p>
        </p:txBody>
      </p:sp>
    </p:spTree>
    <p:extLst>
      <p:ext uri="{BB962C8B-B14F-4D97-AF65-F5344CB8AC3E}">
        <p14:creationId xmlns:p14="http://schemas.microsoft.com/office/powerpoint/2010/main" val="5878452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Σήμερα</a:t>
            </a:r>
            <a:r>
              <a:rPr lang="el-GR" dirty="0" smtClean="0"/>
              <a:t>……………….</a:t>
            </a:r>
            <a:endParaRPr lang="el-GR" dirty="0"/>
          </a:p>
        </p:txBody>
      </p:sp>
      <p:pic>
        <p:nvPicPr>
          <p:cNvPr id="1095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28800" y="1497806"/>
            <a:ext cx="5486400" cy="4438650"/>
          </a:xfrm>
          <a:noFill/>
        </p:spPr>
      </p:pic>
    </p:spTree>
    <p:extLst>
      <p:ext uri="{BB962C8B-B14F-4D97-AF65-F5344CB8AC3E}">
        <p14:creationId xmlns:p14="http://schemas.microsoft.com/office/powerpoint/2010/main" val="14321388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Βιβλιογραφία</a:t>
            </a:r>
            <a:endParaRPr lang="el-GR" dirty="0"/>
          </a:p>
        </p:txBody>
      </p:sp>
      <p:sp>
        <p:nvSpPr>
          <p:cNvPr id="114691" name="2 - Θέση περιεχομένου"/>
          <p:cNvSpPr>
            <a:spLocks noGrp="1"/>
          </p:cNvSpPr>
          <p:nvPr>
            <p:ph idx="1"/>
          </p:nvPr>
        </p:nvSpPr>
        <p:spPr/>
        <p:txBody>
          <a:bodyPr>
            <a:noAutofit/>
          </a:bodyPr>
          <a:lstStyle/>
          <a:p>
            <a:pPr>
              <a:buFont typeface="Wingdings" panose="05000000000000000000" pitchFamily="2" charset="2"/>
              <a:buChar char="Ø"/>
              <a:defRPr/>
            </a:pPr>
            <a:r>
              <a:rPr lang="el-GR" sz="1800" b="1" dirty="0" smtClean="0"/>
              <a:t>Ξενόγλωσση</a:t>
            </a:r>
            <a:endParaRPr lang="en-GB" sz="1800" b="1" dirty="0" smtClean="0"/>
          </a:p>
          <a:p>
            <a:pPr>
              <a:defRPr/>
            </a:pPr>
            <a:r>
              <a:rPr lang="en-GB" sz="1800" dirty="0" err="1" smtClean="0"/>
              <a:t>Hubbe</a:t>
            </a:r>
            <a:r>
              <a:rPr lang="en-GB" sz="1800" dirty="0" smtClean="0"/>
              <a:t> (</a:t>
            </a:r>
            <a:r>
              <a:rPr lang="en-GB" sz="1800" dirty="0"/>
              <a:t>2005) M. A. : </a:t>
            </a:r>
            <a:r>
              <a:rPr lang="en-GB" sz="1800" dirty="0" smtClean="0"/>
              <a:t>“Paper”. Kirk-</a:t>
            </a:r>
            <a:r>
              <a:rPr lang="en-GB" sz="1800" dirty="0" err="1" smtClean="0"/>
              <a:t>Othmer</a:t>
            </a:r>
            <a:r>
              <a:rPr lang="en-GB" sz="1800" dirty="0" smtClean="0"/>
              <a:t> </a:t>
            </a:r>
            <a:r>
              <a:rPr lang="en-GB" sz="1800" dirty="0" err="1" smtClean="0"/>
              <a:t>Encyclopedia</a:t>
            </a:r>
            <a:r>
              <a:rPr lang="en-GB" sz="1800" dirty="0" smtClean="0"/>
              <a:t> of Chemical Technology, John Wiley &amp; Sons, Inc. (Article Online Posting Date: 15.7. </a:t>
            </a:r>
            <a:r>
              <a:rPr lang="el-GR" sz="1800" dirty="0" smtClean="0"/>
              <a:t>2005).</a:t>
            </a:r>
          </a:p>
          <a:p>
            <a:pPr>
              <a:defRPr/>
            </a:pPr>
            <a:r>
              <a:rPr lang="en-GB" sz="1800" dirty="0"/>
              <a:t>Scott W. E. </a:t>
            </a:r>
            <a:r>
              <a:rPr lang="en-GB" sz="1800" dirty="0" smtClean="0"/>
              <a:t>(1989): “Properties of paper: An Introduction”. TAPPI Press, Atlanta.</a:t>
            </a:r>
            <a:endParaRPr lang="el-GR" sz="1800" dirty="0" smtClean="0"/>
          </a:p>
          <a:p>
            <a:pPr>
              <a:buFont typeface="Wingdings" panose="05000000000000000000" pitchFamily="2" charset="2"/>
              <a:buChar char="Ø"/>
              <a:defRPr/>
            </a:pPr>
            <a:r>
              <a:rPr lang="el-GR" sz="1800" b="1" dirty="0" smtClean="0"/>
              <a:t>Ελληνική</a:t>
            </a:r>
            <a:endParaRPr lang="en-GB" sz="1800" b="1" dirty="0" smtClean="0"/>
          </a:p>
          <a:p>
            <a:pPr>
              <a:defRPr/>
            </a:pPr>
            <a:r>
              <a:rPr lang="el-GR" sz="1800" dirty="0" err="1" smtClean="0"/>
              <a:t>Βλέσσας</a:t>
            </a:r>
            <a:r>
              <a:rPr lang="en-US" sz="1800" dirty="0" smtClean="0"/>
              <a:t> </a:t>
            </a:r>
            <a:r>
              <a:rPr lang="el-GR" sz="1800" dirty="0"/>
              <a:t>Μ. </a:t>
            </a:r>
            <a:r>
              <a:rPr lang="el-GR" sz="1800" dirty="0" smtClean="0"/>
              <a:t>–Μαλακού</a:t>
            </a:r>
            <a:r>
              <a:rPr lang="en-US" sz="1800" dirty="0" smtClean="0"/>
              <a:t> </a:t>
            </a:r>
            <a:r>
              <a:rPr lang="el-GR" sz="1800" dirty="0"/>
              <a:t>Μ</a:t>
            </a:r>
            <a:r>
              <a:rPr lang="el-GR" sz="1800" dirty="0" smtClean="0"/>
              <a:t>., </a:t>
            </a:r>
            <a:r>
              <a:rPr lang="el-GR" sz="1800" dirty="0"/>
              <a:t>Ιστορία του χαρτιού, Εκδόσεις Αιώρα, Αθήνα, 2010.</a:t>
            </a:r>
          </a:p>
          <a:p>
            <a:pPr>
              <a:defRPr/>
            </a:pPr>
            <a:r>
              <a:rPr lang="el-GR" sz="1800" dirty="0"/>
              <a:t>Λάζος</a:t>
            </a:r>
            <a:r>
              <a:rPr lang="en-US" sz="1800" dirty="0"/>
              <a:t> </a:t>
            </a:r>
            <a:r>
              <a:rPr lang="el-GR" sz="1800" dirty="0"/>
              <a:t>Χ.Δ. «Γραφή τότε που δεν υπήρχε το χαρτί», Εκδόσεις Ανατολικός, Αθήνα 2002.</a:t>
            </a:r>
          </a:p>
          <a:p>
            <a:pPr>
              <a:defRPr/>
            </a:pPr>
            <a:r>
              <a:rPr lang="el-GR" sz="1800" dirty="0" err="1" smtClean="0"/>
              <a:t>Τσάτσης</a:t>
            </a:r>
            <a:r>
              <a:rPr lang="en-US" sz="1800" dirty="0" smtClean="0"/>
              <a:t> </a:t>
            </a:r>
            <a:r>
              <a:rPr lang="el-GR" sz="1800" dirty="0"/>
              <a:t>Δ. Ε</a:t>
            </a:r>
            <a:r>
              <a:rPr lang="el-GR" sz="1800" dirty="0" smtClean="0"/>
              <a:t>., Ανάλυση περιβαλλοντικών επιπτώσεων ανακυκλωμένου χαρτιού συσκευασίας (και διαχείριση ενέργειας και αποβλήτων), Διπλωματική Εργασία, Ε.Μ.Π., Αθήνα, 2008.</a:t>
            </a:r>
          </a:p>
          <a:p>
            <a:pPr>
              <a:buFont typeface="Wingdings" panose="05000000000000000000" pitchFamily="2" charset="2"/>
              <a:buChar char="Ø"/>
              <a:defRPr/>
            </a:pPr>
            <a:r>
              <a:rPr lang="el-GR" sz="1800" b="1" dirty="0" smtClean="0"/>
              <a:t>Σύνδεσμοι</a:t>
            </a:r>
            <a:endParaRPr lang="en-US" sz="1800" b="1" dirty="0" smtClean="0"/>
          </a:p>
          <a:p>
            <a:pPr>
              <a:defRPr/>
            </a:pPr>
            <a:r>
              <a:rPr lang="en-US" sz="1800" u="sng" dirty="0"/>
              <a:t>Ancient Greek Technology Project</a:t>
            </a:r>
            <a:endParaRPr lang="el-GR" sz="1800" dirty="0"/>
          </a:p>
          <a:p>
            <a:pPr>
              <a:defRPr/>
            </a:pPr>
            <a:r>
              <a:rPr lang="el-GR" sz="1800" u="sng" dirty="0" err="1">
                <a:hlinkClick r:id="rId2"/>
              </a:rPr>
              <a:t>el.orthodoxwiki.org</a:t>
            </a:r>
            <a:endParaRPr lang="el-GR" sz="1800" dirty="0"/>
          </a:p>
          <a:p>
            <a:pPr>
              <a:defRPr/>
            </a:pPr>
            <a:r>
              <a:rPr lang="el-GR" sz="1800" u="sng" dirty="0" err="1" smtClean="0">
                <a:hlinkClick r:id="rId3"/>
              </a:rPr>
              <a:t>en.wikipedia.org</a:t>
            </a:r>
            <a:r>
              <a:rPr lang="el-GR" sz="1800" u="sng" dirty="0" smtClean="0">
                <a:hlinkClick r:id="rId3"/>
              </a:rPr>
              <a:t>/</a:t>
            </a:r>
            <a:r>
              <a:rPr lang="el-GR" sz="1800" u="sng" dirty="0" err="1" smtClean="0">
                <a:hlinkClick r:id="rId3"/>
              </a:rPr>
              <a:t>Amate</a:t>
            </a:r>
            <a:endParaRPr lang="el-GR" sz="1800" dirty="0" smtClean="0"/>
          </a:p>
        </p:txBody>
      </p:sp>
    </p:spTree>
    <p:extLst>
      <p:ext uri="{BB962C8B-B14F-4D97-AF65-F5344CB8AC3E}">
        <p14:creationId xmlns:p14="http://schemas.microsoft.com/office/powerpoint/2010/main" val="24006628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Βασιλική Μπέλεση 2014</a:t>
            </a:r>
            <a:r>
              <a:rPr lang="el-GR" sz="2000" dirty="0"/>
              <a:t>. Βασιλική </a:t>
            </a:r>
            <a:r>
              <a:rPr lang="el-GR" sz="2000" dirty="0" smtClean="0"/>
              <a:t>Μπέλεση</a:t>
            </a:r>
            <a:r>
              <a:rPr lang="el-GR" sz="2000" dirty="0"/>
              <a:t>. «Εκτυπωτικά Υποστρώματα </a:t>
            </a:r>
            <a:r>
              <a:rPr lang="el-GR" sz="2000" dirty="0" smtClean="0"/>
              <a:t>(</a:t>
            </a:r>
            <a:r>
              <a:rPr lang="el-GR" sz="2000" dirty="0"/>
              <a:t>Θ</a:t>
            </a:r>
            <a:r>
              <a:rPr lang="el-GR" sz="2000" dirty="0" smtClean="0"/>
              <a:t>). </a:t>
            </a:r>
            <a:r>
              <a:rPr lang="el-GR" sz="2000" dirty="0"/>
              <a:t>Ενότητα 1: Πρόδρομες επιφάνειες </a:t>
            </a:r>
            <a:r>
              <a:rPr lang="el-GR" sz="2000" dirty="0" smtClean="0"/>
              <a:t>γραφής».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0978231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6702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a:defRPr/>
            </a:pPr>
            <a:r>
              <a:rPr lang="en-GB" sz="2000" dirty="0" err="1"/>
              <a:t>Hubbe</a:t>
            </a:r>
            <a:r>
              <a:rPr lang="en-GB" sz="2000" dirty="0"/>
              <a:t> (2005) M. A. : “Paper”. Kirk-</a:t>
            </a:r>
            <a:r>
              <a:rPr lang="en-GB" sz="2000" dirty="0" err="1"/>
              <a:t>Othmer</a:t>
            </a:r>
            <a:r>
              <a:rPr lang="en-GB" sz="2000" dirty="0"/>
              <a:t> </a:t>
            </a:r>
            <a:r>
              <a:rPr lang="en-GB" sz="2000" dirty="0" err="1"/>
              <a:t>Encyclopedia</a:t>
            </a:r>
            <a:r>
              <a:rPr lang="en-GB" sz="2000" dirty="0"/>
              <a:t> of Chemical Technology, John Wiley &amp; Sons, Inc. (Article Online Posting Date: 15.7. </a:t>
            </a:r>
            <a:r>
              <a:rPr lang="el-GR" sz="2000" dirty="0"/>
              <a:t>2005).</a:t>
            </a:r>
          </a:p>
          <a:p>
            <a:pPr>
              <a:defRPr/>
            </a:pPr>
            <a:r>
              <a:rPr lang="en-GB" sz="2000" dirty="0"/>
              <a:t>Scott W. E. (1989): “Properties of paper: An Introduction”. TAPPI Press, Atlanta.</a:t>
            </a:r>
            <a:endParaRPr lang="el-GR" sz="2000" dirty="0"/>
          </a:p>
          <a:p>
            <a:pPr>
              <a:defRPr/>
            </a:pPr>
            <a:r>
              <a:rPr lang="el-GR" sz="2000" dirty="0" err="1" smtClean="0"/>
              <a:t>Βλέσσας</a:t>
            </a:r>
            <a:r>
              <a:rPr lang="en-US" sz="2000" dirty="0" smtClean="0"/>
              <a:t> </a:t>
            </a:r>
            <a:r>
              <a:rPr lang="el-GR" sz="2000" dirty="0"/>
              <a:t>Μ. –Μαλακού</a:t>
            </a:r>
            <a:r>
              <a:rPr lang="en-US" sz="2000" dirty="0"/>
              <a:t> </a:t>
            </a:r>
            <a:r>
              <a:rPr lang="el-GR" sz="2000" dirty="0"/>
              <a:t>Μ., Ιστορία του χαρτιού, Εκδόσεις Αιώρα, Αθήνα, 2010.</a:t>
            </a:r>
          </a:p>
          <a:p>
            <a:pPr>
              <a:defRPr/>
            </a:pPr>
            <a:r>
              <a:rPr lang="el-GR" sz="2000" dirty="0"/>
              <a:t>Λάζος</a:t>
            </a:r>
            <a:r>
              <a:rPr lang="en-US" sz="2000" dirty="0"/>
              <a:t> </a:t>
            </a:r>
            <a:r>
              <a:rPr lang="el-GR" sz="2000" dirty="0"/>
              <a:t>Χ.Δ. «Γραφή τότε που δεν υπήρχε το χαρτί», Εκδόσεις Ανατολικός, Αθήνα 2002.</a:t>
            </a:r>
          </a:p>
          <a:p>
            <a:pPr>
              <a:defRPr/>
            </a:pPr>
            <a:r>
              <a:rPr lang="el-GR" sz="2000" dirty="0" err="1"/>
              <a:t>Τσάτσης</a:t>
            </a:r>
            <a:r>
              <a:rPr lang="en-US" sz="2000" dirty="0"/>
              <a:t> </a:t>
            </a:r>
            <a:r>
              <a:rPr lang="el-GR" sz="2000" dirty="0"/>
              <a:t>Δ. Ε., Ανάλυση περιβαλλοντικών επιπτώσεων ανακυκλωμένου χαρτιού συσκευασίας (και διαχείριση ενέργειας και αποβλήτων), Διπλωματική Εργασία, Ε.Μ.Π., Αθήνα, 2008.</a:t>
            </a:r>
          </a:p>
          <a:p>
            <a:pPr>
              <a:defRPr/>
            </a:pPr>
            <a:r>
              <a:rPr lang="en-US" sz="2000" u="sng" dirty="0" smtClean="0"/>
              <a:t>Ancient </a:t>
            </a:r>
            <a:r>
              <a:rPr lang="en-US" sz="2000" u="sng" dirty="0"/>
              <a:t>Greek Technology Project</a:t>
            </a:r>
            <a:endParaRPr lang="el-GR" sz="2000" dirty="0"/>
          </a:p>
          <a:p>
            <a:pPr>
              <a:defRPr/>
            </a:pPr>
            <a:r>
              <a:rPr lang="el-GR" sz="2000" u="sng" dirty="0" err="1">
                <a:hlinkClick r:id="rId3"/>
              </a:rPr>
              <a:t>el.orthodoxwiki.org</a:t>
            </a:r>
            <a:endParaRPr lang="el-GR" sz="2000" dirty="0"/>
          </a:p>
          <a:p>
            <a:pPr>
              <a:defRPr/>
            </a:pPr>
            <a:r>
              <a:rPr lang="el-GR" sz="2000" u="sng" dirty="0" err="1">
                <a:hlinkClick r:id="rId4"/>
              </a:rPr>
              <a:t>en.wikipedia.org</a:t>
            </a:r>
            <a:r>
              <a:rPr lang="el-GR" sz="2000" u="sng" dirty="0">
                <a:hlinkClick r:id="rId4"/>
              </a:rPr>
              <a:t>/</a:t>
            </a:r>
            <a:r>
              <a:rPr lang="el-GR" sz="2000" u="sng" dirty="0" err="1">
                <a:hlinkClick r:id="rId4"/>
              </a:rPr>
              <a:t>Amate</a:t>
            </a:r>
            <a:endParaRPr lang="el-GR" sz="2000" dirty="0"/>
          </a:p>
        </p:txBody>
      </p:sp>
    </p:spTree>
    <p:extLst>
      <p:ext uri="{BB962C8B-B14F-4D97-AF65-F5344CB8AC3E}">
        <p14:creationId xmlns:p14="http://schemas.microsoft.com/office/powerpoint/2010/main" val="919002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11266" name="2 - Θέση περιεχομένου"/>
          <p:cNvSpPr>
            <a:spLocks noGrp="1"/>
          </p:cNvSpPr>
          <p:nvPr>
            <p:ph idx="1"/>
          </p:nvPr>
        </p:nvSpPr>
        <p:spPr>
          <a:xfrm>
            <a:off x="457200" y="1196752"/>
            <a:ext cx="3970784" cy="5040560"/>
          </a:xfrm>
        </p:spPr>
        <p:txBody>
          <a:bodyPr>
            <a:normAutofit/>
          </a:bodyPr>
          <a:lstStyle/>
          <a:p>
            <a:pPr eaLnBrk="1" hangingPunct="1"/>
            <a:r>
              <a:rPr lang="el-GR" altLang="el-GR" sz="2800" dirty="0" smtClean="0"/>
              <a:t>Έχουν βρεθεί σπήλαια και στην Πορτογαλία όχι όμως της ίδια ομορφιάς όπως τα προηγούμενα)</a:t>
            </a:r>
          </a:p>
          <a:p>
            <a:pPr eaLnBrk="1" hangingPunct="1"/>
            <a:endParaRPr lang="el-GR" altLang="el-GR" sz="2800" dirty="0" smtClean="0"/>
          </a:p>
        </p:txBody>
      </p:sp>
      <p:pic>
        <p:nvPicPr>
          <p:cNvPr id="11267" name="Picture 2" descr="https://idiaiteramathimataxenonglosson.files.wordpress.com/2014/11/img_7917.jpg?w=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40768"/>
            <a:ext cx="2664296" cy="207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ebooks.edu.gr/modules/ebook/show.php/DSGYM-A105/29/155,896/images/kef01_01/SEL_002_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861048"/>
            <a:ext cx="2664296" cy="25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56431" y="3431118"/>
            <a:ext cx="2945482" cy="276999"/>
          </a:xfrm>
          <a:prstGeom prst="rect">
            <a:avLst/>
          </a:prstGeom>
        </p:spPr>
        <p:txBody>
          <a:bodyPr wrap="square">
            <a:spAutoFit/>
          </a:bodyPr>
          <a:lstStyle/>
          <a:p>
            <a:pPr algn="ctr"/>
            <a:r>
              <a:rPr lang="en-US" sz="1200" dirty="0" smtClean="0">
                <a:latin typeface="+mn-lt"/>
                <a:hlinkClick r:id="rId4"/>
              </a:rPr>
              <a:t>neldeliriononeromaisola.it</a:t>
            </a:r>
            <a:endParaRPr lang="el-GR" sz="1200" dirty="0">
              <a:latin typeface="+mn-lt"/>
            </a:endParaRPr>
          </a:p>
        </p:txBody>
      </p:sp>
      <p:sp>
        <p:nvSpPr>
          <p:cNvPr id="7" name="Rectangle 6"/>
          <p:cNvSpPr/>
          <p:nvPr/>
        </p:nvSpPr>
        <p:spPr>
          <a:xfrm>
            <a:off x="5554544" y="6429703"/>
            <a:ext cx="2549256" cy="276999"/>
          </a:xfrm>
          <a:prstGeom prst="rect">
            <a:avLst/>
          </a:prstGeom>
        </p:spPr>
        <p:txBody>
          <a:bodyPr wrap="square">
            <a:spAutoFit/>
          </a:bodyPr>
          <a:lstStyle/>
          <a:p>
            <a:pPr algn="ctr"/>
            <a:r>
              <a:rPr lang="en-US" sz="1200" dirty="0" smtClean="0">
                <a:latin typeface="+mn-lt"/>
                <a:hlinkClick r:id="rId5"/>
              </a:rPr>
              <a:t>ebooks.edu.gr</a:t>
            </a:r>
            <a:endParaRPr lang="el-GR" sz="1200" dirty="0">
              <a:latin typeface="+mn-lt"/>
            </a:endParaRPr>
          </a:p>
        </p:txBody>
      </p:sp>
    </p:spTree>
    <p:extLst>
      <p:ext uri="{BB962C8B-B14F-4D97-AF65-F5344CB8AC3E}">
        <p14:creationId xmlns:p14="http://schemas.microsoft.com/office/powerpoint/2010/main" val="33137781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b="1" dirty="0" smtClean="0"/>
              <a:t>Βραχογραφίες</a:t>
            </a:r>
            <a:endParaRPr lang="el-GR" altLang="el-GR" dirty="0" smtClean="0"/>
          </a:p>
        </p:txBody>
      </p:sp>
      <p:sp>
        <p:nvSpPr>
          <p:cNvPr id="12291" name="Rectangle 3"/>
          <p:cNvSpPr>
            <a:spLocks noGrp="1" noChangeArrowheads="1"/>
          </p:cNvSpPr>
          <p:nvPr>
            <p:ph idx="1"/>
          </p:nvPr>
        </p:nvSpPr>
        <p:spPr>
          <a:xfrm>
            <a:off x="457200" y="1196752"/>
            <a:ext cx="3814556" cy="4032448"/>
          </a:xfrm>
        </p:spPr>
        <p:txBody>
          <a:bodyPr>
            <a:normAutofit/>
          </a:bodyPr>
          <a:lstStyle/>
          <a:p>
            <a:pPr>
              <a:lnSpc>
                <a:spcPct val="110000"/>
              </a:lnSpc>
            </a:pPr>
            <a:r>
              <a:rPr lang="el-GR" altLang="el-GR" sz="2400" dirty="0" smtClean="0"/>
              <a:t>Οι βραχογραφίες (ζωγραφική πάνω σε βράχους ) απεικονίζονται στην εξωτερική επιφάνεια των βράχων, κυρίως σε μεγάλες επιφάνειες που διακρίνονται από απόσταση.</a:t>
            </a:r>
          </a:p>
        </p:txBody>
      </p:sp>
      <p:pic>
        <p:nvPicPr>
          <p:cNvPr id="107522" name="Picture 2" descr="Sahara, Tassili, Cave Paintings, Prehistory, Giraff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328944"/>
            <a:ext cx="4126165" cy="3120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5157192"/>
            <a:ext cx="8003232" cy="830997"/>
          </a:xfrm>
          <a:prstGeom prst="rect">
            <a:avLst/>
          </a:prstGeom>
        </p:spPr>
        <p:txBody>
          <a:bodyPr wrap="square">
            <a:spAutoFit/>
          </a:bodyPr>
          <a:lstStyle/>
          <a:p>
            <a:pPr marL="342900" indent="-342900" eaLnBrk="1" hangingPunct="1">
              <a:buFont typeface="Arial" panose="020B0604020202020204" pitchFamily="34" charset="0"/>
              <a:buChar char="•"/>
            </a:pPr>
            <a:r>
              <a:rPr lang="el-GR" altLang="el-GR" sz="2400" dirty="0" smtClean="0">
                <a:latin typeface="+mn-lt"/>
              </a:rPr>
              <a:t>Περίφημες είναι </a:t>
            </a:r>
            <a:r>
              <a:rPr lang="el-GR" altLang="el-GR" sz="2400" dirty="0">
                <a:latin typeface="+mn-lt"/>
              </a:rPr>
              <a:t>αυτές στο </a:t>
            </a:r>
            <a:r>
              <a:rPr lang="el-GR" altLang="el-GR" sz="2400" dirty="0" err="1">
                <a:latin typeface="+mn-lt"/>
              </a:rPr>
              <a:t>Τασσίλι</a:t>
            </a:r>
            <a:r>
              <a:rPr lang="el-GR" altLang="el-GR" sz="2400" dirty="0">
                <a:latin typeface="+mn-lt"/>
              </a:rPr>
              <a:t> της Σαχάρας και στην Αυστραλία.</a:t>
            </a:r>
          </a:p>
        </p:txBody>
      </p:sp>
      <p:sp>
        <p:nvSpPr>
          <p:cNvPr id="3" name="Rectangle 2"/>
          <p:cNvSpPr/>
          <p:nvPr/>
        </p:nvSpPr>
        <p:spPr>
          <a:xfrm>
            <a:off x="5101555" y="4449356"/>
            <a:ext cx="3355086"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err="1" smtClean="0">
                <a:solidFill>
                  <a:schemeClr val="tx1">
                    <a:lumMod val="75000"/>
                    <a:lumOff val="25000"/>
                  </a:schemeClr>
                </a:solidFill>
                <a:latin typeface="+mn-lt"/>
                <a:hlinkClick r:id="rId3"/>
              </a:rPr>
              <a:t>Tassili</a:t>
            </a:r>
            <a:r>
              <a:rPr lang="el-GR"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a:rPr>
              <a:t>jackmac34</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868690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tLang="el-GR" b="1" dirty="0" err="1" smtClean="0"/>
              <a:t>Πετρόγλυφα</a:t>
            </a:r>
            <a:endParaRPr lang="el-GR" altLang="el-GR" dirty="0" smtClean="0"/>
          </a:p>
        </p:txBody>
      </p:sp>
      <p:sp>
        <p:nvSpPr>
          <p:cNvPr id="13315" name="Rectangle 3"/>
          <p:cNvSpPr>
            <a:spLocks noGrp="1" noChangeArrowheads="1"/>
          </p:cNvSpPr>
          <p:nvPr>
            <p:ph idx="1"/>
          </p:nvPr>
        </p:nvSpPr>
        <p:spPr/>
        <p:txBody>
          <a:bodyPr>
            <a:normAutofit/>
          </a:bodyPr>
          <a:lstStyle/>
          <a:p>
            <a:r>
              <a:rPr lang="el-GR" altLang="el-GR" sz="2800" dirty="0" smtClean="0"/>
              <a:t>Τα </a:t>
            </a:r>
            <a:r>
              <a:rPr lang="el-GR" altLang="el-GR" sz="2800" dirty="0" err="1" smtClean="0"/>
              <a:t>πετρόγλυφα</a:t>
            </a:r>
            <a:r>
              <a:rPr lang="el-GR" altLang="el-GR" sz="2800" dirty="0" smtClean="0"/>
              <a:t> (εγχάρακτες βραχογραφίες χωρίς χρώμα) κατασκευάζονταν με χρήση αιχμηρού αντικειμένου (βάθος 2 έως 7 </a:t>
            </a:r>
            <a:r>
              <a:rPr lang="en-US" altLang="el-GR" sz="2800" dirty="0" smtClean="0"/>
              <a:t>mm</a:t>
            </a:r>
            <a:r>
              <a:rPr lang="el-GR" altLang="el-GR" sz="2800" dirty="0" smtClean="0"/>
              <a:t>). </a:t>
            </a:r>
          </a:p>
        </p:txBody>
      </p:sp>
    </p:spTree>
    <p:extLst>
      <p:ext uri="{BB962C8B-B14F-4D97-AF65-F5344CB8AC3E}">
        <p14:creationId xmlns:p14="http://schemas.microsoft.com/office/powerpoint/2010/main" val="7547656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246ce21c6d6a8b682a808ece268a6ed796e84763"/>
</p:tagLst>
</file>

<file path=ppt/theme/theme1.xml><?xml version="1.0" encoding="utf-8"?>
<a:theme xmlns:a="http://schemas.openxmlformats.org/drawingml/2006/main" name="exo-opistho_simeiomata">
  <a:themeElements>
    <a:clrScheme name="Custom 1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755</TotalTime>
  <Words>3387</Words>
  <Application>Microsoft Office PowerPoint</Application>
  <PresentationFormat>On-screen Show (4:3)</PresentationFormat>
  <Paragraphs>352</Paragraphs>
  <Slides>71</Slides>
  <Notes>9</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exo-opistho_simeiomata</vt:lpstr>
      <vt:lpstr>OC_template_updated</vt:lpstr>
      <vt:lpstr>Εκτυπωτικά Υποστρώματα (Θ)</vt:lpstr>
      <vt:lpstr>Περιεχόμενα Μαθήματος</vt:lpstr>
      <vt:lpstr>Πρόδρομες επιφάνειες γραφής</vt:lpstr>
      <vt:lpstr>Πρόδρομες επιφάνειες γραφής</vt:lpstr>
      <vt:lpstr>Πρόδρομες επιφάνειες γραφής</vt:lpstr>
      <vt:lpstr>Πέτρα</vt:lpstr>
      <vt:lpstr>PowerPoint Presentation</vt:lpstr>
      <vt:lpstr>Βραχογραφίες</vt:lpstr>
      <vt:lpstr>Πετρόγλυφα</vt:lpstr>
      <vt:lpstr>Βότσαλα</vt:lpstr>
      <vt:lpstr>Μαρμάρινες-πέτρινες πλάκες</vt:lpstr>
      <vt:lpstr>Στήλη της Ροζέττας</vt:lpstr>
      <vt:lpstr>Χαράγματα κειμένων σε τοίχους </vt:lpstr>
      <vt:lpstr>Πηλός-Πήλινες πινακίδες </vt:lpstr>
      <vt:lpstr>Πήλινες πινακίδες </vt:lpstr>
      <vt:lpstr>Χάρτης της νέο Ασσυριακής αυτοκρατορίας και των επεκτάσεών της</vt:lpstr>
      <vt:lpstr>Ο δίσκος της Φαιστού</vt:lpstr>
      <vt:lpstr>Όστρακα</vt:lpstr>
      <vt:lpstr>Μέταλλα-Κράματα </vt:lpstr>
      <vt:lpstr>Μόλυβδος</vt:lpstr>
      <vt:lpstr>Κασσίτερος</vt:lpstr>
      <vt:lpstr>Χαλκός</vt:lpstr>
      <vt:lpstr>Χρυσός</vt:lpstr>
      <vt:lpstr>Άργυρος </vt:lpstr>
      <vt:lpstr>Ορείχαλκος</vt:lpstr>
      <vt:lpstr>Οστά ζώων </vt:lpstr>
      <vt:lpstr>Δέρματα ζώων </vt:lpstr>
      <vt:lpstr>Διφθέρα</vt:lpstr>
      <vt:lpstr>Περγαμηνή </vt:lpstr>
      <vt:lpstr>PowerPoint Presentation</vt:lpstr>
      <vt:lpstr>Περγαμηνή</vt:lpstr>
      <vt:lpstr>PowerPoint Presentation</vt:lpstr>
      <vt:lpstr>Υφάσματα </vt:lpstr>
      <vt:lpstr>Φλοιοί και φύλλα δέντρων </vt:lpstr>
      <vt:lpstr>Φλοιοί σημύδας </vt:lpstr>
      <vt:lpstr>Τάπα (μεμβράνη από φλοιό) </vt:lpstr>
      <vt:lpstr>Αμάτλ </vt:lpstr>
      <vt:lpstr>Αμάτλ</vt:lpstr>
      <vt:lpstr>Φύλλα και ίνες δέντρων</vt:lpstr>
      <vt:lpstr>Ξύλο δέντρων - Ξύλινες πινακίδες (ή σανιδάκια) </vt:lpstr>
      <vt:lpstr>Ταινίες από μπαμπού </vt:lpstr>
      <vt:lpstr>Διάφορα άλλα υλικά </vt:lpstr>
      <vt:lpstr>Κιπού </vt:lpstr>
      <vt:lpstr>Ο πάπυρος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Πάπυρος με φυσικό χρωματισμό</vt:lpstr>
      <vt:lpstr>Πάπυρος με φυσική παλαίωση</vt:lpstr>
      <vt:lpstr>PowerPoint Presentation</vt:lpstr>
      <vt:lpstr>Πάπυρος</vt:lpstr>
      <vt:lpstr>Περγαμηνή</vt:lpstr>
      <vt:lpstr>Σήμερα το χαρτί χρησιμοποιείται και στα τυπωμένα ηλεκτρονικά ………………. </vt:lpstr>
      <vt:lpstr>Σήμερα……………….</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Σημείωμα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ΤΙΤΛΟΣ ΜΑΘΗΜΑΤΟΣ</dc:title>
  <dc:creator>alex</dc:creator>
  <cp:lastModifiedBy>alex</cp:lastModifiedBy>
  <cp:revision>201</cp:revision>
  <dcterms:created xsi:type="dcterms:W3CDTF">2015-05-19T06:24:50Z</dcterms:created>
  <dcterms:modified xsi:type="dcterms:W3CDTF">2015-10-16T08:31:37Z</dcterms:modified>
</cp:coreProperties>
</file>