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5"/>
  </p:notesMasterIdLst>
  <p:handoutMasterIdLst>
    <p:handoutMasterId r:id="rId3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57" r:id="rId29"/>
    <p:sldId id="262" r:id="rId30"/>
    <p:sldId id="264" r:id="rId31"/>
    <p:sldId id="265" r:id="rId32"/>
    <p:sldId id="266" r:id="rId33"/>
    <p:sldId id="261"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632"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37880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56968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8</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F6AF435E-9626-43EB-B9F9-934E011E751A}" type="slidenum">
              <a:rPr lang="el-GR" smtClean="0">
                <a:solidFill>
                  <a:prstClr val="black"/>
                </a:solidFill>
              </a:rPr>
              <a:pPr>
                <a:defRPr/>
              </a:pPr>
              <a:t>9</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422A10AE-ED92-4BC8-8FAD-72B3A83DA72C}" type="slidenum">
              <a:rPr lang="el-GR" smtClean="0">
                <a:solidFill>
                  <a:prstClr val="black"/>
                </a:solidFill>
              </a:rPr>
              <a:pPr>
                <a:defRPr/>
              </a:pPr>
              <a:t>10</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5FB109D9-B01E-495C-AAB4-0D0D591CD321}" type="slidenum">
              <a:rPr lang="el-GR" smtClean="0">
                <a:solidFill>
                  <a:prstClr val="black"/>
                </a:solidFill>
              </a:rPr>
              <a:pPr>
                <a:defRPr/>
              </a:pPr>
              <a:t>13</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405057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C6FAD146-7238-4B06-BFDF-91CAC26D56A3}" type="slidenum">
              <a:rPr lang="el-GR" smtClean="0">
                <a:solidFill>
                  <a:prstClr val="black"/>
                </a:solidFill>
              </a:rPr>
              <a:pPr>
                <a:defRPr/>
              </a:pPr>
              <a:t>24</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54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82145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6432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1283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708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258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9015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9488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850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227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8993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nc-sa/3.0/" TargetMode="External"/><Relationship Id="rId5" Type="http://schemas.openxmlformats.org/officeDocument/2006/relationships/hyperlink" Target="http://2012books.lardbucket.org/" TargetMode="External"/><Relationship Id="rId4" Type="http://schemas.openxmlformats.org/officeDocument/2006/relationships/hyperlink" Target="http://2012books.lardbucket.org/books/introduction-to-chemistry-general-organic-and-biological/s11-solids-liquids-and-gas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reativecommons.org/licenses/by-nc-sa/3.0/" TargetMode="External"/><Relationship Id="rId5" Type="http://schemas.openxmlformats.org/officeDocument/2006/relationships/hyperlink" Target="http://2012books.lardbucket.org/" TargetMode="External"/><Relationship Id="rId4" Type="http://schemas.openxmlformats.org/officeDocument/2006/relationships/hyperlink" Target="http://2012books.lardbucket.org/books/introduction-to-chemistry-general-organic-and-biological/s11-solids-liquids-and-gase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2012books.lardbucket.org/books/introduction-to-chemistry-general-organic-and-biological/s11-solids-liquids-and-gases.html" TargetMode="External"/><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hyperlink" Target="http://creativecommons.org/licenses/by-nc-sa/3.0/" TargetMode="External"/><Relationship Id="rId4" Type="http://schemas.openxmlformats.org/officeDocument/2006/relationships/hyperlink" Target="http://2012books.lardbucket.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Vapor_pressure.svg" TargetMode="External"/><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HellTchi&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Wassermolek%C3%BCleInTr%C3%B6pfchen.svg"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commons.wikimedia.org/wiki/User:Con-struc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2012books.lardbucket.org/books/introduction-to-chemistry-general-organic-and-biological/s11-solids-liquids-and-gases.html" TargetMode="External"/><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hyperlink" Target="http://creativecommons.org/licenses/by-nc-sa/3.0/" TargetMode="External"/><Relationship Id="rId4" Type="http://schemas.openxmlformats.org/officeDocument/2006/relationships/hyperlink" Target="http://2012books.lardbucket.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Electron_Sea_(Plasma).jpg" TargetMode="External"/><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Spirit469&amp;action=edit&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fusionfuture.org/why-fusion-energy/what-is-plasma/"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commons.wikimedia.org/wiki/File:Glass-Ball.jpg" TargetMode="External"/><Relationship Id="rId13" Type="http://schemas.openxmlformats.org/officeDocument/2006/relationships/hyperlink" Target="http://commons.wikimedia.org/wiki/User:Dan_Bollinger" TargetMode="External"/><Relationship Id="rId3" Type="http://schemas.openxmlformats.org/officeDocument/2006/relationships/image" Target="../media/image20.jpeg"/><Relationship Id="rId7" Type="http://schemas.openxmlformats.org/officeDocument/2006/relationships/image" Target="../media/image21.jpeg"/><Relationship Id="rId12" Type="http://schemas.openxmlformats.org/officeDocument/2006/relationships/hyperlink" Target="http://commons.wikimedia.org/wiki/File:Polymer_clay_examples.jpg" TargetMode="External"/><Relationship Id="rId2" Type="http://schemas.openxmlformats.org/officeDocument/2006/relationships/notesSlide" Target="../notesSlides/notesSlide8.xml"/><Relationship Id="rId16" Type="http://schemas.openxmlformats.org/officeDocument/2006/relationships/hyperlink" Target="http://commons.wikimedia.org/wiki/User:Materialscientist" TargetMode="External"/><Relationship Id="rId1" Type="http://schemas.openxmlformats.org/officeDocument/2006/relationships/slideLayout" Target="../slideLayouts/slideLayout12.xml"/><Relationship Id="rId6" Type="http://schemas.openxmlformats.org/officeDocument/2006/relationships/hyperlink" Target="http://creativecommons.org/licenses/by-nc-nd/2.0/" TargetMode="External"/><Relationship Id="rId11" Type="http://schemas.openxmlformats.org/officeDocument/2006/relationships/image" Target="../media/image22.jpeg"/><Relationship Id="rId5" Type="http://schemas.openxmlformats.org/officeDocument/2006/relationships/hyperlink" Target="http://www.flickr.com/photos/pressreleasefinder/" TargetMode="External"/><Relationship Id="rId15" Type="http://schemas.openxmlformats.org/officeDocument/2006/relationships/hyperlink" Target="http://commons.wikimedia.org/wiki/File:Polyethylene_balls1.jpg" TargetMode="External"/><Relationship Id="rId10" Type="http://schemas.openxmlformats.org/officeDocument/2006/relationships/hyperlink" Target="http://creativecommons.org/licenses/by-sa/3.0/deed.en" TargetMode="External"/><Relationship Id="rId4" Type="http://schemas.openxmlformats.org/officeDocument/2006/relationships/hyperlink" Target="http://www.flickr.com/photos/pressreleasefinder/7248690870/" TargetMode="External"/><Relationship Id="rId9" Type="http://schemas.openxmlformats.org/officeDocument/2006/relationships/hyperlink" Target="http://commons.wikimedia.org/wiki/User:Tttrung" TargetMode="External"/><Relationship Id="rId1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commons.wikimedia.org/wiki/User:Solid_State" TargetMode="External"/><Relationship Id="rId3" Type="http://schemas.openxmlformats.org/officeDocument/2006/relationships/image" Target="../media/image24.gif"/><Relationship Id="rId7" Type="http://schemas.openxmlformats.org/officeDocument/2006/relationships/hyperlink" Target="http://commons.wikimedia.org/wiki/File:NaCl_polyhedra.pn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commons.wikimedia.org/wiki/User:Saperaud" TargetMode="External"/><Relationship Id="rId4" Type="http://schemas.openxmlformats.org/officeDocument/2006/relationships/hyperlink" Target="http://commons.wikimedia.org/wiki/File:Diamond_Cubic-F_lattice_animation.gi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commons.wikimedia.org/wiki/File:Waga_elektroniczna.jpg" TargetMode="External"/><Relationship Id="rId3" Type="http://schemas.openxmlformats.org/officeDocument/2006/relationships/hyperlink" Target="http://www.ebay.com/sch/Mechanical-Beam-Balances-/48726/i.html" TargetMode="External"/><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hyperlink" Target="http://commons.wikimedia.org/wiki/User:Itub" TargetMode="External"/><Relationship Id="rId5" Type="http://schemas.openxmlformats.org/officeDocument/2006/relationships/hyperlink" Target="http://commons.wikimedia.org/wiki/File:Analytical_balance_mettler_ae-260.jpg" TargetMode="External"/><Relationship Id="rId10" Type="http://schemas.openxmlformats.org/officeDocument/2006/relationships/hyperlink" Target="http://creativecommons.org/licenses/by-sa/3.0/deed.en" TargetMode="External"/><Relationship Id="rId4" Type="http://schemas.openxmlformats.org/officeDocument/2006/relationships/image" Target="../media/image6.jpeg"/><Relationship Id="rId9" Type="http://schemas.openxmlformats.org/officeDocument/2006/relationships/hyperlink" Target="http://commons.wikimedia.org/wiki/User:Zurek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13" Type="http://schemas.openxmlformats.org/officeDocument/2006/relationships/hyperlink" Target="http://commons.wikimedia.org/wiki/File:Brand_volumetric_flask_100ml.jpg" TargetMode="External"/><Relationship Id="rId3" Type="http://schemas.openxmlformats.org/officeDocument/2006/relationships/hyperlink" Target="http://commons.wikimedia.org/wiki/File:Burette.svg" TargetMode="External"/><Relationship Id="rId7" Type="http://schemas.openxmlformats.org/officeDocument/2006/relationships/hyperlink" Target="http://commons.wikimedia.org/wiki/User:Gmhofmann" TargetMode="External"/><Relationship Id="rId12"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commons.wikimedia.org/wiki/File:Vollpipetten.jpg" TargetMode="External"/><Relationship Id="rId11" Type="http://schemas.openxmlformats.org/officeDocument/2006/relationships/hyperlink" Target="http://commons.wikimedia.org/wiki/User:Lilly_M" TargetMode="External"/><Relationship Id="rId5" Type="http://schemas.openxmlformats.org/officeDocument/2006/relationships/image" Target="../media/image9.jpeg"/><Relationship Id="rId10" Type="http://schemas.openxmlformats.org/officeDocument/2006/relationships/hyperlink" Target="http://commons.wikimedia.org/wiki/File:Glass_graduated_cylinder-50ml.jpg" TargetMode="External"/><Relationship Id="rId4" Type="http://schemas.openxmlformats.org/officeDocument/2006/relationships/hyperlink" Target="http://commons.wikimedia.org/wiki/User:Mysid" TargetMode="External"/><Relationship Id="rId9" Type="http://schemas.openxmlformats.org/officeDocument/2006/relationships/image" Target="../media/image10.jpeg"/><Relationship Id="rId14" Type="http://schemas.openxmlformats.org/officeDocument/2006/relationships/hyperlink" Target="http://commons.wikimedia.org/wiki/User:Lucasbosc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lvl="0"/>
            <a:r>
              <a:rPr lang="el-GR" sz="2600" b="1" dirty="0">
                <a:solidFill>
                  <a:prstClr val="black"/>
                </a:solidFill>
              </a:rPr>
              <a:t>Ενότητα </a:t>
            </a:r>
            <a:r>
              <a:rPr lang="en-US" sz="2600" b="1" dirty="0">
                <a:solidFill>
                  <a:prstClr val="black"/>
                </a:solidFill>
              </a:rPr>
              <a:t>1</a:t>
            </a:r>
            <a:r>
              <a:rPr lang="el-GR" sz="2600" dirty="0">
                <a:solidFill>
                  <a:prstClr val="black"/>
                </a:solidFill>
              </a:rPr>
              <a:t>:</a:t>
            </a:r>
            <a:r>
              <a:rPr lang="en-US" sz="2600" dirty="0">
                <a:solidFill>
                  <a:prstClr val="black"/>
                </a:solidFill>
              </a:rPr>
              <a:t> </a:t>
            </a:r>
            <a:r>
              <a:rPr lang="el-GR" sz="2600" dirty="0">
                <a:solidFill>
                  <a:prstClr val="black"/>
                </a:solidFill>
              </a:rPr>
              <a:t>Τα γνωρίσματα της </a:t>
            </a:r>
            <a:r>
              <a:rPr lang="el-GR" sz="2600" dirty="0" smtClean="0">
                <a:solidFill>
                  <a:prstClr val="black"/>
                </a:solidFill>
              </a:rPr>
              <a:t>ύλης</a:t>
            </a:r>
            <a:endParaRPr lang="en-US" sz="2600" dirty="0" smtClean="0">
              <a:solidFill>
                <a:prstClr val="black"/>
              </a:solidFill>
            </a:endParaRP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altLang="el-GR" smtClean="0"/>
              <a:t>Οι καταστάσεις της ύλης</a:t>
            </a:r>
          </a:p>
        </p:txBody>
      </p:sp>
      <p:sp>
        <p:nvSpPr>
          <p:cNvPr id="11267" name="Θέση περιεχομένου 2"/>
          <p:cNvSpPr>
            <a:spLocks noGrp="1"/>
          </p:cNvSpPr>
          <p:nvPr>
            <p:ph idx="1"/>
          </p:nvPr>
        </p:nvSpPr>
        <p:spPr>
          <a:xfrm>
            <a:off x="457200" y="1196975"/>
            <a:ext cx="8362950" cy="2592388"/>
          </a:xfrm>
        </p:spPr>
        <p:txBody>
          <a:bodyPr/>
          <a:lstStyle/>
          <a:p>
            <a:pPr marL="0" indent="0" eaLnBrk="1" hangingPunct="1">
              <a:lnSpc>
                <a:spcPct val="114000"/>
              </a:lnSpc>
              <a:buFont typeface="Arial" charset="0"/>
              <a:buNone/>
            </a:pPr>
            <a:r>
              <a:rPr lang="el-GR" altLang="el-GR" sz="2400" dirty="0" smtClean="0"/>
              <a:t>Η ύλη εμφανίζεται σε τρεις φυσικές καταστάσεις, ανάλογα με τις συνθήκες της πίεσης και της θερμοκρασίας που επικρατούν, αλλά και ανάλογα με τις ελκτικές δυνάμεις που ασκούνται μεταξύ των δομικών σωματιδίων της και την κινητικότητα αυτών των σωματιδίων. Οι καταστάσεις αυτές είναι η </a:t>
            </a:r>
            <a:r>
              <a:rPr lang="el-GR" altLang="el-GR" sz="2400" b="1" dirty="0" smtClean="0"/>
              <a:t>στερεά</a:t>
            </a:r>
            <a:r>
              <a:rPr lang="el-GR" altLang="el-GR" sz="2400" dirty="0" smtClean="0"/>
              <a:t> (</a:t>
            </a:r>
            <a:r>
              <a:rPr lang="el-GR" altLang="el-GR" sz="2400" dirty="0" err="1" smtClean="0"/>
              <a:t>solid</a:t>
            </a:r>
            <a:r>
              <a:rPr lang="el-GR" altLang="el-GR" sz="2400" dirty="0" smtClean="0"/>
              <a:t>, s), η </a:t>
            </a:r>
            <a:r>
              <a:rPr lang="el-GR" altLang="el-GR" sz="2400" b="1" dirty="0" smtClean="0"/>
              <a:t>υγρή</a:t>
            </a:r>
            <a:r>
              <a:rPr lang="el-GR" altLang="el-GR" sz="2400" dirty="0" smtClean="0"/>
              <a:t> (</a:t>
            </a:r>
            <a:r>
              <a:rPr lang="el-GR" altLang="el-GR" sz="2400" dirty="0" err="1" smtClean="0"/>
              <a:t>liquid</a:t>
            </a:r>
            <a:r>
              <a:rPr lang="el-GR" altLang="el-GR" sz="2400" dirty="0" smtClean="0"/>
              <a:t>, l) και η </a:t>
            </a:r>
            <a:r>
              <a:rPr lang="el-GR" altLang="el-GR" sz="2400" b="1" dirty="0" smtClean="0"/>
              <a:t>αέρια</a:t>
            </a:r>
            <a:r>
              <a:rPr lang="el-GR" altLang="el-GR" sz="2400" dirty="0" smtClean="0"/>
              <a:t> (</a:t>
            </a:r>
            <a:r>
              <a:rPr lang="el-GR" altLang="el-GR" sz="2400" dirty="0" err="1" smtClean="0"/>
              <a:t>gas</a:t>
            </a:r>
            <a:r>
              <a:rPr lang="el-GR" altLang="el-GR" sz="2400" dirty="0" smtClean="0"/>
              <a:t>, g).</a:t>
            </a:r>
          </a:p>
        </p:txBody>
      </p:sp>
      <p:pic>
        <p:nvPicPr>
          <p:cNvPr id="11269" name="Picture 4" descr="οι 3 καταστάσεις της ύλης (στερεό, υγρό και αέριο)"/>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4064000"/>
            <a:ext cx="4424362"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2154238" y="6092825"/>
            <a:ext cx="4572000" cy="461963"/>
          </a:xfrm>
          <a:prstGeom prst="rect">
            <a:avLst/>
          </a:prstGeom>
        </p:spPr>
        <p:txBody>
          <a:bodyPr>
            <a:spAutoFit/>
          </a:bodyPr>
          <a:lstStyle/>
          <a:p>
            <a:pPr algn="ctr">
              <a:defRPr/>
            </a:pPr>
            <a:r>
              <a:rPr lang="en-US" sz="1200" dirty="0">
                <a:solidFill>
                  <a:schemeClr val="tx1">
                    <a:lumMod val="75000"/>
                    <a:lumOff val="25000"/>
                  </a:schemeClr>
                </a:solidFill>
                <a:latin typeface="Calibri"/>
                <a:cs typeface="Arial" charset="0"/>
                <a:hlinkClick r:id="rId4"/>
              </a:rPr>
              <a:t>Introduction to Chemistry: General, Organic, and Biological</a:t>
            </a:r>
            <a:r>
              <a:rPr lang="el-GR" sz="1200" dirty="0">
                <a:solidFill>
                  <a:schemeClr val="tx1">
                    <a:lumMod val="75000"/>
                    <a:lumOff val="25000"/>
                  </a:schemeClr>
                </a:solidFill>
                <a:latin typeface="Calibri"/>
                <a:cs typeface="Arial" charset="0"/>
                <a:hlinkClick r:id="rId4"/>
              </a:rPr>
              <a:t> - </a:t>
            </a:r>
            <a:r>
              <a:rPr lang="en-US" sz="1200" dirty="0">
                <a:solidFill>
                  <a:schemeClr val="tx1">
                    <a:lumMod val="75000"/>
                    <a:lumOff val="25000"/>
                  </a:schemeClr>
                </a:solidFill>
                <a:latin typeface="Calibri"/>
                <a:cs typeface="Arial" charset="0"/>
                <a:hlinkClick r:id="rId4"/>
              </a:rPr>
              <a:t>Chapter 8</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από</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5"/>
              </a:rPr>
              <a:t>2012 Book Archive</a:t>
            </a:r>
            <a:r>
              <a:rPr lang="en-US" sz="1200" dirty="0">
                <a:solidFill>
                  <a:schemeClr val="tx1">
                    <a:lumMod val="75000"/>
                    <a:lumOff val="25000"/>
                  </a:schemeClr>
                </a:solidFill>
                <a:latin typeface="Calibri"/>
                <a:cs typeface="Arial" charset="0"/>
              </a:rPr>
              <a:t> , </a:t>
            </a:r>
            <a:r>
              <a:rPr lang="el-GR" sz="1200" dirty="0" smtClean="0">
                <a:solidFill>
                  <a:schemeClr val="tx1">
                    <a:lumMod val="75000"/>
                    <a:lumOff val="25000"/>
                  </a:schemeClr>
                </a:solidFill>
                <a:latin typeface="Calibri"/>
                <a:cs typeface="Arial" charset="0"/>
              </a:rPr>
              <a:t>διαθέσιμο με άδεια </a:t>
            </a:r>
            <a:r>
              <a:rPr lang="en-US" sz="1200" dirty="0" smtClean="0">
                <a:solidFill>
                  <a:schemeClr val="tx1">
                    <a:lumMod val="75000"/>
                    <a:lumOff val="25000"/>
                  </a:schemeClr>
                </a:solidFill>
                <a:latin typeface="Calibri"/>
                <a:cs typeface="Arial" charset="0"/>
                <a:hlinkClick r:id="rId6"/>
              </a:rPr>
              <a:t>CC </a:t>
            </a:r>
            <a:r>
              <a:rPr lang="en-US" sz="1200" dirty="0">
                <a:solidFill>
                  <a:schemeClr val="tx1">
                    <a:lumMod val="75000"/>
                    <a:lumOff val="25000"/>
                  </a:schemeClr>
                </a:solidFill>
                <a:latin typeface="Calibri"/>
                <a:cs typeface="Arial" charset="0"/>
                <a:hlinkClick r:id="rId6"/>
              </a:rPr>
              <a:t>BY-NC-SA 3.0</a:t>
            </a:r>
            <a:endParaRPr lang="en-US" sz="1200" dirty="0">
              <a:solidFill>
                <a:schemeClr val="tx1">
                  <a:lumMod val="75000"/>
                  <a:lumOff val="25000"/>
                </a:schemeClr>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29EE0A18-E30B-4BBC-8730-4CD4356C519E}"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847392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smtClean="0"/>
              <a:t>Στερεά</a:t>
            </a:r>
          </a:p>
        </p:txBody>
      </p:sp>
      <p:sp>
        <p:nvSpPr>
          <p:cNvPr id="12291" name="Θέση περιεχομένου 2"/>
          <p:cNvSpPr>
            <a:spLocks noGrp="1"/>
          </p:cNvSpPr>
          <p:nvPr>
            <p:ph idx="1"/>
          </p:nvPr>
        </p:nvSpPr>
        <p:spPr>
          <a:xfrm>
            <a:off x="277813" y="1196975"/>
            <a:ext cx="5446712" cy="5400675"/>
          </a:xfrm>
        </p:spPr>
        <p:txBody>
          <a:bodyPr/>
          <a:lstStyle/>
          <a:p>
            <a:pPr marL="0" indent="0" eaLnBrk="1" hangingPunct="1">
              <a:lnSpc>
                <a:spcPct val="114000"/>
              </a:lnSpc>
              <a:buFont typeface="Arial" charset="0"/>
              <a:buNone/>
            </a:pPr>
            <a:r>
              <a:rPr lang="el-GR" altLang="el-GR" sz="2400" smtClean="0"/>
              <a:t>Τα </a:t>
            </a:r>
            <a:r>
              <a:rPr lang="el-GR" altLang="el-GR" sz="2400" b="1" smtClean="0"/>
              <a:t>στερεά</a:t>
            </a:r>
            <a:r>
              <a:rPr lang="el-GR" altLang="el-GR" sz="2400" smtClean="0"/>
              <a:t> σώματα διαθέτουν δομικά σωματίδια, τα οποία βρίσκονται σε μικρές αποστάσεις, ενώ έλκονται με ισχυρές δυνάμεις συνοχής μεταξύ τους και η κινητικότητά τους είναι πολύ μικρή, οπότε έχουν μικρή ελευθερία κίνησης γύρω από καθορισμένες θέσεις (πλήρης τάξη). Αυτός είναι κι ο λόγος που τα στερεά σώματα έχουν καθορισμένο σχήμα και όγκο, που δεν μεταβάλλεται (παρά μόνο ελάχιστα) με την μεταβολή της θερμοκρασίας (συστολή - διαστολή).</a:t>
            </a:r>
          </a:p>
        </p:txBody>
      </p:sp>
      <p:pic>
        <p:nvPicPr>
          <p:cNvPr id="22533" name="Picture 5" descr="στερεά ύλη"/>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2150" y="1412875"/>
            <a:ext cx="3233738" cy="35210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Ορθογώνιο 18"/>
          <p:cNvSpPr/>
          <p:nvPr/>
        </p:nvSpPr>
        <p:spPr>
          <a:xfrm>
            <a:off x="5748338" y="5013325"/>
            <a:ext cx="3281362" cy="646113"/>
          </a:xfrm>
          <a:prstGeom prst="rect">
            <a:avLst/>
          </a:prstGeom>
        </p:spPr>
        <p:txBody>
          <a:bodyPr>
            <a:spAutoFit/>
          </a:bodyPr>
          <a:lstStyle/>
          <a:p>
            <a:pPr algn="ctr">
              <a:defRPr/>
            </a:pPr>
            <a:r>
              <a:rPr lang="en-US" sz="1200" dirty="0">
                <a:solidFill>
                  <a:schemeClr val="tx1">
                    <a:lumMod val="75000"/>
                    <a:lumOff val="25000"/>
                  </a:schemeClr>
                </a:solidFill>
                <a:latin typeface="Calibri"/>
                <a:cs typeface="Arial" charset="0"/>
                <a:hlinkClick r:id="rId4"/>
              </a:rPr>
              <a:t>Introduction to Chemistry: General, Organic, and Biological</a:t>
            </a:r>
            <a:r>
              <a:rPr lang="el-GR" sz="1200" dirty="0">
                <a:solidFill>
                  <a:schemeClr val="tx1">
                    <a:lumMod val="75000"/>
                    <a:lumOff val="25000"/>
                  </a:schemeClr>
                </a:solidFill>
                <a:latin typeface="Calibri"/>
                <a:cs typeface="Arial" charset="0"/>
                <a:hlinkClick r:id="rId4"/>
              </a:rPr>
              <a:t> - </a:t>
            </a:r>
            <a:r>
              <a:rPr lang="en-US" sz="1200" dirty="0">
                <a:solidFill>
                  <a:schemeClr val="tx1">
                    <a:lumMod val="75000"/>
                    <a:lumOff val="25000"/>
                  </a:schemeClr>
                </a:solidFill>
                <a:latin typeface="Calibri"/>
                <a:cs typeface="Arial" charset="0"/>
                <a:hlinkClick r:id="rId4"/>
              </a:rPr>
              <a:t>Chapter 8</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από</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5"/>
              </a:rPr>
              <a:t>2012 Book Archive</a:t>
            </a:r>
            <a:r>
              <a:rPr lang="en-US" sz="1200" dirty="0">
                <a:solidFill>
                  <a:schemeClr val="tx1">
                    <a:lumMod val="75000"/>
                    <a:lumOff val="25000"/>
                  </a:schemeClr>
                </a:solidFill>
                <a:latin typeface="Calibri"/>
                <a:cs typeface="Arial" charset="0"/>
              </a:rPr>
              <a:t> , </a:t>
            </a:r>
            <a:r>
              <a:rPr lang="el-GR" sz="1200" dirty="0" smtClean="0">
                <a:solidFill>
                  <a:schemeClr val="tx1">
                    <a:lumMod val="75000"/>
                    <a:lumOff val="25000"/>
                  </a:schemeClr>
                </a:solidFill>
                <a:latin typeface="Calibri"/>
                <a:cs typeface="Arial" charset="0"/>
              </a:rPr>
              <a:t>διαθέσιμο με άδεια </a:t>
            </a:r>
            <a:r>
              <a:rPr lang="en-US" sz="1200" dirty="0" smtClean="0">
                <a:solidFill>
                  <a:schemeClr val="tx1">
                    <a:lumMod val="75000"/>
                    <a:lumOff val="25000"/>
                  </a:schemeClr>
                </a:solidFill>
                <a:latin typeface="Calibri"/>
                <a:cs typeface="Arial" charset="0"/>
                <a:hlinkClick r:id="rId6"/>
              </a:rPr>
              <a:t>CC </a:t>
            </a:r>
            <a:r>
              <a:rPr lang="en-US" sz="1200" dirty="0">
                <a:solidFill>
                  <a:schemeClr val="tx1">
                    <a:lumMod val="75000"/>
                    <a:lumOff val="25000"/>
                  </a:schemeClr>
                </a:solidFill>
                <a:latin typeface="Calibri"/>
                <a:cs typeface="Arial" charset="0"/>
                <a:hlinkClick r:id="rId6"/>
              </a:rPr>
              <a:t>BY-NC-SA 3.0</a:t>
            </a:r>
            <a:endParaRPr lang="en-US" sz="1200" dirty="0">
              <a:solidFill>
                <a:schemeClr val="tx1">
                  <a:lumMod val="75000"/>
                  <a:lumOff val="25000"/>
                </a:schemeClr>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86FFDA-D90E-441F-A5F4-5C712105252E}"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82620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smtClean="0"/>
              <a:t>Υγρά </a:t>
            </a:r>
            <a:r>
              <a:rPr lang="el-GR" altLang="el-GR" sz="3200" b="0" smtClean="0"/>
              <a:t>(1 από 3)</a:t>
            </a:r>
          </a:p>
        </p:txBody>
      </p:sp>
      <p:sp>
        <p:nvSpPr>
          <p:cNvPr id="13315" name="Θέση περιεχομένου 2"/>
          <p:cNvSpPr>
            <a:spLocks noGrp="1"/>
          </p:cNvSpPr>
          <p:nvPr>
            <p:ph idx="1"/>
          </p:nvPr>
        </p:nvSpPr>
        <p:spPr>
          <a:xfrm>
            <a:off x="611188" y="1412875"/>
            <a:ext cx="4392612" cy="4968875"/>
          </a:xfrm>
        </p:spPr>
        <p:txBody>
          <a:bodyPr/>
          <a:lstStyle/>
          <a:p>
            <a:pPr marL="0" indent="0" eaLnBrk="1" hangingPunct="1">
              <a:lnSpc>
                <a:spcPct val="114000"/>
              </a:lnSpc>
              <a:buFont typeface="Arial" charset="0"/>
              <a:buNone/>
            </a:pPr>
            <a:r>
              <a:rPr lang="el-GR" altLang="el-GR" sz="2400" smtClean="0"/>
              <a:t>Τα δομικά σωματίδια των υγρών σωμάτων, βρίσκονται σε σχετικά μικρές αποστάσεις μεταξύ τους, αλλά μεγαλύτερες σε σύγκριση με τα στερεά σώματα. </a:t>
            </a:r>
          </a:p>
        </p:txBody>
      </p:sp>
      <p:pic>
        <p:nvPicPr>
          <p:cNvPr id="23554" name="Picture 2" descr="υγρή ύλη"/>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4313" y="1412875"/>
            <a:ext cx="3351212" cy="38068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329238" y="5292725"/>
            <a:ext cx="3281362" cy="646113"/>
          </a:xfrm>
          <a:prstGeom prst="rect">
            <a:avLst/>
          </a:prstGeom>
        </p:spPr>
        <p:txBody>
          <a:bodyPr>
            <a:spAutoFit/>
          </a:bodyPr>
          <a:lstStyle/>
          <a:p>
            <a:pPr algn="ctr">
              <a:defRPr/>
            </a:pPr>
            <a:r>
              <a:rPr lang="en-US" sz="1200" dirty="0">
                <a:solidFill>
                  <a:schemeClr val="tx1">
                    <a:lumMod val="75000"/>
                    <a:lumOff val="25000"/>
                  </a:schemeClr>
                </a:solidFill>
                <a:latin typeface="Calibri"/>
                <a:cs typeface="Arial" charset="0"/>
                <a:hlinkClick r:id="rId3"/>
              </a:rPr>
              <a:t>Introduction to Chemistry: General, Organic, and Biological</a:t>
            </a:r>
            <a:r>
              <a:rPr lang="el-GR" sz="1200" dirty="0">
                <a:solidFill>
                  <a:schemeClr val="tx1">
                    <a:lumMod val="75000"/>
                    <a:lumOff val="25000"/>
                  </a:schemeClr>
                </a:solidFill>
                <a:latin typeface="Calibri"/>
                <a:cs typeface="Arial" charset="0"/>
                <a:hlinkClick r:id="rId3"/>
              </a:rPr>
              <a:t> - </a:t>
            </a:r>
            <a:r>
              <a:rPr lang="en-US" sz="1200" dirty="0">
                <a:solidFill>
                  <a:schemeClr val="tx1">
                    <a:lumMod val="75000"/>
                    <a:lumOff val="25000"/>
                  </a:schemeClr>
                </a:solidFill>
                <a:latin typeface="Calibri"/>
                <a:cs typeface="Arial" charset="0"/>
                <a:hlinkClick r:id="rId3"/>
              </a:rPr>
              <a:t>Chapter 8</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από</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4"/>
              </a:rPr>
              <a:t>2012 Book Archive</a:t>
            </a:r>
            <a:r>
              <a:rPr lang="en-US" sz="1200" dirty="0">
                <a:solidFill>
                  <a:schemeClr val="tx1">
                    <a:lumMod val="75000"/>
                    <a:lumOff val="25000"/>
                  </a:schemeClr>
                </a:solidFill>
                <a:latin typeface="Calibri"/>
                <a:cs typeface="Arial" charset="0"/>
              </a:rPr>
              <a:t> , </a:t>
            </a:r>
            <a:r>
              <a:rPr lang="el-GR" sz="1200" dirty="0" smtClean="0">
                <a:solidFill>
                  <a:schemeClr val="tx1">
                    <a:lumMod val="75000"/>
                    <a:lumOff val="25000"/>
                  </a:schemeClr>
                </a:solidFill>
                <a:latin typeface="Calibri"/>
                <a:cs typeface="Arial" charset="0"/>
              </a:rPr>
              <a:t>διαθέσιμο με άδεια </a:t>
            </a:r>
            <a:r>
              <a:rPr lang="en-US" sz="1200" dirty="0" smtClean="0">
                <a:solidFill>
                  <a:schemeClr val="tx1">
                    <a:lumMod val="75000"/>
                    <a:lumOff val="25000"/>
                  </a:schemeClr>
                </a:solidFill>
                <a:latin typeface="Calibri"/>
                <a:cs typeface="Arial" charset="0"/>
                <a:hlinkClick r:id="rId5"/>
              </a:rPr>
              <a:t>CC </a:t>
            </a:r>
            <a:r>
              <a:rPr lang="en-US" sz="1200" dirty="0">
                <a:solidFill>
                  <a:schemeClr val="tx1">
                    <a:lumMod val="75000"/>
                    <a:lumOff val="25000"/>
                  </a:schemeClr>
                </a:solidFill>
                <a:latin typeface="Calibri"/>
                <a:cs typeface="Arial" charset="0"/>
                <a:hlinkClick r:id="rId5"/>
              </a:rPr>
              <a:t>BY-NC-SA 3.0</a:t>
            </a:r>
            <a:endParaRPr lang="en-US" sz="1200" dirty="0">
              <a:solidFill>
                <a:schemeClr val="tx1">
                  <a:lumMod val="75000"/>
                  <a:lumOff val="25000"/>
                </a:schemeClr>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CEDCCBF7-10C1-4D84-BA66-31278E0F3608}"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202698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smtClean="0"/>
              <a:t>Υγρά </a:t>
            </a:r>
            <a:r>
              <a:rPr lang="el-GR" altLang="el-GR" sz="3200" b="0" smtClean="0"/>
              <a:t>(2 από 3)</a:t>
            </a:r>
          </a:p>
        </p:txBody>
      </p:sp>
      <p:sp>
        <p:nvSpPr>
          <p:cNvPr id="14339" name="Θέση περιεχομένου 2"/>
          <p:cNvSpPr>
            <a:spLocks noGrp="1"/>
          </p:cNvSpPr>
          <p:nvPr>
            <p:ph idx="1"/>
          </p:nvPr>
        </p:nvSpPr>
        <p:spPr/>
        <p:txBody>
          <a:bodyPr/>
          <a:lstStyle/>
          <a:p>
            <a:pPr marL="0" indent="0">
              <a:lnSpc>
                <a:spcPct val="110000"/>
              </a:lnSpc>
              <a:buNone/>
            </a:pPr>
            <a:r>
              <a:rPr lang="el-GR" altLang="el-GR" sz="2400" dirty="0" smtClean="0"/>
              <a:t>Οι ελκτικές δυνάμεις συνοχής είναι μέτρια ισχυρές και η κινητικότητά τους σχετικά μικρή. Έτσι, τα δομικά σωματίδια μπορούν να κινούνται σχετικά ελεύθερα και να αλλάζουν θέσεις, χωρίς να μεταβάλλονται οι μεταξύ τους αποστάσεις (σχετική αταξία). Για το λόγο αυτό, ο όγκος των υγρών σωμάτων θεωρείται πρακτικά αμετάβλητος (ασυμπίεστα). Στην πραγματικότητα o όγκος τους μεταβάλλεται ελάχιστα με την μεταβολή της θερμοκρασίας (συστολή - διαστολή), ενώ </a:t>
            </a:r>
            <a:r>
              <a:rPr lang="el-GR" altLang="el-GR" sz="2400" dirty="0"/>
              <a:t>κάθε φορά παίρνουν το </a:t>
            </a:r>
            <a:r>
              <a:rPr lang="el-GR" altLang="el-GR" sz="2400" dirty="0" smtClean="0"/>
              <a:t>σχήμα του δοχείου μέσα στο οποίο βρίσκονται.</a:t>
            </a:r>
          </a:p>
        </p:txBody>
      </p:sp>
      <p:sp>
        <p:nvSpPr>
          <p:cNvPr id="4" name="Θέση αριθμού διαφάνειας 3"/>
          <p:cNvSpPr>
            <a:spLocks noGrp="1"/>
          </p:cNvSpPr>
          <p:nvPr>
            <p:ph type="sldNum" sz="quarter" idx="12"/>
          </p:nvPr>
        </p:nvSpPr>
        <p:spPr/>
        <p:txBody>
          <a:bodyPr/>
          <a:lstStyle/>
          <a:p>
            <a:pPr>
              <a:defRPr/>
            </a:pPr>
            <a:fld id="{A8827140-E847-4781-84A2-FFC027ECE045}"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91160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altLang="el-GR" dirty="0" smtClean="0"/>
              <a:t>Υγρά </a:t>
            </a:r>
            <a:r>
              <a:rPr lang="el-GR" altLang="el-GR" sz="3200" b="0" dirty="0" smtClean="0"/>
              <a:t>(3 από 3)</a:t>
            </a:r>
            <a:endParaRPr lang="el-GR" altLang="el-GR" dirty="0" smtClean="0"/>
          </a:p>
        </p:txBody>
      </p:sp>
      <p:sp>
        <p:nvSpPr>
          <p:cNvPr id="15363"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Κάποιες χαρακτηριστικές ιδιότητες των υγρών σωμάτων, που σχετίζονται με τα υλικά των Γραφικών Τεχνών (π.χ. μελάνια, διαλύτες, ρητίνες, κτλ.) είναι το </a:t>
            </a:r>
            <a:r>
              <a:rPr lang="el-GR" altLang="el-GR" sz="2400" b="1" dirty="0" smtClean="0"/>
              <a:t>ιξώδες</a:t>
            </a:r>
            <a:r>
              <a:rPr lang="el-GR" altLang="el-GR" sz="2400" dirty="0" smtClean="0"/>
              <a:t> (δηλαδή η εσωτερική τριβή ή η αντίσταση ενός ρευστού στη ροή), η </a:t>
            </a:r>
            <a:r>
              <a:rPr lang="el-GR" altLang="el-GR" sz="2400" b="1" dirty="0" smtClean="0"/>
              <a:t>πτητικότητα</a:t>
            </a:r>
            <a:r>
              <a:rPr lang="el-GR" altLang="el-GR" sz="2400" dirty="0" smtClean="0"/>
              <a:t> (δηλαδή η σχετική ευκολία με την οποία μπορεί να εξατμιστεί ένα υγρό) και η </a:t>
            </a:r>
            <a:r>
              <a:rPr lang="el-GR" altLang="el-GR" sz="2400" b="1" dirty="0" smtClean="0"/>
              <a:t>επιφανειακή τάση </a:t>
            </a:r>
            <a:r>
              <a:rPr lang="el-GR" altLang="el-GR" sz="2400" dirty="0" smtClean="0"/>
              <a:t>(δηλαδή η έλξη που εξασκούν τα υπόλοιπα εσωτερικά μόρια του υγρού στα μόρια της επιφάνειάς του). </a:t>
            </a:r>
          </a:p>
        </p:txBody>
      </p:sp>
      <p:sp>
        <p:nvSpPr>
          <p:cNvPr id="4" name="Θέση αριθμού διαφάνειας 3"/>
          <p:cNvSpPr>
            <a:spLocks noGrp="1"/>
          </p:cNvSpPr>
          <p:nvPr>
            <p:ph type="sldNum" sz="quarter" idx="12"/>
          </p:nvPr>
        </p:nvSpPr>
        <p:spPr/>
        <p:txBody>
          <a:bodyPr/>
          <a:lstStyle/>
          <a:p>
            <a:pPr>
              <a:defRPr/>
            </a:pPr>
            <a:fld id="{E2304752-46DC-4356-B4B1-75F1DD9BBA01}"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52931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l-GR" smtClean="0"/>
              <a:t>Πτητικό υγρό</a:t>
            </a:r>
          </a:p>
        </p:txBody>
      </p:sp>
      <p:pic>
        <p:nvPicPr>
          <p:cNvPr id="16388" name="Picture 2" descr="σχηματικά η πτητικότητα ενός υγρού"/>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7488" y="1196975"/>
            <a:ext cx="3629025" cy="513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8"/>
          <p:cNvSpPr/>
          <p:nvPr/>
        </p:nvSpPr>
        <p:spPr>
          <a:xfrm>
            <a:off x="3336925" y="6308725"/>
            <a:ext cx="2470150"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Vapor pressure</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4" tooltip="User:HellTchi (page does not exist)"/>
              </a:rPr>
              <a:t>HellTchi</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a:rPr>
              <a:t>CC BY-SA 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5A4BAB22-B083-4191-A8E7-FC9ABEA3739D}"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901716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smtClean="0"/>
              <a:t>Επιφανειακή τάση υγρού</a:t>
            </a:r>
          </a:p>
        </p:txBody>
      </p:sp>
      <p:grpSp>
        <p:nvGrpSpPr>
          <p:cNvPr id="17412" name="Ομάδα 16" descr="σχηματικά η επιφανειακή τάση ενός υγρού"/>
          <p:cNvGrpSpPr>
            <a:grpSpLocks/>
          </p:cNvGrpSpPr>
          <p:nvPr/>
        </p:nvGrpSpPr>
        <p:grpSpPr bwMode="auto">
          <a:xfrm>
            <a:off x="1127125" y="2100684"/>
            <a:ext cx="6948488" cy="2349500"/>
            <a:chOff x="1126574" y="1986305"/>
            <a:chExt cx="6948354" cy="2349535"/>
          </a:xfrm>
        </p:grpSpPr>
        <p:pic>
          <p:nvPicPr>
            <p:cNvPr id="17414" name="Picture 2" descr="File:WassermoleküleInTröpfchen.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2692" y="1986306"/>
              <a:ext cx="2316118" cy="234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File:WassermoleküleInTröpfchen.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8810" y="1988840"/>
              <a:ext cx="2316118" cy="234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File:WassermoleküleInTröpfchen.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6574" y="1986305"/>
              <a:ext cx="2316118" cy="234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8"/>
          <p:cNvSpPr/>
          <p:nvPr/>
        </p:nvSpPr>
        <p:spPr>
          <a:xfrm>
            <a:off x="3133725" y="4623221"/>
            <a:ext cx="2933700"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WassermoleküleInTröpfchen</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Con-struct"/>
              </a:rPr>
              <a:t>Con-</a:t>
            </a:r>
            <a:r>
              <a:rPr lang="en-US" sz="1200" dirty="0" err="1">
                <a:solidFill>
                  <a:prstClr val="black"/>
                </a:solidFill>
                <a:latin typeface="Calibri"/>
                <a:cs typeface="Arial" charset="0"/>
                <a:hlinkClick r:id="rId4" tooltip="User:Con-struct"/>
              </a:rPr>
              <a:t>struct</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9B86690-9DC8-4328-98AF-0EA71AC2ED15}"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38517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l-GR" altLang="el-GR" smtClean="0"/>
              <a:t>Αέρια </a:t>
            </a:r>
            <a:r>
              <a:rPr lang="el-GR" altLang="el-GR" sz="3200" b="0" smtClean="0"/>
              <a:t>(1 από 2) </a:t>
            </a:r>
          </a:p>
        </p:txBody>
      </p:sp>
      <p:sp>
        <p:nvSpPr>
          <p:cNvPr id="18435" name="Θέση περιεχομένου 2"/>
          <p:cNvSpPr>
            <a:spLocks noGrp="1"/>
          </p:cNvSpPr>
          <p:nvPr>
            <p:ph idx="1"/>
          </p:nvPr>
        </p:nvSpPr>
        <p:spPr>
          <a:xfrm>
            <a:off x="457200" y="1412875"/>
            <a:ext cx="4619625" cy="4824413"/>
          </a:xfrm>
        </p:spPr>
        <p:txBody>
          <a:bodyPr/>
          <a:lstStyle/>
          <a:p>
            <a:pPr marL="0" indent="0" eaLnBrk="1" hangingPunct="1">
              <a:lnSpc>
                <a:spcPct val="114000"/>
              </a:lnSpc>
              <a:buFont typeface="Arial" charset="0"/>
              <a:buNone/>
            </a:pPr>
            <a:r>
              <a:rPr lang="el-GR" altLang="el-GR" sz="2400" dirty="0" smtClean="0"/>
              <a:t>Τα αέρια σώματα διαθέτουν δομικά σωματίδια που βρίσκονται σε σχετικά μεγάλες αποστάσεις μεταξύ τους. </a:t>
            </a:r>
          </a:p>
        </p:txBody>
      </p:sp>
      <p:pic>
        <p:nvPicPr>
          <p:cNvPr id="26626" name="Picture 2" descr="αέρια ύλη"/>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18125" y="1517650"/>
            <a:ext cx="3227388" cy="385603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345113" y="5516563"/>
            <a:ext cx="3281362" cy="647700"/>
          </a:xfrm>
          <a:prstGeom prst="rect">
            <a:avLst/>
          </a:prstGeom>
        </p:spPr>
        <p:txBody>
          <a:bodyPr>
            <a:spAutoFit/>
          </a:bodyPr>
          <a:lstStyle/>
          <a:p>
            <a:pPr algn="ctr">
              <a:defRPr/>
            </a:pPr>
            <a:r>
              <a:rPr lang="en-US" sz="1200" dirty="0">
                <a:solidFill>
                  <a:schemeClr val="tx1">
                    <a:lumMod val="75000"/>
                    <a:lumOff val="25000"/>
                  </a:schemeClr>
                </a:solidFill>
                <a:latin typeface="Calibri"/>
                <a:cs typeface="Arial" charset="0"/>
                <a:hlinkClick r:id="rId3"/>
              </a:rPr>
              <a:t>Introduction to Chemistry: General, Organic, and Biological</a:t>
            </a:r>
            <a:r>
              <a:rPr lang="el-GR" sz="1200" dirty="0">
                <a:solidFill>
                  <a:schemeClr val="tx1">
                    <a:lumMod val="75000"/>
                    <a:lumOff val="25000"/>
                  </a:schemeClr>
                </a:solidFill>
                <a:latin typeface="Calibri"/>
                <a:cs typeface="Arial" charset="0"/>
                <a:hlinkClick r:id="rId3"/>
              </a:rPr>
              <a:t> - </a:t>
            </a:r>
            <a:r>
              <a:rPr lang="en-US" sz="1200" dirty="0">
                <a:solidFill>
                  <a:schemeClr val="tx1">
                    <a:lumMod val="75000"/>
                    <a:lumOff val="25000"/>
                  </a:schemeClr>
                </a:solidFill>
                <a:latin typeface="Calibri"/>
                <a:cs typeface="Arial" charset="0"/>
                <a:hlinkClick r:id="rId3"/>
              </a:rPr>
              <a:t>Chapter 8</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από</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4"/>
              </a:rPr>
              <a:t>2012 Book Archive</a:t>
            </a:r>
            <a:r>
              <a:rPr lang="en-US" sz="1200" dirty="0">
                <a:solidFill>
                  <a:schemeClr val="tx1">
                    <a:lumMod val="75000"/>
                    <a:lumOff val="25000"/>
                  </a:schemeClr>
                </a:solidFill>
                <a:latin typeface="Calibri"/>
                <a:cs typeface="Arial" charset="0"/>
              </a:rPr>
              <a:t> , </a:t>
            </a:r>
            <a:r>
              <a:rPr lang="el-GR" sz="1200" dirty="0" smtClean="0">
                <a:solidFill>
                  <a:schemeClr val="tx1">
                    <a:lumMod val="75000"/>
                    <a:lumOff val="25000"/>
                  </a:schemeClr>
                </a:solidFill>
                <a:latin typeface="Calibri"/>
                <a:cs typeface="Arial" charset="0"/>
              </a:rPr>
              <a:t>διαθέσιμο με άδεια </a:t>
            </a:r>
            <a:r>
              <a:rPr lang="en-US" sz="1200" dirty="0" smtClean="0">
                <a:solidFill>
                  <a:schemeClr val="tx1">
                    <a:lumMod val="75000"/>
                    <a:lumOff val="25000"/>
                  </a:schemeClr>
                </a:solidFill>
                <a:latin typeface="Calibri"/>
                <a:cs typeface="Arial" charset="0"/>
                <a:hlinkClick r:id="rId5"/>
              </a:rPr>
              <a:t>CC </a:t>
            </a:r>
            <a:r>
              <a:rPr lang="en-US" sz="1200" dirty="0">
                <a:solidFill>
                  <a:schemeClr val="tx1">
                    <a:lumMod val="75000"/>
                    <a:lumOff val="25000"/>
                  </a:schemeClr>
                </a:solidFill>
                <a:latin typeface="Calibri"/>
                <a:cs typeface="Arial" charset="0"/>
                <a:hlinkClick r:id="rId5"/>
              </a:rPr>
              <a:t>BY-NC-SA 3.0</a:t>
            </a:r>
            <a:endParaRPr lang="en-US" sz="1200" dirty="0">
              <a:solidFill>
                <a:schemeClr val="tx1">
                  <a:lumMod val="75000"/>
                  <a:lumOff val="25000"/>
                </a:schemeClr>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6975EDC-4360-400E-97B7-E645C80352AD}"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501469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r>
              <a:rPr lang="el-GR" altLang="el-GR" smtClean="0"/>
              <a:t>Αέρια </a:t>
            </a:r>
            <a:r>
              <a:rPr lang="el-GR" altLang="el-GR" sz="3200" b="0" smtClean="0"/>
              <a:t>(2 από 2) </a:t>
            </a:r>
          </a:p>
        </p:txBody>
      </p:sp>
      <p:sp>
        <p:nvSpPr>
          <p:cNvPr id="19459"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Οι δυνάμεις συνοχής μεταξύ τους είναι ασθενείς και η κινητικότητά τους μεγάλη. Έτσι, αυτά μπορούν να κινούνται ελεύθερα προς όλες τις κατευθύνσεις και τείνουν να καταλάβουν όλο τον χώρο στον οποίο βρίσκονται (πλήρης αταξία). Αυτός είναι κι ο λόγος για τον οποίο δεν έχουν καθορισμένο όγκο ούτε σχήμα, αλλά τείνουν να καταλάβουν τον όγκο και να πάρουν το σχήμα του δοχείου στο οποίο βρίσκονται. Η μεταβολή της θερμοκρασίας και της πίεσης επηρεάζει σε μεγάλο βαθμό τον όγκο των αερίων σωμάτων.</a:t>
            </a:r>
          </a:p>
        </p:txBody>
      </p:sp>
      <p:sp>
        <p:nvSpPr>
          <p:cNvPr id="4" name="Θέση αριθμού διαφάνειας 3"/>
          <p:cNvSpPr>
            <a:spLocks noGrp="1"/>
          </p:cNvSpPr>
          <p:nvPr>
            <p:ph type="sldNum" sz="quarter" idx="12"/>
          </p:nvPr>
        </p:nvSpPr>
        <p:spPr/>
        <p:txBody>
          <a:bodyPr/>
          <a:lstStyle/>
          <a:p>
            <a:pPr>
              <a:defRPr/>
            </a:pPr>
            <a:fld id="{93799D27-23FA-4694-A985-67F65AB24DC8}"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586036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pPr eaLnBrk="1" hangingPunct="1"/>
            <a:r>
              <a:rPr lang="el-GR" altLang="el-GR" smtClean="0"/>
              <a:t>Πλάσμα </a:t>
            </a:r>
          </a:p>
        </p:txBody>
      </p:sp>
      <p:sp>
        <p:nvSpPr>
          <p:cNvPr id="20483"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Σύμφωνα με σύγχρονες θεωρίες υπάρχει και μια τέταρτη κατάσταση της ύλης, που λέγεται πλάσμα. Αυτό περιέχει φορτισμένα και ουδέτερα  σωματίδια. Θεωρείται η πιο διαδεδομένη μορφή ύλης στο σύμπαν.</a:t>
            </a:r>
          </a:p>
        </p:txBody>
      </p:sp>
      <p:pic>
        <p:nvPicPr>
          <p:cNvPr id="27650" name="Picture 2" descr="σχηματικά το πλάσμα"/>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0238" y="3141663"/>
            <a:ext cx="5343525" cy="32400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8"/>
          <p:cNvSpPr/>
          <p:nvPr/>
        </p:nvSpPr>
        <p:spPr>
          <a:xfrm>
            <a:off x="3054350" y="6396038"/>
            <a:ext cx="3035300" cy="46196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Electron Sea (Plasma)</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Spirit469 (page does not exist)"/>
              </a:rPr>
              <a:t>Spirit469</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a:rPr>
              <a:t>CC BY-SA 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448A926F-1739-4A6E-84D6-23FE7B399A56}"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940351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smtClean="0"/>
              <a:t>Στόχοι μαθήματος</a:t>
            </a:r>
          </a:p>
        </p:txBody>
      </p:sp>
      <p:sp>
        <p:nvSpPr>
          <p:cNvPr id="3075" name="Θέση περιεχομένου 2"/>
          <p:cNvSpPr>
            <a:spLocks noGrp="1"/>
          </p:cNvSpPr>
          <p:nvPr>
            <p:ph idx="1"/>
          </p:nvPr>
        </p:nvSpPr>
        <p:spPr/>
        <p:txBody>
          <a:bodyPr/>
          <a:lstStyle/>
          <a:p>
            <a:pPr marL="0" indent="0" eaLnBrk="1" hangingPunct="1">
              <a:lnSpc>
                <a:spcPct val="110000"/>
              </a:lnSpc>
              <a:spcBef>
                <a:spcPts val="1200"/>
              </a:spcBef>
              <a:buFont typeface="Arial" charset="0"/>
              <a:buNone/>
            </a:pPr>
            <a:r>
              <a:rPr lang="el-GR" altLang="el-GR" sz="2200" dirty="0" smtClean="0"/>
              <a:t>Στόχος της παρουσίασης που ακολουθεί είναι να δοθούν στους σημερινούς σπουδαστές και μελλοντικούς Τεχνολόγους Γραφικών Τεχνών, με απλό και κατανοητό τρόπο, οι βασικές έννοιες και αρχές της Γενικής και Ανόργανης Χημείας, καθώς και κάποιες σημαντικές εφαρμογές τους σε θέματα της Τεχνολογίας των Γραφικών Τεχνών. </a:t>
            </a:r>
          </a:p>
          <a:p>
            <a:pPr marL="0" indent="0" eaLnBrk="1" hangingPunct="1">
              <a:lnSpc>
                <a:spcPct val="110000"/>
              </a:lnSpc>
              <a:spcBef>
                <a:spcPts val="1200"/>
              </a:spcBef>
              <a:buFont typeface="Arial" charset="0"/>
              <a:buNone/>
            </a:pPr>
            <a:r>
              <a:rPr lang="el-GR" altLang="el-GR" sz="2200" dirty="0" smtClean="0"/>
              <a:t>Μέσα από την μελέτη των παρουσιάσεων που ακολουθούν, θα γίνει απολύτως φανερός, ο πρωταγωνιστικός και ουσιαστικός ρόλος της Χημείας, καθώς και γενικότερα της Επιστήμης και της Τεχνολογίας στον τόσο ενδιαφέροντα, ζωντανό και εξελισσόμενο τομέα των Εκτυπώσεων και γενικότερα της Τεχνολογίας των Γραφικών Τεχνών.</a:t>
            </a:r>
          </a:p>
        </p:txBody>
      </p:sp>
      <p:sp>
        <p:nvSpPr>
          <p:cNvPr id="4" name="Θέση αριθμού διαφάνειας 3"/>
          <p:cNvSpPr>
            <a:spLocks noGrp="1"/>
          </p:cNvSpPr>
          <p:nvPr>
            <p:ph type="sldNum" sz="quarter" idx="12"/>
          </p:nvPr>
        </p:nvSpPr>
        <p:spPr/>
        <p:txBody>
          <a:bodyPr/>
          <a:lstStyle/>
          <a:p>
            <a:pPr>
              <a:defRPr/>
            </a:pPr>
            <a:fld id="{A2C6BE65-753C-4861-B28F-ABFD6CDBD7A0}"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466995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l-GR" altLang="el-GR" smtClean="0"/>
              <a:t>Οι φυσικές καταστάσεις της ύλης</a:t>
            </a:r>
          </a:p>
        </p:txBody>
      </p:sp>
      <p:pic>
        <p:nvPicPr>
          <p:cNvPr id="28674" name="Picture 2" descr="σχηματικά οι 4 καταστάσεις της ύλης"/>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6263" y="2420938"/>
            <a:ext cx="7991475" cy="1892300"/>
          </a:xfrm>
          <a:prstGeom prst="rect">
            <a:avLst/>
          </a:prstGeom>
          <a:ln w="12700" cap="sq">
            <a:solidFill>
              <a:schemeClr val="tx1"/>
            </a:solidFill>
            <a:prstDash val="solid"/>
            <a:miter lim="800000"/>
          </a:ln>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492500" y="4454525"/>
            <a:ext cx="2159000" cy="277813"/>
          </a:xfrm>
          <a:prstGeom prst="rect">
            <a:avLst/>
          </a:prstGeom>
        </p:spPr>
        <p:txBody>
          <a:bodyPr>
            <a:spAutoFit/>
          </a:bodyPr>
          <a:lstStyle/>
          <a:p>
            <a:pPr algn="ctr">
              <a:defRPr/>
            </a:pPr>
            <a:r>
              <a:rPr lang="en-US" sz="1200" dirty="0">
                <a:solidFill>
                  <a:prstClr val="black"/>
                </a:solidFill>
                <a:latin typeface="Calibri"/>
                <a:cs typeface="Arial" charset="0"/>
                <a:hlinkClick r:id="rId3"/>
              </a:rPr>
              <a:t>fusionfuture.org</a:t>
            </a:r>
            <a:endParaRPr lang="el-GR"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A84B2AE5-8EC2-4F42-B4EC-98B5C15E6512}"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561175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l-GR" altLang="el-GR" smtClean="0"/>
              <a:t>Τύποι στερεών σωμάτων</a:t>
            </a:r>
          </a:p>
        </p:txBody>
      </p:sp>
      <p:sp>
        <p:nvSpPr>
          <p:cNvPr id="22531" name="Θέση περιεχομένου 2"/>
          <p:cNvSpPr>
            <a:spLocks noGrp="1"/>
          </p:cNvSpPr>
          <p:nvPr>
            <p:ph idx="1"/>
          </p:nvPr>
        </p:nvSpPr>
        <p:spPr>
          <a:xfrm>
            <a:off x="457200" y="1268760"/>
            <a:ext cx="8229600" cy="4968528"/>
          </a:xfrm>
        </p:spPr>
        <p:txBody>
          <a:bodyPr/>
          <a:lstStyle/>
          <a:p>
            <a:pPr marL="0" indent="0" eaLnBrk="1" hangingPunct="1">
              <a:lnSpc>
                <a:spcPct val="150000"/>
              </a:lnSpc>
              <a:buFont typeface="Arial" charset="0"/>
              <a:buNone/>
            </a:pPr>
            <a:r>
              <a:rPr lang="el-GR" altLang="el-GR" sz="2400" dirty="0" smtClean="0"/>
              <a:t>Τα στερεά σώματα διακρίνονται σε </a:t>
            </a:r>
            <a:r>
              <a:rPr lang="el-GR" altLang="el-GR" sz="2400" b="1" dirty="0" smtClean="0"/>
              <a:t>άμορφα</a:t>
            </a:r>
            <a:r>
              <a:rPr lang="el-GR" altLang="el-GR" sz="2400" dirty="0" smtClean="0"/>
              <a:t> και σε </a:t>
            </a:r>
            <a:r>
              <a:rPr lang="el-GR" altLang="el-GR" sz="2400" b="1" dirty="0" smtClean="0"/>
              <a:t>κρυσταλλικά</a:t>
            </a:r>
            <a:r>
              <a:rPr lang="el-GR" altLang="el-GR" sz="2400" dirty="0" smtClean="0"/>
              <a:t> σώματα, ανάλογα με τη φύση των δομικών μονάδων και το σχήμα σύμφωνα με το οποίο διευθετούνται αυτές.</a:t>
            </a:r>
          </a:p>
        </p:txBody>
      </p:sp>
      <p:sp>
        <p:nvSpPr>
          <p:cNvPr id="4" name="Θέση αριθμού διαφάνειας 3"/>
          <p:cNvSpPr>
            <a:spLocks noGrp="1"/>
          </p:cNvSpPr>
          <p:nvPr>
            <p:ph type="sldNum" sz="quarter" idx="12"/>
          </p:nvPr>
        </p:nvSpPr>
        <p:spPr/>
        <p:txBody>
          <a:bodyPr/>
          <a:lstStyle/>
          <a:p>
            <a:pPr>
              <a:defRPr/>
            </a:pPr>
            <a:fld id="{CB50A406-E31C-47F0-BF85-19C429123FB9}"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1094494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eaLnBrk="1" hangingPunct="1"/>
            <a:r>
              <a:rPr lang="el-GR" altLang="el-GR" smtClean="0"/>
              <a:t>Άμορφα στερεά </a:t>
            </a:r>
            <a:r>
              <a:rPr lang="el-GR" altLang="el-GR" sz="3200" b="0" smtClean="0"/>
              <a:t>(1 από 2)</a:t>
            </a:r>
          </a:p>
        </p:txBody>
      </p:sp>
      <p:sp>
        <p:nvSpPr>
          <p:cNvPr id="2355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200" dirty="0" smtClean="0"/>
              <a:t>Οι δομικές μονάδες (άτομα, μόρια ή ιόντα) στα </a:t>
            </a:r>
            <a:r>
              <a:rPr lang="el-GR" altLang="el-GR" sz="2200" b="1" dirty="0" smtClean="0"/>
              <a:t>άμορφα στερεά </a:t>
            </a:r>
            <a:r>
              <a:rPr lang="el-GR" altLang="el-GR" sz="2200" dirty="0" smtClean="0"/>
              <a:t>σώματα βρίσκονται σε τυχαίες θέσεις. Θεωρούνται ως υλικά με πολύ υψηλό ιξώδες, χωρίς κάποιο συγκεκριμένο σχήμα, δηλαδή «</a:t>
            </a:r>
            <a:r>
              <a:rPr lang="el-GR" altLang="el-GR" sz="2200" dirty="0" err="1" smtClean="0"/>
              <a:t>υπερ</a:t>
            </a:r>
            <a:r>
              <a:rPr lang="el-GR" altLang="el-GR" sz="2200" dirty="0" smtClean="0"/>
              <a:t>-παγωμένα υγρά». Είναι σώματα ισότροπα, δηλαδή οι τιμές των φυσικών τους ιδιοτήτων δεν είναι ίδιες προς όλες τις διευθύνσεις μέσα στη μάζα τους, κάτι που συμβαίνει στα υγρά και τα αέρια σώματα. Όταν θερμανθούν μεταβάλλεται το ιξώδες τους, οπότε δεν παρουσιάζουν ένα ορισμένο σημείο τήξεως, αλλά μια περιοχή (θερμοκρασιών) τήξεως, καθώς η μετάβαση από τη στερεά στην υγρή κατάσταση είναι συνεχής. Το </a:t>
            </a:r>
            <a:r>
              <a:rPr lang="el-GR" altLang="el-GR" sz="2200" b="1" dirty="0" smtClean="0"/>
              <a:t>γυαλί </a:t>
            </a:r>
            <a:r>
              <a:rPr lang="el-GR" altLang="el-GR" sz="2200" dirty="0" smtClean="0"/>
              <a:t>και τα </a:t>
            </a:r>
            <a:r>
              <a:rPr lang="el-GR" altLang="el-GR" sz="2200" b="1" dirty="0" smtClean="0"/>
              <a:t>πολυμερή</a:t>
            </a:r>
            <a:r>
              <a:rPr lang="el-GR" altLang="el-GR" sz="2200" dirty="0" smtClean="0"/>
              <a:t> είναι χαρακτηριστικά παραδείγματα άμορφων στερεών. </a:t>
            </a:r>
          </a:p>
        </p:txBody>
      </p:sp>
      <p:sp>
        <p:nvSpPr>
          <p:cNvPr id="4" name="Θέση αριθμού διαφάνειας 3"/>
          <p:cNvSpPr>
            <a:spLocks noGrp="1"/>
          </p:cNvSpPr>
          <p:nvPr>
            <p:ph type="sldNum" sz="quarter" idx="12"/>
          </p:nvPr>
        </p:nvSpPr>
        <p:spPr/>
        <p:txBody>
          <a:bodyPr/>
          <a:lstStyle/>
          <a:p>
            <a:pPr>
              <a:defRPr/>
            </a:pPr>
            <a:fld id="{8BE1A7DC-1436-48A6-9F18-36310C0371FB}"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844818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r>
              <a:rPr lang="el-GR" altLang="el-GR" smtClean="0"/>
              <a:t>Άμορφα στερεά </a:t>
            </a:r>
            <a:r>
              <a:rPr lang="el-GR" altLang="el-GR" sz="3200" b="0" smtClean="0"/>
              <a:t>(2 από 2)</a:t>
            </a:r>
          </a:p>
        </p:txBody>
      </p:sp>
      <p:pic>
        <p:nvPicPr>
          <p:cNvPr id="1026" name="Picture 2" descr="πολεμερές υλικό"/>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9632" y="1385402"/>
            <a:ext cx="2474640" cy="24746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55576" y="3860043"/>
            <a:ext cx="3592700" cy="646331"/>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Clariant and TOPAS Advanced Polymers Collaborate to Develop Glass-Like </a:t>
            </a:r>
            <a:r>
              <a:rPr lang="en-US" sz="1200" dirty="0" smtClean="0">
                <a:solidFill>
                  <a:prstClr val="black"/>
                </a:solidFill>
                <a:latin typeface="Calibri"/>
                <a:cs typeface="Arial" charset="0"/>
                <a:hlinkClick r:id="rId4"/>
              </a:rPr>
              <a:t>Colors</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a:rPr>
              <a:t>PressReleaseFinder</a:t>
            </a:r>
            <a:r>
              <a:rPr lang="el-GR"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6"/>
              </a:rPr>
              <a:t>CC BY-NC-ND 2.0</a:t>
            </a:r>
            <a:endParaRPr lang="en-US" sz="1200" dirty="0">
              <a:solidFill>
                <a:prstClr val="black"/>
              </a:solidFill>
              <a:latin typeface="Calibri"/>
              <a:cs typeface="Arial" charset="0"/>
            </a:endParaRPr>
          </a:p>
        </p:txBody>
      </p:sp>
      <p:pic>
        <p:nvPicPr>
          <p:cNvPr id="1030" name="Picture 6" descr="γυάλινη μπάλα"/>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79810" y="1385403"/>
            <a:ext cx="2047643" cy="24746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8"/>
          <p:cNvSpPr/>
          <p:nvPr/>
        </p:nvSpPr>
        <p:spPr>
          <a:xfrm>
            <a:off x="5508104" y="3860043"/>
            <a:ext cx="2296139"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8"/>
              </a:rPr>
              <a:t>Glass-Ball</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9" tooltip="User:Tttrung"/>
              </a:rPr>
              <a:t>Tttrung</a:t>
            </a:r>
            <a:r>
              <a:rPr lang="el-GR"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10"/>
              </a:rPr>
              <a:t>CC BY-SA 3.0</a:t>
            </a:r>
            <a:endParaRPr lang="en-US" sz="1200" dirty="0">
              <a:solidFill>
                <a:prstClr val="black"/>
              </a:solidFill>
              <a:latin typeface="Calibri"/>
              <a:cs typeface="Arial" charset="0"/>
            </a:endParaRPr>
          </a:p>
        </p:txBody>
      </p:sp>
      <p:pic>
        <p:nvPicPr>
          <p:cNvPr id="1032" name="Picture 8" descr="πλαστελίνη"/>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82842" y="4563948"/>
            <a:ext cx="2628217" cy="16557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8"/>
          <p:cNvSpPr/>
          <p:nvPr/>
        </p:nvSpPr>
        <p:spPr>
          <a:xfrm>
            <a:off x="1043608" y="6219725"/>
            <a:ext cx="2840466"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12"/>
              </a:rPr>
              <a:t>Polymer clay </a:t>
            </a:r>
            <a:r>
              <a:rPr lang="en-US" sz="1200" dirty="0" smtClean="0">
                <a:solidFill>
                  <a:prstClr val="black"/>
                </a:solidFill>
                <a:latin typeface="Calibri"/>
                <a:cs typeface="Arial" charset="0"/>
                <a:hlinkClick r:id="rId12"/>
              </a:rPr>
              <a:t>examples</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13" tooltip="User:Dan Bollinger"/>
              </a:rPr>
              <a:t>Dan Bollinger</a:t>
            </a:r>
            <a:r>
              <a:rPr lang="el-GR"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10"/>
              </a:rPr>
              <a:t>CC BY-SA 3.0</a:t>
            </a:r>
            <a:endParaRPr lang="en-US" sz="1200" dirty="0">
              <a:solidFill>
                <a:prstClr val="black"/>
              </a:solidFill>
              <a:latin typeface="Calibri"/>
              <a:cs typeface="Arial" charset="0"/>
            </a:endParaRPr>
          </a:p>
        </p:txBody>
      </p:sp>
      <p:pic>
        <p:nvPicPr>
          <p:cNvPr id="1028" name="Picture 4" descr="βόλοι πολυαιθυλενίου"/>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679809" y="4539034"/>
            <a:ext cx="2047643" cy="16557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8"/>
          <p:cNvSpPr/>
          <p:nvPr/>
        </p:nvSpPr>
        <p:spPr>
          <a:xfrm>
            <a:off x="5603015" y="6211669"/>
            <a:ext cx="2201229" cy="646331"/>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15"/>
              </a:rPr>
              <a:t>Polyethylene </a:t>
            </a:r>
            <a:r>
              <a:rPr lang="en-US" sz="1200" dirty="0" smtClean="0">
                <a:solidFill>
                  <a:prstClr val="black"/>
                </a:solidFill>
                <a:latin typeface="Calibri"/>
                <a:cs typeface="Arial" charset="0"/>
                <a:hlinkClick r:id="rId15"/>
              </a:rPr>
              <a:t>balls1</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16" tooltip="User:Materialscientist"/>
              </a:rPr>
              <a:t>Materialscientist</a:t>
            </a:r>
            <a:r>
              <a:rPr lang="el-GR"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10"/>
              </a:rPr>
              <a:t>CC BY-SA 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D6594E31-0DC6-481B-82BF-C10EB2A1375C}"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616731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pPr eaLnBrk="1" hangingPunct="1"/>
            <a:r>
              <a:rPr lang="el-GR" altLang="el-GR" smtClean="0"/>
              <a:t>Κρυσταλλικά σώματα </a:t>
            </a:r>
            <a:r>
              <a:rPr lang="el-GR" altLang="el-GR" sz="3200" b="0" smtClean="0"/>
              <a:t>(1 από 2)</a:t>
            </a:r>
          </a:p>
        </p:txBody>
      </p:sp>
      <p:sp>
        <p:nvSpPr>
          <p:cNvPr id="25603"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Τα </a:t>
            </a:r>
            <a:r>
              <a:rPr lang="el-GR" altLang="el-GR" sz="2400" b="1" dirty="0" smtClean="0"/>
              <a:t>κρυσταλλικά σώματα </a:t>
            </a:r>
            <a:r>
              <a:rPr lang="el-GR" altLang="el-GR" sz="2400" dirty="0" smtClean="0"/>
              <a:t>είναι </a:t>
            </a:r>
            <a:r>
              <a:rPr lang="el-GR" altLang="el-GR" sz="2400" dirty="0" err="1" smtClean="0"/>
              <a:t>ανισότροπα</a:t>
            </a:r>
            <a:r>
              <a:rPr lang="el-GR" altLang="el-GR" sz="2400" dirty="0" smtClean="0"/>
              <a:t>, δηλαδή οι τιμές των φυσικών ιδιοτήτων τους κατά τις διαφορετικές διευθύνσεις μέσα στη μάζα τους δεν είναι ίδιες. Τα κρυσταλλικά σώματα έχουν καθορισμένο σημείο τήξης, που αποτελεί κι έναν τρόπο ελέγχου τους καθαρότητάς τους. Οι δομικές τους μονάδες έχουν συγκεκριμένο σχήμα. Ανάλογα με τη φύση αυτών των δομικών μονάδων διακρίνονται στα </a:t>
            </a:r>
            <a:r>
              <a:rPr lang="el-GR" altLang="el-GR" sz="2400" b="1" dirty="0" smtClean="0"/>
              <a:t>μοριακά</a:t>
            </a:r>
            <a:r>
              <a:rPr lang="el-GR" altLang="el-GR" sz="2400" dirty="0" smtClean="0"/>
              <a:t> (π.χ. ζάχαρη), τα </a:t>
            </a:r>
            <a:r>
              <a:rPr lang="el-GR" altLang="el-GR" sz="2400" b="1" dirty="0" smtClean="0"/>
              <a:t>ιοντικά</a:t>
            </a:r>
            <a:r>
              <a:rPr lang="el-GR" altLang="el-GR" sz="2400" dirty="0" smtClean="0"/>
              <a:t> (π.χ. χλωριούχο νάτριο), τα </a:t>
            </a:r>
            <a:r>
              <a:rPr lang="el-GR" altLang="el-GR" sz="2400" b="1" dirty="0" smtClean="0"/>
              <a:t>μεταλλικά </a:t>
            </a:r>
            <a:r>
              <a:rPr lang="el-GR" altLang="el-GR" sz="2400" dirty="0" smtClean="0"/>
              <a:t>(π.χ. σίδηρος) και τα </a:t>
            </a:r>
            <a:r>
              <a:rPr lang="el-GR" altLang="el-GR" sz="2400" b="1" dirty="0" smtClean="0"/>
              <a:t>ομοιοπολικού πλέγματος </a:t>
            </a:r>
            <a:r>
              <a:rPr lang="el-GR" altLang="el-GR" sz="2400" dirty="0" smtClean="0"/>
              <a:t>στερεά σώματα (π.χ. διαμάντι).</a:t>
            </a:r>
          </a:p>
        </p:txBody>
      </p:sp>
      <p:sp>
        <p:nvSpPr>
          <p:cNvPr id="4" name="Θέση αριθμού διαφάνειας 3"/>
          <p:cNvSpPr>
            <a:spLocks noGrp="1"/>
          </p:cNvSpPr>
          <p:nvPr>
            <p:ph type="sldNum" sz="quarter" idx="12"/>
          </p:nvPr>
        </p:nvSpPr>
        <p:spPr/>
        <p:txBody>
          <a:bodyPr/>
          <a:lstStyle/>
          <a:p>
            <a:pPr>
              <a:defRPr/>
            </a:pPr>
            <a:fld id="{E114B382-DE5D-46C5-B23A-D989E3967E91}"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318507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eaLnBrk="1" hangingPunct="1"/>
            <a:r>
              <a:rPr lang="el-GR" altLang="el-GR" smtClean="0"/>
              <a:t>Κρυσταλλικά σώματα </a:t>
            </a:r>
            <a:r>
              <a:rPr lang="el-GR" altLang="el-GR" sz="3200" b="0" smtClean="0"/>
              <a:t>(2 από 2)</a:t>
            </a:r>
            <a:endParaRPr lang="el-GR" altLang="el-GR" smtClean="0"/>
          </a:p>
        </p:txBody>
      </p:sp>
      <p:pic>
        <p:nvPicPr>
          <p:cNvPr id="26632" name="Picture 8" descr="κρυσταλλική δομή διαμαντιού"/>
          <p:cNvPicPr>
            <a:picLocks noChangeAspect="1" noChangeArrowheads="1" noCrop="1"/>
          </p:cNvPicPr>
          <p:nvPr/>
        </p:nvPicPr>
        <p:blipFill>
          <a:blip r:embed="rId3" cstate="print"/>
          <a:srcRect/>
          <a:stretch>
            <a:fillRect/>
          </a:stretch>
        </p:blipFill>
        <p:spPr bwMode="auto">
          <a:xfrm>
            <a:off x="4860032" y="1393825"/>
            <a:ext cx="3816350" cy="37560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8"/>
          <p:cNvSpPr/>
          <p:nvPr/>
        </p:nvSpPr>
        <p:spPr>
          <a:xfrm>
            <a:off x="5220394" y="5212071"/>
            <a:ext cx="3095625"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Diamond Cubic-F lattice animation</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Saperaud"/>
              </a:rPr>
              <a:t>Saperaud</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2050" name="Picture 2" descr="κρυσταλλική δομή άλατος"/>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20" y="1393824"/>
            <a:ext cx="4382029" cy="37560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8"/>
          <p:cNvSpPr/>
          <p:nvPr/>
        </p:nvSpPr>
        <p:spPr>
          <a:xfrm>
            <a:off x="1215962" y="5214754"/>
            <a:ext cx="2453143"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7"/>
              </a:rPr>
              <a:t>NaCl </a:t>
            </a:r>
            <a:r>
              <a:rPr lang="en-US" sz="1200" dirty="0" err="1" smtClean="0">
                <a:solidFill>
                  <a:prstClr val="black"/>
                </a:solidFill>
                <a:latin typeface="Calibri"/>
                <a:cs typeface="Arial" charset="0"/>
                <a:hlinkClick r:id="rId7"/>
              </a:rPr>
              <a:t>polyhedra</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8" tooltip="User:Solid State"/>
              </a:rPr>
              <a:t>Solid State</a:t>
            </a:r>
            <a:r>
              <a:rPr lang="el-GR"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2038557F-DE55-4C91-B546-7CB77EF7369C}"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767635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smtClean="0"/>
              <a:t>Βιβλιογραφία </a:t>
            </a:r>
          </a:p>
        </p:txBody>
      </p:sp>
      <p:sp>
        <p:nvSpPr>
          <p:cNvPr id="27651" name="Θέση περιεχομένου 2"/>
          <p:cNvSpPr>
            <a:spLocks noGrp="1"/>
          </p:cNvSpPr>
          <p:nvPr>
            <p:ph idx="1"/>
          </p:nvPr>
        </p:nvSpPr>
        <p:spPr/>
        <p:txBody>
          <a:bodyPr/>
          <a:lstStyle/>
          <a:p>
            <a:pPr>
              <a:spcBef>
                <a:spcPts val="1200"/>
              </a:spcBef>
            </a:pPr>
            <a:r>
              <a:rPr lang="el-GR" altLang="el-GR" sz="2400" smtClean="0"/>
              <a:t>Βασική Ανόργανη Χημεία, Ν. Κλούρα, εκδ. Τραυλός, Αθήνα, 2000.</a:t>
            </a:r>
          </a:p>
          <a:p>
            <a:pPr>
              <a:spcBef>
                <a:spcPts val="1200"/>
              </a:spcBef>
            </a:pPr>
            <a:r>
              <a:rPr lang="el-GR" altLang="el-GR" sz="2400" smtClean="0"/>
              <a:t>Γενική Χημεία, </a:t>
            </a:r>
            <a:r>
              <a:rPr lang="en-US" altLang="el-GR" sz="2400" smtClean="0"/>
              <a:t>D</a:t>
            </a:r>
            <a:r>
              <a:rPr lang="el-GR" altLang="el-GR" sz="2400" smtClean="0"/>
              <a:t>. </a:t>
            </a:r>
            <a:r>
              <a:rPr lang="en-US" altLang="el-GR" sz="2400" smtClean="0"/>
              <a:t>Ebbing</a:t>
            </a:r>
            <a:r>
              <a:rPr lang="el-GR" altLang="el-GR" sz="2400" smtClean="0"/>
              <a:t>, </a:t>
            </a:r>
            <a:r>
              <a:rPr lang="en-US" altLang="el-GR" sz="2400" smtClean="0"/>
              <a:t>S</a:t>
            </a:r>
            <a:r>
              <a:rPr lang="el-GR" altLang="el-GR" sz="2400" smtClean="0"/>
              <a:t>. </a:t>
            </a:r>
            <a:r>
              <a:rPr lang="en-US" altLang="el-GR" sz="2400" smtClean="0"/>
              <a:t>Gammon</a:t>
            </a:r>
            <a:r>
              <a:rPr lang="el-GR" altLang="el-GR" sz="2400" smtClean="0"/>
              <a:t>, εκδ. Τραυλός, Αθήνα, 2011.</a:t>
            </a:r>
          </a:p>
          <a:p>
            <a:pPr>
              <a:spcBef>
                <a:spcPts val="1200"/>
              </a:spcBef>
            </a:pPr>
            <a:r>
              <a:rPr lang="el-GR" altLang="el-GR" sz="2400" smtClean="0"/>
              <a:t>Γενική Χημεία, Γ. Μπαζάκη, Αθήνα .</a:t>
            </a:r>
          </a:p>
          <a:p>
            <a:pPr>
              <a:spcBef>
                <a:spcPts val="1200"/>
              </a:spcBef>
            </a:pPr>
            <a:r>
              <a:rPr lang="el-GR" altLang="el-GR" sz="2400" smtClean="0"/>
              <a:t>Χημεία Γραφικών Τεχνών, Ν. Καρακασίδη, εκδ. ΙΩΝ, Αθήνα 2005.</a:t>
            </a:r>
          </a:p>
          <a:p>
            <a:pPr>
              <a:spcBef>
                <a:spcPts val="1200"/>
              </a:spcBef>
            </a:pPr>
            <a:r>
              <a:rPr lang="el-GR" altLang="el-GR" sz="2400" smtClean="0"/>
              <a:t>Χημεία, Εισαγωγικές Έννοιες, Ε. Λυμπεράκη, εκδ. Αλτιντζή, Σίνδος, 2009.</a:t>
            </a:r>
          </a:p>
          <a:p>
            <a:pPr>
              <a:spcBef>
                <a:spcPts val="1200"/>
              </a:spcBef>
            </a:pPr>
            <a:r>
              <a:rPr lang="el-GR" altLang="el-GR" sz="2400" smtClean="0"/>
              <a:t>Χημεία, Κ. Σαλτερής, εκδ. Σαββάλας, Αθήνα, 2001.</a:t>
            </a:r>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3057106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a:t>
            </a:r>
            <a:r>
              <a:rPr lang="el-GR" sz="2000" dirty="0" smtClean="0"/>
              <a:t>Τεχνών (</a:t>
            </a:r>
            <a:r>
              <a:rPr lang="el-GR" sz="2000" dirty="0"/>
              <a:t>Θ</a:t>
            </a:r>
            <a:r>
              <a:rPr lang="el-GR" sz="2000" dirty="0" smtClean="0"/>
              <a:t>). Ενότητα 1</a:t>
            </a:r>
            <a:r>
              <a:rPr lang="en-US" sz="2000" dirty="0" smtClean="0"/>
              <a:t>: </a:t>
            </a:r>
            <a:r>
              <a:rPr lang="el-GR" altLang="el-GR" sz="2000" dirty="0"/>
              <a:t>Τα γνωρίσματα της </a:t>
            </a:r>
            <a:r>
              <a:rPr lang="el-GR" altLang="el-GR" sz="2000" dirty="0" smtClean="0"/>
              <a:t>ύλης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smtClean="0"/>
              <a:t>Ύλη</a:t>
            </a:r>
          </a:p>
        </p:txBody>
      </p:sp>
      <p:sp>
        <p:nvSpPr>
          <p:cNvPr id="4099"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el-GR" altLang="el-GR" sz="2400" dirty="0" smtClean="0"/>
              <a:t>Ως </a:t>
            </a:r>
            <a:r>
              <a:rPr lang="el-GR" altLang="el-GR" sz="2400" b="1" dirty="0" smtClean="0"/>
              <a:t>ύλη</a:t>
            </a:r>
            <a:r>
              <a:rPr lang="el-GR" altLang="el-GR" sz="2400" dirty="0" smtClean="0"/>
              <a:t> χαρακτηρίζουμε ότι υπάρχει και γίνεται αντιληπτό με τις αισθήσεις ή τα επιστημονικά όργανα.</a:t>
            </a:r>
          </a:p>
          <a:p>
            <a:pPr marL="0" indent="0" eaLnBrk="1" hangingPunct="1">
              <a:lnSpc>
                <a:spcPct val="114000"/>
              </a:lnSpc>
              <a:spcBef>
                <a:spcPts val="1200"/>
              </a:spcBef>
              <a:buFont typeface="Arial" charset="0"/>
              <a:buNone/>
            </a:pPr>
            <a:r>
              <a:rPr lang="el-GR" altLang="el-GR" sz="2400" dirty="0" smtClean="0"/>
              <a:t>Τα γνωρίσματα της ύλης είναι η </a:t>
            </a:r>
            <a:r>
              <a:rPr lang="el-GR" altLang="el-GR" sz="2400" b="1" dirty="0" smtClean="0"/>
              <a:t>μάζα</a:t>
            </a:r>
            <a:r>
              <a:rPr lang="el-GR" altLang="el-GR" sz="2400" dirty="0" smtClean="0"/>
              <a:t> (</a:t>
            </a:r>
            <a:r>
              <a:rPr lang="en-US" altLang="el-GR" sz="2400" dirty="0" smtClean="0"/>
              <a:t>m</a:t>
            </a:r>
            <a:r>
              <a:rPr lang="el-GR" altLang="el-GR" sz="2400" dirty="0" smtClean="0"/>
              <a:t>) και ο </a:t>
            </a:r>
            <a:r>
              <a:rPr lang="el-GR" altLang="el-GR" sz="2400" b="1" dirty="0" smtClean="0"/>
              <a:t>όγκος </a:t>
            </a:r>
            <a:r>
              <a:rPr lang="el-GR" altLang="el-GR" sz="2400" dirty="0" smtClean="0"/>
              <a:t>(</a:t>
            </a:r>
            <a:r>
              <a:rPr lang="en-US" altLang="el-GR" sz="2400" dirty="0" smtClean="0"/>
              <a:t>V</a:t>
            </a:r>
            <a:r>
              <a:rPr lang="el-GR" altLang="el-GR" sz="2400" dirty="0" smtClean="0"/>
              <a:t>). Επομένως, μπορούμε να χαρακτηρίσουμε ως ύλη οτιδήποτε έχει μάζα και καταλαμβάνει όγκο. </a:t>
            </a:r>
          </a:p>
        </p:txBody>
      </p:sp>
      <p:sp>
        <p:nvSpPr>
          <p:cNvPr id="4" name="Θέση αριθμού διαφάνειας 3"/>
          <p:cNvSpPr>
            <a:spLocks noGrp="1"/>
          </p:cNvSpPr>
          <p:nvPr>
            <p:ph type="sldNum" sz="quarter" idx="12"/>
          </p:nvPr>
        </p:nvSpPr>
        <p:spPr/>
        <p:txBody>
          <a:bodyPr/>
          <a:lstStyle/>
          <a:p>
            <a:pPr>
              <a:defRPr/>
            </a:pPr>
            <a:fld id="{8E0EFB45-4B7E-4657-A398-C3976B44C392}"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959046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smtClean="0"/>
              <a:t>Μάζα</a:t>
            </a:r>
          </a:p>
        </p:txBody>
      </p:sp>
      <p:sp>
        <p:nvSpPr>
          <p:cNvPr id="5123"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b="1" dirty="0" smtClean="0"/>
              <a:t>Μάζα</a:t>
            </a:r>
            <a:r>
              <a:rPr lang="el-GR" altLang="el-GR" sz="2400" dirty="0" smtClean="0"/>
              <a:t> (m) ενός σώματος θεωρούμε την ποσότητα ύλης που περιέχει αυτό το σώμα. Στο Διεθνές σύστημα (SI) μονάδα μέτρησης της μάζας είναι το χιλιοστόγραμμο (</a:t>
            </a:r>
            <a:r>
              <a:rPr lang="el-GR" altLang="el-GR" sz="2400" dirty="0" err="1" smtClean="0"/>
              <a:t>kg</a:t>
            </a:r>
            <a:r>
              <a:rPr lang="el-GR" altLang="el-GR" sz="2400" dirty="0" smtClean="0"/>
              <a:t>). Συχνά χρησιμοποιούμε τα υποπολλαπλάσια ή τα πολλαπλάσια του g, όπως το </a:t>
            </a:r>
            <a:r>
              <a:rPr lang="el-GR" altLang="el-GR" sz="2400" dirty="0" err="1" smtClean="0"/>
              <a:t>χιλιοστογραμμάριο</a:t>
            </a:r>
            <a:r>
              <a:rPr lang="el-GR" altLang="el-GR" sz="2400" dirty="0" smtClean="0"/>
              <a:t> (</a:t>
            </a:r>
            <a:r>
              <a:rPr lang="el-GR" altLang="el-GR" sz="2400" dirty="0" err="1" smtClean="0"/>
              <a:t>mg</a:t>
            </a:r>
            <a:r>
              <a:rPr lang="el-GR" altLang="el-GR" sz="2400" dirty="0" smtClean="0"/>
              <a:t>), το μικρογραμμάριο (</a:t>
            </a:r>
            <a:r>
              <a:rPr lang="el-GR" altLang="el-GR" sz="2400" dirty="0" err="1" smtClean="0"/>
              <a:t>μg</a:t>
            </a:r>
            <a:r>
              <a:rPr lang="el-GR" altLang="el-GR" sz="2400" dirty="0" smtClean="0"/>
              <a:t>) και τον τόνο (</a:t>
            </a:r>
            <a:r>
              <a:rPr lang="el-GR" altLang="el-GR" sz="2400" dirty="0" err="1" smtClean="0"/>
              <a:t>tn</a:t>
            </a:r>
            <a:r>
              <a:rPr lang="el-GR" altLang="el-GR" sz="2400" dirty="0" smtClean="0"/>
              <a:t>). Η μάζα ενός σώματος είναι πάντα σταθερή. Η μέτρησή της γίνεται με τον ζυγό (ζυγαριά).</a:t>
            </a:r>
          </a:p>
        </p:txBody>
      </p:sp>
      <p:sp>
        <p:nvSpPr>
          <p:cNvPr id="4" name="Θέση αριθμού διαφάνειας 3"/>
          <p:cNvSpPr>
            <a:spLocks noGrp="1"/>
          </p:cNvSpPr>
          <p:nvPr>
            <p:ph type="sldNum" sz="quarter" idx="12"/>
          </p:nvPr>
        </p:nvSpPr>
        <p:spPr/>
        <p:txBody>
          <a:bodyPr/>
          <a:lstStyle/>
          <a:p>
            <a:pPr>
              <a:defRPr/>
            </a:pPr>
            <a:fld id="{BDEF623F-5CB7-4812-9BF4-529F4C438C43}"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627809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smtClean="0"/>
              <a:t>Εργαστηριακοί ζυγοί</a:t>
            </a:r>
          </a:p>
        </p:txBody>
      </p:sp>
      <p:pic>
        <p:nvPicPr>
          <p:cNvPr id="8194" name="Picture 2" descr="εργαστηριακός ζυγό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775" y="1838325"/>
            <a:ext cx="3457575" cy="34559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476375" y="5376863"/>
            <a:ext cx="1223963" cy="276225"/>
          </a:xfrm>
          <a:prstGeom prst="rect">
            <a:avLst/>
          </a:prstGeom>
        </p:spPr>
        <p:txBody>
          <a:bodyPr>
            <a:spAutoFit/>
          </a:bodyPr>
          <a:lstStyle/>
          <a:p>
            <a:pPr algn="ctr">
              <a:defRPr/>
            </a:pPr>
            <a:r>
              <a:rPr lang="en-US" sz="1200" dirty="0">
                <a:solidFill>
                  <a:prstClr val="black"/>
                </a:solidFill>
                <a:latin typeface="Calibri"/>
                <a:cs typeface="Arial" charset="0"/>
                <a:hlinkClick r:id="rId3"/>
              </a:rPr>
              <a:t>ebay.com</a:t>
            </a:r>
            <a:endParaRPr lang="el-GR" sz="1200" dirty="0">
              <a:solidFill>
                <a:prstClr val="black"/>
              </a:solidFill>
              <a:latin typeface="Calibri"/>
              <a:cs typeface="Arial" charset="0"/>
            </a:endParaRPr>
          </a:p>
        </p:txBody>
      </p:sp>
      <p:pic>
        <p:nvPicPr>
          <p:cNvPr id="8196" name="Picture 4" descr="εργαστηριακός ζυγό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8913" y="1870075"/>
            <a:ext cx="2322512" cy="30956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824288" y="5062538"/>
            <a:ext cx="2671762"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5"/>
              </a:rPr>
              <a:t>Analytical balance </a:t>
            </a:r>
            <a:r>
              <a:rPr lang="en-US" sz="1200" dirty="0" err="1">
                <a:solidFill>
                  <a:prstClr val="black"/>
                </a:solidFill>
                <a:latin typeface="Calibri"/>
                <a:cs typeface="Arial" charset="0"/>
                <a:hlinkClick r:id="rId5"/>
              </a:rPr>
              <a:t>mettler</a:t>
            </a:r>
            <a:r>
              <a:rPr lang="en-US" sz="1200" dirty="0">
                <a:solidFill>
                  <a:prstClr val="black"/>
                </a:solidFill>
                <a:latin typeface="Calibri"/>
                <a:cs typeface="Arial" charset="0"/>
                <a:hlinkClick r:id="rId5"/>
              </a:rPr>
              <a:t> ae-260</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6" tooltip="User:Itub"/>
              </a:rPr>
              <a:t>Itub</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8198" name="Picture 6" descr="εργαστηριακός ζυγός"/>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61125" y="2471738"/>
            <a:ext cx="2447925" cy="18923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8"/>
          <p:cNvSpPr/>
          <p:nvPr/>
        </p:nvSpPr>
        <p:spPr>
          <a:xfrm>
            <a:off x="6350000" y="4394200"/>
            <a:ext cx="2671763"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8"/>
              </a:rPr>
              <a:t>Waga </a:t>
            </a:r>
            <a:r>
              <a:rPr lang="en-US" sz="1200" dirty="0" err="1">
                <a:solidFill>
                  <a:prstClr val="black"/>
                </a:solidFill>
                <a:latin typeface="Calibri"/>
                <a:cs typeface="Arial" charset="0"/>
                <a:hlinkClick r:id="rId8"/>
              </a:rPr>
              <a:t>elektroniczna</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9" tooltip="User:Zureks"/>
              </a:rPr>
              <a:t>Zureks</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10"/>
              </a:rPr>
              <a:t>CC BY-SA 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2C4A120B-84C9-46EC-9907-9246688E2750}"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160937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smtClean="0"/>
              <a:t>Όγκος </a:t>
            </a:r>
          </a:p>
        </p:txBody>
      </p:sp>
      <p:sp>
        <p:nvSpPr>
          <p:cNvPr id="7171"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el-GR" altLang="el-GR" sz="2400" b="1" dirty="0" smtClean="0"/>
              <a:t>Όγκος</a:t>
            </a:r>
            <a:r>
              <a:rPr lang="el-GR" altLang="el-GR" sz="2400" dirty="0" smtClean="0"/>
              <a:t> (V) θεωρείται ο χώρος που καταλαμβάνει ένα σώμα. Μονάδα μέτρησης του όγκου στο Διεθνές σύστημα (SI) είναι το κυβικό μέτρο (m</a:t>
            </a:r>
            <a:r>
              <a:rPr lang="el-GR" altLang="el-GR" sz="2400" baseline="30000" dirty="0" smtClean="0"/>
              <a:t>3</a:t>
            </a:r>
            <a:r>
              <a:rPr lang="el-GR" altLang="el-GR" sz="2400" dirty="0" smtClean="0"/>
              <a:t>). Συχνά χρησιμοποιείται ως μονάδα όγκου και το λίτρο (L), καθώς και τα υποπολλαπλάσια αυτών (</a:t>
            </a:r>
            <a:r>
              <a:rPr lang="el-GR" altLang="el-GR" sz="2400" dirty="0" err="1" smtClean="0"/>
              <a:t>dm</a:t>
            </a:r>
            <a:r>
              <a:rPr lang="el-GR" altLang="el-GR" sz="2400" baseline="30000" dirty="0" err="1" smtClean="0"/>
              <a:t>3</a:t>
            </a:r>
            <a:r>
              <a:rPr lang="el-GR" altLang="el-GR" sz="2400" dirty="0" smtClean="0"/>
              <a:t> , cm</a:t>
            </a:r>
            <a:r>
              <a:rPr lang="el-GR" altLang="el-GR" sz="2400" baseline="30000" dirty="0" smtClean="0"/>
              <a:t>3</a:t>
            </a:r>
            <a:r>
              <a:rPr lang="el-GR" altLang="el-GR" sz="2400" dirty="0" smtClean="0"/>
              <a:t> και </a:t>
            </a:r>
            <a:r>
              <a:rPr lang="el-GR" altLang="el-GR" sz="2400" dirty="0" err="1" smtClean="0"/>
              <a:t>mL</a:t>
            </a:r>
            <a:r>
              <a:rPr lang="el-GR" altLang="el-GR" sz="2400" dirty="0" smtClean="0"/>
              <a:t> αντίστοιχα).</a:t>
            </a:r>
          </a:p>
          <a:p>
            <a:pPr marL="0" indent="0" eaLnBrk="1" hangingPunct="1">
              <a:lnSpc>
                <a:spcPct val="114000"/>
              </a:lnSpc>
              <a:spcBef>
                <a:spcPts val="1200"/>
              </a:spcBef>
              <a:buFont typeface="Arial" charset="0"/>
              <a:buNone/>
            </a:pPr>
            <a:r>
              <a:rPr lang="el-GR" altLang="el-GR" sz="2400" dirty="0" smtClean="0"/>
              <a:t>Ο όγκος ενός σώματος μπορεί να μετρηθεί άμεσα με τα ογκομετρικά σκεύη (π.χ. ογκομετρικός κύλινδρος, ογκομετρική φιάλη, κτλ) αν το σώμα είναι υγρό, ή έμμεσα με τη βοήθεια των παραπάνω σκευών, αν είναι στερεό και αδιάλυτο στο νερό.</a:t>
            </a:r>
          </a:p>
          <a:p>
            <a:pPr marL="0" indent="0" eaLnBrk="1" hangingPunct="1">
              <a:lnSpc>
                <a:spcPct val="114000"/>
              </a:lnSpc>
              <a:spcBef>
                <a:spcPts val="1200"/>
              </a:spcBef>
              <a:buFont typeface="Arial" charset="0"/>
              <a:buNone/>
            </a:pPr>
            <a:r>
              <a:rPr lang="el-GR" altLang="el-GR" sz="2400" dirty="0" smtClean="0"/>
              <a:t>Ο όγκος των σωμάτων εξαρτάται από την θερμοκρασία και την πίεση.</a:t>
            </a:r>
          </a:p>
        </p:txBody>
      </p:sp>
      <p:sp>
        <p:nvSpPr>
          <p:cNvPr id="4" name="Θέση αριθμού διαφάνειας 3"/>
          <p:cNvSpPr>
            <a:spLocks noGrp="1"/>
          </p:cNvSpPr>
          <p:nvPr>
            <p:ph type="sldNum" sz="quarter" idx="12"/>
          </p:nvPr>
        </p:nvSpPr>
        <p:spPr/>
        <p:txBody>
          <a:bodyPr/>
          <a:lstStyle/>
          <a:p>
            <a:pPr>
              <a:defRPr/>
            </a:pPr>
            <a:fld id="{7F624B97-B377-4280-8997-56CEB8241745}"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19266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dirty="0" smtClean="0"/>
              <a:t>Ογκομετρικά σκεύη </a:t>
            </a:r>
          </a:p>
        </p:txBody>
      </p:sp>
      <p:pic>
        <p:nvPicPr>
          <p:cNvPr id="19458" name="Picture 2" descr="ογκομετρικό όργανο"/>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463" y="1339850"/>
            <a:ext cx="688975" cy="46799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8"/>
          <p:cNvSpPr/>
          <p:nvPr/>
        </p:nvSpPr>
        <p:spPr>
          <a:xfrm>
            <a:off x="92075" y="6011863"/>
            <a:ext cx="1557338" cy="646331"/>
          </a:xfrm>
          <a:prstGeom prst="rect">
            <a:avLst/>
          </a:prstGeom>
        </p:spPr>
        <p:txBody>
          <a:bodyPr>
            <a:spAutoFit/>
          </a:bodyPr>
          <a:lstStyle/>
          <a:p>
            <a:pPr algn="ctr">
              <a:defRPr/>
            </a:pPr>
            <a:r>
              <a:rPr lang="en-US" sz="1200" dirty="0">
                <a:solidFill>
                  <a:schemeClr val="tx1">
                    <a:lumMod val="75000"/>
                    <a:lumOff val="25000"/>
                  </a:schemeClr>
                </a:solidFill>
                <a:latin typeface="Calibri"/>
                <a:cs typeface="Arial" charset="0"/>
              </a:rPr>
              <a:t>“</a:t>
            </a:r>
            <a:r>
              <a:rPr lang="en-US" sz="1200" dirty="0">
                <a:solidFill>
                  <a:schemeClr val="tx1">
                    <a:lumMod val="75000"/>
                    <a:lumOff val="25000"/>
                  </a:schemeClr>
                </a:solidFill>
                <a:latin typeface="Calibri"/>
                <a:cs typeface="Arial" charset="0"/>
                <a:hlinkClick r:id="rId3"/>
              </a:rPr>
              <a:t>Burette</a:t>
            </a:r>
            <a:r>
              <a:rPr lang="en-US" sz="1200" dirty="0">
                <a:solidFill>
                  <a:schemeClr val="tx1">
                    <a:lumMod val="75000"/>
                    <a:lumOff val="25000"/>
                  </a:schemeClr>
                </a:solidFill>
                <a:latin typeface="Calibri"/>
                <a:cs typeface="Arial" charset="0"/>
              </a:rPr>
              <a:t>”,</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από</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4" tooltip="User:Mysid"/>
              </a:rPr>
              <a:t>Mysid</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διαθέσιμο ως κοινό κτήμα</a:t>
            </a:r>
            <a:endParaRPr lang="en-US" sz="1200" dirty="0">
              <a:solidFill>
                <a:schemeClr val="tx1">
                  <a:lumMod val="75000"/>
                  <a:lumOff val="25000"/>
                </a:schemeClr>
              </a:solidFill>
              <a:latin typeface="Calibri"/>
              <a:cs typeface="Arial" charset="0"/>
            </a:endParaRPr>
          </a:p>
        </p:txBody>
      </p:sp>
      <p:pic>
        <p:nvPicPr>
          <p:cNvPr id="19460" name="Picture 4" descr="ογκομετρικό όργανο"/>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43088" y="1690688"/>
            <a:ext cx="1274762" cy="43291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8"/>
          <p:cNvSpPr/>
          <p:nvPr/>
        </p:nvSpPr>
        <p:spPr>
          <a:xfrm>
            <a:off x="1676400" y="6019800"/>
            <a:ext cx="1671464" cy="646331"/>
          </a:xfrm>
          <a:prstGeom prst="rect">
            <a:avLst/>
          </a:prstGeom>
        </p:spPr>
        <p:txBody>
          <a:bodyPr wrap="square">
            <a:spAutoFit/>
          </a:bodyPr>
          <a:lstStyle/>
          <a:p>
            <a:pPr algn="ctr">
              <a:defRPr/>
            </a:pPr>
            <a:r>
              <a:rPr lang="en-US" sz="1200" dirty="0">
                <a:solidFill>
                  <a:schemeClr val="tx1">
                    <a:lumMod val="75000"/>
                    <a:lumOff val="25000"/>
                  </a:schemeClr>
                </a:solidFill>
                <a:latin typeface="Calibri"/>
                <a:cs typeface="Arial" charset="0"/>
              </a:rPr>
              <a:t>“</a:t>
            </a:r>
            <a:r>
              <a:rPr lang="en-US" sz="1200" dirty="0">
                <a:solidFill>
                  <a:schemeClr val="tx1">
                    <a:lumMod val="75000"/>
                    <a:lumOff val="25000"/>
                  </a:schemeClr>
                </a:solidFill>
                <a:latin typeface="Calibri"/>
                <a:cs typeface="Arial" charset="0"/>
                <a:hlinkClick r:id="rId6"/>
              </a:rPr>
              <a:t>Vollpipetten</a:t>
            </a:r>
            <a:r>
              <a:rPr lang="en-US" sz="1200" dirty="0">
                <a:solidFill>
                  <a:schemeClr val="tx1">
                    <a:lumMod val="75000"/>
                    <a:lumOff val="25000"/>
                  </a:schemeClr>
                </a:solidFill>
                <a:latin typeface="Calibri"/>
                <a:cs typeface="Arial" charset="0"/>
              </a:rPr>
              <a:t>”,</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από</a:t>
            </a:r>
            <a:r>
              <a:rPr lang="en-US" sz="1200" dirty="0" smtClean="0">
                <a:solidFill>
                  <a:schemeClr val="tx1">
                    <a:lumMod val="75000"/>
                    <a:lumOff val="25000"/>
                  </a:schemeClr>
                </a:solidFill>
                <a:latin typeface="Calibri"/>
                <a:cs typeface="Arial" charset="0"/>
              </a:rPr>
              <a:t>  </a:t>
            </a:r>
            <a:r>
              <a:rPr lang="en-US" sz="1200" dirty="0" err="1">
                <a:solidFill>
                  <a:schemeClr val="tx1">
                    <a:lumMod val="75000"/>
                    <a:lumOff val="25000"/>
                  </a:schemeClr>
                </a:solidFill>
                <a:latin typeface="Calibri"/>
                <a:cs typeface="Arial" charset="0"/>
                <a:hlinkClick r:id="rId7" tooltip="User:Gmhofmann"/>
              </a:rPr>
              <a:t>Gmhofmann</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διαθέσιμο με άδεια</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8"/>
              </a:rPr>
              <a:t>CC BY-SA 3.0</a:t>
            </a:r>
            <a:endParaRPr lang="en-US" sz="1200" dirty="0">
              <a:solidFill>
                <a:schemeClr val="tx1">
                  <a:lumMod val="75000"/>
                  <a:lumOff val="25000"/>
                </a:schemeClr>
              </a:solidFill>
              <a:latin typeface="Calibri"/>
              <a:cs typeface="Arial" charset="0"/>
            </a:endParaRPr>
          </a:p>
        </p:txBody>
      </p:sp>
      <p:pic>
        <p:nvPicPr>
          <p:cNvPr id="19466" name="Picture 10" descr="ογκομετρικό όργανο"/>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63938" y="2232025"/>
            <a:ext cx="2681287" cy="37877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ectangle 8"/>
          <p:cNvSpPr/>
          <p:nvPr/>
        </p:nvSpPr>
        <p:spPr>
          <a:xfrm>
            <a:off x="3563938" y="6013450"/>
            <a:ext cx="2681287" cy="461665"/>
          </a:xfrm>
          <a:prstGeom prst="rect">
            <a:avLst/>
          </a:prstGeom>
        </p:spPr>
        <p:txBody>
          <a:bodyPr wrap="square">
            <a:spAutoFit/>
          </a:bodyPr>
          <a:lstStyle/>
          <a:p>
            <a:pPr algn="ctr">
              <a:defRPr/>
            </a:pPr>
            <a:r>
              <a:rPr lang="en-US" sz="1200" dirty="0">
                <a:solidFill>
                  <a:schemeClr val="tx1">
                    <a:lumMod val="75000"/>
                    <a:lumOff val="25000"/>
                  </a:schemeClr>
                </a:solidFill>
                <a:latin typeface="Calibri"/>
                <a:cs typeface="Arial" charset="0"/>
              </a:rPr>
              <a:t>“</a:t>
            </a:r>
            <a:r>
              <a:rPr lang="en-US" sz="1200" dirty="0">
                <a:solidFill>
                  <a:schemeClr val="tx1">
                    <a:lumMod val="75000"/>
                    <a:lumOff val="25000"/>
                  </a:schemeClr>
                </a:solidFill>
                <a:latin typeface="Calibri"/>
                <a:cs typeface="Arial" charset="0"/>
                <a:hlinkClick r:id="rId10"/>
              </a:rPr>
              <a:t>Glass graduated cylinder-50ml</a:t>
            </a:r>
            <a:r>
              <a:rPr lang="en-US" sz="1200" dirty="0">
                <a:solidFill>
                  <a:schemeClr val="tx1">
                    <a:lumMod val="75000"/>
                    <a:lumOff val="25000"/>
                  </a:schemeClr>
                </a:solidFill>
                <a:latin typeface="Calibri"/>
                <a:cs typeface="Arial" charset="0"/>
              </a:rPr>
              <a:t>”,</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από</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11" tooltip="User:Lilly M"/>
              </a:rPr>
              <a:t>Lilly M</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διαθέσιμο με άδεια</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8"/>
              </a:rPr>
              <a:t>CC BY-SA 3.0</a:t>
            </a:r>
            <a:endParaRPr lang="en-US" sz="1200" dirty="0">
              <a:solidFill>
                <a:schemeClr val="tx1">
                  <a:lumMod val="75000"/>
                  <a:lumOff val="25000"/>
                </a:schemeClr>
              </a:solidFill>
              <a:latin typeface="Calibri"/>
              <a:cs typeface="Arial" charset="0"/>
            </a:endParaRPr>
          </a:p>
        </p:txBody>
      </p:sp>
      <p:pic>
        <p:nvPicPr>
          <p:cNvPr id="19464" name="Picture 8" descr="ογκομετρικό όργανο"/>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29413" y="2724150"/>
            <a:ext cx="2195512" cy="32956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Rectangle 8"/>
          <p:cNvSpPr/>
          <p:nvPr/>
        </p:nvSpPr>
        <p:spPr>
          <a:xfrm>
            <a:off x="6660232" y="6011863"/>
            <a:ext cx="2304255" cy="646331"/>
          </a:xfrm>
          <a:prstGeom prst="rect">
            <a:avLst/>
          </a:prstGeom>
        </p:spPr>
        <p:txBody>
          <a:bodyPr wrap="square">
            <a:spAutoFit/>
          </a:bodyPr>
          <a:lstStyle/>
          <a:p>
            <a:pPr algn="ctr">
              <a:defRPr/>
            </a:pPr>
            <a:r>
              <a:rPr lang="en-US" sz="1200" dirty="0">
                <a:solidFill>
                  <a:schemeClr val="tx1">
                    <a:lumMod val="75000"/>
                    <a:lumOff val="25000"/>
                  </a:schemeClr>
                </a:solidFill>
                <a:latin typeface="Calibri"/>
                <a:cs typeface="Arial" charset="0"/>
              </a:rPr>
              <a:t>“</a:t>
            </a:r>
            <a:r>
              <a:rPr lang="en-US" sz="1200" dirty="0">
                <a:solidFill>
                  <a:schemeClr val="tx1">
                    <a:lumMod val="75000"/>
                    <a:lumOff val="25000"/>
                  </a:schemeClr>
                </a:solidFill>
                <a:latin typeface="Calibri"/>
                <a:cs typeface="Arial" charset="0"/>
                <a:hlinkClick r:id="rId13"/>
              </a:rPr>
              <a:t>Brand volumetric flask 100ml</a:t>
            </a:r>
            <a:r>
              <a:rPr lang="en-US" sz="1200" dirty="0">
                <a:solidFill>
                  <a:schemeClr val="tx1">
                    <a:lumMod val="75000"/>
                    <a:lumOff val="25000"/>
                  </a:schemeClr>
                </a:solidFill>
                <a:latin typeface="Calibri"/>
                <a:cs typeface="Arial" charset="0"/>
              </a:rPr>
              <a:t>”,</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από</a:t>
            </a:r>
            <a:r>
              <a:rPr lang="en-US" sz="1200" dirty="0" smtClean="0">
                <a:solidFill>
                  <a:schemeClr val="tx1">
                    <a:lumMod val="75000"/>
                    <a:lumOff val="25000"/>
                  </a:schemeClr>
                </a:solidFill>
                <a:latin typeface="Calibri"/>
                <a:cs typeface="Arial" charset="0"/>
              </a:rPr>
              <a:t>  </a:t>
            </a:r>
            <a:r>
              <a:rPr lang="en-US" sz="1200" dirty="0" err="1">
                <a:solidFill>
                  <a:schemeClr val="tx1">
                    <a:lumMod val="75000"/>
                    <a:lumOff val="25000"/>
                  </a:schemeClr>
                </a:solidFill>
                <a:latin typeface="Calibri"/>
                <a:cs typeface="Arial" charset="0"/>
                <a:hlinkClick r:id="rId14" tooltip="User:Lucasbosch"/>
              </a:rPr>
              <a:t>Lucasbosch</a:t>
            </a:r>
            <a:r>
              <a:rPr lang="el-GR" sz="1200" dirty="0">
                <a:solidFill>
                  <a:schemeClr val="tx1">
                    <a:lumMod val="75000"/>
                    <a:lumOff val="25000"/>
                  </a:schemeClr>
                </a:solidFill>
                <a:latin typeface="Calibri"/>
                <a:cs typeface="Arial" charset="0"/>
              </a:rPr>
              <a:t> </a:t>
            </a:r>
            <a:r>
              <a:rPr lang="el-GR" sz="1200" dirty="0" smtClean="0">
                <a:solidFill>
                  <a:schemeClr val="tx1">
                    <a:lumMod val="75000"/>
                    <a:lumOff val="25000"/>
                  </a:schemeClr>
                </a:solidFill>
                <a:latin typeface="Calibri"/>
                <a:cs typeface="Arial" charset="0"/>
              </a:rPr>
              <a:t>διαθέσιμο με άδεια</a:t>
            </a:r>
            <a:r>
              <a:rPr lang="en-US" sz="1200" dirty="0" smtClean="0">
                <a:solidFill>
                  <a:schemeClr val="tx1">
                    <a:lumMod val="75000"/>
                    <a:lumOff val="25000"/>
                  </a:schemeClr>
                </a:solidFill>
                <a:latin typeface="Calibri"/>
                <a:cs typeface="Arial" charset="0"/>
              </a:rPr>
              <a:t> </a:t>
            </a:r>
            <a:r>
              <a:rPr lang="en-US" sz="1200" dirty="0">
                <a:solidFill>
                  <a:schemeClr val="tx1">
                    <a:lumMod val="75000"/>
                    <a:lumOff val="25000"/>
                  </a:schemeClr>
                </a:solidFill>
                <a:latin typeface="Calibri"/>
                <a:cs typeface="Arial" charset="0"/>
                <a:hlinkClick r:id="rId8"/>
              </a:rPr>
              <a:t>CC BY-SA 3.0</a:t>
            </a:r>
            <a:endParaRPr lang="en-US" sz="1200" dirty="0">
              <a:solidFill>
                <a:schemeClr val="tx1">
                  <a:lumMod val="75000"/>
                  <a:lumOff val="25000"/>
                </a:schemeClr>
              </a:solidFill>
              <a:latin typeface="Calibri"/>
              <a:cs typeface="Arial" charset="0"/>
            </a:endParaRPr>
          </a:p>
        </p:txBody>
      </p:sp>
      <p:sp>
        <p:nvSpPr>
          <p:cNvPr id="4" name="Θέση αριθμού διαφάνειας 3"/>
          <p:cNvSpPr>
            <a:spLocks noGrp="1"/>
          </p:cNvSpPr>
          <p:nvPr>
            <p:ph type="sldNum" sz="quarter" idx="12"/>
          </p:nvPr>
        </p:nvSpPr>
        <p:spPr>
          <a:xfrm>
            <a:off x="6875463" y="6484938"/>
            <a:ext cx="2133600" cy="365125"/>
          </a:xfrm>
        </p:spPr>
        <p:txBody>
          <a:bodyPr/>
          <a:lstStyle/>
          <a:p>
            <a:pPr>
              <a:defRPr/>
            </a:pPr>
            <a:fld id="{EEB3A86A-9D0F-411B-9B9A-E5CBABE928CC}"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1510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smtClean="0"/>
              <a:t>Πυκνότητα </a:t>
            </a:r>
          </a:p>
        </p:txBody>
      </p:sp>
      <p:sp>
        <p:nvSpPr>
          <p:cNvPr id="9219"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el-GR" altLang="el-GR" sz="2400" b="1" dirty="0" smtClean="0"/>
              <a:t>Πυκνότητα</a:t>
            </a:r>
            <a:r>
              <a:rPr lang="el-GR" altLang="el-GR" sz="2400" dirty="0" smtClean="0"/>
              <a:t> (d ή ρ) ενός σώματος ονομάζεται το πηλίκο της μάζας (m) προς τον όγκο (V) του σώματος σε ορισμένες συνθήκες πίεσης και θερμοκρασίας. Μονάδα μέτρησης της πυκνότητας στο Διεθνές σύστημα (SI) είναι το kg/m</a:t>
            </a:r>
            <a:r>
              <a:rPr lang="el-GR" altLang="el-GR" sz="2400" baseline="30000" dirty="0" smtClean="0"/>
              <a:t>3</a:t>
            </a:r>
            <a:r>
              <a:rPr lang="el-GR" altLang="el-GR" sz="2400" dirty="0" smtClean="0"/>
              <a:t>. Χρησιμοποιούνται, επίσης, οι μονάδες g/cm</a:t>
            </a:r>
            <a:r>
              <a:rPr lang="el-GR" altLang="el-GR" sz="2400" baseline="30000" dirty="0" smtClean="0"/>
              <a:t>3</a:t>
            </a:r>
            <a:r>
              <a:rPr lang="el-GR" altLang="el-GR" sz="2400" dirty="0" smtClean="0"/>
              <a:t>, </a:t>
            </a:r>
            <a:r>
              <a:rPr lang="el-GR" altLang="el-GR" sz="2400" dirty="0" err="1" smtClean="0"/>
              <a:t>g/mL</a:t>
            </a:r>
            <a:r>
              <a:rPr lang="el-GR" altLang="el-GR" sz="2400" dirty="0" smtClean="0"/>
              <a:t> για τα υγρά και τα g/L για τα αέρια.</a:t>
            </a:r>
          </a:p>
          <a:p>
            <a:pPr marL="0" indent="0" eaLnBrk="1" hangingPunct="1">
              <a:lnSpc>
                <a:spcPct val="114000"/>
              </a:lnSpc>
              <a:spcBef>
                <a:spcPts val="1200"/>
              </a:spcBef>
              <a:buFont typeface="Arial" charset="0"/>
              <a:buNone/>
            </a:pPr>
            <a:r>
              <a:rPr lang="el-GR" altLang="el-GR" sz="2400" dirty="0" smtClean="0"/>
              <a:t>Η πυκνότητα των αερίων σωμάτων εξαρτάται από την πίεση και θερμοκρασία, ενώ των στερεών και των υγρών από την θερμοκρασία.</a:t>
            </a:r>
          </a:p>
        </p:txBody>
      </p:sp>
      <p:sp>
        <p:nvSpPr>
          <p:cNvPr id="4" name="Θέση αριθμού διαφάνειας 3"/>
          <p:cNvSpPr>
            <a:spLocks noGrp="1"/>
          </p:cNvSpPr>
          <p:nvPr>
            <p:ph type="sldNum" sz="quarter" idx="12"/>
          </p:nvPr>
        </p:nvSpPr>
        <p:spPr/>
        <p:txBody>
          <a:bodyPr/>
          <a:lstStyle/>
          <a:p>
            <a:pPr>
              <a:defRPr/>
            </a:pPr>
            <a:fld id="{BA60A116-4580-42AB-B70C-CBADC067015A}"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562860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smtClean="0"/>
              <a:t>Διεθνές σύστημα μονάδων (</a:t>
            </a:r>
            <a:r>
              <a:rPr lang="en-US" altLang="el-GR" smtClean="0"/>
              <a:t>SI</a:t>
            </a:r>
            <a:r>
              <a:rPr lang="el-GR" altLang="el-GR" smtClean="0"/>
              <a:t>)</a:t>
            </a:r>
          </a:p>
        </p:txBody>
      </p:sp>
      <p:sp>
        <p:nvSpPr>
          <p:cNvPr id="10243" name="Θέση περιεχομένου 2"/>
          <p:cNvSpPr>
            <a:spLocks noGrp="1"/>
          </p:cNvSpPr>
          <p:nvPr>
            <p:ph idx="1"/>
          </p:nvPr>
        </p:nvSpPr>
        <p:spPr>
          <a:xfrm>
            <a:off x="457200" y="1196975"/>
            <a:ext cx="8229600" cy="576263"/>
          </a:xfrm>
        </p:spPr>
        <p:txBody>
          <a:bodyPr/>
          <a:lstStyle/>
          <a:p>
            <a:pPr marL="0" indent="0" eaLnBrk="1" hangingPunct="1">
              <a:buFont typeface="Arial" charset="0"/>
              <a:buNone/>
            </a:pPr>
            <a:r>
              <a:rPr lang="el-GR" altLang="el-GR" sz="2400" dirty="0" smtClean="0"/>
              <a:t>Τα </a:t>
            </a:r>
            <a:r>
              <a:rPr lang="el-GR" altLang="el-GR" sz="2400" b="1" dirty="0" smtClean="0"/>
              <a:t>θεμελιώδη μεγέθη </a:t>
            </a:r>
            <a:r>
              <a:rPr lang="el-GR" altLang="el-GR" sz="2400" dirty="0" smtClean="0"/>
              <a:t>και οι μονάδες τους </a:t>
            </a:r>
            <a:r>
              <a:rPr lang="el-GR" altLang="el-GR" sz="2400" dirty="0" smtClean="0"/>
              <a:t>είναι:</a:t>
            </a:r>
            <a:endParaRPr lang="el-GR" altLang="el-GR" sz="2400" dirty="0" smtClean="0"/>
          </a:p>
        </p:txBody>
      </p:sp>
      <p:graphicFrame>
        <p:nvGraphicFramePr>
          <p:cNvPr id="5" name="Πίνακας 4" descr="πίνακας με το διεθνές σύστημα μονάδων για τα θεμελιώδη μεγέθη"/>
          <p:cNvGraphicFramePr>
            <a:graphicFrameLocks noGrp="1"/>
          </p:cNvGraphicFramePr>
          <p:nvPr>
            <p:extLst>
              <p:ext uri="{D42A27DB-BD31-4B8C-83A1-F6EECF244321}">
                <p14:modId xmlns:p14="http://schemas.microsoft.com/office/powerpoint/2010/main" val="496231243"/>
              </p:ext>
            </p:extLst>
          </p:nvPr>
        </p:nvGraphicFramePr>
        <p:xfrm>
          <a:off x="900113" y="1916113"/>
          <a:ext cx="7343775" cy="2803528"/>
        </p:xfrm>
        <a:graphic>
          <a:graphicData uri="http://schemas.openxmlformats.org/drawingml/2006/table">
            <a:tbl>
              <a:tblPr firstRow="1"/>
              <a:tblGrid>
                <a:gridCol w="3239839"/>
                <a:gridCol w="1171823"/>
                <a:gridCol w="1749425"/>
                <a:gridCol w="1182688"/>
              </a:tblGrid>
              <a:tr h="35044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Μέγεθος </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Σύμβολο </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Μονάδα </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Σύμβολο </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35044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Μήκος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dirty="0" smtClean="0">
                          <a:ln>
                            <a:noFill/>
                          </a:ln>
                          <a:solidFill>
                            <a:schemeClr val="tx1"/>
                          </a:solidFill>
                          <a:effectLst/>
                          <a:latin typeface="Calibri" pitchFamily="34" charset="0"/>
                          <a:cs typeface="Times New Roman" pitchFamily="18" charset="0"/>
                        </a:rPr>
                        <a:t>l</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μέτρο</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Calibri" pitchFamily="34" charset="0"/>
                          <a:cs typeface="Times New Roman" pitchFamily="18" charset="0"/>
                        </a:rPr>
                        <a:t>m</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44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Μάζα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dirty="0" smtClean="0">
                          <a:ln>
                            <a:noFill/>
                          </a:ln>
                          <a:solidFill>
                            <a:schemeClr val="tx1"/>
                          </a:solidFill>
                          <a:effectLst/>
                          <a:latin typeface="Calibri" pitchFamily="34" charset="0"/>
                          <a:cs typeface="Times New Roman" pitchFamily="18" charset="0"/>
                        </a:rPr>
                        <a:t>m</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χιλιόγραμμο</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dirty="0" smtClean="0">
                          <a:ln>
                            <a:noFill/>
                          </a:ln>
                          <a:solidFill>
                            <a:schemeClr val="tx1"/>
                          </a:solidFill>
                          <a:effectLst/>
                          <a:latin typeface="Calibri" pitchFamily="34" charset="0"/>
                          <a:cs typeface="Times New Roman" pitchFamily="18" charset="0"/>
                        </a:rPr>
                        <a:t>kg</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44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Χρόνος </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Calibri" pitchFamily="34" charset="0"/>
                          <a:cs typeface="Times New Roman" pitchFamily="18" charset="0"/>
                        </a:rPr>
                        <a:t>t</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δευτερόλεπτο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Calibri" pitchFamily="34" charset="0"/>
                          <a:cs typeface="Times New Roman" pitchFamily="18" charset="0"/>
                        </a:rPr>
                        <a:t>s</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44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Θερμοκρασία </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dirty="0" smtClean="0">
                          <a:ln>
                            <a:noFill/>
                          </a:ln>
                          <a:solidFill>
                            <a:schemeClr val="tx1"/>
                          </a:solidFill>
                          <a:effectLst/>
                          <a:latin typeface="Calibri" pitchFamily="34" charset="0"/>
                          <a:cs typeface="Times New Roman" pitchFamily="18" charset="0"/>
                        </a:rPr>
                        <a:t>T</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Κέλβιν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Calibri" pitchFamily="34" charset="0"/>
                          <a:cs typeface="Times New Roman" pitchFamily="18" charset="0"/>
                        </a:rPr>
                        <a:t>K</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44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Ποσότητα ύλης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dirty="0" smtClean="0">
                          <a:ln>
                            <a:noFill/>
                          </a:ln>
                          <a:solidFill>
                            <a:schemeClr val="tx1"/>
                          </a:solidFill>
                          <a:effectLst/>
                          <a:latin typeface="Calibri" pitchFamily="34" charset="0"/>
                          <a:cs typeface="Times New Roman" pitchFamily="18" charset="0"/>
                        </a:rPr>
                        <a:t>n</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μολ</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Calibri" pitchFamily="34" charset="0"/>
                          <a:cs typeface="Times New Roman" pitchFamily="18" charset="0"/>
                        </a:rPr>
                        <a:t>mol</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44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Ένταση ηλεκτρικού φορτίου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Calibri" pitchFamily="34" charset="0"/>
                          <a:cs typeface="Times New Roman" pitchFamily="18" charset="0"/>
                        </a:rPr>
                        <a:t>I</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Αμπέρ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Calibri" pitchFamily="34" charset="0"/>
                          <a:cs typeface="Times New Roman" pitchFamily="18" charset="0"/>
                        </a:rPr>
                        <a:t>A</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44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Φωτεινή ένταση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dirty="0" err="1" smtClean="0">
                          <a:ln>
                            <a:noFill/>
                          </a:ln>
                          <a:solidFill>
                            <a:schemeClr val="tx1"/>
                          </a:solidFill>
                          <a:effectLst/>
                          <a:latin typeface="Calibri" pitchFamily="34" charset="0"/>
                          <a:cs typeface="Times New Roman" pitchFamily="18" charset="0"/>
                        </a:rPr>
                        <a:t>I</a:t>
                      </a:r>
                      <a:r>
                        <a:rPr kumimoji="0" lang="en-US" altLang="el-GR" sz="2000" b="1" i="0" u="none" strike="noStrike" cap="none" normalizeH="0" baseline="-25000" dirty="0" err="1" smtClean="0">
                          <a:ln>
                            <a:noFill/>
                          </a:ln>
                          <a:solidFill>
                            <a:schemeClr val="tx1"/>
                          </a:solidFill>
                          <a:effectLst/>
                          <a:latin typeface="Calibri" pitchFamily="34" charset="0"/>
                          <a:cs typeface="Times New Roman" pitchFamily="18" charset="0"/>
                        </a:rPr>
                        <a:t>u</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καντέλα </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l-GR" sz="2000" b="1" i="0" u="none" strike="noStrike" cap="none" normalizeH="0" baseline="0" dirty="0" smtClean="0">
                          <a:ln>
                            <a:noFill/>
                          </a:ln>
                          <a:solidFill>
                            <a:schemeClr val="tx1"/>
                          </a:solidFill>
                          <a:effectLst/>
                          <a:latin typeface="Calibri" pitchFamily="34" charset="0"/>
                          <a:cs typeface="Times New Roman" pitchFamily="18" charset="0"/>
                        </a:rPr>
                        <a:t>cd</a:t>
                      </a:r>
                      <a:endPar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539750" y="5013325"/>
            <a:ext cx="7704138" cy="830263"/>
          </a:xfrm>
          <a:prstGeom prst="rect">
            <a:avLst/>
          </a:prstGeom>
          <a:noFill/>
        </p:spPr>
        <p:txBody>
          <a:bodyPr>
            <a:spAutoFit/>
          </a:bodyPr>
          <a:lstStyle/>
          <a:p>
            <a:pPr marL="342900" indent="-342900">
              <a:buFont typeface="Wingdings" panose="05000000000000000000" pitchFamily="2" charset="2"/>
              <a:buChar char="ü"/>
              <a:defRPr/>
            </a:pPr>
            <a:r>
              <a:rPr lang="el-GR" sz="2400" dirty="0">
                <a:solidFill>
                  <a:prstClr val="black"/>
                </a:solidFill>
                <a:latin typeface="Calibri"/>
                <a:cs typeface="Arial" charset="0"/>
              </a:rPr>
              <a:t>Από τα θεμελιώδη προκύπτουν τα </a:t>
            </a:r>
            <a:r>
              <a:rPr lang="el-GR" sz="2400" b="1" dirty="0">
                <a:solidFill>
                  <a:prstClr val="black"/>
                </a:solidFill>
                <a:latin typeface="Calibri"/>
                <a:cs typeface="Arial" charset="0"/>
              </a:rPr>
              <a:t>παράγωγα μεγέθη</a:t>
            </a:r>
            <a:r>
              <a:rPr lang="el-GR" sz="2400" dirty="0">
                <a:solidFill>
                  <a:prstClr val="black"/>
                </a:solidFill>
                <a:latin typeface="Calibri"/>
                <a:cs typeface="Arial" charset="0"/>
              </a:rPr>
              <a:t>, όπως ο όγκος, η πυκνότητα κλπ.</a:t>
            </a:r>
          </a:p>
        </p:txBody>
      </p:sp>
      <p:sp>
        <p:nvSpPr>
          <p:cNvPr id="4" name="Θέση αριθμού διαφάνειας 3"/>
          <p:cNvSpPr>
            <a:spLocks noGrp="1"/>
          </p:cNvSpPr>
          <p:nvPr>
            <p:ph type="sldNum" sz="quarter" idx="12"/>
          </p:nvPr>
        </p:nvSpPr>
        <p:spPr/>
        <p:txBody>
          <a:bodyPr/>
          <a:lstStyle/>
          <a:p>
            <a:pPr>
              <a:defRPr/>
            </a:pPr>
            <a:fld id="{9654E1F2-BDE4-42AE-9B44-8A4F72272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922004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8a7593643971e55a7ec4ba8af8a5ed98e89bee"/>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Custom 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24</TotalTime>
  <Words>2020</Words>
  <Application>Microsoft Office PowerPoint</Application>
  <PresentationFormat>On-screen Show (4:3)</PresentationFormat>
  <Paragraphs>180</Paragraphs>
  <Slides>32</Slides>
  <Notes>15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OC_template_updated</vt:lpstr>
      <vt:lpstr>template</vt:lpstr>
      <vt:lpstr>Χημεία Γραφικών Τεχνών</vt:lpstr>
      <vt:lpstr>Στόχοι μαθήματος</vt:lpstr>
      <vt:lpstr>Ύλη</vt:lpstr>
      <vt:lpstr>Μάζα</vt:lpstr>
      <vt:lpstr>Εργαστηριακοί ζυγοί</vt:lpstr>
      <vt:lpstr>Όγκος </vt:lpstr>
      <vt:lpstr>Ογκομετρικά σκεύη </vt:lpstr>
      <vt:lpstr>Πυκνότητα </vt:lpstr>
      <vt:lpstr>Διεθνές σύστημα μονάδων (SI)</vt:lpstr>
      <vt:lpstr>Οι καταστάσεις της ύλης</vt:lpstr>
      <vt:lpstr>Στερεά</vt:lpstr>
      <vt:lpstr>Υγρά (1 από 3)</vt:lpstr>
      <vt:lpstr>Υγρά (2 από 3)</vt:lpstr>
      <vt:lpstr>Υγρά (3 από 3)</vt:lpstr>
      <vt:lpstr>Πτητικό υγρό</vt:lpstr>
      <vt:lpstr>Επιφανειακή τάση υγρού</vt:lpstr>
      <vt:lpstr>Αέρια (1 από 2) </vt:lpstr>
      <vt:lpstr>Αέρια (2 από 2) </vt:lpstr>
      <vt:lpstr>Πλάσμα </vt:lpstr>
      <vt:lpstr>Οι φυσικές καταστάσεις της ύλης</vt:lpstr>
      <vt:lpstr>Τύποι στερεών σωμάτων</vt:lpstr>
      <vt:lpstr>Άμορφα στερεά (1 από 2)</vt:lpstr>
      <vt:lpstr>Άμορφα στερεά (2 από 2)</vt:lpstr>
      <vt:lpstr>Κρυσταλλικά σώματα (1 από 2)</vt:lpstr>
      <vt:lpstr>Κρυσταλλικά σώματα (2 από 2)</vt:lpstr>
      <vt:lpstr>Βιβλιογραφία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dc:title>
  <dc:creator>opencourses@teiath.gr</dc:creator>
  <cp:lastModifiedBy>alex</cp:lastModifiedBy>
  <cp:revision>9</cp:revision>
  <dcterms:created xsi:type="dcterms:W3CDTF">2014-09-26T12:18:18Z</dcterms:created>
  <dcterms:modified xsi:type="dcterms:W3CDTF">2015-01-28T12:10:31Z</dcterms:modified>
</cp:coreProperties>
</file>