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48"/>
  </p:notesMasterIdLst>
  <p:handoutMasterIdLst>
    <p:handoutMasterId r:id="rId49"/>
  </p:handoutMasterIdLst>
  <p:sldIdLst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FFFF8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1BB15-E6E1-45B1-B6E7-0BBE8E7815C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0D5747C-D827-4902-B172-615A0790287A}">
      <dgm:prSet phldrT="[Text]"/>
      <dgm:spPr>
        <a:solidFill>
          <a:srgbClr val="004A82"/>
        </a:solidFill>
      </dgm:spPr>
      <dgm:t>
        <a:bodyPr/>
        <a:lstStyle/>
        <a:p>
          <a:r>
            <a:rPr lang="el-GR" dirty="0" smtClean="0"/>
            <a:t>Επιχειρηματική συμπεριφορά</a:t>
          </a:r>
          <a:endParaRPr lang="el-GR" dirty="0"/>
        </a:p>
      </dgm:t>
    </dgm:pt>
    <dgm:pt modelId="{39FC1A81-A6F4-473F-85E4-E2480C06B53D}" type="parTrans" cxnId="{9390525F-116D-4681-BD05-7B8EF5E47E68}">
      <dgm:prSet/>
      <dgm:spPr/>
      <dgm:t>
        <a:bodyPr/>
        <a:lstStyle/>
        <a:p>
          <a:endParaRPr lang="el-GR"/>
        </a:p>
      </dgm:t>
    </dgm:pt>
    <dgm:pt modelId="{EABB9139-B9EE-401E-A24C-6FDAB9336DA0}" type="sibTrans" cxnId="{9390525F-116D-4681-BD05-7B8EF5E47E68}">
      <dgm:prSet/>
      <dgm:spPr/>
      <dgm:t>
        <a:bodyPr/>
        <a:lstStyle/>
        <a:p>
          <a:endParaRPr lang="el-GR"/>
        </a:p>
      </dgm:t>
    </dgm:pt>
    <dgm:pt modelId="{1EC08C49-46C5-4BC5-950E-0C229DC1331F}">
      <dgm:prSet phldrT="[Text]"/>
      <dgm:spPr>
        <a:solidFill>
          <a:srgbClr val="004A82"/>
        </a:solidFill>
      </dgm:spPr>
      <dgm:t>
        <a:bodyPr/>
        <a:lstStyle/>
        <a:p>
          <a:r>
            <a:rPr lang="el-GR" dirty="0" smtClean="0"/>
            <a:t>Διαθέτει τα παραπάνω χαρακτηριστικά</a:t>
          </a:r>
          <a:endParaRPr lang="el-GR" dirty="0"/>
        </a:p>
      </dgm:t>
    </dgm:pt>
    <dgm:pt modelId="{B90C9855-48DD-4005-AF06-87C219FD6AC1}" type="parTrans" cxnId="{6F56A1CF-03C2-447D-AE55-6EF3C8CDF988}">
      <dgm:prSet/>
      <dgm:spPr/>
      <dgm:t>
        <a:bodyPr/>
        <a:lstStyle/>
        <a:p>
          <a:endParaRPr lang="el-GR"/>
        </a:p>
      </dgm:t>
    </dgm:pt>
    <dgm:pt modelId="{804AC147-33D4-4AC4-8BE6-202A40467C6E}" type="sibTrans" cxnId="{6F56A1CF-03C2-447D-AE55-6EF3C8CDF988}">
      <dgm:prSet/>
      <dgm:spPr/>
      <dgm:t>
        <a:bodyPr/>
        <a:lstStyle/>
        <a:p>
          <a:endParaRPr lang="el-GR"/>
        </a:p>
      </dgm:t>
    </dgm:pt>
    <dgm:pt modelId="{E04F7AAE-AE80-4AA6-97B6-C5881B73AF15}" type="pres">
      <dgm:prSet presAssocID="{40F1BB15-E6E1-45B1-B6E7-0BBE8E7815CE}" presName="Name0" presStyleCnt="0">
        <dgm:presLayoutVars>
          <dgm:dir/>
          <dgm:animLvl val="lvl"/>
          <dgm:resizeHandles val="exact"/>
        </dgm:presLayoutVars>
      </dgm:prSet>
      <dgm:spPr/>
    </dgm:pt>
    <dgm:pt modelId="{BE9B3634-24D2-4FD9-888E-CEB757238D94}" type="pres">
      <dgm:prSet presAssocID="{70D5747C-D827-4902-B172-615A0790287A}" presName="parTxOnly" presStyleLbl="node1" presStyleIdx="0" presStyleCnt="2" custLinFactNeighborX="-35065" custLinFactNeighborY="-60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0B2D9D-AE1D-4240-A5E6-D8A9998998DC}" type="pres">
      <dgm:prSet presAssocID="{EABB9139-B9EE-401E-A24C-6FDAB9336DA0}" presName="parTxOnlySpace" presStyleCnt="0"/>
      <dgm:spPr/>
    </dgm:pt>
    <dgm:pt modelId="{75AA6F98-BDBD-4119-9A10-CAA2FBCDB8C4}" type="pres">
      <dgm:prSet presAssocID="{1EC08C49-46C5-4BC5-950E-0C229DC1331F}" presName="parTxOnly" presStyleLbl="node1" presStyleIdx="1" presStyleCnt="2" custLinFactNeighborX="-8410" custLinFactNeighborY="7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F56A1CF-03C2-447D-AE55-6EF3C8CDF988}" srcId="{40F1BB15-E6E1-45B1-B6E7-0BBE8E7815CE}" destId="{1EC08C49-46C5-4BC5-950E-0C229DC1331F}" srcOrd="1" destOrd="0" parTransId="{B90C9855-48DD-4005-AF06-87C219FD6AC1}" sibTransId="{804AC147-33D4-4AC4-8BE6-202A40467C6E}"/>
    <dgm:cxn modelId="{CC6BABCF-BB3E-431B-8878-AA93B40AF1D4}" type="presOf" srcId="{1EC08C49-46C5-4BC5-950E-0C229DC1331F}" destId="{75AA6F98-BDBD-4119-9A10-CAA2FBCDB8C4}" srcOrd="0" destOrd="0" presId="urn:microsoft.com/office/officeart/2005/8/layout/chevron1"/>
    <dgm:cxn modelId="{8C8DA5F8-FC6A-42A4-AD58-D4A9E7524909}" type="presOf" srcId="{70D5747C-D827-4902-B172-615A0790287A}" destId="{BE9B3634-24D2-4FD9-888E-CEB757238D94}" srcOrd="0" destOrd="0" presId="urn:microsoft.com/office/officeart/2005/8/layout/chevron1"/>
    <dgm:cxn modelId="{E8567750-BF0B-45AC-9F34-C8707B9F093B}" type="presOf" srcId="{40F1BB15-E6E1-45B1-B6E7-0BBE8E7815CE}" destId="{E04F7AAE-AE80-4AA6-97B6-C5881B73AF15}" srcOrd="0" destOrd="0" presId="urn:microsoft.com/office/officeart/2005/8/layout/chevron1"/>
    <dgm:cxn modelId="{9390525F-116D-4681-BD05-7B8EF5E47E68}" srcId="{40F1BB15-E6E1-45B1-B6E7-0BBE8E7815CE}" destId="{70D5747C-D827-4902-B172-615A0790287A}" srcOrd="0" destOrd="0" parTransId="{39FC1A81-A6F4-473F-85E4-E2480C06B53D}" sibTransId="{EABB9139-B9EE-401E-A24C-6FDAB9336DA0}"/>
    <dgm:cxn modelId="{06663FC7-F487-47D2-A24C-1EEE4CBA786B}" type="presParOf" srcId="{E04F7AAE-AE80-4AA6-97B6-C5881B73AF15}" destId="{BE9B3634-24D2-4FD9-888E-CEB757238D94}" srcOrd="0" destOrd="0" presId="urn:microsoft.com/office/officeart/2005/8/layout/chevron1"/>
    <dgm:cxn modelId="{E8240A62-565C-412E-9CDB-73642310BD79}" type="presParOf" srcId="{E04F7AAE-AE80-4AA6-97B6-C5881B73AF15}" destId="{9A0B2D9D-AE1D-4240-A5E6-D8A9998998DC}" srcOrd="1" destOrd="0" presId="urn:microsoft.com/office/officeart/2005/8/layout/chevron1"/>
    <dgm:cxn modelId="{EF2AD76F-8728-430F-8F71-91D9AD8B187E}" type="presParOf" srcId="{E04F7AAE-AE80-4AA6-97B6-C5881B73AF15}" destId="{75AA6F98-BDBD-4119-9A10-CAA2FBCDB8C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B3634-24D2-4FD9-888E-CEB757238D94}">
      <dsp:nvSpPr>
        <dsp:cNvPr id="0" name=""/>
        <dsp:cNvSpPr/>
      </dsp:nvSpPr>
      <dsp:spPr>
        <a:xfrm>
          <a:off x="0" y="0"/>
          <a:ext cx="4312885" cy="951880"/>
        </a:xfrm>
        <a:prstGeom prst="chevron">
          <a:avLst/>
        </a:prstGeom>
        <a:solidFill>
          <a:srgbClr val="004A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Επιχειρηματική συμπεριφορά</a:t>
          </a:r>
          <a:endParaRPr lang="el-GR" sz="2700" kern="1200" dirty="0"/>
        </a:p>
      </dsp:txBody>
      <dsp:txXfrm>
        <a:off x="475940" y="0"/>
        <a:ext cx="3361005" cy="951880"/>
      </dsp:txXfrm>
    </dsp:sp>
    <dsp:sp modelId="{75AA6F98-BDBD-4119-9A10-CAA2FBCDB8C4}">
      <dsp:nvSpPr>
        <dsp:cNvPr id="0" name=""/>
        <dsp:cNvSpPr/>
      </dsp:nvSpPr>
      <dsp:spPr>
        <a:xfrm>
          <a:off x="3852540" y="0"/>
          <a:ext cx="4312885" cy="951880"/>
        </a:xfrm>
        <a:prstGeom prst="chevron">
          <a:avLst/>
        </a:prstGeom>
        <a:solidFill>
          <a:srgbClr val="004A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Διαθέτει τα παραπάνω χαρακτηριστικά</a:t>
          </a:r>
          <a:endParaRPr lang="el-GR" sz="2700" kern="1200" dirty="0"/>
        </a:p>
      </dsp:txBody>
      <dsp:txXfrm>
        <a:off x="4328480" y="0"/>
        <a:ext cx="3361005" cy="951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013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42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Δεν</a:t>
            </a:r>
            <a:r>
              <a:rPr lang="el-GR" baseline="0" dirty="0" smtClean="0"/>
              <a:t> βρέθηκε αντίστοιχη εικόνα με άδεια.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075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9247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403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94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3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3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3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7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3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8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3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1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2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2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1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4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9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3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2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1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2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4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nd/3.0/deed.es_ES" TargetMode="External"/><Relationship Id="rId5" Type="http://schemas.openxmlformats.org/officeDocument/2006/relationships/hyperlink" Target="http://www.istockphoto.com/search/portfolio/1139762/#12022b0f" TargetMode="External"/><Relationship Id="rId4" Type="http://schemas.openxmlformats.org/officeDocument/2006/relationships/hyperlink" Target="http://qallyresearch.blogspot.gr/2012/12/diferencia-e-interrelacion-entre-plan.html#.UvivtLQ4mG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sad-stickman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ker.com/profile-1068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olexpv/5864183042/in/photostrea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nd/2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delpopolo.blogspot.gr/2009/11/blog-post_23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d/3.0/gr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Επιχειρηματικότητα και Συστήματα Επικοινωνίας Τουριστικών Επιχειρήσεων </a:t>
            </a:r>
            <a:endParaRPr lang="el-GR" sz="44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7345" y="2996952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/>
              <a:t>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Η επιχειρηματικότητα ως κλάδος ανάπτυξης της οικονομίας.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spcBef>
                <a:spcPts val="0"/>
              </a:spcBef>
            </a:pPr>
            <a:r>
              <a:rPr lang="el-GR" sz="2600" dirty="0"/>
              <a:t>Δρ. Βασιλική</a:t>
            </a:r>
            <a:r>
              <a:rPr lang="en-US" sz="2600" dirty="0"/>
              <a:t> </a:t>
            </a:r>
            <a:r>
              <a:rPr lang="el-GR" sz="2600" dirty="0"/>
              <a:t>Κατσώνη, </a:t>
            </a:r>
            <a:endParaRPr lang="en-US" sz="2600" dirty="0"/>
          </a:p>
          <a:p>
            <a:pPr>
              <a:spcBef>
                <a:spcPts val="0"/>
              </a:spcBef>
            </a:pPr>
            <a:r>
              <a:rPr lang="el-GR" sz="2600" dirty="0"/>
              <a:t>Επίκουρη Καθηγήτρια ΤΕΙ Αθήνας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9948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Στρατηγική της Ε.Ε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/>
              <a:t>Η επιχειρηματικότητα αφορά νοοτροπία και κουλτούρα και αποτελεί θεμελιώδες στοιχείο στρατηγικής. Είναι απαραίτητο να κατανοηθούν τα παρακάτω: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Η πραγματικότητα και η ζωή </a:t>
            </a:r>
            <a:r>
              <a:rPr lang="el-GR" sz="2200" dirty="0" smtClean="0"/>
              <a:t>εξελίσσεται, </a:t>
            </a:r>
            <a:endParaRPr lang="el-GR" sz="22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Η δράση ως μοναδικός τρόπος απάντησης απαιτεί στρατηγική </a:t>
            </a:r>
            <a:r>
              <a:rPr lang="el-GR" sz="2200" dirty="0" smtClean="0"/>
              <a:t>μέθοδο </a:t>
            </a:r>
            <a:r>
              <a:rPr lang="el-GR" sz="2200" dirty="0"/>
              <a:t>και οργάνωση </a:t>
            </a:r>
            <a:r>
              <a:rPr lang="el-GR" sz="2200" dirty="0" smtClean="0"/>
              <a:t>γνώσης,</a:t>
            </a:r>
            <a:endParaRPr lang="el-GR" sz="22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Η αποτελεσματικότητα βασίζεται στην επικοινωνία και την </a:t>
            </a:r>
            <a:r>
              <a:rPr lang="el-GR" sz="2200" dirty="0" smtClean="0"/>
              <a:t>συνεργασία,</a:t>
            </a:r>
            <a:endParaRPr lang="el-GR" sz="22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Η δράση έχει </a:t>
            </a:r>
            <a:r>
              <a:rPr lang="el-GR" sz="2200" dirty="0" smtClean="0"/>
              <a:t>συνέπειες,</a:t>
            </a:r>
            <a:endParaRPr lang="el-GR" sz="22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Το ηθικό στοιχείο είναι </a:t>
            </a:r>
            <a:r>
              <a:rPr lang="el-GR" sz="2200" dirty="0" smtClean="0"/>
              <a:t>σημαντικό,</a:t>
            </a:r>
            <a:endParaRPr lang="el-GR" sz="22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Υπευθυνότητα,</a:t>
            </a:r>
            <a:endParaRPr lang="el-GR" sz="22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Ηγετικές </a:t>
            </a:r>
            <a:r>
              <a:rPr lang="el-GR" sz="2200" dirty="0" smtClean="0"/>
              <a:t>ικανότητες.</a:t>
            </a:r>
            <a:endParaRPr lang="el-GR" sz="22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15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Στρατηγική της Ε.Ε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Οι πρόσφατες εξελίξεις έχουν ως συνέπεια την αύξηση του ενδιαφέροντος της επιχειρηματικότητας και σχετίζεται </a:t>
            </a:r>
            <a:r>
              <a:rPr lang="el-GR" sz="2400" dirty="0" smtClean="0"/>
              <a:t>με:</a:t>
            </a:r>
            <a:endParaRPr lang="el-GR" sz="24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Συνεχή αναζήτηση νέων πεδίων </a:t>
            </a:r>
            <a:r>
              <a:rPr lang="el-GR" sz="2200" dirty="0" smtClean="0"/>
              <a:t>δράσης,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Ύπαρξη </a:t>
            </a:r>
            <a:r>
              <a:rPr lang="el-GR" sz="2200" dirty="0" smtClean="0"/>
              <a:t>οράματος,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Ανάληψη </a:t>
            </a:r>
            <a:r>
              <a:rPr lang="el-GR" sz="2200" dirty="0" smtClean="0"/>
              <a:t>κινδύνου,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Διαμόρφωση </a:t>
            </a:r>
            <a:r>
              <a:rPr lang="el-GR" sz="2200" dirty="0" smtClean="0"/>
              <a:t>στόχων,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Δημιουργικότητα-καινοτομία,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Ανταγωνιστικότητα,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Επαφή με το </a:t>
            </a:r>
            <a:r>
              <a:rPr lang="el-GR" sz="2200" dirty="0" smtClean="0"/>
              <a:t>περιβάλλον,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γνώση-κατανόηση-αξιοποίηση.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9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Αστεία προσέγγιση επιχειρηματικότητας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96752"/>
            <a:ext cx="7254012" cy="4637975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01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Επιχειρηματικό πνεύμα και ο ρόλος του επιχειρηματία </a:t>
            </a:r>
            <a:r>
              <a:rPr lang="el-GR" dirty="0" smtClean="0"/>
              <a:t>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Το επιχειρηματικό πνεύμα συνδέεται άμεσα με τον </a:t>
            </a:r>
            <a:r>
              <a:rPr lang="el-GR" sz="2400" dirty="0" smtClean="0"/>
              <a:t>επιχειρηματία.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Πρακτικά αυτό </a:t>
            </a:r>
            <a:r>
              <a:rPr lang="el-GR" sz="2400" dirty="0" smtClean="0"/>
              <a:t>σημαίνει:</a:t>
            </a:r>
          </a:p>
          <a:p>
            <a:pPr marL="0" indent="0">
              <a:spcBef>
                <a:spcPts val="1800"/>
              </a:spcBef>
              <a:buNone/>
            </a:pP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53254" y="3173190"/>
            <a:ext cx="3168352" cy="1631216"/>
          </a:xfrm>
          <a:prstGeom prst="rect">
            <a:avLst/>
          </a:prstGeom>
          <a:noFill/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l-GR" sz="2000" dirty="0">
                <a:latin typeface="+mn-lt"/>
              </a:rPr>
              <a:t>Υπάρχει επιθυμία των καταναλωτών, η οποία μπορεί να ικανοποιηθεί με την παραγωγή ενός </a:t>
            </a:r>
            <a:r>
              <a:rPr lang="el-GR" sz="2000" dirty="0" smtClean="0">
                <a:latin typeface="+mn-lt"/>
              </a:rPr>
              <a:t>προϊόντος. </a:t>
            </a:r>
            <a:endParaRPr lang="el-GR" sz="2000" dirty="0">
              <a:latin typeface="+mn-lt"/>
            </a:endParaRPr>
          </a:p>
        </p:txBody>
      </p:sp>
      <p:sp>
        <p:nvSpPr>
          <p:cNvPr id="7" name="Δεξιό βέλος 6" title="βέλος με φορά δεξιά"/>
          <p:cNvSpPr/>
          <p:nvPr/>
        </p:nvSpPr>
        <p:spPr>
          <a:xfrm>
            <a:off x="3416257" y="3760911"/>
            <a:ext cx="504056" cy="360040"/>
          </a:xfrm>
          <a:prstGeom prst="rightArrow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995899" y="3586988"/>
            <a:ext cx="2092348" cy="707886"/>
          </a:xfrm>
          <a:prstGeom prst="rect">
            <a:avLst/>
          </a:prstGeom>
          <a:noFill/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l-GR" sz="2000" dirty="0">
                <a:latin typeface="+mn-lt"/>
              </a:rPr>
              <a:t>Αυτό τελικά θα αποδώσει κέρδος </a:t>
            </a:r>
          </a:p>
        </p:txBody>
      </p:sp>
      <p:sp>
        <p:nvSpPr>
          <p:cNvPr id="9" name="Δεξιό βέλος 8" title="βέλος με φορά δεξιά"/>
          <p:cNvSpPr/>
          <p:nvPr/>
        </p:nvSpPr>
        <p:spPr>
          <a:xfrm>
            <a:off x="6182898" y="3760911"/>
            <a:ext cx="504056" cy="360040"/>
          </a:xfrm>
          <a:prstGeom prst="rightArrow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3480967"/>
            <a:ext cx="2092348" cy="1015663"/>
          </a:xfrm>
          <a:prstGeom prst="rect">
            <a:avLst/>
          </a:prstGeom>
          <a:noFill/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l-GR" sz="2000" dirty="0">
                <a:latin typeface="+mn-lt"/>
              </a:rPr>
              <a:t>Έπειτα μπαίνει στο ρόλο του καταναλωτή </a:t>
            </a:r>
          </a:p>
        </p:txBody>
      </p:sp>
    </p:spTree>
    <p:extLst>
      <p:ext uri="{BB962C8B-B14F-4D97-AF65-F5344CB8AC3E}">
        <p14:creationId xmlns:p14="http://schemas.microsoft.com/office/powerpoint/2010/main" val="15473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Επιχειρηματικό πνεύμα και ο ρόλος του επιχειρηματία 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dirty="0"/>
              <a:t>Ευρωπαϊκή Ένωση</a:t>
            </a:r>
            <a:r>
              <a:rPr lang="el-GR" sz="2400" dirty="0" smtClean="0"/>
              <a:t>: η </a:t>
            </a:r>
            <a:r>
              <a:rPr lang="el-GR" sz="2400" dirty="0"/>
              <a:t>δυνατότητα του ανθρώπου να μετατρέψει την ιδέα σε επιχειρηματική δραστηριότητα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3229185"/>
            <a:ext cx="2376264" cy="461665"/>
          </a:xfrm>
          <a:prstGeom prst="rect">
            <a:avLst/>
          </a:prstGeom>
          <a:noFill/>
          <a:ln w="158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Δημιουργικότητα </a:t>
            </a:r>
            <a:endParaRPr lang="el-GR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191464"/>
            <a:ext cx="1728192" cy="461665"/>
          </a:xfrm>
          <a:prstGeom prst="rect">
            <a:avLst/>
          </a:prstGeom>
          <a:noFill/>
          <a:ln w="158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Καινοτομία </a:t>
            </a:r>
            <a:endParaRPr lang="el-GR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3934119"/>
            <a:ext cx="1728192" cy="461665"/>
          </a:xfrm>
          <a:prstGeom prst="rect">
            <a:avLst/>
          </a:prstGeom>
          <a:noFill/>
          <a:ln w="158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Δυνατότητα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4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Επιχειρηματικό πνεύμα και ο ρόλος του επιχειρηματία 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Τα βήματα με τα οποία ο επιχειρηματίας προχωρεί στην υλοποίηση της επιχειρηματικής ιδέας είναι</a:t>
            </a:r>
            <a:r>
              <a:rPr lang="el-GR" sz="2400" dirty="0" smtClean="0"/>
              <a:t>:</a:t>
            </a:r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Έρευνα καταναλωτών για προϊόν που δεν </a:t>
            </a:r>
            <a:r>
              <a:rPr lang="el-GR" sz="2200" dirty="0" smtClean="0"/>
              <a:t>υπάρχει,</a:t>
            </a:r>
            <a:endParaRPr lang="el-GR" sz="2200" dirty="0"/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Βεβαίωση οικονομικής </a:t>
            </a:r>
            <a:r>
              <a:rPr lang="el-GR" sz="2200" dirty="0" smtClean="0"/>
              <a:t>δυνατότητας,</a:t>
            </a:r>
            <a:endParaRPr lang="el-GR" sz="2200" dirty="0"/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Βεβαίωση </a:t>
            </a:r>
            <a:r>
              <a:rPr lang="el-GR" sz="2200" dirty="0" smtClean="0"/>
              <a:t>κέρδους,</a:t>
            </a:r>
            <a:endParaRPr lang="el-GR" sz="2200" dirty="0"/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Υλοποίηση.</a:t>
            </a:r>
            <a:endParaRPr lang="el-GR" sz="2200" dirty="0"/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78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Ο καινοτόμος επιχειρηματίας χαρακτηρίζεται από 3 </a:t>
            </a:r>
            <a:r>
              <a:rPr lang="el-GR" dirty="0" smtClean="0"/>
              <a:t>τάσεις </a:t>
            </a:r>
            <a:r>
              <a:rPr lang="el-GR" sz="3600" b="0" dirty="0" smtClean="0"/>
              <a:t>(</a:t>
            </a:r>
            <a:r>
              <a:rPr lang="el-GR" sz="3600" b="0" dirty="0"/>
              <a:t>Schumpeter)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2286695"/>
            <a:ext cx="7859216" cy="2808312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/>
              <a:t>Το όνειρο και την θέληση να βρεί το δικό του ‘’βασίλειο</a:t>
            </a:r>
            <a:r>
              <a:rPr lang="el-GR" sz="2400" dirty="0" smtClean="0"/>
              <a:t>’’,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/>
              <a:t>Την επιθυμία για </a:t>
            </a:r>
            <a:r>
              <a:rPr lang="el-GR" sz="2400" dirty="0" smtClean="0"/>
              <a:t>κατάκτηση,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/>
              <a:t>Τη χαρά της </a:t>
            </a:r>
            <a:r>
              <a:rPr lang="el-GR" sz="2400" dirty="0" smtClean="0"/>
              <a:t>δημιουργίας.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06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Ο ιδανικός καινοτόμος </a:t>
            </a:r>
            <a:r>
              <a:rPr lang="el-GR" dirty="0" smtClean="0"/>
              <a:t>επιχειρηματίας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dirty="0"/>
              <a:t>Ο ιδανικός καινοτόμος επιχειρηματίας περιγράφεται με τα παρακάτω</a:t>
            </a:r>
            <a:r>
              <a:rPr lang="el-GR" sz="2400" dirty="0" smtClean="0"/>
              <a:t>:</a:t>
            </a:r>
          </a:p>
          <a:p>
            <a:pPr marL="0" indent="0" algn="ctr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64874"/>
              </p:ext>
            </p:extLst>
          </p:nvPr>
        </p:nvGraphicFramePr>
        <p:xfrm>
          <a:off x="251520" y="2204864"/>
          <a:ext cx="871296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3528392"/>
                <a:gridCol w="331236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φιλοδοξία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Κοινωνική προέλευση</a:t>
                      </a:r>
                      <a:r>
                        <a:rPr lang="el-GR" sz="2400" baseline="0" dirty="0" smtClean="0"/>
                        <a:t> </a:t>
                      </a:r>
                      <a:r>
                        <a:rPr lang="el-GR" sz="24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⟹ </a:t>
                      </a:r>
                      <a:r>
                        <a:rPr lang="el-GR" sz="2400" dirty="0" smtClean="0"/>
                        <a:t>γρήγορη κοινωνική άνοδος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Μεταβατική κοινωνική θέση</a:t>
                      </a:r>
                    </a:p>
                    <a:p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Επιθυμία ανάληψης ρίσκου</a:t>
                      </a:r>
                    </a:p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Άμεσος-συγγενικός ή φιλικός-κοινωνικός περίγυρος που έλκει προς επιχειρηματικότητα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Ένταξη σε διακριτή ομάδα που θα στηρίζει τα πρώτα βήματα της νέας επιχείρησης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Κάθε νέα επιχείρηση συνδέεται με την </a:t>
            </a:r>
            <a:r>
              <a:rPr lang="el-GR" dirty="0" smtClean="0"/>
              <a:t>ανάληψη </a:t>
            </a:r>
            <a:r>
              <a:rPr lang="el-GR" dirty="0"/>
              <a:t>κέρδους ή ζημίας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193077"/>
            <a:ext cx="7845099" cy="504031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626191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Diferencia e interrelación entre Plan Estratégico, Plan de Marketing y Plan de Ventas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Petrovich9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BY-NC-ND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78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Επιχειρηματικότητα &amp; γνώση:</a:t>
            </a:r>
            <a:br>
              <a:rPr lang="el-GR" dirty="0"/>
            </a:br>
            <a:r>
              <a:rPr lang="el-GR" dirty="0"/>
              <a:t>η σχέση της με την </a:t>
            </a:r>
            <a:r>
              <a:rPr lang="el-GR" dirty="0" smtClean="0"/>
              <a:t>εκπαίδευση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9027" y="1700808"/>
            <a:ext cx="8229600" cy="3240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Η επιχειρηματικότητα: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Τύπος συμπεριφοράς που θεμελιώνεται με έντονο προσωπικό κίνητρο</a:t>
            </a:r>
            <a:r>
              <a:rPr lang="el-GR" sz="2200" dirty="0" smtClean="0"/>
              <a:t>, απαραίτητες </a:t>
            </a:r>
            <a:r>
              <a:rPr lang="el-GR" sz="2200" dirty="0"/>
              <a:t>γνώσεις και ικανότητες.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Κατά Σκάγιαννη(2008) αποτελεί ζήτημα κουλτούρας και αντίληψης.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68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Η έννοια της επιχειρηματικότητας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803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Η έννοια της επιχειρηματικότητας από παλιά όσο και η Οικονομική Επιστήμη συνδέεται με 3 χαρακτηριστικά: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Δημιουργία νέων </a:t>
            </a:r>
            <a:r>
              <a:rPr lang="el-GR" sz="2200" dirty="0" smtClean="0"/>
              <a:t>επιχειρήσεων,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Καινοτομία,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Ανάληψη </a:t>
            </a:r>
            <a:r>
              <a:rPr lang="el-GR" sz="2200" dirty="0" smtClean="0"/>
              <a:t>κινδύνων.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graphicFrame>
        <p:nvGraphicFramePr>
          <p:cNvPr id="5" name="Diagram 6"/>
          <p:cNvGraphicFramePr/>
          <p:nvPr>
            <p:extLst>
              <p:ext uri="{D42A27DB-BD31-4B8C-83A1-F6EECF244321}">
                <p14:modId xmlns:p14="http://schemas.microsoft.com/office/powerpoint/2010/main" val="2485248604"/>
              </p:ext>
            </p:extLst>
          </p:nvPr>
        </p:nvGraphicFramePr>
        <p:xfrm>
          <a:off x="488232" y="4797152"/>
          <a:ext cx="8208912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5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Μορφές γνώσης επιχειρηματικότητας: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26841" y="2003924"/>
            <a:ext cx="2160240" cy="553998"/>
          </a:xfrm>
          <a:prstGeom prst="rect">
            <a:avLst/>
          </a:prstGeom>
          <a:noFill/>
          <a:ln w="158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000" dirty="0" smtClean="0">
                <a:latin typeface="+mn-lt"/>
              </a:rPr>
              <a:t>Ρητή</a:t>
            </a:r>
            <a:endParaRPr lang="el-GR" sz="3000" dirty="0"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-37151" y="2792541"/>
            <a:ext cx="309698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Κωδικοποιημένη,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(βιβλιοθετημένη</a:t>
            </a:r>
            <a:r>
              <a:rPr lang="el-GR" sz="2400" dirty="0" smtClean="0">
                <a:latin typeface="+mn-lt"/>
              </a:rPr>
              <a:t>).</a:t>
            </a:r>
            <a:endParaRPr lang="el-GR" sz="2400" dirty="0">
              <a:latin typeface="+mn-lt"/>
            </a:endParaRPr>
          </a:p>
        </p:txBody>
      </p:sp>
      <p:sp>
        <p:nvSpPr>
          <p:cNvPr id="11" name="Δεξιό βέλος 10" title="διαλεκτική σχέση"/>
          <p:cNvSpPr/>
          <p:nvPr/>
        </p:nvSpPr>
        <p:spPr>
          <a:xfrm>
            <a:off x="3487525" y="1570189"/>
            <a:ext cx="2520280" cy="1410172"/>
          </a:xfrm>
          <a:prstGeom prst="rightArrow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Διαλεκτική σχέση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1407" y="2003924"/>
            <a:ext cx="2160240" cy="553998"/>
          </a:xfrm>
          <a:prstGeom prst="rect">
            <a:avLst/>
          </a:prstGeom>
          <a:noFill/>
          <a:ln w="158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000" dirty="0" smtClean="0">
                <a:latin typeface="+mn-lt"/>
              </a:rPr>
              <a:t>Άρρητη</a:t>
            </a:r>
            <a:endParaRPr lang="el-GR" sz="3000" dirty="0">
              <a:latin typeface="+mn-lt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395229" y="2965244"/>
            <a:ext cx="37487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Κώδικες συμπεριφοράς και επικοινωνιών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Τρόπος εργασίας και λειτουργίας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Πολύτιμη ως ψυχή 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21450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Βασικές ικανότητες </a:t>
            </a:r>
            <a:r>
              <a:rPr lang="el-GR" dirty="0" smtClean="0"/>
              <a:t>επιχειρηματικότητας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Ταχύτητα πρόσβασης και </a:t>
            </a:r>
            <a:r>
              <a:rPr lang="el-GR" sz="2400" dirty="0" smtClean="0"/>
              <a:t>αξιολόγησης </a:t>
            </a:r>
            <a:r>
              <a:rPr lang="el-GR" sz="2400" dirty="0"/>
              <a:t>πληροφορίας και γνώσης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grpSp>
        <p:nvGrpSpPr>
          <p:cNvPr id="30" name="Ομάδα 29"/>
          <p:cNvGrpSpPr/>
          <p:nvPr/>
        </p:nvGrpSpPr>
        <p:grpSpPr>
          <a:xfrm>
            <a:off x="942509" y="1819847"/>
            <a:ext cx="7258406" cy="4536504"/>
            <a:chOff x="942509" y="1819847"/>
            <a:chExt cx="7258406" cy="4536504"/>
          </a:xfrm>
        </p:grpSpPr>
        <p:sp>
          <p:nvSpPr>
            <p:cNvPr id="17" name="Shape 16"/>
            <p:cNvSpPr/>
            <p:nvPr/>
          </p:nvSpPr>
          <p:spPr>
            <a:xfrm>
              <a:off x="942509" y="1819847"/>
              <a:ext cx="7258406" cy="4536504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Έλλειψη 17"/>
            <p:cNvSpPr/>
            <p:nvPr/>
          </p:nvSpPr>
          <p:spPr>
            <a:xfrm>
              <a:off x="2159559" y="4950942"/>
              <a:ext cx="188718" cy="1887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9" name="Ομάδα 18"/>
            <p:cNvGrpSpPr/>
            <p:nvPr/>
          </p:nvGrpSpPr>
          <p:grpSpPr>
            <a:xfrm>
              <a:off x="2253917" y="5045301"/>
              <a:ext cx="1927107" cy="615947"/>
              <a:chOff x="1311408" y="3225454"/>
              <a:chExt cx="1927107" cy="1311049"/>
            </a:xfrm>
          </p:grpSpPr>
          <p:sp>
            <p:nvSpPr>
              <p:cNvPr id="28" name="Ορθογώνιο 27"/>
              <p:cNvSpPr/>
              <p:nvPr/>
            </p:nvSpPr>
            <p:spPr>
              <a:xfrm>
                <a:off x="1311409" y="3225454"/>
                <a:ext cx="1691208" cy="131104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Ορθογώνιο 28"/>
              <p:cNvSpPr/>
              <p:nvPr/>
            </p:nvSpPr>
            <p:spPr>
              <a:xfrm>
                <a:off x="1311408" y="3225455"/>
                <a:ext cx="1927107" cy="5287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998" tIns="0" rIns="0" bIns="0" numCol="1" spcCol="1270" anchor="t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l-GR" sz="2000" kern="1200" dirty="0" smtClean="0"/>
                  <a:t>Επιχειρηματική ιδέα</a:t>
                </a:r>
                <a:endParaRPr lang="en-GB" sz="2000" kern="1200" dirty="0"/>
              </a:p>
            </p:txBody>
          </p:sp>
        </p:grpSp>
        <p:sp>
          <p:nvSpPr>
            <p:cNvPr id="20" name="Έλλειψη 19"/>
            <p:cNvSpPr/>
            <p:nvPr/>
          </p:nvSpPr>
          <p:spPr>
            <a:xfrm>
              <a:off x="3825363" y="3717920"/>
              <a:ext cx="341145" cy="3411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1" name="Ομάδα 20"/>
            <p:cNvGrpSpPr/>
            <p:nvPr/>
          </p:nvGrpSpPr>
          <p:grpSpPr>
            <a:xfrm>
              <a:off x="3995936" y="3888492"/>
              <a:ext cx="2016224" cy="1062450"/>
              <a:chOff x="3053427" y="2068645"/>
              <a:chExt cx="2016224" cy="2467858"/>
            </a:xfrm>
          </p:grpSpPr>
          <p:sp>
            <p:nvSpPr>
              <p:cNvPr id="26" name="Ορθογώνιο 25"/>
              <p:cNvSpPr/>
              <p:nvPr/>
            </p:nvSpPr>
            <p:spPr>
              <a:xfrm>
                <a:off x="3053427" y="2068645"/>
                <a:ext cx="1742017" cy="246785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Ορθογώνιο 26"/>
              <p:cNvSpPr/>
              <p:nvPr/>
            </p:nvSpPr>
            <p:spPr>
              <a:xfrm>
                <a:off x="3053427" y="2068645"/>
                <a:ext cx="2016224" cy="1062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0766" tIns="0" rIns="0" bIns="0" numCol="1" spcCol="1270" anchor="t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l-GR" sz="2000" kern="1200" dirty="0" smtClean="0"/>
                  <a:t>Παράθυρο ευκαιρίας-αίτημα ζήτησης</a:t>
                </a:r>
                <a:endParaRPr lang="en-GB" sz="2000" kern="1200" dirty="0"/>
              </a:p>
            </p:txBody>
          </p:sp>
        </p:grpSp>
        <p:sp>
          <p:nvSpPr>
            <p:cNvPr id="22" name="Έλλειψη 21"/>
            <p:cNvSpPr/>
            <p:nvPr/>
          </p:nvSpPr>
          <p:spPr>
            <a:xfrm>
              <a:off x="5828683" y="2967582"/>
              <a:ext cx="471796" cy="4717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3" name="Ομάδα 22"/>
            <p:cNvGrpSpPr/>
            <p:nvPr/>
          </p:nvGrpSpPr>
          <p:grpSpPr>
            <a:xfrm>
              <a:off x="6064582" y="3203480"/>
              <a:ext cx="1742017" cy="441544"/>
              <a:chOff x="5122073" y="1383633"/>
              <a:chExt cx="1742017" cy="3152870"/>
            </a:xfrm>
          </p:grpSpPr>
          <p:sp>
            <p:nvSpPr>
              <p:cNvPr id="24" name="Ορθογώνιο 23"/>
              <p:cNvSpPr/>
              <p:nvPr/>
            </p:nvSpPr>
            <p:spPr>
              <a:xfrm>
                <a:off x="5122073" y="1383633"/>
                <a:ext cx="1742017" cy="315287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Ορθογώνιο 24"/>
              <p:cNvSpPr/>
              <p:nvPr/>
            </p:nvSpPr>
            <p:spPr>
              <a:xfrm>
                <a:off x="5122073" y="1383633"/>
                <a:ext cx="1742017" cy="4717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9995" tIns="0" rIns="0" bIns="0" numCol="1" spcCol="1270" anchor="t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l-GR" sz="2000" kern="1200" dirty="0" smtClean="0"/>
                  <a:t>ΕΠΙΤΥΧΙΑ!!!</a:t>
                </a:r>
                <a:endParaRPr lang="en-GB" sz="20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1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Ευρωπαϊκή </a:t>
            </a:r>
            <a:r>
              <a:rPr lang="el-GR" dirty="0" smtClean="0"/>
              <a:t>στρατηγική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Ένας από τους στόχους είναι το </a:t>
            </a:r>
            <a:r>
              <a:rPr lang="el-GR" sz="2400" dirty="0" smtClean="0"/>
              <a:t>«άνοιγμα» των </a:t>
            </a:r>
            <a:r>
              <a:rPr lang="el-GR" sz="2400" dirty="0"/>
              <a:t>συστημάτων εκπαίδευσης και κατάρτισης</a:t>
            </a:r>
            <a:r>
              <a:rPr lang="el-GR" sz="2400" dirty="0" smtClean="0"/>
              <a:t>, μέσα </a:t>
            </a:r>
            <a:r>
              <a:rPr lang="el-GR" sz="2400" dirty="0"/>
              <a:t>από την ενδυνάμωση των δεσμών</a:t>
            </a:r>
            <a:r>
              <a:rPr lang="el-GR" sz="2400" dirty="0" smtClean="0"/>
              <a:t>, όπως </a:t>
            </a:r>
            <a:r>
              <a:rPr lang="el-GR" sz="2400" dirty="0"/>
              <a:t>και την ανάπτυξη του πνεύματος του </a:t>
            </a:r>
            <a:r>
              <a:rPr lang="el-GR" sz="2400" dirty="0" smtClean="0"/>
              <a:t>«επιχειρείν».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Κρίνεται απαραίτητη η αναθεώρηση των συστημάτων εκπαίδευσης και η ένταξη της επιχειρηματικότητας ως ξεχωριστό και αυτόνομο </a:t>
            </a:r>
            <a:r>
              <a:rPr lang="el-GR" sz="2400" dirty="0" smtClean="0"/>
              <a:t>«πεδίο» </a:t>
            </a:r>
            <a:r>
              <a:rPr lang="el-GR" sz="2400" dirty="0"/>
              <a:t>στα προγράμματα σπουδών.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Τονίζεται η σημασία ανάπτυξης επιχειρηματικής κουλτούρας στους νέους</a:t>
            </a:r>
            <a:r>
              <a:rPr lang="el-GR" sz="2600" dirty="0" smtClean="0"/>
              <a:t>, ανεξάρτητα </a:t>
            </a:r>
            <a:r>
              <a:rPr lang="el-GR" sz="2600" dirty="0"/>
              <a:t>από το αν θα γίνουν επιχειρηματίες ή </a:t>
            </a:r>
            <a:r>
              <a:rPr lang="el-GR" sz="2600" dirty="0" smtClean="0"/>
              <a:t>όχι, καθώς </a:t>
            </a:r>
            <a:r>
              <a:rPr lang="el-GR" sz="2600" dirty="0"/>
              <a:t>οι νοοτροπίες και οι πολιτισμικές αναφορές διαμορφώνονται σε νεαρή </a:t>
            </a:r>
            <a:r>
              <a:rPr lang="el-GR" sz="2600" dirty="0" smtClean="0"/>
              <a:t>ηλικία.</a:t>
            </a:r>
            <a:endParaRPr lang="el-GR" sz="26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25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Προώθηση </a:t>
            </a:r>
            <a:r>
              <a:rPr lang="el-GR" dirty="0"/>
              <a:t>της επιχειρηματικότητας στην ανώτατη </a:t>
            </a:r>
            <a:r>
              <a:rPr lang="el-GR" dirty="0" smtClean="0"/>
              <a:t>εκπαίδευση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l-GR" sz="2800" dirty="0"/>
              <a:t>Για την προώθηση της επιχειρηματικότητας στην ανώτατη εκπαίδευση προτείνονται: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Η ενσωμάτωση μαθημάτων της στα προγράμματα προπτυχιακών &amp; μεταπτυχιακών σπουδών όλων των τομέων και ειδικοτήτων</a:t>
            </a:r>
            <a:r>
              <a:rPr lang="el-GR" sz="2800" dirty="0" smtClean="0"/>
              <a:t>, ειδικότερα </a:t>
            </a:r>
            <a:r>
              <a:rPr lang="el-GR" sz="2800" dirty="0"/>
              <a:t>στους τομείς θετικών </a:t>
            </a:r>
            <a:r>
              <a:rPr lang="el-GR" sz="2800" dirty="0" smtClean="0"/>
              <a:t>επιστημών </a:t>
            </a:r>
            <a:r>
              <a:rPr lang="el-GR" sz="2800" dirty="0"/>
              <a:t>και τεχνολογικών σπουδών.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Η </a:t>
            </a:r>
            <a:r>
              <a:rPr lang="el-GR" sz="2800" dirty="0" smtClean="0"/>
              <a:t>αναγνώριση </a:t>
            </a:r>
            <a:r>
              <a:rPr lang="el-GR" sz="2800" dirty="0"/>
              <a:t>της ως τομέα ειδίκευσης στα διδακτορικά προγράμματα.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Η ενθάρρυνση κινητικότητας διδακτικού προσωπικού και η συμμετοχή επιχειρηματιών στη διδασκαλία.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Η προώθηση συνεργασιών των εκπαιδευτικών ιδρυμάτων με την τοπική κοινότητα.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94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Προώθηση της επιχειρηματικότητας στην ανώτατη εκπαίδευση </a:t>
            </a:r>
            <a:r>
              <a:rPr lang="el-GR" sz="3600" b="0" dirty="0" smtClean="0"/>
              <a:t>(</a:t>
            </a:r>
            <a:r>
              <a:rPr lang="en-US" sz="3600" b="0" dirty="0" smtClean="0"/>
              <a:t>2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626968" cy="504056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Διαπιστώνεται ότι</a:t>
            </a:r>
            <a:r>
              <a:rPr lang="el-GR" sz="2400" dirty="0" smtClean="0"/>
              <a:t>, παρότι </a:t>
            </a:r>
            <a:r>
              <a:rPr lang="el-GR" sz="2400" dirty="0"/>
              <a:t>έχουν ληφθεί σχετικές πρωτοβουλίες</a:t>
            </a:r>
            <a:r>
              <a:rPr lang="el-GR" sz="2400" dirty="0" smtClean="0"/>
              <a:t>, η </a:t>
            </a:r>
            <a:r>
              <a:rPr lang="el-GR" sz="2400" dirty="0"/>
              <a:t>εκπαίδευση σχετικά με την επιχειρηματικότητα χαρακτηρίζεται από: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Την έλλειψη συνεκτικού σχετικού πλαισίου και ολοκληρωμένης στρατηγικής σε εθνικό και περιφερειακό επίπεδο.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Το διαφορετικό βαθμό ένταξης δραστηριοτήτων και σχετικών μαθημάτων στις διάφορες βαθμίδες εκπαίδευσης.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28800"/>
            <a:ext cx="1584176" cy="3960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1004" y="5775647"/>
            <a:ext cx="26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Sad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Stickman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OCAL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3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68994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Ο ρόλος της </a:t>
            </a:r>
            <a:r>
              <a:rPr lang="el-GR" dirty="0" smtClean="0"/>
              <a:t>ανώτατης </a:t>
            </a:r>
            <a:r>
              <a:rPr lang="el-GR" dirty="0"/>
              <a:t>εκπαίδευσης στην ανάπτυξη της </a:t>
            </a:r>
            <a:r>
              <a:rPr lang="el-GR" dirty="0" smtClean="0"/>
              <a:t>επιχειρηματικότητας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315790"/>
            <a:ext cx="5842992" cy="50405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Τα ΑΕΙ-ΑΤΕΙ έχουν τεράστια συσσωρευμένη εμπειρία στη διαχείριση πολυσύνθετων και πολύπλοκων γνώσεων και πληροφοριών</a:t>
            </a:r>
            <a:r>
              <a:rPr lang="el-GR" sz="2400" dirty="0" smtClean="0"/>
              <a:t>. Δύο </a:t>
            </a:r>
            <a:r>
              <a:rPr lang="el-GR" sz="2400" dirty="0"/>
              <a:t>σημαντικές λειτουργίες ( Koschatzky </a:t>
            </a:r>
            <a:r>
              <a:rPr lang="el-GR" sz="2400" dirty="0" smtClean="0"/>
              <a:t>):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Διαχειρίζονται τη γνώση σε μία περιφέρεια</a:t>
            </a:r>
            <a:r>
              <a:rPr lang="el-GR" sz="2400" dirty="0" smtClean="0"/>
              <a:t>, παράγουν </a:t>
            </a:r>
            <a:r>
              <a:rPr lang="el-GR" sz="2400" dirty="0"/>
              <a:t>και διαδίδουν τη γνώση</a:t>
            </a:r>
            <a:r>
              <a:rPr lang="el-GR" sz="2400" dirty="0" smtClean="0"/>
              <a:t>, διανέμουν </a:t>
            </a:r>
            <a:r>
              <a:rPr lang="el-GR" sz="2400" dirty="0"/>
              <a:t>επιστημονικές-τεχνολογικές πληροφορίες και προσφέρουν λύσεις.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Παρέχουν εξειδικευμένη γνώση εκπαιδεύοντας</a:t>
            </a:r>
            <a:r>
              <a:rPr lang="el-GR" sz="2400" dirty="0" smtClean="0"/>
              <a:t>, συμβουλεύοντας </a:t>
            </a:r>
            <a:r>
              <a:rPr lang="el-GR" sz="2400" dirty="0"/>
              <a:t>με βάση τις ανάγκες κάθε φορέα περιφέρειας.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5" name="Picture 4" descr="Enterprise-Develop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6292" y="1700808"/>
            <a:ext cx="248741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3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Εφαρμογή </a:t>
            </a:r>
            <a:r>
              <a:rPr lang="el-GR" dirty="0" smtClean="0"/>
              <a:t>εκπαιδευτικών προγραμμάτων </a:t>
            </a:r>
            <a:r>
              <a:rPr lang="el-GR" dirty="0"/>
              <a:t>για </a:t>
            </a:r>
            <a:r>
              <a:rPr lang="el-GR" dirty="0" smtClean="0"/>
              <a:t>την επιχειρηματικότητα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Η εκπαίδευση προάγεται εντός ενός συνεκτικού πλαισίου δράσεων</a:t>
            </a:r>
            <a:r>
              <a:rPr lang="el-GR" sz="2400" dirty="0" smtClean="0"/>
              <a:t>, που </a:t>
            </a:r>
            <a:r>
              <a:rPr lang="el-GR" sz="2400" dirty="0"/>
              <a:t>δίνει την ευκαιρία στους φοιτητές</a:t>
            </a:r>
            <a:r>
              <a:rPr lang="el-GR" sz="2400" dirty="0" smtClean="0"/>
              <a:t>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Να εκτεθούν στις σύγχρονες τάσεις της </a:t>
            </a:r>
            <a:r>
              <a:rPr lang="el-GR" sz="2200" dirty="0" smtClean="0"/>
              <a:t>αγοράς,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Να εμπλακούν σε καινοτομικά </a:t>
            </a:r>
            <a:r>
              <a:rPr lang="el-GR" sz="2200" dirty="0" smtClean="0"/>
              <a:t>εγχειρήματα,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Να συμπράξουν με τον επιχειρηματικό </a:t>
            </a:r>
            <a:r>
              <a:rPr lang="el-GR" sz="2200" dirty="0" smtClean="0"/>
              <a:t>κόσμο.</a:t>
            </a:r>
            <a:endParaRPr lang="el-GR" sz="22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Δεν πρέπει να συγχέεται με τη διοικητική επιστήμη και τις </a:t>
            </a:r>
            <a:r>
              <a:rPr lang="el-GR" sz="2400" dirty="0" smtClean="0"/>
              <a:t>οικονομικές </a:t>
            </a:r>
            <a:r>
              <a:rPr lang="el-GR" sz="2400" dirty="0"/>
              <a:t>μελέτες</a:t>
            </a:r>
            <a:r>
              <a:rPr lang="el-GR" sz="2400" dirty="0" smtClean="0"/>
              <a:t>, δεδομένου </a:t>
            </a:r>
            <a:r>
              <a:rPr lang="el-GR" sz="2400" dirty="0"/>
              <a:t>ότι ο στόχος της είναι να </a:t>
            </a:r>
            <a:r>
              <a:rPr lang="el-GR" sz="2400" dirty="0" smtClean="0"/>
              <a:t>προωθήσει </a:t>
            </a:r>
            <a:r>
              <a:rPr lang="el-GR" sz="2400" dirty="0"/>
              <a:t>τη δημιουργικότητα και την καινοτομία.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56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Προώθηση επιχειρηματικότητας στην </a:t>
            </a:r>
            <a:r>
              <a:rPr lang="el-GR" dirty="0" smtClean="0"/>
              <a:t>Ελλάδα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1412776"/>
            <a:ext cx="7499176" cy="4346961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70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Προώθηση επιχειρηματικότητας στην Ελλάδα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600" dirty="0"/>
              <a:t>Η κύρια έκφραση της Ελληνικής πολιτικής εντοπίζεται στις δράσεις που υλοποιήθηκαν μέσα από το ΕΠΕΑΕΚ ΙΙ του Γ’ Πλαισίου Στήριξης.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600" dirty="0"/>
              <a:t>Στόχος ήταν η παροχή κάθε δυνατής υποστήριξης στους </a:t>
            </a:r>
            <a:r>
              <a:rPr lang="el-GR" sz="2600" dirty="0" smtClean="0"/>
              <a:t>φοιτητές, και </a:t>
            </a:r>
            <a:r>
              <a:rPr lang="el-GR" sz="2600" dirty="0"/>
              <a:t>κυρίως των εφαρμοσμένων επιστημών</a:t>
            </a:r>
            <a:r>
              <a:rPr lang="el-GR" sz="2600" dirty="0" smtClean="0"/>
              <a:t>, για </a:t>
            </a:r>
            <a:r>
              <a:rPr lang="el-GR" sz="2600" dirty="0"/>
              <a:t>την ανάπτυξη επιχειρηματικού πνεύματος</a:t>
            </a:r>
            <a:r>
              <a:rPr lang="el-GR" sz="2600" dirty="0" smtClean="0"/>
              <a:t>, ώστε </a:t>
            </a:r>
            <a:r>
              <a:rPr lang="el-GR" sz="2600" dirty="0"/>
              <a:t>να είναι ικανοί για τ δημιουργία επιχειρηματικών μονάδων προσαρμοσμένων στις σύγχρονες απαιτήσεις της οικονομίας.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600" dirty="0"/>
              <a:t>Το Μέτρο περιλάμβανε δράσεις όπως: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Μαθήματα </a:t>
            </a:r>
            <a:r>
              <a:rPr lang="el-GR" sz="2400" dirty="0" smtClean="0"/>
              <a:t>Επιχειρηματικότητας,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Οργάνωση γραφείου που θα παρέχει υποστηρικτικές </a:t>
            </a:r>
            <a:r>
              <a:rPr lang="el-GR" sz="2400" dirty="0" smtClean="0"/>
              <a:t>υπηρεσίες,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Ανάπτυξη δομών υποστήριξης της καινοτομίας και της μεταφοράς τεχνολογίας σε Ιδρύματα Ανώτατης </a:t>
            </a:r>
            <a:r>
              <a:rPr lang="el-GR" sz="2400" dirty="0" smtClean="0"/>
              <a:t>Εκπαίδευσης.</a:t>
            </a:r>
            <a:endParaRPr lang="el-GR" sz="2400" dirty="0"/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47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Αστεία προσέγγιση από την νεανική </a:t>
            </a:r>
            <a:r>
              <a:rPr lang="el-GR" dirty="0" smtClean="0"/>
              <a:t>κοινότητα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38" y="1833435"/>
            <a:ext cx="4958389" cy="3703297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571220" y="62061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I hate to spend money but the economy needs me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:)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Raul Pacheco-Vega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BY-NC-ND 2.0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35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Η έννοια της επιχειρηματικότητας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Ο Schumpeter διέκρινε 5 τύπους καινοτόμου επιχειρηματικότητας</a:t>
            </a:r>
            <a:r>
              <a:rPr lang="el-GR" sz="2400" dirty="0" smtClean="0"/>
              <a:t>: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Εισαγωγή νέων </a:t>
            </a:r>
            <a:r>
              <a:rPr lang="el-GR" sz="2200" dirty="0" smtClean="0"/>
              <a:t>προϊόντων-υπηρεσιών </a:t>
            </a:r>
            <a:r>
              <a:rPr lang="el-GR" sz="2200" dirty="0"/>
              <a:t>στην </a:t>
            </a:r>
            <a:r>
              <a:rPr lang="el-GR" sz="2200" dirty="0" smtClean="0"/>
              <a:t>αγορά,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Εισαγωγή νέας τεχνολογίας </a:t>
            </a:r>
            <a:r>
              <a:rPr lang="el-GR" sz="2200" dirty="0" smtClean="0"/>
              <a:t>παραγωγής,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Δημιουργία νέας </a:t>
            </a:r>
            <a:r>
              <a:rPr lang="el-GR" sz="2200" dirty="0" smtClean="0"/>
              <a:t>αγοράς,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Δημιουργία νέων πηγών ,πρώτων υλών και </a:t>
            </a:r>
            <a:r>
              <a:rPr lang="el-GR" sz="2200" dirty="0" smtClean="0"/>
              <a:t>ενέργειας,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Εισαγωγή νέας μεθόδου βιομηχανικής </a:t>
            </a:r>
            <a:r>
              <a:rPr lang="el-GR" sz="2200" dirty="0" smtClean="0"/>
              <a:t>οργάνωσης.</a:t>
            </a:r>
            <a:endParaRPr lang="el-GR" sz="2200" dirty="0"/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93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Ο ρόλος μικρομεσαίων επιχειρήσεων και η ελληνική οικονομική πραγματικότητα</a:t>
            </a:r>
            <a:r>
              <a:rPr lang="el-GR" dirty="0"/>
              <a:t> 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Τα ΜΜΕ λόγω στενότητας και περιορισμό πόρων, δεν μπορούν να </a:t>
            </a:r>
            <a:r>
              <a:rPr lang="el-GR" sz="2400" dirty="0" smtClean="0"/>
              <a:t>είναι </a:t>
            </a:r>
            <a:r>
              <a:rPr lang="el-GR" sz="2400" dirty="0"/>
              <a:t>απόλυτα συντονισμένα με το γενικό περιβάλλον και την αγορά. </a:t>
            </a:r>
            <a:r>
              <a:rPr lang="el-GR" sz="2400" dirty="0" smtClean="0"/>
              <a:t>Αυτοί </a:t>
            </a:r>
            <a:r>
              <a:rPr lang="el-GR" sz="2400" dirty="0"/>
              <a:t>οι πόροι </a:t>
            </a:r>
            <a:r>
              <a:rPr lang="el-GR" sz="2400" dirty="0" smtClean="0"/>
              <a:t>είναι: </a:t>
            </a:r>
            <a:endParaRPr lang="el-GR" sz="24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Οικονομικοί</a:t>
            </a:r>
            <a:r>
              <a:rPr lang="en-US" sz="2200" dirty="0" smtClean="0"/>
              <a:t>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Π</a:t>
            </a:r>
            <a:r>
              <a:rPr lang="el-GR" sz="2200" dirty="0" smtClean="0"/>
              <a:t>αραγωγικής δυνατότητας</a:t>
            </a:r>
            <a:r>
              <a:rPr lang="en-US" sz="2200" dirty="0" smtClean="0"/>
              <a:t>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Εμπορικών δικτύων.</a:t>
            </a:r>
            <a:endParaRPr lang="el-GR" sz="2200" dirty="0"/>
          </a:p>
          <a:p>
            <a:pPr>
              <a:spcBef>
                <a:spcPts val="1800"/>
              </a:spcBef>
            </a:pP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39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Ομαδοποίηση προβλημάτων των επιχειρήσεων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lphaUcPeriod"/>
            </a:pPr>
            <a:r>
              <a:rPr lang="el-GR" sz="2400" dirty="0" smtClean="0"/>
              <a:t>Αδυναμία </a:t>
            </a:r>
            <a:r>
              <a:rPr lang="el-GR" sz="2400" dirty="0"/>
              <a:t>κάλυψης μεγάλου μεγέθους </a:t>
            </a:r>
            <a:r>
              <a:rPr lang="el-GR" sz="2400" dirty="0" smtClean="0"/>
              <a:t>παραγγελιών.</a:t>
            </a:r>
            <a:r>
              <a:rPr lang="el-GR" sz="2400" dirty="0"/>
              <a:t> 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UcPeriod"/>
            </a:pPr>
            <a:r>
              <a:rPr lang="el-GR" sz="2400" dirty="0"/>
              <a:t>Υ</a:t>
            </a:r>
            <a:r>
              <a:rPr lang="el-GR" sz="2400" dirty="0" smtClean="0"/>
              <a:t>ψηλά </a:t>
            </a:r>
            <a:r>
              <a:rPr lang="el-GR" sz="2400" dirty="0"/>
              <a:t>κόστη διαχείρισης εγκαταστάσεων και αγοράς πρώτων υλών. 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UcPeriod"/>
            </a:pPr>
            <a:r>
              <a:rPr lang="el-GR" sz="2400" dirty="0"/>
              <a:t>Α</a:t>
            </a:r>
            <a:r>
              <a:rPr lang="el-GR" sz="2400" dirty="0" smtClean="0"/>
              <a:t>νεπαρκές </a:t>
            </a:r>
            <a:r>
              <a:rPr lang="el-GR" sz="2400" dirty="0"/>
              <a:t>δίκτυο </a:t>
            </a:r>
            <a:r>
              <a:rPr lang="el-GR" sz="2400" dirty="0" smtClean="0"/>
              <a:t>διάχυσης </a:t>
            </a:r>
            <a:r>
              <a:rPr lang="el-GR" sz="2400" dirty="0"/>
              <a:t>της </a:t>
            </a:r>
            <a:r>
              <a:rPr lang="el-GR" sz="2400" dirty="0" smtClean="0"/>
              <a:t>πληροφορίας.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lphaUcPeriod"/>
            </a:pPr>
            <a:r>
              <a:rPr lang="el-GR" sz="2400" dirty="0"/>
              <a:t>Α</a:t>
            </a:r>
            <a:r>
              <a:rPr lang="el-GR" sz="2400" dirty="0" smtClean="0"/>
              <a:t>νικανότητα </a:t>
            </a:r>
            <a:r>
              <a:rPr lang="el-GR" sz="2400" dirty="0"/>
              <a:t>δανεισμού λόγω έλλειψης </a:t>
            </a:r>
            <a:r>
              <a:rPr lang="el-GR" sz="2400" dirty="0" smtClean="0"/>
              <a:t>κεφαλαίων.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lphaUcPeriod"/>
            </a:pPr>
            <a:r>
              <a:rPr lang="el-GR" sz="2400" dirty="0"/>
              <a:t>Α</a:t>
            </a:r>
            <a:r>
              <a:rPr lang="el-GR" sz="2400" dirty="0" smtClean="0"/>
              <a:t>νειδίκευτο </a:t>
            </a:r>
            <a:r>
              <a:rPr lang="el-GR" sz="2400" dirty="0"/>
              <a:t>εργατικό </a:t>
            </a:r>
            <a:r>
              <a:rPr lang="el-GR" sz="2400" dirty="0" smtClean="0"/>
              <a:t>δυναμικό.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15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αντιμετώπισης προβλημάτων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Τα στελέχη των επιχειρήσεων γνωρίζοντας την ανάγκη των πελατών για καλύτερη ποιότητα και τις προσδοκίες τους</a:t>
            </a:r>
            <a:r>
              <a:rPr lang="el-GR" sz="2400" dirty="0" smtClean="0"/>
              <a:t>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Θέτουν </a:t>
            </a:r>
            <a:r>
              <a:rPr lang="el-GR" sz="2200" dirty="0"/>
              <a:t>περισσότερα ποιοτικά κριτήρια και καλύτερες πρακτικές για την βελτιστοποίηση της ανταγωνιστικότητας – </a:t>
            </a:r>
            <a:r>
              <a:rPr lang="el-GR" sz="2200" dirty="0" smtClean="0"/>
              <a:t>ευημερίας,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Ανεξαρτήτως </a:t>
            </a:r>
            <a:r>
              <a:rPr lang="el-GR" sz="2200" dirty="0"/>
              <a:t>εάν αυτο θα επιφέρει αύξηση κόστους της </a:t>
            </a:r>
            <a:r>
              <a:rPr lang="el-GR" sz="2200" dirty="0" smtClean="0"/>
              <a:t>επιχείρησης,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Μακροπρόθεσμα μπορεί να αποβεί σε αύξηση ρευστότητας της επιχείρησης και του ανταγωνισμού. </a:t>
            </a:r>
            <a:br>
              <a:rPr lang="el-GR" sz="2200" dirty="0"/>
            </a:br>
            <a:endParaRPr lang="el-GR" sz="2200" dirty="0"/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1044264" y="5157192"/>
            <a:ext cx="3455174" cy="1382069"/>
            <a:chOff x="25529" y="3082426"/>
            <a:chExt cx="3455174" cy="1382069"/>
          </a:xfrm>
        </p:grpSpPr>
        <p:sp>
          <p:nvSpPr>
            <p:cNvPr id="9" name="Διάσημα 8"/>
            <p:cNvSpPr/>
            <p:nvPr/>
          </p:nvSpPr>
          <p:spPr>
            <a:xfrm>
              <a:off x="25529" y="3082426"/>
              <a:ext cx="3455174" cy="1382069"/>
            </a:xfrm>
            <a:prstGeom prst="chevron">
              <a:avLst/>
            </a:prstGeom>
            <a:solidFill>
              <a:srgbClr val="004A8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Διάσημα 4"/>
            <p:cNvSpPr/>
            <p:nvPr/>
          </p:nvSpPr>
          <p:spPr>
            <a:xfrm>
              <a:off x="716564" y="3082426"/>
              <a:ext cx="2073105" cy="138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 smtClean="0"/>
                <a:t>Εξέλιξη τεχνολογίας- οικονομίας  </a:t>
              </a:r>
              <a:endParaRPr lang="en-GB" sz="2400" kern="1200" dirty="0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4139952" y="5157192"/>
            <a:ext cx="3455174" cy="1382069"/>
            <a:chOff x="3121217" y="3082426"/>
            <a:chExt cx="3455174" cy="1382069"/>
          </a:xfrm>
        </p:grpSpPr>
        <p:sp>
          <p:nvSpPr>
            <p:cNvPr id="7" name="Διάσημα 6"/>
            <p:cNvSpPr/>
            <p:nvPr/>
          </p:nvSpPr>
          <p:spPr>
            <a:xfrm>
              <a:off x="3121217" y="3082426"/>
              <a:ext cx="3455174" cy="1382069"/>
            </a:xfrm>
            <a:prstGeom prst="chevron">
              <a:avLst/>
            </a:prstGeom>
            <a:solidFill>
              <a:srgbClr val="004A8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Διάσημα 6"/>
            <p:cNvSpPr/>
            <p:nvPr/>
          </p:nvSpPr>
          <p:spPr>
            <a:xfrm>
              <a:off x="3812252" y="3082426"/>
              <a:ext cx="2073105" cy="138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 smtClean="0"/>
                <a:t>Νέες επενδυτικές ευκαιρίες για την επιχείρηση </a:t>
              </a:r>
              <a:br>
                <a:rPr lang="el-GR" sz="2400" kern="1200" dirty="0" smtClean="0"/>
              </a:br>
              <a:endParaRPr lang="en-GB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13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λόγω κρίσης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Μέσω της οικονομικής κρίσης βγαίνουν στην επιφάνεια σημαντικά προβλήματα </a:t>
            </a:r>
            <a:r>
              <a:rPr lang="el-GR" sz="2400" dirty="0" smtClean="0"/>
              <a:t>όπως :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απόρροια της χαμηλής </a:t>
            </a:r>
            <a:r>
              <a:rPr lang="el-GR" sz="2200" dirty="0" smtClean="0"/>
              <a:t>παραγωγικότητας,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ελλιπή </a:t>
            </a:r>
            <a:r>
              <a:rPr lang="el-GR" sz="2200" dirty="0" smtClean="0"/>
              <a:t>κατάρτιση - απροθυμία </a:t>
            </a:r>
            <a:r>
              <a:rPr lang="el-GR" sz="2200" dirty="0"/>
              <a:t>εφαρμογής σύγχρονών μεθόδων διοίκησης.                              </a:t>
            </a:r>
            <a:r>
              <a:rPr lang="el-GR" sz="2000" dirty="0"/>
              <a:t>                                                             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pic>
        <p:nvPicPr>
          <p:cNvPr id="5" name="Picture 3" descr="1598295_10202308075816098_175261900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0510">
            <a:off x="1386449" y="3633203"/>
            <a:ext cx="7126492" cy="249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9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Οικονομική συγκυρία και επιχειρηματικότητα στην </a:t>
            </a:r>
            <a:r>
              <a:rPr lang="el-GR" dirty="0" smtClean="0"/>
              <a:t>Ελλάδα </a:t>
            </a:r>
            <a:r>
              <a:rPr lang="el-GR" sz="3200" b="0" dirty="0" smtClean="0"/>
              <a:t>(1 από 2)</a:t>
            </a:r>
            <a:r>
              <a:rPr lang="el-GR" sz="3200" b="0" dirty="0"/>
              <a:t> 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Η περίοδος </a:t>
            </a:r>
            <a:r>
              <a:rPr lang="el-GR" sz="2400" dirty="0" smtClean="0"/>
              <a:t>κυοφορίας </a:t>
            </a:r>
            <a:r>
              <a:rPr lang="el-GR" sz="2400" dirty="0"/>
              <a:t>μιας νέας </a:t>
            </a:r>
            <a:r>
              <a:rPr lang="el-GR" sz="2400" dirty="0" smtClean="0"/>
              <a:t>επιχείρησης μπορεί </a:t>
            </a:r>
            <a:r>
              <a:rPr lang="el-GR" sz="2400" dirty="0"/>
              <a:t>να είναι μακρόχρονη. Όμως </a:t>
            </a:r>
            <a:r>
              <a:rPr lang="el-GR" sz="2400" dirty="0" smtClean="0"/>
              <a:t>μια επιχειρηματική </a:t>
            </a:r>
            <a:r>
              <a:rPr lang="el-GR" sz="2400" dirty="0"/>
              <a:t>ιδέα για να </a:t>
            </a:r>
            <a:r>
              <a:rPr lang="el-GR" sz="2400" dirty="0" smtClean="0"/>
              <a:t>υλοποιηθεί χρειάζεται </a:t>
            </a:r>
            <a:r>
              <a:rPr lang="el-GR" sz="2400" dirty="0"/>
              <a:t>:</a:t>
            </a:r>
          </a:p>
          <a:p>
            <a:pPr marL="857250" lvl="1" indent="-457200">
              <a:spcBef>
                <a:spcPts val="1800"/>
              </a:spcBef>
              <a:buFont typeface="+mj-lt"/>
              <a:buAutoNum type="alphaLcParenR"/>
            </a:pPr>
            <a:r>
              <a:rPr lang="el-GR" sz="2200" dirty="0"/>
              <a:t>Π</a:t>
            </a:r>
            <a:r>
              <a:rPr lang="el-GR" sz="2200" dirty="0" smtClean="0"/>
              <a:t>ροσωπική φιλοδοξία, </a:t>
            </a:r>
            <a:endParaRPr lang="el-GR" sz="2200" dirty="0"/>
          </a:p>
          <a:p>
            <a:pPr marL="857250" lvl="1" indent="-457200">
              <a:spcBef>
                <a:spcPts val="1800"/>
              </a:spcBef>
              <a:buFont typeface="+mj-lt"/>
              <a:buAutoNum type="alphaLcParenR"/>
            </a:pPr>
            <a:r>
              <a:rPr lang="el-GR" sz="2200" dirty="0" smtClean="0"/>
              <a:t>Χρόνο, </a:t>
            </a:r>
            <a:endParaRPr lang="el-GR" sz="2200" dirty="0"/>
          </a:p>
          <a:p>
            <a:pPr marL="857250" lvl="1" indent="-457200">
              <a:spcBef>
                <a:spcPts val="1800"/>
              </a:spcBef>
              <a:buFont typeface="+mj-lt"/>
              <a:buAutoNum type="alphaLcParenR"/>
            </a:pPr>
            <a:r>
              <a:rPr lang="el-GR" sz="2200" dirty="0"/>
              <a:t>Τ</a:t>
            </a:r>
            <a:r>
              <a:rPr lang="el-GR" sz="2200" dirty="0" smtClean="0"/>
              <a:t>α </a:t>
            </a:r>
            <a:r>
              <a:rPr lang="el-GR" sz="2200" dirty="0"/>
              <a:t>μέσα που διαθέτει για να </a:t>
            </a:r>
            <a:r>
              <a:rPr lang="el-GR" sz="2200" dirty="0" smtClean="0"/>
              <a:t>ξεκινήσει.</a:t>
            </a:r>
            <a:endParaRPr lang="el-GR" sz="22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Επιπλέον ο επιχειρηματίας δημιουργώντας ένα νέο </a:t>
            </a:r>
            <a:r>
              <a:rPr lang="el-GR" sz="2400" dirty="0" smtClean="0"/>
              <a:t>προϊόν </a:t>
            </a:r>
            <a:r>
              <a:rPr lang="el-GR" sz="2400" dirty="0"/>
              <a:t>δεν σταματά </a:t>
            </a:r>
            <a:r>
              <a:rPr lang="el-GR" sz="2400" dirty="0" smtClean="0"/>
              <a:t>εκεί, αλλά </a:t>
            </a:r>
            <a:r>
              <a:rPr lang="el-GR" sz="2400" dirty="0"/>
              <a:t>συνεχίζει την καινοτομία λόγω του ανταγωνισμού. </a:t>
            </a:r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60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Οικονομική συγκυρία και επιχειρηματικότητα στην Ελλάδα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r>
              <a:rPr lang="el-GR" sz="3600" b="0" dirty="0"/>
              <a:t> 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Τα 4 σημαντικότερα προβλήματα της επιχειρηματικότητας στην Ελλάδα απο την αξιολόγηση της έρευνας GEM </a:t>
            </a:r>
            <a:r>
              <a:rPr lang="el-GR" sz="2400" dirty="0" smtClean="0"/>
              <a:t>είναι: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φόβος αποτυχίας και υπερβολική επιχειρηματική </a:t>
            </a:r>
            <a:r>
              <a:rPr lang="el-GR" sz="2200" dirty="0" smtClean="0"/>
              <a:t>αυτοπεποίθεση,</a:t>
            </a:r>
            <a:r>
              <a:rPr lang="el-GR" sz="2200" dirty="0"/>
              <a:t> 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έλλειμα 'ποιοτικής' </a:t>
            </a:r>
            <a:r>
              <a:rPr lang="el-GR" sz="2200" dirty="0" smtClean="0"/>
              <a:t>επιχειρηματικότητας,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 χαμηλή κοινωνική αποδοχή </a:t>
            </a:r>
            <a:r>
              <a:rPr lang="el-GR" sz="2200" dirty="0" smtClean="0"/>
              <a:t>επιχειρηματικότητας,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απουσία σύνδεσης της εκπαίδευσης με την επιχειρηματική σταδιοδρομία. </a:t>
            </a:r>
          </a:p>
          <a:p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47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Τα κύρια αρνητικά χαρακτηριστικά του ελληνικού επιχειρηματικού </a:t>
            </a:r>
            <a:r>
              <a:rPr lang="el-GR" sz="3200" dirty="0" smtClean="0"/>
              <a:t>περιβάλλοντος </a:t>
            </a:r>
            <a:r>
              <a:rPr lang="el-GR" sz="2900" b="0" dirty="0" smtClean="0"/>
              <a:t>(1 από 2)</a:t>
            </a:r>
            <a:endParaRPr lang="el-GR" sz="29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Αυτά τα χαρακτηριστικά είναι τα εξής :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/>
            </a:pPr>
            <a:r>
              <a:rPr lang="el-GR" sz="2400" dirty="0" smtClean="0"/>
              <a:t>χαμηλή </a:t>
            </a:r>
            <a:r>
              <a:rPr lang="el-GR" sz="2400" dirty="0"/>
              <a:t>χρηματοδοτική </a:t>
            </a:r>
            <a:r>
              <a:rPr lang="el-GR" sz="2400" dirty="0" smtClean="0"/>
              <a:t>υποστήριξη,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lphaLcParenR"/>
            </a:pPr>
            <a:r>
              <a:rPr lang="el-GR" sz="2400" dirty="0" smtClean="0"/>
              <a:t>χαμηλή </a:t>
            </a:r>
            <a:r>
              <a:rPr lang="el-GR" sz="2400" dirty="0"/>
              <a:t>μεταφορά </a:t>
            </a:r>
            <a:r>
              <a:rPr lang="el-GR" sz="2400" dirty="0" smtClean="0"/>
              <a:t>τεχνολογίας,</a:t>
            </a:r>
            <a:r>
              <a:rPr lang="el-GR" sz="2400" dirty="0"/>
              <a:t> 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/>
            </a:pPr>
            <a:r>
              <a:rPr lang="el-GR" sz="2400" dirty="0" smtClean="0"/>
              <a:t>χαμηλές </a:t>
            </a:r>
            <a:r>
              <a:rPr lang="el-GR" sz="2400" dirty="0"/>
              <a:t>επιχειρηματικές </a:t>
            </a:r>
            <a:r>
              <a:rPr lang="el-GR" sz="2400" dirty="0" smtClean="0"/>
              <a:t>ικανότητες,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lphaLcParenR"/>
            </a:pPr>
            <a:r>
              <a:rPr lang="el-GR" sz="2400" dirty="0" smtClean="0"/>
              <a:t>υψηλά </a:t>
            </a:r>
            <a:r>
              <a:rPr lang="el-GR" sz="2400" dirty="0"/>
              <a:t>εμπόδια </a:t>
            </a:r>
            <a:r>
              <a:rPr lang="el-GR" sz="2400" dirty="0" smtClean="0"/>
              <a:t>εισόδου,</a:t>
            </a:r>
            <a:r>
              <a:rPr lang="el-GR" sz="2400" dirty="0"/>
              <a:t> 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/>
            </a:pPr>
            <a:r>
              <a:rPr lang="el-GR" sz="2400" dirty="0" smtClean="0"/>
              <a:t>μειωμένη </a:t>
            </a:r>
            <a:r>
              <a:rPr lang="el-GR" sz="2400" dirty="0"/>
              <a:t>πρόσβαση σε υλικές </a:t>
            </a:r>
            <a:r>
              <a:rPr lang="el-GR" sz="2400" dirty="0" smtClean="0"/>
              <a:t>υποδομές,</a:t>
            </a:r>
            <a:r>
              <a:rPr lang="el-GR" sz="2400" dirty="0"/>
              <a:t> 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/>
            </a:pPr>
            <a:r>
              <a:rPr lang="el-GR" sz="2400" dirty="0" smtClean="0"/>
              <a:t>χαμηλή </a:t>
            </a:r>
            <a:r>
              <a:rPr lang="el-GR" sz="2400" dirty="0"/>
              <a:t>ποιότητα δημόσιου ρυθμιστικού πλαισίου και μεγάλο ύψος </a:t>
            </a:r>
            <a:r>
              <a:rPr lang="el-GR" sz="2400" dirty="0" smtClean="0"/>
              <a:t>φορολογίας.</a:t>
            </a:r>
            <a:endParaRPr lang="el-GR" sz="2400" dirty="0"/>
          </a:p>
          <a:p>
            <a:pPr marL="514350" indent="-514350">
              <a:spcBef>
                <a:spcPts val="2400"/>
              </a:spcBef>
              <a:buFont typeface="+mj-lt"/>
              <a:buAutoNum type="alphaLcParenR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43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Τα κύρια αρνητικά χαρακτηριστικά του ελληνικού επιχειρηματικού περιβάλλοντος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lphaLcParenR" startAt="7"/>
            </a:pPr>
            <a:r>
              <a:rPr lang="el-GR" sz="3400" dirty="0" smtClean="0"/>
              <a:t>έλλειψη </a:t>
            </a:r>
            <a:r>
              <a:rPr lang="el-GR" sz="3400" dirty="0"/>
              <a:t>επιχειρηματικών κινήτρων και χαμηλή κοινωνική αναγνώριση 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 startAt="7"/>
            </a:pPr>
            <a:r>
              <a:rPr lang="el-GR" sz="3400" dirty="0" smtClean="0"/>
              <a:t>ελλειπής </a:t>
            </a:r>
            <a:r>
              <a:rPr lang="el-GR" sz="3400" dirty="0"/>
              <a:t>προστασία των πνευματικών δικαιωμάτων 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 startAt="7"/>
            </a:pPr>
            <a:r>
              <a:rPr lang="el-GR" sz="3400" dirty="0" smtClean="0"/>
              <a:t>ελλειπής </a:t>
            </a:r>
            <a:r>
              <a:rPr lang="el-GR" sz="3400" dirty="0"/>
              <a:t>πληροφόρηση επιχειρηματικών ευκαιριών 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 startAt="7"/>
            </a:pPr>
            <a:r>
              <a:rPr lang="el-GR" sz="3400" dirty="0" smtClean="0"/>
              <a:t>χαμηλή </a:t>
            </a:r>
            <a:r>
              <a:rPr lang="el-GR" sz="3400" dirty="0"/>
              <a:t>υποστήριξη στην επιχειρηματικότητα των γυναικών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 startAt="7"/>
            </a:pPr>
            <a:r>
              <a:rPr lang="el-GR" sz="3400" dirty="0" smtClean="0"/>
              <a:t>ελλειπής </a:t>
            </a:r>
            <a:r>
              <a:rPr lang="el-GR" sz="3400" dirty="0"/>
              <a:t>παρουσία δημόσιων πολιτικών προς την επιχειρηματικότητα 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 startAt="7"/>
            </a:pPr>
            <a:r>
              <a:rPr lang="el-GR" sz="3400" dirty="0" smtClean="0"/>
              <a:t>ελλειπείς </a:t>
            </a:r>
            <a:r>
              <a:rPr lang="el-GR" sz="3400" dirty="0"/>
              <a:t>εμπορικές και επαγγελματικές υποδομές 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 startAt="7"/>
            </a:pPr>
            <a:r>
              <a:rPr lang="el-GR" sz="3400" dirty="0" smtClean="0"/>
              <a:t>γραφειοκρατία </a:t>
            </a:r>
            <a:r>
              <a:rPr lang="el-GR" sz="3400" dirty="0"/>
              <a:t>και έλλειψη κυβερνητικών προγραμμάτων υποστήριξης της επιχειρηματικής δραστηριότητας. </a:t>
            </a:r>
            <a:br>
              <a:rPr lang="el-GR" sz="3400" dirty="0"/>
            </a:br>
            <a:r>
              <a:rPr lang="el-GR" dirty="0"/>
              <a:t> </a:t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87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9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Η έννοια της επιχειρηματικότητας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Ο Baumol διακρίνει ένα σύνολο ικανοτήτων </a:t>
            </a:r>
            <a:r>
              <a:rPr lang="el-GR" sz="2400" dirty="0" smtClean="0"/>
              <a:t>όπως: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Αυτοεκτίμηση,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Δημιουργικότητα,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Πρωτοβουλία,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Ικανότητα </a:t>
            </a:r>
            <a:r>
              <a:rPr lang="el-GR" sz="2200" dirty="0" smtClean="0"/>
              <a:t>πειθούς,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Αγάπη του </a:t>
            </a:r>
            <a:r>
              <a:rPr lang="el-GR" sz="2200" dirty="0" smtClean="0"/>
              <a:t>ρίσκου,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Οργανωτικότ</a:t>
            </a:r>
            <a:r>
              <a:rPr lang="el-GR" sz="2200" dirty="0"/>
              <a:t>η</a:t>
            </a:r>
            <a:r>
              <a:rPr lang="el-GR" sz="2200" dirty="0" smtClean="0"/>
              <a:t>τα,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Διαίσθηση,</a:t>
            </a:r>
            <a:endParaRPr lang="el-GR" sz="22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Ικανότητα σχεδιασμού , προσαρμογής και πρόβλεψης συνεπειών κάθε </a:t>
            </a:r>
            <a:r>
              <a:rPr lang="el-GR" sz="2200" dirty="0" smtClean="0"/>
              <a:t>ενέργειας.</a:t>
            </a:r>
            <a:endParaRPr lang="el-GR" sz="2200" dirty="0"/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05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Κατσώνη 2014. Βασιλική Κατσώνη. «Επιχειρηματικότητα και Συστήματα Επικοινωνίας Τουριστικών Επιχειρήσεων. Ενότητα</a:t>
            </a:r>
            <a:r>
              <a:rPr lang="en-US" sz="2000" dirty="0" smtClean="0"/>
              <a:t> </a:t>
            </a:r>
            <a:r>
              <a:rPr lang="el-GR" sz="2000" dirty="0"/>
              <a:t>10: Η επιχειρηματικότητα ως κλάδος ανάπτυξης της </a:t>
            </a:r>
            <a:r>
              <a:rPr lang="el-GR" sz="2000"/>
              <a:t>οικονομίας</a:t>
            </a:r>
            <a:r>
              <a:rPr lang="el-GR" sz="2000" smtClean="0"/>
              <a:t>.». Έκδοση</a:t>
            </a:r>
            <a:r>
              <a:rPr lang="el-GR" sz="2000" dirty="0" smtClean="0"/>
              <a:t>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626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7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6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837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Επιχειρηματικότητα με βάση τη λειτουργική προσέγγιση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Σε αυτήν η </a:t>
            </a:r>
            <a:r>
              <a:rPr lang="el-GR" sz="2400" dirty="0" smtClean="0"/>
              <a:t>επιχειρηματικότητα </a:t>
            </a:r>
            <a:r>
              <a:rPr lang="el-GR" sz="2400" dirty="0"/>
              <a:t>μπορεί να ασκηθεί συνδυάζοντας</a:t>
            </a:r>
            <a:r>
              <a:rPr lang="el-GR" sz="2400" dirty="0" smtClean="0"/>
              <a:t>: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Άριστο τρόπο οργάνωσης για τη δημιουργία αγαθών και </a:t>
            </a:r>
            <a:r>
              <a:rPr lang="el-GR" sz="2200" dirty="0" smtClean="0"/>
              <a:t>υπηρεσιών,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Εισαγωγή και εφαρμογή </a:t>
            </a:r>
            <a:r>
              <a:rPr lang="el-GR" sz="2200" dirty="0" smtClean="0"/>
              <a:t>καινοτομιών,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Στοιχείο </a:t>
            </a:r>
            <a:r>
              <a:rPr lang="el-GR" sz="2200" dirty="0" smtClean="0"/>
              <a:t>κινδύνου,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Ικανότητα να διαβλέπει </a:t>
            </a:r>
            <a:r>
              <a:rPr lang="el-GR" sz="2200" dirty="0" smtClean="0"/>
              <a:t>κέρδος.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45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Επιχειρηματικότητα με βάση την προσωπικότητα: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Διερευνά τα προσωπικά-ψυχολογικά γνωρίσματα τα οποία μπορούν να </a:t>
            </a:r>
            <a:r>
              <a:rPr lang="el-GR" sz="2400" dirty="0" smtClean="0"/>
              <a:t>επηρεαστούν </a:t>
            </a:r>
            <a:r>
              <a:rPr lang="el-GR" sz="2400" dirty="0"/>
              <a:t>από</a:t>
            </a:r>
            <a:r>
              <a:rPr lang="el-GR" sz="2400" dirty="0" smtClean="0"/>
              <a:t>: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Υποκειμενικές,προσωπικές </a:t>
            </a:r>
            <a:r>
              <a:rPr lang="el-GR" sz="2200" dirty="0" smtClean="0"/>
              <a:t>γνώσεις,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Αξίες,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Αντιλήψεις που μπορούν να λειτουργήσουν ως καταλύτης στην </a:t>
            </a:r>
            <a:r>
              <a:rPr lang="el-GR" sz="2200" dirty="0" smtClean="0"/>
              <a:t>ανάληψη ρίσκου.</a:t>
            </a:r>
            <a:endParaRPr lang="el-GR" sz="2200" dirty="0"/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11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Επιχειρηματικότητα με βάση τη συμπεριφοριστική προσέγγιση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088232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Αφορά τον τρόπο που αντιδρά ο επιχειρηματίας στις ευκαιρίες που </a:t>
            </a:r>
            <a:r>
              <a:rPr lang="el-GR" sz="2400" dirty="0" smtClean="0"/>
              <a:t>παρουσιάστηκαν,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Σημαίνει άμεσα να γίνει </a:t>
            </a:r>
            <a:r>
              <a:rPr lang="el-GR" sz="2400" dirty="0" smtClean="0"/>
              <a:t>διαφορετικός.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34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Αστεία προσέγγιση </a:t>
            </a:r>
            <a:r>
              <a:rPr lang="el-GR" dirty="0" smtClean="0"/>
              <a:t>οικονομίας 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268760"/>
            <a:ext cx="7285612" cy="4621131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5889891"/>
            <a:ext cx="556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Η ελληνική οικονομία σε σκίτσα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PiazzadelPopolo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BY-ND 3.0 GR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50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Στρατηγική της </a:t>
            </a:r>
            <a:r>
              <a:rPr lang="el-GR" dirty="0" smtClean="0"/>
              <a:t>Ε.Ε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Η σημασία της επιχειρηματικότητας για την ανάπτυξη και την ευημερία τόσο σε ατομικό όσο και σε συλλογικό επίπεδο είναι </a:t>
            </a:r>
            <a:r>
              <a:rPr lang="el-GR" sz="2400" dirty="0" smtClean="0"/>
              <a:t>τεράστια</a:t>
            </a:r>
            <a:r>
              <a:rPr lang="en-US" sz="2400" dirty="0" smtClean="0"/>
              <a:t>:</a:t>
            </a:r>
            <a:endParaRPr lang="el-GR" sz="24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Συμβάλλει στη δημιουργία θέσεων απασχόλησης και στην </a:t>
            </a:r>
            <a:r>
              <a:rPr lang="el-GR" sz="2200" dirty="0" smtClean="0"/>
              <a:t>ανάπτυξη,</a:t>
            </a:r>
            <a:endParaRPr lang="el-GR" sz="22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Αποτελεί μεγάλης σημασίας στοιχείο για την επίτευξη της </a:t>
            </a:r>
            <a:r>
              <a:rPr lang="el-GR" sz="2200" dirty="0" smtClean="0"/>
              <a:t>ανταγωνιστικότητας,</a:t>
            </a:r>
            <a:endParaRPr lang="el-GR" sz="22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Δίνει δυνατότητα στα άτομα  να αναπτύσσουν προσωπικές ικανότητες και </a:t>
            </a:r>
            <a:r>
              <a:rPr lang="el-GR" sz="2200" dirty="0" smtClean="0"/>
              <a:t>δεξιότητες,</a:t>
            </a:r>
            <a:endParaRPr lang="el-GR" sz="22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Βοηθά στην αποτελεσματικότερη και γρηγορότερη ανταπόκριση στα κοινωνικά </a:t>
            </a:r>
            <a:r>
              <a:rPr lang="el-GR" sz="2200" dirty="0" smtClean="0"/>
              <a:t>ενδιαφέροντα.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73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d773add822fb1a64cc5033876e327efc2ce879"/>
</p:tagLst>
</file>

<file path=ppt/theme/theme1.xml><?xml version="1.0" encoding="utf-8"?>
<a:theme xmlns:a="http://schemas.openxmlformats.org/drawingml/2006/main" name="OC_template_updated">
  <a:themeElements>
    <a:clrScheme name="Προσαρμοσμένο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781</TotalTime>
  <Words>2197</Words>
  <Application>Microsoft Office PowerPoint</Application>
  <PresentationFormat>Προβολή στην οθόνη (4:3)</PresentationFormat>
  <Paragraphs>311</Paragraphs>
  <Slides>44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44</vt:i4>
      </vt:variant>
    </vt:vector>
  </HeadingPairs>
  <TitlesOfParts>
    <vt:vector size="47" baseType="lpstr">
      <vt:lpstr>OC_template_updated</vt:lpstr>
      <vt:lpstr>1_OC_template_updated</vt:lpstr>
      <vt:lpstr>2_OC_template_updated</vt:lpstr>
      <vt:lpstr>Επιχειρηματικότητα και Συστήματα Επικοινωνίας Τουριστικών Επιχειρήσεων </vt:lpstr>
      <vt:lpstr>Η έννοια της επιχειρηματικότητας (1 από 3)</vt:lpstr>
      <vt:lpstr>Η έννοια της επιχειρηματικότητας (2 από 3)</vt:lpstr>
      <vt:lpstr>Η έννοια της επιχειρηματικότητας (3 από 3)</vt:lpstr>
      <vt:lpstr>Επιχειρηματικότητα με βάση τη λειτουργική προσέγγιση:</vt:lpstr>
      <vt:lpstr>Επιχειρηματικότητα με βάση την προσωπικότητα:</vt:lpstr>
      <vt:lpstr>Επιχειρηματικότητα με βάση τη συμπεριφοριστική προσέγγιση</vt:lpstr>
      <vt:lpstr>Αστεία προσέγγιση οικονομίας </vt:lpstr>
      <vt:lpstr>Στρατηγική της Ε.Ε (1 από 3)</vt:lpstr>
      <vt:lpstr>Στρατηγική της Ε.Ε (2 από 3)</vt:lpstr>
      <vt:lpstr>Στρατηγική της Ε.Ε (3 από 3)</vt:lpstr>
      <vt:lpstr>Αστεία προσέγγιση επιχειρηματικότητας</vt:lpstr>
      <vt:lpstr>Επιχειρηματικό πνεύμα και ο ρόλος του επιχειρηματία  (1 από 3)</vt:lpstr>
      <vt:lpstr>Επιχειρηματικό πνεύμα και ο ρόλος του επιχειρηματία  (2 από 3)</vt:lpstr>
      <vt:lpstr>Επιχειρηματικό πνεύμα και ο ρόλος του επιχειρηματία  (3 από 3)</vt:lpstr>
      <vt:lpstr>Ο καινοτόμος επιχειρηματίας χαρακτηρίζεται από 3 τάσεις (Schumpeter)</vt:lpstr>
      <vt:lpstr>Ο ιδανικός καινοτόμος επιχειρηματίας</vt:lpstr>
      <vt:lpstr>Κάθε νέα επιχείρηση συνδέεται με την ανάληψη κέρδους ή ζημίας</vt:lpstr>
      <vt:lpstr>Επιχειρηματικότητα &amp; γνώση: η σχέση της με την εκπαίδευση</vt:lpstr>
      <vt:lpstr>Μορφές γνώσης επιχειρηματικότητας:</vt:lpstr>
      <vt:lpstr>Βασικές ικανότητες επιχειρηματικότητας</vt:lpstr>
      <vt:lpstr>Ευρωπαϊκή στρατηγική</vt:lpstr>
      <vt:lpstr>Προώθηση της επιχειρηματικότητας στην ανώτατη εκπαίδευση (1 από 2)</vt:lpstr>
      <vt:lpstr>Προώθηση της επιχειρηματικότητας στην ανώτατη εκπαίδευση (2 από 2)</vt:lpstr>
      <vt:lpstr>Ο ρόλος της ανώτατης εκπαίδευσης στην ανάπτυξη της επιχειρηματικότητας</vt:lpstr>
      <vt:lpstr>Εφαρμογή εκπαιδευτικών προγραμμάτων για την επιχειρηματικότητα</vt:lpstr>
      <vt:lpstr>Προώθηση επιχειρηματικότητας στην Ελλάδα (1 από 2)</vt:lpstr>
      <vt:lpstr>Προώθηση επιχειρηματικότητας στην Ελλάδα (2 από 2)</vt:lpstr>
      <vt:lpstr>Αστεία προσέγγιση από την νεανική κοινότητα</vt:lpstr>
      <vt:lpstr>Ο ρόλος μικρομεσαίων επιχειρήσεων και η ελληνική οικονομική πραγματικότητα </vt:lpstr>
      <vt:lpstr>Ομαδοποίηση προβλημάτων των επιχειρήσεων</vt:lpstr>
      <vt:lpstr>Τρόποι αντιμετώπισης προβλημάτων</vt:lpstr>
      <vt:lpstr>Προβλήματα λόγω κρίσης</vt:lpstr>
      <vt:lpstr>Οικονομική συγκυρία και επιχειρηματικότητα στην Ελλάδα (1 από 2) </vt:lpstr>
      <vt:lpstr>Οικονομική συγκυρία και επιχειρηματικότητα στην Ελλάδα (2 από 2) </vt:lpstr>
      <vt:lpstr>Τα κύρια αρνητικά χαρακτηριστικά του ελληνικού επιχειρηματικού περιβάλλοντος (1 από 2)</vt:lpstr>
      <vt:lpstr>Τα κύρια αρνητικά χαρακτηριστικά του ελληνικού επιχειρηματικού περιβάλλοντος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Επιχειρηματικότητα και Συστήματα Επικοινωνίας Τουριστικών Επιχειρήσεων</dc:title>
  <dc:creator>Elenh Xoumh</dc:creator>
  <cp:lastModifiedBy>fkaram2</cp:lastModifiedBy>
  <cp:revision>71</cp:revision>
  <dcterms:created xsi:type="dcterms:W3CDTF">2013-11-25T11:56:03Z</dcterms:created>
  <dcterms:modified xsi:type="dcterms:W3CDTF">2015-07-03T11:51:31Z</dcterms:modified>
</cp:coreProperties>
</file>