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67"/>
  </p:notesMasterIdLst>
  <p:handoutMasterIdLst>
    <p:handoutMasterId r:id="rId68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257" r:id="rId60"/>
    <p:sldId id="262" r:id="rId61"/>
    <p:sldId id="264" r:id="rId62"/>
    <p:sldId id="323" r:id="rId63"/>
    <p:sldId id="324" r:id="rId64"/>
    <p:sldId id="266" r:id="rId65"/>
    <p:sldId id="261" r:id="rId66"/>
  </p:sldIdLst>
  <p:sldSz cx="9144000" cy="6858000" type="screen4x3"/>
  <p:notesSz cx="7104063" cy="10234613"/>
  <p:custDataLst>
    <p:tags r:id="rId6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0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01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57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73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24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98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80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51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78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4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30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8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7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9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4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0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8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6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2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2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1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63209-7BD8-4C86-9AF7-AE48F130FA1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70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4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3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7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8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9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997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7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6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9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9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3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5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6645-BF36-4645-B65A-F42A6A738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27/2/2015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6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7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840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4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Chikumaya" TargetMode="External"/><Relationship Id="rId4" Type="http://schemas.openxmlformats.org/officeDocument/2006/relationships/hyperlink" Target="http://commons.wikimedia.org/wiki/File:PAC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sa/3.0/" TargetMode="External"/><Relationship Id="rId5" Type="http://schemas.openxmlformats.org/officeDocument/2006/relationships/hyperlink" Target="http://en.ecgpedia.org/index.php?title=User:Googletrans&amp;action=edit&amp;redlink=1" TargetMode="External"/><Relationship Id="rId4" Type="http://schemas.openxmlformats.org/officeDocument/2006/relationships/hyperlink" Target="http://en.ecgpedia.org/wiki/File:De-AW00011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ysid" TargetMode="External"/><Relationship Id="rId4" Type="http://schemas.openxmlformats.org/officeDocument/2006/relationships/hyperlink" Target="http://commons.wikimedia.org/wiki/File:Atrial_flutter34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creativecommons.org/licenses/by-nc/2.0/deed.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Mysid" TargetMode="External"/><Relationship Id="rId5" Type="http://schemas.openxmlformats.org/officeDocument/2006/relationships/hyperlink" Target="http://commons.wikimedia.org/wiki/File:Atrial_flutter34.svg" TargetMode="Externa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eart_conduct_sinus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File:Heart_conduct_atrialfib.gif" TargetMode="External"/><Relationship Id="rId5" Type="http://schemas.openxmlformats.org/officeDocument/2006/relationships/image" Target="../media/image11.gif"/><Relationship Id="rId4" Type="http://schemas.openxmlformats.org/officeDocument/2006/relationships/hyperlink" Target="http://creativecommons.org/licenses/by-sa/3.0/deed.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acts.com/services/afib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mh649" TargetMode="External"/><Relationship Id="rId4" Type="http://schemas.openxmlformats.org/officeDocument/2006/relationships/hyperlink" Target="http://en.wikipedia.org/wiki/File:RapidAFib150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doc.org/index.php/File:AFIB_01_jpg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www.wikidoc.org/index.php/User:Zorku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Tom_L%C3%BCck" TargetMode="External"/><Relationship Id="rId4" Type="http://schemas.openxmlformats.org/officeDocument/2006/relationships/hyperlink" Target="http://commons.wikimedia.org/wiki/File:WPW.jpe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PC_1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Brighteroran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ardwiki.com/w/File:Ecg_multi.gi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ardwiki.com/w/User:Kjel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ardwiki.com/w/File:Ecg_tri_pvc.gi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ardwiki.com/w/User:Kjel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2.5/deed.en" TargetMode="External"/><Relationship Id="rId5" Type="http://schemas.openxmlformats.org/officeDocument/2006/relationships/hyperlink" Target="http://commons.wikimedia.org/wiki/User:Hehkuviini" TargetMode="External"/><Relationship Id="rId4" Type="http://schemas.openxmlformats.org/officeDocument/2006/relationships/hyperlink" Target="http://en.wikipedia.org/wiki/File:Electrocardiogram_of_Ventricular_Tachycardia.pn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ashingtonhra.com/21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youngc1.wikispaces.com/file/view/ECGresource38%5b1%5d.jpg/207456584/ECGresource38%5b1%5d.jp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LS_12blauLeg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2.5/deed.en" TargetMode="External"/><Relationship Id="rId4" Type="http://schemas.openxmlformats.org/officeDocument/2006/relationships/hyperlink" Target="http://commons.wikimedia.org/wiki/User:JHeuser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BBB_with_first_degree_AV_block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tevenfruitsmaak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ocw.tufts.edu/Content/50/lecturenotes/634401/634428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nc-sa/3.0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ardwiki.com/w/User:Kjell" TargetMode="External"/><Relationship Id="rId4" Type="http://schemas.openxmlformats.org/officeDocument/2006/relationships/hyperlink" Target="http://wardwiki.com/w/File:Ecg_third_av1.gi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ight_bundle_branch_block_ECG_characteristics.png" TargetMode="External"/><Relationship Id="rId7" Type="http://schemas.openxmlformats.org/officeDocument/2006/relationships/hyperlink" Target="http://en.wikipedia.org/wiki/File:Left_bundle_branch_block_ECG_characteristics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._Rad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1%CF%81%CF%87%CE%B5%CE%AF%CE%BF:ECG_in_hyperkalemia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Mikael_H%C3%A4ggstr%C3%B6m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owKECG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Jmh649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commons.wikimedia.org/wiki/User:JHeuser" TargetMode="External"/><Relationship Id="rId4" Type="http://schemas.openxmlformats.org/officeDocument/2006/relationships/hyperlink" Target="http://commons.wikimedia.org/wiki/File:RLS_12blauLeg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6400800" cy="20682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/>
              <a:t>Ενότητα </a:t>
            </a:r>
            <a:r>
              <a:rPr lang="en-US" sz="2400" b="1" dirty="0"/>
              <a:t>4</a:t>
            </a:r>
            <a:r>
              <a:rPr lang="el-GR" sz="2400" b="1" dirty="0"/>
              <a:t>: </a:t>
            </a:r>
            <a:r>
              <a:rPr lang="el-GR" sz="2400" dirty="0"/>
              <a:t>ΗΚΓ Βασικές και επικίνδυνες Αρρυθμίες (μέρος α</a:t>
            </a:r>
            <a:r>
              <a:rPr lang="el-GR" sz="2400" dirty="0" smtClean="0"/>
              <a:t>’)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Θεοδώρα Στρουμπούκη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Βασικές αρρυθμίες</a:t>
            </a:r>
          </a:p>
        </p:txBody>
      </p:sp>
      <p:sp>
        <p:nvSpPr>
          <p:cNvPr id="11267" name="AutoShape 4" title="βέλος με φορά προς τα κάτω "/>
          <p:cNvSpPr>
            <a:spLocks noChangeArrowheads="1"/>
          </p:cNvSpPr>
          <p:nvPr/>
        </p:nvSpPr>
        <p:spPr bwMode="auto">
          <a:xfrm>
            <a:off x="4211638" y="2205038"/>
            <a:ext cx="647700" cy="1584325"/>
          </a:xfrm>
          <a:prstGeom prst="downArrow">
            <a:avLst>
              <a:gd name="adj1" fmla="val 50000"/>
              <a:gd name="adj2" fmla="val 61152"/>
            </a:avLst>
          </a:prstGeom>
          <a:solidFill>
            <a:srgbClr val="9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68313" y="40770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3200" b="1" dirty="0">
                <a:solidFill>
                  <a:srgbClr val="084077"/>
                </a:solidFill>
                <a:latin typeface="Calibri"/>
                <a:cs typeface="Arial" charset="0"/>
              </a:rPr>
              <a:t>Επικίνδυνες αρρυθμίες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Κολπικές έκτακτες συστολές</a:t>
            </a:r>
            <a:r>
              <a:rPr lang="en-US" dirty="0" smtClean="0"/>
              <a:t> </a:t>
            </a:r>
            <a:r>
              <a:rPr lang="en-US" sz="2800" b="0" dirty="0" smtClean="0"/>
              <a:t>(</a:t>
            </a:r>
            <a:r>
              <a:rPr lang="el-GR" sz="2800" b="0" dirty="0" smtClean="0"/>
              <a:t>1 από 2)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Πρώιμη καρδιακή συστολή,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Ημιτελής αναπληρωματική παύλα,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Προηγείται </a:t>
            </a:r>
            <a:r>
              <a:rPr lang="en-US" sz="2400" dirty="0" smtClean="0"/>
              <a:t>P </a:t>
            </a:r>
            <a:r>
              <a:rPr lang="el-GR" sz="2400" dirty="0" smtClean="0"/>
              <a:t>έπαρμα, που μπορεί όμως να χάνεται μέσα στο προηγηθέν Τ και να μην είναι ορατό,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P – R</a:t>
            </a:r>
            <a:r>
              <a:rPr lang="el-GR" sz="2400" dirty="0" smtClean="0"/>
              <a:t> στα φυσιολογικά πλαίσια,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QRS </a:t>
            </a:r>
            <a:r>
              <a:rPr lang="el-GR" sz="2400" dirty="0" smtClean="0"/>
              <a:t>φυσιολογικό.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Κολπικές έκτακτες συστολές </a:t>
            </a:r>
            <a:r>
              <a:rPr lang="en-US" sz="2800" b="0" dirty="0" smtClean="0"/>
              <a:t>(</a:t>
            </a:r>
            <a:r>
              <a:rPr lang="el-GR" sz="2800" b="0" dirty="0" smtClean="0"/>
              <a:t>2 </a:t>
            </a:r>
            <a:r>
              <a:rPr lang="el-GR" sz="2800" b="0" dirty="0"/>
              <a:t>από 2)</a:t>
            </a:r>
            <a:endParaRPr lang="el-GR" sz="2800" dirty="0" smtClean="0"/>
          </a:p>
        </p:txBody>
      </p:sp>
      <p:grpSp>
        <p:nvGrpSpPr>
          <p:cNvPr id="4" name="Ομάδα 3" descr="καρδιογράφημα με Κολπικές έκτακτες συστολές "/>
          <p:cNvGrpSpPr/>
          <p:nvPr/>
        </p:nvGrpSpPr>
        <p:grpSpPr>
          <a:xfrm>
            <a:off x="372530" y="2636912"/>
            <a:ext cx="8542956" cy="1728515"/>
            <a:chOff x="372530" y="2636912"/>
            <a:chExt cx="8542956" cy="1728515"/>
          </a:xfrm>
        </p:grpSpPr>
        <p:pic>
          <p:nvPicPr>
            <p:cNvPr id="1026" name="Picture 2" descr="καρδιογράφημα με κολπικές έκτακτες συστολέ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30" y="2924945"/>
              <a:ext cx="8542956" cy="1306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396" name="Oval 4"/>
            <p:cNvSpPr>
              <a:spLocks noChangeArrowheads="1"/>
            </p:cNvSpPr>
            <p:nvPr/>
          </p:nvSpPr>
          <p:spPr bwMode="auto">
            <a:xfrm>
              <a:off x="4644008" y="2636912"/>
              <a:ext cx="1655762" cy="1728515"/>
            </a:xfrm>
            <a:prstGeom prst="ellipse">
              <a:avLst/>
            </a:prstGeom>
            <a:noFill/>
            <a:ln w="28575">
              <a:solidFill>
                <a:srgbClr val="9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6"/>
          <p:cNvSpPr/>
          <p:nvPr/>
        </p:nvSpPr>
        <p:spPr>
          <a:xfrm>
            <a:off x="3533868" y="4494311"/>
            <a:ext cx="222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PAC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Chikumaya"/>
              </a:rPr>
              <a:t>Chikumaya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Υπερκοιλιακή ταχυκαρδία </a:t>
            </a:r>
            <a:r>
              <a:rPr lang="el-GR" sz="2800" b="0" dirty="0" smtClean="0"/>
              <a:t>(1 από 2)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Καρδιακή συχνότητα μεταξύ 140 – 250 σφύξεις,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Ίση διάρκεια μεταξύ </a:t>
            </a:r>
            <a:r>
              <a:rPr lang="en-US" sz="2400" dirty="0" smtClean="0"/>
              <a:t>R-R </a:t>
            </a:r>
            <a:r>
              <a:rPr lang="el-GR" sz="2400" dirty="0" smtClean="0"/>
              <a:t>διαστημάτων,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Τα </a:t>
            </a:r>
            <a:r>
              <a:rPr lang="en-US" sz="2400" dirty="0" smtClean="0"/>
              <a:t>P </a:t>
            </a:r>
            <a:r>
              <a:rPr lang="el-GR" sz="2400" dirty="0" smtClean="0"/>
              <a:t>επάρματα δεν είναι πάντοτε ορατά γιατί μπορεί να χάνονται στο προηγούμενο Τ,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 smtClean="0"/>
              <a:t>QRS </a:t>
            </a:r>
            <a:r>
              <a:rPr lang="el-GR" sz="2400" dirty="0" smtClean="0"/>
              <a:t>συνήθως κανονικά.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Υπερκοιλιακή ταχυκαρδία </a:t>
            </a:r>
            <a:r>
              <a:rPr lang="el-GR" sz="2800" b="0" dirty="0" smtClean="0"/>
              <a:t>(2 </a:t>
            </a:r>
            <a:r>
              <a:rPr lang="el-GR" sz="2800" b="0" dirty="0"/>
              <a:t>από </a:t>
            </a:r>
            <a:r>
              <a:rPr lang="el-GR" sz="2800" b="0" dirty="0" smtClean="0"/>
              <a:t>2)</a:t>
            </a:r>
            <a:r>
              <a:rPr lang="el-GR" dirty="0" smtClean="0"/>
              <a:t> </a:t>
            </a:r>
          </a:p>
        </p:txBody>
      </p:sp>
      <p:pic>
        <p:nvPicPr>
          <p:cNvPr id="2050" name="Picture 2" descr="καρδιογρλαφημα με Υπερκοιλιακή ταχυκαρδία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8"/>
          <a:stretch/>
        </p:blipFill>
        <p:spPr bwMode="auto">
          <a:xfrm>
            <a:off x="478862" y="1340768"/>
            <a:ext cx="8186276" cy="4695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188837" y="6165304"/>
            <a:ext cx="2766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De-AW00011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Googletrans (page does not exist)"/>
              </a:rPr>
              <a:t>Googletrans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BY-NC-SA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Κολπικός πτερυγισμός </a:t>
            </a:r>
            <a:r>
              <a:rPr lang="el-GR" sz="2800" b="0" dirty="0"/>
              <a:t>(1 από 3)</a:t>
            </a:r>
            <a:endParaRPr lang="el-GR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Συστολή των κόλπων με συχνότητα 250-350 το λεπτό,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Ρυθμική κοιλιακή συχνότητα με φυσιολογικά </a:t>
            </a:r>
            <a:r>
              <a:rPr lang="en-US" sz="2400" dirty="0" smtClean="0"/>
              <a:t>QRS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P </a:t>
            </a:r>
            <a:r>
              <a:rPr lang="el-GR" sz="2400" dirty="0" smtClean="0"/>
              <a:t>επάρματα με χαρακτηριστικό σχήμα δοντιών πριονιού,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Αποκλεισμός 2:1, 3:1 κλπ καθώς τα αυξημένα κολπικά ερεθίσματα δεν περνούν όλα στις κοιλίες,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Τα επάρματα Τ δεν είναι ορατά γιατί χάνονται μέσα στα Ρ.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Κολπικός πτερυγισμός </a:t>
            </a:r>
            <a:r>
              <a:rPr lang="el-GR" sz="2800" b="0" dirty="0" smtClean="0"/>
              <a:t>(2 </a:t>
            </a:r>
            <a:r>
              <a:rPr lang="el-GR" sz="2800" b="0" dirty="0"/>
              <a:t>από 3)</a:t>
            </a:r>
            <a:endParaRPr lang="el-GR" sz="4000" dirty="0" smtClean="0"/>
          </a:p>
        </p:txBody>
      </p:sp>
      <p:pic>
        <p:nvPicPr>
          <p:cNvPr id="1026" name="Picture 2" descr="καρδιογράφημα με Κολπικό πτερυγισμ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72816"/>
            <a:ext cx="7610475" cy="2514600"/>
          </a:xfrm>
          <a:prstGeom prst="rect">
            <a:avLst/>
          </a:prstGeom>
          <a:ln w="38100">
            <a:solidFill>
              <a:srgbClr val="084077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 rot="16200000">
            <a:off x="7581125" y="2706950"/>
            <a:ext cx="2220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Atrial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flutter34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Mysid"/>
              </a:rPr>
              <a:t>Mysid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Πίνακας 5" descr="πίνακας για κοκλπικό πτερυγισμό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86227"/>
              </p:ext>
            </p:extLst>
          </p:nvPr>
        </p:nvGraphicFramePr>
        <p:xfrm>
          <a:off x="647564" y="4653136"/>
          <a:ext cx="7848872" cy="165618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08723"/>
                <a:gridCol w="1331637"/>
                <a:gridCol w="1550262"/>
                <a:gridCol w="1610741"/>
                <a:gridCol w="1447509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Heart</a:t>
                      </a:r>
                      <a:r>
                        <a:rPr lang="en-US" sz="2000" baseline="0" dirty="0" smtClean="0">
                          <a:solidFill>
                            <a:srgbClr val="EEECE1"/>
                          </a:solidFill>
                        </a:rPr>
                        <a:t> rate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Rhythm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P Wave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PR</a:t>
                      </a:r>
                      <a:r>
                        <a:rPr lang="en-US" sz="2000" baseline="0" dirty="0" smtClean="0">
                          <a:solidFill>
                            <a:srgbClr val="EEECE1"/>
                          </a:solidFill>
                        </a:rPr>
                        <a:t> interval (in seconds)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QRS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(in seconds)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A:</a:t>
                      </a:r>
                      <a:r>
                        <a:rPr lang="en-US" sz="2000" baseline="0" dirty="0" smtClean="0">
                          <a:solidFill>
                            <a:srgbClr val="084077"/>
                          </a:solidFill>
                        </a:rPr>
                        <a:t> 220-430 bpm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rgbClr val="084077"/>
                          </a:solidFill>
                        </a:rPr>
                        <a:t>V: &lt;300 bpm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Regular or variable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Sawtoothed appearanse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0,12 to 0,20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&lt;0,12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Κολπικός πτερυγισμός </a:t>
            </a:r>
            <a:r>
              <a:rPr lang="el-GR" sz="2800" b="0" dirty="0" smtClean="0"/>
              <a:t>(3 </a:t>
            </a:r>
            <a:r>
              <a:rPr lang="el-GR" sz="2800" b="0" dirty="0"/>
              <a:t>από 3)</a:t>
            </a:r>
            <a:endParaRPr lang="el-GR" dirty="0" smtClean="0"/>
          </a:p>
        </p:txBody>
      </p:sp>
      <p:pic>
        <p:nvPicPr>
          <p:cNvPr id="3074" name="Picture 2" descr="καρδιογράφημα με Κολπικό πτερυγισμό&#10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47722" cy="456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419872" y="6021288"/>
            <a:ext cx="2220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Atrial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flutter34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 tooltip="User:Mysid"/>
              </a:rPr>
              <a:t>Mysid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BY-NC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Κολπική μαρμαρυγή </a:t>
            </a:r>
            <a:r>
              <a:rPr lang="el-GR" sz="2800" b="0" dirty="0" smtClean="0"/>
              <a:t>(1 από 4)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Γρήγορες, ακανόνιστες, ινιδώδεις και χωρίς αποτέλεσμα κολπικές κινήσεις &gt;400/</a:t>
            </a:r>
            <a:r>
              <a:rPr lang="en-US" sz="2400" dirty="0" smtClean="0"/>
              <a:t>min,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Οι κοιλίες συστέλλονται τελείως άρρυθμα με συχνότητα 60-180/</a:t>
            </a:r>
            <a:r>
              <a:rPr lang="en-US" sz="2400" dirty="0" smtClean="0"/>
              <a:t>min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Τα Ρ αντικαθίστανται από ανισοϋψή μικροκύματα </a:t>
            </a:r>
            <a:r>
              <a:rPr lang="en-US" sz="2400" dirty="0" smtClean="0"/>
              <a:t>f</a:t>
            </a:r>
            <a:r>
              <a:rPr 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Κολπική </a:t>
            </a:r>
            <a:r>
              <a:rPr lang="el-GR" dirty="0" smtClean="0"/>
              <a:t>μαρμαρυγή </a:t>
            </a:r>
            <a:r>
              <a:rPr lang="el-GR" sz="2800" b="0" dirty="0" smtClean="0"/>
              <a:t>(2 </a:t>
            </a:r>
            <a:r>
              <a:rPr lang="el-GR" sz="2800" b="0" dirty="0"/>
              <a:t>από 4)</a:t>
            </a:r>
            <a:endParaRPr lang="el-GR" sz="2800" dirty="0"/>
          </a:p>
        </p:txBody>
      </p:sp>
      <p:pic>
        <p:nvPicPr>
          <p:cNvPr id="68610" name="Picture 2" descr="σχήμα καρδιάς με κολπική μαρμαρυγή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92" y="2060848"/>
            <a:ext cx="2360802" cy="22273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/>
          <p:nvPr/>
        </p:nvSpPr>
        <p:spPr>
          <a:xfrm>
            <a:off x="2195314" y="4288539"/>
            <a:ext cx="2335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Heart conduct sinus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JHeuser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CC BY-SA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8612" name="Picture 4" descr="σχήμα καρδιάς με κολπική μαρμαρυγή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35" y="2060847"/>
            <a:ext cx="2360803" cy="22273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/>
          <p:nvPr/>
        </p:nvSpPr>
        <p:spPr>
          <a:xfrm>
            <a:off x="4553449" y="4288539"/>
            <a:ext cx="2455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Heart conduct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atrialfib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JHeuser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ΗΚΓ Βασικές και επικίνδυνες Αρρυθμίες (μέρος α</a:t>
            </a:r>
            <a:r>
              <a:rPr lang="el-GR" sz="3600" b="1" dirty="0" smtClean="0">
                <a:solidFill>
                  <a:srgbClr val="084077"/>
                </a:solidFill>
              </a:rPr>
              <a:t>’)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2252464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΄ εξάμηνο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2464" y="4509120"/>
            <a:ext cx="675049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Το εργαστήριο διδάσκεται σε ομάδες 20 ατόμων από τους εξής καθηγητές: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Μ.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Σ.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Παρισσόπουλος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Θ.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Στρουμπούκη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Κολπική </a:t>
            </a:r>
            <a:r>
              <a:rPr lang="el-GR" dirty="0" smtClean="0"/>
              <a:t>μαρμαρυγή </a:t>
            </a:r>
            <a:r>
              <a:rPr lang="el-GR" sz="2800" b="0" dirty="0" smtClean="0"/>
              <a:t>(3 </a:t>
            </a:r>
            <a:r>
              <a:rPr lang="el-GR" sz="2800" b="0" dirty="0"/>
              <a:t>από 4)</a:t>
            </a:r>
            <a:endParaRPr lang="el-GR" sz="2800" dirty="0"/>
          </a:p>
        </p:txBody>
      </p:sp>
      <p:pic>
        <p:nvPicPr>
          <p:cNvPr id="4098" name="Picture 2" descr="σχηματικά τα ρεύματα στην καρδιά με κολπική μαρμαρυγ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79" y="1124744"/>
            <a:ext cx="6373006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197449" y="6356157"/>
            <a:ext cx="86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macts.com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Κολπική </a:t>
            </a:r>
            <a:r>
              <a:rPr lang="el-GR" dirty="0" smtClean="0"/>
              <a:t>μαρμαρυγή </a:t>
            </a:r>
            <a:r>
              <a:rPr lang="el-GR" sz="2800" b="0" dirty="0" smtClean="0"/>
              <a:t>(4 </a:t>
            </a:r>
            <a:r>
              <a:rPr lang="el-GR" sz="2800" b="0" dirty="0"/>
              <a:t>από 4)</a:t>
            </a:r>
            <a:endParaRPr lang="el-GR" sz="2800" dirty="0" smtClean="0"/>
          </a:p>
        </p:txBody>
      </p:sp>
      <p:pic>
        <p:nvPicPr>
          <p:cNvPr id="9218" name="Picture 2" descr="καρδιογράφημα με κολπική μαρμαρυγ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2" y="1613382"/>
            <a:ext cx="8508976" cy="41374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23965" y="5797683"/>
            <a:ext cx="2096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RapidAFib150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Jmh649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Κολπική μαρμαρυγή με</a:t>
            </a:r>
            <a:br>
              <a:rPr lang="el-GR" sz="4000" dirty="0" smtClean="0"/>
            </a:br>
            <a:r>
              <a:rPr lang="el-GR" sz="4000" dirty="0" smtClean="0"/>
              <a:t> ταχεία κοιλιακή ανταπόκριση</a:t>
            </a:r>
          </a:p>
        </p:txBody>
      </p:sp>
      <p:pic>
        <p:nvPicPr>
          <p:cNvPr id="5122" name="Picture 2" descr="καρδιογράφημα με Κολπική μαρμαρυγή με&#10; ταχεία κοιλιακή ανταπόκρισ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71" y="1412776"/>
            <a:ext cx="6734217" cy="4889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551544" y="6391870"/>
            <a:ext cx="2096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l-GR" sz="1200" dirty="0">
                <a:solidFill>
                  <a:prstClr val="black"/>
                </a:solidFill>
                <a:latin typeface="Calibri"/>
                <a:hlinkClick r:id="rId3"/>
              </a:rPr>
              <a:t>AFIB 01 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3"/>
              </a:rPr>
              <a:t>jpg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Zorkun"/>
              </a:rPr>
              <a:t>Zorkun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Σύνδρομο </a:t>
            </a:r>
            <a:r>
              <a:rPr lang="en-US" dirty="0" smtClean="0"/>
              <a:t>Wolf Parkinson White</a:t>
            </a:r>
            <a:r>
              <a:rPr lang="el-GR" dirty="0" smtClean="0"/>
              <a:t> </a:t>
            </a:r>
            <a:r>
              <a:rPr lang="el-GR" sz="2800" b="0" dirty="0" smtClean="0"/>
              <a:t>(1 από 2)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4032448" cy="46085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Παρουσία ενός μικρού έκτοπου δεματίου του </a:t>
            </a:r>
            <a:r>
              <a:rPr lang="en-US" sz="2400" dirty="0" smtClean="0"/>
              <a:t>Kent</a:t>
            </a:r>
            <a:r>
              <a:rPr lang="el-GR" sz="2400" dirty="0" smtClean="0"/>
              <a:t> που συνδέει τους κόλπους με τις κοιλίες, βραχυκυκλώνοντας τον κολποκοιλιακό κόμβο.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984" y="1556792"/>
            <a:ext cx="4542656" cy="468052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Βράχυνση του </a:t>
            </a:r>
            <a:r>
              <a:rPr lang="en-US" sz="2400" dirty="0" smtClean="0"/>
              <a:t>P-R &lt;0,12’’</a:t>
            </a:r>
            <a:r>
              <a:rPr lang="el-GR" sz="2400" dirty="0"/>
              <a:t>,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Διεύρυνση του </a:t>
            </a:r>
            <a:r>
              <a:rPr lang="en-US" sz="2400" dirty="0" smtClean="0"/>
              <a:t>QRS </a:t>
            </a:r>
            <a:r>
              <a:rPr lang="el-GR" sz="2400" dirty="0" smtClean="0"/>
              <a:t>συμπλέγματος σε βαθμό ίσο με τη βράχυνση του  </a:t>
            </a:r>
            <a:r>
              <a:rPr lang="en-US" sz="2400" dirty="0" smtClean="0"/>
              <a:t>P-R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Πάχυνση του ανιόντος σκέλους του  </a:t>
            </a:r>
            <a:r>
              <a:rPr lang="en-US" sz="2400" dirty="0" smtClean="0"/>
              <a:t>QRS </a:t>
            </a:r>
            <a:r>
              <a:rPr lang="el-GR" sz="2400" dirty="0" smtClean="0"/>
              <a:t>με μικρή εγκοπή που ονομάζεται κύμα Δ.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855" y="0"/>
            <a:ext cx="9144000" cy="908720"/>
          </a:xfrm>
        </p:spPr>
        <p:txBody>
          <a:bodyPr/>
          <a:lstStyle/>
          <a:p>
            <a:r>
              <a:rPr lang="el-GR" dirty="0"/>
              <a:t>Σύνδρομο </a:t>
            </a:r>
            <a:r>
              <a:rPr lang="en-US" dirty="0"/>
              <a:t>Wolf Parkinson White</a:t>
            </a:r>
            <a:r>
              <a:rPr lang="el-GR" dirty="0"/>
              <a:t> </a:t>
            </a:r>
            <a:r>
              <a:rPr lang="el-GR" sz="2800" b="0" dirty="0" smtClean="0"/>
              <a:t>(2 </a:t>
            </a:r>
            <a:r>
              <a:rPr lang="el-GR" sz="2800" b="0" dirty="0"/>
              <a:t>από 2)</a:t>
            </a:r>
            <a:endParaRPr lang="el-GR" sz="2800" dirty="0"/>
          </a:p>
        </p:txBody>
      </p:sp>
      <p:pic>
        <p:nvPicPr>
          <p:cNvPr id="6146" name="Picture 2" descr="σχηματική απεικόνιση για το Σύνδρομο Wolf Parkinson Whit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7" y="1268761"/>
            <a:ext cx="6700826" cy="4661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651479" y="6021288"/>
            <a:ext cx="1841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WPW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Tom Lück"/>
              </a:rPr>
              <a:t>Tom Lück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Άσκηση 1η</a:t>
            </a:r>
          </a:p>
        </p:txBody>
      </p:sp>
      <p:pic>
        <p:nvPicPr>
          <p:cNvPr id="27651" name="Picture 19" descr="καρδιογράφημα με κολπικη μαρμαρυγη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8092487" cy="1356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Κολπική μ</a:t>
            </a:r>
            <a:r>
              <a:rPr lang="el-GR" dirty="0" smtClean="0"/>
              <a:t>αρμαρυγή </a:t>
            </a:r>
            <a:r>
              <a:rPr lang="el-GR" sz="2800" b="0" dirty="0" smtClean="0"/>
              <a:t>(1 από 2)</a:t>
            </a:r>
            <a:endParaRPr lang="el-GR" sz="28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rgbClr val="000000"/>
                </a:solidFill>
              </a:rPr>
              <a:t>Η.Κ.Γ.: Απουσία Ρ και αντικατάστασή του από μικρά μαρμαρυγικά επάρματα, </a:t>
            </a:r>
            <a:r>
              <a:rPr lang="el-GR" sz="2400" dirty="0" smtClean="0">
                <a:solidFill>
                  <a:srgbClr val="000000"/>
                </a:solidFill>
              </a:rPr>
              <a:t>φυσιολογικά </a:t>
            </a:r>
            <a:r>
              <a:rPr lang="en-US" sz="2400" dirty="0">
                <a:solidFill>
                  <a:srgbClr val="000000"/>
                </a:solidFill>
              </a:rPr>
              <a:t>QRS</a:t>
            </a:r>
            <a:r>
              <a:rPr lang="el-GR" sz="2400" dirty="0">
                <a:solidFill>
                  <a:srgbClr val="000000"/>
                </a:solidFill>
              </a:rPr>
              <a:t> εντελώς </a:t>
            </a:r>
            <a:r>
              <a:rPr lang="el-GR" sz="2400" dirty="0" smtClean="0">
                <a:solidFill>
                  <a:srgbClr val="000000"/>
                </a:solidFill>
              </a:rPr>
              <a:t>άρρυθμα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l-GR" sz="2400" dirty="0"/>
          </a:p>
        </p:txBody>
      </p:sp>
      <p:pic>
        <p:nvPicPr>
          <p:cNvPr id="28676" name="Picture 19" descr="κολπικη μαρμαρυγ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5485"/>
            <a:ext cx="8761729" cy="32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Κολπική μαρμαρυγή </a:t>
            </a:r>
            <a:r>
              <a:rPr lang="el-GR" sz="2800" b="0" dirty="0" smtClean="0"/>
              <a:t>(2 από 2)</a:t>
            </a:r>
            <a:endParaRPr lang="el-GR" sz="2800" b="0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661248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l-GR" sz="2400" u="sng" dirty="0" smtClean="0"/>
              <a:t>Συμπτώματα:</a:t>
            </a:r>
          </a:p>
          <a:p>
            <a:pPr eaLnBrk="1" hangingPunct="1">
              <a:defRPr/>
            </a:pPr>
            <a:r>
              <a:rPr lang="el-GR" sz="2400" dirty="0" smtClean="0"/>
              <a:t>Αίσθημα παλμών,</a:t>
            </a:r>
          </a:p>
          <a:p>
            <a:pPr eaLnBrk="1" hangingPunct="1">
              <a:defRPr/>
            </a:pPr>
            <a:r>
              <a:rPr lang="el-GR" sz="2400" dirty="0" smtClean="0"/>
              <a:t>Δύσπνοια,</a:t>
            </a:r>
          </a:p>
          <a:p>
            <a:pPr eaLnBrk="1" hangingPunct="1">
              <a:defRPr/>
            </a:pPr>
            <a:r>
              <a:rPr lang="el-GR" sz="2400" dirty="0" smtClean="0"/>
              <a:t>Λιποθυμία,</a:t>
            </a:r>
          </a:p>
          <a:p>
            <a:pPr eaLnBrk="1" hangingPunct="1">
              <a:defRPr/>
            </a:pPr>
            <a:r>
              <a:rPr lang="el-GR" sz="2400" dirty="0" smtClean="0"/>
              <a:t>Κυκλοφοριακή κατάρριψη.</a:t>
            </a:r>
          </a:p>
          <a:p>
            <a:pPr eaLnBrk="1" hangingPunct="1">
              <a:buFontTx/>
              <a:buNone/>
              <a:defRPr/>
            </a:pPr>
            <a:endParaRPr lang="en-US" sz="2400" u="sng" dirty="0" smtClean="0"/>
          </a:p>
          <a:p>
            <a:pPr eaLnBrk="1" hangingPunct="1">
              <a:buFontTx/>
              <a:buNone/>
              <a:defRPr/>
            </a:pPr>
            <a:r>
              <a:rPr lang="el-GR" sz="2400" u="sng" dirty="0" smtClean="0"/>
              <a:t>Θεραπεία:</a:t>
            </a:r>
          </a:p>
          <a:p>
            <a:pPr eaLnBrk="1" hangingPunct="1">
              <a:defRPr/>
            </a:pPr>
            <a:r>
              <a:rPr lang="el-GR" sz="2400" dirty="0" smtClean="0"/>
              <a:t>Ηλεκτρική ανάταξη (25-50 </a:t>
            </a:r>
            <a:r>
              <a:rPr lang="en-US" sz="2400" dirty="0" smtClean="0"/>
              <a:t>j)</a:t>
            </a:r>
            <a:r>
              <a:rPr lang="el-GR" sz="2400" dirty="0" smtClean="0"/>
              <a:t>,</a:t>
            </a:r>
          </a:p>
          <a:p>
            <a:pPr eaLnBrk="1" hangingPunct="1">
              <a:defRPr/>
            </a:pPr>
            <a:r>
              <a:rPr lang="el-GR" sz="2400" dirty="0" smtClean="0"/>
              <a:t>Αντιαρρυθμικά (Κινιδίνη, προκαϊναμίδη, προπαφαινόλη, αμιοδαρόνη, ιβουτιλίδη),</a:t>
            </a:r>
          </a:p>
          <a:p>
            <a:pPr eaLnBrk="1" hangingPunct="1">
              <a:defRPr/>
            </a:pPr>
            <a:r>
              <a:rPr lang="el-GR" sz="2400" dirty="0" smtClean="0"/>
              <a:t>Δακτυλίτιδα ή Δακτυλίτιδα μαζί με     β</a:t>
            </a:r>
            <a:r>
              <a:rPr lang="en-US" sz="2400" dirty="0" smtClean="0"/>
              <a:t>-</a:t>
            </a:r>
            <a:r>
              <a:rPr lang="el-GR" sz="2400" dirty="0" smtClean="0"/>
              <a:t>αναστολείς ή βεραπαμίλη,</a:t>
            </a:r>
          </a:p>
          <a:p>
            <a:pPr eaLnBrk="1" hangingPunct="1">
              <a:defRPr/>
            </a:pPr>
            <a:r>
              <a:rPr lang="el-GR" sz="2400" dirty="0" smtClean="0"/>
              <a:t>Αντιπηκτικά (Βαρφαρίνη, ακενοκουμαρόλη).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Έκτακτες κοιλιακές συστολές </a:t>
            </a:r>
            <a:r>
              <a:rPr lang="el-GR" sz="2800" b="0" dirty="0" smtClean="0"/>
              <a:t>(1 από 2)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Πρώιμες συστολές πριν από την αναμενόμενη κανονική,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Ανώμαλο και ευρύ </a:t>
            </a:r>
            <a:r>
              <a:rPr lang="en-US" sz="2400" dirty="0" smtClean="0"/>
              <a:t>QRS &gt;12’’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Δεν προηγείται Ρ πριν από το </a:t>
            </a:r>
            <a:r>
              <a:rPr lang="en-US" sz="2400" dirty="0" smtClean="0"/>
              <a:t>QRS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Το Τ έχει αντίθετη κατεύθυνση από το </a:t>
            </a:r>
            <a:r>
              <a:rPr lang="en-US" sz="2400" dirty="0" smtClean="0"/>
              <a:t>QRS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Κάθε έκτακτη κοιλιακή συστολή ακολουθείται από πλήρη αναπληρωματική παύλα.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Έκτακτες κοιλιακές συστολές </a:t>
            </a:r>
            <a:r>
              <a:rPr lang="el-GR" sz="2800" b="0" dirty="0" smtClean="0"/>
              <a:t>(2 από 2)</a:t>
            </a:r>
          </a:p>
        </p:txBody>
      </p:sp>
      <p:pic>
        <p:nvPicPr>
          <p:cNvPr id="7170" name="Picture 2" descr="καρδιογράφημα με Έκτακτες κοιλιακές συστολέ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2" y="1805160"/>
            <a:ext cx="7808617" cy="3784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31268" y="5773020"/>
            <a:ext cx="2144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VPC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1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Brighterorange"/>
              </a:rPr>
              <a:t>Brighterorange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7" name="Ορθογώνιο 5"/>
          <p:cNvSpPr/>
          <p:nvPr/>
        </p:nvSpPr>
        <p:spPr>
          <a:xfrm>
            <a:off x="2261586" y="3501008"/>
            <a:ext cx="6750496" cy="1692771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Διδάσκοντες: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Στυλιανός Παρισσόπουλος, Μερόπη Μπουζίκα, Βασιλική Κουτσοπούλου, Γεωργία Τουλιά, Θεοδώρα  Στρουμπούκη, Θεόδωρος Κατσούλας.</a:t>
            </a: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ΗΚΓ Βασικές και επικίνδυνες Αρρυθμίες (μέρος α</a:t>
            </a:r>
            <a:r>
              <a:rPr lang="el-GR" sz="3600" b="1" dirty="0" smtClean="0">
                <a:solidFill>
                  <a:srgbClr val="084077"/>
                </a:solidFill>
              </a:rPr>
              <a:t>’)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Πολυεστιακές έκτακτες συστολές</a:t>
            </a:r>
            <a:endParaRPr lang="el-GR" dirty="0"/>
          </a:p>
        </p:txBody>
      </p:sp>
      <p:pic>
        <p:nvPicPr>
          <p:cNvPr id="32770" name="Picture 2" descr="καρδιογράφημα με Πολυεστιακές έκτακτες συστολέ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190173" cy="39186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3748889" y="5661248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Ecg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multi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Kjell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Ριπές κοιλιακών έκτακτων συστολών</a:t>
            </a:r>
            <a:endParaRPr lang="el-GR" dirty="0"/>
          </a:p>
        </p:txBody>
      </p:sp>
      <p:pic>
        <p:nvPicPr>
          <p:cNvPr id="33794" name="Picture 2" descr="καρδιογράφημα με Ριπές κοιλιακών έκτακτων συστολώ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37" y="1700808"/>
            <a:ext cx="6521679" cy="35543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748889" y="5323731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hlinkClick r:id="rId3"/>
              </a:rPr>
              <a:t>Ecg tri pvc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Kjell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Κοιλιακή ταχυκαρδία </a:t>
            </a:r>
            <a:r>
              <a:rPr lang="el-GR" sz="2800" b="0" dirty="0"/>
              <a:t>(1 από </a:t>
            </a:r>
            <a:r>
              <a:rPr lang="el-GR" sz="2800" b="0" dirty="0" smtClean="0"/>
              <a:t>2)</a:t>
            </a:r>
            <a:endParaRPr lang="el-GR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Ανώμαλα διευρυσμένα </a:t>
            </a:r>
            <a:r>
              <a:rPr lang="en-US" sz="2400" dirty="0" smtClean="0"/>
              <a:t>QRS, </a:t>
            </a:r>
            <a:r>
              <a:rPr lang="el-GR" sz="2400" dirty="0" smtClean="0"/>
              <a:t>ρυθμικά 120-220/</a:t>
            </a:r>
            <a:r>
              <a:rPr lang="en-US" sz="2400" dirty="0" smtClean="0"/>
              <a:t>min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Τα Ρ απουσιάζουν και όπου υπάρχουν είναι ανεστραμμένα και άσχετα με τα </a:t>
            </a:r>
            <a:r>
              <a:rPr lang="en-US" sz="2400" dirty="0" smtClean="0"/>
              <a:t>QRS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Οι κόλποι συνεχίζουν να λειτουργούν ανεξάρτητα από τις κοιλίες χωρίς ορατά Ρ.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Κοιλιακή ταχυκαρδία </a:t>
            </a:r>
            <a:r>
              <a:rPr lang="el-GR" sz="2800" b="0" dirty="0" smtClean="0"/>
              <a:t>(2 </a:t>
            </a:r>
            <a:r>
              <a:rPr lang="el-GR" sz="2800" b="0" dirty="0"/>
              <a:t>από </a:t>
            </a:r>
            <a:r>
              <a:rPr lang="el-GR" sz="2800" b="0" dirty="0" smtClean="0"/>
              <a:t>2)</a:t>
            </a:r>
            <a:endParaRPr lang="el-GR" dirty="0" smtClean="0"/>
          </a:p>
        </p:txBody>
      </p:sp>
      <p:pic>
        <p:nvPicPr>
          <p:cNvPr id="1026" name="Picture 2" descr="καρδιογράφημα Κοιλιακής ταχυκαρδί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1340768"/>
            <a:ext cx="8249124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3151196" y="5818221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Electrocardiogram of Ventricular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Tachycardia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Hehkuviini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2.5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Κοιλιακή μαρμαρυγή </a:t>
            </a:r>
            <a:r>
              <a:rPr lang="el-GR" sz="2800" b="0" dirty="0" smtClean="0"/>
              <a:t>(1 από </a:t>
            </a:r>
            <a:r>
              <a:rPr lang="el-GR" sz="2800" b="0" dirty="0"/>
              <a:t>4</a:t>
            </a:r>
            <a:r>
              <a:rPr lang="el-GR" sz="2800" b="0" dirty="0" smtClean="0"/>
              <a:t>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Διεγείρονται συγχρόνως πολλές έκτοπες εστίες στο κοιλιακό μυοκάρδιο οι οποίες προκαλούν γρήγορες, ασυγχρόνιστες, ινιδώδεις και χαώδεις κινήσεις</a:t>
            </a:r>
            <a:r>
              <a:rPr lang="el-GR" sz="2400" dirty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Δεν υπάρχει όγκος παλμού και η κυκλοφορία σταματάει.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Κοιλιακή μαρμαρυγή </a:t>
            </a:r>
            <a:r>
              <a:rPr lang="el-GR" sz="2800" b="0" dirty="0" smtClean="0"/>
              <a:t>(2 </a:t>
            </a:r>
            <a:r>
              <a:rPr lang="el-GR" sz="2800" b="0" dirty="0"/>
              <a:t>από 4)</a:t>
            </a:r>
          </a:p>
        </p:txBody>
      </p:sp>
      <p:pic>
        <p:nvPicPr>
          <p:cNvPr id="8194" name="Picture 2" descr="σχηματική απεικόνιση της Κοιλιακής μαρμαρυγή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124325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745670" y="6471795"/>
            <a:ext cx="14170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washingtonhra.com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Κοιλιακή μαρμαρυγή </a:t>
            </a:r>
            <a:r>
              <a:rPr lang="el-GR" sz="2800" b="0" dirty="0" smtClean="0"/>
              <a:t>(3 </a:t>
            </a:r>
            <a:r>
              <a:rPr lang="el-GR" sz="2800" b="0" dirty="0"/>
              <a:t>από 4)</a:t>
            </a:r>
            <a:endParaRPr lang="el-GR" sz="2800" b="0" dirty="0" smtClean="0"/>
          </a:p>
        </p:txBody>
      </p:sp>
      <p:pic>
        <p:nvPicPr>
          <p:cNvPr id="2050" name="Picture 2" descr="καρδιογράφημα κοιλιακής μαρμαρυγή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32518"/>
          <a:stretch/>
        </p:blipFill>
        <p:spPr bwMode="auto">
          <a:xfrm>
            <a:off x="546444" y="1772816"/>
            <a:ext cx="8109639" cy="2308634"/>
          </a:xfrm>
          <a:prstGeom prst="rect">
            <a:avLst/>
          </a:prstGeom>
          <a:ln w="38100">
            <a:solidFill>
              <a:srgbClr val="084077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7842726" y="2696300"/>
            <a:ext cx="2140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ECGresourse38[1]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Πίνακας 7" title="Κοιλιακή μαρμαρυγή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22746"/>
              </p:ext>
            </p:extLst>
          </p:nvPr>
        </p:nvGraphicFramePr>
        <p:xfrm>
          <a:off x="676827" y="4437112"/>
          <a:ext cx="7848872" cy="165618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08723"/>
                <a:gridCol w="1331637"/>
                <a:gridCol w="1550262"/>
                <a:gridCol w="1610741"/>
                <a:gridCol w="1447509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Heart</a:t>
                      </a:r>
                      <a:r>
                        <a:rPr lang="en-US" sz="2000" baseline="0" dirty="0" smtClean="0">
                          <a:solidFill>
                            <a:srgbClr val="EEECE1"/>
                          </a:solidFill>
                        </a:rPr>
                        <a:t> rate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Rhythm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P Wave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PR</a:t>
                      </a:r>
                      <a:r>
                        <a:rPr lang="en-US" sz="2000" baseline="0" dirty="0" smtClean="0">
                          <a:solidFill>
                            <a:srgbClr val="EEECE1"/>
                          </a:solidFill>
                        </a:rPr>
                        <a:t> interval (in seconds)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QRS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(in seconds)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84077"/>
                          </a:solidFill>
                        </a:rPr>
                        <a:t>300-600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Extremely</a:t>
                      </a:r>
                      <a:r>
                        <a:rPr lang="en-US" sz="2000" baseline="0" dirty="0" smtClean="0">
                          <a:solidFill>
                            <a:srgbClr val="084077"/>
                          </a:solidFill>
                        </a:rPr>
                        <a:t> irregular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Absent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N/A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Fibrillatory</a:t>
                      </a:r>
                      <a:r>
                        <a:rPr lang="en-US" sz="2000" baseline="0" dirty="0" smtClean="0">
                          <a:solidFill>
                            <a:srgbClr val="084077"/>
                          </a:solidFill>
                        </a:rPr>
                        <a:t> baseline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Κοιλιακή μαρμαρυγή </a:t>
            </a:r>
            <a:r>
              <a:rPr lang="el-GR" sz="2800" b="0" dirty="0" smtClean="0"/>
              <a:t>(4 </a:t>
            </a:r>
            <a:r>
              <a:rPr lang="el-GR" sz="2800" b="0" dirty="0"/>
              <a:t>από 4)</a:t>
            </a:r>
            <a:endParaRPr lang="el-GR" dirty="0" smtClean="0"/>
          </a:p>
        </p:txBody>
      </p:sp>
      <p:pic>
        <p:nvPicPr>
          <p:cNvPr id="41987" name="Picture 27" descr="κοιλιακή μαρμαρυγή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36451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042988" y="5300663"/>
            <a:ext cx="6481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solidFill>
                  <a:prstClr val="black"/>
                </a:solidFill>
                <a:latin typeface="Calibri"/>
              </a:rPr>
              <a:t>Η.Κ.Γ.: Ευρέα άρρυθμα μαρμαρυγικά επάρματα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QRS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Απόντα κύματα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Συχνότητα 150-300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min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-1. 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9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Torsades de Pointes</a:t>
            </a:r>
            <a:r>
              <a:rPr lang="el-GR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(πολύμορφη κοιλιακή ταχυκαρδία)</a:t>
            </a:r>
          </a:p>
        </p:txBody>
      </p:sp>
      <p:pic>
        <p:nvPicPr>
          <p:cNvPr id="39940" name="Picture 26" descr="torsades de point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5800344" cy="18562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0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4653136"/>
            <a:ext cx="7499350" cy="1406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Η.Κ.Γ.: Το ύψος, το εύρος και ο άξονας του </a:t>
            </a:r>
            <a:r>
              <a:rPr lang="en-US" sz="2400" dirty="0" smtClean="0"/>
              <a:t>QRS</a:t>
            </a:r>
            <a:r>
              <a:rPr lang="el-GR" sz="2400" dirty="0" smtClean="0"/>
              <a:t> μεταβάλλεται συνεχώς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Η πολύμορφη κοιλιακή ταχυκαρδία κατά κανόνα αυτοτερματίζεται.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Άσκηση 2η</a:t>
            </a:r>
          </a:p>
        </p:txBody>
      </p:sp>
      <p:pic>
        <p:nvPicPr>
          <p:cNvPr id="40963" name="Picture 27" descr="κοιλιακή μαρμαρυγή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364519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Ορολογία</a:t>
            </a:r>
            <a:endParaRPr lang="en-GB" sz="3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Autofit/>
          </a:bodyPr>
          <a:lstStyle/>
          <a:p>
            <a:pPr>
              <a:buClr>
                <a:srgbClr val="9C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Φυσιολογικοί ρυθμοί</a:t>
            </a:r>
          </a:p>
          <a:p>
            <a:pPr lvl="1"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Φυσιολογικός φλεβοκομβικός ρυθμός,</a:t>
            </a:r>
          </a:p>
          <a:p>
            <a:pPr lvl="1">
              <a:defRPr/>
            </a:pPr>
            <a:r>
              <a:rPr lang="el-GR" sz="2400" dirty="0" smtClean="0"/>
              <a:t>Φλεβοκομβική αρρυθμία.</a:t>
            </a:r>
          </a:p>
          <a:p>
            <a:pPr>
              <a:buClr>
                <a:srgbClr val="9C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Αρρυθμίες</a:t>
            </a:r>
          </a:p>
          <a:p>
            <a:pPr lvl="1">
              <a:defRPr/>
            </a:pPr>
            <a:r>
              <a:rPr lang="el-GR" sz="2400" dirty="0" smtClean="0"/>
              <a:t>Ταχυαρρυθμίες,</a:t>
            </a:r>
          </a:p>
          <a:p>
            <a:pPr lvl="1">
              <a:defRPr/>
            </a:pPr>
            <a:r>
              <a:rPr lang="el-GR" sz="2400" dirty="0" smtClean="0"/>
              <a:t>Βραδυαρρυθμίες,</a:t>
            </a:r>
          </a:p>
          <a:p>
            <a:pPr lvl="1"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Έκτακτες συστολές,</a:t>
            </a:r>
          </a:p>
          <a:p>
            <a:pPr lvl="1">
              <a:defRPr/>
            </a:pPr>
            <a:r>
              <a:rPr lang="el-GR" sz="2400" dirty="0" smtClean="0"/>
              <a:t>Επαναλαμβανόμενοι ρυθμοί</a:t>
            </a:r>
          </a:p>
          <a:p>
            <a:pPr lvl="2">
              <a:defRPr/>
            </a:pPr>
            <a:r>
              <a:rPr lang="el-GR" dirty="0" smtClean="0"/>
              <a:t>Διδυμία,</a:t>
            </a:r>
          </a:p>
          <a:p>
            <a:pPr lvl="2">
              <a:defRPr/>
            </a:pPr>
            <a:r>
              <a:rPr lang="el-GR" dirty="0" smtClean="0"/>
              <a:t>Τριδυμία,</a:t>
            </a:r>
          </a:p>
          <a:p>
            <a:pPr lvl="2">
              <a:defRPr/>
            </a:pPr>
            <a:r>
              <a:rPr lang="el-GR" dirty="0" smtClean="0"/>
              <a:t>Τετραδυμία.</a:t>
            </a:r>
          </a:p>
          <a:p>
            <a:pPr lvl="1">
              <a:defRPr/>
            </a:pPr>
            <a:r>
              <a:rPr lang="el-GR" sz="2400" dirty="0" smtClean="0"/>
              <a:t>Συστολές και ρυθμοί εκ διαφυγής.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Άσκηση 3η</a:t>
            </a:r>
          </a:p>
        </p:txBody>
      </p:sp>
      <p:pic>
        <p:nvPicPr>
          <p:cNvPr id="43011" name="Picture 17" descr="Κοιλιακές Πολύμορφε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20880" cy="4886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Πολύμορφες έκτακτες κοιλιακές συστολές</a:t>
            </a:r>
            <a:r>
              <a:rPr lang="el-GR" dirty="0" smtClean="0"/>
              <a:t> 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79388" y="1124744"/>
            <a:ext cx="424859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9C0000"/>
                </a:solidFill>
                <a:latin typeface="Calibri"/>
              </a:rPr>
              <a:t>Συμπτώματα: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Συνήθως ασυμπτωματικές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Αίσθημα παλμών (όταν συνοδεύονται από αναπληρωματική παύλα)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Ζάλη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Συγκοπή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Δυσφορία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Παλινδρόμηση αίματος στις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φλέβες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086792" y="1126109"/>
            <a:ext cx="50589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9C0000"/>
                </a:solidFill>
                <a:latin typeface="Calibri"/>
              </a:rPr>
              <a:t>Θεραπεία</a:t>
            </a:r>
            <a:r>
              <a:rPr lang="el-GR" sz="2400" b="1" dirty="0">
                <a:solidFill>
                  <a:srgbClr val="9C0000"/>
                </a:solidFill>
                <a:latin typeface="Calibri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β-αναστολείς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Ήπια ηρεμιστικά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Αντιαρρυθμικά (Μόνο όταν υπάρχει πρόπτωση της μιτροειδούς ή υπερθυρεοειδισμός και μετά από αποτυχία θεραπείας με β-αναστολείς)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9C0000"/>
                </a:solidFill>
                <a:latin typeface="Calibri"/>
              </a:rPr>
              <a:t>Η.Κ.Γ.:</a:t>
            </a:r>
            <a:r>
              <a:rPr lang="el-GR" sz="2400" dirty="0">
                <a:solidFill>
                  <a:srgbClr val="9C0000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Διευρυμένο και παραμορφωμένο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QRS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χωρίς να προηγείται Ρ, το οποίο μπορεί να ακολουθεί. </a:t>
            </a:r>
          </a:p>
        </p:txBody>
      </p:sp>
      <p:pic>
        <p:nvPicPr>
          <p:cNvPr id="44035" name="Picture 17" descr="ΚΟΙΛΙΑΚΕΣ ΠΟΛΥΜΟΡΦΕ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9" y="4581128"/>
            <a:ext cx="369193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Κολποκοιλιακός </a:t>
            </a:r>
            <a:r>
              <a:rPr lang="el-GR" dirty="0" smtClean="0"/>
              <a:t>αποκλεισμός </a:t>
            </a:r>
            <a:r>
              <a:rPr lang="el-GR" sz="2800" b="0" dirty="0"/>
              <a:t>(1 από 2)</a:t>
            </a:r>
            <a:endParaRPr lang="el-GR" dirty="0"/>
          </a:p>
        </p:txBody>
      </p:sp>
      <p:pic>
        <p:nvPicPr>
          <p:cNvPr id="8" name="Picture 2" descr="ανατομία της καρδιά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30456"/>
            <a:ext cx="3567926" cy="53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5796136" y="6060282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RLS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12blauLeg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JHeuser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2.5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789040"/>
            <a:ext cx="2016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(2)Atrioventricular (AV)node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3833138"/>
            <a:ext cx="19030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(3)Bundle of His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Oval 4" title="Κολποκοιλιακός αποκλεισμός "/>
          <p:cNvSpPr>
            <a:spLocks noChangeArrowheads="1"/>
          </p:cNvSpPr>
          <p:nvPr/>
        </p:nvSpPr>
        <p:spPr bwMode="auto">
          <a:xfrm>
            <a:off x="2771800" y="3732241"/>
            <a:ext cx="1047646" cy="940459"/>
          </a:xfrm>
          <a:prstGeom prst="ellipse">
            <a:avLst/>
          </a:prstGeom>
          <a:noFill/>
          <a:ln w="28575">
            <a:solidFill>
              <a:srgbClr val="9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69070" y="6432397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Κολποκοιλιακός </a:t>
            </a:r>
            <a:r>
              <a:rPr lang="el-GR" dirty="0" smtClean="0"/>
              <a:t>αποκλεισμός </a:t>
            </a:r>
            <a:r>
              <a:rPr lang="el-GR" sz="2800" b="0" dirty="0" smtClean="0"/>
              <a:t>(2 </a:t>
            </a:r>
            <a:r>
              <a:rPr lang="el-GR" sz="2800" b="0" dirty="0"/>
              <a:t>από </a:t>
            </a:r>
            <a:r>
              <a:rPr lang="el-GR" sz="2800" b="0" dirty="0" smtClean="0"/>
              <a:t>2)</a:t>
            </a:r>
            <a:endParaRPr lang="el-GR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400" b="1" dirty="0" smtClean="0">
                <a:solidFill>
                  <a:srgbClr val="084077"/>
                </a:solidFill>
              </a:rPr>
              <a:t>Πρώτου βαθμού </a:t>
            </a:r>
            <a:r>
              <a:rPr lang="el-GR" sz="2400" dirty="0" smtClean="0"/>
              <a:t>κολποκοιλιακός αποκλεισμός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400" b="1" dirty="0" smtClean="0">
                <a:solidFill>
                  <a:srgbClr val="084077"/>
                </a:solidFill>
              </a:rPr>
              <a:t>Δεύτερου βαθμού </a:t>
            </a:r>
            <a:r>
              <a:rPr lang="el-GR" sz="2400" dirty="0" smtClean="0"/>
              <a:t>κολποκοιλιακός αποκλεισμός </a:t>
            </a:r>
            <a:r>
              <a:rPr lang="en-US" sz="2400" b="1" dirty="0" smtClean="0">
                <a:solidFill>
                  <a:srgbClr val="9C0000"/>
                </a:solidFill>
              </a:rPr>
              <a:t>Mobitz I </a:t>
            </a:r>
            <a:r>
              <a:rPr lang="el-GR" sz="2400" dirty="0" smtClean="0"/>
              <a:t>ή φαινόμενο </a:t>
            </a:r>
            <a:r>
              <a:rPr lang="en-US" sz="2400" dirty="0" smtClean="0"/>
              <a:t>Wenchebach,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400" b="1" dirty="0" smtClean="0">
                <a:solidFill>
                  <a:srgbClr val="084077"/>
                </a:solidFill>
              </a:rPr>
              <a:t>Δεύτερου βαθμού </a:t>
            </a:r>
            <a:r>
              <a:rPr lang="el-GR" sz="2400" dirty="0" smtClean="0"/>
              <a:t>κολποκοιλιακός αποκλεισμός </a:t>
            </a:r>
            <a:r>
              <a:rPr lang="en-US" sz="2400" b="1" dirty="0" smtClean="0">
                <a:solidFill>
                  <a:srgbClr val="9C0000"/>
                </a:solidFill>
              </a:rPr>
              <a:t>Mobitz II,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400" b="1" dirty="0" smtClean="0">
                <a:solidFill>
                  <a:srgbClr val="084077"/>
                </a:solidFill>
              </a:rPr>
              <a:t>Τρίτου βαθμού ή </a:t>
            </a:r>
            <a:r>
              <a:rPr lang="el-GR" sz="2400" dirty="0" smtClean="0"/>
              <a:t>πλήρης κολποκοιλιακός αποκλεισμός ή</a:t>
            </a:r>
            <a:r>
              <a:rPr lang="en-US" sz="2400" dirty="0" smtClean="0"/>
              <a:t>,</a:t>
            </a:r>
            <a:endParaRPr lang="el-GR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400" dirty="0" smtClean="0"/>
              <a:t>Αποκλεισμός δεξιού σκέλους του δεματίου του </a:t>
            </a:r>
            <a:r>
              <a:rPr lang="en-US" sz="2400" dirty="0" smtClean="0"/>
              <a:t>His,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400" dirty="0" smtClean="0"/>
              <a:t>Αποκλεισμός αριστερού σκέλους του δεματίου του </a:t>
            </a:r>
            <a:r>
              <a:rPr lang="en-US" sz="2400" dirty="0" smtClean="0"/>
              <a:t>His,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l-GR" sz="2400" dirty="0" smtClean="0"/>
              <a:t>Διδεσμικοί αποκλεισμοί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Πρώτου βαθμού κολποκοιλιακός αποκλεισμός</a:t>
            </a:r>
            <a:br>
              <a:rPr lang="el-GR" sz="4000" dirty="0" smtClean="0"/>
            </a:br>
            <a:r>
              <a:rPr lang="en-US" dirty="0" smtClean="0"/>
              <a:t>(P-R &gt;0,20’’)</a:t>
            </a:r>
            <a:endParaRPr lang="el-GR" dirty="0" smtClean="0"/>
          </a:p>
        </p:txBody>
      </p:sp>
      <p:pic>
        <p:nvPicPr>
          <p:cNvPr id="4098" name="Picture 2" descr="καρδιογράφημα Πρώτου βαθμού κολποκοιλιακός αποκλεισμό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93588"/>
            <a:ext cx="8075868" cy="4552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Rectangle 6"/>
          <p:cNvSpPr/>
          <p:nvPr/>
        </p:nvSpPr>
        <p:spPr>
          <a:xfrm>
            <a:off x="2993311" y="6193077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RBBB with first degree AV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block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Stevenfruitsmaak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/>
              <a:t>Δεύτερου βαθμού ΚΚΑ – </a:t>
            </a:r>
            <a:r>
              <a:rPr lang="en-US" sz="4400" dirty="0" smtClean="0"/>
              <a:t>Mobitz I</a:t>
            </a:r>
            <a:r>
              <a:rPr lang="el-GR" sz="4400" dirty="0" smtClean="0"/>
              <a:t> </a:t>
            </a:r>
            <a:br>
              <a:rPr lang="el-GR" sz="4400" dirty="0" smtClean="0"/>
            </a:br>
            <a:r>
              <a:rPr lang="el-GR" b="0" dirty="0" smtClean="0"/>
              <a:t>(1 από 2)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Προοδευτική  αύξηση του </a:t>
            </a:r>
            <a:r>
              <a:rPr lang="en-US" sz="2400" dirty="0" smtClean="0"/>
              <a:t>P-R </a:t>
            </a:r>
            <a:r>
              <a:rPr lang="el-GR" sz="2400" dirty="0" smtClean="0"/>
              <a:t>διαστήματος μέχρι που ένα φλεβοκομβικό Ρ έπαρμα δεν ακολουθείται από </a:t>
            </a:r>
            <a:r>
              <a:rPr lang="en-US" sz="2400" dirty="0" smtClean="0"/>
              <a:t>QRS.</a:t>
            </a:r>
            <a:r>
              <a:rPr lang="el-GR" sz="2400" dirty="0" smtClean="0"/>
              <a:t> Το αμέσως  επόμενο </a:t>
            </a:r>
            <a:r>
              <a:rPr lang="en-US" sz="2400" dirty="0" smtClean="0"/>
              <a:t>P-R </a:t>
            </a:r>
            <a:r>
              <a:rPr lang="el-GR" sz="2400" dirty="0" smtClean="0"/>
              <a:t>είναι μικρό και αυξάνει προοδευτικά έως ότου χαθεί πάλι μια κοιλιακή συστολή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/>
              <a:t>Δεύτερου βαθμού ΚΚΑ – </a:t>
            </a:r>
            <a:r>
              <a:rPr lang="en-US" sz="4400" dirty="0" smtClean="0"/>
              <a:t>Mobitz I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b="0" dirty="0" smtClean="0"/>
              <a:t>(2 από 2)</a:t>
            </a:r>
          </a:p>
        </p:txBody>
      </p:sp>
      <p:pic>
        <p:nvPicPr>
          <p:cNvPr id="49155" name="Picture 3" descr="καρδιογράφημα με Δεύτερου βαθμού ΚΚΑ – Mobitz 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8" b="29371"/>
          <a:stretch/>
        </p:blipFill>
        <p:spPr>
          <a:xfrm>
            <a:off x="1392790" y="1628800"/>
            <a:ext cx="6358421" cy="2376264"/>
          </a:xfrm>
          <a:prstGeom prst="rect">
            <a:avLst/>
          </a:prstGeom>
          <a:ln w="38100">
            <a:solidFill>
              <a:srgbClr val="084077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Πίνακας 5" descr="πίνακας για Δεύτερου βαθμού ΚΚΑ – Mobitz I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06391"/>
              </p:ext>
            </p:extLst>
          </p:nvPr>
        </p:nvGraphicFramePr>
        <p:xfrm>
          <a:off x="503548" y="4293096"/>
          <a:ext cx="8136905" cy="183393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29168"/>
                <a:gridCol w="1932507"/>
                <a:gridCol w="2108870"/>
                <a:gridCol w="1766360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P Wave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PR</a:t>
                      </a:r>
                      <a:r>
                        <a:rPr lang="en-US" sz="2000" baseline="0" dirty="0" smtClean="0">
                          <a:solidFill>
                            <a:srgbClr val="EEECE1"/>
                          </a:solidFill>
                        </a:rPr>
                        <a:t> interval (in seconds)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QRS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(in seconds)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Characteristics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Conduction</a:t>
                      </a:r>
                      <a:r>
                        <a:rPr lang="en-US" sz="2000" baseline="0" dirty="0" smtClean="0">
                          <a:solidFill>
                            <a:srgbClr val="084077"/>
                          </a:solidFill>
                        </a:rPr>
                        <a:t> intermittant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Increasingly Prolonged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&lt;0,12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QRS dripped in</a:t>
                      </a:r>
                      <a:r>
                        <a:rPr lang="en-US" sz="2000" baseline="0" dirty="0" smtClean="0">
                          <a:solidFill>
                            <a:srgbClr val="084077"/>
                          </a:solidFill>
                        </a:rPr>
                        <a:t> a repeating pattern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Δεύτερου βαθμού ΚΚΑ – </a:t>
            </a:r>
            <a:r>
              <a:rPr lang="en-US" dirty="0" smtClean="0"/>
              <a:t>Mobitz II</a:t>
            </a:r>
            <a:r>
              <a:rPr lang="el-GR" dirty="0" smtClean="0"/>
              <a:t> </a:t>
            </a:r>
            <a:r>
              <a:rPr lang="el-GR" sz="2800" b="0" dirty="0"/>
              <a:t>(1 από 2)</a:t>
            </a:r>
            <a:endParaRPr lang="el-GR" sz="4000" dirty="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Σταθερό </a:t>
            </a:r>
            <a:r>
              <a:rPr lang="en-US" sz="2400" dirty="0" smtClean="0"/>
              <a:t>P-R </a:t>
            </a:r>
            <a:r>
              <a:rPr lang="el-GR" sz="2400" dirty="0" smtClean="0"/>
              <a:t>διάστημα,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Ξαφνικά χωρίς προηγούμενη παράταση του </a:t>
            </a:r>
            <a:r>
              <a:rPr lang="en-US" sz="2400" dirty="0" smtClean="0"/>
              <a:t>P-R, </a:t>
            </a:r>
            <a:r>
              <a:rPr lang="el-GR" sz="2400" dirty="0" smtClean="0"/>
              <a:t>ένα φλεβοκομβικό Ρ αποκλείεται στον κολποκοιλιακό κόμβο και δεν ακολουθείται από </a:t>
            </a:r>
            <a:r>
              <a:rPr lang="en-US" sz="2400" dirty="0" smtClean="0"/>
              <a:t>QRS</a:t>
            </a:r>
            <a:r>
              <a:rPr 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Δεύτερου βαθμού ΚΚΑ – </a:t>
            </a:r>
            <a:r>
              <a:rPr lang="en-US" dirty="0" smtClean="0"/>
              <a:t>Mobitz II</a:t>
            </a:r>
            <a:r>
              <a:rPr lang="el-GR" dirty="0" smtClean="0"/>
              <a:t> </a:t>
            </a:r>
            <a:r>
              <a:rPr lang="el-GR" sz="2800" b="0" dirty="0" smtClean="0"/>
              <a:t>(2 </a:t>
            </a:r>
            <a:r>
              <a:rPr lang="el-GR" sz="2800" b="0" dirty="0"/>
              <a:t>από 2)</a:t>
            </a:r>
            <a:endParaRPr lang="el-GR" sz="4000" dirty="0" smtClean="0"/>
          </a:p>
        </p:txBody>
      </p:sp>
      <p:pic>
        <p:nvPicPr>
          <p:cNvPr id="9218" name="Picture 2" descr="καρδιογράφημα Δεύτερου βαθμού ΚΚΑ – Mobitz II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3"/>
          <a:stretch/>
        </p:blipFill>
        <p:spPr bwMode="auto">
          <a:xfrm>
            <a:off x="769368" y="1196752"/>
            <a:ext cx="7605263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159000" y="6051579"/>
            <a:ext cx="282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sv-SE" sz="1200" dirty="0">
                <a:solidFill>
                  <a:prstClr val="black"/>
                </a:solidFill>
                <a:latin typeface="Calibri"/>
                <a:hlinkClick r:id="rId3"/>
              </a:rPr>
              <a:t>Mobitz II 2° AV Block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Tufts OCW material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CC BY-NC-SA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dirty="0" smtClean="0"/>
              <a:t>Πλήρης κολποκοιλιακός αποκλεισμός </a:t>
            </a:r>
            <a:r>
              <a:rPr lang="el-GR" sz="2800" b="0" dirty="0"/>
              <a:t>(1 από 2)</a:t>
            </a:r>
            <a:endParaRPr lang="el-GR" sz="3600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Ο φλεβόκομβος συνεχίζει κανονικά να εκπέμπει ηλεκτρικά ερεθίσματα, αλλά κανένα δε φτάνει στις κοιλίες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Οι κοιλίες διεγείρονται από κάποιο έκτοπο βηματοδότη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Αν οι κοιλίες βηματοδοτούνται από την περιοχή του κολποκοιλιακού κόμβου το </a:t>
            </a:r>
            <a:r>
              <a:rPr lang="en-US" sz="2400" dirty="0" smtClean="0"/>
              <a:t>QRS </a:t>
            </a:r>
            <a:r>
              <a:rPr lang="el-GR" sz="2400" dirty="0" smtClean="0"/>
              <a:t>θα είναι στενό, ενώ αν βηματοδοτούνται από ιδιοκοιλιακό βηματοδότη θα είναι διευρυσμένο.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Ταξινόμηση αρρυθμιών</a:t>
            </a:r>
            <a:endParaRPr lang="en-GB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107504" y="1052736"/>
            <a:ext cx="3960440" cy="5616624"/>
          </a:xfrm>
        </p:spPr>
        <p:txBody>
          <a:bodyPr>
            <a:noAutofit/>
          </a:bodyPr>
          <a:lstStyle/>
          <a:p>
            <a:pPr>
              <a:buClr>
                <a:srgbClr val="9C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Φλεβοκομβικές</a:t>
            </a:r>
          </a:p>
          <a:p>
            <a:pPr lvl="1">
              <a:defRPr/>
            </a:pPr>
            <a:r>
              <a:rPr lang="el-GR" sz="2400" dirty="0" smtClean="0"/>
              <a:t>Ταχυκαρδία,</a:t>
            </a:r>
            <a:endParaRPr lang="en-GB" sz="2400" dirty="0" smtClean="0"/>
          </a:p>
          <a:p>
            <a:pPr lvl="1">
              <a:defRPr/>
            </a:pPr>
            <a:r>
              <a:rPr lang="el-GR" sz="2400" dirty="0" smtClean="0"/>
              <a:t>Βραδυκαρδία.</a:t>
            </a:r>
            <a:endParaRPr lang="en-GB" sz="2400" dirty="0" smtClean="0"/>
          </a:p>
          <a:p>
            <a:pPr lvl="1">
              <a:buFontTx/>
              <a:buNone/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Κολπικές αρρυθμίες</a:t>
            </a:r>
          </a:p>
          <a:p>
            <a:pPr lvl="1">
              <a:defRPr/>
            </a:pPr>
            <a:r>
              <a:rPr lang="el-GR" sz="2400" dirty="0" smtClean="0"/>
              <a:t>Έκτακτες κολπικές συστολές,</a:t>
            </a:r>
          </a:p>
          <a:p>
            <a:pPr lvl="1">
              <a:defRPr/>
            </a:pPr>
            <a:r>
              <a:rPr lang="el-GR" sz="2400" dirty="0" smtClean="0"/>
              <a:t>Υπερκοιλιακή ταχυκαρδία,</a:t>
            </a:r>
          </a:p>
          <a:p>
            <a:pPr lvl="1"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Κολπικός πτερυγισμός,</a:t>
            </a:r>
          </a:p>
          <a:p>
            <a:pPr lvl="1"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Κολπική μαρμαρυγή.</a:t>
            </a:r>
            <a:endParaRPr lang="en-GB" sz="2400" b="1" dirty="0" smtClean="0">
              <a:solidFill>
                <a:srgbClr val="9C0000"/>
              </a:solidFill>
            </a:endParaRPr>
          </a:p>
          <a:p>
            <a:pPr lvl="1">
              <a:buFontTx/>
              <a:buNone/>
              <a:defRPr/>
            </a:pPr>
            <a:endParaRPr lang="el-GR" sz="2400" b="1" dirty="0" smtClean="0">
              <a:solidFill>
                <a:srgbClr val="084077"/>
              </a:solidFill>
            </a:endParaRPr>
          </a:p>
          <a:p>
            <a:pPr>
              <a:defRPr/>
            </a:pPr>
            <a:r>
              <a:rPr lang="el-GR" sz="2400" dirty="0" smtClean="0"/>
              <a:t>Συνδεσμικές αρρυθμίες</a:t>
            </a:r>
          </a:p>
          <a:p>
            <a:pPr>
              <a:defRPr/>
            </a:pPr>
            <a:endParaRPr lang="en-GB" sz="2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067175" y="936625"/>
            <a:ext cx="5076825" cy="58054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400" dirty="0" smtClean="0"/>
              <a:t>Κοιλιακές αρρυθμίες</a:t>
            </a:r>
          </a:p>
          <a:p>
            <a:pPr lvl="1">
              <a:defRPr/>
            </a:pPr>
            <a:r>
              <a:rPr lang="el-GR" sz="2200" dirty="0" smtClean="0"/>
              <a:t>Ιδιοκοιλικός ρυθμός,</a:t>
            </a:r>
          </a:p>
          <a:p>
            <a:pPr lvl="1">
              <a:defRPr/>
            </a:pPr>
            <a:r>
              <a:rPr lang="el-GR" sz="2200" b="1" dirty="0" smtClean="0">
                <a:solidFill>
                  <a:srgbClr val="9C0000"/>
                </a:solidFill>
              </a:rPr>
              <a:t>Έκτακτες κοιλιακές συστολές,</a:t>
            </a:r>
          </a:p>
          <a:p>
            <a:pPr lvl="1">
              <a:defRPr/>
            </a:pPr>
            <a:r>
              <a:rPr lang="el-GR" sz="2200" b="1" dirty="0" smtClean="0">
                <a:solidFill>
                  <a:srgbClr val="9C0000"/>
                </a:solidFill>
              </a:rPr>
              <a:t>Κοιλιακή ταχυκαρδία,</a:t>
            </a:r>
          </a:p>
          <a:p>
            <a:pPr lvl="1">
              <a:defRPr/>
            </a:pPr>
            <a:r>
              <a:rPr lang="el-GR" sz="2200" b="1" dirty="0" smtClean="0">
                <a:solidFill>
                  <a:srgbClr val="9C0000"/>
                </a:solidFill>
              </a:rPr>
              <a:t>Κοιλιακή μαρμαρυγή,</a:t>
            </a:r>
          </a:p>
          <a:p>
            <a:pPr lvl="1">
              <a:defRPr/>
            </a:pPr>
            <a:r>
              <a:rPr lang="el-GR" sz="2200" b="1" dirty="0" smtClean="0">
                <a:solidFill>
                  <a:srgbClr val="9C0000"/>
                </a:solidFill>
              </a:rPr>
              <a:t>Κοιλιακή ασυστολία.</a:t>
            </a:r>
            <a:endParaRPr lang="el-GR" sz="22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l-GR" sz="2400" dirty="0" smtClean="0"/>
              <a:t>Κολποκοιλιακοί αποκλεισμοί</a:t>
            </a:r>
          </a:p>
          <a:p>
            <a:pPr lvl="1">
              <a:defRPr/>
            </a:pPr>
            <a:r>
              <a:rPr lang="el-GR" sz="2200" b="1" dirty="0" smtClean="0">
                <a:solidFill>
                  <a:srgbClr val="9C0000"/>
                </a:solidFill>
              </a:rPr>
              <a:t>1ου βαθμού ΚΚ απ.,</a:t>
            </a:r>
          </a:p>
          <a:p>
            <a:pPr lvl="1">
              <a:defRPr/>
            </a:pPr>
            <a:r>
              <a:rPr lang="el-GR" sz="2200" b="1" dirty="0" smtClean="0">
                <a:solidFill>
                  <a:srgbClr val="9C0000"/>
                </a:solidFill>
              </a:rPr>
              <a:t>2</a:t>
            </a:r>
            <a:r>
              <a:rPr lang="el-GR" sz="2200" b="1" baseline="30000" dirty="0" smtClean="0">
                <a:solidFill>
                  <a:srgbClr val="9C0000"/>
                </a:solidFill>
              </a:rPr>
              <a:t>ου</a:t>
            </a:r>
            <a:r>
              <a:rPr lang="el-GR" sz="2200" b="1" dirty="0" smtClean="0">
                <a:solidFill>
                  <a:srgbClr val="9C0000"/>
                </a:solidFill>
              </a:rPr>
              <a:t> βαθμού ΚΚ απ. Τύπου Ι,</a:t>
            </a:r>
          </a:p>
          <a:p>
            <a:pPr lvl="1">
              <a:defRPr/>
            </a:pPr>
            <a:r>
              <a:rPr lang="el-GR" sz="2200" b="1" dirty="0" smtClean="0">
                <a:solidFill>
                  <a:srgbClr val="9C0000"/>
                </a:solidFill>
              </a:rPr>
              <a:t>2</a:t>
            </a:r>
            <a:r>
              <a:rPr lang="el-GR" sz="2200" b="1" baseline="30000" dirty="0" smtClean="0">
                <a:solidFill>
                  <a:srgbClr val="9C0000"/>
                </a:solidFill>
              </a:rPr>
              <a:t>ου</a:t>
            </a:r>
            <a:r>
              <a:rPr lang="el-GR" sz="2200" b="1" dirty="0" smtClean="0">
                <a:solidFill>
                  <a:srgbClr val="9C0000"/>
                </a:solidFill>
              </a:rPr>
              <a:t> βαθμού ΚΚ απ. Τύπου ΙΙ,</a:t>
            </a:r>
          </a:p>
          <a:p>
            <a:pPr lvl="1">
              <a:defRPr/>
            </a:pPr>
            <a:r>
              <a:rPr lang="el-GR" sz="2200" b="1" dirty="0" smtClean="0">
                <a:solidFill>
                  <a:srgbClr val="9C0000"/>
                </a:solidFill>
              </a:rPr>
              <a:t>3</a:t>
            </a:r>
            <a:r>
              <a:rPr lang="el-GR" sz="2200" b="1" baseline="30000" dirty="0" smtClean="0">
                <a:solidFill>
                  <a:srgbClr val="9C0000"/>
                </a:solidFill>
              </a:rPr>
              <a:t>ου</a:t>
            </a:r>
            <a:r>
              <a:rPr lang="el-GR" sz="2200" b="1" dirty="0" smtClean="0">
                <a:solidFill>
                  <a:srgbClr val="9C0000"/>
                </a:solidFill>
              </a:rPr>
              <a:t> βαθμού ΚΚ (πλήρης).</a:t>
            </a:r>
          </a:p>
          <a:p>
            <a:pPr lvl="1">
              <a:defRPr/>
            </a:pPr>
            <a:r>
              <a:rPr lang="el-GR" sz="2200" dirty="0" smtClean="0"/>
              <a:t>Σκελικοί αποκλεισμοί</a:t>
            </a:r>
            <a:endParaRPr lang="en-GB" sz="2200" dirty="0" smtClean="0"/>
          </a:p>
          <a:p>
            <a:pPr>
              <a:defRPr/>
            </a:pPr>
            <a:r>
              <a:rPr lang="el-GR" sz="2400" dirty="0"/>
              <a:t>Α</a:t>
            </a:r>
            <a:r>
              <a:rPr lang="el-GR" sz="2400" dirty="0" smtClean="0"/>
              <a:t>ριστερό – δεξιό σκέλος Δεμάτιο του</a:t>
            </a:r>
            <a:r>
              <a:rPr lang="en-GB" sz="2400" dirty="0" smtClean="0"/>
              <a:t> Hiss</a:t>
            </a:r>
            <a:r>
              <a:rPr 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Πλήρης κολποκοιλιακός αποκλεισμός </a:t>
            </a:r>
            <a:r>
              <a:rPr lang="el-GR" sz="2800" b="0" dirty="0" smtClean="0"/>
              <a:t>(2 </a:t>
            </a:r>
            <a:r>
              <a:rPr lang="el-GR" sz="2800" b="0" dirty="0"/>
              <a:t>από 2)</a:t>
            </a:r>
            <a:endParaRPr lang="el-GR" dirty="0" smtClean="0"/>
          </a:p>
        </p:txBody>
      </p:sp>
      <p:pic>
        <p:nvPicPr>
          <p:cNvPr id="53251" name="Picture 3" descr="καρδιογράφημα με Πλήρη κολποκοιλιακό αποκλεισμό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8" b="29706"/>
          <a:stretch/>
        </p:blipFill>
        <p:spPr>
          <a:xfrm>
            <a:off x="863588" y="1484783"/>
            <a:ext cx="7416824" cy="2776666"/>
          </a:xfrm>
          <a:prstGeom prst="rect">
            <a:avLst/>
          </a:prstGeom>
          <a:ln w="38100">
            <a:solidFill>
              <a:srgbClr val="084077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 rot="16200000">
            <a:off x="7425829" y="2764312"/>
            <a:ext cx="2115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Ecg third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av1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Kjell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Πίνακας 6" descr="πίνακας για Πλήρη κολποκοιλιακό αποκλεισμό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1636"/>
              </p:ext>
            </p:extLst>
          </p:nvPr>
        </p:nvGraphicFramePr>
        <p:xfrm>
          <a:off x="503548" y="4509120"/>
          <a:ext cx="8136905" cy="165618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29168"/>
                <a:gridCol w="1932507"/>
                <a:gridCol w="2108870"/>
                <a:gridCol w="1766360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P Wave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PR</a:t>
                      </a:r>
                      <a:r>
                        <a:rPr lang="en-US" sz="2000" baseline="0" dirty="0" smtClean="0">
                          <a:solidFill>
                            <a:srgbClr val="EEECE1"/>
                          </a:solidFill>
                        </a:rPr>
                        <a:t> interval (in seconds)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QRS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(in seconds)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EECE1"/>
                          </a:solidFill>
                        </a:rPr>
                        <a:t>Characteristics</a:t>
                      </a:r>
                      <a:endParaRPr lang="el-GR" sz="2000" dirty="0">
                        <a:solidFill>
                          <a:srgbClr val="EEECE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077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Normal but not related to QRS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None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N/A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84077"/>
                          </a:solidFill>
                        </a:rPr>
                        <a:t>No relationship between P&amp;RS</a:t>
                      </a:r>
                      <a:endParaRPr lang="el-GR" sz="2000" dirty="0">
                        <a:solidFill>
                          <a:srgbClr val="0840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Αποκλεισμός δεξιού και αριστερού σκέλους του δεματίου του </a:t>
            </a:r>
            <a:r>
              <a:rPr lang="en-US" sz="4000" dirty="0" smtClean="0"/>
              <a:t>HIS</a:t>
            </a:r>
            <a:endParaRPr lang="el-GR" sz="4000" dirty="0" smtClean="0"/>
          </a:p>
        </p:txBody>
      </p:sp>
      <p:pic>
        <p:nvPicPr>
          <p:cNvPr id="5122" name="Picture 2" descr="καρδιογράφημα με Αποκλεισμό δεξιού σκέλους του δεματίου του H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7360"/>
            <a:ext cx="4365462" cy="40050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708786" y="5733256"/>
            <a:ext cx="3306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Right bundle branch block ECG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characteristics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A.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Rad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4" name="Picture 4" descr="καρδιογράφημα με Αποκλεισμό αριστερού σκέλους του δεματίου του H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41" y="1637360"/>
            <a:ext cx="4361474" cy="40050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5153984" y="5733255"/>
            <a:ext cx="3341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Left bundle branch block ECG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characteristics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A. Rad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Ηλεκτρολυτικές διαταραχές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Υπερκαλιαιμία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Υποκαλιαιμία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Υπερασβεστιαιμία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Υποασβεστιαιμία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Υπερμαγνησιαιμία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Υπομαγνησιαιμία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Υπερκαλιαιμία</a:t>
            </a:r>
            <a:r>
              <a:rPr lang="en-US" dirty="0" smtClean="0"/>
              <a:t> </a:t>
            </a:r>
            <a:r>
              <a:rPr lang="el-GR" sz="2800" b="0" dirty="0" smtClean="0"/>
              <a:t>(1 από 2)</a:t>
            </a:r>
          </a:p>
        </p:txBody>
      </p:sp>
      <p:pic>
        <p:nvPicPr>
          <p:cNvPr id="7170" name="Picture 2" descr="καρδιογράφημα με υπερκαλιαιμί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54" y="1036128"/>
            <a:ext cx="337185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 rot="16200000">
            <a:off x="5278491" y="3662796"/>
            <a:ext cx="3127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l-GR" sz="1200" dirty="0">
                <a:solidFill>
                  <a:prstClr val="black"/>
                </a:solidFill>
                <a:latin typeface="Calibri"/>
                <a:hlinkClick r:id="rId3"/>
              </a:rPr>
              <a:t>ECG in 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3"/>
              </a:rPr>
              <a:t>hyperkalemia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Mikael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Häggström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Υπερκαλιαιμία </a:t>
            </a:r>
            <a:r>
              <a:rPr lang="el-GR" sz="2800" b="0" dirty="0" smtClean="0"/>
              <a:t>(2 </a:t>
            </a:r>
            <a:r>
              <a:rPr lang="el-GR" sz="2800" b="0" dirty="0"/>
              <a:t>από 2)</a:t>
            </a:r>
            <a:endParaRPr lang="el-GR" sz="2800" b="0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Μείωση του εύρους  και όξυνση της κορυφής του Τ κύματος</a:t>
            </a:r>
            <a:r>
              <a:rPr lang="en-US" sz="2400" dirty="0"/>
              <a:t>,</a:t>
            </a:r>
            <a:endParaRPr lang="el-GR" sz="2400" dirty="0" smtClean="0"/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Παράταση του </a:t>
            </a:r>
            <a:r>
              <a:rPr lang="en-US" sz="2400" dirty="0" smtClean="0"/>
              <a:t>P-R </a:t>
            </a:r>
            <a:r>
              <a:rPr lang="el-GR" sz="2400" dirty="0" smtClean="0"/>
              <a:t>διαστήματος  και ενδεχόμενο πλήρους κολποκοιλιακού αποκλεισμού</a:t>
            </a:r>
            <a:r>
              <a:rPr lang="en-US" sz="2400" dirty="0"/>
              <a:t>,</a:t>
            </a:r>
            <a:endParaRPr lang="el-GR" sz="2400" dirty="0" smtClean="0"/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Ελάττωση του Ρ μέχρι εξαφάνισης</a:t>
            </a:r>
            <a:r>
              <a:rPr lang="en-US" sz="2400" dirty="0"/>
              <a:t>,</a:t>
            </a:r>
            <a:endParaRPr lang="el-GR" sz="2400" dirty="0" smtClean="0"/>
          </a:p>
          <a:p>
            <a:pPr marL="360000" indent="-360000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Διεύρυνση του </a:t>
            </a:r>
            <a:r>
              <a:rPr lang="en-US" sz="2400" dirty="0" smtClean="0"/>
              <a:t>QRS.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Υποκαλιαιμία </a:t>
            </a:r>
            <a:r>
              <a:rPr lang="el-GR" sz="2800" b="0" dirty="0" smtClean="0"/>
              <a:t>(1 από 2)</a:t>
            </a:r>
          </a:p>
        </p:txBody>
      </p:sp>
      <p:pic>
        <p:nvPicPr>
          <p:cNvPr id="8194" name="Picture 2" descr="καρδιογράφημα με Υποκαλιαιμί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5" y="1340768"/>
            <a:ext cx="8728240" cy="4320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11245" y="5797683"/>
            <a:ext cx="2096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LowKECG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Jmh649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Υποκαλιαιμία </a:t>
            </a:r>
            <a:r>
              <a:rPr lang="el-GR" sz="2800" b="0" dirty="0" smtClean="0"/>
              <a:t>(2 </a:t>
            </a:r>
            <a:r>
              <a:rPr lang="el-GR" sz="2800" b="0" dirty="0"/>
              <a:t>από 2)</a:t>
            </a:r>
            <a:endParaRPr lang="el-GR" sz="3200" b="0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579296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Υψηλό έπαρμα </a:t>
            </a:r>
            <a:r>
              <a:rPr lang="en-US" sz="2400" dirty="0" smtClean="0"/>
              <a:t>U </a:t>
            </a:r>
            <a:r>
              <a:rPr lang="el-GR" sz="2400" dirty="0" smtClean="0"/>
              <a:t>του οποίου το ύψος ξεπερνάει και αυτό το Τ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Παράταση </a:t>
            </a:r>
            <a:r>
              <a:rPr lang="en-US" sz="2400" dirty="0" smtClean="0"/>
              <a:t>QT,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Επιπέδωση του Τ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Κατάσπαση </a:t>
            </a:r>
            <a:r>
              <a:rPr lang="en-US" sz="2400" dirty="0" smtClean="0"/>
              <a:t>ST.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Θεοδώρα Στρουμπούκη 2014. Θεοδώρα Στρουμπούκη. «Παθολογική Νοσηλευτική </a:t>
            </a:r>
            <a:r>
              <a:rPr lang="el-GR" sz="2000" dirty="0"/>
              <a:t>ΙΙ (Ε).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ΗΚΓ Βασικές και επικίνδυνες Αρρυθμίες (μέρος α</a:t>
            </a:r>
            <a:r>
              <a:rPr lang="el-GR" sz="2000" dirty="0" smtClean="0"/>
              <a:t>’)».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Υπερκοιλιακές αρρυθμίες </a:t>
            </a:r>
            <a:r>
              <a:rPr lang="el-GR" sz="2800" b="0" dirty="0"/>
              <a:t>(1 από </a:t>
            </a:r>
            <a:r>
              <a:rPr lang="el-GR" sz="2800" b="0" dirty="0" smtClean="0"/>
              <a:t>3)</a:t>
            </a:r>
            <a:endParaRPr lang="el-GR" sz="40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endParaRPr lang="el-GR" sz="2800" b="1" dirty="0" smtClean="0">
              <a:solidFill>
                <a:srgbClr val="9C0000"/>
              </a:solidFill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l-GR" sz="2800" b="1" dirty="0" smtClean="0">
                <a:solidFill>
                  <a:srgbClr val="9C0000"/>
                </a:solidFill>
              </a:rPr>
              <a:t>Φλεβοκομβικές αρρυθμίες</a:t>
            </a:r>
            <a:endParaRPr lang="en-GB" sz="2800" b="1" dirty="0" smtClean="0">
              <a:solidFill>
                <a:srgbClr val="9C0000"/>
              </a:solidFill>
            </a:endParaRP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Φλεβοκομβική ή αναπνευστική αρρυθμία,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Φλεβοκομβική βραδυκαρδία,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Φλεβοκομβική ταχυκαρδία.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3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5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Υπερκοιλιακές αρρυθμίες </a:t>
            </a:r>
            <a:r>
              <a:rPr lang="el-GR" sz="2800" b="0" dirty="0" smtClean="0"/>
              <a:t>(2 </a:t>
            </a:r>
            <a:r>
              <a:rPr lang="el-GR" sz="2800" b="0" dirty="0"/>
              <a:t>από </a:t>
            </a:r>
            <a:r>
              <a:rPr lang="el-GR" sz="2800" b="0" dirty="0" smtClean="0"/>
              <a:t>3)</a:t>
            </a:r>
            <a:endParaRPr lang="el-GR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0000" indent="-360000" eaLnBrk="1" hangingPunct="1"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l-GR" sz="3000" b="1" dirty="0" smtClean="0">
                <a:solidFill>
                  <a:srgbClr val="9C0000"/>
                </a:solidFill>
              </a:rPr>
              <a:t>Κολπικές αρρυθμίες</a:t>
            </a:r>
          </a:p>
          <a:p>
            <a:pPr>
              <a:lnSpc>
                <a:spcPct val="130000"/>
              </a:lnSpc>
              <a:spcBef>
                <a:spcPts val="1200"/>
              </a:spcBef>
              <a:defRPr/>
            </a:pPr>
            <a:r>
              <a:rPr lang="el-GR" sz="2400" dirty="0" smtClean="0"/>
              <a:t>Κολπικές έκτακτες συστολές,</a:t>
            </a:r>
          </a:p>
          <a:p>
            <a:pPr>
              <a:lnSpc>
                <a:spcPct val="130000"/>
              </a:lnSpc>
              <a:spcBef>
                <a:spcPts val="1200"/>
              </a:spcBef>
              <a:defRPr/>
            </a:pPr>
            <a:r>
              <a:rPr lang="el-GR" sz="2400" dirty="0" smtClean="0"/>
              <a:t>Παροξυντική κολπική ταχυκαρδία,</a:t>
            </a:r>
          </a:p>
          <a:p>
            <a:pPr>
              <a:lnSpc>
                <a:spcPct val="130000"/>
              </a:lnSpc>
              <a:spcBef>
                <a:spcPts val="1200"/>
              </a:spcBef>
              <a:defRPr/>
            </a:pPr>
            <a:r>
              <a:rPr lang="el-GR" sz="2400" dirty="0" smtClean="0"/>
              <a:t>Κολπικός πτερυγισμός,</a:t>
            </a:r>
          </a:p>
          <a:p>
            <a:pPr>
              <a:lnSpc>
                <a:spcPct val="130000"/>
              </a:lnSpc>
              <a:spcBef>
                <a:spcPts val="1200"/>
              </a:spcBef>
              <a:defRPr/>
            </a:pPr>
            <a:r>
              <a:rPr lang="el-GR" sz="2400" dirty="0" smtClean="0"/>
              <a:t>Κολπική μαρμαρυγή,</a:t>
            </a:r>
          </a:p>
          <a:p>
            <a:pPr>
              <a:lnSpc>
                <a:spcPct val="130000"/>
              </a:lnSpc>
              <a:spcBef>
                <a:spcPts val="1200"/>
              </a:spcBef>
              <a:defRPr/>
            </a:pPr>
            <a:r>
              <a:rPr lang="el-GR" sz="2400" dirty="0" smtClean="0"/>
              <a:t>Φλεβοκομβική παύση,</a:t>
            </a:r>
          </a:p>
          <a:p>
            <a:pPr>
              <a:lnSpc>
                <a:spcPct val="130000"/>
              </a:lnSpc>
              <a:spcBef>
                <a:spcPts val="1200"/>
              </a:spcBef>
              <a:defRPr/>
            </a:pPr>
            <a:r>
              <a:rPr lang="el-GR" sz="2400" dirty="0" smtClean="0"/>
              <a:t>Σύνδρομο νοσούντος φλεβοκόμβου,</a:t>
            </a:r>
          </a:p>
          <a:p>
            <a:pPr>
              <a:lnSpc>
                <a:spcPct val="130000"/>
              </a:lnSpc>
              <a:spcBef>
                <a:spcPts val="1200"/>
              </a:spcBef>
              <a:defRPr/>
            </a:pPr>
            <a:r>
              <a:rPr lang="el-GR" sz="2400" dirty="0" smtClean="0"/>
              <a:t>Σύνδρομο </a:t>
            </a:r>
            <a:r>
              <a:rPr lang="en-US" sz="2400" dirty="0" smtClean="0"/>
              <a:t>Wolff-Parkinson-White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>
              <a:lnSpc>
                <a:spcPct val="130000"/>
              </a:lnSpc>
              <a:spcBef>
                <a:spcPts val="1200"/>
              </a:spcBef>
              <a:defRPr/>
            </a:pPr>
            <a:r>
              <a:rPr lang="el-GR" sz="2400" dirty="0" smtClean="0"/>
              <a:t>Περιπλανώμενος βηματοδότης.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Υπερκοιλιακές αρρυθμίες </a:t>
            </a:r>
            <a:r>
              <a:rPr lang="el-GR" sz="2800" b="0" dirty="0" smtClean="0"/>
              <a:t>(3 </a:t>
            </a:r>
            <a:r>
              <a:rPr lang="el-GR" sz="2800" b="0" dirty="0"/>
              <a:t>από </a:t>
            </a:r>
            <a:r>
              <a:rPr lang="el-GR" sz="2800" b="0" dirty="0" smtClean="0"/>
              <a:t>3)</a:t>
            </a:r>
            <a:endParaRPr lang="el-GR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1"/>
            <a:ext cx="5364163" cy="1972816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3000" b="1" dirty="0" smtClean="0">
                <a:solidFill>
                  <a:srgbClr val="9C0000"/>
                </a:solidFill>
              </a:rPr>
              <a:t>Κομβικές αρρυθμίες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 smtClean="0"/>
              <a:t>Κομβικός ρυθμός εκ διαφυγής,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 smtClean="0"/>
              <a:t>Κομβικές έκτακτες συστολές,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 smtClean="0"/>
              <a:t>Κομβική ταχυκαρδία.</a:t>
            </a:r>
          </a:p>
        </p:txBody>
      </p:sp>
      <p:grpSp>
        <p:nvGrpSpPr>
          <p:cNvPr id="3" name="Ομάδα 2" descr="ανατομία της καρδιάς"/>
          <p:cNvGrpSpPr/>
          <p:nvPr/>
        </p:nvGrpSpPr>
        <p:grpSpPr>
          <a:xfrm>
            <a:off x="3088686" y="963884"/>
            <a:ext cx="5605306" cy="5395958"/>
            <a:chOff x="3088686" y="963884"/>
            <a:chExt cx="5605306" cy="5395958"/>
          </a:xfrm>
        </p:grpSpPr>
        <p:pic>
          <p:nvPicPr>
            <p:cNvPr id="2050" name="Picture 2" descr="ανατομία της καρδιά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047" y="963884"/>
              <a:ext cx="3351902" cy="5057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1" name="Oval 5"/>
            <p:cNvSpPr>
              <a:spLocks noChangeArrowheads="1"/>
            </p:cNvSpPr>
            <p:nvPr/>
          </p:nvSpPr>
          <p:spPr bwMode="auto">
            <a:xfrm>
              <a:off x="5104910" y="2994038"/>
              <a:ext cx="1079500" cy="9366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88686" y="3789040"/>
              <a:ext cx="201622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(2)Atrioventricular (AV)node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15841" y="2961404"/>
              <a:ext cx="1224136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(1)Sinoatrial  (SA)node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27984" y="5866538"/>
              <a:ext cx="1627753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(9)Right Ventricle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76717" y="6021288"/>
              <a:ext cx="151727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(7)Left Ventricle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Rectangle 6"/>
          <p:cNvSpPr/>
          <p:nvPr/>
        </p:nvSpPr>
        <p:spPr>
          <a:xfrm>
            <a:off x="4716016" y="6396335"/>
            <a:ext cx="321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RLS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12blauLeg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JHeuser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2.5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Κοιλιακές αρρυθμίες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l-GR" sz="2400" dirty="0" smtClean="0"/>
              <a:t>Κοιλιακές έκτακτες συστολές,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l-GR" sz="2400" dirty="0" smtClean="0"/>
              <a:t>Κοιλιακή ταχυκαρδία,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l-GR" sz="2400" dirty="0" smtClean="0"/>
              <a:t>Κοιλιακή μαρμαρυγή,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l-GR" sz="2400" dirty="0" smtClean="0"/>
              <a:t>Ταχύς ιδιοκοιλιακός ρυθμός,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l-GR" sz="2400" dirty="0" smtClean="0"/>
              <a:t>Κοιλιακή ασυστολία,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l-GR" sz="2400" dirty="0" smtClean="0"/>
              <a:t>Ηλεκτρομηχανικός διαχωρισμός.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2252</Words>
  <Application>Microsoft Office PowerPoint</Application>
  <PresentationFormat>Προβολή στην οθόνη (4:3)</PresentationFormat>
  <Paragraphs>419</Paragraphs>
  <Slides>63</Slides>
  <Notes>23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63</vt:i4>
      </vt:variant>
    </vt:vector>
  </HeadingPairs>
  <TitlesOfParts>
    <vt:vector size="66" baseType="lpstr">
      <vt:lpstr>OC_template_updated</vt:lpstr>
      <vt:lpstr>1_OC_template_updated</vt:lpstr>
      <vt:lpstr>2_OC_template_updated</vt:lpstr>
      <vt:lpstr>Παθολογική Νοσηλευτική ΙΙ (Ε)</vt:lpstr>
      <vt:lpstr>Εργαστήριο  Παθολογική Νοσηλευτική ΙΙ</vt:lpstr>
      <vt:lpstr>Εργαστήριο  Παθολογική Νοσηλευτική ΙΙ</vt:lpstr>
      <vt:lpstr>Ορολογία</vt:lpstr>
      <vt:lpstr>Ταξινόμηση αρρυθμιών</vt:lpstr>
      <vt:lpstr>Υπερκοιλιακές αρρυθμίες (1 από 3)</vt:lpstr>
      <vt:lpstr>Υπερκοιλιακές αρρυθμίες (2 από 3)</vt:lpstr>
      <vt:lpstr>Υπερκοιλιακές αρρυθμίες (3 από 3)</vt:lpstr>
      <vt:lpstr>Κοιλιακές αρρυθμίες</vt:lpstr>
      <vt:lpstr>Βασικές αρρυθμίες</vt:lpstr>
      <vt:lpstr>Κολπικές έκτακτες συστολές (1 από 2)</vt:lpstr>
      <vt:lpstr>Κολπικές έκτακτες συστολές (2 από 2)</vt:lpstr>
      <vt:lpstr>Υπερκοιλιακή ταχυκαρδία (1 από 2)</vt:lpstr>
      <vt:lpstr>Υπερκοιλιακή ταχυκαρδία (2 από 2) </vt:lpstr>
      <vt:lpstr>Κολπικός πτερυγισμός (1 από 3)</vt:lpstr>
      <vt:lpstr>Κολπικός πτερυγισμός (2 από 3)</vt:lpstr>
      <vt:lpstr>Κολπικός πτερυγισμός (3 από 3)</vt:lpstr>
      <vt:lpstr>Κολπική μαρμαρυγή (1 από 4)</vt:lpstr>
      <vt:lpstr>Κολπική μαρμαρυγή (2 από 4)</vt:lpstr>
      <vt:lpstr>Κολπική μαρμαρυγή (3 από 4)</vt:lpstr>
      <vt:lpstr>Κολπική μαρμαρυγή (4 από 4)</vt:lpstr>
      <vt:lpstr>Κολπική μαρμαρυγή με  ταχεία κοιλιακή ανταπόκριση</vt:lpstr>
      <vt:lpstr>Σύνδρομο Wolf Parkinson White (1 από 2)</vt:lpstr>
      <vt:lpstr>Σύνδρομο Wolf Parkinson White (2 από 2)</vt:lpstr>
      <vt:lpstr>Άσκηση 1η</vt:lpstr>
      <vt:lpstr>Κολπική μαρμαρυγή (1 από 2)</vt:lpstr>
      <vt:lpstr>Κολπική μαρμαρυγή (2 από 2)</vt:lpstr>
      <vt:lpstr>Έκτακτες κοιλιακές συστολές (1 από 2)</vt:lpstr>
      <vt:lpstr>Έκτακτες κοιλιακές συστολές (2 από 2)</vt:lpstr>
      <vt:lpstr>Πολυεστιακές έκτακτες συστολές</vt:lpstr>
      <vt:lpstr>Ριπές κοιλιακών έκτακτων συστολών</vt:lpstr>
      <vt:lpstr>Κοιλιακή ταχυκαρδία (1 από 2)</vt:lpstr>
      <vt:lpstr>Κοιλιακή ταχυκαρδία (2 από 2)</vt:lpstr>
      <vt:lpstr>Κοιλιακή μαρμαρυγή (1 από 4)</vt:lpstr>
      <vt:lpstr>Κοιλιακή μαρμαρυγή (2 από 4)</vt:lpstr>
      <vt:lpstr>Κοιλιακή μαρμαρυγή (3 από 4)</vt:lpstr>
      <vt:lpstr>Κοιλιακή μαρμαρυγή (4 από 4)</vt:lpstr>
      <vt:lpstr>Torsades de Pointes  (πολύμορφη κοιλιακή ταχυκαρδία)</vt:lpstr>
      <vt:lpstr>Άσκηση 2η</vt:lpstr>
      <vt:lpstr>Άσκηση 3η</vt:lpstr>
      <vt:lpstr>Πολύμορφες έκτακτες κοιλιακές συστολές </vt:lpstr>
      <vt:lpstr>Κολποκοιλιακός αποκλεισμός (1 από 2)</vt:lpstr>
      <vt:lpstr>Κολποκοιλιακός αποκλεισμός (2 από 2)</vt:lpstr>
      <vt:lpstr>Πρώτου βαθμού κολποκοιλιακός αποκλεισμός (P-R &gt;0,20’’)</vt:lpstr>
      <vt:lpstr>Δεύτερου βαθμού ΚΚΑ – Mobitz I  (1 από 2)</vt:lpstr>
      <vt:lpstr>Δεύτερου βαθμού ΚΚΑ – Mobitz I (2 από 2)</vt:lpstr>
      <vt:lpstr>Δεύτερου βαθμού ΚΚΑ – Mobitz II (1 από 2)</vt:lpstr>
      <vt:lpstr>Δεύτερου βαθμού ΚΚΑ – Mobitz II (2 από 2)</vt:lpstr>
      <vt:lpstr>Πλήρης κολποκοιλιακός αποκλεισμός (1 από 2)</vt:lpstr>
      <vt:lpstr>Πλήρης κολποκοιλιακός αποκλεισμός (2 από 2)</vt:lpstr>
      <vt:lpstr>Αποκλεισμός δεξιού και αριστερού σκέλους του δεματίου του HIS</vt:lpstr>
      <vt:lpstr>Ηλεκτρολυτικές διαταραχές</vt:lpstr>
      <vt:lpstr>Υπερκαλιαιμία (1 από 2)</vt:lpstr>
      <vt:lpstr>Υπερκαλιαιμία (2 από 2)</vt:lpstr>
      <vt:lpstr>Υποκαλιαιμία (1 από 2)</vt:lpstr>
      <vt:lpstr>Υποκαλιαιμία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45</cp:revision>
  <dcterms:created xsi:type="dcterms:W3CDTF">2013-03-04T13:35:19Z</dcterms:created>
  <dcterms:modified xsi:type="dcterms:W3CDTF">2015-02-27T08:55:59Z</dcterms:modified>
</cp:coreProperties>
</file>