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25"/>
  </p:notesMasterIdLst>
  <p:handoutMasterIdLst>
    <p:handoutMasterId r:id="rId26"/>
  </p:handoutMasterIdLst>
  <p:sldIdLst>
    <p:sldId id="256" r:id="rId2"/>
    <p:sldId id="268" r:id="rId3"/>
    <p:sldId id="269" r:id="rId4"/>
    <p:sldId id="270" r:id="rId5"/>
    <p:sldId id="271" r:id="rId6"/>
    <p:sldId id="272" r:id="rId7"/>
    <p:sldId id="273" r:id="rId8"/>
    <p:sldId id="274" r:id="rId9"/>
    <p:sldId id="275" r:id="rId10"/>
    <p:sldId id="276" r:id="rId11"/>
    <p:sldId id="277" r:id="rId12"/>
    <p:sldId id="278" r:id="rId13"/>
    <p:sldId id="279" r:id="rId14"/>
    <p:sldId id="280" r:id="rId15"/>
    <p:sldId id="281" r:id="rId16"/>
    <p:sldId id="282" r:id="rId17"/>
    <p:sldId id="257" r:id="rId18"/>
    <p:sldId id="262" r:id="rId19"/>
    <p:sldId id="264" r:id="rId20"/>
    <p:sldId id="283" r:id="rId21"/>
    <p:sldId id="284" r:id="rId22"/>
    <p:sldId id="266" r:id="rId23"/>
    <p:sldId id="261" r:id="rId24"/>
  </p:sldIdLst>
  <p:sldSz cx="9144000" cy="6858000" type="screen4x3"/>
  <p:notesSz cx="7104063" cy="10234613"/>
  <p:custDataLst>
    <p:tags r:id="rId27"/>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82"/>
    <a:srgbClr val="82000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28/5/2015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28/5/2015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16</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n-US" dirty="0" smtClean="0"/>
              <a:t>Click to edit Master title style</a:t>
            </a:r>
            <a:endParaRPr lang="el-GR" dirty="0"/>
          </a:p>
        </p:txBody>
      </p:sp>
      <p:sp>
        <p:nvSpPr>
          <p:cNvPr id="3" name="Content Placeholder 2"/>
          <p:cNvSpPr>
            <a:spLocks noGrp="1"/>
          </p:cNvSpPr>
          <p:nvPr>
            <p:ph idx="1"/>
          </p:nvPr>
        </p:nvSpPr>
        <p:spPr/>
        <p:txBody>
          <a:bodyPr/>
          <a:lstStyle>
            <a:lvl1pPr>
              <a:spcBef>
                <a:spcPts val="1200"/>
              </a:spcBef>
              <a:buClr>
                <a:srgbClr val="004A82"/>
              </a:buClr>
              <a:defRPr sz="2400"/>
            </a:lvl1pPr>
            <a:lvl2pPr marL="742950" indent="-285750">
              <a:buClr>
                <a:srgbClr val="004A82"/>
              </a:buClr>
              <a:buFont typeface="Courier New" panose="02070309020205020404" pitchFamily="49" charset="0"/>
              <a:buChar char="o"/>
              <a:defRPr sz="2200"/>
            </a:lvl2pPr>
            <a:lvl3pPr marL="1143000" indent="-228600">
              <a:buClr>
                <a:srgbClr val="004A82"/>
              </a:buClr>
              <a:buFont typeface="Calibri" panose="020F0502020204030204" pitchFamily="34" charset="0"/>
              <a:buChar cha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en.wikipedia.org/wiki/Ionic_radius#mediaviewer/File:Atomic_%26_ionic_radii.svg" TargetMode="External"/><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DMack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ptable.com/"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upload.wikimedia.org/wikipedia/commons/b/b6/PTable_structure.png" TargetMode="External"/><Relationship Id="rId1" Type="http://schemas.openxmlformats.org/officeDocument/2006/relationships/slideLayout" Target="../slideLayouts/slideLayout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ndex.php?title=User:Borgdylan&amp;action=edit&amp;redlink=1" TargetMode="External"/><Relationship Id="rId4" Type="http://schemas.openxmlformats.org/officeDocument/2006/relationships/hyperlink" Target="http://commons.wikimedia.org/wiki/File:PTable_structure.png"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en.wikipedia.org/wiki/Electron_shell#mediaviewer/File:Periodic_Table_of_Elements_showing_Electron_Shells.svg" TargetMode="External"/><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hyperlink" Target="http://creativecommons.org/licenses/by-sa/2.5/" TargetMode="External"/><Relationship Id="rId4" Type="http://schemas.openxmlformats.org/officeDocument/2006/relationships/hyperlink" Target="http://commons.wikimedia.org/wiki/User:PointedEar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a:solidFill>
                  <a:schemeClr val="tx1"/>
                </a:solidFill>
                <a:latin typeface="+mn-lt"/>
              </a:rPr>
              <a:t>Α</a:t>
            </a:r>
            <a:r>
              <a:rPr lang="el-GR" sz="3600" b="1" dirty="0" smtClean="0">
                <a:solidFill>
                  <a:schemeClr val="tx1"/>
                </a:solidFill>
                <a:latin typeface="+mn-lt"/>
              </a:rPr>
              <a:t>νόργανη Χημεία (Θ)</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fontScale="92500" lnSpcReduction="10000"/>
          </a:bodyPr>
          <a:lstStyle/>
          <a:p>
            <a:pPr>
              <a:spcBef>
                <a:spcPts val="0"/>
              </a:spcBef>
              <a:spcAft>
                <a:spcPts val="1200"/>
              </a:spcAft>
            </a:pPr>
            <a:r>
              <a:rPr lang="el-GR" sz="2800" b="1" dirty="0" smtClean="0"/>
              <a:t>Ενότητα </a:t>
            </a:r>
            <a:r>
              <a:rPr lang="en-US" sz="2800" b="1" dirty="0"/>
              <a:t>2</a:t>
            </a:r>
            <a:r>
              <a:rPr lang="el-GR" sz="2800" dirty="0" smtClean="0"/>
              <a:t>:</a:t>
            </a:r>
            <a:r>
              <a:rPr lang="en-US" sz="2800" dirty="0" smtClean="0"/>
              <a:t> </a:t>
            </a:r>
            <a:r>
              <a:rPr lang="el-GR" sz="2800" dirty="0"/>
              <a:t>Περιοδικός Πίνακας και Περιοδικές Ιδιότητες των Στοιχείων </a:t>
            </a:r>
            <a:endParaRPr lang="en-US" sz="2800" dirty="0" smtClean="0"/>
          </a:p>
          <a:p>
            <a:pPr>
              <a:spcBef>
                <a:spcPts val="0"/>
              </a:spcBef>
              <a:spcAft>
                <a:spcPts val="1200"/>
              </a:spcAft>
            </a:pPr>
            <a:r>
              <a:rPr lang="el-GR" sz="2400" dirty="0" smtClean="0"/>
              <a:t>Χριστίνα </a:t>
            </a:r>
            <a:r>
              <a:rPr lang="el-GR" sz="2400" dirty="0" err="1" smtClean="0"/>
              <a:t>Φούντζουλα</a:t>
            </a:r>
            <a:endParaRPr lang="el-GR" sz="2400" dirty="0"/>
          </a:p>
          <a:p>
            <a:pPr>
              <a:spcBef>
                <a:spcPts val="0"/>
              </a:spcBef>
            </a:pPr>
            <a:r>
              <a:rPr lang="el-GR" sz="2400" dirty="0"/>
              <a:t>Τμήμα </a:t>
            </a:r>
            <a:r>
              <a:rPr lang="el-GR" sz="2400" dirty="0" smtClean="0"/>
              <a:t>Ιατρικών Εργαστηρίων</a:t>
            </a:r>
            <a:endParaRPr lang="el-GR" sz="24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Περιοδικός Πίνακας</a:t>
            </a:r>
            <a:r>
              <a:rPr lang="en-US" dirty="0"/>
              <a:t> </a:t>
            </a:r>
            <a:r>
              <a:rPr lang="en-US" sz="3200" b="0" dirty="0" smtClean="0"/>
              <a:t>9/15</a:t>
            </a:r>
            <a:r>
              <a:rPr lang="el-GR" dirty="0" smtClean="0"/>
              <a:t> </a:t>
            </a:r>
            <a:endParaRPr lang="el-GR" dirty="0"/>
          </a:p>
        </p:txBody>
      </p:sp>
      <p:sp>
        <p:nvSpPr>
          <p:cNvPr id="3" name="Θέση περιεχομένου 2"/>
          <p:cNvSpPr>
            <a:spLocks noGrp="1"/>
          </p:cNvSpPr>
          <p:nvPr>
            <p:ph idx="1"/>
          </p:nvPr>
        </p:nvSpPr>
        <p:spPr>
          <a:xfrm>
            <a:off x="451775" y="1025352"/>
            <a:ext cx="8229600" cy="1008112"/>
          </a:xfrm>
        </p:spPr>
        <p:txBody>
          <a:bodyPr/>
          <a:lstStyle/>
          <a:p>
            <a:pPr marL="0" indent="0" algn="ctr">
              <a:buNone/>
            </a:pPr>
            <a:r>
              <a:rPr lang="el-GR" b="1" dirty="0">
                <a:solidFill>
                  <a:srgbClr val="820000"/>
                </a:solidFill>
              </a:rPr>
              <a:t>Σχέση μεταξύ ατομικών </a:t>
            </a:r>
            <a:r>
              <a:rPr lang="el-GR" b="1" dirty="0" err="1" smtClean="0">
                <a:solidFill>
                  <a:srgbClr val="820000"/>
                </a:solidFill>
              </a:rPr>
              <a:t>ακτίνων</a:t>
            </a:r>
            <a:r>
              <a:rPr lang="en-US" b="1" dirty="0" smtClean="0">
                <a:solidFill>
                  <a:srgbClr val="820000"/>
                </a:solidFill>
              </a:rPr>
              <a:t> </a:t>
            </a:r>
          </a:p>
          <a:p>
            <a:pPr marL="0" indent="0" algn="ctr">
              <a:buNone/>
            </a:pPr>
            <a:r>
              <a:rPr lang="el-GR" b="1" dirty="0" smtClean="0">
                <a:solidFill>
                  <a:srgbClr val="820000"/>
                </a:solidFill>
              </a:rPr>
              <a:t>α</a:t>
            </a:r>
            <a:r>
              <a:rPr lang="el-GR" b="1" dirty="0">
                <a:solidFill>
                  <a:srgbClr val="820000"/>
                </a:solidFill>
              </a:rPr>
              <a:t>. ατόμου- </a:t>
            </a:r>
            <a:r>
              <a:rPr lang="el-GR" b="1" dirty="0" err="1">
                <a:solidFill>
                  <a:srgbClr val="820000"/>
                </a:solidFill>
              </a:rPr>
              <a:t>κατιόντος</a:t>
            </a:r>
            <a:r>
              <a:rPr lang="el-GR" b="1" dirty="0">
                <a:solidFill>
                  <a:srgbClr val="820000"/>
                </a:solidFill>
              </a:rPr>
              <a:t> και β. ατόμου- ανιόντος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8709" y="2053925"/>
            <a:ext cx="4587269" cy="3993135"/>
          </a:xfrm>
          <a:prstGeom prst="rect">
            <a:avLst/>
          </a:prstGeom>
        </p:spPr>
      </p:pic>
      <p:sp>
        <p:nvSpPr>
          <p:cNvPr id="6" name="Rectangle 10"/>
          <p:cNvSpPr/>
          <p:nvPr/>
        </p:nvSpPr>
        <p:spPr>
          <a:xfrm>
            <a:off x="2047309" y="6077247"/>
            <a:ext cx="5038531"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solidFill>
                  <a:prstClr val="black"/>
                </a:solidFill>
                <a:latin typeface="+mn-lt"/>
                <a:hlinkClick r:id="rId3"/>
              </a:rPr>
              <a:t>Relative sizes of atoms and ions. The neutral atoms are colored gray, </a:t>
            </a:r>
            <a:r>
              <a:rPr lang="en-US" sz="1200" dirty="0" err="1">
                <a:solidFill>
                  <a:prstClr val="black"/>
                </a:solidFill>
                <a:latin typeface="+mn-lt"/>
                <a:hlinkClick r:id="rId3"/>
              </a:rPr>
              <a:t>cations</a:t>
            </a:r>
            <a:r>
              <a:rPr lang="en-US" sz="1200" dirty="0">
                <a:solidFill>
                  <a:prstClr val="black"/>
                </a:solidFill>
                <a:latin typeface="+mn-lt"/>
                <a:hlinkClick r:id="rId3"/>
              </a:rPr>
              <a:t> red, and anions blue</a:t>
            </a:r>
            <a:r>
              <a:rPr lang="en-US" sz="1200" dirty="0">
                <a:solidFill>
                  <a:prstClr val="black"/>
                </a:solidFill>
                <a:latin typeface="+mn-lt"/>
              </a:rPr>
              <a:t>.</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solidFill>
                  <a:prstClr val="black"/>
                </a:solidFill>
                <a:latin typeface="+mn-lt"/>
                <a:hlinkClick r:id="rId4"/>
              </a:rPr>
              <a:t>DMacks</a:t>
            </a:r>
            <a:r>
              <a:rPr lang="el-GR" sz="1200" dirty="0" smtClean="0">
                <a:solidFill>
                  <a:prstClr val="black"/>
                </a:solidFill>
                <a:latin typeface="+mn-lt"/>
              </a:rPr>
              <a:t> </a:t>
            </a:r>
            <a:r>
              <a:rPr lang="el-GR" sz="1200" dirty="0" smtClean="0">
                <a:solidFill>
                  <a:prstClr val="black">
                    <a:lumMod val="75000"/>
                    <a:lumOff val="25000"/>
                  </a:prstClr>
                </a:solidFill>
                <a:latin typeface="+mn-lt"/>
              </a:rPr>
              <a:t>διαθέσιμο με άδεια </a:t>
            </a:r>
            <a:r>
              <a:rPr lang="en-US" sz="1200" dirty="0">
                <a:solidFill>
                  <a:prstClr val="black">
                    <a:lumMod val="75000"/>
                    <a:lumOff val="25000"/>
                  </a:prstClr>
                </a:solidFill>
                <a:latin typeface="+mn-lt"/>
                <a:hlinkClick r:id="rId5"/>
              </a:rPr>
              <a:t>CC BY-SA 3.0</a:t>
            </a:r>
            <a:endParaRPr lang="en-US" sz="1200" dirty="0">
              <a:solidFill>
                <a:prstClr val="black"/>
              </a:solidFill>
              <a:latin typeface="+mn-lt"/>
            </a:endParaRPr>
          </a:p>
        </p:txBody>
      </p:sp>
    </p:spTree>
    <p:extLst>
      <p:ext uri="{BB962C8B-B14F-4D97-AF65-F5344CB8AC3E}">
        <p14:creationId xmlns:p14="http://schemas.microsoft.com/office/powerpoint/2010/main" val="38203565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Περιοδικός Πίνακας</a:t>
            </a:r>
            <a:r>
              <a:rPr lang="en-US" dirty="0"/>
              <a:t> </a:t>
            </a:r>
            <a:r>
              <a:rPr lang="en-US" sz="3200" b="0" dirty="0" smtClean="0"/>
              <a:t>10/15</a:t>
            </a:r>
            <a:r>
              <a:rPr lang="el-GR" dirty="0" smtClean="0"/>
              <a:t> </a:t>
            </a:r>
            <a:endParaRPr lang="el-GR" dirty="0"/>
          </a:p>
        </p:txBody>
      </p:sp>
      <p:sp>
        <p:nvSpPr>
          <p:cNvPr id="3" name="Θέση περιεχομένου 2"/>
          <p:cNvSpPr>
            <a:spLocks noGrp="1"/>
          </p:cNvSpPr>
          <p:nvPr>
            <p:ph idx="1"/>
          </p:nvPr>
        </p:nvSpPr>
        <p:spPr>
          <a:xfrm>
            <a:off x="457200" y="1196752"/>
            <a:ext cx="8229600" cy="1440160"/>
          </a:xfrm>
        </p:spPr>
        <p:txBody>
          <a:bodyPr/>
          <a:lstStyle/>
          <a:p>
            <a:pPr marL="0" indent="0" algn="ctr">
              <a:buNone/>
            </a:pPr>
            <a:r>
              <a:rPr lang="el-GR" b="1" dirty="0">
                <a:solidFill>
                  <a:srgbClr val="820000"/>
                </a:solidFill>
              </a:rPr>
              <a:t>Περιοδική τάση των ιδιοτήτων των </a:t>
            </a:r>
            <a:r>
              <a:rPr lang="el-GR" b="1" dirty="0" smtClean="0">
                <a:solidFill>
                  <a:srgbClr val="820000"/>
                </a:solidFill>
              </a:rPr>
              <a:t>στοιχείων</a:t>
            </a:r>
            <a:endParaRPr lang="en-US" b="1" dirty="0" smtClean="0">
              <a:solidFill>
                <a:srgbClr val="820000"/>
              </a:solidFill>
            </a:endParaRPr>
          </a:p>
          <a:p>
            <a:r>
              <a:rPr lang="el-GR" dirty="0" smtClean="0"/>
              <a:t>Ενέργεια </a:t>
            </a:r>
            <a:r>
              <a:rPr lang="el-GR" dirty="0"/>
              <a:t>ιοντισμού (f(ατομική ακτίνα, πυρηνικό φορτίο, </a:t>
            </a:r>
            <a:r>
              <a:rPr lang="el-GR" dirty="0" err="1"/>
              <a:t>ηλεκτρονιακή</a:t>
            </a:r>
            <a:r>
              <a:rPr lang="el-GR" dirty="0"/>
              <a:t> διάταξη</a:t>
            </a:r>
            <a:r>
              <a:rPr lang="el-GR" dirty="0" smtClean="0"/>
              <a:t>)</a:t>
            </a:r>
            <a:r>
              <a:rPr lang="en-US" dirty="0" smtClean="0"/>
              <a:t>.</a:t>
            </a:r>
            <a:endParaRPr lang="el-GR" dirty="0"/>
          </a:p>
          <a:p>
            <a:endParaRPr lang="el-GR" b="1" dirty="0">
              <a:solidFill>
                <a:srgbClr val="820000"/>
              </a:solidFill>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grpSp>
        <p:nvGrpSpPr>
          <p:cNvPr id="22" name="Ομάδα 21"/>
          <p:cNvGrpSpPr/>
          <p:nvPr/>
        </p:nvGrpSpPr>
        <p:grpSpPr>
          <a:xfrm>
            <a:off x="2123728" y="2614682"/>
            <a:ext cx="5255865" cy="2663800"/>
            <a:chOff x="1476375" y="2565400"/>
            <a:chExt cx="6408738" cy="3024188"/>
          </a:xfrm>
        </p:grpSpPr>
        <p:sp>
          <p:nvSpPr>
            <p:cNvPr id="5" name="Line 4"/>
            <p:cNvSpPr>
              <a:spLocks noChangeShapeType="1"/>
            </p:cNvSpPr>
            <p:nvPr/>
          </p:nvSpPr>
          <p:spPr bwMode="auto">
            <a:xfrm>
              <a:off x="1835150" y="2565400"/>
              <a:ext cx="0" cy="2808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6" name="Line 5"/>
            <p:cNvSpPr>
              <a:spLocks noChangeShapeType="1"/>
            </p:cNvSpPr>
            <p:nvPr/>
          </p:nvSpPr>
          <p:spPr bwMode="auto">
            <a:xfrm>
              <a:off x="1835150" y="2565400"/>
              <a:ext cx="2889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7" name="Line 6"/>
            <p:cNvSpPr>
              <a:spLocks noChangeShapeType="1"/>
            </p:cNvSpPr>
            <p:nvPr/>
          </p:nvSpPr>
          <p:spPr bwMode="auto">
            <a:xfrm>
              <a:off x="2124075" y="2565400"/>
              <a:ext cx="0" cy="3587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8" name="Line 7"/>
            <p:cNvSpPr>
              <a:spLocks noChangeShapeType="1"/>
            </p:cNvSpPr>
            <p:nvPr/>
          </p:nvSpPr>
          <p:spPr bwMode="auto">
            <a:xfrm>
              <a:off x="2124075" y="2924175"/>
              <a:ext cx="2873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 name="Line 8"/>
            <p:cNvSpPr>
              <a:spLocks noChangeShapeType="1"/>
            </p:cNvSpPr>
            <p:nvPr/>
          </p:nvSpPr>
          <p:spPr bwMode="auto">
            <a:xfrm>
              <a:off x="2411413" y="2924175"/>
              <a:ext cx="0" cy="7207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0" name="Line 9"/>
            <p:cNvSpPr>
              <a:spLocks noChangeShapeType="1"/>
            </p:cNvSpPr>
            <p:nvPr/>
          </p:nvSpPr>
          <p:spPr bwMode="auto">
            <a:xfrm>
              <a:off x="1835150" y="5373688"/>
              <a:ext cx="36734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1" name="Line 10"/>
            <p:cNvSpPr>
              <a:spLocks noChangeShapeType="1"/>
            </p:cNvSpPr>
            <p:nvPr/>
          </p:nvSpPr>
          <p:spPr bwMode="auto">
            <a:xfrm flipV="1">
              <a:off x="5508625" y="5084763"/>
              <a:ext cx="0" cy="2889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2" name="Line 11"/>
            <p:cNvSpPr>
              <a:spLocks noChangeShapeType="1"/>
            </p:cNvSpPr>
            <p:nvPr/>
          </p:nvSpPr>
          <p:spPr bwMode="auto">
            <a:xfrm>
              <a:off x="2411413" y="3644900"/>
              <a:ext cx="30972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3" name="Line 12"/>
            <p:cNvSpPr>
              <a:spLocks noChangeShapeType="1"/>
            </p:cNvSpPr>
            <p:nvPr/>
          </p:nvSpPr>
          <p:spPr bwMode="auto">
            <a:xfrm>
              <a:off x="5508625" y="5084763"/>
              <a:ext cx="23764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4" name="Line 13"/>
            <p:cNvSpPr>
              <a:spLocks noChangeShapeType="1"/>
            </p:cNvSpPr>
            <p:nvPr/>
          </p:nvSpPr>
          <p:spPr bwMode="auto">
            <a:xfrm flipV="1">
              <a:off x="7885113" y="2924175"/>
              <a:ext cx="0" cy="2160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5" name="Line 14"/>
            <p:cNvSpPr>
              <a:spLocks noChangeShapeType="1"/>
            </p:cNvSpPr>
            <p:nvPr/>
          </p:nvSpPr>
          <p:spPr bwMode="auto">
            <a:xfrm flipV="1">
              <a:off x="5508625" y="2924175"/>
              <a:ext cx="0" cy="7207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6" name="Line 15"/>
            <p:cNvSpPr>
              <a:spLocks noChangeShapeType="1"/>
            </p:cNvSpPr>
            <p:nvPr/>
          </p:nvSpPr>
          <p:spPr bwMode="auto">
            <a:xfrm>
              <a:off x="5508625" y="2924175"/>
              <a:ext cx="20875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7" name="Line 16"/>
            <p:cNvSpPr>
              <a:spLocks noChangeShapeType="1"/>
            </p:cNvSpPr>
            <p:nvPr/>
          </p:nvSpPr>
          <p:spPr bwMode="auto">
            <a:xfrm flipV="1">
              <a:off x="7596188" y="2565400"/>
              <a:ext cx="0" cy="3587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8" name="Line 17"/>
            <p:cNvSpPr>
              <a:spLocks noChangeShapeType="1"/>
            </p:cNvSpPr>
            <p:nvPr/>
          </p:nvSpPr>
          <p:spPr bwMode="auto">
            <a:xfrm>
              <a:off x="7596188" y="2565400"/>
              <a:ext cx="2889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 name="Line 18"/>
            <p:cNvSpPr>
              <a:spLocks noChangeShapeType="1"/>
            </p:cNvSpPr>
            <p:nvPr/>
          </p:nvSpPr>
          <p:spPr bwMode="auto">
            <a:xfrm>
              <a:off x="7885113" y="2565400"/>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 name="Line 19"/>
            <p:cNvSpPr>
              <a:spLocks noChangeShapeType="1"/>
            </p:cNvSpPr>
            <p:nvPr/>
          </p:nvSpPr>
          <p:spPr bwMode="auto">
            <a:xfrm rot="10800000">
              <a:off x="1476375" y="2708275"/>
              <a:ext cx="0" cy="244951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1" name="Line 20"/>
            <p:cNvSpPr>
              <a:spLocks noChangeShapeType="1"/>
            </p:cNvSpPr>
            <p:nvPr/>
          </p:nvSpPr>
          <p:spPr bwMode="auto">
            <a:xfrm rot="10800000" flipH="1">
              <a:off x="2339975" y="5589588"/>
              <a:ext cx="4608513"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grpSp>
      <p:sp>
        <p:nvSpPr>
          <p:cNvPr id="23" name="Ορθογώνιο 22"/>
          <p:cNvSpPr/>
          <p:nvPr/>
        </p:nvSpPr>
        <p:spPr>
          <a:xfrm>
            <a:off x="1180157" y="5354485"/>
            <a:ext cx="7083115" cy="430887"/>
          </a:xfrm>
          <a:prstGeom prst="rect">
            <a:avLst/>
          </a:prstGeom>
        </p:spPr>
        <p:txBody>
          <a:bodyPr wrap="square">
            <a:spAutoFit/>
          </a:bodyPr>
          <a:lstStyle/>
          <a:p>
            <a:r>
              <a:rPr lang="el-GR" sz="2200" dirty="0">
                <a:latin typeface="+mn-lt"/>
              </a:rPr>
              <a:t>(Αύξηση πυρηνικού φορτίου χωρίς αύξηση της προστασίας)</a:t>
            </a:r>
          </a:p>
        </p:txBody>
      </p:sp>
      <p:sp>
        <p:nvSpPr>
          <p:cNvPr id="24" name="Ορθογώνιο 23"/>
          <p:cNvSpPr/>
          <p:nvPr/>
        </p:nvSpPr>
        <p:spPr>
          <a:xfrm>
            <a:off x="219064" y="5903047"/>
            <a:ext cx="8044208" cy="430887"/>
          </a:xfrm>
          <a:prstGeom prst="rect">
            <a:avLst/>
          </a:prstGeom>
        </p:spPr>
        <p:txBody>
          <a:bodyPr wrap="square">
            <a:spAutoFit/>
          </a:bodyPr>
          <a:lstStyle/>
          <a:p>
            <a:pPr marL="800100" lvl="1" indent="-342900">
              <a:buClr>
                <a:srgbClr val="004A82"/>
              </a:buClr>
              <a:buFont typeface="Courier New" panose="02070309020205020404" pitchFamily="49" charset="0"/>
              <a:buChar char="o"/>
            </a:pPr>
            <a:r>
              <a:rPr lang="el-GR" sz="2200" dirty="0">
                <a:latin typeface="+mn-lt"/>
              </a:rPr>
              <a:t>Σχέση μεταξύ πρώτης και δεύτερης ενέργειας </a:t>
            </a:r>
            <a:r>
              <a:rPr lang="el-GR" sz="2200" dirty="0" smtClean="0">
                <a:latin typeface="+mn-lt"/>
              </a:rPr>
              <a:t>ιοντισμού</a:t>
            </a:r>
            <a:r>
              <a:rPr lang="en-US" sz="2200" dirty="0" smtClean="0">
                <a:latin typeface="+mn-lt"/>
              </a:rPr>
              <a:t>.</a:t>
            </a:r>
            <a:r>
              <a:rPr lang="el-GR" sz="2200" dirty="0" smtClean="0">
                <a:latin typeface="+mn-lt"/>
              </a:rPr>
              <a:t> </a:t>
            </a:r>
            <a:endParaRPr lang="el-GR" sz="2200" dirty="0">
              <a:latin typeface="+mn-lt"/>
            </a:endParaRPr>
          </a:p>
        </p:txBody>
      </p:sp>
    </p:spTree>
    <p:extLst>
      <p:ext uri="{BB962C8B-B14F-4D97-AF65-F5344CB8AC3E}">
        <p14:creationId xmlns:p14="http://schemas.microsoft.com/office/powerpoint/2010/main" val="9894924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Περιοδικός Πίνακας</a:t>
            </a:r>
            <a:r>
              <a:rPr lang="en-US" dirty="0"/>
              <a:t> </a:t>
            </a:r>
            <a:r>
              <a:rPr lang="en-US" sz="3200" b="0" dirty="0" smtClean="0"/>
              <a:t>11/15</a:t>
            </a:r>
            <a:r>
              <a:rPr lang="el-GR" dirty="0" smtClean="0"/>
              <a:t> </a:t>
            </a:r>
            <a:endParaRPr lang="el-GR" dirty="0"/>
          </a:p>
        </p:txBody>
      </p:sp>
      <p:sp>
        <p:nvSpPr>
          <p:cNvPr id="3" name="Θέση περιεχομένου 2"/>
          <p:cNvSpPr>
            <a:spLocks noGrp="1"/>
          </p:cNvSpPr>
          <p:nvPr>
            <p:ph idx="1"/>
          </p:nvPr>
        </p:nvSpPr>
        <p:spPr/>
        <p:txBody>
          <a:bodyPr/>
          <a:lstStyle/>
          <a:p>
            <a:pPr marL="0" indent="0" algn="ctr">
              <a:buNone/>
            </a:pPr>
            <a:r>
              <a:rPr lang="el-GR" b="1" dirty="0">
                <a:solidFill>
                  <a:srgbClr val="820000"/>
                </a:solidFill>
              </a:rPr>
              <a:t>Περιοδική τάση των ιδιοτήτων των στοιχείων </a:t>
            </a:r>
            <a:endParaRPr lang="en-US" b="1" dirty="0" smtClean="0">
              <a:solidFill>
                <a:srgbClr val="820000"/>
              </a:solidFill>
            </a:endParaRPr>
          </a:p>
          <a:p>
            <a:r>
              <a:rPr lang="el-GR" dirty="0"/>
              <a:t>Παράγοντες που επηρεάζουν το μέγεθος της ενέργειας ιονισμού…</a:t>
            </a:r>
          </a:p>
          <a:p>
            <a:pPr lvl="1"/>
            <a:r>
              <a:rPr lang="el-GR" dirty="0" smtClean="0"/>
              <a:t>το </a:t>
            </a:r>
            <a:r>
              <a:rPr lang="el-GR" dirty="0"/>
              <a:t>φορτίο του </a:t>
            </a:r>
            <a:r>
              <a:rPr lang="el-GR" dirty="0" smtClean="0"/>
              <a:t>πυρήνα</a:t>
            </a:r>
            <a:r>
              <a:rPr lang="en-US" dirty="0" smtClean="0"/>
              <a:t>,</a:t>
            </a:r>
            <a:endParaRPr lang="el-GR" dirty="0"/>
          </a:p>
          <a:p>
            <a:pPr lvl="1"/>
            <a:r>
              <a:rPr lang="el-GR" dirty="0" smtClean="0"/>
              <a:t>η </a:t>
            </a:r>
            <a:r>
              <a:rPr lang="el-GR" dirty="0"/>
              <a:t>ατομική </a:t>
            </a:r>
            <a:r>
              <a:rPr lang="el-GR" dirty="0" smtClean="0"/>
              <a:t>ακτίνα</a:t>
            </a:r>
            <a:r>
              <a:rPr lang="en-US" dirty="0" smtClean="0"/>
              <a:t>,</a:t>
            </a:r>
            <a:endParaRPr lang="el-GR" dirty="0"/>
          </a:p>
          <a:p>
            <a:pPr lvl="1"/>
            <a:r>
              <a:rPr lang="el-GR" dirty="0" smtClean="0"/>
              <a:t>ηλεκτρονική </a:t>
            </a:r>
            <a:r>
              <a:rPr lang="el-GR" dirty="0" smtClean="0"/>
              <a:t>προστασία</a:t>
            </a:r>
            <a:r>
              <a:rPr lang="en-US" dirty="0" smtClean="0"/>
              <a:t>,</a:t>
            </a:r>
            <a:endParaRPr lang="el-GR" dirty="0"/>
          </a:p>
          <a:p>
            <a:pPr lvl="1"/>
            <a:r>
              <a:rPr lang="el-GR" dirty="0" smtClean="0"/>
              <a:t>το </a:t>
            </a:r>
            <a:r>
              <a:rPr lang="el-GR" dirty="0"/>
              <a:t>τροχιακό στο οποίο βρίσκεται το </a:t>
            </a:r>
            <a:r>
              <a:rPr lang="el-GR" dirty="0" smtClean="0"/>
              <a:t>ηλεκτρόνιο</a:t>
            </a:r>
            <a:r>
              <a:rPr lang="en-US" dirty="0"/>
              <a:t>.</a:t>
            </a:r>
            <a:endParaRPr lang="el-GR" dirty="0"/>
          </a:p>
          <a:p>
            <a:pPr lvl="2"/>
            <a:r>
              <a:rPr lang="el-GR" dirty="0" smtClean="0"/>
              <a:t>ενέργεια </a:t>
            </a:r>
            <a:r>
              <a:rPr lang="el-GR" dirty="0"/>
              <a:t>e: s&lt;p&lt;d&lt;f</a:t>
            </a:r>
          </a:p>
          <a:p>
            <a:pPr lvl="2"/>
            <a:r>
              <a:rPr lang="el-GR" dirty="0" smtClean="0"/>
              <a:t>ενέργεια </a:t>
            </a:r>
            <a:r>
              <a:rPr lang="el-GR" dirty="0"/>
              <a:t>ιονισμού: f&lt;d&lt;p&lt;s</a:t>
            </a:r>
          </a:p>
          <a:p>
            <a:pPr marL="0" indent="0" algn="ctr">
              <a:buNone/>
            </a:pPr>
            <a:r>
              <a:rPr lang="el-GR" dirty="0" smtClean="0"/>
              <a:t>Σχέση </a:t>
            </a:r>
            <a:r>
              <a:rPr lang="el-GR" dirty="0"/>
              <a:t>μεταξύ πρώτης και δεύτερης ενέργειας </a:t>
            </a:r>
            <a:r>
              <a:rPr lang="el-GR" dirty="0" smtClean="0"/>
              <a:t>ιοντισμού</a:t>
            </a:r>
            <a:r>
              <a:rPr lang="en-US" dirty="0" smtClean="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Tree>
    <p:extLst>
      <p:ext uri="{BB962C8B-B14F-4D97-AF65-F5344CB8AC3E}">
        <p14:creationId xmlns:p14="http://schemas.microsoft.com/office/powerpoint/2010/main" val="13552376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Περιοδικός Πίνακας</a:t>
            </a:r>
            <a:r>
              <a:rPr lang="en-US" dirty="0"/>
              <a:t> </a:t>
            </a:r>
            <a:r>
              <a:rPr lang="en-US" sz="3200" b="0" dirty="0" smtClean="0"/>
              <a:t>12/15</a:t>
            </a:r>
            <a:r>
              <a:rPr lang="el-GR" dirty="0" smtClean="0"/>
              <a:t> </a:t>
            </a:r>
            <a:endParaRPr lang="el-GR" dirty="0"/>
          </a:p>
        </p:txBody>
      </p:sp>
      <p:sp>
        <p:nvSpPr>
          <p:cNvPr id="3" name="Θέση περιεχομένου 2"/>
          <p:cNvSpPr>
            <a:spLocks noGrp="1"/>
          </p:cNvSpPr>
          <p:nvPr>
            <p:ph idx="1"/>
          </p:nvPr>
        </p:nvSpPr>
        <p:spPr>
          <a:xfrm>
            <a:off x="457200" y="1196752"/>
            <a:ext cx="8229600" cy="1152128"/>
          </a:xfrm>
        </p:spPr>
        <p:txBody>
          <a:bodyPr/>
          <a:lstStyle/>
          <a:p>
            <a:pPr marL="0" indent="0" algn="ctr">
              <a:buNone/>
            </a:pPr>
            <a:r>
              <a:rPr lang="el-GR" b="1" dirty="0">
                <a:solidFill>
                  <a:srgbClr val="820000"/>
                </a:solidFill>
              </a:rPr>
              <a:t>Περιοδική τάση των ιδιοτήτων των στοιχείων </a:t>
            </a:r>
            <a:endParaRPr lang="en-US" b="1" dirty="0" smtClean="0">
              <a:solidFill>
                <a:srgbClr val="820000"/>
              </a:solidFill>
            </a:endParaRPr>
          </a:p>
          <a:p>
            <a:r>
              <a:rPr lang="el-GR" dirty="0" err="1"/>
              <a:t>Ηλεκτροθετικότητα</a:t>
            </a:r>
            <a:endParaRPr lang="el-GR" dirty="0"/>
          </a:p>
          <a:p>
            <a:endParaRPr lang="el-GR" b="1"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grpSp>
        <p:nvGrpSpPr>
          <p:cNvPr id="22" name="Ομάδα 21"/>
          <p:cNvGrpSpPr/>
          <p:nvPr/>
        </p:nvGrpSpPr>
        <p:grpSpPr>
          <a:xfrm>
            <a:off x="1979712" y="2780928"/>
            <a:ext cx="5327873" cy="2519784"/>
            <a:chOff x="1476375" y="2565400"/>
            <a:chExt cx="6408738" cy="3024188"/>
          </a:xfrm>
        </p:grpSpPr>
        <p:sp>
          <p:nvSpPr>
            <p:cNvPr id="5" name="Line 4"/>
            <p:cNvSpPr>
              <a:spLocks noChangeShapeType="1"/>
            </p:cNvSpPr>
            <p:nvPr/>
          </p:nvSpPr>
          <p:spPr bwMode="auto">
            <a:xfrm>
              <a:off x="1835150" y="2565400"/>
              <a:ext cx="0" cy="2808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6" name="Line 5"/>
            <p:cNvSpPr>
              <a:spLocks noChangeShapeType="1"/>
            </p:cNvSpPr>
            <p:nvPr/>
          </p:nvSpPr>
          <p:spPr bwMode="auto">
            <a:xfrm>
              <a:off x="1835150" y="2565400"/>
              <a:ext cx="2889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7" name="Line 6"/>
            <p:cNvSpPr>
              <a:spLocks noChangeShapeType="1"/>
            </p:cNvSpPr>
            <p:nvPr/>
          </p:nvSpPr>
          <p:spPr bwMode="auto">
            <a:xfrm>
              <a:off x="2124075" y="2565400"/>
              <a:ext cx="0" cy="3587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8" name="Line 7"/>
            <p:cNvSpPr>
              <a:spLocks noChangeShapeType="1"/>
            </p:cNvSpPr>
            <p:nvPr/>
          </p:nvSpPr>
          <p:spPr bwMode="auto">
            <a:xfrm>
              <a:off x="2124075" y="2924175"/>
              <a:ext cx="2873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 name="Line 8"/>
            <p:cNvSpPr>
              <a:spLocks noChangeShapeType="1"/>
            </p:cNvSpPr>
            <p:nvPr/>
          </p:nvSpPr>
          <p:spPr bwMode="auto">
            <a:xfrm>
              <a:off x="2411413" y="2924175"/>
              <a:ext cx="0" cy="7207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0" name="Line 9"/>
            <p:cNvSpPr>
              <a:spLocks noChangeShapeType="1"/>
            </p:cNvSpPr>
            <p:nvPr/>
          </p:nvSpPr>
          <p:spPr bwMode="auto">
            <a:xfrm>
              <a:off x="1835150" y="5373688"/>
              <a:ext cx="36734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1" name="Line 10"/>
            <p:cNvSpPr>
              <a:spLocks noChangeShapeType="1"/>
            </p:cNvSpPr>
            <p:nvPr/>
          </p:nvSpPr>
          <p:spPr bwMode="auto">
            <a:xfrm flipV="1">
              <a:off x="5508625" y="5084763"/>
              <a:ext cx="0" cy="2889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2" name="Line 11"/>
            <p:cNvSpPr>
              <a:spLocks noChangeShapeType="1"/>
            </p:cNvSpPr>
            <p:nvPr/>
          </p:nvSpPr>
          <p:spPr bwMode="auto">
            <a:xfrm>
              <a:off x="2411413" y="3644900"/>
              <a:ext cx="30972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3" name="Line 12"/>
            <p:cNvSpPr>
              <a:spLocks noChangeShapeType="1"/>
            </p:cNvSpPr>
            <p:nvPr/>
          </p:nvSpPr>
          <p:spPr bwMode="auto">
            <a:xfrm>
              <a:off x="5508625" y="5084763"/>
              <a:ext cx="23764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4" name="Line 13"/>
            <p:cNvSpPr>
              <a:spLocks noChangeShapeType="1"/>
            </p:cNvSpPr>
            <p:nvPr/>
          </p:nvSpPr>
          <p:spPr bwMode="auto">
            <a:xfrm flipV="1">
              <a:off x="7885113" y="2924175"/>
              <a:ext cx="0" cy="2160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5" name="Line 14"/>
            <p:cNvSpPr>
              <a:spLocks noChangeShapeType="1"/>
            </p:cNvSpPr>
            <p:nvPr/>
          </p:nvSpPr>
          <p:spPr bwMode="auto">
            <a:xfrm flipV="1">
              <a:off x="5508625" y="2924175"/>
              <a:ext cx="0" cy="7207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6" name="Line 15"/>
            <p:cNvSpPr>
              <a:spLocks noChangeShapeType="1"/>
            </p:cNvSpPr>
            <p:nvPr/>
          </p:nvSpPr>
          <p:spPr bwMode="auto">
            <a:xfrm>
              <a:off x="5508625" y="2924175"/>
              <a:ext cx="20875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7" name="Line 16"/>
            <p:cNvSpPr>
              <a:spLocks noChangeShapeType="1"/>
            </p:cNvSpPr>
            <p:nvPr/>
          </p:nvSpPr>
          <p:spPr bwMode="auto">
            <a:xfrm flipV="1">
              <a:off x="7596188" y="2565400"/>
              <a:ext cx="0" cy="3587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8" name="Line 17"/>
            <p:cNvSpPr>
              <a:spLocks noChangeShapeType="1"/>
            </p:cNvSpPr>
            <p:nvPr/>
          </p:nvSpPr>
          <p:spPr bwMode="auto">
            <a:xfrm>
              <a:off x="7596188" y="2565400"/>
              <a:ext cx="2889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 name="Line 18"/>
            <p:cNvSpPr>
              <a:spLocks noChangeShapeType="1"/>
            </p:cNvSpPr>
            <p:nvPr/>
          </p:nvSpPr>
          <p:spPr bwMode="auto">
            <a:xfrm>
              <a:off x="7885113" y="2565400"/>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 name="Line 19"/>
            <p:cNvSpPr>
              <a:spLocks noChangeShapeType="1"/>
            </p:cNvSpPr>
            <p:nvPr/>
          </p:nvSpPr>
          <p:spPr bwMode="auto">
            <a:xfrm rot="10800000" flipH="1" flipV="1">
              <a:off x="1476375" y="2708275"/>
              <a:ext cx="0" cy="259238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1" name="Line 20"/>
            <p:cNvSpPr>
              <a:spLocks noChangeShapeType="1"/>
            </p:cNvSpPr>
            <p:nvPr/>
          </p:nvSpPr>
          <p:spPr bwMode="auto">
            <a:xfrm rot="10800000">
              <a:off x="2627313" y="5589588"/>
              <a:ext cx="4968875"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grpSp>
    </p:spTree>
    <p:extLst>
      <p:ext uri="{BB962C8B-B14F-4D97-AF65-F5344CB8AC3E}">
        <p14:creationId xmlns:p14="http://schemas.microsoft.com/office/powerpoint/2010/main" val="21604367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Περιοδικός Πίνακας</a:t>
            </a:r>
            <a:r>
              <a:rPr lang="en-US" dirty="0"/>
              <a:t> </a:t>
            </a:r>
            <a:r>
              <a:rPr lang="en-US" sz="3200" b="0" dirty="0" smtClean="0"/>
              <a:t>13/15</a:t>
            </a:r>
            <a:r>
              <a:rPr lang="el-GR" dirty="0" smtClean="0"/>
              <a:t> </a:t>
            </a:r>
            <a:endParaRPr lang="el-GR" dirty="0"/>
          </a:p>
        </p:txBody>
      </p:sp>
      <p:sp>
        <p:nvSpPr>
          <p:cNvPr id="3" name="Θέση περιεχομένου 2"/>
          <p:cNvSpPr>
            <a:spLocks noGrp="1"/>
          </p:cNvSpPr>
          <p:nvPr>
            <p:ph idx="1"/>
          </p:nvPr>
        </p:nvSpPr>
        <p:spPr>
          <a:xfrm>
            <a:off x="457200" y="1196752"/>
            <a:ext cx="8229600" cy="1800200"/>
          </a:xfrm>
        </p:spPr>
        <p:txBody>
          <a:bodyPr/>
          <a:lstStyle/>
          <a:p>
            <a:pPr marL="0" indent="0" algn="ctr">
              <a:buNone/>
            </a:pPr>
            <a:r>
              <a:rPr lang="el-GR" b="1" dirty="0">
                <a:solidFill>
                  <a:srgbClr val="820000"/>
                </a:solidFill>
              </a:rPr>
              <a:t>Περιοδική τάση </a:t>
            </a:r>
            <a:r>
              <a:rPr lang="el-GR" b="1" dirty="0" smtClean="0">
                <a:solidFill>
                  <a:srgbClr val="820000"/>
                </a:solidFill>
              </a:rPr>
              <a:t>των </a:t>
            </a:r>
            <a:r>
              <a:rPr lang="el-GR" b="1" dirty="0">
                <a:solidFill>
                  <a:srgbClr val="820000"/>
                </a:solidFill>
              </a:rPr>
              <a:t>ιδιοτήτων των στοιχείων </a:t>
            </a:r>
            <a:endParaRPr lang="en-US" b="1" dirty="0" smtClean="0">
              <a:solidFill>
                <a:srgbClr val="820000"/>
              </a:solidFill>
            </a:endParaRPr>
          </a:p>
          <a:p>
            <a:r>
              <a:rPr lang="el-GR" dirty="0" err="1"/>
              <a:t>Ηλεκτρονιοσυγγένεια</a:t>
            </a:r>
            <a:r>
              <a:rPr lang="el-GR" dirty="0"/>
              <a:t> (έκλυση ενέργειας κατά την πρόσληψη ενός e από μεμονωμένο άτομο, προς σχηματισμό αρνητικού ιόντος σε αέρια φάση και θεμελιώδη κατάσταση</a:t>
            </a:r>
            <a:r>
              <a:rPr lang="el-GR" dirty="0" smtClean="0"/>
              <a:t>)</a:t>
            </a:r>
            <a:r>
              <a:rPr lang="en-US" dirty="0" smtClean="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grpSp>
        <p:nvGrpSpPr>
          <p:cNvPr id="22" name="Ομάδα 21"/>
          <p:cNvGrpSpPr/>
          <p:nvPr/>
        </p:nvGrpSpPr>
        <p:grpSpPr>
          <a:xfrm>
            <a:off x="1800051" y="3052850"/>
            <a:ext cx="5543897" cy="2663800"/>
            <a:chOff x="1476375" y="2565400"/>
            <a:chExt cx="6408738" cy="3024188"/>
          </a:xfrm>
        </p:grpSpPr>
        <p:sp>
          <p:nvSpPr>
            <p:cNvPr id="5" name="Line 4"/>
            <p:cNvSpPr>
              <a:spLocks noChangeShapeType="1"/>
            </p:cNvSpPr>
            <p:nvPr/>
          </p:nvSpPr>
          <p:spPr bwMode="auto">
            <a:xfrm>
              <a:off x="1835150" y="2565400"/>
              <a:ext cx="0" cy="2808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6" name="Line 5"/>
            <p:cNvSpPr>
              <a:spLocks noChangeShapeType="1"/>
            </p:cNvSpPr>
            <p:nvPr/>
          </p:nvSpPr>
          <p:spPr bwMode="auto">
            <a:xfrm>
              <a:off x="1835150" y="2565400"/>
              <a:ext cx="2889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7" name="Line 6"/>
            <p:cNvSpPr>
              <a:spLocks noChangeShapeType="1"/>
            </p:cNvSpPr>
            <p:nvPr/>
          </p:nvSpPr>
          <p:spPr bwMode="auto">
            <a:xfrm>
              <a:off x="2124075" y="2565400"/>
              <a:ext cx="0" cy="3587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8" name="Line 7"/>
            <p:cNvSpPr>
              <a:spLocks noChangeShapeType="1"/>
            </p:cNvSpPr>
            <p:nvPr/>
          </p:nvSpPr>
          <p:spPr bwMode="auto">
            <a:xfrm>
              <a:off x="2124075" y="2924175"/>
              <a:ext cx="2873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 name="Line 8"/>
            <p:cNvSpPr>
              <a:spLocks noChangeShapeType="1"/>
            </p:cNvSpPr>
            <p:nvPr/>
          </p:nvSpPr>
          <p:spPr bwMode="auto">
            <a:xfrm>
              <a:off x="2411413" y="2924175"/>
              <a:ext cx="0" cy="7207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0" name="Line 9"/>
            <p:cNvSpPr>
              <a:spLocks noChangeShapeType="1"/>
            </p:cNvSpPr>
            <p:nvPr/>
          </p:nvSpPr>
          <p:spPr bwMode="auto">
            <a:xfrm>
              <a:off x="1835150" y="5373688"/>
              <a:ext cx="36734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1" name="Line 10"/>
            <p:cNvSpPr>
              <a:spLocks noChangeShapeType="1"/>
            </p:cNvSpPr>
            <p:nvPr/>
          </p:nvSpPr>
          <p:spPr bwMode="auto">
            <a:xfrm flipV="1">
              <a:off x="5508625" y="5084763"/>
              <a:ext cx="0" cy="2889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2" name="Line 11"/>
            <p:cNvSpPr>
              <a:spLocks noChangeShapeType="1"/>
            </p:cNvSpPr>
            <p:nvPr/>
          </p:nvSpPr>
          <p:spPr bwMode="auto">
            <a:xfrm>
              <a:off x="2411413" y="3644900"/>
              <a:ext cx="30972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3" name="Line 12"/>
            <p:cNvSpPr>
              <a:spLocks noChangeShapeType="1"/>
            </p:cNvSpPr>
            <p:nvPr/>
          </p:nvSpPr>
          <p:spPr bwMode="auto">
            <a:xfrm>
              <a:off x="5508625" y="5084763"/>
              <a:ext cx="23764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4" name="Line 13"/>
            <p:cNvSpPr>
              <a:spLocks noChangeShapeType="1"/>
            </p:cNvSpPr>
            <p:nvPr/>
          </p:nvSpPr>
          <p:spPr bwMode="auto">
            <a:xfrm flipV="1">
              <a:off x="7885113" y="2924175"/>
              <a:ext cx="0" cy="2160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5" name="Line 14"/>
            <p:cNvSpPr>
              <a:spLocks noChangeShapeType="1"/>
            </p:cNvSpPr>
            <p:nvPr/>
          </p:nvSpPr>
          <p:spPr bwMode="auto">
            <a:xfrm flipV="1">
              <a:off x="5508625" y="2924175"/>
              <a:ext cx="0" cy="7207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6" name="Line 15"/>
            <p:cNvSpPr>
              <a:spLocks noChangeShapeType="1"/>
            </p:cNvSpPr>
            <p:nvPr/>
          </p:nvSpPr>
          <p:spPr bwMode="auto">
            <a:xfrm>
              <a:off x="5508625" y="2924175"/>
              <a:ext cx="20875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7" name="Line 16"/>
            <p:cNvSpPr>
              <a:spLocks noChangeShapeType="1"/>
            </p:cNvSpPr>
            <p:nvPr/>
          </p:nvSpPr>
          <p:spPr bwMode="auto">
            <a:xfrm flipV="1">
              <a:off x="7596188" y="2565400"/>
              <a:ext cx="0" cy="3587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8" name="Line 17"/>
            <p:cNvSpPr>
              <a:spLocks noChangeShapeType="1"/>
            </p:cNvSpPr>
            <p:nvPr/>
          </p:nvSpPr>
          <p:spPr bwMode="auto">
            <a:xfrm>
              <a:off x="7596188" y="2565400"/>
              <a:ext cx="2889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 name="Line 18"/>
            <p:cNvSpPr>
              <a:spLocks noChangeShapeType="1"/>
            </p:cNvSpPr>
            <p:nvPr/>
          </p:nvSpPr>
          <p:spPr bwMode="auto">
            <a:xfrm>
              <a:off x="7885113" y="2565400"/>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 name="Line 19"/>
            <p:cNvSpPr>
              <a:spLocks noChangeShapeType="1"/>
            </p:cNvSpPr>
            <p:nvPr/>
          </p:nvSpPr>
          <p:spPr bwMode="auto">
            <a:xfrm rot="10800000">
              <a:off x="1476375" y="2708275"/>
              <a:ext cx="0" cy="244951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1" name="Line 20"/>
            <p:cNvSpPr>
              <a:spLocks noChangeShapeType="1"/>
            </p:cNvSpPr>
            <p:nvPr/>
          </p:nvSpPr>
          <p:spPr bwMode="auto">
            <a:xfrm rot="10800000" flipH="1">
              <a:off x="2339975" y="5589588"/>
              <a:ext cx="4608513"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grpSp>
    </p:spTree>
    <p:extLst>
      <p:ext uri="{BB962C8B-B14F-4D97-AF65-F5344CB8AC3E}">
        <p14:creationId xmlns:p14="http://schemas.microsoft.com/office/powerpoint/2010/main" val="29724921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Περιοδικός Πίνακας</a:t>
            </a:r>
            <a:r>
              <a:rPr lang="en-US" dirty="0"/>
              <a:t> </a:t>
            </a:r>
            <a:r>
              <a:rPr lang="en-US" sz="3200" b="0" dirty="0" smtClean="0"/>
              <a:t>14/15</a:t>
            </a:r>
            <a:r>
              <a:rPr lang="el-GR" dirty="0" smtClean="0"/>
              <a:t> </a:t>
            </a:r>
            <a:endParaRPr lang="el-GR" dirty="0"/>
          </a:p>
        </p:txBody>
      </p:sp>
      <p:sp>
        <p:nvSpPr>
          <p:cNvPr id="3" name="Θέση περιεχομένου 2"/>
          <p:cNvSpPr>
            <a:spLocks noGrp="1"/>
          </p:cNvSpPr>
          <p:nvPr>
            <p:ph idx="1"/>
          </p:nvPr>
        </p:nvSpPr>
        <p:spPr>
          <a:xfrm>
            <a:off x="446648" y="997596"/>
            <a:ext cx="8229600" cy="1080120"/>
          </a:xfrm>
        </p:spPr>
        <p:txBody>
          <a:bodyPr/>
          <a:lstStyle/>
          <a:p>
            <a:pPr marL="0" indent="0" algn="ctr">
              <a:buNone/>
            </a:pPr>
            <a:r>
              <a:rPr lang="el-GR" b="1" dirty="0">
                <a:solidFill>
                  <a:srgbClr val="820000"/>
                </a:solidFill>
              </a:rPr>
              <a:t>Περιοδική τάση των ιδιοτήτων των στοιχείων </a:t>
            </a:r>
            <a:endParaRPr lang="en-US" b="1" dirty="0" smtClean="0">
              <a:solidFill>
                <a:srgbClr val="820000"/>
              </a:solidFill>
            </a:endParaRPr>
          </a:p>
          <a:p>
            <a:r>
              <a:rPr lang="el-GR" dirty="0" err="1"/>
              <a:t>Ηλεκτραρνητικότητα</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grpSp>
        <p:nvGrpSpPr>
          <p:cNvPr id="24" name="Ομάδα 23"/>
          <p:cNvGrpSpPr/>
          <p:nvPr/>
        </p:nvGrpSpPr>
        <p:grpSpPr>
          <a:xfrm>
            <a:off x="1980071" y="2077716"/>
            <a:ext cx="5327873" cy="2591792"/>
            <a:chOff x="1476375" y="2565400"/>
            <a:chExt cx="6408738" cy="3024188"/>
          </a:xfrm>
        </p:grpSpPr>
        <p:sp>
          <p:nvSpPr>
            <p:cNvPr id="5" name="Line 4"/>
            <p:cNvSpPr>
              <a:spLocks noChangeShapeType="1"/>
            </p:cNvSpPr>
            <p:nvPr/>
          </p:nvSpPr>
          <p:spPr bwMode="auto">
            <a:xfrm>
              <a:off x="1835150" y="2565400"/>
              <a:ext cx="0" cy="2808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6" name="Line 5"/>
            <p:cNvSpPr>
              <a:spLocks noChangeShapeType="1"/>
            </p:cNvSpPr>
            <p:nvPr/>
          </p:nvSpPr>
          <p:spPr bwMode="auto">
            <a:xfrm>
              <a:off x="1835150" y="2565400"/>
              <a:ext cx="2889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7" name="Line 6"/>
            <p:cNvSpPr>
              <a:spLocks noChangeShapeType="1"/>
            </p:cNvSpPr>
            <p:nvPr/>
          </p:nvSpPr>
          <p:spPr bwMode="auto">
            <a:xfrm>
              <a:off x="2124075" y="2565400"/>
              <a:ext cx="0" cy="3587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8" name="Line 7"/>
            <p:cNvSpPr>
              <a:spLocks noChangeShapeType="1"/>
            </p:cNvSpPr>
            <p:nvPr/>
          </p:nvSpPr>
          <p:spPr bwMode="auto">
            <a:xfrm>
              <a:off x="2124075" y="2924175"/>
              <a:ext cx="2873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 name="Line 8"/>
            <p:cNvSpPr>
              <a:spLocks noChangeShapeType="1"/>
            </p:cNvSpPr>
            <p:nvPr/>
          </p:nvSpPr>
          <p:spPr bwMode="auto">
            <a:xfrm>
              <a:off x="2411413" y="2924175"/>
              <a:ext cx="0" cy="7207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0" name="Line 9"/>
            <p:cNvSpPr>
              <a:spLocks noChangeShapeType="1"/>
            </p:cNvSpPr>
            <p:nvPr/>
          </p:nvSpPr>
          <p:spPr bwMode="auto">
            <a:xfrm>
              <a:off x="1835150" y="5373688"/>
              <a:ext cx="36734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1" name="Line 10"/>
            <p:cNvSpPr>
              <a:spLocks noChangeShapeType="1"/>
            </p:cNvSpPr>
            <p:nvPr/>
          </p:nvSpPr>
          <p:spPr bwMode="auto">
            <a:xfrm flipV="1">
              <a:off x="5508625" y="5084763"/>
              <a:ext cx="0" cy="2889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2" name="Line 11"/>
            <p:cNvSpPr>
              <a:spLocks noChangeShapeType="1"/>
            </p:cNvSpPr>
            <p:nvPr/>
          </p:nvSpPr>
          <p:spPr bwMode="auto">
            <a:xfrm>
              <a:off x="2411413" y="3644900"/>
              <a:ext cx="30972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3" name="Line 12"/>
            <p:cNvSpPr>
              <a:spLocks noChangeShapeType="1"/>
            </p:cNvSpPr>
            <p:nvPr/>
          </p:nvSpPr>
          <p:spPr bwMode="auto">
            <a:xfrm>
              <a:off x="5508625" y="5084763"/>
              <a:ext cx="23764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4" name="Line 13"/>
            <p:cNvSpPr>
              <a:spLocks noChangeShapeType="1"/>
            </p:cNvSpPr>
            <p:nvPr/>
          </p:nvSpPr>
          <p:spPr bwMode="auto">
            <a:xfrm flipV="1">
              <a:off x="7885113" y="2924175"/>
              <a:ext cx="0" cy="2160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5" name="Line 14"/>
            <p:cNvSpPr>
              <a:spLocks noChangeShapeType="1"/>
            </p:cNvSpPr>
            <p:nvPr/>
          </p:nvSpPr>
          <p:spPr bwMode="auto">
            <a:xfrm flipV="1">
              <a:off x="5508625" y="2924175"/>
              <a:ext cx="0" cy="7207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6" name="Line 15"/>
            <p:cNvSpPr>
              <a:spLocks noChangeShapeType="1"/>
            </p:cNvSpPr>
            <p:nvPr/>
          </p:nvSpPr>
          <p:spPr bwMode="auto">
            <a:xfrm>
              <a:off x="5508625" y="2924175"/>
              <a:ext cx="20875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7" name="Line 16"/>
            <p:cNvSpPr>
              <a:spLocks noChangeShapeType="1"/>
            </p:cNvSpPr>
            <p:nvPr/>
          </p:nvSpPr>
          <p:spPr bwMode="auto">
            <a:xfrm flipV="1">
              <a:off x="7596188" y="2565400"/>
              <a:ext cx="0" cy="3587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8" name="Line 17"/>
            <p:cNvSpPr>
              <a:spLocks noChangeShapeType="1"/>
            </p:cNvSpPr>
            <p:nvPr/>
          </p:nvSpPr>
          <p:spPr bwMode="auto">
            <a:xfrm>
              <a:off x="7596188" y="2565400"/>
              <a:ext cx="2889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 name="Line 18"/>
            <p:cNvSpPr>
              <a:spLocks noChangeShapeType="1"/>
            </p:cNvSpPr>
            <p:nvPr/>
          </p:nvSpPr>
          <p:spPr bwMode="auto">
            <a:xfrm>
              <a:off x="7885113" y="2565400"/>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 name="Line 19"/>
            <p:cNvSpPr>
              <a:spLocks noChangeShapeType="1"/>
            </p:cNvSpPr>
            <p:nvPr/>
          </p:nvSpPr>
          <p:spPr bwMode="auto">
            <a:xfrm rot="10800000">
              <a:off x="1476375" y="2708275"/>
              <a:ext cx="0" cy="244951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1" name="Line 20"/>
            <p:cNvSpPr>
              <a:spLocks noChangeShapeType="1"/>
            </p:cNvSpPr>
            <p:nvPr/>
          </p:nvSpPr>
          <p:spPr bwMode="auto">
            <a:xfrm rot="10800000" flipH="1">
              <a:off x="2339975" y="5589588"/>
              <a:ext cx="4608513"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grpSp>
      <p:sp>
        <p:nvSpPr>
          <p:cNvPr id="22" name="Text Box 23"/>
          <p:cNvSpPr txBox="1">
            <a:spLocks noChangeArrowheads="1"/>
          </p:cNvSpPr>
          <p:nvPr/>
        </p:nvSpPr>
        <p:spPr bwMode="auto">
          <a:xfrm>
            <a:off x="188448" y="4778525"/>
            <a:ext cx="8955552"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omic Sans MS" panose="030F0702030302020204" pitchFamily="66" charset="0"/>
              </a:defRPr>
            </a:lvl1pPr>
            <a:lvl2pPr marL="742950" indent="-285750" eaLnBrk="0" hangingPunct="0">
              <a:defRPr>
                <a:solidFill>
                  <a:schemeClr val="tx1"/>
                </a:solidFill>
                <a:latin typeface="Comic Sans MS" panose="030F0702030302020204" pitchFamily="66" charset="0"/>
              </a:defRPr>
            </a:lvl2pPr>
            <a:lvl3pPr marL="1143000" indent="-228600" eaLnBrk="0" hangingPunct="0">
              <a:defRPr>
                <a:solidFill>
                  <a:schemeClr val="tx1"/>
                </a:solidFill>
                <a:latin typeface="Comic Sans MS" panose="030F0702030302020204" pitchFamily="66" charset="0"/>
              </a:defRPr>
            </a:lvl3pPr>
            <a:lvl4pPr marL="1600200" indent="-228600" eaLnBrk="0" hangingPunct="0">
              <a:defRPr>
                <a:solidFill>
                  <a:schemeClr val="tx1"/>
                </a:solidFill>
                <a:latin typeface="Comic Sans MS" panose="030F0702030302020204" pitchFamily="66" charset="0"/>
              </a:defRPr>
            </a:lvl4pPr>
            <a:lvl5pPr marL="2057400" indent="-228600" eaLnBrk="0" hangingPunct="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eaLnBrk="1" hangingPunct="1">
              <a:spcBef>
                <a:spcPct val="50000"/>
              </a:spcBef>
            </a:pPr>
            <a:r>
              <a:rPr lang="el-GR" altLang="el-GR" sz="2200" dirty="0">
                <a:latin typeface="+mn-lt"/>
              </a:rPr>
              <a:t>Διαφορά </a:t>
            </a:r>
            <a:r>
              <a:rPr lang="el-GR" altLang="el-GR" sz="2200" dirty="0" err="1">
                <a:latin typeface="+mn-lt"/>
              </a:rPr>
              <a:t>ηλεκτραρνητικότητας</a:t>
            </a:r>
            <a:r>
              <a:rPr lang="el-GR" altLang="el-GR" sz="2200" dirty="0">
                <a:latin typeface="+mn-lt"/>
              </a:rPr>
              <a:t> &gt; 1,9 </a:t>
            </a:r>
            <a:r>
              <a:rPr lang="el-GR" altLang="el-GR" sz="2200" dirty="0">
                <a:latin typeface="+mn-lt"/>
                <a:cs typeface="Times New Roman" panose="02020603050405020304" pitchFamily="18" charset="0"/>
              </a:rPr>
              <a:t>→ ιοντικός </a:t>
            </a:r>
            <a:r>
              <a:rPr lang="el-GR" altLang="el-GR" sz="2200" dirty="0" smtClean="0">
                <a:latin typeface="+mn-lt"/>
                <a:cs typeface="Times New Roman" panose="02020603050405020304" pitchFamily="18" charset="0"/>
              </a:rPr>
              <a:t>δεσμός</a:t>
            </a:r>
            <a:r>
              <a:rPr lang="en-US" altLang="el-GR" sz="2200" dirty="0" smtClean="0">
                <a:latin typeface="+mn-lt"/>
                <a:cs typeface="Times New Roman" panose="02020603050405020304" pitchFamily="18" charset="0"/>
              </a:rPr>
              <a:t>.</a:t>
            </a:r>
            <a:endParaRPr lang="el-GR" altLang="el-GR" sz="2200" dirty="0">
              <a:latin typeface="+mn-lt"/>
              <a:cs typeface="Times New Roman" panose="02020603050405020304" pitchFamily="18" charset="0"/>
            </a:endParaRPr>
          </a:p>
          <a:p>
            <a:pPr eaLnBrk="1" hangingPunct="1">
              <a:spcBef>
                <a:spcPct val="50000"/>
              </a:spcBef>
            </a:pPr>
            <a:r>
              <a:rPr lang="el-GR" altLang="el-GR" sz="2200" dirty="0">
                <a:latin typeface="+mn-lt"/>
              </a:rPr>
              <a:t>Διαφορά </a:t>
            </a:r>
            <a:r>
              <a:rPr lang="el-GR" altLang="el-GR" sz="2200" dirty="0" err="1">
                <a:latin typeface="+mn-lt"/>
              </a:rPr>
              <a:t>ηλεκτραρνητικότητας</a:t>
            </a:r>
            <a:r>
              <a:rPr lang="el-GR" altLang="el-GR" sz="2200" dirty="0">
                <a:latin typeface="+mn-lt"/>
              </a:rPr>
              <a:t> </a:t>
            </a:r>
            <a:r>
              <a:rPr lang="en-US" altLang="el-GR" sz="2200" dirty="0">
                <a:latin typeface="+mn-lt"/>
              </a:rPr>
              <a:t>&lt;</a:t>
            </a:r>
            <a:r>
              <a:rPr lang="el-GR" altLang="el-GR" sz="2200" dirty="0">
                <a:latin typeface="+mn-lt"/>
              </a:rPr>
              <a:t> 0,5 → ομοιοπολικός μη πολωμένος </a:t>
            </a:r>
            <a:r>
              <a:rPr lang="el-GR" altLang="el-GR" sz="2200" dirty="0" smtClean="0">
                <a:latin typeface="+mn-lt"/>
              </a:rPr>
              <a:t>δεσμός</a:t>
            </a:r>
            <a:r>
              <a:rPr lang="en-US" altLang="el-GR" sz="2200" dirty="0" smtClean="0">
                <a:latin typeface="+mn-lt"/>
              </a:rPr>
              <a:t>.</a:t>
            </a:r>
            <a:endParaRPr lang="el-GR" altLang="el-GR" sz="2200" dirty="0">
              <a:latin typeface="+mn-lt"/>
            </a:endParaRPr>
          </a:p>
          <a:p>
            <a:pPr eaLnBrk="1" hangingPunct="1">
              <a:spcBef>
                <a:spcPct val="50000"/>
              </a:spcBef>
            </a:pPr>
            <a:r>
              <a:rPr lang="el-GR" altLang="el-GR" sz="2200" dirty="0">
                <a:latin typeface="+mn-lt"/>
              </a:rPr>
              <a:t>0,5&lt;Διαφορά </a:t>
            </a:r>
            <a:r>
              <a:rPr lang="el-GR" altLang="el-GR" sz="2200" dirty="0" err="1">
                <a:latin typeface="+mn-lt"/>
              </a:rPr>
              <a:t>ηλεκτραρνητικότητας</a:t>
            </a:r>
            <a:r>
              <a:rPr lang="el-GR" altLang="el-GR" sz="2200" dirty="0">
                <a:latin typeface="+mn-lt"/>
              </a:rPr>
              <a:t> &lt; 1,9 → ομοιοπολικός πολωμένος </a:t>
            </a:r>
            <a:r>
              <a:rPr lang="el-GR" altLang="el-GR" sz="2200" dirty="0" smtClean="0">
                <a:latin typeface="+mn-lt"/>
              </a:rPr>
              <a:t>δεσμός</a:t>
            </a:r>
            <a:r>
              <a:rPr lang="en-US" altLang="el-GR" sz="2200" dirty="0" smtClean="0">
                <a:latin typeface="+mn-lt"/>
              </a:rPr>
              <a:t>.</a:t>
            </a:r>
            <a:endParaRPr lang="el-GR" altLang="el-GR" sz="2200" dirty="0">
              <a:latin typeface="+mn-lt"/>
            </a:endParaRPr>
          </a:p>
        </p:txBody>
      </p:sp>
    </p:spTree>
    <p:extLst>
      <p:ext uri="{BB962C8B-B14F-4D97-AF65-F5344CB8AC3E}">
        <p14:creationId xmlns:p14="http://schemas.microsoft.com/office/powerpoint/2010/main" val="25305450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Περιοδικός Πίνακας</a:t>
            </a:r>
            <a:r>
              <a:rPr lang="en-US" dirty="0"/>
              <a:t> </a:t>
            </a:r>
            <a:r>
              <a:rPr lang="en-US" sz="3200" b="0" dirty="0" smtClean="0"/>
              <a:t>15/15</a:t>
            </a:r>
            <a:endParaRPr lang="el-GR" dirty="0"/>
          </a:p>
        </p:txBody>
      </p:sp>
      <p:sp>
        <p:nvSpPr>
          <p:cNvPr id="3" name="Θέση περιεχομένου 2"/>
          <p:cNvSpPr>
            <a:spLocks noGrp="1"/>
          </p:cNvSpPr>
          <p:nvPr>
            <p:ph idx="1"/>
          </p:nvPr>
        </p:nvSpPr>
        <p:spPr>
          <a:xfrm>
            <a:off x="473601" y="1025352"/>
            <a:ext cx="8229600" cy="5524723"/>
          </a:xfrm>
        </p:spPr>
        <p:txBody>
          <a:bodyPr>
            <a:normAutofit fontScale="92500" lnSpcReduction="10000"/>
          </a:bodyPr>
          <a:lstStyle/>
          <a:p>
            <a:pPr marL="0" indent="0" algn="ctr">
              <a:buNone/>
            </a:pPr>
            <a:r>
              <a:rPr lang="el-GR" b="1" dirty="0">
                <a:solidFill>
                  <a:srgbClr val="820000"/>
                </a:solidFill>
              </a:rPr>
              <a:t>Μέταλλα, Αμέταλλα και </a:t>
            </a:r>
            <a:r>
              <a:rPr lang="el-GR" b="1" dirty="0" smtClean="0">
                <a:solidFill>
                  <a:srgbClr val="820000"/>
                </a:solidFill>
              </a:rPr>
              <a:t>Μεταλλοειδή</a:t>
            </a:r>
            <a:endParaRPr lang="en-US" b="1" dirty="0" smtClean="0">
              <a:solidFill>
                <a:srgbClr val="820000"/>
              </a:solidFill>
            </a:endParaRPr>
          </a:p>
          <a:p>
            <a:pPr marL="0" indent="0" algn="ctr">
              <a:buNone/>
            </a:pPr>
            <a:r>
              <a:rPr lang="el-GR" b="1" dirty="0">
                <a:solidFill>
                  <a:srgbClr val="004A82"/>
                </a:solidFill>
              </a:rPr>
              <a:t>Μέταλλα</a:t>
            </a:r>
          </a:p>
          <a:p>
            <a:r>
              <a:rPr lang="el-GR" dirty="0" smtClean="0"/>
              <a:t>Μικρή </a:t>
            </a:r>
            <a:r>
              <a:rPr lang="el-GR" dirty="0"/>
              <a:t>ενέργεια πρώτου </a:t>
            </a:r>
            <a:r>
              <a:rPr lang="el-GR" dirty="0" smtClean="0"/>
              <a:t>ιοντισμού</a:t>
            </a:r>
            <a:r>
              <a:rPr lang="en-US" dirty="0" smtClean="0"/>
              <a:t>,</a:t>
            </a:r>
            <a:endParaRPr lang="el-GR" dirty="0"/>
          </a:p>
          <a:p>
            <a:r>
              <a:rPr lang="el-GR" dirty="0" smtClean="0"/>
              <a:t>Μεγάλη </a:t>
            </a:r>
            <a:r>
              <a:rPr lang="el-GR" dirty="0"/>
              <a:t>ατομική </a:t>
            </a:r>
            <a:r>
              <a:rPr lang="el-GR" dirty="0" smtClean="0"/>
              <a:t>ακτίνα</a:t>
            </a:r>
            <a:r>
              <a:rPr lang="en-US" dirty="0" smtClean="0"/>
              <a:t>,</a:t>
            </a:r>
            <a:endParaRPr lang="el-GR" dirty="0"/>
          </a:p>
          <a:p>
            <a:r>
              <a:rPr lang="el-GR" dirty="0"/>
              <a:t>Αναγωγική </a:t>
            </a:r>
            <a:r>
              <a:rPr lang="el-GR" dirty="0" smtClean="0"/>
              <a:t>ικανότητα</a:t>
            </a:r>
            <a:r>
              <a:rPr lang="en-US" dirty="0" smtClean="0"/>
              <a:t>,</a:t>
            </a:r>
            <a:endParaRPr lang="el-GR" dirty="0"/>
          </a:p>
          <a:p>
            <a:r>
              <a:rPr lang="el-GR" dirty="0"/>
              <a:t>Μεγάλη </a:t>
            </a:r>
            <a:r>
              <a:rPr lang="el-GR" dirty="0" err="1" smtClean="0"/>
              <a:t>ηλεκτροθετικότητα</a:t>
            </a:r>
            <a:r>
              <a:rPr lang="en-US" dirty="0" smtClean="0"/>
              <a:t>.</a:t>
            </a:r>
            <a:endParaRPr lang="el-GR" dirty="0"/>
          </a:p>
          <a:p>
            <a:pPr marL="0" indent="0" algn="ctr">
              <a:buNone/>
            </a:pPr>
            <a:r>
              <a:rPr lang="el-GR" b="1" dirty="0" smtClean="0">
                <a:solidFill>
                  <a:srgbClr val="004A82"/>
                </a:solidFill>
              </a:rPr>
              <a:t>Αμέταλλα</a:t>
            </a:r>
            <a:endParaRPr lang="el-GR" b="1" dirty="0">
              <a:solidFill>
                <a:srgbClr val="004A82"/>
              </a:solidFill>
            </a:endParaRPr>
          </a:p>
          <a:p>
            <a:r>
              <a:rPr lang="el-GR" dirty="0" smtClean="0"/>
              <a:t>Μεγάλη </a:t>
            </a:r>
            <a:r>
              <a:rPr lang="el-GR" dirty="0"/>
              <a:t>ενέργεια πρώτου </a:t>
            </a:r>
            <a:r>
              <a:rPr lang="el-GR" dirty="0" smtClean="0"/>
              <a:t>ιοντισμού</a:t>
            </a:r>
            <a:r>
              <a:rPr lang="en-US" dirty="0" smtClean="0"/>
              <a:t>,</a:t>
            </a:r>
            <a:endParaRPr lang="el-GR" dirty="0"/>
          </a:p>
          <a:p>
            <a:r>
              <a:rPr lang="el-GR" dirty="0" smtClean="0"/>
              <a:t>Μικρή </a:t>
            </a:r>
            <a:r>
              <a:rPr lang="el-GR" dirty="0"/>
              <a:t>ατομική </a:t>
            </a:r>
            <a:r>
              <a:rPr lang="el-GR" dirty="0" smtClean="0"/>
              <a:t>ακτίνα</a:t>
            </a:r>
            <a:r>
              <a:rPr lang="en-US" dirty="0" smtClean="0"/>
              <a:t>,</a:t>
            </a:r>
            <a:endParaRPr lang="el-GR" dirty="0"/>
          </a:p>
          <a:p>
            <a:r>
              <a:rPr lang="el-GR" dirty="0"/>
              <a:t>Οξειδωτική </a:t>
            </a:r>
            <a:r>
              <a:rPr lang="el-GR" dirty="0" smtClean="0"/>
              <a:t>ικανότητα</a:t>
            </a:r>
            <a:r>
              <a:rPr lang="en-US" dirty="0" smtClean="0"/>
              <a:t>,</a:t>
            </a:r>
            <a:endParaRPr lang="el-GR" dirty="0"/>
          </a:p>
          <a:p>
            <a:r>
              <a:rPr lang="el-GR" dirty="0"/>
              <a:t>Μεγάλη </a:t>
            </a:r>
            <a:r>
              <a:rPr lang="el-GR" dirty="0" err="1" smtClean="0"/>
              <a:t>ηλεκτραρνητικότητα</a:t>
            </a:r>
            <a:r>
              <a:rPr lang="en-US" dirty="0"/>
              <a:t>.</a:t>
            </a:r>
            <a:endParaRPr lang="el-GR" dirty="0"/>
          </a:p>
          <a:p>
            <a:pPr marL="0" indent="0" algn="ctr">
              <a:buNone/>
            </a:pPr>
            <a:r>
              <a:rPr lang="el-GR" b="1" dirty="0">
                <a:solidFill>
                  <a:srgbClr val="004A82"/>
                </a:solidFill>
              </a:rPr>
              <a:t>Μεταλλοειδή:</a:t>
            </a:r>
            <a:r>
              <a:rPr lang="el-GR" dirty="0">
                <a:solidFill>
                  <a:srgbClr val="004A82"/>
                </a:solidFill>
              </a:rPr>
              <a:t> </a:t>
            </a:r>
            <a:r>
              <a:rPr lang="el-GR" dirty="0"/>
              <a:t>ενδιάμεσες </a:t>
            </a:r>
            <a:r>
              <a:rPr lang="el-GR" dirty="0" smtClean="0"/>
              <a:t>ιδιότητες</a:t>
            </a:r>
            <a:r>
              <a:rPr lang="en-US" dirty="0" smtClean="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spTree>
    <p:extLst>
      <p:ext uri="{BB962C8B-B14F-4D97-AF65-F5344CB8AC3E}">
        <p14:creationId xmlns:p14="http://schemas.microsoft.com/office/powerpoint/2010/main" val="30338873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a:t>Χριστίνα </a:t>
            </a:r>
            <a:r>
              <a:rPr lang="el-GR" sz="2000" dirty="0" err="1" smtClean="0"/>
              <a:t>Φούντζουλα</a:t>
            </a:r>
            <a:r>
              <a:rPr lang="el-GR" sz="2000" dirty="0" smtClean="0"/>
              <a:t> 2014. </a:t>
            </a:r>
            <a:r>
              <a:rPr lang="el-GR" sz="2000" dirty="0"/>
              <a:t>Χριστίνα </a:t>
            </a:r>
            <a:r>
              <a:rPr lang="el-GR" sz="2000" dirty="0" err="1" smtClean="0"/>
              <a:t>Φούντζουλα</a:t>
            </a:r>
            <a:r>
              <a:rPr lang="el-GR" sz="2000" dirty="0" smtClean="0"/>
              <a:t>. «Ανόργανη Χημεία (Θ). Ενότητα </a:t>
            </a:r>
            <a:r>
              <a:rPr lang="en-US" sz="2000" dirty="0" smtClean="0"/>
              <a:t>2:</a:t>
            </a:r>
            <a:r>
              <a:rPr lang="el-GR" sz="2000" dirty="0" smtClean="0"/>
              <a:t> </a:t>
            </a:r>
            <a:r>
              <a:rPr lang="el-GR" sz="2000" dirty="0"/>
              <a:t>Περιοδικός Πίνακας και Περιοδικές Ιδιότητες των </a:t>
            </a:r>
            <a:r>
              <a:rPr lang="el-GR" sz="2000" dirty="0" smtClean="0"/>
              <a:t>Στοιχείων».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Περιοδικός </a:t>
            </a:r>
            <a:r>
              <a:rPr lang="el-GR" dirty="0" smtClean="0"/>
              <a:t>Πίνακας</a:t>
            </a:r>
            <a:r>
              <a:rPr lang="en-US" dirty="0" smtClean="0"/>
              <a:t> </a:t>
            </a:r>
            <a:r>
              <a:rPr lang="en-US" sz="3200" b="0" dirty="0" smtClean="0"/>
              <a:t>1/15</a:t>
            </a:r>
            <a:r>
              <a:rPr lang="el-GR" dirty="0" smtClean="0"/>
              <a:t> </a:t>
            </a:r>
            <a:endParaRPr lang="el-GR" dirty="0"/>
          </a:p>
        </p:txBody>
      </p:sp>
      <p:sp>
        <p:nvSpPr>
          <p:cNvPr id="3" name="Θέση περιεχομένου 2"/>
          <p:cNvSpPr>
            <a:spLocks noGrp="1"/>
          </p:cNvSpPr>
          <p:nvPr>
            <p:ph idx="1"/>
          </p:nvPr>
        </p:nvSpPr>
        <p:spPr/>
        <p:txBody>
          <a:bodyPr/>
          <a:lstStyle/>
          <a:p>
            <a:r>
              <a:rPr lang="el-GR" dirty="0"/>
              <a:t>Οι φυσικές και χημικές ιδιότητες των στοιχείων είναι περιοδικές συναρτήσεις του ατομικού αριθμού (Ζ) των </a:t>
            </a:r>
            <a:r>
              <a:rPr lang="el-GR" dirty="0" smtClean="0"/>
              <a:t>στοιχείων</a:t>
            </a:r>
            <a:r>
              <a:rPr lang="en-US" dirty="0"/>
              <a:t> </a:t>
            </a:r>
            <a:r>
              <a:rPr lang="el-GR" dirty="0" smtClean="0"/>
              <a:t>(νόμος </a:t>
            </a:r>
            <a:r>
              <a:rPr lang="el-GR" dirty="0"/>
              <a:t>περιοδικότητας του </a:t>
            </a:r>
            <a:r>
              <a:rPr lang="el-GR" dirty="0" err="1"/>
              <a:t>Moseley</a:t>
            </a:r>
            <a:r>
              <a:rPr lang="el-GR" dirty="0" smtClean="0"/>
              <a:t>)</a:t>
            </a:r>
            <a:r>
              <a:rPr lang="en-US" dirty="0" smtClean="0"/>
              <a:t>.</a:t>
            </a:r>
            <a:endParaRPr lang="el-GR" dirty="0"/>
          </a:p>
          <a:p>
            <a:pPr marL="0" indent="0" algn="ctr">
              <a:buNone/>
            </a:pPr>
            <a:r>
              <a:rPr lang="el-GR" b="1" dirty="0"/>
              <a:t>Επτά περίοδοι </a:t>
            </a:r>
            <a:r>
              <a:rPr lang="el-GR" dirty="0"/>
              <a:t>(όσες και οι στοιβάδες K, L, M, N, O, P, Q)</a:t>
            </a:r>
          </a:p>
          <a:p>
            <a:pPr marL="0" indent="0" algn="ctr">
              <a:buNone/>
            </a:pPr>
            <a:r>
              <a:rPr lang="el-GR" b="1" dirty="0"/>
              <a:t>Δεκαοκτώ ομάδες </a:t>
            </a:r>
            <a:r>
              <a:rPr lang="el-GR" dirty="0"/>
              <a:t>(σε πλήρη ανάπτυξη</a:t>
            </a:r>
            <a:r>
              <a:rPr lang="el-GR" dirty="0" smtClean="0"/>
              <a:t>)</a:t>
            </a:r>
            <a:endParaRPr lang="el-GR" dirty="0"/>
          </a:p>
          <a:p>
            <a:pPr marL="0" indent="0" algn="ctr">
              <a:buNone/>
            </a:pPr>
            <a:r>
              <a:rPr lang="el-GR" dirty="0" err="1"/>
              <a:t>Λανθανίδες</a:t>
            </a:r>
            <a:r>
              <a:rPr lang="el-GR" dirty="0"/>
              <a:t> ή σπάνιες γαίες (Α.Α 58-71)</a:t>
            </a:r>
          </a:p>
          <a:p>
            <a:pPr marL="0" indent="0" algn="ctr">
              <a:buNone/>
            </a:pPr>
            <a:r>
              <a:rPr lang="el-GR" altLang="el-GR" dirty="0" err="1"/>
              <a:t>Ακτινίδες</a:t>
            </a:r>
            <a:r>
              <a:rPr lang="el-GR" altLang="el-GR" dirty="0"/>
              <a:t> (Α.Α </a:t>
            </a:r>
            <a:r>
              <a:rPr lang="en-US" altLang="el-GR" dirty="0"/>
              <a:t>90</a:t>
            </a:r>
            <a:r>
              <a:rPr lang="el-GR" altLang="el-GR" dirty="0"/>
              <a:t>-10</a:t>
            </a:r>
            <a:r>
              <a:rPr lang="en-US" altLang="el-GR" dirty="0"/>
              <a:t>3</a:t>
            </a:r>
            <a:r>
              <a:rPr lang="el-GR" altLang="el-GR" dirty="0"/>
              <a:t>)</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8237544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solidFill>
                  <a:schemeClr val="tx1"/>
                </a:solidFill>
              </a:rPr>
              <a:t>Σημείωμα </a:t>
            </a:r>
            <a:r>
              <a:rPr lang="el-GR" dirty="0" smtClean="0">
                <a:solidFill>
                  <a:schemeClr val="tx1"/>
                </a:solidFill>
              </a:rPr>
              <a:t>Αδειοδότησης</a:t>
            </a:r>
            <a:endParaRPr lang="el-GR" dirty="0">
              <a:solidFill>
                <a:schemeClr val="tx1"/>
              </a:solidFill>
            </a:endParaRPr>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42145546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solidFill>
                  <a:schemeClr val="tx1"/>
                </a:solidFill>
              </a:rPr>
              <a:t>Επεξήγηση όρων χρήσης έργων τρίτων</a:t>
            </a:r>
            <a:endParaRPr lang="el-GR" dirty="0">
              <a:solidFill>
                <a:schemeClr val="tx1"/>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0361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Αθήνας</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Περιοδικός Πίνακας</a:t>
            </a:r>
            <a:r>
              <a:rPr lang="en-US" dirty="0"/>
              <a:t> </a:t>
            </a:r>
            <a:r>
              <a:rPr lang="en-US" sz="3200" b="0" dirty="0" smtClean="0"/>
              <a:t>2/15</a:t>
            </a:r>
            <a:r>
              <a:rPr lang="el-GR" dirty="0" smtClean="0"/>
              <a:t>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pic>
        <p:nvPicPr>
          <p:cNvPr id="5" name="Content Placeholder 4" descr="Periodic table of element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63688" y="1303537"/>
            <a:ext cx="57150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6"/>
          <p:cNvCxnSpPr/>
          <p:nvPr/>
        </p:nvCxnSpPr>
        <p:spPr>
          <a:xfrm flipV="1">
            <a:off x="4538836" y="3847873"/>
            <a:ext cx="0" cy="164518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Rectangle 8"/>
          <p:cNvSpPr>
            <a:spLocks noChangeArrowheads="1"/>
          </p:cNvSpPr>
          <p:nvPr/>
        </p:nvSpPr>
        <p:spPr bwMode="auto">
          <a:xfrm>
            <a:off x="3886061" y="5543955"/>
            <a:ext cx="1305550" cy="369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omic Sans MS" panose="030F0702030302020204" pitchFamily="66" charset="0"/>
              </a:defRPr>
            </a:lvl1pPr>
            <a:lvl2pPr marL="742950" indent="-285750" eaLnBrk="0" hangingPunct="0">
              <a:defRPr>
                <a:solidFill>
                  <a:schemeClr val="tx1"/>
                </a:solidFill>
                <a:latin typeface="Comic Sans MS" panose="030F0702030302020204" pitchFamily="66" charset="0"/>
              </a:defRPr>
            </a:lvl2pPr>
            <a:lvl3pPr marL="1143000" indent="-228600" eaLnBrk="0" hangingPunct="0">
              <a:defRPr>
                <a:solidFill>
                  <a:schemeClr val="tx1"/>
                </a:solidFill>
                <a:latin typeface="Comic Sans MS" panose="030F0702030302020204" pitchFamily="66" charset="0"/>
              </a:defRPr>
            </a:lvl3pPr>
            <a:lvl4pPr marL="1600200" indent="-228600" eaLnBrk="0" hangingPunct="0">
              <a:defRPr>
                <a:solidFill>
                  <a:schemeClr val="tx1"/>
                </a:solidFill>
                <a:latin typeface="Comic Sans MS" panose="030F0702030302020204" pitchFamily="66" charset="0"/>
              </a:defRPr>
            </a:lvl4pPr>
            <a:lvl5pPr marL="2057400" indent="-228600" eaLnBrk="0" hangingPunct="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ctr" eaLnBrk="1" hangingPunct="1">
              <a:lnSpc>
                <a:spcPct val="80000"/>
              </a:lnSpc>
            </a:pPr>
            <a:r>
              <a:rPr lang="el-GR" altLang="el-GR" sz="2200" dirty="0" err="1">
                <a:latin typeface="+mn-lt"/>
              </a:rPr>
              <a:t>μαϊτνέριο</a:t>
            </a:r>
            <a:endParaRPr lang="el-GR" altLang="el-GR" sz="2200" dirty="0">
              <a:latin typeface="+mn-lt"/>
            </a:endParaRPr>
          </a:p>
        </p:txBody>
      </p:sp>
      <p:sp>
        <p:nvSpPr>
          <p:cNvPr id="10" name="TextBox 6"/>
          <p:cNvSpPr txBox="1"/>
          <p:nvPr/>
        </p:nvSpPr>
        <p:spPr>
          <a:xfrm>
            <a:off x="3710746" y="6068454"/>
            <a:ext cx="1656179" cy="27699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dirty="0">
                <a:solidFill>
                  <a:srgbClr val="000000"/>
                </a:solidFill>
                <a:uFillTx/>
                <a:latin typeface="Calibri"/>
                <a:hlinkClick r:id="rId3"/>
              </a:rPr>
              <a:t>Dynamic Periodic Table</a:t>
            </a:r>
            <a:endParaRPr lang="el-GR" sz="1200" b="0" i="0" u="none" strike="noStrike" kern="1200" cap="none" spc="0" baseline="0" dirty="0">
              <a:solidFill>
                <a:srgbClr val="000000"/>
              </a:solidFill>
              <a:uFillTx/>
              <a:latin typeface="Calibri"/>
            </a:endParaRPr>
          </a:p>
        </p:txBody>
      </p:sp>
    </p:spTree>
    <p:extLst>
      <p:ext uri="{BB962C8B-B14F-4D97-AF65-F5344CB8AC3E}">
        <p14:creationId xmlns:p14="http://schemas.microsoft.com/office/powerpoint/2010/main" val="2309113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Περιοδικός Πίνακας</a:t>
            </a:r>
            <a:r>
              <a:rPr lang="en-US" dirty="0"/>
              <a:t> </a:t>
            </a:r>
            <a:r>
              <a:rPr lang="en-US" sz="3200" b="0" dirty="0" smtClean="0"/>
              <a:t>3/15</a:t>
            </a:r>
            <a:r>
              <a:rPr lang="el-GR" dirty="0" smtClean="0"/>
              <a:t> </a:t>
            </a:r>
            <a:endParaRPr lang="el-GR" dirty="0"/>
          </a:p>
        </p:txBody>
      </p:sp>
      <p:sp>
        <p:nvSpPr>
          <p:cNvPr id="3" name="Θέση περιεχομένου 2"/>
          <p:cNvSpPr>
            <a:spLocks noGrp="1"/>
          </p:cNvSpPr>
          <p:nvPr>
            <p:ph idx="1"/>
          </p:nvPr>
        </p:nvSpPr>
        <p:spPr/>
        <p:txBody>
          <a:bodyPr/>
          <a:lstStyle/>
          <a:p>
            <a:r>
              <a:rPr lang="el-GR" dirty="0"/>
              <a:t>Το </a:t>
            </a:r>
            <a:r>
              <a:rPr lang="el-GR" b="1" dirty="0" err="1">
                <a:solidFill>
                  <a:srgbClr val="820000"/>
                </a:solidFill>
              </a:rPr>
              <a:t>νταρμστάντιο</a:t>
            </a:r>
            <a:r>
              <a:rPr lang="el-GR" b="1" dirty="0">
                <a:solidFill>
                  <a:srgbClr val="820000"/>
                </a:solidFill>
              </a:rPr>
              <a:t> (</a:t>
            </a:r>
            <a:r>
              <a:rPr lang="el-GR" b="1" dirty="0" err="1">
                <a:solidFill>
                  <a:srgbClr val="820000"/>
                </a:solidFill>
              </a:rPr>
              <a:t>Ds</a:t>
            </a:r>
            <a:r>
              <a:rPr lang="el-GR" b="1" dirty="0">
                <a:solidFill>
                  <a:srgbClr val="820000"/>
                </a:solidFill>
              </a:rPr>
              <a:t>) </a:t>
            </a:r>
            <a:r>
              <a:rPr lang="el-GR" dirty="0"/>
              <a:t>είναι ένα συνθετικό χημικό στοιχείο στον περιοδικό πίνακα με ατομικό αριθμό 110 και ατομικό βάρος 281 g/</a:t>
            </a:r>
            <a:r>
              <a:rPr lang="el-GR" dirty="0" err="1"/>
              <a:t>mol</a:t>
            </a:r>
            <a:r>
              <a:rPr lang="el-GR" dirty="0"/>
              <a:t>. </a:t>
            </a:r>
            <a:br>
              <a:rPr lang="el-GR" dirty="0"/>
            </a:br>
            <a:r>
              <a:rPr lang="el-GR" dirty="0"/>
              <a:t>Δημιουργήθηκε από διεθνή ομάδα ερευνητών στην πόλη </a:t>
            </a:r>
            <a:r>
              <a:rPr lang="el-GR" dirty="0" err="1"/>
              <a:t>Ντάρμσταντ</a:t>
            </a:r>
            <a:r>
              <a:rPr lang="el-GR" dirty="0"/>
              <a:t> της Γερμανίας. Το </a:t>
            </a:r>
            <a:r>
              <a:rPr lang="el-GR" dirty="0" err="1"/>
              <a:t>νταρμστάντιο</a:t>
            </a:r>
            <a:r>
              <a:rPr lang="el-GR" dirty="0"/>
              <a:t> δεν υπάρχει καθόλου στο περιβάλλον και η σύντομη ζωή του δε διαρκεί περισσότερο από ένα χιλιοστό του δευτερολέπτου αφού τα άτομα του στοιχείου διασπώνται αμέσως με εκπομπή ακτινοβολίας άλφα. Οι επιστήμονες προβλέπουν ότι, αν απομονωθεί, θα είναι στερεό με μεταλλική λάμψη ίσως γκρίζα ή ασημένια.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34297368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Περιοδικός Πίνακας</a:t>
            </a:r>
            <a:r>
              <a:rPr lang="en-US" dirty="0"/>
              <a:t> </a:t>
            </a:r>
            <a:r>
              <a:rPr lang="en-US" sz="3200" b="0" dirty="0" smtClean="0"/>
              <a:t>4/15</a:t>
            </a:r>
            <a:r>
              <a:rPr lang="el-GR" dirty="0" smtClean="0"/>
              <a:t> </a:t>
            </a:r>
            <a:endParaRPr lang="el-GR" dirty="0"/>
          </a:p>
        </p:txBody>
      </p:sp>
      <p:sp>
        <p:nvSpPr>
          <p:cNvPr id="3" name="Θέση περιεχομένου 2"/>
          <p:cNvSpPr>
            <a:spLocks noGrp="1"/>
          </p:cNvSpPr>
          <p:nvPr>
            <p:ph idx="1"/>
          </p:nvPr>
        </p:nvSpPr>
        <p:spPr/>
        <p:txBody>
          <a:bodyPr/>
          <a:lstStyle/>
          <a:p>
            <a:r>
              <a:rPr lang="el-GR" dirty="0"/>
              <a:t>Το </a:t>
            </a:r>
            <a:r>
              <a:rPr lang="el-GR" b="1" dirty="0" err="1">
                <a:solidFill>
                  <a:srgbClr val="820000"/>
                </a:solidFill>
              </a:rPr>
              <a:t>ρεντγκένιο</a:t>
            </a:r>
            <a:r>
              <a:rPr lang="el-GR" b="1" dirty="0">
                <a:solidFill>
                  <a:srgbClr val="820000"/>
                </a:solidFill>
              </a:rPr>
              <a:t> (</a:t>
            </a:r>
            <a:r>
              <a:rPr lang="el-GR" b="1" dirty="0" err="1">
                <a:solidFill>
                  <a:srgbClr val="820000"/>
                </a:solidFill>
              </a:rPr>
              <a:t>Rg</a:t>
            </a:r>
            <a:r>
              <a:rPr lang="el-GR" b="1" dirty="0">
                <a:solidFill>
                  <a:srgbClr val="820000"/>
                </a:solidFill>
              </a:rPr>
              <a:t>) </a:t>
            </a:r>
            <a:r>
              <a:rPr lang="el-GR" dirty="0"/>
              <a:t>έχει ατομικό αριθμό 111. Είναι συνθετικό στοιχείο και το πιο σταθερό ισότοπό του έχει διάρκεια </a:t>
            </a:r>
            <a:r>
              <a:rPr lang="el-GR" dirty="0" err="1"/>
              <a:t>ημιζωής</a:t>
            </a:r>
            <a:r>
              <a:rPr lang="el-GR" dirty="0"/>
              <a:t> 3,6 δευτερόλεπτα. Το όνομα του στοιχείου τιμά τον </a:t>
            </a:r>
            <a:r>
              <a:rPr lang="el-GR" dirty="0" err="1"/>
              <a:t>γερμανό</a:t>
            </a:r>
            <a:r>
              <a:rPr lang="el-GR" dirty="0"/>
              <a:t> φυσικό Βίλχελμ Κόνραντ Ρέντγκεν, «πατέρα» των </a:t>
            </a:r>
            <a:r>
              <a:rPr lang="el-GR" dirty="0" err="1"/>
              <a:t>ακτίνων</a:t>
            </a:r>
            <a:r>
              <a:rPr lang="el-GR" dirty="0"/>
              <a:t> Χ.</a:t>
            </a:r>
          </a:p>
          <a:p>
            <a:r>
              <a:rPr lang="el-GR" dirty="0"/>
              <a:t>Το τρίτο στοιχείο ονομάστηκε </a:t>
            </a:r>
            <a:r>
              <a:rPr lang="el-GR" b="1" dirty="0" err="1">
                <a:solidFill>
                  <a:srgbClr val="820000"/>
                </a:solidFill>
              </a:rPr>
              <a:t>κοπερνίκιο</a:t>
            </a:r>
            <a:r>
              <a:rPr lang="el-GR" b="1" dirty="0">
                <a:solidFill>
                  <a:srgbClr val="820000"/>
                </a:solidFill>
              </a:rPr>
              <a:t> (</a:t>
            </a:r>
            <a:r>
              <a:rPr lang="el-GR" b="1" dirty="0" err="1">
                <a:solidFill>
                  <a:srgbClr val="820000"/>
                </a:solidFill>
              </a:rPr>
              <a:t>Cp</a:t>
            </a:r>
            <a:r>
              <a:rPr lang="el-GR" b="1" dirty="0">
                <a:solidFill>
                  <a:srgbClr val="820000"/>
                </a:solidFill>
              </a:rPr>
              <a:t>) </a:t>
            </a:r>
            <a:r>
              <a:rPr lang="el-GR" dirty="0"/>
              <a:t>προς τιμήν του μεγάλου αστρονόμου Νικόλαου Κοπέρνικου. Διαθέτει 112 πρωτόνια στον πυρήνα του και είναι ένα από τα βαρύτερα γνωστά στοιχεία, πολύ βαρύτερο από τον μόλυβδο ή το ουράνιο. Είναι εξαιρετικά ασταθές και δεν μπορεί να υπάρξει στη φύση για περισσότερο από μερικά χιλιοστά του δευτερολέπτου.</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35355800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Περιοδικός Πίνακας</a:t>
            </a:r>
            <a:r>
              <a:rPr lang="en-US" dirty="0"/>
              <a:t> </a:t>
            </a:r>
            <a:r>
              <a:rPr lang="en-US" sz="3200" b="0" dirty="0" smtClean="0"/>
              <a:t>5/15</a:t>
            </a:r>
            <a:r>
              <a:rPr lang="el-GR" dirty="0" smtClean="0"/>
              <a:t> </a:t>
            </a:r>
            <a:endParaRPr lang="el-GR" dirty="0"/>
          </a:p>
        </p:txBody>
      </p:sp>
      <p:sp>
        <p:nvSpPr>
          <p:cNvPr id="3" name="Θέση περιεχομένου 2"/>
          <p:cNvSpPr>
            <a:spLocks noGrp="1"/>
          </p:cNvSpPr>
          <p:nvPr>
            <p:ph idx="1"/>
          </p:nvPr>
        </p:nvSpPr>
        <p:spPr>
          <a:xfrm>
            <a:off x="457200" y="1196752"/>
            <a:ext cx="8229600" cy="1584176"/>
          </a:xfrm>
        </p:spPr>
        <p:txBody>
          <a:bodyPr/>
          <a:lstStyle/>
          <a:p>
            <a:pPr marL="0" indent="0">
              <a:buNone/>
            </a:pPr>
            <a:r>
              <a:rPr lang="el-GR" dirty="0"/>
              <a:t>Ίδια περίοδος </a:t>
            </a:r>
            <a:r>
              <a:rPr lang="el-GR" dirty="0" smtClean="0">
                <a:latin typeface="Calibri" panose="020F0502020204030204" pitchFamily="34" charset="0"/>
              </a:rPr>
              <a:t>→</a:t>
            </a:r>
            <a:r>
              <a:rPr lang="el-GR" dirty="0" smtClean="0"/>
              <a:t> </a:t>
            </a:r>
            <a:r>
              <a:rPr lang="el-GR" dirty="0"/>
              <a:t>ίδιο </a:t>
            </a:r>
            <a:r>
              <a:rPr lang="en-US" dirty="0"/>
              <a:t>n</a:t>
            </a:r>
          </a:p>
          <a:p>
            <a:pPr marL="0" indent="0">
              <a:buNone/>
            </a:pPr>
            <a:r>
              <a:rPr lang="el-GR" dirty="0"/>
              <a:t>1η περίοδος </a:t>
            </a:r>
            <a:r>
              <a:rPr lang="el-GR" dirty="0">
                <a:latin typeface="Calibri" panose="020F0502020204030204" pitchFamily="34" charset="0"/>
              </a:rPr>
              <a:t>→</a:t>
            </a:r>
            <a:r>
              <a:rPr lang="el-GR" dirty="0" smtClean="0"/>
              <a:t> </a:t>
            </a:r>
            <a:r>
              <a:rPr lang="el-GR" dirty="0"/>
              <a:t>δύο στοιχεία </a:t>
            </a:r>
            <a:r>
              <a:rPr lang="el-GR" dirty="0" smtClean="0"/>
              <a:t>(</a:t>
            </a:r>
            <a:r>
              <a:rPr lang="el-GR" altLang="el-GR" dirty="0">
                <a:sym typeface="Wingdings" panose="05000000000000000000" pitchFamily="2" charset="2"/>
              </a:rPr>
              <a:t>1</a:t>
            </a:r>
            <a:r>
              <a:rPr lang="en-US" altLang="el-GR" dirty="0">
                <a:sym typeface="Wingdings" panose="05000000000000000000" pitchFamily="2" charset="2"/>
              </a:rPr>
              <a:t>s</a:t>
            </a:r>
            <a:r>
              <a:rPr lang="en-US" altLang="el-GR" baseline="30000" dirty="0">
                <a:sym typeface="Wingdings" panose="05000000000000000000" pitchFamily="2" charset="2"/>
              </a:rPr>
              <a:t>1</a:t>
            </a:r>
            <a:r>
              <a:rPr lang="en-US" altLang="el-GR" dirty="0">
                <a:sym typeface="Wingdings" panose="05000000000000000000" pitchFamily="2" charset="2"/>
              </a:rPr>
              <a:t> </a:t>
            </a:r>
            <a:r>
              <a:rPr lang="el-GR" altLang="el-GR" dirty="0">
                <a:sym typeface="Wingdings" panose="05000000000000000000" pitchFamily="2" charset="2"/>
              </a:rPr>
              <a:t>και </a:t>
            </a:r>
            <a:r>
              <a:rPr lang="en-US" altLang="el-GR" dirty="0">
                <a:sym typeface="Wingdings" panose="05000000000000000000" pitchFamily="2" charset="2"/>
              </a:rPr>
              <a:t>1s</a:t>
            </a:r>
            <a:r>
              <a:rPr lang="en-US" altLang="el-GR" baseline="30000" dirty="0">
                <a:sym typeface="Wingdings" panose="05000000000000000000" pitchFamily="2" charset="2"/>
              </a:rPr>
              <a:t>2</a:t>
            </a:r>
            <a:r>
              <a:rPr lang="el-GR" dirty="0" smtClean="0"/>
              <a:t>) </a:t>
            </a:r>
            <a:endParaRPr lang="el-GR" dirty="0"/>
          </a:p>
          <a:p>
            <a:pPr marL="0" indent="0">
              <a:buNone/>
            </a:pPr>
            <a:r>
              <a:rPr lang="el-GR" altLang="el-GR" dirty="0"/>
              <a:t>1</a:t>
            </a:r>
            <a:r>
              <a:rPr lang="el-GR" altLang="el-GR" baseline="30000" dirty="0"/>
              <a:t>ο</a:t>
            </a:r>
            <a:r>
              <a:rPr lang="el-GR" altLang="el-GR" dirty="0"/>
              <a:t> στοιχείο κάθε περιόδου </a:t>
            </a:r>
            <a:r>
              <a:rPr lang="el-GR" dirty="0">
                <a:latin typeface="Calibri" panose="020F0502020204030204" pitchFamily="34" charset="0"/>
              </a:rPr>
              <a:t>→</a:t>
            </a:r>
            <a:r>
              <a:rPr lang="en-US" altLang="el-GR" dirty="0" smtClean="0">
                <a:sym typeface="Wingdings" panose="05000000000000000000" pitchFamily="2" charset="2"/>
              </a:rPr>
              <a:t> </a:t>
            </a:r>
            <a:r>
              <a:rPr lang="el-GR" altLang="el-GR" dirty="0">
                <a:sym typeface="Wingdings" panose="05000000000000000000" pitchFamily="2" charset="2"/>
              </a:rPr>
              <a:t>δομή</a:t>
            </a:r>
            <a:r>
              <a:rPr lang="en-US" altLang="el-GR" dirty="0">
                <a:sym typeface="Wingdings" panose="05000000000000000000" pitchFamily="2" charset="2"/>
              </a:rPr>
              <a:t>:</a:t>
            </a:r>
            <a:r>
              <a:rPr lang="el-GR" altLang="el-GR" dirty="0">
                <a:sym typeface="Wingdings" panose="05000000000000000000" pitchFamily="2" charset="2"/>
              </a:rPr>
              <a:t> [ευγενές αέριο] </a:t>
            </a:r>
            <a:r>
              <a:rPr lang="en-US" altLang="el-GR" dirty="0">
                <a:sym typeface="Wingdings" panose="05000000000000000000" pitchFamily="2" charset="2"/>
              </a:rPr>
              <a:t>ns</a:t>
            </a:r>
            <a:r>
              <a:rPr lang="en-US" altLang="el-GR" baseline="30000" dirty="0">
                <a:sym typeface="Wingdings" panose="05000000000000000000" pitchFamily="2" charset="2"/>
              </a:rPr>
              <a:t>1</a:t>
            </a:r>
            <a:endParaRPr lang="el-GR" alt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grpSp>
        <p:nvGrpSpPr>
          <p:cNvPr id="26" name="Ομάδα 25"/>
          <p:cNvGrpSpPr/>
          <p:nvPr/>
        </p:nvGrpSpPr>
        <p:grpSpPr>
          <a:xfrm>
            <a:off x="2123728" y="3212976"/>
            <a:ext cx="4608513" cy="3046412"/>
            <a:chOff x="1403970" y="3284531"/>
            <a:chExt cx="4608513" cy="3046412"/>
          </a:xfrm>
        </p:grpSpPr>
        <p:pic>
          <p:nvPicPr>
            <p:cNvPr id="5" name="Picture 2" descr="The electron configuration table for the element go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970" y="3644893"/>
              <a:ext cx="1957388"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2"/>
            <p:cNvSpPr/>
            <p:nvPr/>
          </p:nvSpPr>
          <p:spPr>
            <a:xfrm>
              <a:off x="3996358" y="3284531"/>
              <a:ext cx="360362" cy="43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1s</a:t>
              </a:r>
              <a:endParaRPr lang="el-GR" sz="1200" dirty="0"/>
            </a:p>
          </p:txBody>
        </p:sp>
        <p:sp>
          <p:nvSpPr>
            <p:cNvPr id="7" name="Rectangle 13"/>
            <p:cNvSpPr/>
            <p:nvPr/>
          </p:nvSpPr>
          <p:spPr>
            <a:xfrm>
              <a:off x="3996358" y="3716331"/>
              <a:ext cx="360362" cy="4333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2s</a:t>
              </a:r>
              <a:endParaRPr lang="el-GR" sz="1200" dirty="0"/>
            </a:p>
          </p:txBody>
        </p:sp>
        <p:sp>
          <p:nvSpPr>
            <p:cNvPr id="8" name="Rectangle 14"/>
            <p:cNvSpPr/>
            <p:nvPr/>
          </p:nvSpPr>
          <p:spPr>
            <a:xfrm>
              <a:off x="3996358" y="4149718"/>
              <a:ext cx="360362" cy="43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3s</a:t>
              </a:r>
              <a:endParaRPr lang="el-GR" sz="1200" dirty="0"/>
            </a:p>
          </p:txBody>
        </p:sp>
        <p:sp>
          <p:nvSpPr>
            <p:cNvPr id="9" name="Rectangle 15"/>
            <p:cNvSpPr/>
            <p:nvPr/>
          </p:nvSpPr>
          <p:spPr>
            <a:xfrm>
              <a:off x="3996358" y="4581518"/>
              <a:ext cx="360362" cy="43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4s</a:t>
              </a:r>
              <a:endParaRPr lang="el-GR" sz="1200" dirty="0"/>
            </a:p>
          </p:txBody>
        </p:sp>
        <p:sp>
          <p:nvSpPr>
            <p:cNvPr id="10" name="Rectangle 16"/>
            <p:cNvSpPr/>
            <p:nvPr/>
          </p:nvSpPr>
          <p:spPr>
            <a:xfrm>
              <a:off x="3996358" y="5013318"/>
              <a:ext cx="360362" cy="43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5s</a:t>
              </a:r>
              <a:endParaRPr lang="el-GR" sz="1200" dirty="0"/>
            </a:p>
          </p:txBody>
        </p:sp>
        <p:sp>
          <p:nvSpPr>
            <p:cNvPr id="11" name="Rectangle 17"/>
            <p:cNvSpPr/>
            <p:nvPr/>
          </p:nvSpPr>
          <p:spPr>
            <a:xfrm>
              <a:off x="3996358" y="5445118"/>
              <a:ext cx="360362" cy="43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6s</a:t>
              </a:r>
              <a:endParaRPr lang="el-GR" sz="1200" dirty="0"/>
            </a:p>
          </p:txBody>
        </p:sp>
        <p:sp>
          <p:nvSpPr>
            <p:cNvPr id="12" name="Rectangle 18"/>
            <p:cNvSpPr/>
            <p:nvPr/>
          </p:nvSpPr>
          <p:spPr>
            <a:xfrm>
              <a:off x="3996358" y="5876918"/>
              <a:ext cx="360362" cy="43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7s</a:t>
              </a:r>
              <a:endParaRPr lang="el-GR" sz="1200" dirty="0"/>
            </a:p>
          </p:txBody>
        </p:sp>
        <p:sp>
          <p:nvSpPr>
            <p:cNvPr id="13" name="Rectangle 19"/>
            <p:cNvSpPr/>
            <p:nvPr/>
          </p:nvSpPr>
          <p:spPr>
            <a:xfrm>
              <a:off x="4499595" y="5445118"/>
              <a:ext cx="360363" cy="43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4f</a:t>
              </a:r>
              <a:endParaRPr lang="el-GR" sz="1200" dirty="0"/>
            </a:p>
          </p:txBody>
        </p:sp>
        <p:sp>
          <p:nvSpPr>
            <p:cNvPr id="14" name="Rectangle 20"/>
            <p:cNvSpPr/>
            <p:nvPr/>
          </p:nvSpPr>
          <p:spPr>
            <a:xfrm>
              <a:off x="4499595" y="5876918"/>
              <a:ext cx="360363" cy="43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5f</a:t>
              </a:r>
              <a:endParaRPr lang="el-GR" sz="1200" dirty="0"/>
            </a:p>
          </p:txBody>
        </p:sp>
        <p:sp>
          <p:nvSpPr>
            <p:cNvPr id="15" name="Rectangle 21"/>
            <p:cNvSpPr/>
            <p:nvPr/>
          </p:nvSpPr>
          <p:spPr>
            <a:xfrm>
              <a:off x="5075858" y="4581518"/>
              <a:ext cx="360362" cy="43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t>3d</a:t>
              </a:r>
              <a:endParaRPr lang="el-GR" sz="1100" dirty="0"/>
            </a:p>
          </p:txBody>
        </p:sp>
        <p:sp>
          <p:nvSpPr>
            <p:cNvPr id="16" name="Rectangle 22"/>
            <p:cNvSpPr/>
            <p:nvPr/>
          </p:nvSpPr>
          <p:spPr>
            <a:xfrm>
              <a:off x="5075858" y="5013318"/>
              <a:ext cx="360362" cy="43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t>4d</a:t>
              </a:r>
              <a:endParaRPr lang="el-GR" sz="1100" dirty="0"/>
            </a:p>
          </p:txBody>
        </p:sp>
        <p:sp>
          <p:nvSpPr>
            <p:cNvPr id="17" name="Rectangle 23"/>
            <p:cNvSpPr/>
            <p:nvPr/>
          </p:nvSpPr>
          <p:spPr>
            <a:xfrm>
              <a:off x="5075858" y="5445118"/>
              <a:ext cx="360362" cy="43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t>5d</a:t>
              </a:r>
              <a:endParaRPr lang="el-GR" sz="1100" dirty="0"/>
            </a:p>
          </p:txBody>
        </p:sp>
        <p:sp>
          <p:nvSpPr>
            <p:cNvPr id="18" name="Rectangle 24"/>
            <p:cNvSpPr/>
            <p:nvPr/>
          </p:nvSpPr>
          <p:spPr>
            <a:xfrm>
              <a:off x="5075858" y="5876918"/>
              <a:ext cx="360362" cy="43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t>6d</a:t>
              </a:r>
              <a:endParaRPr lang="el-GR" sz="1100" dirty="0"/>
            </a:p>
          </p:txBody>
        </p:sp>
        <p:sp>
          <p:nvSpPr>
            <p:cNvPr id="19" name="Rectangle 26"/>
            <p:cNvSpPr/>
            <p:nvPr/>
          </p:nvSpPr>
          <p:spPr>
            <a:xfrm>
              <a:off x="5652120" y="3716331"/>
              <a:ext cx="360363" cy="4333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2p</a:t>
              </a:r>
              <a:endParaRPr lang="el-GR" sz="1200" dirty="0"/>
            </a:p>
          </p:txBody>
        </p:sp>
        <p:sp>
          <p:nvSpPr>
            <p:cNvPr id="20" name="Rectangle 27"/>
            <p:cNvSpPr/>
            <p:nvPr/>
          </p:nvSpPr>
          <p:spPr>
            <a:xfrm>
              <a:off x="5652120" y="4149718"/>
              <a:ext cx="360363" cy="43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3p</a:t>
              </a:r>
              <a:endParaRPr lang="el-GR" sz="1200" dirty="0"/>
            </a:p>
          </p:txBody>
        </p:sp>
        <p:sp>
          <p:nvSpPr>
            <p:cNvPr id="21" name="Rectangle 28"/>
            <p:cNvSpPr/>
            <p:nvPr/>
          </p:nvSpPr>
          <p:spPr>
            <a:xfrm>
              <a:off x="5652120" y="4581518"/>
              <a:ext cx="360363" cy="43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4p</a:t>
              </a:r>
              <a:endParaRPr lang="el-GR" sz="1200" dirty="0"/>
            </a:p>
          </p:txBody>
        </p:sp>
        <p:sp>
          <p:nvSpPr>
            <p:cNvPr id="22" name="Rectangle 29"/>
            <p:cNvSpPr/>
            <p:nvPr/>
          </p:nvSpPr>
          <p:spPr>
            <a:xfrm>
              <a:off x="5652120" y="5013318"/>
              <a:ext cx="360363" cy="43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5p</a:t>
              </a:r>
              <a:endParaRPr lang="el-GR" sz="1200" dirty="0"/>
            </a:p>
          </p:txBody>
        </p:sp>
        <p:sp>
          <p:nvSpPr>
            <p:cNvPr id="23" name="Rectangle 30"/>
            <p:cNvSpPr/>
            <p:nvPr/>
          </p:nvSpPr>
          <p:spPr>
            <a:xfrm>
              <a:off x="5652120" y="5445118"/>
              <a:ext cx="360363" cy="43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6p</a:t>
              </a:r>
              <a:endParaRPr lang="el-GR" sz="1200" dirty="0"/>
            </a:p>
          </p:txBody>
        </p:sp>
        <p:sp>
          <p:nvSpPr>
            <p:cNvPr id="24" name="Rectangle 31"/>
            <p:cNvSpPr/>
            <p:nvPr/>
          </p:nvSpPr>
          <p:spPr>
            <a:xfrm>
              <a:off x="5652120" y="5876918"/>
              <a:ext cx="360363" cy="454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7p</a:t>
              </a:r>
              <a:endParaRPr lang="el-GR" sz="1200" dirty="0"/>
            </a:p>
          </p:txBody>
        </p:sp>
        <p:cxnSp>
          <p:nvCxnSpPr>
            <p:cNvPr id="25" name="Straight Arrow Connector 34"/>
            <p:cNvCxnSpPr/>
            <p:nvPr/>
          </p:nvCxnSpPr>
          <p:spPr>
            <a:xfrm>
              <a:off x="3491533" y="4581518"/>
              <a:ext cx="2889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987907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Περιοδικός Πίνακας</a:t>
            </a:r>
            <a:r>
              <a:rPr lang="en-US" dirty="0"/>
              <a:t> </a:t>
            </a:r>
            <a:r>
              <a:rPr lang="en-US" sz="3200" b="0" dirty="0" smtClean="0"/>
              <a:t>6/15</a:t>
            </a:r>
            <a:r>
              <a:rPr lang="el-GR" dirty="0" smtClean="0"/>
              <a:t> </a:t>
            </a:r>
            <a:endParaRPr lang="el-GR" dirty="0"/>
          </a:p>
        </p:txBody>
      </p:sp>
      <p:sp>
        <p:nvSpPr>
          <p:cNvPr id="3" name="Θέση περιεχομένου 2"/>
          <p:cNvSpPr>
            <a:spLocks noGrp="1"/>
          </p:cNvSpPr>
          <p:nvPr>
            <p:ph idx="1"/>
          </p:nvPr>
        </p:nvSpPr>
        <p:spPr>
          <a:xfrm>
            <a:off x="251520" y="4534098"/>
            <a:ext cx="3826768" cy="2068339"/>
          </a:xfrm>
        </p:spPr>
        <p:txBody>
          <a:bodyPr>
            <a:normAutofit fontScale="92500" lnSpcReduction="10000"/>
          </a:bodyPr>
          <a:lstStyle/>
          <a:p>
            <a:pPr>
              <a:spcBef>
                <a:spcPct val="50000"/>
              </a:spcBef>
            </a:pPr>
            <a:r>
              <a:rPr lang="el-GR" altLang="el-GR" sz="2600" dirty="0"/>
              <a:t>Τομέας </a:t>
            </a:r>
            <a:r>
              <a:rPr lang="en-US" altLang="el-GR" sz="2600" dirty="0" smtClean="0"/>
              <a:t>s: </a:t>
            </a:r>
            <a:r>
              <a:rPr lang="en-US" altLang="el-GR" sz="2600" dirty="0" err="1" smtClean="0"/>
              <a:t>ns</a:t>
            </a:r>
            <a:r>
              <a:rPr lang="en-US" altLang="el-GR" sz="2600" baseline="30000" dirty="0" err="1" smtClean="0"/>
              <a:t>x</a:t>
            </a:r>
            <a:endParaRPr lang="en-US" altLang="el-GR" sz="2600" baseline="30000" dirty="0"/>
          </a:p>
          <a:p>
            <a:pPr>
              <a:spcBef>
                <a:spcPct val="50000"/>
              </a:spcBef>
            </a:pPr>
            <a:r>
              <a:rPr lang="el-GR" altLang="el-GR" sz="2600" dirty="0"/>
              <a:t>Τομέας </a:t>
            </a:r>
            <a:r>
              <a:rPr lang="en-US" altLang="el-GR" sz="2600" dirty="0" smtClean="0"/>
              <a:t>p: ns</a:t>
            </a:r>
            <a:r>
              <a:rPr lang="en-US" altLang="el-GR" sz="2600" baseline="30000" dirty="0" smtClean="0"/>
              <a:t>2</a:t>
            </a:r>
            <a:r>
              <a:rPr lang="en-US" altLang="el-GR" sz="2600" dirty="0" smtClean="0"/>
              <a:t>np</a:t>
            </a:r>
            <a:r>
              <a:rPr lang="en-US" altLang="el-GR" sz="2600" baseline="30000" dirty="0" smtClean="0"/>
              <a:t>x</a:t>
            </a:r>
            <a:endParaRPr lang="en-US" altLang="el-GR" sz="2600" baseline="30000" dirty="0"/>
          </a:p>
          <a:p>
            <a:pPr>
              <a:spcBef>
                <a:spcPct val="50000"/>
              </a:spcBef>
            </a:pPr>
            <a:r>
              <a:rPr lang="el-GR" altLang="el-GR" sz="2600" dirty="0"/>
              <a:t>Τομέας </a:t>
            </a:r>
            <a:r>
              <a:rPr lang="en-US" altLang="el-GR" sz="2600" dirty="0"/>
              <a:t>d</a:t>
            </a:r>
            <a:r>
              <a:rPr lang="en-US" altLang="el-GR" sz="2600" dirty="0" smtClean="0"/>
              <a:t>: (</a:t>
            </a:r>
            <a:r>
              <a:rPr lang="en-US" altLang="el-GR" sz="2600" dirty="0"/>
              <a:t>n-1)d</a:t>
            </a:r>
            <a:r>
              <a:rPr lang="en-US" altLang="el-GR" sz="2600" baseline="30000" dirty="0"/>
              <a:t>x</a:t>
            </a:r>
            <a:r>
              <a:rPr lang="en-US" altLang="el-GR" sz="2600" dirty="0"/>
              <a:t>ns</a:t>
            </a:r>
            <a:r>
              <a:rPr lang="en-US" altLang="el-GR" sz="2600" baseline="30000" dirty="0"/>
              <a:t>2</a:t>
            </a:r>
          </a:p>
          <a:p>
            <a:pPr>
              <a:spcBef>
                <a:spcPct val="50000"/>
              </a:spcBef>
            </a:pPr>
            <a:r>
              <a:rPr lang="el-GR" altLang="el-GR" sz="2600" dirty="0"/>
              <a:t>Τομέας </a:t>
            </a:r>
            <a:r>
              <a:rPr lang="en-US" altLang="el-GR" sz="2600" dirty="0"/>
              <a:t>f</a:t>
            </a:r>
            <a:r>
              <a:rPr lang="en-US" altLang="el-GR" sz="2600" dirty="0" smtClean="0"/>
              <a:t>: (</a:t>
            </a:r>
            <a:r>
              <a:rPr lang="en-US" altLang="el-GR" sz="2600" dirty="0"/>
              <a:t>n-2)</a:t>
            </a:r>
            <a:r>
              <a:rPr lang="en-US" altLang="el-GR" sz="2600" dirty="0" err="1"/>
              <a:t>f</a:t>
            </a:r>
            <a:r>
              <a:rPr lang="en-US" altLang="el-GR" sz="2600" baseline="30000" dirty="0" err="1"/>
              <a:t>x</a:t>
            </a:r>
            <a:r>
              <a:rPr lang="en-US" altLang="el-GR" sz="2600" dirty="0"/>
              <a:t>(n-1)d</a:t>
            </a:r>
            <a:r>
              <a:rPr lang="en-US" altLang="el-GR" sz="2600" baseline="30000" dirty="0"/>
              <a:t>1</a:t>
            </a:r>
            <a:r>
              <a:rPr lang="en-US" altLang="el-GR" sz="2600" dirty="0"/>
              <a:t>ns</a:t>
            </a:r>
            <a:r>
              <a:rPr lang="en-US" altLang="el-GR" sz="2600" baseline="30000" dirty="0"/>
              <a:t>2</a:t>
            </a:r>
          </a:p>
          <a:p>
            <a:pPr>
              <a:spcBef>
                <a:spcPct val="50000"/>
              </a:spcBef>
            </a:pPr>
            <a:endParaRPr lang="en-US" altLang="el-GR" baseline="30000" dirty="0"/>
          </a:p>
          <a:p>
            <a:pPr>
              <a:spcBef>
                <a:spcPct val="50000"/>
              </a:spcBef>
            </a:pPr>
            <a:endParaRPr lang="el-GR" altLang="el-GR" baseline="30000"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pic>
        <p:nvPicPr>
          <p:cNvPr id="5" name="Picture 3" descr="File:PTable structure.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1487017"/>
            <a:ext cx="4753645" cy="2989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
          <p:cNvSpPr/>
          <p:nvPr/>
        </p:nvSpPr>
        <p:spPr>
          <a:xfrm>
            <a:off x="3276414" y="4447427"/>
            <a:ext cx="2880320"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solidFill>
                  <a:prstClr val="black"/>
                </a:solidFill>
                <a:latin typeface="+mn-lt"/>
                <a:hlinkClick r:id="rId4"/>
              </a:rPr>
              <a:t>PTable structure</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solidFill>
                  <a:prstClr val="black"/>
                </a:solidFill>
                <a:latin typeface="+mn-lt"/>
                <a:hlinkClick r:id="rId5"/>
              </a:rPr>
              <a:t>Borgdylan</a:t>
            </a:r>
            <a:r>
              <a:rPr lang="el-GR" sz="1200" dirty="0" smtClean="0">
                <a:solidFill>
                  <a:prstClr val="black"/>
                </a:solidFill>
                <a:latin typeface="+mn-lt"/>
              </a:rPr>
              <a:t> </a:t>
            </a:r>
            <a:r>
              <a:rPr lang="el-GR" sz="1200" dirty="0" smtClean="0">
                <a:solidFill>
                  <a:prstClr val="black">
                    <a:lumMod val="75000"/>
                    <a:lumOff val="25000"/>
                  </a:prstClr>
                </a:solidFill>
                <a:latin typeface="+mn-lt"/>
              </a:rPr>
              <a:t>διαθέσιμο με άδεια </a:t>
            </a:r>
            <a:r>
              <a:rPr lang="en-US" sz="1200" dirty="0">
                <a:solidFill>
                  <a:prstClr val="black">
                    <a:lumMod val="75000"/>
                    <a:lumOff val="25000"/>
                  </a:prstClr>
                </a:solidFill>
                <a:latin typeface="+mn-lt"/>
                <a:hlinkClick r:id="rId6"/>
              </a:rPr>
              <a:t>CC BY-SA 3.0</a:t>
            </a:r>
            <a:endParaRPr lang="en-US" sz="1200" dirty="0">
              <a:solidFill>
                <a:prstClr val="black"/>
              </a:solidFill>
              <a:latin typeface="+mn-lt"/>
            </a:endParaRPr>
          </a:p>
        </p:txBody>
      </p:sp>
      <p:sp>
        <p:nvSpPr>
          <p:cNvPr id="7" name="Ορθογώνιο 6"/>
          <p:cNvSpPr/>
          <p:nvPr/>
        </p:nvSpPr>
        <p:spPr>
          <a:xfrm>
            <a:off x="7236296" y="2010283"/>
            <a:ext cx="1727075" cy="769441"/>
          </a:xfrm>
          <a:prstGeom prst="rect">
            <a:avLst/>
          </a:prstGeom>
        </p:spPr>
        <p:txBody>
          <a:bodyPr wrap="square">
            <a:spAutoFit/>
          </a:bodyPr>
          <a:lstStyle/>
          <a:p>
            <a:r>
              <a:rPr lang="el-GR" dirty="0"/>
              <a:t>* </a:t>
            </a:r>
            <a:r>
              <a:rPr lang="el-GR" sz="2200" dirty="0">
                <a:latin typeface="+mn-lt"/>
              </a:rPr>
              <a:t>Η εξαίρεση του </a:t>
            </a:r>
            <a:r>
              <a:rPr lang="en-US" sz="2200" dirty="0">
                <a:latin typeface="+mn-lt"/>
              </a:rPr>
              <a:t>He</a:t>
            </a:r>
          </a:p>
        </p:txBody>
      </p:sp>
    </p:spTree>
    <p:extLst>
      <p:ext uri="{BB962C8B-B14F-4D97-AF65-F5344CB8AC3E}">
        <p14:creationId xmlns:p14="http://schemas.microsoft.com/office/powerpoint/2010/main" val="1912074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Περιοδικός Πίνακας</a:t>
            </a:r>
            <a:r>
              <a:rPr lang="en-US" dirty="0"/>
              <a:t> </a:t>
            </a:r>
            <a:r>
              <a:rPr lang="en-US" sz="3200" b="0" dirty="0" smtClean="0"/>
              <a:t>7/15</a:t>
            </a:r>
            <a:r>
              <a:rPr lang="el-GR" dirty="0" smtClean="0"/>
              <a:t> </a:t>
            </a:r>
            <a:endParaRPr lang="el-GR" dirty="0"/>
          </a:p>
        </p:txBody>
      </p:sp>
      <p:pic>
        <p:nvPicPr>
          <p:cNvPr id="5" name="Θέση περιεχομένου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3648" y="1025352"/>
            <a:ext cx="6556847" cy="4635896"/>
          </a:xfr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
        <p:nvSpPr>
          <p:cNvPr id="6" name="Rectangle 10"/>
          <p:cNvSpPr/>
          <p:nvPr/>
        </p:nvSpPr>
        <p:spPr>
          <a:xfrm>
            <a:off x="3069508" y="5547133"/>
            <a:ext cx="3528392"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solidFill>
                  <a:prstClr val="black"/>
                </a:solidFill>
                <a:latin typeface="+mn-lt"/>
                <a:hlinkClick r:id="rId3"/>
              </a:rPr>
              <a:t>Periodic table with electron shells</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solidFill>
                  <a:prstClr val="black"/>
                </a:solidFill>
                <a:latin typeface="+mn-lt"/>
                <a:hlinkClick r:id="rId4"/>
              </a:rPr>
              <a:t>PointedEars</a:t>
            </a:r>
            <a:r>
              <a:rPr lang="el-GR" sz="1200" dirty="0" smtClean="0">
                <a:solidFill>
                  <a:prstClr val="black"/>
                </a:solidFill>
                <a:latin typeface="+mn-lt"/>
              </a:rPr>
              <a:t> </a:t>
            </a:r>
            <a:r>
              <a:rPr lang="el-GR" sz="1200" dirty="0" smtClean="0">
                <a:solidFill>
                  <a:prstClr val="black">
                    <a:lumMod val="75000"/>
                    <a:lumOff val="25000"/>
                  </a:prstClr>
                </a:solidFill>
                <a:latin typeface="+mn-lt"/>
              </a:rPr>
              <a:t>διαθέσιμο με άδεια </a:t>
            </a:r>
            <a:r>
              <a:rPr lang="en-US" sz="1200" dirty="0">
                <a:solidFill>
                  <a:prstClr val="black">
                    <a:lumMod val="75000"/>
                    <a:lumOff val="25000"/>
                  </a:prstClr>
                </a:solidFill>
                <a:latin typeface="+mn-lt"/>
                <a:hlinkClick r:id="rId5"/>
              </a:rPr>
              <a:t>CC BY-SA 2.5</a:t>
            </a:r>
            <a:endParaRPr lang="en-US" sz="1200" dirty="0">
              <a:solidFill>
                <a:prstClr val="black"/>
              </a:solidFill>
              <a:latin typeface="+mn-lt"/>
            </a:endParaRPr>
          </a:p>
        </p:txBody>
      </p:sp>
    </p:spTree>
    <p:extLst>
      <p:ext uri="{BB962C8B-B14F-4D97-AF65-F5344CB8AC3E}">
        <p14:creationId xmlns:p14="http://schemas.microsoft.com/office/powerpoint/2010/main" val="14993385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Περιοδικός Πίνακας</a:t>
            </a:r>
            <a:r>
              <a:rPr lang="en-US" dirty="0"/>
              <a:t> </a:t>
            </a:r>
            <a:r>
              <a:rPr lang="en-US" sz="3200" b="0" dirty="0" smtClean="0"/>
              <a:t>8/15</a:t>
            </a:r>
            <a:r>
              <a:rPr lang="el-GR" dirty="0" smtClean="0"/>
              <a:t> </a:t>
            </a:r>
            <a:endParaRPr lang="el-GR" dirty="0"/>
          </a:p>
        </p:txBody>
      </p:sp>
      <p:sp>
        <p:nvSpPr>
          <p:cNvPr id="3" name="Θέση περιεχομένου 2"/>
          <p:cNvSpPr>
            <a:spLocks noGrp="1"/>
          </p:cNvSpPr>
          <p:nvPr>
            <p:ph idx="1"/>
          </p:nvPr>
        </p:nvSpPr>
        <p:spPr>
          <a:xfrm>
            <a:off x="467544" y="1025352"/>
            <a:ext cx="8229600" cy="1728192"/>
          </a:xfrm>
        </p:spPr>
        <p:txBody>
          <a:bodyPr/>
          <a:lstStyle/>
          <a:p>
            <a:pPr marL="0" indent="0" algn="ctr">
              <a:buNone/>
            </a:pPr>
            <a:r>
              <a:rPr lang="el-GR" b="1" dirty="0">
                <a:solidFill>
                  <a:srgbClr val="820000"/>
                </a:solidFill>
              </a:rPr>
              <a:t>Περιοδική τάση των ιδιοτήτων των στοιχείων </a:t>
            </a:r>
            <a:endParaRPr lang="en-US" b="1" dirty="0" smtClean="0">
              <a:solidFill>
                <a:srgbClr val="820000"/>
              </a:solidFill>
            </a:endParaRPr>
          </a:p>
          <a:p>
            <a:pPr marL="0" indent="0">
              <a:buNone/>
            </a:pPr>
            <a:r>
              <a:rPr lang="el-GR" dirty="0"/>
              <a:t>Ατομική ακτίνα (το μισό της απόστασης δύο γειτονικών πυρήνων του στοιχείου, όταν αυτό βρίσκεται σε στοιχειακή κατάσταση</a:t>
            </a:r>
            <a:r>
              <a:rPr lang="el-GR" dirty="0" smtClean="0"/>
              <a:t>)</a:t>
            </a:r>
            <a:r>
              <a:rPr lang="en-US" dirty="0" smtClean="0"/>
              <a:t>.</a:t>
            </a:r>
            <a:endParaRPr lang="el-GR" dirty="0"/>
          </a:p>
          <a:p>
            <a:pPr marL="0" indent="0">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grpSp>
        <p:nvGrpSpPr>
          <p:cNvPr id="23" name="Ομάδα 22"/>
          <p:cNvGrpSpPr/>
          <p:nvPr/>
        </p:nvGrpSpPr>
        <p:grpSpPr>
          <a:xfrm>
            <a:off x="1874640" y="2766070"/>
            <a:ext cx="5832674" cy="2808312"/>
            <a:chOff x="1476375" y="2565400"/>
            <a:chExt cx="6408738" cy="3024188"/>
          </a:xfrm>
        </p:grpSpPr>
        <p:sp>
          <p:nvSpPr>
            <p:cNvPr id="6" name="Line 4"/>
            <p:cNvSpPr>
              <a:spLocks noChangeShapeType="1"/>
            </p:cNvSpPr>
            <p:nvPr/>
          </p:nvSpPr>
          <p:spPr bwMode="auto">
            <a:xfrm>
              <a:off x="1835150" y="2565400"/>
              <a:ext cx="0" cy="2808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7" name="Line 5"/>
            <p:cNvSpPr>
              <a:spLocks noChangeShapeType="1"/>
            </p:cNvSpPr>
            <p:nvPr/>
          </p:nvSpPr>
          <p:spPr bwMode="auto">
            <a:xfrm>
              <a:off x="1835150" y="2565400"/>
              <a:ext cx="2889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8" name="Line 6"/>
            <p:cNvSpPr>
              <a:spLocks noChangeShapeType="1"/>
            </p:cNvSpPr>
            <p:nvPr/>
          </p:nvSpPr>
          <p:spPr bwMode="auto">
            <a:xfrm>
              <a:off x="2124075" y="2565400"/>
              <a:ext cx="0" cy="3587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 name="Line 7"/>
            <p:cNvSpPr>
              <a:spLocks noChangeShapeType="1"/>
            </p:cNvSpPr>
            <p:nvPr/>
          </p:nvSpPr>
          <p:spPr bwMode="auto">
            <a:xfrm>
              <a:off x="2124075" y="2924175"/>
              <a:ext cx="2873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0" name="Line 8"/>
            <p:cNvSpPr>
              <a:spLocks noChangeShapeType="1"/>
            </p:cNvSpPr>
            <p:nvPr/>
          </p:nvSpPr>
          <p:spPr bwMode="auto">
            <a:xfrm>
              <a:off x="2411413" y="2924175"/>
              <a:ext cx="0" cy="7207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1" name="Line 9"/>
            <p:cNvSpPr>
              <a:spLocks noChangeShapeType="1"/>
            </p:cNvSpPr>
            <p:nvPr/>
          </p:nvSpPr>
          <p:spPr bwMode="auto">
            <a:xfrm>
              <a:off x="1835150" y="5373688"/>
              <a:ext cx="36734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2" name="Line 13"/>
            <p:cNvSpPr>
              <a:spLocks noChangeShapeType="1"/>
            </p:cNvSpPr>
            <p:nvPr/>
          </p:nvSpPr>
          <p:spPr bwMode="auto">
            <a:xfrm flipV="1">
              <a:off x="5508625" y="5084763"/>
              <a:ext cx="0" cy="2889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3" name="Line 14"/>
            <p:cNvSpPr>
              <a:spLocks noChangeShapeType="1"/>
            </p:cNvSpPr>
            <p:nvPr/>
          </p:nvSpPr>
          <p:spPr bwMode="auto">
            <a:xfrm>
              <a:off x="2411413" y="3644900"/>
              <a:ext cx="30972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4" name="Line 15"/>
            <p:cNvSpPr>
              <a:spLocks noChangeShapeType="1"/>
            </p:cNvSpPr>
            <p:nvPr/>
          </p:nvSpPr>
          <p:spPr bwMode="auto">
            <a:xfrm>
              <a:off x="5508625" y="5084763"/>
              <a:ext cx="23764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5" name="Line 16"/>
            <p:cNvSpPr>
              <a:spLocks noChangeShapeType="1"/>
            </p:cNvSpPr>
            <p:nvPr/>
          </p:nvSpPr>
          <p:spPr bwMode="auto">
            <a:xfrm flipV="1">
              <a:off x="7885113" y="2924175"/>
              <a:ext cx="0" cy="2160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6" name="Line 17"/>
            <p:cNvSpPr>
              <a:spLocks noChangeShapeType="1"/>
            </p:cNvSpPr>
            <p:nvPr/>
          </p:nvSpPr>
          <p:spPr bwMode="auto">
            <a:xfrm flipV="1">
              <a:off x="5508625" y="2924175"/>
              <a:ext cx="0" cy="7207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7" name="Line 18"/>
            <p:cNvSpPr>
              <a:spLocks noChangeShapeType="1"/>
            </p:cNvSpPr>
            <p:nvPr/>
          </p:nvSpPr>
          <p:spPr bwMode="auto">
            <a:xfrm>
              <a:off x="5508625" y="2924175"/>
              <a:ext cx="20875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8" name="Line 19"/>
            <p:cNvSpPr>
              <a:spLocks noChangeShapeType="1"/>
            </p:cNvSpPr>
            <p:nvPr/>
          </p:nvSpPr>
          <p:spPr bwMode="auto">
            <a:xfrm flipV="1">
              <a:off x="7596188" y="2565400"/>
              <a:ext cx="0" cy="3587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 name="Line 20"/>
            <p:cNvSpPr>
              <a:spLocks noChangeShapeType="1"/>
            </p:cNvSpPr>
            <p:nvPr/>
          </p:nvSpPr>
          <p:spPr bwMode="auto">
            <a:xfrm>
              <a:off x="7596188" y="2565400"/>
              <a:ext cx="2889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 name="Line 21"/>
            <p:cNvSpPr>
              <a:spLocks noChangeShapeType="1"/>
            </p:cNvSpPr>
            <p:nvPr/>
          </p:nvSpPr>
          <p:spPr bwMode="auto">
            <a:xfrm>
              <a:off x="7885113" y="2565400"/>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1" name="Line 22"/>
            <p:cNvSpPr>
              <a:spLocks noChangeShapeType="1"/>
            </p:cNvSpPr>
            <p:nvPr/>
          </p:nvSpPr>
          <p:spPr bwMode="auto">
            <a:xfrm>
              <a:off x="1476375" y="2708275"/>
              <a:ext cx="0" cy="244951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2" name="Line 23"/>
            <p:cNvSpPr>
              <a:spLocks noChangeShapeType="1"/>
            </p:cNvSpPr>
            <p:nvPr/>
          </p:nvSpPr>
          <p:spPr bwMode="auto">
            <a:xfrm flipH="1">
              <a:off x="2339975" y="5589588"/>
              <a:ext cx="4608513"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grpSp>
      <p:sp>
        <p:nvSpPr>
          <p:cNvPr id="24" name="Ορθογώνιο 23"/>
          <p:cNvSpPr/>
          <p:nvPr/>
        </p:nvSpPr>
        <p:spPr>
          <a:xfrm>
            <a:off x="909936" y="5776135"/>
            <a:ext cx="7344816" cy="769441"/>
          </a:xfrm>
          <a:prstGeom prst="rect">
            <a:avLst/>
          </a:prstGeom>
        </p:spPr>
        <p:txBody>
          <a:bodyPr wrap="square">
            <a:spAutoFit/>
          </a:bodyPr>
          <a:lstStyle/>
          <a:p>
            <a:r>
              <a:rPr lang="el-GR" sz="2200" dirty="0">
                <a:latin typeface="+mn-lt"/>
              </a:rPr>
              <a:t>Ατομική ακτίνα: εξάρτηση από: 	κύριο κβαντικό αριθμό, </a:t>
            </a:r>
            <a:r>
              <a:rPr lang="el-GR" sz="2200" dirty="0" smtClean="0">
                <a:latin typeface="+mn-lt"/>
              </a:rPr>
              <a:t>n</a:t>
            </a:r>
            <a:r>
              <a:rPr lang="en-US" sz="2200" dirty="0" smtClean="0">
                <a:latin typeface="+mn-lt"/>
              </a:rPr>
              <a:t> </a:t>
            </a:r>
            <a:r>
              <a:rPr lang="el-GR" sz="2200" dirty="0" smtClean="0">
                <a:latin typeface="+mn-lt"/>
              </a:rPr>
              <a:t>δραστικό </a:t>
            </a:r>
            <a:r>
              <a:rPr lang="el-GR" sz="2200" dirty="0">
                <a:latin typeface="+mn-lt"/>
              </a:rPr>
              <a:t>πυρηνικό φορτίο, Z</a:t>
            </a:r>
          </a:p>
        </p:txBody>
      </p:sp>
    </p:spTree>
    <p:extLst>
      <p:ext uri="{BB962C8B-B14F-4D97-AF65-F5344CB8AC3E}">
        <p14:creationId xmlns:p14="http://schemas.microsoft.com/office/powerpoint/2010/main" val="377425127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8069a144bce58840ea4045186cf986c3c71b1f"/>
  <p:tag name="ISPRING_RESOURCE_PATHS_HASH_PRESENTER" val="c5f1cc419584fed4983d6ec481358149f0db97ae"/>
</p:tagLst>
</file>

<file path=ppt/theme/theme1.xml><?xml version="1.0" encoding="utf-8"?>
<a:theme xmlns:a="http://schemas.openxmlformats.org/drawingml/2006/main" name="OC_template_updated">
  <a:themeElements>
    <a:clrScheme name="Προσαρμοσμένο 15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226</TotalTime>
  <Words>1128</Words>
  <Application>Microsoft Office PowerPoint</Application>
  <PresentationFormat>Προβολή στην οθόνη (4:3)</PresentationFormat>
  <Paragraphs>175</Paragraphs>
  <Slides>23</Slides>
  <Notes>7</Notes>
  <HiddenSlides>0</HiddenSlides>
  <MMClips>0</MMClips>
  <ScaleCrop>false</ScaleCrop>
  <HeadingPairs>
    <vt:vector size="4" baseType="variant">
      <vt:variant>
        <vt:lpstr>Θέμα</vt:lpstr>
      </vt:variant>
      <vt:variant>
        <vt:i4>1</vt:i4>
      </vt:variant>
      <vt:variant>
        <vt:lpstr>Τίτλοι διαφανειών</vt:lpstr>
      </vt:variant>
      <vt:variant>
        <vt:i4>23</vt:i4>
      </vt:variant>
    </vt:vector>
  </HeadingPairs>
  <TitlesOfParts>
    <vt:vector size="24" baseType="lpstr">
      <vt:lpstr>OC_template_updated</vt:lpstr>
      <vt:lpstr>Ανόργανη Χημεία (Θ)</vt:lpstr>
      <vt:lpstr>Περιοδικός Πίνακας 1/15 </vt:lpstr>
      <vt:lpstr>Περιοδικός Πίνακας 2/15 </vt:lpstr>
      <vt:lpstr>Περιοδικός Πίνακας 3/15 </vt:lpstr>
      <vt:lpstr>Περιοδικός Πίνακας 4/15 </vt:lpstr>
      <vt:lpstr>Περιοδικός Πίνακας 5/15 </vt:lpstr>
      <vt:lpstr>Περιοδικός Πίνακας 6/15 </vt:lpstr>
      <vt:lpstr>Περιοδικός Πίνακας 7/15 </vt:lpstr>
      <vt:lpstr>Περιοδικός Πίνακας 8/15 </vt:lpstr>
      <vt:lpstr>Περιοδικός Πίνακας 9/15 </vt:lpstr>
      <vt:lpstr>Περιοδικός Πίνακας 10/15 </vt:lpstr>
      <vt:lpstr>Περιοδικός Πίνακας 11/15 </vt:lpstr>
      <vt:lpstr>Περιοδικός Πίνακας 12/15 </vt:lpstr>
      <vt:lpstr>Περιοδικός Πίνακας 13/15 </vt:lpstr>
      <vt:lpstr>Περιοδικός Πίνακας 14/15 </vt:lpstr>
      <vt:lpstr>Περιοδικός Πίνακας 15/15</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fkaram2</cp:lastModifiedBy>
  <cp:revision>50</cp:revision>
  <dcterms:created xsi:type="dcterms:W3CDTF">2013-03-04T13:35:19Z</dcterms:created>
  <dcterms:modified xsi:type="dcterms:W3CDTF">2015-05-28T12:26:07Z</dcterms:modified>
</cp:coreProperties>
</file>