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29"/>
  </p:notesMasterIdLst>
  <p:handoutMasterIdLst>
    <p:handoutMasterId r:id="rId130"/>
  </p:handoutMasterIdLst>
  <p:sldIdLst>
    <p:sldId id="256" r:id="rId3"/>
    <p:sldId id="271" r:id="rId4"/>
    <p:sldId id="386" r:id="rId5"/>
    <p:sldId id="387" r:id="rId6"/>
    <p:sldId id="273" r:id="rId7"/>
    <p:sldId id="274" r:id="rId8"/>
    <p:sldId id="275" r:id="rId9"/>
    <p:sldId id="276"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388"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89"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90"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91"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257" r:id="rId122"/>
    <p:sldId id="262" r:id="rId123"/>
    <p:sldId id="264" r:id="rId124"/>
    <p:sldId id="269" r:id="rId125"/>
    <p:sldId id="270" r:id="rId126"/>
    <p:sldId id="266" r:id="rId127"/>
    <p:sldId id="261" r:id="rId128"/>
  </p:sldIdLst>
  <p:sldSz cx="9144000" cy="6858000" type="screen4x3"/>
  <p:notesSz cx="7104063" cy="10234613"/>
  <p:custDataLst>
    <p:tags r:id="rId1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ags" Target="tags/tag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dirty="0"/>
          </a:p>
        </p:txBody>
      </p:sp>
      <p:sp>
        <p:nvSpPr>
          <p:cNvPr id="3" name="Θέση υποσέλιδου 2"/>
          <p:cNvSpPr>
            <a:spLocks noGrp="1"/>
          </p:cNvSpPr>
          <p:nvPr>
            <p:ph type="ftr" sz="quarter" idx="11"/>
          </p:nvPr>
        </p:nvSpPr>
        <p:spPr/>
        <p:txBody>
          <a:bodyPr/>
          <a:lstStyle>
            <a:lvl1pPr>
              <a:defRPr/>
            </a:lvl1pPr>
          </a:lstStyle>
          <a:p>
            <a:endParaRPr lang="el-GR" altLang="el-GR" dirty="0"/>
          </a:p>
        </p:txBody>
      </p:sp>
      <p:sp>
        <p:nvSpPr>
          <p:cNvPr id="4" name="Θέση αριθμού διαφάνειας 3"/>
          <p:cNvSpPr>
            <a:spLocks noGrp="1"/>
          </p:cNvSpPr>
          <p:nvPr>
            <p:ph type="sldNum" sz="quarter" idx="12"/>
          </p:nvPr>
        </p:nvSpPr>
        <p:spPr/>
        <p:txBody>
          <a:bodyPr/>
          <a:lstStyle>
            <a:lvl1pPr>
              <a:defRPr/>
            </a:lvl1pPr>
          </a:lstStyle>
          <a:p>
            <a:fld id="{35A1F446-28A5-4714-9A83-5E6AE8177901}" type="slidenum">
              <a:rPr lang="el-GR" altLang="el-GR"/>
              <a:pPr/>
              <a:t>‹#›</a:t>
            </a:fld>
            <a:endParaRPr lang="el-GR" altLang="el-GR" dirty="0"/>
          </a:p>
        </p:txBody>
      </p:sp>
    </p:spTree>
    <p:extLst>
      <p:ext uri="{BB962C8B-B14F-4D97-AF65-F5344CB8AC3E}">
        <p14:creationId xmlns:p14="http://schemas.microsoft.com/office/powerpoint/2010/main" val="847175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70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commons.wikimedia.org/wiki/File:Trader_joes_edamame.jpg"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commons.wikimedia.org/wiki/User:File_Upload_Bot_(Magnus_Manske)"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commons.wikimedia.org/wiki/File:Brassica_napus_2.jpg?uselang=de" TargetMode="External"/><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razak"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commons.wikimedia.org/wiki/File:Brassica_napus_-_K%C3%B6hler%E2%80%93s_Medizinal-Pflanzen-169.jpg?uselang=de"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commons.wikimedia.org/wiki/User:Editor_at_Large"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Elaeis_guineensis_-_K%C3%B6hler%E2%80%93s_Medizinal-Pflanzen-056.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Time300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Matadecacao.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Luisovall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Zea_mays_-_K%C3%B6hler%E2%80%93s_Medizinal-Pflanzen-283.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commons.wikimedia.org/wiki/User:Editor_at_Larg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commons.wikimedia.org/wiki/File:Ab_food_06.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utk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commons.wikimedia.org/wiki/User:Kilom691" TargetMode="External"/><Relationship Id="rId4" Type="http://schemas.openxmlformats.org/officeDocument/2006/relationships/hyperlink" Target="http://commons.wikimedia.org/wiki/File:Illustration_Zea_mays0_clean.jp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commons.wikimedia.org/wiki/File:Gossypium_herbaceum.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creativecommons.org/licenses/by-sa/4.0/deed.en" TargetMode="External"/><Relationship Id="rId4" Type="http://schemas.openxmlformats.org/officeDocument/2006/relationships/hyperlink" Target="http://commons.wikimedia.org/w/index.php?title=User:Xavierserratm&amp;action=edit&amp;redlink=1"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Cocos_nucifera_-_K%C3%B6hler%E2%80%93s_Medizinal-Pflanzen-187.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ommons.wikimedia.org/wiki/User:Editor_at_Larg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commons.wikimedia.org/wiki/File:A_sunflower.jpg"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commons.wikimedia.org/wiki/User:Pamri"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commons.wikimedia.org/wiki/File:Helianthus_whorl.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Shyamal"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commons.wikimedia.org/wiki/File:Sunflower_Seeds_Kaldari.jpg" TargetMode="External"/><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hyperlink" Target="http://commons.wikimedia.org/wiki/User:Kaldari"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28722516@N02/2847668728/" TargetMode="External"/><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28722516@N02/"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commons.wikimedia.org/wiki/File:Arachis_hypogaea_-_K%C3%B6hler%E2%80%93s_Medizinal-Pflanzen-163.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commons.wikimedia.org/wiki/User:Editor_at_Large"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commons.wikimedia.org/wiki/User:Blacknclick" TargetMode="External"/><Relationship Id="rId3" Type="http://schemas.openxmlformats.org/officeDocument/2006/relationships/image" Target="../media/image28.jpeg"/><Relationship Id="rId7" Type="http://schemas.openxmlformats.org/officeDocument/2006/relationships/hyperlink" Target="http://commons.wikimedia.org/wiki/File:Opened_Peanut_BNC.jpg"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www.flickr.com/photos/8796022@N07" TargetMode="External"/><Relationship Id="rId4" Type="http://schemas.openxmlformats.org/officeDocument/2006/relationships/hyperlink" Target="http://eol.org/pages/641309/overview" TargetMode="External"/><Relationship Id="rId9" Type="http://schemas.openxmlformats.org/officeDocument/2006/relationships/hyperlink" Target="http://commons.wikimedia.org/wiki/Commons:GNU_Free_Documentation_License_1.2"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commons.wikimedia.org/wiki/File:Soybean.USDA.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commons.wikimedia.org/wiki/User:Jurema_Oliveira"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commons.wikimedia.org/wiki/File:Soybeanvarieties.jpg"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commons.wikimedia.org/wiki/User:Dbenbenn"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Τεχνολογία και ποιότητα Λιπών-Ελαιών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2</a:t>
            </a:r>
            <a:r>
              <a:rPr lang="el-GR" sz="2600" dirty="0" smtClean="0"/>
              <a:t>:</a:t>
            </a:r>
            <a:r>
              <a:rPr lang="en-US" sz="2600" dirty="0" smtClean="0"/>
              <a:t> </a:t>
            </a:r>
            <a:r>
              <a:rPr lang="el-GR" sz="2600" dirty="0" smtClean="0"/>
              <a:t>Φυτικά λάδια</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Κοκοκαρυέλαιο ή κοκέλαιο </a:t>
            </a:r>
            <a:r>
              <a:rPr lang="el-GR" sz="3000" b="0" dirty="0" smtClean="0">
                <a:solidFill>
                  <a:prstClr val="white"/>
                </a:solidFill>
              </a:rPr>
              <a:t>2/3</a:t>
            </a:r>
            <a:endParaRPr lang="el-GR" dirty="0"/>
          </a:p>
        </p:txBody>
      </p:sp>
      <p:sp>
        <p:nvSpPr>
          <p:cNvPr id="4" name="Θέση αριθμού διαφάνειας 5"/>
          <p:cNvSpPr>
            <a:spLocks noGrp="1"/>
          </p:cNvSpPr>
          <p:nvPr>
            <p:ph type="sldNum" sz="quarter" idx="12"/>
          </p:nvPr>
        </p:nvSpPr>
        <p:spPr/>
        <p:txBody>
          <a:bodyPr/>
          <a:lstStyle/>
          <a:p>
            <a:fld id="{B53B6FF5-005E-476D-B432-C6E222A8B7C2}" type="slidenum">
              <a:rPr lang="el-GR" altLang="el-GR"/>
              <a:pPr/>
              <a:t>9</a:t>
            </a:fld>
            <a:endParaRPr lang="el-GR" altLang="el-GR" dirty="0"/>
          </a:p>
        </p:txBody>
      </p:sp>
      <p:sp>
        <p:nvSpPr>
          <p:cNvPr id="3" name="Θέση περιεχομένου 2"/>
          <p:cNvSpPr>
            <a:spLocks noGrp="1"/>
          </p:cNvSpPr>
          <p:nvPr>
            <p:ph idx="1"/>
          </p:nvPr>
        </p:nvSpPr>
        <p:spPr/>
        <p:txBody>
          <a:bodyPr/>
          <a:lstStyle/>
          <a:p>
            <a:r>
              <a:rPr lang="el-GR" altLang="el-GR" dirty="0"/>
              <a:t>Ο καρπός, μετά την ξήρανση και τον καθαρισμό από τις ξένες ουσίες, </a:t>
            </a:r>
            <a:r>
              <a:rPr lang="el-GR" altLang="el-GR" b="1" dirty="0"/>
              <a:t>αλέθεται μέσω ραβδωτών κυλίνδρων ή μύλων</a:t>
            </a:r>
            <a:r>
              <a:rPr lang="el-GR" altLang="el-GR" dirty="0"/>
              <a:t>.</a:t>
            </a:r>
          </a:p>
          <a:p>
            <a:r>
              <a:rPr lang="el-GR" altLang="el-GR" dirty="0"/>
              <a:t>Η </a:t>
            </a:r>
            <a:r>
              <a:rPr lang="el-GR" altLang="el-GR" b="1" dirty="0"/>
              <a:t>φαρίνα</a:t>
            </a:r>
            <a:r>
              <a:rPr lang="el-GR" altLang="el-GR" dirty="0"/>
              <a:t> προθερμαίνεται και στη συνέχεια πιέζεται σε πιεστήρια συνεχούς λειτουργίας για να δώσει το πρώτο εκλεκτό κοκόλιπος και τα κατάλοιπα της πίεσης αλέθονται σε φυλλίδια και εκχυλίζονται με εξάνιο</a:t>
            </a:r>
            <a:r>
              <a:rPr lang="el-GR" altLang="el-GR" dirty="0" smtClean="0"/>
              <a:t>.</a:t>
            </a:r>
            <a:endParaRPr lang="el-GR" altLang="el-GR" dirty="0"/>
          </a:p>
        </p:txBody>
      </p:sp>
    </p:spTree>
    <p:extLst>
      <p:ext uri="{BB962C8B-B14F-4D97-AF65-F5344CB8AC3E}">
        <p14:creationId xmlns:p14="http://schemas.microsoft.com/office/powerpoint/2010/main" val="15537982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Βιομηχανική επεξεργασία</a:t>
            </a:r>
            <a:br>
              <a:rPr lang="el-GR" altLang="el-GR" dirty="0"/>
            </a:br>
            <a:r>
              <a:rPr lang="el-GR" altLang="el-GR" sz="3000" b="0" dirty="0" smtClean="0"/>
              <a:t>(Σογιέλαιο)</a:t>
            </a:r>
            <a:endParaRPr lang="el-GR" sz="3000" b="0" dirty="0"/>
          </a:p>
        </p:txBody>
      </p:sp>
      <p:sp>
        <p:nvSpPr>
          <p:cNvPr id="5" name="Θέση αριθμού διαφάνειας 5"/>
          <p:cNvSpPr>
            <a:spLocks noGrp="1"/>
          </p:cNvSpPr>
          <p:nvPr>
            <p:ph type="sldNum" sz="quarter" idx="12"/>
          </p:nvPr>
        </p:nvSpPr>
        <p:spPr/>
        <p:txBody>
          <a:bodyPr/>
          <a:lstStyle/>
          <a:p>
            <a:fld id="{770C3BC5-43F6-43BF-8EC9-F0E2D94E0ABF}" type="slidenum">
              <a:rPr lang="el-GR" altLang="el-GR"/>
              <a:pPr/>
              <a:t>99</a:t>
            </a:fld>
            <a:endParaRPr lang="el-GR" altLang="el-GR" dirty="0"/>
          </a:p>
        </p:txBody>
      </p:sp>
      <p:sp>
        <p:nvSpPr>
          <p:cNvPr id="3" name="Θέση περιεχομένου 2"/>
          <p:cNvSpPr>
            <a:spLocks noGrp="1"/>
          </p:cNvSpPr>
          <p:nvPr>
            <p:ph idx="1"/>
          </p:nvPr>
        </p:nvSpPr>
        <p:spPr/>
        <p:txBody>
          <a:bodyPr/>
          <a:lstStyle/>
          <a:p>
            <a:r>
              <a:rPr lang="el-GR" altLang="el-GR" dirty="0"/>
              <a:t>Η παραλαβή του σογιελαίου στην Αμερική γίνεται με </a:t>
            </a:r>
            <a:r>
              <a:rPr lang="el-GR" altLang="el-GR" b="1" dirty="0"/>
              <a:t>πιεστήρια συνεχούς λειτουργίας</a:t>
            </a:r>
            <a:r>
              <a:rPr lang="el-GR" altLang="el-GR" dirty="0"/>
              <a:t> με εξωθητήρα (</a:t>
            </a:r>
            <a:r>
              <a:rPr lang="en-US" altLang="el-GR" dirty="0"/>
              <a:t>expeller</a:t>
            </a:r>
            <a:r>
              <a:rPr lang="el-GR" altLang="el-GR" dirty="0"/>
              <a:t>). Για να εφαρμοστεί η μέγιστη πίεση θα πρέπει η λειοτριβημένη σόγια να αφυδατωθεί μέχρι 3% υγρασία και στη συνέχεια να κοντισιοναριστεί με διοχέτευση μέσα στη μάζα της υπερθέρμων υδρατμών. </a:t>
            </a:r>
          </a:p>
          <a:p>
            <a:r>
              <a:rPr lang="el-GR" altLang="el-GR" dirty="0"/>
              <a:t>Η ποσότητα λαδιού που παραμένει στον πλακούντα κυμαίνεται γύρω στο 4,5%. </a:t>
            </a:r>
          </a:p>
          <a:p>
            <a:r>
              <a:rPr lang="el-GR" altLang="el-GR" dirty="0"/>
              <a:t> Η παραλαβή του σογιελαίου </a:t>
            </a:r>
            <a:r>
              <a:rPr lang="el-GR" altLang="el-GR" b="1" dirty="0"/>
              <a:t>με εκχύλιση </a:t>
            </a:r>
            <a:r>
              <a:rPr lang="el-GR" altLang="el-GR" dirty="0"/>
              <a:t>γίνεται σε μειωμένη κλίμακα και κυρίως στις περιπτώσεις κατά τις οποίες ζητείται πλακούντας με λιγότερα από 3% λιπαρή ύλη</a:t>
            </a:r>
            <a:r>
              <a:rPr lang="el-GR" altLang="el-GR" dirty="0" smtClean="0"/>
              <a:t>.</a:t>
            </a:r>
            <a:endParaRPr lang="el-GR" dirty="0"/>
          </a:p>
        </p:txBody>
      </p:sp>
    </p:spTree>
    <p:extLst>
      <p:ext uri="{BB962C8B-B14F-4D97-AF65-F5344CB8AC3E}">
        <p14:creationId xmlns:p14="http://schemas.microsoft.com/office/powerpoint/2010/main" val="41955099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el-GR" altLang="el-GR" dirty="0"/>
              <a:t>Καβουρδισμένοι σπόροι σόγιας</a:t>
            </a:r>
          </a:p>
        </p:txBody>
      </p:sp>
      <p:sp>
        <p:nvSpPr>
          <p:cNvPr id="5" name="Θέση αριθμού διαφάνειας 5"/>
          <p:cNvSpPr>
            <a:spLocks noGrp="1"/>
          </p:cNvSpPr>
          <p:nvPr>
            <p:ph type="sldNum" sz="quarter" idx="12"/>
          </p:nvPr>
        </p:nvSpPr>
        <p:spPr/>
        <p:txBody>
          <a:bodyPr/>
          <a:lstStyle/>
          <a:p>
            <a:fld id="{BB9C4CEA-4F0A-4A24-B6A0-24CD59092DE9}" type="slidenum">
              <a:rPr lang="el-GR" altLang="el-GR"/>
              <a:pPr/>
              <a:t>100</a:t>
            </a:fld>
            <a:endParaRPr lang="el-GR" altLang="el-GR" dirty="0"/>
          </a:p>
        </p:txBody>
      </p:sp>
      <p:pic>
        <p:nvPicPr>
          <p:cNvPr id="17410" name="Picture 2" descr="File:Trader joes edam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628800"/>
            <a:ext cx="5832648" cy="43744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655676" y="6165303"/>
            <a:ext cx="583264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Trader joes </a:t>
            </a:r>
            <a:r>
              <a:rPr lang="en-US" sz="1200" dirty="0" smtClean="0">
                <a:latin typeface="+mn-lt"/>
                <a:hlinkClick r:id="rId3"/>
              </a:rPr>
              <a:t>edamame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File Upload Bot (Magnus Manske)"/>
              </a:rPr>
              <a:t>File Upload Bot (Magnus Manske)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8391489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Σογιέλαιο </a:t>
            </a:r>
            <a:r>
              <a:rPr lang="el-GR" sz="3000" b="0" dirty="0" smtClean="0"/>
              <a:t>7/7</a:t>
            </a:r>
            <a:endParaRPr lang="el-GR" dirty="0"/>
          </a:p>
        </p:txBody>
      </p:sp>
      <p:sp>
        <p:nvSpPr>
          <p:cNvPr id="4" name="Θέση αριθμού διαφάνειας 5"/>
          <p:cNvSpPr>
            <a:spLocks noGrp="1"/>
          </p:cNvSpPr>
          <p:nvPr>
            <p:ph type="sldNum" sz="quarter" idx="12"/>
          </p:nvPr>
        </p:nvSpPr>
        <p:spPr/>
        <p:txBody>
          <a:bodyPr/>
          <a:lstStyle/>
          <a:p>
            <a:fld id="{A8CE044D-DD39-4F97-9D52-E2C0159981D4}" type="slidenum">
              <a:rPr lang="el-GR" altLang="el-GR"/>
              <a:pPr/>
              <a:t>101</a:t>
            </a:fld>
            <a:endParaRPr lang="el-GR" altLang="el-GR" dirty="0"/>
          </a:p>
        </p:txBody>
      </p:sp>
      <p:sp>
        <p:nvSpPr>
          <p:cNvPr id="3" name="Θέση περιεχομένου 2"/>
          <p:cNvSpPr>
            <a:spLocks noGrp="1"/>
          </p:cNvSpPr>
          <p:nvPr>
            <p:ph idx="1"/>
          </p:nvPr>
        </p:nvSpPr>
        <p:spPr/>
        <p:txBody>
          <a:bodyPr/>
          <a:lstStyle/>
          <a:p>
            <a:r>
              <a:rPr lang="el-GR" altLang="el-GR" dirty="0"/>
              <a:t>Το ακατέργαστο σογιέλαιο έχει χρώμα ερυθρωπό κίτρινο με άρωμα και γεύση σπόρων σόγιας (ανάλογο με το άρωμα του μπιζελιού). </a:t>
            </a:r>
          </a:p>
          <a:p>
            <a:r>
              <a:rPr lang="el-GR" altLang="el-GR" dirty="0"/>
              <a:t>Με την πάροδο όμως του χρόνου αποκτά κίτρινο χρώμα και επιπλέον ευχάριστη γεύση και άρωμα και χρησιμοποιείται στη μαγειρική</a:t>
            </a:r>
            <a:r>
              <a:rPr lang="el-GR" altLang="el-GR" dirty="0" smtClean="0"/>
              <a:t>.</a:t>
            </a:r>
            <a:endParaRPr lang="el-GR" altLang="el-GR" dirty="0"/>
          </a:p>
        </p:txBody>
      </p:sp>
    </p:spTree>
    <p:extLst>
      <p:ext uri="{BB962C8B-B14F-4D97-AF65-F5344CB8AC3E}">
        <p14:creationId xmlns:p14="http://schemas.microsoft.com/office/powerpoint/2010/main" val="11610159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62" y="1484784"/>
            <a:ext cx="9144000" cy="1556792"/>
          </a:xfrm>
        </p:spPr>
        <p:txBody>
          <a:bodyPr/>
          <a:lstStyle/>
          <a:p>
            <a:r>
              <a:rPr lang="el-GR" dirty="0"/>
              <a:t>Έλαια του ερουκικού οξέως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15975125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9E56220D-2C14-4449-88C6-045B99C09650}" type="slidenum">
              <a:rPr lang="el-GR" altLang="el-GR"/>
              <a:pPr/>
              <a:t>103</a:t>
            </a:fld>
            <a:endParaRPr lang="el-GR" altLang="el-GR" dirty="0"/>
          </a:p>
        </p:txBody>
      </p:sp>
      <p:sp>
        <p:nvSpPr>
          <p:cNvPr id="2" name="Τίτλος 1"/>
          <p:cNvSpPr>
            <a:spLocks noGrp="1"/>
          </p:cNvSpPr>
          <p:nvPr>
            <p:ph type="title"/>
          </p:nvPr>
        </p:nvSpPr>
        <p:spPr/>
        <p:txBody>
          <a:bodyPr/>
          <a:lstStyle/>
          <a:p>
            <a:r>
              <a:rPr lang="el-GR" dirty="0" smtClean="0"/>
              <a:t>Κραμβέλαιο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Για την παραγωγή του κραμβέλαιου  χρησιμοποιείται ως πρώτη ύλη ο σπόρος των ετήσιων φυτών </a:t>
            </a:r>
            <a:r>
              <a:rPr lang="en-US" dirty="0"/>
              <a:t>Brassica campestris var. Napus, Brassica campestris var. Rapa </a:t>
            </a:r>
            <a:r>
              <a:rPr lang="el-GR" dirty="0"/>
              <a:t>και </a:t>
            </a:r>
            <a:r>
              <a:rPr lang="en-US" dirty="0"/>
              <a:t>Brassica campestris var. oleifera </a:t>
            </a:r>
            <a:r>
              <a:rPr lang="el-GR" dirty="0"/>
              <a:t>της οικογένειας των Σταυρανθών (</a:t>
            </a:r>
            <a:r>
              <a:rPr lang="en-US" dirty="0"/>
              <a:t>Crucciferae).</a:t>
            </a:r>
          </a:p>
          <a:p>
            <a:r>
              <a:rPr lang="el-GR" dirty="0"/>
              <a:t>Οι ελαιούχοι σπόροι όλων των παραπάνω ποικιλιών διαφέρουν ελάχιστα μεταξύ τους. </a:t>
            </a:r>
          </a:p>
        </p:txBody>
      </p:sp>
    </p:spTree>
    <p:extLst>
      <p:ext uri="{BB962C8B-B14F-4D97-AF65-F5344CB8AC3E}">
        <p14:creationId xmlns:p14="http://schemas.microsoft.com/office/powerpoint/2010/main" val="23081434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31 - Εικόνα" descr="Brassica rapa L. var. rapa1.jpg"/>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3743" t="3325" r="3743" b="3063"/>
          <a:stretch/>
        </p:blipFill>
        <p:spPr>
          <a:xfrm>
            <a:off x="3131840" y="1988840"/>
            <a:ext cx="2826063" cy="3487206"/>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αριθμού διαφάνειας 5"/>
          <p:cNvSpPr>
            <a:spLocks noGrp="1"/>
          </p:cNvSpPr>
          <p:nvPr>
            <p:ph type="sldNum" sz="quarter" idx="12"/>
          </p:nvPr>
        </p:nvSpPr>
        <p:spPr/>
        <p:txBody>
          <a:bodyPr/>
          <a:lstStyle/>
          <a:p>
            <a:fld id="{A627C180-66DB-4B61-A07E-11F31B3DA4B7}" type="slidenum">
              <a:rPr lang="el-GR" altLang="el-GR"/>
              <a:pPr/>
              <a:t>104</a:t>
            </a:fld>
            <a:endParaRPr lang="el-GR" altLang="el-GR" dirty="0"/>
          </a:p>
        </p:txBody>
      </p:sp>
      <p:sp>
        <p:nvSpPr>
          <p:cNvPr id="2" name="Τίτλος 1"/>
          <p:cNvSpPr>
            <a:spLocks noGrp="1"/>
          </p:cNvSpPr>
          <p:nvPr>
            <p:ph type="title"/>
          </p:nvPr>
        </p:nvSpPr>
        <p:spPr/>
        <p:txBody>
          <a:bodyPr/>
          <a:lstStyle/>
          <a:p>
            <a:r>
              <a:rPr lang="el-GR" altLang="el-GR" dirty="0"/>
              <a:t>Φυτό </a:t>
            </a:r>
            <a:r>
              <a:rPr lang="en-US" altLang="el-GR" dirty="0"/>
              <a:t>Brassica campestris var</a:t>
            </a:r>
            <a:r>
              <a:rPr lang="el-GR" altLang="el-GR" dirty="0"/>
              <a:t>. </a:t>
            </a:r>
            <a:r>
              <a:rPr lang="en-US" altLang="el-GR" dirty="0"/>
              <a:t>Rapa</a:t>
            </a:r>
            <a:endParaRPr lang="el-GR" dirty="0"/>
          </a:p>
        </p:txBody>
      </p:sp>
    </p:spTree>
    <p:extLst>
      <p:ext uri="{BB962C8B-B14F-4D97-AF65-F5344CB8AC3E}">
        <p14:creationId xmlns:p14="http://schemas.microsoft.com/office/powerpoint/2010/main" val="3509299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32 - Εικόνα" descr="Brassica rapa L. var. rapa.jpg"/>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2351" t="3418" r="2185" b="2975"/>
          <a:stretch/>
        </p:blipFill>
        <p:spPr>
          <a:xfrm>
            <a:off x="2032986" y="2060848"/>
            <a:ext cx="5086905" cy="36398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αριθμού διαφάνειας 5"/>
          <p:cNvSpPr>
            <a:spLocks noGrp="1"/>
          </p:cNvSpPr>
          <p:nvPr>
            <p:ph type="sldNum" sz="quarter" idx="12"/>
          </p:nvPr>
        </p:nvSpPr>
        <p:spPr/>
        <p:txBody>
          <a:bodyPr/>
          <a:lstStyle/>
          <a:p>
            <a:fld id="{AAA7E6F1-8A98-4F91-AA42-358308A41236}" type="slidenum">
              <a:rPr lang="el-GR" altLang="el-GR"/>
              <a:pPr/>
              <a:t>105</a:t>
            </a:fld>
            <a:endParaRPr lang="el-GR" altLang="el-GR" dirty="0"/>
          </a:p>
        </p:txBody>
      </p:sp>
      <p:sp>
        <p:nvSpPr>
          <p:cNvPr id="2" name="Τίτλος 1"/>
          <p:cNvSpPr>
            <a:spLocks noGrp="1"/>
          </p:cNvSpPr>
          <p:nvPr>
            <p:ph type="title"/>
          </p:nvPr>
        </p:nvSpPr>
        <p:spPr/>
        <p:txBody>
          <a:bodyPr/>
          <a:lstStyle/>
          <a:p>
            <a:r>
              <a:rPr lang="pt-BR" dirty="0"/>
              <a:t>Φυτό Brassica campestris var. Napus</a:t>
            </a:r>
            <a:endParaRPr lang="el-GR" dirty="0"/>
          </a:p>
        </p:txBody>
      </p:sp>
    </p:spTree>
    <p:extLst>
      <p:ext uri="{BB962C8B-B14F-4D97-AF65-F5344CB8AC3E}">
        <p14:creationId xmlns:p14="http://schemas.microsoft.com/office/powerpoint/2010/main" val="35919456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Κραμβέλαιο </a:t>
            </a:r>
            <a:r>
              <a:rPr lang="el-GR" sz="3000" b="0" dirty="0" smtClean="0"/>
              <a:t>2/4</a:t>
            </a:r>
            <a:endParaRPr lang="el-GR" dirty="0"/>
          </a:p>
        </p:txBody>
      </p:sp>
      <p:sp>
        <p:nvSpPr>
          <p:cNvPr id="4" name="Θέση αριθμού διαφάνειας 5"/>
          <p:cNvSpPr>
            <a:spLocks noGrp="1"/>
          </p:cNvSpPr>
          <p:nvPr>
            <p:ph type="sldNum" sz="quarter" idx="12"/>
          </p:nvPr>
        </p:nvSpPr>
        <p:spPr/>
        <p:txBody>
          <a:bodyPr/>
          <a:lstStyle/>
          <a:p>
            <a:fld id="{61718C63-A8F1-41BD-BB50-CE42344C400A}" type="slidenum">
              <a:rPr lang="el-GR" altLang="el-GR"/>
              <a:pPr/>
              <a:t>106</a:t>
            </a:fld>
            <a:endParaRPr lang="el-GR" altLang="el-GR" dirty="0"/>
          </a:p>
        </p:txBody>
      </p:sp>
      <p:sp>
        <p:nvSpPr>
          <p:cNvPr id="3" name="Θέση περιεχομένου 2"/>
          <p:cNvSpPr>
            <a:spLocks noGrp="1"/>
          </p:cNvSpPr>
          <p:nvPr>
            <p:ph idx="1"/>
          </p:nvPr>
        </p:nvSpPr>
        <p:spPr/>
        <p:txBody>
          <a:bodyPr/>
          <a:lstStyle/>
          <a:p>
            <a:r>
              <a:rPr lang="el-GR" altLang="el-GR" dirty="0"/>
              <a:t>Η ποικιλία </a:t>
            </a:r>
            <a:r>
              <a:rPr lang="en-US" altLang="el-GR" dirty="0"/>
              <a:t>chinoleifera</a:t>
            </a:r>
            <a:r>
              <a:rPr lang="el-GR" altLang="el-GR" dirty="0"/>
              <a:t> ή </a:t>
            </a:r>
            <a:r>
              <a:rPr lang="en-US" altLang="el-GR" dirty="0"/>
              <a:t>oleifera</a:t>
            </a:r>
            <a:r>
              <a:rPr lang="el-GR" altLang="el-GR" dirty="0"/>
              <a:t> (</a:t>
            </a:r>
            <a:r>
              <a:rPr lang="en-US" altLang="el-GR" dirty="0"/>
              <a:t>Colza</a:t>
            </a:r>
            <a:r>
              <a:rPr lang="el-GR" altLang="el-GR" dirty="0"/>
              <a:t>) καλλιεργείται κατά κύριο λόγο στην Ευρώπη και κυρίως στη Γερμανία , τη Γαλλία, την Ολλανδία, τη Βαλκανική χερσόνησο, τη Ρωσία, την Ιταλία κτλ. Το μεγαλύτερος μέρος όμως των σπόρων προέρχεται από την Ινδία. </a:t>
            </a:r>
          </a:p>
          <a:p>
            <a:r>
              <a:rPr lang="el-GR" altLang="el-GR" dirty="0"/>
              <a:t>Οι άλλες ποικιλίες καλλιεργούνται στις ίδιες χώρες σε μικρότερες όμως εκτάσεις.</a:t>
            </a:r>
          </a:p>
          <a:p>
            <a:r>
              <a:rPr lang="el-GR" altLang="el-GR" dirty="0"/>
              <a:t>Το βάρος κάθε σπόρου κυμαίνεται μεταξύ 2 και 5,5 γραμμαρίων</a:t>
            </a:r>
            <a:r>
              <a:rPr lang="el-GR" altLang="el-GR" dirty="0" smtClean="0"/>
              <a:t>.</a:t>
            </a:r>
            <a:endParaRPr lang="el-GR" altLang="el-GR" dirty="0"/>
          </a:p>
        </p:txBody>
      </p:sp>
    </p:spTree>
    <p:extLst>
      <p:ext uri="{BB962C8B-B14F-4D97-AF65-F5344CB8AC3E}">
        <p14:creationId xmlns:p14="http://schemas.microsoft.com/office/powerpoint/2010/main" val="27570762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6E0DAAD6-80EE-427F-B861-41457353A0EA}" type="slidenum">
              <a:rPr lang="el-GR" altLang="el-GR"/>
              <a:pPr/>
              <a:t>107</a:t>
            </a:fld>
            <a:endParaRPr lang="el-GR" altLang="el-GR" dirty="0"/>
          </a:p>
        </p:txBody>
      </p:sp>
      <p:sp>
        <p:nvSpPr>
          <p:cNvPr id="2" name="Τίτλος 1"/>
          <p:cNvSpPr>
            <a:spLocks noGrp="1"/>
          </p:cNvSpPr>
          <p:nvPr>
            <p:ph type="title"/>
          </p:nvPr>
        </p:nvSpPr>
        <p:spPr/>
        <p:txBody>
          <a:bodyPr/>
          <a:lstStyle/>
          <a:p>
            <a:r>
              <a:rPr lang="el-GR" dirty="0"/>
              <a:t>Φυτό </a:t>
            </a:r>
            <a:r>
              <a:rPr lang="en-US" dirty="0"/>
              <a:t>Brassica-napus Oleifera </a:t>
            </a:r>
            <a:endParaRPr lang="el-GR" dirty="0"/>
          </a:p>
        </p:txBody>
      </p:sp>
      <p:pic>
        <p:nvPicPr>
          <p:cNvPr id="18434" name="Picture 2" descr="File:Brassica napu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356" y="1340768"/>
            <a:ext cx="3161289" cy="50851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381192" y="6465141"/>
            <a:ext cx="438161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Brassica napus </a:t>
            </a:r>
            <a:r>
              <a:rPr lang="en-US" sz="1200" dirty="0" smtClean="0">
                <a:latin typeface="+mn-lt"/>
                <a:hlinkClick r:id="rId3"/>
              </a:rPr>
              <a:t>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Prazak"/>
              </a:rPr>
              <a:t>Prazak</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14861598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Κραμβέλαιο </a:t>
            </a:r>
            <a:r>
              <a:rPr lang="el-GR" sz="3000" b="0" dirty="0" smtClean="0">
                <a:solidFill>
                  <a:prstClr val="white"/>
                </a:solidFill>
              </a:rPr>
              <a:t>3/4</a:t>
            </a:r>
            <a:endParaRPr lang="el-GR" dirty="0"/>
          </a:p>
        </p:txBody>
      </p:sp>
      <p:sp>
        <p:nvSpPr>
          <p:cNvPr id="4" name="Θέση αριθμού διαφάνειας 5"/>
          <p:cNvSpPr>
            <a:spLocks noGrp="1"/>
          </p:cNvSpPr>
          <p:nvPr>
            <p:ph type="sldNum" sz="quarter" idx="12"/>
          </p:nvPr>
        </p:nvSpPr>
        <p:spPr/>
        <p:txBody>
          <a:bodyPr/>
          <a:lstStyle/>
          <a:p>
            <a:fld id="{A8207D42-D87F-4DE1-B419-7865C6B27F03}" type="slidenum">
              <a:rPr lang="el-GR" altLang="el-GR"/>
              <a:pPr/>
              <a:t>108</a:t>
            </a:fld>
            <a:endParaRPr lang="el-GR" altLang="el-GR" dirty="0"/>
          </a:p>
        </p:txBody>
      </p:sp>
      <p:sp>
        <p:nvSpPr>
          <p:cNvPr id="3" name="Θέση περιεχομένου 2"/>
          <p:cNvSpPr>
            <a:spLocks noGrp="1"/>
          </p:cNvSpPr>
          <p:nvPr>
            <p:ph idx="1"/>
          </p:nvPr>
        </p:nvSpPr>
        <p:spPr/>
        <p:txBody>
          <a:bodyPr/>
          <a:lstStyle/>
          <a:p>
            <a:r>
              <a:rPr lang="el-GR" altLang="el-GR" dirty="0"/>
              <a:t>Η περιεκτικότητα σε λάδι των σπόρων, κυμαίνεται μεταξύ 35 και 45%, για την ποικιλία </a:t>
            </a:r>
            <a:r>
              <a:rPr lang="en-US" altLang="el-GR" dirty="0"/>
              <a:t>Oleifera</a:t>
            </a:r>
            <a:r>
              <a:rPr lang="el-GR" altLang="el-GR" dirty="0"/>
              <a:t> και φθάνει το 43% στην ποικιλία </a:t>
            </a:r>
            <a:r>
              <a:rPr lang="en-US" altLang="el-GR" dirty="0"/>
              <a:t>napu</a:t>
            </a:r>
            <a:r>
              <a:rPr lang="el-GR" altLang="el-GR" dirty="0"/>
              <a:t>.</a:t>
            </a:r>
            <a:endParaRPr lang="en-US" altLang="el-GR" dirty="0"/>
          </a:p>
          <a:p>
            <a:r>
              <a:rPr lang="el-GR" altLang="el-GR" dirty="0"/>
              <a:t>Γενικά ο ευρωπαϊκός κραμβόσπορος είναι πλούσιος σε ελαϊκό οξύ, ενώ ο Ινδικός και ο Γιαπωνέζικος είναι πλουσιότερος σε λινολενικό οξύ.</a:t>
            </a:r>
            <a:endParaRPr lang="en-US" altLang="el-GR" dirty="0"/>
          </a:p>
          <a:p>
            <a:r>
              <a:rPr lang="el-GR" altLang="el-GR" dirty="0"/>
              <a:t>Το κραμβέλαιο βρίσκει ποικίλες εφαρμογές. Έπειτα από ραφινάρισμα είναι άριστο λάδι φαγητού. Το ίδιο χρησιμοποιείται για αναμίξεις και τυποποιήσεις των βρωσίμων λαδιών</a:t>
            </a:r>
            <a:r>
              <a:rPr lang="el-GR" altLang="el-GR" dirty="0" smtClean="0"/>
              <a:t>.</a:t>
            </a:r>
            <a:endParaRPr lang="el-GR" altLang="el-GR" dirty="0"/>
          </a:p>
        </p:txBody>
      </p:sp>
    </p:spTree>
    <p:extLst>
      <p:ext uri="{BB962C8B-B14F-4D97-AF65-F5344CB8AC3E}">
        <p14:creationId xmlns:p14="http://schemas.microsoft.com/office/powerpoint/2010/main" val="163150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Κοκοκαρυέλαιο ή κοκέλαιο </a:t>
            </a:r>
            <a:r>
              <a:rPr lang="el-GR" sz="3000" b="0" dirty="0" smtClean="0">
                <a:solidFill>
                  <a:prstClr val="white"/>
                </a:solidFill>
              </a:rPr>
              <a:t>3/3</a:t>
            </a:r>
            <a:endParaRPr lang="el-GR" dirty="0"/>
          </a:p>
        </p:txBody>
      </p:sp>
      <p:sp>
        <p:nvSpPr>
          <p:cNvPr id="4" name="Θέση αριθμού διαφάνειας 5"/>
          <p:cNvSpPr>
            <a:spLocks noGrp="1"/>
          </p:cNvSpPr>
          <p:nvPr>
            <p:ph type="sldNum" sz="quarter" idx="12"/>
          </p:nvPr>
        </p:nvSpPr>
        <p:spPr/>
        <p:txBody>
          <a:bodyPr/>
          <a:lstStyle/>
          <a:p>
            <a:fld id="{F5E38F9B-A66A-426B-8C74-A5F28E316739}" type="slidenum">
              <a:rPr lang="el-GR" altLang="el-GR"/>
              <a:pPr/>
              <a:t>10</a:t>
            </a:fld>
            <a:endParaRPr lang="el-GR" altLang="el-GR" dirty="0"/>
          </a:p>
        </p:txBody>
      </p:sp>
      <p:sp>
        <p:nvSpPr>
          <p:cNvPr id="3" name="Θέση περιεχομένου 2"/>
          <p:cNvSpPr>
            <a:spLocks noGrp="1"/>
          </p:cNvSpPr>
          <p:nvPr>
            <p:ph idx="1"/>
          </p:nvPr>
        </p:nvSpPr>
        <p:spPr/>
        <p:txBody>
          <a:bodyPr/>
          <a:lstStyle/>
          <a:p>
            <a:pPr>
              <a:lnSpc>
                <a:spcPct val="110000"/>
              </a:lnSpc>
            </a:pPr>
            <a:r>
              <a:rPr lang="el-GR" altLang="el-GR" dirty="0"/>
              <a:t>Μεγάλες ποσότητες κοκοκαρυελαίου χρησιμοποιούνται για την παρασκευή </a:t>
            </a:r>
            <a:r>
              <a:rPr lang="el-GR" altLang="el-GR" b="1" dirty="0"/>
              <a:t>μαργαρίνης </a:t>
            </a:r>
            <a:r>
              <a:rPr lang="el-GR" altLang="el-GR" dirty="0"/>
              <a:t>και την </a:t>
            </a:r>
            <a:r>
              <a:rPr lang="el-GR" altLang="el-GR" b="1" dirty="0"/>
              <a:t>ζαχαροπλαστική</a:t>
            </a:r>
            <a:r>
              <a:rPr lang="el-GR" altLang="el-GR" dirty="0"/>
              <a:t>.</a:t>
            </a:r>
          </a:p>
          <a:p>
            <a:pPr>
              <a:lnSpc>
                <a:spcPct val="110000"/>
              </a:lnSpc>
            </a:pPr>
            <a:r>
              <a:rPr lang="el-GR" altLang="el-GR" dirty="0"/>
              <a:t>Το κοκοκαρυέλαιο δεν χρησιμοποιείται για </a:t>
            </a:r>
            <a:r>
              <a:rPr lang="en-US" altLang="el-GR" b="1" dirty="0"/>
              <a:t>shortenings</a:t>
            </a:r>
            <a:r>
              <a:rPr lang="el-GR" altLang="el-GR" dirty="0"/>
              <a:t>, γιατί ρευστοποιείται απότομα και είναι εύθρυπτο, ενώ τα </a:t>
            </a:r>
            <a:r>
              <a:rPr lang="en-US" altLang="el-GR" dirty="0"/>
              <a:t>shortenings </a:t>
            </a:r>
            <a:r>
              <a:rPr lang="el-GR" altLang="el-GR" dirty="0"/>
              <a:t>πρέπει να έχουν μεγάλα όρια πλαστικότητας.</a:t>
            </a:r>
          </a:p>
          <a:p>
            <a:pPr>
              <a:lnSpc>
                <a:spcPct val="110000"/>
              </a:lnSpc>
            </a:pPr>
            <a:r>
              <a:rPr lang="el-GR" altLang="el-GR" dirty="0"/>
              <a:t>Αντίθετα, η ιδιότητα αυτή του κοκοκαρυελαίου είναι επιθυμητή, για την </a:t>
            </a:r>
            <a:r>
              <a:rPr lang="el-GR" altLang="el-GR" b="1" dirty="0"/>
              <a:t>παρασκευή σκληρών μαργαρινών</a:t>
            </a:r>
            <a:r>
              <a:rPr lang="el-GR" altLang="el-GR" dirty="0"/>
              <a:t>, διότι αυξάνει την ταχύτητα κρυστάλλωσης και την ευθρυπτότητα της μαργαρίνης, η οποία αποκτά παρόμοια συμπεριφορά με το βούτυρο</a:t>
            </a:r>
            <a:r>
              <a:rPr lang="el-GR" altLang="el-GR" dirty="0" smtClean="0"/>
              <a:t>.</a:t>
            </a:r>
            <a:endParaRPr lang="el-GR" altLang="el-GR" dirty="0"/>
          </a:p>
        </p:txBody>
      </p:sp>
    </p:spTree>
    <p:extLst>
      <p:ext uri="{BB962C8B-B14F-4D97-AF65-F5344CB8AC3E}">
        <p14:creationId xmlns:p14="http://schemas.microsoft.com/office/powerpoint/2010/main" val="9321572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l-GR" altLang="el-GR" dirty="0"/>
              <a:t>Φυτό </a:t>
            </a:r>
            <a:r>
              <a:rPr lang="en-US" altLang="el-GR" dirty="0"/>
              <a:t>Brassica campestris_var_napa</a:t>
            </a:r>
            <a:endParaRPr lang="el-GR" altLang="el-GR" dirty="0"/>
          </a:p>
        </p:txBody>
      </p:sp>
      <p:sp>
        <p:nvSpPr>
          <p:cNvPr id="5" name="Θέση αριθμού διαφάνειας 5"/>
          <p:cNvSpPr>
            <a:spLocks noGrp="1"/>
          </p:cNvSpPr>
          <p:nvPr>
            <p:ph type="sldNum" sz="quarter" idx="12"/>
          </p:nvPr>
        </p:nvSpPr>
        <p:spPr/>
        <p:txBody>
          <a:bodyPr/>
          <a:lstStyle/>
          <a:p>
            <a:fld id="{F17ADE31-B92C-4450-A779-AC9E3EC4CAC4}" type="slidenum">
              <a:rPr lang="el-GR" altLang="el-GR"/>
              <a:pPr/>
              <a:t>109</a:t>
            </a:fld>
            <a:endParaRPr lang="el-GR" altLang="el-GR" dirty="0"/>
          </a:p>
        </p:txBody>
      </p:sp>
      <p:pic>
        <p:nvPicPr>
          <p:cNvPr id="19458" name="Picture 2" descr="File:Brassica napus - Köhler–s Medizinal-Pflanzen-169.jpg"/>
          <p:cNvPicPr>
            <a:picLocks noChangeAspect="1" noChangeArrowheads="1"/>
          </p:cNvPicPr>
          <p:nvPr/>
        </p:nvPicPr>
        <p:blipFill rotWithShape="1">
          <a:blip r:embed="rId2">
            <a:extLst>
              <a:ext uri="{28A0092B-C50C-407E-A947-70E740481C1C}">
                <a14:useLocalDpi xmlns:a14="http://schemas.microsoft.com/office/drawing/2010/main" val="0"/>
              </a:ext>
            </a:extLst>
          </a:blip>
          <a:srcRect b="5655"/>
          <a:stretch/>
        </p:blipFill>
        <p:spPr bwMode="auto">
          <a:xfrm>
            <a:off x="2295525" y="1196752"/>
            <a:ext cx="4552950" cy="52839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677678" y="6427407"/>
            <a:ext cx="37886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Brassica napus - Köhler–s </a:t>
            </a:r>
            <a:r>
              <a:rPr lang="en-US" sz="1200" dirty="0" smtClean="0">
                <a:latin typeface="+mn-lt"/>
                <a:hlinkClick r:id="rId3"/>
              </a:rPr>
              <a:t>Medizinal-Pflanzen-169</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Editor at Large"/>
              </a:rPr>
              <a:t>Editor at </a:t>
            </a:r>
            <a:r>
              <a:rPr lang="en-US" sz="1200" dirty="0" smtClean="0">
                <a:latin typeface="+mn-lt"/>
                <a:hlinkClick r:id="rId4" tooltip="User:Editor at Large"/>
              </a:rPr>
              <a:t>Large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7073457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Κραμβέλαιο </a:t>
            </a:r>
            <a:r>
              <a:rPr lang="el-GR" sz="3000" b="0" dirty="0" smtClean="0">
                <a:solidFill>
                  <a:prstClr val="white"/>
                </a:solidFill>
              </a:rPr>
              <a:t>4/4</a:t>
            </a:r>
            <a:endParaRPr lang="el-GR" dirty="0"/>
          </a:p>
        </p:txBody>
      </p:sp>
      <p:sp>
        <p:nvSpPr>
          <p:cNvPr id="4" name="Θέση αριθμού διαφάνειας 5"/>
          <p:cNvSpPr>
            <a:spLocks noGrp="1"/>
          </p:cNvSpPr>
          <p:nvPr>
            <p:ph type="sldNum" sz="quarter" idx="12"/>
          </p:nvPr>
        </p:nvSpPr>
        <p:spPr/>
        <p:txBody>
          <a:bodyPr/>
          <a:lstStyle/>
          <a:p>
            <a:fld id="{5C5625FD-CC91-4A7D-9C43-6FF098EC10E6}" type="slidenum">
              <a:rPr lang="el-GR" altLang="el-GR"/>
              <a:pPr/>
              <a:t>110</a:t>
            </a:fld>
            <a:endParaRPr lang="el-GR" altLang="el-GR" dirty="0"/>
          </a:p>
        </p:txBody>
      </p:sp>
      <p:sp>
        <p:nvSpPr>
          <p:cNvPr id="3" name="Θέση περιεχομένου 2"/>
          <p:cNvSpPr>
            <a:spLocks noGrp="1"/>
          </p:cNvSpPr>
          <p:nvPr>
            <p:ph idx="1"/>
          </p:nvPr>
        </p:nvSpPr>
        <p:spPr/>
        <p:txBody>
          <a:bodyPr/>
          <a:lstStyle/>
          <a:p>
            <a:r>
              <a:rPr lang="el-GR" altLang="el-GR" dirty="0"/>
              <a:t>Χρησιμοποιείται στην παρασκευή </a:t>
            </a:r>
            <a:r>
              <a:rPr lang="el-GR" altLang="el-GR" b="1" dirty="0"/>
              <a:t>μαργαρίνης</a:t>
            </a:r>
            <a:r>
              <a:rPr lang="el-GR" altLang="el-GR" dirty="0"/>
              <a:t>, αλλά και σαν </a:t>
            </a:r>
            <a:r>
              <a:rPr lang="el-GR" altLang="el-GR" b="1" dirty="0"/>
              <a:t>λάδι φωτισμού</a:t>
            </a:r>
            <a:r>
              <a:rPr lang="el-GR" altLang="el-GR" dirty="0"/>
              <a:t>. Όταν αναμιχτεί με άλλα λάδια βρίσκει πολλές εφαρμογές, όπως στη </a:t>
            </a:r>
            <a:r>
              <a:rPr lang="el-GR" altLang="el-GR" b="1" dirty="0"/>
              <a:t>βερνικοποιΐα</a:t>
            </a:r>
            <a:r>
              <a:rPr lang="el-GR" altLang="el-GR" dirty="0"/>
              <a:t>, τη </a:t>
            </a:r>
            <a:r>
              <a:rPr lang="el-GR" altLang="el-GR" b="1" dirty="0"/>
              <a:t>λιθογραφία</a:t>
            </a:r>
            <a:r>
              <a:rPr lang="el-GR" altLang="el-GR" dirty="0"/>
              <a:t>, αλλά και σαν </a:t>
            </a:r>
            <a:r>
              <a:rPr lang="el-GR" altLang="el-GR" b="1" dirty="0"/>
              <a:t>λιπαντικό</a:t>
            </a:r>
            <a:r>
              <a:rPr lang="el-GR" altLang="el-GR" dirty="0"/>
              <a:t>. Χρησιμοποιείται επίσης, στην παρασκευή </a:t>
            </a:r>
            <a:r>
              <a:rPr lang="el-GR" altLang="el-GR" b="1" dirty="0"/>
              <a:t>τεχνητής κόλλας </a:t>
            </a:r>
            <a:r>
              <a:rPr lang="el-GR" altLang="el-GR" dirty="0"/>
              <a:t>και σε μικρές ποσότητες στη </a:t>
            </a:r>
            <a:r>
              <a:rPr lang="el-GR" altLang="el-GR" b="1" dirty="0"/>
              <a:t>σαπωνοποιία</a:t>
            </a:r>
            <a:r>
              <a:rPr lang="el-GR" altLang="el-GR" dirty="0"/>
              <a:t>.</a:t>
            </a:r>
            <a:endParaRPr lang="en-US" altLang="el-GR" dirty="0"/>
          </a:p>
          <a:p>
            <a:r>
              <a:rPr lang="el-GR" altLang="el-GR" dirty="0"/>
              <a:t>Οι πλακούντες που απομένουν χρησιμοποιούνται για </a:t>
            </a:r>
            <a:r>
              <a:rPr lang="el-GR" altLang="el-GR" b="1" dirty="0"/>
              <a:t>ζωοτροφή</a:t>
            </a:r>
            <a:r>
              <a:rPr lang="el-GR" altLang="el-GR" dirty="0"/>
              <a:t>, αυτούσιοι ή αναμεμιγμένοι</a:t>
            </a:r>
            <a:r>
              <a:rPr lang="el-GR" altLang="el-GR" dirty="0" smtClean="0"/>
              <a:t>.</a:t>
            </a:r>
            <a:endParaRPr lang="el-GR" dirty="0"/>
          </a:p>
        </p:txBody>
      </p:sp>
    </p:spTree>
    <p:extLst>
      <p:ext uri="{BB962C8B-B14F-4D97-AF65-F5344CB8AC3E}">
        <p14:creationId xmlns:p14="http://schemas.microsoft.com/office/powerpoint/2010/main" val="33586336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Βιομηχανική </a:t>
            </a:r>
            <a:r>
              <a:rPr lang="el-GR" altLang="el-GR" dirty="0" smtClean="0"/>
              <a:t>επεξεργασία</a:t>
            </a:r>
            <a:r>
              <a:rPr lang="el-GR" altLang="el-GR" dirty="0"/>
              <a:t/>
            </a:r>
            <a:br>
              <a:rPr lang="el-GR" altLang="el-GR" dirty="0"/>
            </a:br>
            <a:r>
              <a:rPr lang="el-GR" altLang="el-GR" sz="3000" b="0" dirty="0" smtClean="0"/>
              <a:t>(κραμβέλαιο)</a:t>
            </a:r>
            <a:endParaRPr lang="el-GR" sz="3000" b="0" dirty="0"/>
          </a:p>
        </p:txBody>
      </p:sp>
      <p:sp>
        <p:nvSpPr>
          <p:cNvPr id="5" name="Θέση αριθμού διαφάνειας 5"/>
          <p:cNvSpPr>
            <a:spLocks noGrp="1"/>
          </p:cNvSpPr>
          <p:nvPr>
            <p:ph type="sldNum" sz="quarter" idx="12"/>
          </p:nvPr>
        </p:nvSpPr>
        <p:spPr/>
        <p:txBody>
          <a:bodyPr/>
          <a:lstStyle/>
          <a:p>
            <a:fld id="{651B62B4-8298-4BC4-B9ED-60CFE963C89E}" type="slidenum">
              <a:rPr lang="el-GR" altLang="el-GR"/>
              <a:pPr/>
              <a:t>111</a:t>
            </a:fld>
            <a:endParaRPr lang="el-GR" altLang="el-GR" dirty="0"/>
          </a:p>
        </p:txBody>
      </p:sp>
      <p:sp>
        <p:nvSpPr>
          <p:cNvPr id="3" name="Θέση περιεχομένου 2"/>
          <p:cNvSpPr>
            <a:spLocks noGrp="1"/>
          </p:cNvSpPr>
          <p:nvPr>
            <p:ph idx="1"/>
          </p:nvPr>
        </p:nvSpPr>
        <p:spPr/>
        <p:txBody>
          <a:bodyPr/>
          <a:lstStyle/>
          <a:p>
            <a:r>
              <a:rPr lang="el-GR" altLang="el-GR" dirty="0"/>
              <a:t>Ο διαχωρισμός του λαδιού γίνεται είτε με </a:t>
            </a:r>
            <a:r>
              <a:rPr lang="el-GR" altLang="el-GR" b="1" dirty="0"/>
              <a:t>πίεση</a:t>
            </a:r>
            <a:r>
              <a:rPr lang="el-GR" altLang="el-GR" dirty="0"/>
              <a:t> του σπόρου σε πιεστήρια συνεχούς λειτουργίας , είτε με </a:t>
            </a:r>
            <a:r>
              <a:rPr lang="el-GR" altLang="el-GR" b="1" dirty="0"/>
              <a:t>εκχύλιση</a:t>
            </a:r>
            <a:r>
              <a:rPr lang="el-GR" altLang="el-GR" dirty="0"/>
              <a:t>. Η βιομηχανική απόδοση είναι 30-36 % στην πρώτη περίπτωση και 48-49 % στη δεύτερη.</a:t>
            </a:r>
            <a:endParaRPr lang="en-US" altLang="el-GR" dirty="0"/>
          </a:p>
          <a:p>
            <a:r>
              <a:rPr lang="el-GR" altLang="el-GR" dirty="0"/>
              <a:t>Το κραμβέλαιο που παραλαμβάνεται, έχει ιδιάζον άρωμα και πικάντικη, πικρίζουσα γεύση. </a:t>
            </a:r>
            <a:r>
              <a:rPr lang="el-GR" altLang="el-GR" dirty="0" smtClean="0"/>
              <a:t>Το </a:t>
            </a:r>
            <a:r>
              <a:rPr lang="el-GR" altLang="el-GR" dirty="0"/>
              <a:t>εξευγενισμένο κραμβέλαιο χρησιμοποιείται και σαν λάδι φαγητού</a:t>
            </a:r>
            <a:r>
              <a:rPr lang="el-GR" altLang="el-GR" dirty="0" smtClean="0"/>
              <a:t>.</a:t>
            </a:r>
            <a:endParaRPr lang="el-GR" altLang="el-GR" dirty="0"/>
          </a:p>
        </p:txBody>
      </p:sp>
    </p:spTree>
    <p:extLst>
      <p:ext uri="{BB962C8B-B14F-4D97-AF65-F5344CB8AC3E}">
        <p14:creationId xmlns:p14="http://schemas.microsoft.com/office/powerpoint/2010/main" val="28736725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18E8DBBE-D110-42E2-83D9-9DBA8919FAA9}" type="slidenum">
              <a:rPr lang="el-GR" altLang="el-GR"/>
              <a:pPr/>
              <a:t>112</a:t>
            </a:fld>
            <a:endParaRPr lang="el-GR" altLang="el-GR" dirty="0"/>
          </a:p>
        </p:txBody>
      </p:sp>
      <p:sp>
        <p:nvSpPr>
          <p:cNvPr id="2" name="Τίτλος 1"/>
          <p:cNvSpPr>
            <a:spLocks noGrp="1"/>
          </p:cNvSpPr>
          <p:nvPr>
            <p:ph type="title"/>
          </p:nvPr>
        </p:nvSpPr>
        <p:spPr/>
        <p:txBody>
          <a:bodyPr/>
          <a:lstStyle/>
          <a:p>
            <a:r>
              <a:rPr lang="el-GR" dirty="0" smtClean="0"/>
              <a:t>Πυρηνέλαιο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altLang="el-GR" b="1" dirty="0"/>
              <a:t>Ελαιοπυρήνα</a:t>
            </a:r>
            <a:r>
              <a:rPr lang="el-GR" altLang="el-GR" dirty="0"/>
              <a:t> είναι η πολτώδης μάζα που απομένει από την ελαιοζύμη μετά την απομάκρυνση του ελαιολάδου και των απόνερων. </a:t>
            </a:r>
          </a:p>
          <a:p>
            <a:r>
              <a:rPr lang="el-GR" altLang="el-GR" dirty="0"/>
              <a:t>Η εμπορική τιμή της ελαιοπυρήνας εξαρτάται κατά βάση από την περιεκτικότητα της σε ελαιόλαδο και νερό. Η περιεκτικότητα της ελαιοπυρήνας στα συστατικά αυτά επηρεάζεται </a:t>
            </a:r>
            <a:r>
              <a:rPr lang="el-GR" altLang="el-GR" dirty="0" smtClean="0"/>
              <a:t>από:</a:t>
            </a:r>
            <a:endParaRPr lang="el-GR" altLang="el-GR" dirty="0"/>
          </a:p>
          <a:p>
            <a:pPr lvl="1"/>
            <a:r>
              <a:rPr lang="el-GR" altLang="el-GR" dirty="0"/>
              <a:t>τον τύπο του </a:t>
            </a:r>
            <a:r>
              <a:rPr lang="el-GR" altLang="el-GR" dirty="0" smtClean="0"/>
              <a:t>ελαιουργείου,</a:t>
            </a:r>
            <a:endParaRPr lang="el-GR" altLang="el-GR" dirty="0"/>
          </a:p>
          <a:p>
            <a:pPr lvl="1"/>
            <a:r>
              <a:rPr lang="el-GR" altLang="el-GR" dirty="0"/>
              <a:t>τις συνθήκες </a:t>
            </a:r>
            <a:r>
              <a:rPr lang="el-GR" altLang="el-GR" dirty="0" smtClean="0"/>
              <a:t>επεξεργασίας.</a:t>
            </a:r>
            <a:endParaRPr lang="el-GR" altLang="el-GR" dirty="0"/>
          </a:p>
        </p:txBody>
      </p:sp>
    </p:spTree>
    <p:extLst>
      <p:ext uri="{BB962C8B-B14F-4D97-AF65-F5344CB8AC3E}">
        <p14:creationId xmlns:p14="http://schemas.microsoft.com/office/powerpoint/2010/main" val="551979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Πυρηνέλαιο </a:t>
            </a:r>
            <a:r>
              <a:rPr lang="el-GR" sz="3000" b="0" dirty="0" smtClean="0">
                <a:solidFill>
                  <a:prstClr val="white"/>
                </a:solidFill>
              </a:rPr>
              <a:t>2/6</a:t>
            </a:r>
            <a:endParaRPr lang="el-GR" dirty="0"/>
          </a:p>
        </p:txBody>
      </p:sp>
      <p:sp>
        <p:nvSpPr>
          <p:cNvPr id="4" name="Θέση αριθμού διαφάνειας 5"/>
          <p:cNvSpPr>
            <a:spLocks noGrp="1"/>
          </p:cNvSpPr>
          <p:nvPr>
            <p:ph type="sldNum" sz="quarter" idx="12"/>
          </p:nvPr>
        </p:nvSpPr>
        <p:spPr/>
        <p:txBody>
          <a:bodyPr/>
          <a:lstStyle/>
          <a:p>
            <a:fld id="{37BC90B7-09AD-4E87-BC9C-27430BF2DF2E}" type="slidenum">
              <a:rPr lang="el-GR" altLang="el-GR"/>
              <a:pPr/>
              <a:t>113</a:t>
            </a:fld>
            <a:endParaRPr lang="el-GR" altLang="el-GR" dirty="0"/>
          </a:p>
        </p:txBody>
      </p:sp>
      <p:sp>
        <p:nvSpPr>
          <p:cNvPr id="3" name="Θέση περιεχομένου 2"/>
          <p:cNvSpPr>
            <a:spLocks noGrp="1"/>
          </p:cNvSpPr>
          <p:nvPr>
            <p:ph idx="1"/>
          </p:nvPr>
        </p:nvSpPr>
        <p:spPr/>
        <p:txBody>
          <a:bodyPr/>
          <a:lstStyle/>
          <a:p>
            <a:r>
              <a:rPr lang="el-GR" altLang="el-GR" dirty="0"/>
              <a:t>Η ελαιοπυρήνα που προέρχεται από τα </a:t>
            </a:r>
            <a:r>
              <a:rPr lang="el-GR" altLang="el-GR" b="1" dirty="0"/>
              <a:t>κλασσικά ελαιουργεία </a:t>
            </a:r>
            <a:r>
              <a:rPr lang="el-GR" altLang="el-GR" dirty="0"/>
              <a:t>(πιεστήρια) είναι χαμηλής περιεκτικότητας σε υγρασία , ενώ αυτή των </a:t>
            </a:r>
            <a:r>
              <a:rPr lang="el-GR" altLang="el-GR" b="1" dirty="0"/>
              <a:t>φυγοκεντρικών</a:t>
            </a:r>
            <a:r>
              <a:rPr lang="el-GR" altLang="el-GR" dirty="0"/>
              <a:t> περιέχει υψηλό ποσοστό υγρασίας.</a:t>
            </a:r>
          </a:p>
          <a:p>
            <a:r>
              <a:rPr lang="el-GR" altLang="el-GR" dirty="0"/>
              <a:t>Η ελαιοπυρήνα εκτός από το λάδι, περιέχει: </a:t>
            </a:r>
            <a:r>
              <a:rPr lang="el-GR" altLang="el-GR" b="1" dirty="0"/>
              <a:t>πρωτεΐνες</a:t>
            </a:r>
            <a:r>
              <a:rPr lang="el-GR" altLang="el-GR" dirty="0"/>
              <a:t>, </a:t>
            </a:r>
            <a:r>
              <a:rPr lang="el-GR" altLang="el-GR" b="1" dirty="0"/>
              <a:t>κυτταρίνη</a:t>
            </a:r>
            <a:r>
              <a:rPr lang="el-GR" altLang="el-GR" dirty="0"/>
              <a:t> και ορισμένα άλλα συστατικά, όπως </a:t>
            </a:r>
            <a:r>
              <a:rPr lang="el-GR" altLang="el-GR" b="1" dirty="0"/>
              <a:t>νερό</a:t>
            </a:r>
            <a:r>
              <a:rPr lang="el-GR" altLang="el-GR" dirty="0"/>
              <a:t>, </a:t>
            </a:r>
            <a:r>
              <a:rPr lang="el-GR" altLang="el-GR" b="1" dirty="0"/>
              <a:t>πολυφαινόλες</a:t>
            </a:r>
            <a:r>
              <a:rPr lang="el-GR" altLang="el-GR" dirty="0"/>
              <a:t> κλπ. Το λάδι που περιέχει η ελαιοπυρήνα προέρχεται αφενός από τον πυρήνα (κουκούτσι) του ελαιοκάρπου και ειδικότερα από το ενδοσπέρμιο και αφετέρου από το σαρκώδες μέρος του (μεσοκάρπιο</a:t>
            </a:r>
            <a:r>
              <a:rPr lang="el-GR" altLang="el-GR" dirty="0" smtClean="0"/>
              <a:t>).</a:t>
            </a:r>
            <a:endParaRPr lang="el-GR" altLang="el-GR" dirty="0"/>
          </a:p>
        </p:txBody>
      </p:sp>
    </p:spTree>
    <p:extLst>
      <p:ext uri="{BB962C8B-B14F-4D97-AF65-F5344CB8AC3E}">
        <p14:creationId xmlns:p14="http://schemas.microsoft.com/office/powerpoint/2010/main" val="6621081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Πυρηνέλαιο </a:t>
            </a:r>
            <a:r>
              <a:rPr lang="el-GR" sz="3000" b="0" dirty="0" smtClean="0">
                <a:solidFill>
                  <a:prstClr val="white"/>
                </a:solidFill>
              </a:rPr>
              <a:t>3/6</a:t>
            </a:r>
            <a:endParaRPr lang="el-GR" dirty="0"/>
          </a:p>
        </p:txBody>
      </p:sp>
      <p:sp>
        <p:nvSpPr>
          <p:cNvPr id="4" name="Θέση αριθμού διαφάνειας 5"/>
          <p:cNvSpPr>
            <a:spLocks noGrp="1"/>
          </p:cNvSpPr>
          <p:nvPr>
            <p:ph type="sldNum" sz="quarter" idx="12"/>
          </p:nvPr>
        </p:nvSpPr>
        <p:spPr/>
        <p:txBody>
          <a:bodyPr/>
          <a:lstStyle/>
          <a:p>
            <a:fld id="{D80FF4DB-00BE-49D4-976A-CC910980DD79}" type="slidenum">
              <a:rPr lang="el-GR" altLang="el-GR"/>
              <a:pPr/>
              <a:t>114</a:t>
            </a:fld>
            <a:endParaRPr lang="el-GR" altLang="el-GR" dirty="0"/>
          </a:p>
        </p:txBody>
      </p:sp>
      <p:sp>
        <p:nvSpPr>
          <p:cNvPr id="3" name="Θέση περιεχομένου 2"/>
          <p:cNvSpPr>
            <a:spLocks noGrp="1"/>
          </p:cNvSpPr>
          <p:nvPr>
            <p:ph idx="1"/>
          </p:nvPr>
        </p:nvSpPr>
        <p:spPr/>
        <p:txBody>
          <a:bodyPr/>
          <a:lstStyle/>
          <a:p>
            <a:r>
              <a:rPr lang="el-GR" altLang="el-GR" dirty="0"/>
              <a:t>Το πυρηνέλαιο έχει </a:t>
            </a:r>
            <a:r>
              <a:rPr lang="el-GR" altLang="el-GR" b="1" dirty="0"/>
              <a:t>παραπλήσια χημικά χαρακτηριστικά </a:t>
            </a:r>
            <a:r>
              <a:rPr lang="el-GR" altLang="el-GR" dirty="0"/>
              <a:t>με το ελαιόλαδο, αλλά δεν είναι κατάλληλο για κατανάλωση, πριν υποβληθεί σε χημική επεξεργασία (εξευγενισμό).</a:t>
            </a:r>
          </a:p>
          <a:p>
            <a:r>
              <a:rPr lang="el-GR" altLang="el-GR" dirty="0"/>
              <a:t>Η συνολική  περιεκτικότητα της ελαιοπυρήνας σε φαινολικά συστατικά είναι μικρότερη από αυτή των απόνερων που παράγονται κατά τη διαδικασία εξαγωγής του ελαιολάδου. </a:t>
            </a:r>
          </a:p>
          <a:p>
            <a:r>
              <a:rPr lang="el-GR" altLang="el-GR" dirty="0"/>
              <a:t>Αυτό συμβαίνει γιατί τα φαινολικά συστατικά είναι </a:t>
            </a:r>
            <a:r>
              <a:rPr lang="el-GR" altLang="el-GR" b="1" dirty="0"/>
              <a:t>υδατοδιαλυτά</a:t>
            </a:r>
            <a:r>
              <a:rPr lang="el-GR" altLang="el-GR" dirty="0"/>
              <a:t>. Έτσι κατά την επεξεργασία της ελιάς στο ελαιουργείο, ένα σημαντικό μέρος αυτών των συστατικών διαλύεται στο νερό και περνά στην υδατική φάση. </a:t>
            </a:r>
            <a:endParaRPr lang="el-GR" dirty="0"/>
          </a:p>
        </p:txBody>
      </p:sp>
    </p:spTree>
    <p:extLst>
      <p:ext uri="{BB962C8B-B14F-4D97-AF65-F5344CB8AC3E}">
        <p14:creationId xmlns:p14="http://schemas.microsoft.com/office/powerpoint/2010/main" val="9109902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Πυρηνέλαιο </a:t>
            </a:r>
            <a:r>
              <a:rPr lang="el-GR" sz="3000" b="0" dirty="0" smtClean="0">
                <a:solidFill>
                  <a:prstClr val="white"/>
                </a:solidFill>
              </a:rPr>
              <a:t>4/6</a:t>
            </a:r>
            <a:endParaRPr lang="el-GR" dirty="0"/>
          </a:p>
        </p:txBody>
      </p:sp>
      <p:sp>
        <p:nvSpPr>
          <p:cNvPr id="4" name="Θέση αριθμού διαφάνειας 5"/>
          <p:cNvSpPr>
            <a:spLocks noGrp="1"/>
          </p:cNvSpPr>
          <p:nvPr>
            <p:ph type="sldNum" sz="quarter" idx="12"/>
          </p:nvPr>
        </p:nvSpPr>
        <p:spPr/>
        <p:txBody>
          <a:bodyPr/>
          <a:lstStyle/>
          <a:p>
            <a:fld id="{0AEF589B-4306-4933-98D9-97914013B672}" type="slidenum">
              <a:rPr lang="el-GR" altLang="el-GR"/>
              <a:pPr/>
              <a:t>115</a:t>
            </a:fld>
            <a:endParaRPr lang="el-GR" altLang="el-GR" dirty="0"/>
          </a:p>
        </p:txBody>
      </p:sp>
      <p:sp>
        <p:nvSpPr>
          <p:cNvPr id="3" name="Θέση περιεχομένου 2"/>
          <p:cNvSpPr>
            <a:spLocks noGrp="1"/>
          </p:cNvSpPr>
          <p:nvPr>
            <p:ph idx="1"/>
          </p:nvPr>
        </p:nvSpPr>
        <p:spPr/>
        <p:txBody>
          <a:bodyPr/>
          <a:lstStyle/>
          <a:p>
            <a:r>
              <a:rPr lang="el-GR" altLang="el-GR" dirty="0"/>
              <a:t>Τα κύρια φαινολικά οξέα που συναντώνται στην ελαιοπυρήνα και τα απόνερα είναι το </a:t>
            </a:r>
            <a:r>
              <a:rPr lang="el-GR" altLang="el-GR" b="1" dirty="0"/>
              <a:t>γαλλικό</a:t>
            </a:r>
            <a:r>
              <a:rPr lang="el-GR" altLang="el-GR" dirty="0"/>
              <a:t>, το </a:t>
            </a:r>
            <a:r>
              <a:rPr lang="el-GR" altLang="el-GR" b="1" dirty="0"/>
              <a:t>πρωτοκατεχικό</a:t>
            </a:r>
            <a:r>
              <a:rPr lang="el-GR" altLang="el-GR" dirty="0"/>
              <a:t> , το </a:t>
            </a:r>
            <a:r>
              <a:rPr lang="el-GR" altLang="el-GR" b="1" dirty="0"/>
              <a:t>ρ-υδρόξυβενζοϊκό</a:t>
            </a:r>
            <a:r>
              <a:rPr lang="el-GR" altLang="el-GR" dirty="0"/>
              <a:t>, </a:t>
            </a:r>
            <a:r>
              <a:rPr lang="el-GR" altLang="el-GR" b="1" dirty="0"/>
              <a:t>το βανιλικό </a:t>
            </a:r>
            <a:r>
              <a:rPr lang="el-GR" altLang="el-GR" dirty="0"/>
              <a:t>και το </a:t>
            </a:r>
            <a:r>
              <a:rPr lang="el-GR" altLang="el-GR" b="1" dirty="0"/>
              <a:t>καφεϊκό</a:t>
            </a:r>
            <a:r>
              <a:rPr lang="el-GR" altLang="el-GR" dirty="0"/>
              <a:t>. </a:t>
            </a:r>
          </a:p>
          <a:p>
            <a:r>
              <a:rPr lang="el-GR" altLang="el-GR" dirty="0"/>
              <a:t>Τα φαινολικά συστατικά που βρίσκονται στην ελαιοπυρήνα και στα απόνερα μπορούν να χρησιμοποιηθούν σαν </a:t>
            </a:r>
            <a:r>
              <a:rPr lang="el-GR" altLang="el-GR" b="1" dirty="0"/>
              <a:t>αντιοξειδωτικά</a:t>
            </a:r>
            <a:r>
              <a:rPr lang="el-GR" altLang="el-GR" dirty="0"/>
              <a:t> για άλλα λίπη και λάδια.</a:t>
            </a:r>
          </a:p>
          <a:p>
            <a:r>
              <a:rPr lang="el-GR" altLang="el-GR" dirty="0"/>
              <a:t>Ένας από τους παράγοντες προκαλούν τη γρήγορη αλλοίωση του λαδιού της ελαιοπυρήνας , είναι η περιεχόμενη σ’ αυτήν </a:t>
            </a:r>
            <a:r>
              <a:rPr lang="el-GR" altLang="el-GR" b="1" dirty="0"/>
              <a:t>υγρασία</a:t>
            </a:r>
            <a:r>
              <a:rPr lang="el-GR" altLang="el-GR" dirty="0"/>
              <a:t> η οποία ευνοεί την υδρόλυση των τριγλυκεριδίων και την αύξηση της οξύτητας . </a:t>
            </a:r>
          </a:p>
          <a:p>
            <a:endParaRPr lang="el-GR" dirty="0"/>
          </a:p>
        </p:txBody>
      </p:sp>
    </p:spTree>
    <p:extLst>
      <p:ext uri="{BB962C8B-B14F-4D97-AF65-F5344CB8AC3E}">
        <p14:creationId xmlns:p14="http://schemas.microsoft.com/office/powerpoint/2010/main" val="6249896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Πυρηνέλαιο </a:t>
            </a:r>
            <a:r>
              <a:rPr lang="el-GR" sz="3000" b="0" dirty="0" smtClean="0">
                <a:solidFill>
                  <a:prstClr val="white"/>
                </a:solidFill>
              </a:rPr>
              <a:t>5/6</a:t>
            </a:r>
            <a:endParaRPr lang="el-GR" dirty="0"/>
          </a:p>
        </p:txBody>
      </p:sp>
      <p:sp>
        <p:nvSpPr>
          <p:cNvPr id="4" name="Θέση αριθμού διαφάνειας 5"/>
          <p:cNvSpPr>
            <a:spLocks noGrp="1"/>
          </p:cNvSpPr>
          <p:nvPr>
            <p:ph type="sldNum" sz="quarter" idx="12"/>
          </p:nvPr>
        </p:nvSpPr>
        <p:spPr/>
        <p:txBody>
          <a:bodyPr/>
          <a:lstStyle/>
          <a:p>
            <a:fld id="{A712C32B-6AE0-41AE-B624-0F9203EAF311}" type="slidenum">
              <a:rPr lang="el-GR" altLang="el-GR"/>
              <a:pPr/>
              <a:t>116</a:t>
            </a:fld>
            <a:endParaRPr lang="el-GR" altLang="el-GR" dirty="0"/>
          </a:p>
        </p:txBody>
      </p:sp>
      <p:sp>
        <p:nvSpPr>
          <p:cNvPr id="3" name="Θέση περιεχομένου 2"/>
          <p:cNvSpPr>
            <a:spLocks noGrp="1"/>
          </p:cNvSpPr>
          <p:nvPr>
            <p:ph idx="1"/>
          </p:nvPr>
        </p:nvSpPr>
        <p:spPr/>
        <p:txBody>
          <a:bodyPr/>
          <a:lstStyle/>
          <a:p>
            <a:r>
              <a:rPr lang="el-GR" dirty="0"/>
              <a:t>Αυτό οφείλεται κυρίως στης δράση του ενζύμου λιπάση που υπάρχει στην ελαιοπυρήνα και προέρχεται από την ελιά, αλλά και της λιπάσης η οποία ελευθερώνεται από τους μικροοργανισμούς Gliomastrix chartarum, Aspergillus niger, Aspergillus glaucus, Cephalosporium sp. </a:t>
            </a:r>
          </a:p>
          <a:p>
            <a:r>
              <a:rPr lang="el-GR" dirty="0"/>
              <a:t>Οι οργανισμοί αυτοί αναπτύσσονται στην ελαιοπυρήνα κατά το χρόνο της </a:t>
            </a:r>
            <a:r>
              <a:rPr lang="el-GR" b="1" dirty="0"/>
              <a:t>αποθήκευσης</a:t>
            </a:r>
            <a:r>
              <a:rPr lang="el-GR" dirty="0"/>
              <a:t>, λόγω της υγρασίας και της θερμοκρασίας. Εκτός από την αύξηση της οξύτητας κατά την αποθήκευση της ελαιοπυρήνας προκαλείται οξείδωση του πυρηνέλαιου, αλλοίωση που υποβαθμίζει περισσότερο την ποιότητά του.</a:t>
            </a:r>
          </a:p>
          <a:p>
            <a:endParaRPr lang="el-GR" dirty="0"/>
          </a:p>
        </p:txBody>
      </p:sp>
    </p:spTree>
    <p:extLst>
      <p:ext uri="{BB962C8B-B14F-4D97-AF65-F5344CB8AC3E}">
        <p14:creationId xmlns:p14="http://schemas.microsoft.com/office/powerpoint/2010/main" val="17052424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Εξαγωγή πυρηνέλαιου από </a:t>
            </a:r>
            <a:r>
              <a:rPr lang="el-GR" dirty="0" smtClean="0"/>
              <a:t/>
            </a:r>
            <a:br>
              <a:rPr lang="el-GR" dirty="0" smtClean="0"/>
            </a:br>
            <a:r>
              <a:rPr lang="el-GR" dirty="0" smtClean="0"/>
              <a:t>την </a:t>
            </a:r>
            <a:r>
              <a:rPr lang="el-GR" dirty="0"/>
              <a:t>Ελαιοπυρήνα </a:t>
            </a:r>
          </a:p>
        </p:txBody>
      </p:sp>
      <p:sp>
        <p:nvSpPr>
          <p:cNvPr id="5" name="Θέση αριθμού διαφάνειας 5"/>
          <p:cNvSpPr>
            <a:spLocks noGrp="1"/>
          </p:cNvSpPr>
          <p:nvPr>
            <p:ph type="sldNum" sz="quarter" idx="12"/>
          </p:nvPr>
        </p:nvSpPr>
        <p:spPr/>
        <p:txBody>
          <a:bodyPr/>
          <a:lstStyle/>
          <a:p>
            <a:fld id="{A2E405A9-0A86-49CB-BEFD-FA711024B02E}" type="slidenum">
              <a:rPr lang="el-GR" altLang="el-GR"/>
              <a:pPr/>
              <a:t>117</a:t>
            </a:fld>
            <a:endParaRPr lang="el-GR" altLang="el-GR" dirty="0"/>
          </a:p>
        </p:txBody>
      </p:sp>
      <p:sp>
        <p:nvSpPr>
          <p:cNvPr id="2" name="Θέση περιεχομένου 1"/>
          <p:cNvSpPr>
            <a:spLocks noGrp="1"/>
          </p:cNvSpPr>
          <p:nvPr>
            <p:ph idx="1"/>
          </p:nvPr>
        </p:nvSpPr>
        <p:spPr/>
        <p:txBody>
          <a:bodyPr/>
          <a:lstStyle/>
          <a:p>
            <a:r>
              <a:rPr lang="el-GR" altLang="el-GR" dirty="0"/>
              <a:t>Για την εξαγωγή του πυρηνέλαιου από την ελαιοπυρήνα, γίνεται </a:t>
            </a:r>
            <a:r>
              <a:rPr lang="el-GR" altLang="el-GR" b="1" dirty="0"/>
              <a:t>εκχύλιση</a:t>
            </a:r>
            <a:r>
              <a:rPr lang="el-GR" altLang="el-GR" dirty="0"/>
              <a:t> της τελευταίας, μετά από ξήρανσή της σε ειδικές εγκαταστάσεις.</a:t>
            </a:r>
          </a:p>
          <a:p>
            <a:r>
              <a:rPr lang="el-GR" altLang="el-GR" b="1" dirty="0"/>
              <a:t>Η ξήρανση </a:t>
            </a:r>
            <a:r>
              <a:rPr lang="el-GR" altLang="el-GR" dirty="0"/>
              <a:t>της ελαιοπυρήνας επιτυγχάνεται σε περιστρεφόμενους οριζόντιους κυλίνδρους μεγάλου μήκους, διαμέσου των οποίων περνά η ελαιοπυρήνα ενώ ταυτόχρονα διοχετεύεται θερμός αέρας. Για την παραγωγή του θερμού αέρα χρησιμοποιείται συνήθως </a:t>
            </a:r>
            <a:r>
              <a:rPr lang="el-GR" altLang="el-GR" b="1" dirty="0"/>
              <a:t>πυρηνόξυλο</a:t>
            </a:r>
            <a:r>
              <a:rPr lang="el-GR" altLang="el-GR" dirty="0"/>
              <a:t> (ελαιοπυρήνα από την οποία έχει εξαχθεί το πυρηνέλαιο</a:t>
            </a:r>
            <a:r>
              <a:rPr lang="el-GR" altLang="el-GR" dirty="0" smtClean="0"/>
              <a:t>).</a:t>
            </a:r>
            <a:endParaRPr lang="el-GR" altLang="el-GR" dirty="0"/>
          </a:p>
        </p:txBody>
      </p:sp>
    </p:spTree>
    <p:extLst>
      <p:ext uri="{BB962C8B-B14F-4D97-AF65-F5344CB8AC3E}">
        <p14:creationId xmlns:p14="http://schemas.microsoft.com/office/powerpoint/2010/main" val="32607250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Πυρηνέλαιο </a:t>
            </a:r>
            <a:r>
              <a:rPr lang="el-GR" sz="3000" b="0" dirty="0" smtClean="0">
                <a:solidFill>
                  <a:prstClr val="white"/>
                </a:solidFill>
              </a:rPr>
              <a:t>6/6</a:t>
            </a:r>
            <a:endParaRPr lang="el-GR" dirty="0"/>
          </a:p>
        </p:txBody>
      </p:sp>
      <p:sp>
        <p:nvSpPr>
          <p:cNvPr id="4" name="Θέση αριθμού διαφάνειας 5"/>
          <p:cNvSpPr>
            <a:spLocks noGrp="1"/>
          </p:cNvSpPr>
          <p:nvPr>
            <p:ph type="sldNum" sz="quarter" idx="12"/>
          </p:nvPr>
        </p:nvSpPr>
        <p:spPr/>
        <p:txBody>
          <a:bodyPr/>
          <a:lstStyle/>
          <a:p>
            <a:fld id="{8D7CB51D-2CFB-42CA-930C-26489FD9F8FA}" type="slidenum">
              <a:rPr lang="el-GR" altLang="el-GR"/>
              <a:pPr/>
              <a:t>118</a:t>
            </a:fld>
            <a:endParaRPr lang="el-GR" altLang="el-GR" dirty="0"/>
          </a:p>
        </p:txBody>
      </p:sp>
      <p:sp>
        <p:nvSpPr>
          <p:cNvPr id="3" name="Θέση περιεχομένου 2"/>
          <p:cNvSpPr>
            <a:spLocks noGrp="1"/>
          </p:cNvSpPr>
          <p:nvPr>
            <p:ph idx="1"/>
          </p:nvPr>
        </p:nvSpPr>
        <p:spPr/>
        <p:txBody>
          <a:bodyPr/>
          <a:lstStyle/>
          <a:p>
            <a:r>
              <a:rPr lang="el-GR" altLang="el-GR" dirty="0"/>
              <a:t>Το πυρηνέλαιο το οποίο τελικά παραλαμβάνεται περιέχει μεγάλες ποσότητες </a:t>
            </a:r>
            <a:r>
              <a:rPr lang="el-GR" altLang="el-GR" b="1" dirty="0"/>
              <a:t>ελεύθερων λιπαρών οξέων</a:t>
            </a:r>
            <a:r>
              <a:rPr lang="el-GR" altLang="el-GR" dirty="0"/>
              <a:t>, τα οποία ανεβάζουν την οξύτητα και υποβαθμίζουν την ποιότητά του. </a:t>
            </a:r>
          </a:p>
          <a:p>
            <a:r>
              <a:rPr lang="el-GR" altLang="el-GR" dirty="0"/>
              <a:t>Περιέχει επίσης διάφορες </a:t>
            </a:r>
            <a:r>
              <a:rPr lang="el-GR" altLang="el-GR" b="1" dirty="0"/>
              <a:t>χρωστικές </a:t>
            </a:r>
            <a:r>
              <a:rPr lang="el-GR" altLang="el-GR" dirty="0"/>
              <a:t>(χλωροφύλλες, ανθοκυάνες), καθώς και άλλες ενώσεις οι οποίες του προσδίδουν χαρακτηριστική οσμή και γλυκίζουσα γεύση, που μοιάζει μ’ αυτή του αμυγδαλέλαιου. </a:t>
            </a:r>
          </a:p>
          <a:p>
            <a:endParaRPr lang="el-GR" dirty="0"/>
          </a:p>
        </p:txBody>
      </p:sp>
    </p:spTree>
    <p:extLst>
      <p:ext uri="{BB962C8B-B14F-4D97-AF65-F5344CB8AC3E}">
        <p14:creationId xmlns:p14="http://schemas.microsoft.com/office/powerpoint/2010/main" val="8218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B268F995-62DD-4166-BD66-1BEF024FA55D}" type="slidenum">
              <a:rPr lang="el-GR" altLang="el-GR"/>
              <a:pPr/>
              <a:t>11</a:t>
            </a:fld>
            <a:endParaRPr lang="el-GR" altLang="el-GR" dirty="0"/>
          </a:p>
        </p:txBody>
      </p:sp>
      <p:sp>
        <p:nvSpPr>
          <p:cNvPr id="2" name="Τίτλος 1"/>
          <p:cNvSpPr>
            <a:spLocks noGrp="1"/>
          </p:cNvSpPr>
          <p:nvPr>
            <p:ph type="title"/>
          </p:nvPr>
        </p:nvSpPr>
        <p:spPr/>
        <p:txBody>
          <a:bodyPr/>
          <a:lstStyle/>
          <a:p>
            <a:r>
              <a:rPr lang="el-GR" dirty="0" smtClean="0"/>
              <a:t>Φοινικοπυρηνέλαιο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Ως πρώτη ύλη χρησιμοποιούνται οι πυρήνες από τους καρπούς των ελαιοφοινίκων Elaeis guineensis και Elaeis monococca.</a:t>
            </a:r>
          </a:p>
          <a:p>
            <a:r>
              <a:rPr lang="el-GR" dirty="0"/>
              <a:t>Οι πυρήνες μετά τον αποχωρισμό του σαρκώδους τμήματος ξηραίνονται στον ήλιο από τους ιθαγενείς μέχρι το ενδοσπέρμιο (αμύγδαλο) να συρρικνωθεί. </a:t>
            </a:r>
          </a:p>
        </p:txBody>
      </p:sp>
    </p:spTree>
    <p:extLst>
      <p:ext uri="{BB962C8B-B14F-4D97-AF65-F5344CB8AC3E}">
        <p14:creationId xmlns:p14="http://schemas.microsoft.com/office/powerpoint/2010/main" val="16274701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«Τεχνολογία και ποιότητα Λιπών-Ελαιών (Θ). Ενότητα </a:t>
            </a:r>
            <a:r>
              <a:rPr lang="el-GR" sz="2000" dirty="0" smtClean="0">
                <a:solidFill>
                  <a:prstClr val="black"/>
                </a:solidFill>
              </a:rPr>
              <a:t>2</a:t>
            </a:r>
            <a:r>
              <a:rPr lang="en-US" sz="2000" dirty="0" smtClean="0">
                <a:solidFill>
                  <a:prstClr val="black"/>
                </a:solidFill>
              </a:rPr>
              <a:t>:</a:t>
            </a:r>
            <a:r>
              <a:rPr lang="el-GR" sz="2000" dirty="0" smtClean="0">
                <a:solidFill>
                  <a:prstClr val="black"/>
                </a:solidFill>
              </a:rPr>
              <a:t> </a:t>
            </a:r>
            <a:r>
              <a:rPr lang="el-GR" sz="2000" dirty="0"/>
              <a:t>Φυτικά λάδια</a:t>
            </a:r>
            <a:r>
              <a:rPr lang="el-GR" sz="2000" dirty="0" smtClean="0">
                <a:solidFill>
                  <a:prstClr val="black"/>
                </a:solidFill>
              </a:rPr>
              <a:t>». </a:t>
            </a:r>
            <a:r>
              <a:rPr lang="el-GR" sz="2000" dirty="0">
                <a:solidFill>
                  <a:prstClr val="black"/>
                </a:solidFill>
              </a:rPr>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9 - Εικόνα" descr="004elaeis.jpg"/>
          <p:cNvPicPr>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15816" y="2132856"/>
            <a:ext cx="3244674" cy="31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αριθμού διαφάνειας 5"/>
          <p:cNvSpPr>
            <a:spLocks noGrp="1"/>
          </p:cNvSpPr>
          <p:nvPr>
            <p:ph type="sldNum" sz="quarter" idx="12"/>
          </p:nvPr>
        </p:nvSpPr>
        <p:spPr/>
        <p:txBody>
          <a:bodyPr/>
          <a:lstStyle/>
          <a:p>
            <a:fld id="{39676AC9-7C9B-4327-B6DE-EEB7A29B704B}" type="slidenum">
              <a:rPr lang="el-GR" altLang="el-GR"/>
              <a:pPr/>
              <a:t>12</a:t>
            </a:fld>
            <a:endParaRPr lang="el-GR" altLang="el-GR" dirty="0"/>
          </a:p>
        </p:txBody>
      </p:sp>
      <p:sp>
        <p:nvSpPr>
          <p:cNvPr id="2" name="Τίτλος 1"/>
          <p:cNvSpPr>
            <a:spLocks noGrp="1"/>
          </p:cNvSpPr>
          <p:nvPr>
            <p:ph type="title"/>
          </p:nvPr>
        </p:nvSpPr>
        <p:spPr/>
        <p:txBody>
          <a:bodyPr/>
          <a:lstStyle/>
          <a:p>
            <a:r>
              <a:rPr lang="el-GR" dirty="0"/>
              <a:t>Καρπός ελαιοφοίνικα </a:t>
            </a:r>
            <a:r>
              <a:rPr lang="en-US" dirty="0"/>
              <a:t>Elaeis </a:t>
            </a:r>
            <a:endParaRPr lang="el-GR" dirty="0"/>
          </a:p>
        </p:txBody>
      </p:sp>
    </p:spTree>
    <p:extLst>
      <p:ext uri="{BB962C8B-B14F-4D97-AF65-F5344CB8AC3E}">
        <p14:creationId xmlns:p14="http://schemas.microsoft.com/office/powerpoint/2010/main" val="232888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ECFED778-6339-4203-9E50-AFFC7A9D7E0E}" type="slidenum">
              <a:rPr lang="el-GR" altLang="el-GR"/>
              <a:pPr/>
              <a:t>13</a:t>
            </a:fld>
            <a:endParaRPr lang="el-GR" altLang="el-GR" dirty="0"/>
          </a:p>
        </p:txBody>
      </p:sp>
      <p:sp>
        <p:nvSpPr>
          <p:cNvPr id="2" name="Τίτλος 1"/>
          <p:cNvSpPr>
            <a:spLocks noGrp="1"/>
          </p:cNvSpPr>
          <p:nvPr>
            <p:ph type="title"/>
          </p:nvPr>
        </p:nvSpPr>
        <p:spPr>
          <a:xfrm>
            <a:off x="5220072" y="0"/>
            <a:ext cx="3923928" cy="1844824"/>
          </a:xfrm>
        </p:spPr>
        <p:txBody>
          <a:bodyPr>
            <a:normAutofit/>
          </a:bodyPr>
          <a:lstStyle/>
          <a:p>
            <a:r>
              <a:rPr lang="el-GR" dirty="0"/>
              <a:t>Ελαιοφοίνικας </a:t>
            </a:r>
            <a:r>
              <a:rPr lang="en-US" dirty="0"/>
              <a:t>Elaeis guineensis </a:t>
            </a:r>
            <a:endParaRPr lang="el-GR" dirty="0"/>
          </a:p>
        </p:txBody>
      </p:sp>
      <p:pic>
        <p:nvPicPr>
          <p:cNvPr id="3074" name="Picture 2" descr="http://www.ethnopharmacologia.org/prelude/images/elaeis-guineensi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94"/>
            <a:ext cx="5345969" cy="6853805"/>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8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Φοινικοπυρηνέλαιο </a:t>
            </a:r>
            <a:r>
              <a:rPr lang="el-GR" sz="3000" b="0" dirty="0" smtClean="0">
                <a:solidFill>
                  <a:prstClr val="white"/>
                </a:solidFill>
              </a:rPr>
              <a:t>2/6</a:t>
            </a:r>
            <a:endParaRPr lang="el-GR" dirty="0"/>
          </a:p>
        </p:txBody>
      </p:sp>
      <p:sp>
        <p:nvSpPr>
          <p:cNvPr id="4" name="Θέση αριθμού διαφάνειας 5"/>
          <p:cNvSpPr>
            <a:spLocks noGrp="1"/>
          </p:cNvSpPr>
          <p:nvPr>
            <p:ph type="sldNum" sz="quarter" idx="12"/>
          </p:nvPr>
        </p:nvSpPr>
        <p:spPr/>
        <p:txBody>
          <a:bodyPr/>
          <a:lstStyle/>
          <a:p>
            <a:fld id="{34005A0F-2BC7-4477-92A8-6434BC3D742D}" type="slidenum">
              <a:rPr lang="el-GR" altLang="el-GR"/>
              <a:pPr/>
              <a:t>14</a:t>
            </a:fld>
            <a:endParaRPr lang="el-GR" altLang="el-GR" dirty="0"/>
          </a:p>
        </p:txBody>
      </p:sp>
      <p:sp>
        <p:nvSpPr>
          <p:cNvPr id="3" name="Θέση περιεχομένου 2"/>
          <p:cNvSpPr>
            <a:spLocks noGrp="1"/>
          </p:cNvSpPr>
          <p:nvPr>
            <p:ph idx="1"/>
          </p:nvPr>
        </p:nvSpPr>
        <p:spPr/>
        <p:txBody>
          <a:bodyPr/>
          <a:lstStyle/>
          <a:p>
            <a:r>
              <a:rPr lang="el-GR" altLang="el-GR" dirty="0"/>
              <a:t>Από τον καρπό του ελαιοφοίνικα (</a:t>
            </a:r>
            <a:r>
              <a:rPr lang="en-US" altLang="el-GR" dirty="0"/>
              <a:t>Elaeis Guineensis) </a:t>
            </a:r>
            <a:r>
              <a:rPr lang="el-GR" altLang="el-GR" dirty="0"/>
              <a:t>παράγονται δύο διαφορετικά λάδια, (1) </a:t>
            </a:r>
            <a:r>
              <a:rPr lang="el-GR" altLang="el-GR" b="1" dirty="0"/>
              <a:t>το φοινικέλαιο</a:t>
            </a:r>
            <a:r>
              <a:rPr lang="el-GR" altLang="el-GR" dirty="0"/>
              <a:t>, που εξάγεται από τη σάρκα του καρπού και (2) </a:t>
            </a:r>
            <a:r>
              <a:rPr lang="el-GR" altLang="el-GR" b="1" dirty="0"/>
              <a:t>το φοινικοπυρηνέλαιο</a:t>
            </a:r>
            <a:r>
              <a:rPr lang="el-GR" altLang="el-GR" dirty="0"/>
              <a:t>, που εξάγεται από το</a:t>
            </a:r>
            <a:r>
              <a:rPr lang="en-US" altLang="el-GR" dirty="0"/>
              <a:t> “</a:t>
            </a:r>
            <a:r>
              <a:rPr lang="el-GR" altLang="el-GR" dirty="0"/>
              <a:t> αμύγδαλο</a:t>
            </a:r>
            <a:r>
              <a:rPr lang="en-US" altLang="el-GR" dirty="0"/>
              <a:t>” </a:t>
            </a:r>
            <a:r>
              <a:rPr lang="el-GR" altLang="el-GR" dirty="0"/>
              <a:t>το περιεχόμενο στον πυρήνα του καρπού.</a:t>
            </a:r>
          </a:p>
          <a:p>
            <a:r>
              <a:rPr lang="el-GR" altLang="el-GR" dirty="0"/>
              <a:t>Το αμύγδαλο (ενδοσπέρμιο), ζυγίζει 12,5-27%  του βάρους του φοινικοκάρπου.</a:t>
            </a:r>
          </a:p>
          <a:p>
            <a:r>
              <a:rPr lang="el-GR" altLang="el-GR" dirty="0"/>
              <a:t>Οι πυρήνες, αποχωρίζονται από τη σάρκα, θρυμματίζονται και τα </a:t>
            </a:r>
            <a:r>
              <a:rPr lang="en-US" altLang="el-GR" dirty="0"/>
              <a:t>“</a:t>
            </a:r>
            <a:r>
              <a:rPr lang="el-GR" altLang="el-GR" b="1" dirty="0"/>
              <a:t>αμύγδαλα</a:t>
            </a:r>
            <a:r>
              <a:rPr lang="en-US" altLang="el-GR" dirty="0"/>
              <a:t>”</a:t>
            </a:r>
            <a:r>
              <a:rPr lang="el-GR" altLang="el-GR" dirty="0"/>
              <a:t> ή εκχυλίζονται ή συμπιέζονται για την παραλαβή του λαδιού</a:t>
            </a:r>
            <a:r>
              <a:rPr lang="el-GR" altLang="el-GR" dirty="0" smtClean="0"/>
              <a:t>.</a:t>
            </a:r>
            <a:endParaRPr lang="el-GR" altLang="el-GR" dirty="0"/>
          </a:p>
        </p:txBody>
      </p:sp>
    </p:spTree>
    <p:extLst>
      <p:ext uri="{BB962C8B-B14F-4D97-AF65-F5344CB8AC3E}">
        <p14:creationId xmlns:p14="http://schemas.microsoft.com/office/powerpoint/2010/main" val="400739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Καρπός και ενδοσπέρμιο </a:t>
            </a:r>
            <a:r>
              <a:rPr lang="el-GR" dirty="0" smtClean="0"/>
              <a:t/>
            </a:r>
            <a:br>
              <a:rPr lang="el-GR" dirty="0" smtClean="0"/>
            </a:br>
            <a:r>
              <a:rPr lang="el-GR" dirty="0" smtClean="0"/>
              <a:t>ελαιοφοίνικα </a:t>
            </a:r>
            <a:r>
              <a:rPr lang="el-GR" dirty="0"/>
              <a:t>Elaeis </a:t>
            </a:r>
          </a:p>
        </p:txBody>
      </p:sp>
      <p:sp>
        <p:nvSpPr>
          <p:cNvPr id="5" name="Θέση αριθμού διαφάνειας 5"/>
          <p:cNvSpPr>
            <a:spLocks noGrp="1"/>
          </p:cNvSpPr>
          <p:nvPr>
            <p:ph type="sldNum" sz="quarter" idx="12"/>
          </p:nvPr>
        </p:nvSpPr>
        <p:spPr/>
        <p:txBody>
          <a:bodyPr/>
          <a:lstStyle/>
          <a:p>
            <a:fld id="{D25D55D2-92CC-4C28-A1E4-38169A2A45E9}" type="slidenum">
              <a:rPr lang="el-GR" altLang="el-GR"/>
              <a:pPr/>
              <a:t>15</a:t>
            </a:fld>
            <a:endParaRPr lang="el-GR" altLang="el-GR" dirty="0"/>
          </a:p>
        </p:txBody>
      </p:sp>
      <p:pic>
        <p:nvPicPr>
          <p:cNvPr id="25604" name="0 - Εικόνα" descr="cocoa_small72dpi_1323611.jpg"/>
          <p:cNvPicPr>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23728" y="2132856"/>
            <a:ext cx="4578203" cy="2641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2421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Φοινικοπυρηνέλαιο </a:t>
            </a:r>
            <a:r>
              <a:rPr lang="el-GR" sz="3000" b="0" dirty="0" smtClean="0">
                <a:solidFill>
                  <a:prstClr val="white"/>
                </a:solidFill>
              </a:rPr>
              <a:t>3/6</a:t>
            </a:r>
            <a:endParaRPr lang="el-GR" dirty="0"/>
          </a:p>
        </p:txBody>
      </p:sp>
      <p:sp>
        <p:nvSpPr>
          <p:cNvPr id="4" name="Θέση αριθμού διαφάνειας 5"/>
          <p:cNvSpPr>
            <a:spLocks noGrp="1"/>
          </p:cNvSpPr>
          <p:nvPr>
            <p:ph type="sldNum" sz="quarter" idx="12"/>
          </p:nvPr>
        </p:nvSpPr>
        <p:spPr/>
        <p:txBody>
          <a:bodyPr/>
          <a:lstStyle/>
          <a:p>
            <a:fld id="{1A73370D-715B-425B-951D-49095CE290E7}" type="slidenum">
              <a:rPr lang="el-GR" altLang="el-GR"/>
              <a:pPr/>
              <a:t>16</a:t>
            </a:fld>
            <a:endParaRPr lang="el-GR" altLang="el-GR" dirty="0"/>
          </a:p>
        </p:txBody>
      </p:sp>
      <p:sp>
        <p:nvSpPr>
          <p:cNvPr id="3" name="Θέση περιεχομένου 2"/>
          <p:cNvSpPr>
            <a:spLocks noGrp="1"/>
          </p:cNvSpPr>
          <p:nvPr>
            <p:ph idx="1"/>
          </p:nvPr>
        </p:nvSpPr>
        <p:spPr/>
        <p:txBody>
          <a:bodyPr/>
          <a:lstStyle/>
          <a:p>
            <a:r>
              <a:rPr lang="el-GR" altLang="el-GR" dirty="0"/>
              <a:t>Τα ελάσματα σχίζουν το κέλυφος ή το θραύουν, ώστε να απελευθερωθεί το </a:t>
            </a:r>
            <a:r>
              <a:rPr lang="el-GR" altLang="el-GR" b="1" dirty="0"/>
              <a:t>ενδοσπέρμιο (αμύγδαλο)</a:t>
            </a:r>
            <a:r>
              <a:rPr lang="el-GR" altLang="el-GR" dirty="0"/>
              <a:t>, που έχει χρώμα λευκό, διάμετρο 1,5 ως 2 </a:t>
            </a:r>
            <a:r>
              <a:rPr lang="en-US" altLang="el-GR" dirty="0"/>
              <a:t>cm </a:t>
            </a:r>
            <a:r>
              <a:rPr lang="el-GR" altLang="el-GR" dirty="0"/>
              <a:t>και ζυγίζει από 1 ως 2 γραμμάρια.</a:t>
            </a:r>
          </a:p>
          <a:p>
            <a:r>
              <a:rPr lang="el-GR" altLang="el-GR" dirty="0"/>
              <a:t>Το σπάσιμο των πυρήνων γίνεται με τη βοήθεια θραυστήρων εφοδιασμένων με ισχυρά μαχαίρια ή ελάσματα</a:t>
            </a:r>
            <a:r>
              <a:rPr lang="el-GR" altLang="el-GR" dirty="0" smtClean="0"/>
              <a:t>.</a:t>
            </a:r>
            <a:endParaRPr lang="el-GR" altLang="el-GR" dirty="0"/>
          </a:p>
          <a:p>
            <a:endParaRPr lang="el-GR" dirty="0"/>
          </a:p>
        </p:txBody>
      </p:sp>
    </p:spTree>
    <p:extLst>
      <p:ext uri="{BB962C8B-B14F-4D97-AF65-F5344CB8AC3E}">
        <p14:creationId xmlns:p14="http://schemas.microsoft.com/office/powerpoint/2010/main" val="104029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Φοινικοπυρηνέλαιο </a:t>
            </a:r>
            <a:r>
              <a:rPr lang="el-GR" sz="3000" b="0" dirty="0" smtClean="0">
                <a:solidFill>
                  <a:prstClr val="white"/>
                </a:solidFill>
              </a:rPr>
              <a:t>4/6</a:t>
            </a:r>
            <a:endParaRPr lang="el-GR" dirty="0"/>
          </a:p>
        </p:txBody>
      </p:sp>
      <p:sp>
        <p:nvSpPr>
          <p:cNvPr id="4" name="Θέση αριθμού διαφάνειας 5"/>
          <p:cNvSpPr>
            <a:spLocks noGrp="1"/>
          </p:cNvSpPr>
          <p:nvPr>
            <p:ph type="sldNum" sz="quarter" idx="12"/>
          </p:nvPr>
        </p:nvSpPr>
        <p:spPr/>
        <p:txBody>
          <a:bodyPr/>
          <a:lstStyle/>
          <a:p>
            <a:fld id="{6180B713-854D-4670-9088-1D9B1E24D349}" type="slidenum">
              <a:rPr lang="el-GR" altLang="el-GR"/>
              <a:pPr/>
              <a:t>17</a:t>
            </a:fld>
            <a:endParaRPr lang="el-GR" altLang="el-GR" dirty="0"/>
          </a:p>
        </p:txBody>
      </p:sp>
      <p:sp>
        <p:nvSpPr>
          <p:cNvPr id="3" name="Θέση περιεχομένου 2"/>
          <p:cNvSpPr>
            <a:spLocks noGrp="1"/>
          </p:cNvSpPr>
          <p:nvPr>
            <p:ph idx="1"/>
          </p:nvPr>
        </p:nvSpPr>
        <p:spPr/>
        <p:txBody>
          <a:bodyPr/>
          <a:lstStyle/>
          <a:p>
            <a:r>
              <a:rPr lang="el-GR" dirty="0"/>
              <a:t>Το </a:t>
            </a:r>
            <a:r>
              <a:rPr lang="el-GR" dirty="0"/>
              <a:t>ενδοσπέρμιο</a:t>
            </a:r>
            <a:r>
              <a:rPr lang="el-GR" dirty="0"/>
              <a:t> μετά την απαλλαγή του από τα περιτρίμματα του φλοιού και τις άλλες ξένες ουσίες, διέρχεται δια μέσω κοσκίνων, ανεμιστήρων, μαγνητικών διαχωριστήρων για την απομάκρυνση των μεταλλικών σωμάτων , αλέθεται σε περιστρεφόμενους κατ’ αντίθετη φορά κυλίνδρους ,που μπορεί  να είναι λείοι  ή </a:t>
            </a:r>
            <a:r>
              <a:rPr lang="el-GR" dirty="0" smtClean="0"/>
              <a:t>ραβδωτοί. </a:t>
            </a:r>
            <a:endParaRPr lang="el-GR" dirty="0"/>
          </a:p>
        </p:txBody>
      </p:sp>
    </p:spTree>
    <p:extLst>
      <p:ext uri="{BB962C8B-B14F-4D97-AF65-F5344CB8AC3E}">
        <p14:creationId xmlns:p14="http://schemas.microsoft.com/office/powerpoint/2010/main" val="2474704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Φοινικοπυρηνέλαιο </a:t>
            </a:r>
            <a:r>
              <a:rPr lang="el-GR" sz="3000" b="0" dirty="0" smtClean="0">
                <a:solidFill>
                  <a:prstClr val="white"/>
                </a:solidFill>
              </a:rPr>
              <a:t>5/6</a:t>
            </a:r>
            <a:endParaRPr lang="el-GR" dirty="0"/>
          </a:p>
        </p:txBody>
      </p:sp>
      <p:sp>
        <p:nvSpPr>
          <p:cNvPr id="4" name="Θέση αριθμού διαφάνειας 5"/>
          <p:cNvSpPr>
            <a:spLocks noGrp="1"/>
          </p:cNvSpPr>
          <p:nvPr>
            <p:ph type="sldNum" sz="quarter" idx="12"/>
          </p:nvPr>
        </p:nvSpPr>
        <p:spPr/>
        <p:txBody>
          <a:bodyPr/>
          <a:lstStyle/>
          <a:p>
            <a:fld id="{FF84F34F-C9C0-4596-9038-AD1BC6654C95}" type="slidenum">
              <a:rPr lang="el-GR" altLang="el-GR"/>
              <a:pPr/>
              <a:t>18</a:t>
            </a:fld>
            <a:endParaRPr lang="el-GR" altLang="el-GR" dirty="0"/>
          </a:p>
        </p:txBody>
      </p:sp>
      <p:sp>
        <p:nvSpPr>
          <p:cNvPr id="3" name="Θέση περιεχομένου 2"/>
          <p:cNvSpPr>
            <a:spLocks noGrp="1"/>
          </p:cNvSpPr>
          <p:nvPr>
            <p:ph idx="1"/>
          </p:nvPr>
        </p:nvSpPr>
        <p:spPr/>
        <p:txBody>
          <a:bodyPr/>
          <a:lstStyle/>
          <a:p>
            <a:r>
              <a:rPr lang="el-GR" dirty="0"/>
              <a:t>Ακολουθεί </a:t>
            </a:r>
            <a:r>
              <a:rPr lang="el-GR" b="1" dirty="0"/>
              <a:t>προθέρμανση</a:t>
            </a:r>
            <a:r>
              <a:rPr lang="el-GR" dirty="0"/>
              <a:t> του προϊόντος της λειοτρίβησης και διαχωρισμός του λίπους σε υδραυλικά πιεστήρια. </a:t>
            </a:r>
          </a:p>
          <a:p>
            <a:r>
              <a:rPr lang="el-GR" b="1" dirty="0"/>
              <a:t>Η εκχύλιση με διαλύτες </a:t>
            </a:r>
            <a:r>
              <a:rPr lang="el-GR" b="1" dirty="0" smtClean="0"/>
              <a:t>αποφεύγεται</a:t>
            </a:r>
            <a:r>
              <a:rPr lang="el-GR" dirty="0" smtClean="0"/>
              <a:t>, </a:t>
            </a:r>
            <a:r>
              <a:rPr lang="el-GR" dirty="0"/>
              <a:t>όπως και στην περίπτωση του κοκόλιπους επειδή οι λιπαρές ουσίες του φοινικοκάρπου περιέχουν σε υψηλό ποσοστό πτητικά λιπαρά οξέα.</a:t>
            </a:r>
          </a:p>
          <a:p>
            <a:endParaRPr lang="el-GR" dirty="0"/>
          </a:p>
        </p:txBody>
      </p:sp>
    </p:spTree>
    <p:extLst>
      <p:ext uri="{BB962C8B-B14F-4D97-AF65-F5344CB8AC3E}">
        <p14:creationId xmlns:p14="http://schemas.microsoft.com/office/powerpoint/2010/main" val="179508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των φυτικών </a:t>
            </a:r>
            <a:r>
              <a:rPr lang="el-GR" dirty="0" smtClean="0"/>
              <a:t/>
            </a:r>
            <a:br>
              <a:rPr lang="el-GR" dirty="0" smtClean="0"/>
            </a:br>
            <a:r>
              <a:rPr lang="el-GR" dirty="0" smtClean="0"/>
              <a:t>λιπών – λαδιών </a:t>
            </a:r>
            <a:r>
              <a:rPr lang="el-GR" sz="3000" b="0" dirty="0" smtClean="0"/>
              <a:t>1/2</a:t>
            </a:r>
            <a:endParaRPr lang="el-GR" sz="3000" b="0" dirty="0"/>
          </a:p>
        </p:txBody>
      </p:sp>
      <p:sp>
        <p:nvSpPr>
          <p:cNvPr id="5" name="Θέση αριθμού διαφάνειας 5"/>
          <p:cNvSpPr>
            <a:spLocks noGrp="1"/>
          </p:cNvSpPr>
          <p:nvPr>
            <p:ph type="sldNum" sz="quarter" idx="12"/>
          </p:nvPr>
        </p:nvSpPr>
        <p:spPr/>
        <p:txBody>
          <a:bodyPr/>
          <a:lstStyle/>
          <a:p>
            <a:fld id="{1C192CE5-E99B-44CA-89CA-F6A0BB9DFF17}" type="slidenum">
              <a:rPr lang="el-GR" altLang="el-GR"/>
              <a:pPr/>
              <a:t>1</a:t>
            </a:fld>
            <a:endParaRPr lang="el-GR" altLang="el-GR" dirty="0"/>
          </a:p>
        </p:txBody>
      </p:sp>
      <p:sp>
        <p:nvSpPr>
          <p:cNvPr id="3" name="Θέση περιεχομένου 2"/>
          <p:cNvSpPr>
            <a:spLocks noGrp="1"/>
          </p:cNvSpPr>
          <p:nvPr>
            <p:ph idx="1"/>
          </p:nvPr>
        </p:nvSpPr>
        <p:spPr>
          <a:xfrm>
            <a:off x="251520" y="1700808"/>
            <a:ext cx="8640960" cy="4680520"/>
          </a:xfrm>
        </p:spPr>
        <p:txBody>
          <a:bodyPr>
            <a:normAutofit/>
          </a:bodyPr>
          <a:lstStyle/>
          <a:p>
            <a:pPr marL="538163">
              <a:spcBef>
                <a:spcPts val="2400"/>
              </a:spcBef>
            </a:pPr>
            <a:r>
              <a:rPr lang="el-GR" altLang="el-GR" sz="2800" b="1" dirty="0"/>
              <a:t>Μη ξηραινόμενα: </a:t>
            </a:r>
            <a:r>
              <a:rPr lang="el-GR" altLang="el-GR" sz="2800" dirty="0"/>
              <a:t>Α.Ι. &lt;90</a:t>
            </a:r>
          </a:p>
          <a:p>
            <a:pPr marL="538163">
              <a:spcBef>
                <a:spcPts val="2400"/>
              </a:spcBef>
            </a:pPr>
            <a:r>
              <a:rPr lang="el-GR" altLang="el-GR" sz="2800" b="1" dirty="0"/>
              <a:t>Ημιξηραινόμενα: </a:t>
            </a:r>
            <a:r>
              <a:rPr lang="el-GR" altLang="el-GR" sz="2800" dirty="0"/>
              <a:t>Α.Ι. 90-130</a:t>
            </a:r>
          </a:p>
          <a:p>
            <a:pPr marL="538163">
              <a:spcBef>
                <a:spcPts val="2400"/>
              </a:spcBef>
              <a:spcAft>
                <a:spcPts val="1200"/>
              </a:spcAft>
            </a:pPr>
            <a:r>
              <a:rPr lang="el-GR" altLang="el-GR" sz="2800" b="1" dirty="0"/>
              <a:t>Ξηραινόμενα: </a:t>
            </a:r>
            <a:r>
              <a:rPr lang="el-GR" altLang="el-GR" sz="2800" dirty="0"/>
              <a:t>Α.Ι. &gt; </a:t>
            </a:r>
            <a:r>
              <a:rPr lang="el-GR" altLang="el-GR" sz="2800" dirty="0" smtClean="0"/>
              <a:t>130</a:t>
            </a:r>
          </a:p>
        </p:txBody>
      </p:sp>
    </p:spTree>
    <p:extLst>
      <p:ext uri="{BB962C8B-B14F-4D97-AF65-F5344CB8AC3E}">
        <p14:creationId xmlns:p14="http://schemas.microsoft.com/office/powerpoint/2010/main" val="1356228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Φοινικοπυρηνέλαιο </a:t>
            </a:r>
            <a:r>
              <a:rPr lang="el-GR" sz="3000" b="0" dirty="0" smtClean="0">
                <a:solidFill>
                  <a:prstClr val="white"/>
                </a:solidFill>
              </a:rPr>
              <a:t>6/6</a:t>
            </a:r>
            <a:endParaRPr lang="el-GR" dirty="0"/>
          </a:p>
        </p:txBody>
      </p:sp>
      <p:sp>
        <p:nvSpPr>
          <p:cNvPr id="4" name="Θέση αριθμού διαφάνειας 5"/>
          <p:cNvSpPr>
            <a:spLocks noGrp="1"/>
          </p:cNvSpPr>
          <p:nvPr>
            <p:ph type="sldNum" sz="quarter" idx="12"/>
          </p:nvPr>
        </p:nvSpPr>
        <p:spPr/>
        <p:txBody>
          <a:bodyPr/>
          <a:lstStyle/>
          <a:p>
            <a:fld id="{47C3338A-EC8F-441E-B40D-D0518D32537D}" type="slidenum">
              <a:rPr lang="el-GR" altLang="el-GR"/>
              <a:pPr/>
              <a:t>19</a:t>
            </a:fld>
            <a:endParaRPr lang="el-GR" altLang="el-GR" dirty="0"/>
          </a:p>
        </p:txBody>
      </p:sp>
      <p:sp>
        <p:nvSpPr>
          <p:cNvPr id="3" name="Θέση περιεχομένου 2"/>
          <p:cNvSpPr>
            <a:spLocks noGrp="1"/>
          </p:cNvSpPr>
          <p:nvPr>
            <p:ph idx="1"/>
          </p:nvPr>
        </p:nvSpPr>
        <p:spPr/>
        <p:txBody>
          <a:bodyPr/>
          <a:lstStyle/>
          <a:p>
            <a:r>
              <a:rPr lang="el-GR" altLang="el-GR" dirty="0"/>
              <a:t>Το φοινικοπυρηνέλαιο έχει πιο σκούρο χρώμα από το κοκοκαρυέλαιο και δυσάρεστη γεύση, αλλά μετά την επεξεργασία του μετατρέπεται σε </a:t>
            </a:r>
            <a:r>
              <a:rPr lang="el-GR" altLang="el-GR" b="1" dirty="0"/>
              <a:t>λευκό, ευχάριστης οσμής και γεύσης λάδι</a:t>
            </a:r>
            <a:r>
              <a:rPr lang="el-GR" altLang="el-GR" dirty="0"/>
              <a:t>.</a:t>
            </a:r>
          </a:p>
          <a:p>
            <a:r>
              <a:rPr lang="el-GR" altLang="el-GR" dirty="0"/>
              <a:t>Το </a:t>
            </a:r>
            <a:r>
              <a:rPr lang="el-GR" altLang="el-GR" b="1" dirty="0"/>
              <a:t>υδρογονωμένο φοινικοπυρηνέλαιο </a:t>
            </a:r>
            <a:r>
              <a:rPr lang="el-GR" altLang="el-GR" dirty="0"/>
              <a:t>χρησιμοποιείται κυρίως στην ζαχαροπλαστική σαν υποκατάστατο του βουτύρου του κακάο</a:t>
            </a:r>
            <a:r>
              <a:rPr lang="el-GR" altLang="el-GR" dirty="0" smtClean="0"/>
              <a:t>.</a:t>
            </a:r>
            <a:endParaRPr lang="el-GR" altLang="el-GR" dirty="0"/>
          </a:p>
        </p:txBody>
      </p:sp>
    </p:spTree>
    <p:extLst>
      <p:ext uri="{BB962C8B-B14F-4D97-AF65-F5344CB8AC3E}">
        <p14:creationId xmlns:p14="http://schemas.microsoft.com/office/powerpoint/2010/main" val="2606043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62" y="1484784"/>
            <a:ext cx="9144000" cy="1556792"/>
          </a:xfrm>
        </p:spPr>
        <p:txBody>
          <a:bodyPr/>
          <a:lstStyle/>
          <a:p>
            <a:r>
              <a:rPr lang="el-GR" dirty="0"/>
              <a:t>Έλαια με κορεσμένα λιπαρά οξέα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22738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D896D9EE-F320-4F05-9842-D1324DBF3148}" type="slidenum">
              <a:rPr lang="el-GR" altLang="el-GR"/>
              <a:pPr/>
              <a:t>21</a:t>
            </a:fld>
            <a:endParaRPr lang="el-GR" altLang="el-GR" dirty="0"/>
          </a:p>
        </p:txBody>
      </p:sp>
      <p:sp>
        <p:nvSpPr>
          <p:cNvPr id="2" name="Τίτλος 1"/>
          <p:cNvSpPr>
            <a:spLocks noGrp="1"/>
          </p:cNvSpPr>
          <p:nvPr>
            <p:ph type="title"/>
          </p:nvPr>
        </p:nvSpPr>
        <p:spPr/>
        <p:txBody>
          <a:bodyPr/>
          <a:lstStyle/>
          <a:p>
            <a:r>
              <a:rPr lang="el-GR" dirty="0" smtClean="0"/>
              <a:t>Φοινικέλαιο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altLang="el-GR" dirty="0"/>
              <a:t>Το φοινικόλιπος ή φοινικοβούτυρο διαχωρίζεται από το σαρκώδες τμήμα του φρούτου του φοινικόδεντρου </a:t>
            </a:r>
            <a:r>
              <a:rPr lang="en-US" altLang="el-GR" dirty="0"/>
              <a:t>Elaeis guineensis</a:t>
            </a:r>
            <a:r>
              <a:rPr lang="el-GR" altLang="el-GR" dirty="0"/>
              <a:t>.</a:t>
            </a:r>
          </a:p>
          <a:p>
            <a:r>
              <a:rPr lang="el-GR" altLang="el-GR" dirty="0"/>
              <a:t>Το </a:t>
            </a:r>
            <a:r>
              <a:rPr lang="el-GR" altLang="el-GR" b="1" dirty="0"/>
              <a:t>φοινικόλιπος</a:t>
            </a:r>
            <a:r>
              <a:rPr lang="el-GR" altLang="el-GR" dirty="0"/>
              <a:t> ονομάζεται και </a:t>
            </a:r>
            <a:r>
              <a:rPr lang="el-GR" altLang="el-GR" b="1" dirty="0"/>
              <a:t>φοινικέλαιο</a:t>
            </a:r>
            <a:r>
              <a:rPr lang="el-GR" altLang="el-GR" dirty="0"/>
              <a:t> και διαχωρίζεται πολύ ευκολότερα απ’ ότι το λίπος των πυρήνων.</a:t>
            </a:r>
          </a:p>
          <a:p>
            <a:r>
              <a:rPr lang="el-GR" altLang="el-GR" dirty="0"/>
              <a:t>Οι καρποί του ελαιοφοίνικα έχουν μέγεθος δαμάσκηνου και διάταξη σταφυλιού</a:t>
            </a:r>
            <a:r>
              <a:rPr lang="el-GR" altLang="el-GR" dirty="0" smtClean="0"/>
              <a:t>.</a:t>
            </a:r>
            <a:endParaRPr lang="el-GR" dirty="0"/>
          </a:p>
        </p:txBody>
      </p:sp>
    </p:spTree>
    <p:extLst>
      <p:ext uri="{BB962C8B-B14F-4D97-AF65-F5344CB8AC3E}">
        <p14:creationId xmlns:p14="http://schemas.microsoft.com/office/powerpoint/2010/main" val="1434751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16016" y="0"/>
            <a:ext cx="4427984" cy="1052736"/>
          </a:xfrm>
        </p:spPr>
        <p:txBody>
          <a:bodyPr/>
          <a:lstStyle/>
          <a:p>
            <a:r>
              <a:rPr lang="en-US" dirty="0"/>
              <a:t>Elaeis guineensis</a:t>
            </a:r>
            <a:endParaRPr lang="el-GR" dirty="0"/>
          </a:p>
        </p:txBody>
      </p:sp>
      <p:sp>
        <p:nvSpPr>
          <p:cNvPr id="4" name="Θέση αριθμού διαφάνειας 3"/>
          <p:cNvSpPr>
            <a:spLocks noGrp="1"/>
          </p:cNvSpPr>
          <p:nvPr>
            <p:ph type="sldNum" sz="quarter" idx="12"/>
          </p:nvPr>
        </p:nvSpPr>
        <p:spPr/>
        <p:txBody>
          <a:bodyPr/>
          <a:lstStyle/>
          <a:p>
            <a:fld id="{E40A7435-8863-4F3C-B295-9220A92E5C8A}" type="slidenum">
              <a:rPr lang="el-GR" altLang="el-GR"/>
              <a:pPr/>
              <a:t>22</a:t>
            </a:fld>
            <a:endParaRPr lang="el-GR" altLang="el-GR" dirty="0"/>
          </a:p>
        </p:txBody>
      </p:sp>
      <p:pic>
        <p:nvPicPr>
          <p:cNvPr id="4098" name="Picture 2" descr="File:Elaeis guineensis - Köhler–s Medizinal-Pflanzen-0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46002" cy="6858000"/>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4852194" y="6315494"/>
            <a:ext cx="339221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Elaeis guineensis - Köhler–s </a:t>
            </a:r>
            <a:r>
              <a:rPr lang="en-US" sz="1200" dirty="0" smtClean="0">
                <a:latin typeface="+mn-lt"/>
                <a:hlinkClick r:id="rId3"/>
              </a:rPr>
              <a:t>Medizinal-Pflanzen-056</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Time3000"/>
              </a:rPr>
              <a:t>Time3000</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26779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Φοινικέλαιο </a:t>
            </a:r>
            <a:r>
              <a:rPr lang="el-GR" sz="3000" b="0" dirty="0" smtClean="0">
                <a:solidFill>
                  <a:prstClr val="white"/>
                </a:solidFill>
              </a:rPr>
              <a:t>2/7</a:t>
            </a:r>
            <a:endParaRPr lang="el-GR" dirty="0"/>
          </a:p>
        </p:txBody>
      </p:sp>
      <p:sp>
        <p:nvSpPr>
          <p:cNvPr id="4" name="Θέση αριθμού διαφάνειας 5"/>
          <p:cNvSpPr>
            <a:spLocks noGrp="1"/>
          </p:cNvSpPr>
          <p:nvPr>
            <p:ph type="sldNum" sz="quarter" idx="12"/>
          </p:nvPr>
        </p:nvSpPr>
        <p:spPr/>
        <p:txBody>
          <a:bodyPr/>
          <a:lstStyle/>
          <a:p>
            <a:fld id="{AE7B9017-39A0-436B-AFAB-05B089B05615}" type="slidenum">
              <a:rPr lang="el-GR" altLang="el-GR"/>
              <a:pPr/>
              <a:t>23</a:t>
            </a:fld>
            <a:endParaRPr lang="el-GR" altLang="el-GR" dirty="0"/>
          </a:p>
        </p:txBody>
      </p:sp>
      <p:sp>
        <p:nvSpPr>
          <p:cNvPr id="3" name="Θέση περιεχομένου 2"/>
          <p:cNvSpPr>
            <a:spLocks noGrp="1"/>
          </p:cNvSpPr>
          <p:nvPr>
            <p:ph idx="1"/>
          </p:nvPr>
        </p:nvSpPr>
        <p:spPr/>
        <p:txBody>
          <a:bodyPr/>
          <a:lstStyle/>
          <a:p>
            <a:r>
              <a:rPr lang="el-GR" altLang="el-GR" dirty="0"/>
              <a:t>Η ελαιοπεριεκτικότητα της σάρκας κυμαίνεται από 46-66,5%.</a:t>
            </a:r>
          </a:p>
          <a:p>
            <a:r>
              <a:rPr lang="el-GR" altLang="el-GR" dirty="0"/>
              <a:t>Επειδή </a:t>
            </a:r>
            <a:r>
              <a:rPr lang="el-GR" altLang="el-GR" b="1" dirty="0"/>
              <a:t>η σάρκα </a:t>
            </a:r>
            <a:r>
              <a:rPr lang="el-GR" altLang="el-GR" dirty="0"/>
              <a:t>του φοινικοκάρπου είναι ευαλλοίωτη, αποτελεί αντικείμενο επεξεργασίας και οι λιπαρές ουσίες που διαχωρίζονται χρησιμοποιούνται σχεδόν κατ’ αποκλειστικότητα   για παραγωγή σαπουνιών</a:t>
            </a:r>
            <a:r>
              <a:rPr lang="el-GR" altLang="el-GR" dirty="0" smtClean="0"/>
              <a:t>.</a:t>
            </a:r>
            <a:endParaRPr lang="el-GR" altLang="el-GR" dirty="0"/>
          </a:p>
        </p:txBody>
      </p:sp>
    </p:spTree>
    <p:extLst>
      <p:ext uri="{BB962C8B-B14F-4D97-AF65-F5344CB8AC3E}">
        <p14:creationId xmlns:p14="http://schemas.microsoft.com/office/powerpoint/2010/main" val="3489598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Καρπός και Πυρήνας </a:t>
            </a:r>
            <a:r>
              <a:rPr lang="el-GR" dirty="0" smtClean="0"/>
              <a:t/>
            </a:r>
            <a:br>
              <a:rPr lang="el-GR" dirty="0" smtClean="0"/>
            </a:br>
            <a:r>
              <a:rPr lang="el-GR" dirty="0" smtClean="0"/>
              <a:t>φοινικόδεντρου </a:t>
            </a:r>
            <a:r>
              <a:rPr lang="el-GR" dirty="0"/>
              <a:t>Elaeis</a:t>
            </a:r>
          </a:p>
        </p:txBody>
      </p:sp>
      <p:sp>
        <p:nvSpPr>
          <p:cNvPr id="5" name="Θέση αριθμού διαφάνειας 5"/>
          <p:cNvSpPr>
            <a:spLocks noGrp="1"/>
          </p:cNvSpPr>
          <p:nvPr>
            <p:ph type="sldNum" sz="quarter" idx="12"/>
          </p:nvPr>
        </p:nvSpPr>
        <p:spPr/>
        <p:txBody>
          <a:bodyPr/>
          <a:lstStyle/>
          <a:p>
            <a:fld id="{6604563F-24B6-4AE8-A930-4C733D37CE44}" type="slidenum">
              <a:rPr lang="el-GR" altLang="el-GR"/>
              <a:pPr/>
              <a:t>24</a:t>
            </a:fld>
            <a:endParaRPr lang="el-GR" altLang="el-GR" dirty="0"/>
          </a:p>
        </p:txBody>
      </p:sp>
      <p:pic>
        <p:nvPicPr>
          <p:cNvPr id="38916" name="1 - Εικόνα" descr="copra-drying-sun.jpg"/>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3156" t="3430" r="7513" b="8868"/>
          <a:stretch/>
        </p:blipFill>
        <p:spPr>
          <a:xfrm>
            <a:off x="1979713" y="1844824"/>
            <a:ext cx="5184575" cy="3888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244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Φοινικέλαιο </a:t>
            </a:r>
            <a:r>
              <a:rPr lang="el-GR" sz="3000" b="0" dirty="0" smtClean="0">
                <a:solidFill>
                  <a:prstClr val="white"/>
                </a:solidFill>
              </a:rPr>
              <a:t>3/7</a:t>
            </a:r>
            <a:endParaRPr lang="el-GR" dirty="0"/>
          </a:p>
        </p:txBody>
      </p:sp>
      <p:sp>
        <p:nvSpPr>
          <p:cNvPr id="4" name="Θέση αριθμού διαφάνειας 5"/>
          <p:cNvSpPr>
            <a:spLocks noGrp="1"/>
          </p:cNvSpPr>
          <p:nvPr>
            <p:ph type="sldNum" sz="quarter" idx="12"/>
          </p:nvPr>
        </p:nvSpPr>
        <p:spPr/>
        <p:txBody>
          <a:bodyPr/>
          <a:lstStyle/>
          <a:p>
            <a:fld id="{6DE81AF7-0C8A-4591-B189-F5DAB6168AF2}" type="slidenum">
              <a:rPr lang="el-GR" altLang="el-GR"/>
              <a:pPr/>
              <a:t>25</a:t>
            </a:fld>
            <a:endParaRPr lang="el-GR" altLang="el-GR" dirty="0"/>
          </a:p>
        </p:txBody>
      </p:sp>
      <p:sp>
        <p:nvSpPr>
          <p:cNvPr id="3" name="Θέση περιεχομένου 2"/>
          <p:cNvSpPr>
            <a:spLocks noGrp="1"/>
          </p:cNvSpPr>
          <p:nvPr>
            <p:ph idx="1"/>
          </p:nvPr>
        </p:nvSpPr>
        <p:spPr/>
        <p:txBody>
          <a:bodyPr/>
          <a:lstStyle/>
          <a:p>
            <a:r>
              <a:rPr lang="el-GR" altLang="el-GR" dirty="0"/>
              <a:t>Το φοινικόλιπος παρουσιάζει συγκριτικά με όλες τις άλλες λιπαρές ουσίες τη μεγαλύτερη διακύμανση ως προς τα  περιεχόμενα </a:t>
            </a:r>
            <a:r>
              <a:rPr lang="el-GR" altLang="el-GR" b="1" dirty="0"/>
              <a:t>λιπαρά του οξέα</a:t>
            </a:r>
            <a:r>
              <a:rPr lang="el-GR" altLang="el-GR" dirty="0"/>
              <a:t>. </a:t>
            </a:r>
          </a:p>
          <a:p>
            <a:r>
              <a:rPr lang="el-GR" altLang="el-GR" dirty="0"/>
              <a:t>Μεγάλες διακυμάνσεις παρουσιάζει </a:t>
            </a:r>
            <a:r>
              <a:rPr lang="el-GR" altLang="el-GR" b="1" dirty="0"/>
              <a:t>η ελεύθερη οξύτητα </a:t>
            </a:r>
            <a:r>
              <a:rPr lang="el-GR" altLang="el-GR" dirty="0"/>
              <a:t>ακόμη και από τη μια παρτίδα λαδιού στην άλλη</a:t>
            </a:r>
            <a:r>
              <a:rPr lang="el-GR" altLang="el-GR" dirty="0" smtClean="0"/>
              <a:t>.</a:t>
            </a:r>
            <a:endParaRPr lang="el-GR" altLang="el-GR" dirty="0"/>
          </a:p>
        </p:txBody>
      </p:sp>
    </p:spTree>
    <p:extLst>
      <p:ext uri="{BB962C8B-B14F-4D97-AF65-F5344CB8AC3E}">
        <p14:creationId xmlns:p14="http://schemas.microsoft.com/office/powerpoint/2010/main" val="655524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Φοινικέλαιο </a:t>
            </a:r>
            <a:r>
              <a:rPr lang="el-GR" sz="3000" b="0" dirty="0" smtClean="0">
                <a:solidFill>
                  <a:prstClr val="white"/>
                </a:solidFill>
              </a:rPr>
              <a:t>4/7</a:t>
            </a:r>
            <a:endParaRPr lang="el-GR" dirty="0"/>
          </a:p>
        </p:txBody>
      </p:sp>
      <p:sp>
        <p:nvSpPr>
          <p:cNvPr id="4" name="Θέση αριθμού διαφάνειας 5"/>
          <p:cNvSpPr>
            <a:spLocks noGrp="1"/>
          </p:cNvSpPr>
          <p:nvPr>
            <p:ph type="sldNum" sz="quarter" idx="12"/>
          </p:nvPr>
        </p:nvSpPr>
        <p:spPr/>
        <p:txBody>
          <a:bodyPr/>
          <a:lstStyle/>
          <a:p>
            <a:fld id="{9029C757-A160-4246-B032-35BE6AB57496}" type="slidenum">
              <a:rPr lang="el-GR" altLang="el-GR"/>
              <a:pPr/>
              <a:t>26</a:t>
            </a:fld>
            <a:endParaRPr lang="el-GR" altLang="el-GR" dirty="0"/>
          </a:p>
        </p:txBody>
      </p:sp>
      <p:sp>
        <p:nvSpPr>
          <p:cNvPr id="3" name="Θέση περιεχομένου 2"/>
          <p:cNvSpPr>
            <a:spLocks noGrp="1"/>
          </p:cNvSpPr>
          <p:nvPr>
            <p:ph idx="1"/>
          </p:nvPr>
        </p:nvSpPr>
        <p:spPr/>
        <p:txBody>
          <a:bodyPr/>
          <a:lstStyle/>
          <a:p>
            <a:r>
              <a:rPr lang="el-GR" altLang="el-GR" dirty="0"/>
              <a:t>Το φοινικόλιπος έχει χρώμα πορτοκαλί, άρωμα βιολέτας και ευχάριστη αρωματική γεύση.</a:t>
            </a:r>
          </a:p>
          <a:p>
            <a:r>
              <a:rPr lang="el-GR" altLang="el-GR" dirty="0"/>
              <a:t>Με έκθεση στον ατμοσφαιρικό αέρα ταγγίζει εύκολα ,αποκτά χρώμα ανοικτό κίτρινο και δυσάρεστη γεύση.</a:t>
            </a:r>
          </a:p>
          <a:p>
            <a:r>
              <a:rPr lang="el-GR" altLang="el-GR" dirty="0"/>
              <a:t>Για την αποφυγή της οξείδωσης, η κατεργασία της σάρκας του φοινικοκάρπου πρέπει να ακολουθεί τα παρακάτω στάδια</a:t>
            </a:r>
            <a:r>
              <a:rPr lang="el-GR" altLang="el-GR" dirty="0" smtClean="0"/>
              <a:t>:</a:t>
            </a:r>
            <a:endParaRPr lang="el-GR" altLang="el-GR" dirty="0"/>
          </a:p>
        </p:txBody>
      </p:sp>
    </p:spTree>
    <p:extLst>
      <p:ext uri="{BB962C8B-B14F-4D97-AF65-F5344CB8AC3E}">
        <p14:creationId xmlns:p14="http://schemas.microsoft.com/office/powerpoint/2010/main" val="2329455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Φοινικέλαιο </a:t>
            </a:r>
            <a:r>
              <a:rPr lang="el-GR" sz="3000" b="0" dirty="0" smtClean="0">
                <a:solidFill>
                  <a:prstClr val="white"/>
                </a:solidFill>
              </a:rPr>
              <a:t>5/7</a:t>
            </a:r>
            <a:endParaRPr lang="el-GR" dirty="0"/>
          </a:p>
        </p:txBody>
      </p:sp>
      <p:sp>
        <p:nvSpPr>
          <p:cNvPr id="4" name="Θέση αριθμού διαφάνειας 5"/>
          <p:cNvSpPr>
            <a:spLocks noGrp="1"/>
          </p:cNvSpPr>
          <p:nvPr>
            <p:ph type="sldNum" sz="quarter" idx="12"/>
          </p:nvPr>
        </p:nvSpPr>
        <p:spPr/>
        <p:txBody>
          <a:bodyPr/>
          <a:lstStyle/>
          <a:p>
            <a:fld id="{E5210315-7776-4336-A29B-A2C73F483F40}" type="slidenum">
              <a:rPr lang="el-GR" altLang="el-GR"/>
              <a:pPr/>
              <a:t>27</a:t>
            </a:fld>
            <a:endParaRPr lang="el-GR" alt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altLang="el-GR" dirty="0" smtClean="0"/>
              <a:t>Μηχανική </a:t>
            </a:r>
            <a:r>
              <a:rPr lang="el-GR" altLang="el-GR" dirty="0"/>
              <a:t>συλλογή του καρπού κατά τέτοιο τρόπο , ώστε να μην πληγώνεται η σάρκα κατά τον αποχωρισμό της από τον καρπό. Κάκωση του καρπού οδηγεί σε γρήγορη αλλοίωση λόγω ενζυματικής δράσης.</a:t>
            </a:r>
          </a:p>
          <a:p>
            <a:pPr marL="457200" indent="-457200">
              <a:buFont typeface="+mj-lt"/>
              <a:buAutoNum type="arabicPeriod"/>
            </a:pPr>
            <a:r>
              <a:rPr lang="el-GR" altLang="el-GR" dirty="0" smtClean="0"/>
              <a:t>Αποστείρωση </a:t>
            </a:r>
            <a:r>
              <a:rPr lang="el-GR" altLang="el-GR" dirty="0"/>
              <a:t>των καρπών σε αυτόκλειστο με σκοπό την αδρανοποίηση μικροβίων και κυρίως ενζύμων, ώστε να παρεμποδιστεί η δράση τους στα επόμενα στάδια της επεξεργασίας.</a:t>
            </a:r>
          </a:p>
          <a:p>
            <a:pPr marL="457200" indent="-457200">
              <a:buFont typeface="+mj-lt"/>
              <a:buAutoNum type="arabicPeriod"/>
            </a:pPr>
            <a:endParaRPr lang="el-GR" dirty="0"/>
          </a:p>
        </p:txBody>
      </p:sp>
    </p:spTree>
    <p:extLst>
      <p:ext uri="{BB962C8B-B14F-4D97-AF65-F5344CB8AC3E}">
        <p14:creationId xmlns:p14="http://schemas.microsoft.com/office/powerpoint/2010/main" val="874337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Φοινικέλαιο </a:t>
            </a:r>
            <a:r>
              <a:rPr lang="el-GR" sz="3000" b="0" dirty="0" smtClean="0">
                <a:solidFill>
                  <a:prstClr val="white"/>
                </a:solidFill>
              </a:rPr>
              <a:t>6/7</a:t>
            </a:r>
            <a:endParaRPr lang="el-GR" dirty="0"/>
          </a:p>
        </p:txBody>
      </p:sp>
      <p:sp>
        <p:nvSpPr>
          <p:cNvPr id="4" name="Θέση αριθμού διαφάνειας 5"/>
          <p:cNvSpPr>
            <a:spLocks noGrp="1"/>
          </p:cNvSpPr>
          <p:nvPr>
            <p:ph type="sldNum" sz="quarter" idx="12"/>
          </p:nvPr>
        </p:nvSpPr>
        <p:spPr/>
        <p:txBody>
          <a:bodyPr/>
          <a:lstStyle/>
          <a:p>
            <a:fld id="{3D96BB2D-7BA0-4034-B84E-5A59634D4348}" type="slidenum">
              <a:rPr lang="el-GR" altLang="el-GR"/>
              <a:pPr/>
              <a:t>28</a:t>
            </a:fld>
            <a:endParaRPr lang="el-GR" alt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altLang="el-GR" dirty="0" smtClean="0"/>
              <a:t>Αποχωρισμός </a:t>
            </a:r>
            <a:r>
              <a:rPr lang="el-GR" altLang="el-GR" dirty="0"/>
              <a:t>της σάρκας από τον πυρήνα που επιτυγχάνεται σχετικά εύκολα σε περιστρεφόμενα τύμπανα.</a:t>
            </a:r>
          </a:p>
          <a:p>
            <a:pPr marL="457200" indent="-457200">
              <a:buFont typeface="+mj-lt"/>
              <a:buAutoNum type="arabicPeriod" startAt="3"/>
            </a:pPr>
            <a:r>
              <a:rPr lang="el-GR" altLang="el-GR" dirty="0" smtClean="0"/>
              <a:t>Η </a:t>
            </a:r>
            <a:r>
              <a:rPr lang="el-GR" altLang="el-GR" dirty="0"/>
              <a:t>σάρκα μεταφέρεται σε υδραυλικά πιεστήρια όπου με πίεση παραλαμβάνεται το φοινικέλαιο. Ακολουθεί διαβροχή με ζεστό νερό (θέρμισμα) και δεύτερη πίεση (το λάδι αυτό είναι κατώτερης ποιότητας</a:t>
            </a:r>
            <a:r>
              <a:rPr lang="el-GR" altLang="el-GR" dirty="0" smtClean="0"/>
              <a:t>).</a:t>
            </a:r>
            <a:endParaRPr lang="el-GR" dirty="0"/>
          </a:p>
        </p:txBody>
      </p:sp>
    </p:spTree>
    <p:extLst>
      <p:ext uri="{BB962C8B-B14F-4D97-AF65-F5344CB8AC3E}">
        <p14:creationId xmlns:p14="http://schemas.microsoft.com/office/powerpoint/2010/main" val="307467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των φυτικών </a:t>
            </a:r>
            <a:r>
              <a:rPr lang="el-GR" dirty="0" smtClean="0"/>
              <a:t/>
            </a:r>
            <a:br>
              <a:rPr lang="el-GR" dirty="0" smtClean="0"/>
            </a:br>
            <a:r>
              <a:rPr lang="el-GR" dirty="0" smtClean="0"/>
              <a:t>λιπών – λαδιών </a:t>
            </a:r>
            <a:r>
              <a:rPr lang="el-GR" sz="3000" b="0" dirty="0"/>
              <a:t>2</a:t>
            </a:r>
            <a:r>
              <a:rPr lang="el-GR" sz="3000" b="0" dirty="0" smtClean="0"/>
              <a:t>/2</a:t>
            </a:r>
            <a:endParaRPr lang="el-GR" sz="3000" b="0" dirty="0"/>
          </a:p>
        </p:txBody>
      </p:sp>
      <p:sp>
        <p:nvSpPr>
          <p:cNvPr id="5" name="Θέση αριθμού διαφάνειας 5"/>
          <p:cNvSpPr>
            <a:spLocks noGrp="1"/>
          </p:cNvSpPr>
          <p:nvPr>
            <p:ph type="sldNum" sz="quarter" idx="12"/>
          </p:nvPr>
        </p:nvSpPr>
        <p:spPr/>
        <p:txBody>
          <a:bodyPr/>
          <a:lstStyle/>
          <a:p>
            <a:fld id="{1C192CE5-E99B-44CA-89CA-F6A0BB9DFF17}" type="slidenum">
              <a:rPr lang="el-GR" altLang="el-GR"/>
              <a:pPr/>
              <a:t>2</a:t>
            </a:fld>
            <a:endParaRPr lang="el-GR" altLang="el-GR" dirty="0"/>
          </a:p>
        </p:txBody>
      </p:sp>
      <p:sp>
        <p:nvSpPr>
          <p:cNvPr id="3" name="Θέση περιεχομένου 2"/>
          <p:cNvSpPr>
            <a:spLocks noGrp="1"/>
          </p:cNvSpPr>
          <p:nvPr>
            <p:ph idx="1"/>
          </p:nvPr>
        </p:nvSpPr>
        <p:spPr>
          <a:xfrm>
            <a:off x="251520" y="1412776"/>
            <a:ext cx="8640960" cy="5184576"/>
          </a:xfrm>
        </p:spPr>
        <p:txBody>
          <a:bodyPr/>
          <a:lstStyle/>
          <a:p>
            <a:pPr marL="0" indent="0">
              <a:buNone/>
            </a:pPr>
            <a:r>
              <a:rPr lang="el-GR" altLang="el-GR" dirty="0" smtClean="0"/>
              <a:t>Με </a:t>
            </a:r>
            <a:r>
              <a:rPr lang="el-GR" altLang="el-GR" dirty="0"/>
              <a:t>βάση τα λιπαρά τους οξέα τα φυτικά λίπη λάδια ταξινομούνται σε:</a:t>
            </a:r>
          </a:p>
          <a:p>
            <a:r>
              <a:rPr lang="el-GR" altLang="el-GR" b="1" dirty="0"/>
              <a:t>Έλαια του λαουρικού οξέος</a:t>
            </a:r>
            <a:r>
              <a:rPr lang="el-GR" altLang="el-GR" dirty="0"/>
              <a:t>: κοκοκαρυέλαιο, φοινικοπυρηνέλαιο, λάδι του μπαμπασού</a:t>
            </a:r>
            <a:r>
              <a:rPr lang="el-GR" altLang="el-GR" dirty="0" smtClean="0"/>
              <a:t>.</a:t>
            </a:r>
          </a:p>
          <a:p>
            <a:r>
              <a:rPr lang="el-GR" altLang="el-GR" b="1" dirty="0"/>
              <a:t>Έλαια με κορεσμένα λιπαρά οξέα</a:t>
            </a:r>
            <a:r>
              <a:rPr lang="el-GR" altLang="el-GR" dirty="0"/>
              <a:t>: βούτυρο του κακάο, φοινικέλαιο.</a:t>
            </a:r>
          </a:p>
          <a:p>
            <a:r>
              <a:rPr lang="el-GR" altLang="el-GR" b="1" dirty="0"/>
              <a:t>Έλαια των ελαϊκού/λινελαϊκού οξέων</a:t>
            </a:r>
            <a:r>
              <a:rPr lang="el-GR" altLang="el-GR" dirty="0"/>
              <a:t>: ελαιόλαδο, αραχιδέλαιο, αραβοσιτέλαιο, σησαμέλαιο, βαμβακέλαιο, ηλιέλαιο.</a:t>
            </a:r>
          </a:p>
          <a:p>
            <a:r>
              <a:rPr lang="el-GR" altLang="el-GR" b="1" dirty="0"/>
              <a:t>Έλαια των λινελαϊκού/λινολενικού οξέων</a:t>
            </a:r>
            <a:r>
              <a:rPr lang="el-GR" altLang="el-GR" dirty="0"/>
              <a:t>: σογιέλαιο, λινέλαιο.</a:t>
            </a:r>
            <a:endParaRPr lang="en-US" altLang="el-GR" dirty="0"/>
          </a:p>
          <a:p>
            <a:r>
              <a:rPr lang="el-GR" altLang="el-GR" b="1" dirty="0"/>
              <a:t>Έλαια του ερουκικού οξέως: </a:t>
            </a:r>
            <a:r>
              <a:rPr lang="el-GR" altLang="el-GR" dirty="0"/>
              <a:t>Κραμβέλαιο.</a:t>
            </a:r>
          </a:p>
          <a:p>
            <a:endParaRPr lang="el-GR" altLang="el-GR" dirty="0"/>
          </a:p>
          <a:p>
            <a:pPr lvl="1"/>
            <a:endParaRPr lang="el-GR" altLang="el-GR" dirty="0"/>
          </a:p>
          <a:p>
            <a:endParaRPr lang="el-GR" dirty="0"/>
          </a:p>
        </p:txBody>
      </p:sp>
    </p:spTree>
    <p:extLst>
      <p:ext uri="{BB962C8B-B14F-4D97-AF65-F5344CB8AC3E}">
        <p14:creationId xmlns:p14="http://schemas.microsoft.com/office/powerpoint/2010/main" val="68430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Φοινικέλαιο </a:t>
            </a:r>
            <a:r>
              <a:rPr lang="el-GR" sz="3000" b="0" dirty="0" smtClean="0">
                <a:solidFill>
                  <a:prstClr val="white"/>
                </a:solidFill>
              </a:rPr>
              <a:t>7/7</a:t>
            </a:r>
            <a:endParaRPr lang="el-GR" dirty="0"/>
          </a:p>
        </p:txBody>
      </p:sp>
      <p:sp>
        <p:nvSpPr>
          <p:cNvPr id="4" name="Θέση αριθμού διαφάνειας 5"/>
          <p:cNvSpPr>
            <a:spLocks noGrp="1"/>
          </p:cNvSpPr>
          <p:nvPr>
            <p:ph type="sldNum" sz="quarter" idx="12"/>
          </p:nvPr>
        </p:nvSpPr>
        <p:spPr/>
        <p:txBody>
          <a:bodyPr/>
          <a:lstStyle/>
          <a:p>
            <a:fld id="{5836E3B8-9E58-460C-868C-086D827E330F}" type="slidenum">
              <a:rPr lang="el-GR" altLang="el-GR"/>
              <a:pPr/>
              <a:t>29</a:t>
            </a:fld>
            <a:endParaRPr lang="el-GR" altLang="el-GR" dirty="0"/>
          </a:p>
        </p:txBody>
      </p:sp>
      <p:sp>
        <p:nvSpPr>
          <p:cNvPr id="3" name="Θέση περιεχομένου 2"/>
          <p:cNvSpPr>
            <a:spLocks noGrp="1"/>
          </p:cNvSpPr>
          <p:nvPr>
            <p:ph idx="1"/>
          </p:nvPr>
        </p:nvSpPr>
        <p:spPr/>
        <p:txBody>
          <a:bodyPr/>
          <a:lstStyle/>
          <a:p>
            <a:r>
              <a:rPr lang="el-GR" altLang="el-GR" dirty="0"/>
              <a:t>Δεν συνιστάται η εκχύλιση με διαλύτες, λόγω της αυξημένης περιεκτικότητας </a:t>
            </a:r>
            <a:r>
              <a:rPr lang="el-GR" altLang="el-GR" dirty="0" smtClean="0"/>
              <a:t>της </a:t>
            </a:r>
            <a:r>
              <a:rPr lang="el-GR" altLang="el-GR" dirty="0"/>
              <a:t>σάρκας σε υγρασία. </a:t>
            </a:r>
          </a:p>
          <a:p>
            <a:r>
              <a:rPr lang="el-GR" altLang="el-GR" dirty="0"/>
              <a:t>Η πίττα που απομένει είναι πλούσια σε λιπαρές ουσίες , λόγω όμως των πολλών ακατέργαστων ινών που περιέχει, δεν μπορεί να χρησιμοποιηθεί ως τροφή των ζώων.</a:t>
            </a:r>
          </a:p>
          <a:p>
            <a:r>
              <a:rPr lang="el-GR" altLang="el-GR" dirty="0"/>
              <a:t>Το φοινικέλαιο χρησιμοποιείται για την παρασκευή </a:t>
            </a:r>
            <a:r>
              <a:rPr lang="el-GR" altLang="el-GR" b="1" dirty="0"/>
              <a:t>μαργαρινών και </a:t>
            </a:r>
            <a:r>
              <a:rPr lang="en-US" altLang="el-GR" b="1" dirty="0"/>
              <a:t>shortenings</a:t>
            </a:r>
            <a:r>
              <a:rPr lang="el-GR" altLang="el-GR" dirty="0"/>
              <a:t>, καθώς και σαν λίπος για </a:t>
            </a:r>
            <a:r>
              <a:rPr lang="el-GR" altLang="el-GR" b="1" dirty="0"/>
              <a:t>μπισκότα</a:t>
            </a:r>
            <a:r>
              <a:rPr lang="el-GR" altLang="el-GR" dirty="0"/>
              <a:t>, </a:t>
            </a:r>
            <a:r>
              <a:rPr lang="el-GR" altLang="el-GR" b="1" dirty="0"/>
              <a:t>κέικ</a:t>
            </a:r>
            <a:r>
              <a:rPr lang="el-GR" altLang="el-GR" dirty="0"/>
              <a:t>, </a:t>
            </a:r>
            <a:r>
              <a:rPr lang="el-GR" altLang="el-GR" b="1" dirty="0"/>
              <a:t>παγωτά</a:t>
            </a:r>
            <a:r>
              <a:rPr lang="el-GR" altLang="el-GR" dirty="0"/>
              <a:t> και στο </a:t>
            </a:r>
            <a:r>
              <a:rPr lang="el-GR" altLang="el-GR" b="1" dirty="0"/>
              <a:t>τηγάνισμα</a:t>
            </a:r>
            <a:r>
              <a:rPr lang="el-GR" altLang="el-GR" dirty="0" smtClean="0"/>
              <a:t>.</a:t>
            </a:r>
            <a:endParaRPr lang="el-GR" altLang="el-GR" dirty="0"/>
          </a:p>
        </p:txBody>
      </p:sp>
    </p:spTree>
    <p:extLst>
      <p:ext uri="{BB962C8B-B14F-4D97-AF65-F5344CB8AC3E}">
        <p14:creationId xmlns:p14="http://schemas.microsoft.com/office/powerpoint/2010/main" val="731457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AB6D0812-7552-4AC2-9778-E9C2BCE967BE}" type="slidenum">
              <a:rPr lang="el-GR" altLang="el-GR"/>
              <a:pPr/>
              <a:t>30</a:t>
            </a:fld>
            <a:endParaRPr lang="el-GR" altLang="el-GR" dirty="0"/>
          </a:p>
        </p:txBody>
      </p:sp>
      <p:sp>
        <p:nvSpPr>
          <p:cNvPr id="2" name="Τίτλος 1"/>
          <p:cNvSpPr>
            <a:spLocks noGrp="1"/>
          </p:cNvSpPr>
          <p:nvPr>
            <p:ph type="title"/>
          </p:nvPr>
        </p:nvSpPr>
        <p:spPr/>
        <p:txBody>
          <a:bodyPr/>
          <a:lstStyle/>
          <a:p>
            <a:r>
              <a:rPr lang="el-GR" dirty="0"/>
              <a:t>Βούτυρο του </a:t>
            </a:r>
            <a:r>
              <a:rPr lang="el-GR" dirty="0" smtClean="0"/>
              <a:t>κακάο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altLang="el-GR" dirty="0"/>
              <a:t>Ως πρώτη ύλη χρησιμοποιούνται τα σπέρματα του </a:t>
            </a:r>
            <a:r>
              <a:rPr lang="el-GR" altLang="el-GR" dirty="0" smtClean="0"/>
              <a:t>κακάου, </a:t>
            </a:r>
            <a:r>
              <a:rPr lang="el-GR" altLang="el-GR" dirty="0"/>
              <a:t>καρπού του τροπικού φυτού </a:t>
            </a:r>
            <a:r>
              <a:rPr lang="en-US" altLang="el-GR" dirty="0"/>
              <a:t>Theobroma cacao</a:t>
            </a:r>
            <a:r>
              <a:rPr lang="el-GR" altLang="el-GR" dirty="0"/>
              <a:t>.</a:t>
            </a:r>
          </a:p>
          <a:p>
            <a:r>
              <a:rPr lang="el-GR" altLang="el-GR" dirty="0"/>
              <a:t>Είναι αυτοφυές στα τροπικά δάση της Νοτίου Αμερικής και καλλιεργείται κυρίως στο Μεξικό , τον Ισημερινό , το Περού και τη Βενεζουέλα απ’ όπου προέρχεται η καλύτερη ποιότητα κακάου</a:t>
            </a:r>
            <a:r>
              <a:rPr lang="el-GR" altLang="el-GR" dirty="0" smtClean="0"/>
              <a:t>.</a:t>
            </a:r>
            <a:endParaRPr lang="el-GR" dirty="0"/>
          </a:p>
        </p:txBody>
      </p:sp>
    </p:spTree>
    <p:extLst>
      <p:ext uri="{BB962C8B-B14F-4D97-AF65-F5344CB8AC3E}">
        <p14:creationId xmlns:p14="http://schemas.microsoft.com/office/powerpoint/2010/main" val="3473834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l-GR" altLang="el-GR" dirty="0"/>
              <a:t>Theobroma cacao </a:t>
            </a:r>
          </a:p>
        </p:txBody>
      </p:sp>
      <p:sp>
        <p:nvSpPr>
          <p:cNvPr id="5" name="Θέση αριθμού διαφάνειας 5"/>
          <p:cNvSpPr>
            <a:spLocks noGrp="1"/>
          </p:cNvSpPr>
          <p:nvPr>
            <p:ph type="sldNum" sz="quarter" idx="12"/>
          </p:nvPr>
        </p:nvSpPr>
        <p:spPr/>
        <p:txBody>
          <a:bodyPr/>
          <a:lstStyle/>
          <a:p>
            <a:fld id="{086BBDC8-3BD1-4BE1-8F36-AA77D3D24E53}" type="slidenum">
              <a:rPr lang="el-GR" altLang="el-GR"/>
              <a:pPr/>
              <a:t>31</a:t>
            </a:fld>
            <a:endParaRPr lang="el-GR" altLang="el-GR" dirty="0"/>
          </a:p>
        </p:txBody>
      </p:sp>
      <p:pic>
        <p:nvPicPr>
          <p:cNvPr id="5122" name="Picture 2" descr="File:Matadecac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014" y="1124744"/>
            <a:ext cx="3569973" cy="5354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381192" y="6534834"/>
            <a:ext cx="438161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Matadecacao</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Luisovalles"/>
              </a:rPr>
              <a:t>Luisovalles</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 3.0</a:t>
            </a:r>
            <a:endParaRPr lang="en-US" sz="1200" dirty="0">
              <a:latin typeface="+mn-lt"/>
            </a:endParaRPr>
          </a:p>
        </p:txBody>
      </p:sp>
    </p:spTree>
    <p:extLst>
      <p:ext uri="{BB962C8B-B14F-4D97-AF65-F5344CB8AC3E}">
        <p14:creationId xmlns:p14="http://schemas.microsoft.com/office/powerpoint/2010/main" val="139582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Κακαόδεντρο</a:t>
            </a:r>
            <a:endParaRPr lang="el-GR" dirty="0"/>
          </a:p>
        </p:txBody>
      </p:sp>
      <p:sp>
        <p:nvSpPr>
          <p:cNvPr id="4" name="Θέση αριθμού διαφάνειας 5"/>
          <p:cNvSpPr>
            <a:spLocks noGrp="1"/>
          </p:cNvSpPr>
          <p:nvPr>
            <p:ph type="sldNum" sz="quarter" idx="12"/>
          </p:nvPr>
        </p:nvSpPr>
        <p:spPr/>
        <p:txBody>
          <a:bodyPr/>
          <a:lstStyle/>
          <a:p>
            <a:fld id="{104BB3F2-E1B7-49FB-B591-42260050AAD1}" type="slidenum">
              <a:rPr lang="el-GR" altLang="el-GR"/>
              <a:pPr/>
              <a:t>32</a:t>
            </a:fld>
            <a:endParaRPr lang="el-GR" altLang="el-GR" dirty="0"/>
          </a:p>
        </p:txBody>
      </p:sp>
      <p:sp>
        <p:nvSpPr>
          <p:cNvPr id="3" name="Θέση περιεχομένου 2"/>
          <p:cNvSpPr>
            <a:spLocks noGrp="1"/>
          </p:cNvSpPr>
          <p:nvPr>
            <p:ph idx="1"/>
          </p:nvPr>
        </p:nvSpPr>
        <p:spPr/>
        <p:txBody>
          <a:bodyPr/>
          <a:lstStyle/>
          <a:p>
            <a:r>
              <a:rPr lang="el-GR" altLang="el-GR" dirty="0"/>
              <a:t>Το κακαόδεντρο ανήκει στην οικογένεια </a:t>
            </a:r>
            <a:r>
              <a:rPr lang="en-US" altLang="el-GR" b="1" dirty="0"/>
              <a:t>Sterculiaceae</a:t>
            </a:r>
            <a:r>
              <a:rPr lang="el-GR" altLang="el-GR" dirty="0">
                <a:solidFill>
                  <a:srgbClr val="FF33CC"/>
                </a:solidFill>
              </a:rPr>
              <a:t>,</a:t>
            </a:r>
            <a:r>
              <a:rPr lang="el-GR" altLang="el-GR" dirty="0"/>
              <a:t> ο καρπός του είναι ωοειδής και περιβάλλεται  από σκληρό περίβλημα που περιέχει 20-40 σπέρματα, τα οποία περιέχουν έως και 55% λιπαρή ύλη και χρησιμοποιούνται για την </a:t>
            </a:r>
            <a:r>
              <a:rPr lang="el-GR" altLang="el-GR" b="1" dirty="0"/>
              <a:t>παρασκευή του κακάο και της </a:t>
            </a:r>
            <a:r>
              <a:rPr lang="el-GR" altLang="el-GR" b="1" dirty="0" smtClean="0"/>
              <a:t>σοκολάτας</a:t>
            </a:r>
            <a:r>
              <a:rPr lang="el-GR" altLang="el-GR" dirty="0"/>
              <a:t>.</a:t>
            </a:r>
          </a:p>
          <a:p>
            <a:r>
              <a:rPr lang="el-GR" altLang="el-GR" dirty="0"/>
              <a:t>Η παγκόσμια παραγωγή σπερμάτων κακάου φθάνει τους 700.000-1.000.000 τόνους</a:t>
            </a:r>
            <a:r>
              <a:rPr lang="el-GR" altLang="el-GR" dirty="0" smtClean="0"/>
              <a:t>.</a:t>
            </a:r>
            <a:endParaRPr lang="el-GR" altLang="el-GR" dirty="0"/>
          </a:p>
        </p:txBody>
      </p:sp>
    </p:spTree>
    <p:extLst>
      <p:ext uri="{BB962C8B-B14F-4D97-AF65-F5344CB8AC3E}">
        <p14:creationId xmlns:p14="http://schemas.microsoft.com/office/powerpoint/2010/main" val="3356178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l-GR" altLang="el-GR" sz="4000" b="1" dirty="0"/>
              <a:t>Καρπός κακάο</a:t>
            </a:r>
            <a:r>
              <a:rPr lang="el-GR" altLang="el-GR" sz="4000" dirty="0"/>
              <a:t> </a:t>
            </a:r>
          </a:p>
        </p:txBody>
      </p:sp>
      <p:pic>
        <p:nvPicPr>
          <p:cNvPr id="95236" name="Εικόνα 7" descr="Theobroma2-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13261" y="1196975"/>
            <a:ext cx="4317477" cy="5040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αριθμού διαφάνειας 5"/>
          <p:cNvSpPr>
            <a:spLocks noGrp="1"/>
          </p:cNvSpPr>
          <p:nvPr>
            <p:ph type="sldNum" sz="quarter" idx="12"/>
          </p:nvPr>
        </p:nvSpPr>
        <p:spPr/>
        <p:txBody>
          <a:bodyPr/>
          <a:lstStyle/>
          <a:p>
            <a:fld id="{A6DF5518-64CA-43FD-A471-DCAFDD000810}" type="slidenum">
              <a:rPr lang="el-GR" altLang="el-GR"/>
              <a:pPr/>
              <a:t>33</a:t>
            </a:fld>
            <a:endParaRPr lang="el-GR" altLang="el-GR" dirty="0"/>
          </a:p>
        </p:txBody>
      </p:sp>
    </p:spTree>
    <p:extLst>
      <p:ext uri="{BB962C8B-B14F-4D97-AF65-F5344CB8AC3E}">
        <p14:creationId xmlns:p14="http://schemas.microsoft.com/office/powerpoint/2010/main" val="3432314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Βούτυρο του κακάο </a:t>
            </a:r>
            <a:r>
              <a:rPr lang="el-GR" sz="3000" b="0" dirty="0" smtClean="0">
                <a:solidFill>
                  <a:prstClr val="white"/>
                </a:solidFill>
              </a:rPr>
              <a:t>2/6</a:t>
            </a:r>
            <a:endParaRPr lang="el-GR" dirty="0"/>
          </a:p>
        </p:txBody>
      </p:sp>
      <p:sp>
        <p:nvSpPr>
          <p:cNvPr id="4" name="Θέση αριθμού διαφάνειας 5"/>
          <p:cNvSpPr>
            <a:spLocks noGrp="1"/>
          </p:cNvSpPr>
          <p:nvPr>
            <p:ph type="sldNum" sz="quarter" idx="12"/>
          </p:nvPr>
        </p:nvSpPr>
        <p:spPr/>
        <p:txBody>
          <a:bodyPr/>
          <a:lstStyle/>
          <a:p>
            <a:fld id="{76951654-4D07-4530-9066-D4AC95C93092}" type="slidenum">
              <a:rPr lang="el-GR" altLang="el-GR"/>
              <a:pPr/>
              <a:t>34</a:t>
            </a:fld>
            <a:endParaRPr lang="el-GR" altLang="el-GR" dirty="0"/>
          </a:p>
        </p:txBody>
      </p:sp>
      <p:sp>
        <p:nvSpPr>
          <p:cNvPr id="3" name="Θέση περιεχομένου 2"/>
          <p:cNvSpPr>
            <a:spLocks noGrp="1"/>
          </p:cNvSpPr>
          <p:nvPr>
            <p:ph idx="1"/>
          </p:nvPr>
        </p:nvSpPr>
        <p:spPr/>
        <p:txBody>
          <a:bodyPr/>
          <a:lstStyle/>
          <a:p>
            <a:r>
              <a:rPr lang="el-GR" altLang="el-GR" dirty="0"/>
              <a:t>Μετά τη συλλογή τους οι σπόροι απαλλάσσονται από το περικάρπιο και </a:t>
            </a:r>
            <a:r>
              <a:rPr lang="el-GR" altLang="el-GR" b="1" dirty="0"/>
              <a:t>καβουρδίζονται </a:t>
            </a:r>
            <a:r>
              <a:rPr lang="el-GR" altLang="el-GR" dirty="0"/>
              <a:t>πριν πιεσθούν για την εξαγωγή του λίπους. Τα κατάλοιπα της πίεσης </a:t>
            </a:r>
            <a:r>
              <a:rPr lang="el-GR" altLang="el-GR" b="1" dirty="0"/>
              <a:t>αλέθονται</a:t>
            </a:r>
            <a:r>
              <a:rPr lang="el-GR" altLang="el-GR" dirty="0"/>
              <a:t> για να δώσουν τη σκόνη του κακάο ή </a:t>
            </a:r>
            <a:r>
              <a:rPr lang="el-GR" altLang="el-GR" dirty="0">
                <a:solidFill>
                  <a:schemeClr val="hlink"/>
                </a:solidFill>
              </a:rPr>
              <a:t>εκχυλίζονται</a:t>
            </a:r>
            <a:r>
              <a:rPr lang="el-GR" altLang="el-GR" dirty="0"/>
              <a:t> για να δώσουν περισσότερο λίπος.</a:t>
            </a:r>
          </a:p>
          <a:p>
            <a:r>
              <a:rPr lang="el-GR" altLang="el-GR" dirty="0"/>
              <a:t>Το βούτυρο του κακάο είναι στερεό, έχει χρώμα </a:t>
            </a:r>
            <a:r>
              <a:rPr lang="el-GR" altLang="el-GR" b="1" dirty="0"/>
              <a:t>ανοικτό κίτρινο </a:t>
            </a:r>
            <a:r>
              <a:rPr lang="el-GR" altLang="el-GR" dirty="0"/>
              <a:t>και </a:t>
            </a:r>
            <a:r>
              <a:rPr lang="el-GR" altLang="el-GR" b="1" dirty="0"/>
              <a:t>ευχάριστο άρωμα</a:t>
            </a:r>
            <a:r>
              <a:rPr lang="el-GR" altLang="el-GR" dirty="0"/>
              <a:t>.</a:t>
            </a:r>
          </a:p>
          <a:p>
            <a:endParaRPr lang="el-GR" dirty="0"/>
          </a:p>
        </p:txBody>
      </p:sp>
    </p:spTree>
    <p:extLst>
      <p:ext uri="{BB962C8B-B14F-4D97-AF65-F5344CB8AC3E}">
        <p14:creationId xmlns:p14="http://schemas.microsoft.com/office/powerpoint/2010/main" val="138014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Βούτυρο του κακάο </a:t>
            </a:r>
            <a:r>
              <a:rPr lang="el-GR" sz="3000" b="0" dirty="0" smtClean="0">
                <a:solidFill>
                  <a:prstClr val="white"/>
                </a:solidFill>
              </a:rPr>
              <a:t>3/6</a:t>
            </a:r>
            <a:endParaRPr lang="el-GR" dirty="0"/>
          </a:p>
        </p:txBody>
      </p:sp>
      <p:sp>
        <p:nvSpPr>
          <p:cNvPr id="4" name="Θέση αριθμού διαφάνειας 5"/>
          <p:cNvSpPr>
            <a:spLocks noGrp="1"/>
          </p:cNvSpPr>
          <p:nvPr>
            <p:ph type="sldNum" sz="quarter" idx="12"/>
          </p:nvPr>
        </p:nvSpPr>
        <p:spPr/>
        <p:txBody>
          <a:bodyPr/>
          <a:lstStyle/>
          <a:p>
            <a:fld id="{53DC23B6-885E-45B5-90B7-A5A92380551F}" type="slidenum">
              <a:rPr lang="el-GR" altLang="el-GR"/>
              <a:pPr/>
              <a:t>35</a:t>
            </a:fld>
            <a:endParaRPr lang="el-GR" altLang="el-GR" dirty="0"/>
          </a:p>
        </p:txBody>
      </p:sp>
      <p:sp>
        <p:nvSpPr>
          <p:cNvPr id="3" name="Θέση περιεχομένου 2"/>
          <p:cNvSpPr>
            <a:spLocks noGrp="1"/>
          </p:cNvSpPr>
          <p:nvPr>
            <p:ph idx="1"/>
          </p:nvPr>
        </p:nvSpPr>
        <p:spPr/>
        <p:txBody>
          <a:bodyPr/>
          <a:lstStyle/>
          <a:p>
            <a:r>
              <a:rPr lang="el-GR" altLang="el-GR" dirty="0"/>
              <a:t>Σε θερμοκρασίες &lt;28 </a:t>
            </a:r>
            <a:r>
              <a:rPr lang="el-GR" altLang="el-GR" baseline="30000" dirty="0"/>
              <a:t>ο</a:t>
            </a:r>
            <a:r>
              <a:rPr lang="en-US" altLang="el-GR" dirty="0"/>
              <a:t>C</a:t>
            </a:r>
            <a:r>
              <a:rPr lang="el-GR" altLang="el-GR" dirty="0"/>
              <a:t> είναι </a:t>
            </a:r>
            <a:r>
              <a:rPr lang="el-GR" altLang="el-GR" b="1" dirty="0"/>
              <a:t>σκληρό και εύθρυπτο</a:t>
            </a:r>
            <a:r>
              <a:rPr lang="el-GR" altLang="el-GR" dirty="0"/>
              <a:t>, αλλά στους 34 - 35 </a:t>
            </a:r>
            <a:r>
              <a:rPr lang="el-GR" altLang="el-GR" baseline="30000" dirty="0"/>
              <a:t>ο</a:t>
            </a:r>
            <a:r>
              <a:rPr lang="en-US" altLang="el-GR" dirty="0"/>
              <a:t>C</a:t>
            </a:r>
            <a:r>
              <a:rPr lang="el-GR" altLang="el-GR" dirty="0"/>
              <a:t> </a:t>
            </a:r>
            <a:r>
              <a:rPr lang="el-GR" altLang="el-GR" b="1" dirty="0"/>
              <a:t>τήκεται σχεδόν απότομα </a:t>
            </a:r>
            <a:r>
              <a:rPr lang="el-GR" altLang="el-GR" dirty="0"/>
              <a:t>και αυτή η μοναδική συμπεριφορά του καθιστά δυνατή την παρασκευή της σοκολάτας.</a:t>
            </a:r>
          </a:p>
          <a:p>
            <a:r>
              <a:rPr lang="el-GR" altLang="el-GR" dirty="0"/>
              <a:t>Χαρακτηριστικό του κακαοβουτύρου είναι ότι μετά από τήξη και εναποθήκευση ενός μηνός κατ’ ελάχιστο, αποκτά σημείο τήξεως αρκετά κατώτερο από το αρχικό (από 34,5 </a:t>
            </a:r>
            <a:r>
              <a:rPr lang="el-GR" altLang="el-GR" baseline="30000" dirty="0"/>
              <a:t>ο</a:t>
            </a:r>
            <a:r>
              <a:rPr lang="en-US" altLang="el-GR" dirty="0"/>
              <a:t>C</a:t>
            </a:r>
            <a:r>
              <a:rPr lang="el-GR" altLang="el-GR" dirty="0"/>
              <a:t> πέφτει στους 29 </a:t>
            </a:r>
            <a:r>
              <a:rPr lang="el-GR" altLang="el-GR" baseline="30000" dirty="0"/>
              <a:t>ο</a:t>
            </a:r>
            <a:r>
              <a:rPr lang="en-US" altLang="el-GR" dirty="0"/>
              <a:t>C</a:t>
            </a:r>
            <a:r>
              <a:rPr lang="el-GR" altLang="el-GR" dirty="0"/>
              <a:t>).</a:t>
            </a:r>
          </a:p>
          <a:p>
            <a:endParaRPr lang="el-GR" dirty="0"/>
          </a:p>
        </p:txBody>
      </p:sp>
    </p:spTree>
    <p:extLst>
      <p:ext uri="{BB962C8B-B14F-4D97-AF65-F5344CB8AC3E}">
        <p14:creationId xmlns:p14="http://schemas.microsoft.com/office/powerpoint/2010/main" val="402843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Βούτυρο του κακάο </a:t>
            </a:r>
            <a:r>
              <a:rPr lang="el-GR" sz="3000" b="0" dirty="0" smtClean="0">
                <a:solidFill>
                  <a:prstClr val="white"/>
                </a:solidFill>
              </a:rPr>
              <a:t>4/6</a:t>
            </a:r>
            <a:endParaRPr lang="el-GR" dirty="0"/>
          </a:p>
        </p:txBody>
      </p:sp>
      <p:sp>
        <p:nvSpPr>
          <p:cNvPr id="4" name="Θέση αριθμού διαφάνειας 5"/>
          <p:cNvSpPr>
            <a:spLocks noGrp="1"/>
          </p:cNvSpPr>
          <p:nvPr>
            <p:ph type="sldNum" sz="quarter" idx="12"/>
          </p:nvPr>
        </p:nvSpPr>
        <p:spPr/>
        <p:txBody>
          <a:bodyPr/>
          <a:lstStyle/>
          <a:p>
            <a:fld id="{BCB4657C-27CF-416F-88F3-AE0FAF1E10A8}" type="slidenum">
              <a:rPr lang="el-GR" altLang="el-GR"/>
              <a:pPr/>
              <a:t>36</a:t>
            </a:fld>
            <a:endParaRPr lang="el-GR" altLang="el-GR" dirty="0"/>
          </a:p>
        </p:txBody>
      </p:sp>
      <p:sp>
        <p:nvSpPr>
          <p:cNvPr id="3" name="Θέση περιεχομένου 2"/>
          <p:cNvSpPr>
            <a:spLocks noGrp="1"/>
          </p:cNvSpPr>
          <p:nvPr>
            <p:ph idx="1"/>
          </p:nvPr>
        </p:nvSpPr>
        <p:spPr/>
        <p:txBody>
          <a:bodyPr/>
          <a:lstStyle/>
          <a:p>
            <a:r>
              <a:rPr lang="el-GR" altLang="el-GR" dirty="0"/>
              <a:t>Τα ωμά σπέρματα υποβάλλονται αρχικά σε φρύξη στις βιομηχανικές εγκαταστάσεις παραγωγής κακάου.</a:t>
            </a:r>
          </a:p>
          <a:p>
            <a:r>
              <a:rPr lang="el-GR" altLang="el-GR" dirty="0"/>
              <a:t>Με τη φρύξη ο φλοιός γίνεται εύθραυστος και αποχωρίζεται εύκολα με απλή τριβή σε περιστρεφόμενα τύμπανα στη συνέχεια περνά από κόσκινα. </a:t>
            </a:r>
          </a:p>
          <a:p>
            <a:r>
              <a:rPr lang="el-GR" altLang="el-GR" dirty="0"/>
              <a:t>Ακολουθεί άλεσμα των αμυγδάλων και απολύμανση, μερική ή πλήρης, του λειοτριβημένου προϊόντος , οπότε παραλαμβάνονται το βούτυρο κακάου και η γνωστή σκόνη κακάου</a:t>
            </a:r>
            <a:r>
              <a:rPr lang="el-GR" altLang="el-GR" dirty="0" smtClean="0"/>
              <a:t>.</a:t>
            </a:r>
            <a:endParaRPr lang="el-GR" dirty="0"/>
          </a:p>
        </p:txBody>
      </p:sp>
    </p:spTree>
    <p:extLst>
      <p:ext uri="{BB962C8B-B14F-4D97-AF65-F5344CB8AC3E}">
        <p14:creationId xmlns:p14="http://schemas.microsoft.com/office/powerpoint/2010/main" val="2163105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Βούτυρο του κακάο </a:t>
            </a:r>
            <a:r>
              <a:rPr lang="el-GR" sz="3000" b="0" dirty="0" smtClean="0">
                <a:solidFill>
                  <a:prstClr val="white"/>
                </a:solidFill>
              </a:rPr>
              <a:t>5/6</a:t>
            </a:r>
            <a:endParaRPr lang="el-GR" dirty="0"/>
          </a:p>
        </p:txBody>
      </p:sp>
      <p:sp>
        <p:nvSpPr>
          <p:cNvPr id="4" name="Θέση αριθμού διαφάνειας 5"/>
          <p:cNvSpPr>
            <a:spLocks noGrp="1"/>
          </p:cNvSpPr>
          <p:nvPr>
            <p:ph type="sldNum" sz="quarter" idx="12"/>
          </p:nvPr>
        </p:nvSpPr>
        <p:spPr/>
        <p:txBody>
          <a:bodyPr/>
          <a:lstStyle/>
          <a:p>
            <a:fld id="{CE34194B-13C8-42A9-950A-4433D36E21EB}" type="slidenum">
              <a:rPr lang="el-GR" altLang="el-GR"/>
              <a:pPr/>
              <a:t>37</a:t>
            </a:fld>
            <a:endParaRPr lang="el-GR" altLang="el-GR" dirty="0"/>
          </a:p>
        </p:txBody>
      </p:sp>
      <p:sp>
        <p:nvSpPr>
          <p:cNvPr id="3" name="Θέση περιεχομένου 2"/>
          <p:cNvSpPr>
            <a:spLocks noGrp="1"/>
          </p:cNvSpPr>
          <p:nvPr>
            <p:ph idx="1"/>
          </p:nvPr>
        </p:nvSpPr>
        <p:spPr/>
        <p:txBody>
          <a:bodyPr/>
          <a:lstStyle/>
          <a:p>
            <a:r>
              <a:rPr lang="el-GR" altLang="el-GR" dirty="0"/>
              <a:t>Ο διαχωρισμός της λιπαρής ύλης του κακάου μπορεί να γίνει είτε με </a:t>
            </a:r>
            <a:r>
              <a:rPr lang="el-GR" altLang="el-GR" b="1" dirty="0"/>
              <a:t>πίεση στο υδραυλικό πιεστήριο </a:t>
            </a:r>
            <a:r>
              <a:rPr lang="el-GR" altLang="el-GR" dirty="0"/>
              <a:t>είτε με </a:t>
            </a:r>
            <a:r>
              <a:rPr lang="el-GR" altLang="el-GR" dirty="0">
                <a:solidFill>
                  <a:schemeClr val="hlink"/>
                </a:solidFill>
              </a:rPr>
              <a:t>εκχύλιση</a:t>
            </a:r>
            <a:r>
              <a:rPr lang="el-GR" altLang="el-GR" dirty="0"/>
              <a:t>.</a:t>
            </a:r>
          </a:p>
          <a:p>
            <a:r>
              <a:rPr lang="el-GR" altLang="el-GR" dirty="0"/>
              <a:t>Στην πρώτη περίπτωση το ενδοσπέρμιο πιέζεται χωρίς να προηγηθεί άλεση και αποδίδει πιεζόμενο εν ψυχρώ, το μεγαλύτερο μέρος του βουτύρου, το οποίο είναι εκλεκτής ποιότητας. </a:t>
            </a:r>
          </a:p>
          <a:p>
            <a:r>
              <a:rPr lang="el-GR" altLang="el-GR" dirty="0"/>
              <a:t>Τα κατάλοιπα της πίεσης </a:t>
            </a:r>
            <a:r>
              <a:rPr lang="el-GR" altLang="el-GR" b="1" dirty="0"/>
              <a:t>αλέθονται </a:t>
            </a:r>
            <a:r>
              <a:rPr lang="el-GR" altLang="el-GR" dirty="0"/>
              <a:t>για να δώσουν τη σκόνη του κακάο ή </a:t>
            </a:r>
            <a:r>
              <a:rPr lang="el-GR" altLang="el-GR" dirty="0">
                <a:solidFill>
                  <a:schemeClr val="hlink"/>
                </a:solidFill>
              </a:rPr>
              <a:t>εκχυλίζονται</a:t>
            </a:r>
            <a:r>
              <a:rPr lang="el-GR" altLang="el-GR" dirty="0"/>
              <a:t> για να δώσουν περισσότερο λίπος</a:t>
            </a:r>
            <a:r>
              <a:rPr lang="el-GR" altLang="el-GR" dirty="0" smtClean="0"/>
              <a:t>.</a:t>
            </a:r>
            <a:endParaRPr lang="el-GR" altLang="el-GR" dirty="0"/>
          </a:p>
        </p:txBody>
      </p:sp>
    </p:spTree>
    <p:extLst>
      <p:ext uri="{BB962C8B-B14F-4D97-AF65-F5344CB8AC3E}">
        <p14:creationId xmlns:p14="http://schemas.microsoft.com/office/powerpoint/2010/main" val="3078458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Βούτυρο του κακάο </a:t>
            </a:r>
            <a:r>
              <a:rPr lang="el-GR" sz="3000" b="0" dirty="0" smtClean="0">
                <a:solidFill>
                  <a:prstClr val="white"/>
                </a:solidFill>
              </a:rPr>
              <a:t>6/6</a:t>
            </a:r>
            <a:endParaRPr lang="el-GR" dirty="0"/>
          </a:p>
        </p:txBody>
      </p:sp>
      <p:sp>
        <p:nvSpPr>
          <p:cNvPr id="4" name="Θέση αριθμού διαφάνειας 5"/>
          <p:cNvSpPr>
            <a:spLocks noGrp="1"/>
          </p:cNvSpPr>
          <p:nvPr>
            <p:ph type="sldNum" sz="quarter" idx="12"/>
          </p:nvPr>
        </p:nvSpPr>
        <p:spPr/>
        <p:txBody>
          <a:bodyPr/>
          <a:lstStyle/>
          <a:p>
            <a:fld id="{ED796E49-58C2-4744-9B36-B18BA73DED88}" type="slidenum">
              <a:rPr lang="el-GR" altLang="el-GR"/>
              <a:pPr/>
              <a:t>38</a:t>
            </a:fld>
            <a:endParaRPr lang="el-GR" altLang="el-GR" dirty="0"/>
          </a:p>
        </p:txBody>
      </p:sp>
      <p:sp>
        <p:nvSpPr>
          <p:cNvPr id="3" name="Θέση περιεχομένου 2"/>
          <p:cNvSpPr>
            <a:spLocks noGrp="1"/>
          </p:cNvSpPr>
          <p:nvPr>
            <p:ph idx="1"/>
          </p:nvPr>
        </p:nvSpPr>
        <p:spPr>
          <a:xfrm>
            <a:off x="323528" y="1412776"/>
            <a:ext cx="8496944" cy="4824536"/>
          </a:xfrm>
        </p:spPr>
        <p:txBody>
          <a:bodyPr/>
          <a:lstStyle/>
          <a:p>
            <a:pPr>
              <a:lnSpc>
                <a:spcPct val="120000"/>
              </a:lnSpc>
            </a:pPr>
            <a:r>
              <a:rPr lang="el-GR" altLang="el-GR" dirty="0"/>
              <a:t>Για την εκχύλιση χρησιμοποιείται ως διαλύτης η βενζίνη, βαθμού ζέσεως 60-80 </a:t>
            </a:r>
            <a:r>
              <a:rPr lang="el-GR" altLang="el-GR" baseline="30000" dirty="0"/>
              <a:t>ο</a:t>
            </a:r>
            <a:r>
              <a:rPr lang="en-US" altLang="el-GR" dirty="0"/>
              <a:t>C</a:t>
            </a:r>
            <a:r>
              <a:rPr lang="el-GR" altLang="el-GR" dirty="0"/>
              <a:t>, οπότε αποχωρίζεται, βούτυρο χρώματος λευκού</a:t>
            </a:r>
            <a:r>
              <a:rPr lang="el-GR" altLang="el-GR" dirty="0" smtClean="0"/>
              <a:t>.</a:t>
            </a:r>
            <a:endParaRPr lang="el-GR" altLang="el-GR" dirty="0"/>
          </a:p>
        </p:txBody>
      </p:sp>
    </p:spTree>
    <p:extLst>
      <p:ext uri="{BB962C8B-B14F-4D97-AF65-F5344CB8AC3E}">
        <p14:creationId xmlns:p14="http://schemas.microsoft.com/office/powerpoint/2010/main" val="300926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62" y="1484784"/>
            <a:ext cx="9144000" cy="1556792"/>
          </a:xfrm>
        </p:spPr>
        <p:txBody>
          <a:bodyPr/>
          <a:lstStyle/>
          <a:p>
            <a:r>
              <a:rPr lang="el-GR" dirty="0"/>
              <a:t>Έλαια του λαουρικού οξέως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405705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62" y="1484784"/>
            <a:ext cx="9144000" cy="1556792"/>
          </a:xfrm>
        </p:spPr>
        <p:txBody>
          <a:bodyPr/>
          <a:lstStyle/>
          <a:p>
            <a:r>
              <a:rPr lang="el-GR" dirty="0"/>
              <a:t>Έλαια των ελαϊκού/λινελαϊκού οξέων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24955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E4C2EFE4-1C8C-4832-BD1E-F5E201DFDE9B}" type="slidenum">
              <a:rPr lang="el-GR" altLang="el-GR"/>
              <a:pPr/>
              <a:t>40</a:t>
            </a:fld>
            <a:endParaRPr lang="el-GR" altLang="el-GR" dirty="0"/>
          </a:p>
        </p:txBody>
      </p:sp>
      <p:sp>
        <p:nvSpPr>
          <p:cNvPr id="2" name="Τίτλος 1"/>
          <p:cNvSpPr>
            <a:spLocks noGrp="1"/>
          </p:cNvSpPr>
          <p:nvPr>
            <p:ph type="title"/>
          </p:nvPr>
        </p:nvSpPr>
        <p:spPr/>
        <p:txBody>
          <a:bodyPr/>
          <a:lstStyle/>
          <a:p>
            <a:r>
              <a:rPr lang="el-GR" dirty="0" smtClean="0"/>
              <a:t>Αραβοσιτέλαιο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altLang="el-GR" dirty="0"/>
              <a:t>Ο καρπός του αραβόσιτου αποτελείται από τέσσερα επί μέρους τμήματα: </a:t>
            </a:r>
            <a:r>
              <a:rPr lang="el-GR" altLang="el-GR" b="1" dirty="0"/>
              <a:t>τον ποδίσκο</a:t>
            </a:r>
            <a:r>
              <a:rPr lang="el-GR" altLang="el-GR" dirty="0"/>
              <a:t>, </a:t>
            </a:r>
            <a:r>
              <a:rPr lang="el-GR" altLang="el-GR" b="1" dirty="0"/>
              <a:t>το περίβλημα</a:t>
            </a:r>
            <a:r>
              <a:rPr lang="el-GR" altLang="el-GR" dirty="0"/>
              <a:t>, </a:t>
            </a:r>
            <a:r>
              <a:rPr lang="el-GR" altLang="el-GR" b="1" dirty="0"/>
              <a:t>το ενδοσπέρμιο </a:t>
            </a:r>
            <a:r>
              <a:rPr lang="el-GR" altLang="el-GR" dirty="0"/>
              <a:t>και το </a:t>
            </a:r>
            <a:r>
              <a:rPr lang="el-GR" altLang="el-GR" b="1" dirty="0"/>
              <a:t>έμβρυο</a:t>
            </a:r>
            <a:r>
              <a:rPr lang="el-GR" altLang="el-GR" dirty="0"/>
              <a:t>.</a:t>
            </a:r>
          </a:p>
          <a:p>
            <a:r>
              <a:rPr lang="el-GR" altLang="el-GR" dirty="0"/>
              <a:t>Μακροσκοπικά, στο ενδοσπέρμιο διακρίνεται ένα αδιαφανές τμήμα </a:t>
            </a:r>
            <a:r>
              <a:rPr lang="el-GR" altLang="el-GR" b="1" dirty="0"/>
              <a:t>με αλευρώδη υφή </a:t>
            </a:r>
            <a:r>
              <a:rPr lang="el-GR" altLang="el-GR" dirty="0"/>
              <a:t>και ένα διαφανές τμήμα με </a:t>
            </a:r>
            <a:r>
              <a:rPr lang="el-GR" altLang="el-GR" b="1" dirty="0"/>
              <a:t>υαλώδη υφή</a:t>
            </a:r>
            <a:r>
              <a:rPr lang="el-GR" altLang="el-GR" dirty="0"/>
              <a:t>. Η διαφορά στην υφή των δυο αυτών περιοχών του ενδοσπερμίου οφείλεται στο διαφορετικό βαθμό συμπιέσεως των κυττάρων του ιστού που έχει σαν αποτέλεσμα μια αλλαγή στη δομή των αμυλόκοκκων</a:t>
            </a:r>
            <a:r>
              <a:rPr lang="el-GR" altLang="el-GR" dirty="0" smtClean="0"/>
              <a:t>.</a:t>
            </a:r>
            <a:endParaRPr lang="el-GR" dirty="0"/>
          </a:p>
        </p:txBody>
      </p:sp>
    </p:spTree>
    <p:extLst>
      <p:ext uri="{BB962C8B-B14F-4D97-AF65-F5344CB8AC3E}">
        <p14:creationId xmlns:p14="http://schemas.microsoft.com/office/powerpoint/2010/main" val="3943110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8F58E0FF-A7DE-44D0-8387-A7A7BDC07FD0}" type="slidenum">
              <a:rPr lang="el-GR" altLang="el-GR"/>
              <a:pPr/>
              <a:t>41</a:t>
            </a:fld>
            <a:endParaRPr lang="el-GR" altLang="el-GR" dirty="0"/>
          </a:p>
        </p:txBody>
      </p:sp>
      <p:sp>
        <p:nvSpPr>
          <p:cNvPr id="3" name="Τίτλος 2"/>
          <p:cNvSpPr>
            <a:spLocks noGrp="1"/>
          </p:cNvSpPr>
          <p:nvPr>
            <p:ph type="title"/>
          </p:nvPr>
        </p:nvSpPr>
        <p:spPr>
          <a:xfrm>
            <a:off x="4860032" y="0"/>
            <a:ext cx="4283968" cy="1052736"/>
          </a:xfrm>
        </p:spPr>
        <p:txBody>
          <a:bodyPr/>
          <a:lstStyle/>
          <a:p>
            <a:r>
              <a:rPr lang="el-GR" dirty="0"/>
              <a:t>Φυτό Ζ</a:t>
            </a:r>
            <a:r>
              <a:rPr lang="en-US" dirty="0"/>
              <a:t>ea Mays</a:t>
            </a:r>
            <a:endParaRPr lang="el-GR" dirty="0"/>
          </a:p>
        </p:txBody>
      </p:sp>
      <p:pic>
        <p:nvPicPr>
          <p:cNvPr id="6146" name="Picture 2" descr="File:Zea mays - Köhler–s Medizinal-Pflanzen-2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5053917" cy="6885384"/>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996210" y="6309320"/>
            <a:ext cx="339221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Zea mays - Köhler–s </a:t>
            </a:r>
            <a:r>
              <a:rPr lang="en-US" sz="1200" dirty="0" smtClean="0">
                <a:latin typeface="+mn-lt"/>
                <a:hlinkClick r:id="rId3"/>
              </a:rPr>
              <a:t>Medizinal-Pflanzen-283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srgbClr val="0B0080"/>
                </a:solidFill>
                <a:latin typeface="+mn-lt"/>
                <a:hlinkClick r:id="rId4" tooltip="User:Editor at Large"/>
              </a:rPr>
              <a:t>Editor at Large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713244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46C886DD-B59B-44D9-9C6D-BB549E1F1E14}" type="slidenum">
              <a:rPr lang="el-GR" altLang="el-GR"/>
              <a:pPr/>
              <a:t>42</a:t>
            </a:fld>
            <a:endParaRPr lang="el-GR" altLang="el-GR" dirty="0"/>
          </a:p>
        </p:txBody>
      </p:sp>
      <p:pic>
        <p:nvPicPr>
          <p:cNvPr id="7170" name="Picture 2" descr="File:Ab food 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661" y="1687247"/>
            <a:ext cx="5394679" cy="40460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p:txBody>
          <a:bodyPr/>
          <a:lstStyle/>
          <a:p>
            <a:r>
              <a:rPr lang="el-GR" dirty="0"/>
              <a:t>Σπόροι Ζ</a:t>
            </a:r>
            <a:r>
              <a:rPr lang="en-US" dirty="0"/>
              <a:t>ea Mays</a:t>
            </a:r>
            <a:endParaRPr lang="el-GR" dirty="0"/>
          </a:p>
        </p:txBody>
      </p:sp>
      <p:sp>
        <p:nvSpPr>
          <p:cNvPr id="8" name="Rectangle 7"/>
          <p:cNvSpPr/>
          <p:nvPr/>
        </p:nvSpPr>
        <p:spPr>
          <a:xfrm>
            <a:off x="2381192" y="5927834"/>
            <a:ext cx="438161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Ab food </a:t>
            </a:r>
            <a:r>
              <a:rPr lang="en-US" sz="1200" dirty="0" smtClean="0">
                <a:latin typeface="+mn-lt"/>
                <a:hlinkClick r:id="rId3"/>
              </a:rPr>
              <a:t>06</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Butko"/>
              </a:rPr>
              <a:t>Butko</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3.0</a:t>
            </a:r>
            <a:endParaRPr lang="en-US" sz="1200" dirty="0">
              <a:latin typeface="+mn-lt"/>
            </a:endParaRPr>
          </a:p>
        </p:txBody>
      </p:sp>
    </p:spTree>
    <p:extLst>
      <p:ext uri="{BB962C8B-B14F-4D97-AF65-F5344CB8AC3E}">
        <p14:creationId xmlns:p14="http://schemas.microsoft.com/office/powerpoint/2010/main" val="378552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Αραβοσιτέλαιο </a:t>
            </a:r>
            <a:r>
              <a:rPr lang="el-GR" sz="3000" b="0" dirty="0" smtClean="0">
                <a:solidFill>
                  <a:prstClr val="white"/>
                </a:solidFill>
              </a:rPr>
              <a:t>2/7</a:t>
            </a:r>
            <a:endParaRPr lang="el-GR" dirty="0"/>
          </a:p>
        </p:txBody>
      </p:sp>
      <p:sp>
        <p:nvSpPr>
          <p:cNvPr id="4" name="Θέση αριθμού διαφάνειας 5"/>
          <p:cNvSpPr>
            <a:spLocks noGrp="1"/>
          </p:cNvSpPr>
          <p:nvPr>
            <p:ph type="sldNum" sz="quarter" idx="12"/>
          </p:nvPr>
        </p:nvSpPr>
        <p:spPr/>
        <p:txBody>
          <a:bodyPr/>
          <a:lstStyle/>
          <a:p>
            <a:fld id="{0908321F-1AA8-46EC-92A5-4EDD5AA5D732}" type="slidenum">
              <a:rPr lang="el-GR" altLang="el-GR"/>
              <a:pPr/>
              <a:t>43</a:t>
            </a:fld>
            <a:endParaRPr lang="el-GR" altLang="el-GR" dirty="0"/>
          </a:p>
        </p:txBody>
      </p:sp>
      <p:sp>
        <p:nvSpPr>
          <p:cNvPr id="3" name="Θέση περιεχομένου 2"/>
          <p:cNvSpPr>
            <a:spLocks noGrp="1"/>
          </p:cNvSpPr>
          <p:nvPr>
            <p:ph idx="1"/>
          </p:nvPr>
        </p:nvSpPr>
        <p:spPr/>
        <p:txBody>
          <a:bodyPr/>
          <a:lstStyle/>
          <a:p>
            <a:r>
              <a:rPr lang="el-GR" altLang="el-GR" dirty="0"/>
              <a:t>Εκτός από τη διαφορά αυτή , το υαλώδες ενδοσπέρμιο περιέχει περίπου 2% περισσότερη αλευρίνη από το αλευρώδες.</a:t>
            </a:r>
          </a:p>
          <a:p>
            <a:r>
              <a:rPr lang="el-GR" altLang="el-GR" dirty="0"/>
              <a:t>Η σχετική αναλογία, αλλά κυρίως ο τρόπος κατανομής των δυο αυτών συστατικών του ενδοσπερμίου χρησιμεύει στη διάκριση των διαφόρων υποειδών ή ομάδων αραβόσιτου.</a:t>
            </a:r>
          </a:p>
          <a:p>
            <a:r>
              <a:rPr lang="el-GR" altLang="el-GR" dirty="0"/>
              <a:t>Γενικά το ενδοσπέρμιο αποτελεί περίπου το 80% του σπόρου κατά βάρος και αποτελείται περίπου κατά </a:t>
            </a:r>
            <a:r>
              <a:rPr lang="el-GR" altLang="el-GR" b="1" dirty="0"/>
              <a:t>85% από άμυλο </a:t>
            </a:r>
            <a:r>
              <a:rPr lang="el-GR" altLang="el-GR" dirty="0"/>
              <a:t>, </a:t>
            </a:r>
            <a:r>
              <a:rPr lang="el-GR" altLang="el-GR" b="1" dirty="0"/>
              <a:t>9,5% από πρωτεΐνες </a:t>
            </a:r>
            <a:r>
              <a:rPr lang="el-GR" altLang="el-GR" dirty="0"/>
              <a:t>ενώ παράλληλα περιέχει και μικρά ποσά λαδιού και ανόργανων αλάτων</a:t>
            </a:r>
            <a:r>
              <a:rPr lang="el-GR" altLang="el-GR" dirty="0" smtClean="0"/>
              <a:t>.</a:t>
            </a:r>
            <a:endParaRPr lang="el-GR" dirty="0"/>
          </a:p>
        </p:txBody>
      </p:sp>
    </p:spTree>
    <p:extLst>
      <p:ext uri="{BB962C8B-B14F-4D97-AF65-F5344CB8AC3E}">
        <p14:creationId xmlns:p14="http://schemas.microsoft.com/office/powerpoint/2010/main" val="2976336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51920" y="0"/>
            <a:ext cx="5292080" cy="1556792"/>
          </a:xfrm>
        </p:spPr>
        <p:txBody>
          <a:bodyPr>
            <a:normAutofit/>
          </a:bodyPr>
          <a:lstStyle/>
          <a:p>
            <a:r>
              <a:rPr lang="el-GR" altLang="el-GR" dirty="0"/>
              <a:t>Αραβόσιτος ή </a:t>
            </a:r>
            <a:r>
              <a:rPr lang="el-GR" altLang="el-GR" dirty="0" smtClean="0"/>
              <a:t/>
            </a:r>
            <a:br>
              <a:rPr lang="el-GR" altLang="el-GR" dirty="0" smtClean="0"/>
            </a:br>
            <a:r>
              <a:rPr lang="el-GR" altLang="el-GR" dirty="0" smtClean="0"/>
              <a:t>Καλαμπόκι </a:t>
            </a:r>
            <a:endParaRPr lang="el-GR" altLang="el-GR" dirty="0"/>
          </a:p>
        </p:txBody>
      </p:sp>
      <p:pic>
        <p:nvPicPr>
          <p:cNvPr id="52228" name="13 - Εικόνα" descr="zea mays.jpg"/>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11565" t="9605" r="14813" b="14565"/>
          <a:stretch/>
        </p:blipFill>
        <p:spPr>
          <a:xfrm>
            <a:off x="5364088" y="2132856"/>
            <a:ext cx="2646539" cy="32403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Θέση αριθμού διαφάνειας 5"/>
          <p:cNvSpPr>
            <a:spLocks noGrp="1"/>
          </p:cNvSpPr>
          <p:nvPr>
            <p:ph type="sldNum" sz="quarter" idx="12"/>
          </p:nvPr>
        </p:nvSpPr>
        <p:spPr/>
        <p:txBody>
          <a:bodyPr/>
          <a:lstStyle/>
          <a:p>
            <a:fld id="{6F2A651C-0141-41F4-821E-64E81E53905F}" type="slidenum">
              <a:rPr lang="el-GR" altLang="el-GR"/>
              <a:pPr/>
              <a:t>44</a:t>
            </a:fld>
            <a:endParaRPr lang="el-GR" altLang="el-GR" dirty="0"/>
          </a:p>
        </p:txBody>
      </p:sp>
      <p:pic>
        <p:nvPicPr>
          <p:cNvPr id="8194" name="Picture 2" descr="File:Illustration Zea mays0 cl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080510" cy="6858001"/>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923928" y="6309319"/>
            <a:ext cx="281615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Illustration Zea mays0 </a:t>
            </a:r>
            <a:r>
              <a:rPr lang="en-US" sz="1200" dirty="0" smtClean="0">
                <a:latin typeface="+mn-lt"/>
                <a:hlinkClick r:id="rId4"/>
              </a:rPr>
              <a:t>clean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5" tooltip="User:Kilom691"/>
              </a:rPr>
              <a:t>Kilom691</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334544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Αραβοσιτέλαιο </a:t>
            </a:r>
            <a:r>
              <a:rPr lang="el-GR" sz="3000" b="0" dirty="0" smtClean="0">
                <a:solidFill>
                  <a:prstClr val="white"/>
                </a:solidFill>
              </a:rPr>
              <a:t>3/7</a:t>
            </a:r>
            <a:endParaRPr lang="el-GR" dirty="0"/>
          </a:p>
        </p:txBody>
      </p:sp>
      <p:sp>
        <p:nvSpPr>
          <p:cNvPr id="4" name="Θέση αριθμού διαφάνειας 5"/>
          <p:cNvSpPr>
            <a:spLocks noGrp="1"/>
          </p:cNvSpPr>
          <p:nvPr>
            <p:ph type="sldNum" sz="quarter" idx="12"/>
          </p:nvPr>
        </p:nvSpPr>
        <p:spPr/>
        <p:txBody>
          <a:bodyPr/>
          <a:lstStyle/>
          <a:p>
            <a:fld id="{A60086EC-1374-48A8-82B4-15106B33128F}" type="slidenum">
              <a:rPr lang="el-GR" altLang="el-GR"/>
              <a:pPr/>
              <a:t>45</a:t>
            </a:fld>
            <a:endParaRPr lang="el-GR" altLang="el-GR" dirty="0"/>
          </a:p>
        </p:txBody>
      </p:sp>
      <p:sp>
        <p:nvSpPr>
          <p:cNvPr id="3" name="Θέση περιεχομένου 2"/>
          <p:cNvSpPr>
            <a:spLocks noGrp="1"/>
          </p:cNvSpPr>
          <p:nvPr>
            <p:ph idx="1"/>
          </p:nvPr>
        </p:nvSpPr>
        <p:spPr/>
        <p:txBody>
          <a:bodyPr/>
          <a:lstStyle/>
          <a:p>
            <a:r>
              <a:rPr lang="el-GR" altLang="el-GR" dirty="0"/>
              <a:t>Ο καρπός του αραβόσιτου χρησιμοποιείται κυρίως ως ζωοτροφή και στη διατροφή του ανθρώπου. Τέλος, τα υποπροϊόντα του χρησιμοποιούνται στις βιομηχανίες τροφίμων ή για άλλες βιομηχανικές χρήσεις.</a:t>
            </a:r>
          </a:p>
          <a:p>
            <a:r>
              <a:rPr lang="el-GR" altLang="el-GR" dirty="0"/>
              <a:t>Η ξηρή ουσία του καρπού αποτελείται κυρίως από άμυλο ( περίπου 70% ), πρωτεΐνες (10%) και έλαια (5%).</a:t>
            </a:r>
          </a:p>
          <a:p>
            <a:r>
              <a:rPr lang="el-GR" altLang="el-GR" dirty="0"/>
              <a:t>Η εκατοστιαία περιεκτικότητα του αραβοσιτελαίου σε λιπαρά οξέα είναι η παρακάτω</a:t>
            </a:r>
            <a:r>
              <a:rPr lang="el-GR" altLang="el-GR" dirty="0" smtClean="0"/>
              <a:t>:</a:t>
            </a:r>
            <a:endParaRPr lang="el-GR" altLang="el-GR" dirty="0"/>
          </a:p>
        </p:txBody>
      </p:sp>
    </p:spTree>
    <p:extLst>
      <p:ext uri="{BB962C8B-B14F-4D97-AF65-F5344CB8AC3E}">
        <p14:creationId xmlns:p14="http://schemas.microsoft.com/office/powerpoint/2010/main" val="25939928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Αραβοσιτέλαιο </a:t>
            </a:r>
            <a:r>
              <a:rPr lang="el-GR" sz="3000" b="0" dirty="0" smtClean="0">
                <a:solidFill>
                  <a:prstClr val="white"/>
                </a:solidFill>
              </a:rPr>
              <a:t>4/7</a:t>
            </a:r>
            <a:endParaRPr lang="el-GR" dirty="0"/>
          </a:p>
        </p:txBody>
      </p:sp>
      <p:sp>
        <p:nvSpPr>
          <p:cNvPr id="55" name="Θέση αριθμού διαφάνειας 3"/>
          <p:cNvSpPr>
            <a:spLocks noGrp="1"/>
          </p:cNvSpPr>
          <p:nvPr>
            <p:ph type="sldNum" sz="quarter" idx="12"/>
          </p:nvPr>
        </p:nvSpPr>
        <p:spPr/>
        <p:txBody>
          <a:bodyPr/>
          <a:lstStyle/>
          <a:p>
            <a:fld id="{5960D190-3050-4F26-9377-C14371B38FBB}" type="slidenum">
              <a:rPr lang="el-GR" altLang="el-GR"/>
              <a:pPr/>
              <a:t>46</a:t>
            </a:fld>
            <a:endParaRPr lang="el-GR" altLang="el-GR" dirty="0"/>
          </a:p>
        </p:txBody>
      </p:sp>
      <p:graphicFrame>
        <p:nvGraphicFramePr>
          <p:cNvPr id="54509" name="Group 237"/>
          <p:cNvGraphicFramePr>
            <a:graphicFrameLocks noGrp="1"/>
          </p:cNvGraphicFramePr>
          <p:nvPr>
            <p:extLst>
              <p:ext uri="{D42A27DB-BD31-4B8C-83A1-F6EECF244321}">
                <p14:modId xmlns:p14="http://schemas.microsoft.com/office/powerpoint/2010/main" val="2156478614"/>
              </p:ext>
            </p:extLst>
          </p:nvPr>
        </p:nvGraphicFramePr>
        <p:xfrm>
          <a:off x="512509" y="1196752"/>
          <a:ext cx="8118983" cy="5256584"/>
        </p:xfrm>
        <a:graphic>
          <a:graphicData uri="http://schemas.openxmlformats.org/drawingml/2006/table">
            <a:tbl>
              <a:tblPr firstRow="1"/>
              <a:tblGrid>
                <a:gridCol w="1998662"/>
                <a:gridCol w="1998663"/>
                <a:gridCol w="1997075"/>
                <a:gridCol w="2124583"/>
              </a:tblGrid>
              <a:tr h="36001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Είδος οξέος</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Ελάχιστες τιμές %</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Μέγιστες τιμές %</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Μέσες τιμές %</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r>
              <a:tr h="5746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Μυριστικό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0,1</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1,7</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0,5</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730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Παλμιτικό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8,1</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11,0</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9,4</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46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Στεατικό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2,5</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4,0</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3,2</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730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Αραχιδονικό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0,2</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0,1</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46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Παλμιτελαϊκό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1,6</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0,8</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746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Ελαϊκό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21,9</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48,8</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33,4</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730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Λινελαϊκό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34,0</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61,7</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51,8</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3758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chemeClr val="tx1"/>
                          </a:solidFill>
                          <a:effectLst/>
                          <a:latin typeface="Calibri" pitchFamily="34" charset="0"/>
                          <a:cs typeface="Times New Roman" pitchFamily="18" charset="0"/>
                        </a:rPr>
                        <a:t>Λινολενικό</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0</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2,9</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latin typeface="Calibri" pitchFamily="34" charset="0"/>
                          <a:cs typeface="Times New Roman" pitchFamily="18" charset="0"/>
                        </a:rPr>
                        <a:t>Σε ίχνη ή καθόλου</a:t>
                      </a:r>
                      <a:endParaRPr kumimoji="0" lang="el-GR" altLang="el-GR"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05535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Αραβοσιτέλαιο </a:t>
            </a:r>
            <a:r>
              <a:rPr lang="el-GR" sz="3000" b="0" dirty="0" smtClean="0">
                <a:solidFill>
                  <a:prstClr val="white"/>
                </a:solidFill>
              </a:rPr>
              <a:t>5/7</a:t>
            </a:r>
            <a:endParaRPr lang="el-GR" dirty="0"/>
          </a:p>
        </p:txBody>
      </p:sp>
      <p:sp>
        <p:nvSpPr>
          <p:cNvPr id="4" name="Θέση αριθμού διαφάνειας 5"/>
          <p:cNvSpPr>
            <a:spLocks noGrp="1"/>
          </p:cNvSpPr>
          <p:nvPr>
            <p:ph type="sldNum" sz="quarter" idx="12"/>
          </p:nvPr>
        </p:nvSpPr>
        <p:spPr/>
        <p:txBody>
          <a:bodyPr/>
          <a:lstStyle/>
          <a:p>
            <a:fld id="{89A7FE27-FD91-4BDF-8320-8B62F05FEB79}" type="slidenum">
              <a:rPr lang="el-GR" altLang="el-GR"/>
              <a:pPr/>
              <a:t>47</a:t>
            </a:fld>
            <a:endParaRPr lang="el-GR" altLang="el-GR" dirty="0"/>
          </a:p>
        </p:txBody>
      </p:sp>
      <p:sp>
        <p:nvSpPr>
          <p:cNvPr id="3" name="Θέση περιεχομένου 2"/>
          <p:cNvSpPr>
            <a:spLocks noGrp="1"/>
          </p:cNvSpPr>
          <p:nvPr>
            <p:ph idx="1"/>
          </p:nvPr>
        </p:nvSpPr>
        <p:spPr/>
        <p:txBody>
          <a:bodyPr/>
          <a:lstStyle/>
          <a:p>
            <a:r>
              <a:rPr lang="el-GR" altLang="el-GR" dirty="0"/>
              <a:t>Το αραβοσιτέλαιο, ακατέργαστο ή ραφιναρισμένο, όταν αφεθεί σε ηρεμία για μεγάλο διάστημα δημιουργεί ίζημα, αποτελούμενο κυρίως από εστέρες αλκοολών με ισο-βεχενικό και εικοσιτετραενοϊκό οξύ. </a:t>
            </a:r>
          </a:p>
          <a:p>
            <a:r>
              <a:rPr lang="el-GR" altLang="el-GR" dirty="0"/>
              <a:t>Γενικά το αραβοσιτέλαιο είναι πλούσιο σε ακόρεστα και θεωρείται πολύτιμο για τη διατροφή παχύσαρκων και υπερτασικών ατόμων</a:t>
            </a:r>
            <a:r>
              <a:rPr lang="el-GR" altLang="el-GR" dirty="0" smtClean="0"/>
              <a:t>.</a:t>
            </a:r>
            <a:endParaRPr lang="el-GR" altLang="el-GR" dirty="0"/>
          </a:p>
        </p:txBody>
      </p:sp>
    </p:spTree>
    <p:extLst>
      <p:ext uri="{BB962C8B-B14F-4D97-AF65-F5344CB8AC3E}">
        <p14:creationId xmlns:p14="http://schemas.microsoft.com/office/powerpoint/2010/main" val="3514995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Αραβοσιτέλαιο </a:t>
            </a:r>
            <a:r>
              <a:rPr lang="el-GR" sz="3000" b="0" dirty="0" smtClean="0">
                <a:solidFill>
                  <a:prstClr val="white"/>
                </a:solidFill>
              </a:rPr>
              <a:t>6/7</a:t>
            </a:r>
            <a:endParaRPr lang="el-GR" dirty="0"/>
          </a:p>
        </p:txBody>
      </p:sp>
      <p:sp>
        <p:nvSpPr>
          <p:cNvPr id="4" name="Θέση αριθμού διαφάνειας 5"/>
          <p:cNvSpPr>
            <a:spLocks noGrp="1"/>
          </p:cNvSpPr>
          <p:nvPr>
            <p:ph type="sldNum" sz="quarter" idx="12"/>
          </p:nvPr>
        </p:nvSpPr>
        <p:spPr/>
        <p:txBody>
          <a:bodyPr/>
          <a:lstStyle/>
          <a:p>
            <a:fld id="{162FD23B-FF86-43B1-A736-F127E6EA6E63}" type="slidenum">
              <a:rPr lang="el-GR" altLang="el-GR"/>
              <a:pPr/>
              <a:t>48</a:t>
            </a:fld>
            <a:endParaRPr lang="el-GR" altLang="el-GR" dirty="0"/>
          </a:p>
        </p:txBody>
      </p:sp>
      <p:sp>
        <p:nvSpPr>
          <p:cNvPr id="3" name="Θέση περιεχομένου 2"/>
          <p:cNvSpPr>
            <a:spLocks noGrp="1"/>
          </p:cNvSpPr>
          <p:nvPr>
            <p:ph idx="1"/>
          </p:nvPr>
        </p:nvSpPr>
        <p:spPr/>
        <p:txBody>
          <a:bodyPr/>
          <a:lstStyle/>
          <a:p>
            <a:r>
              <a:rPr lang="el-GR" altLang="el-GR" dirty="0"/>
              <a:t>Το αραβοσιτέλαιο είναι πλούσιο σε τοκοφερόλες (περιέχει μέχρι και  1.000 </a:t>
            </a:r>
            <a:r>
              <a:rPr lang="en-US" altLang="el-GR" dirty="0"/>
              <a:t>ppm</a:t>
            </a:r>
            <a:r>
              <a:rPr lang="el-GR" altLang="el-GR" dirty="0"/>
              <a:t> -α και -γ τοκοφερόλης). </a:t>
            </a:r>
          </a:p>
          <a:p>
            <a:r>
              <a:rPr lang="el-GR" altLang="el-GR" dirty="0"/>
              <a:t>Η παρουσία αυτών των δραστικών φυσικών αντιοξειδωτικών, δίνει μεγάλη σταθερότητα στο λάδι και εξαιρετική διατήρηση της ποιότητας κατά την αποθήκευση.</a:t>
            </a:r>
          </a:p>
          <a:p>
            <a:endParaRPr lang="el-GR" dirty="0"/>
          </a:p>
        </p:txBody>
      </p:sp>
    </p:spTree>
    <p:extLst>
      <p:ext uri="{BB962C8B-B14F-4D97-AF65-F5344CB8AC3E}">
        <p14:creationId xmlns:p14="http://schemas.microsoft.com/office/powerpoint/2010/main" val="340582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CB568952-828C-45C1-9F8D-4694B803F36F}" type="slidenum">
              <a:rPr lang="el-GR" altLang="el-GR"/>
              <a:pPr/>
              <a:t>4</a:t>
            </a:fld>
            <a:endParaRPr lang="el-GR" altLang="el-GR" dirty="0"/>
          </a:p>
        </p:txBody>
      </p:sp>
      <p:sp>
        <p:nvSpPr>
          <p:cNvPr id="2" name="Τίτλος 1"/>
          <p:cNvSpPr>
            <a:spLocks noGrp="1"/>
          </p:cNvSpPr>
          <p:nvPr>
            <p:ph type="title"/>
          </p:nvPr>
        </p:nvSpPr>
        <p:spPr/>
        <p:txBody>
          <a:bodyPr/>
          <a:lstStyle/>
          <a:p>
            <a:r>
              <a:rPr lang="el-GR" dirty="0"/>
              <a:t>Κοκοκαρυέλαιο ή </a:t>
            </a:r>
            <a:r>
              <a:rPr lang="el-GR" dirty="0" smtClean="0"/>
              <a:t>κοκέλαιο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altLang="el-GR" dirty="0" smtClean="0"/>
              <a:t>Λαμβάνεται </a:t>
            </a:r>
            <a:r>
              <a:rPr lang="el-GR" altLang="el-GR" dirty="0"/>
              <a:t>από τον καρπό του </a:t>
            </a:r>
            <a:r>
              <a:rPr lang="el-GR" altLang="el-GR" b="1" dirty="0"/>
              <a:t>κοκοφοίνικα (</a:t>
            </a:r>
            <a:r>
              <a:rPr lang="en-US" altLang="el-GR" b="1" dirty="0"/>
              <a:t>Cocos Nudifera)</a:t>
            </a:r>
            <a:r>
              <a:rPr lang="el-GR" altLang="el-GR" dirty="0"/>
              <a:t>. Καλλιεργείται κυρίως στη Μαλαισία, Ινδονησία, Φιλιππίνες, Κεϋλάνη, τα νησιά του Ειρηνικού και την Καραϊβική.</a:t>
            </a:r>
            <a:endParaRPr lang="en-US" altLang="el-GR" dirty="0"/>
          </a:p>
          <a:p>
            <a:r>
              <a:rPr lang="el-GR" altLang="el-GR" dirty="0"/>
              <a:t>Ο καρπός του φοινικόδεντρου είναι το </a:t>
            </a:r>
            <a:r>
              <a:rPr lang="el-GR" altLang="el-GR" b="1" dirty="0"/>
              <a:t>ινδικό κάρυο </a:t>
            </a:r>
            <a:r>
              <a:rPr lang="el-GR" altLang="el-GR" dirty="0"/>
              <a:t>που αποτελείται από το </a:t>
            </a:r>
            <a:r>
              <a:rPr lang="el-GR" altLang="el-GR" b="1" dirty="0"/>
              <a:t>ινώδες ξηρό περίβλημα </a:t>
            </a:r>
            <a:r>
              <a:rPr lang="el-GR" altLang="el-GR" dirty="0"/>
              <a:t>και το </a:t>
            </a:r>
            <a:r>
              <a:rPr lang="el-GR" altLang="el-GR" b="1" dirty="0"/>
              <a:t>σαρκώδη κοίλο πυρήνα </a:t>
            </a:r>
            <a:r>
              <a:rPr lang="el-GR" altLang="el-GR" dirty="0"/>
              <a:t>που περιέχει γαλακτώδες υπόγλυκο υγρό γνωστό ως “</a:t>
            </a:r>
            <a:r>
              <a:rPr lang="el-GR" altLang="el-GR" b="1" dirty="0"/>
              <a:t>γάλα του </a:t>
            </a:r>
            <a:r>
              <a:rPr lang="en-US" altLang="el-GR" b="1" dirty="0"/>
              <a:t>Coco</a:t>
            </a:r>
            <a:r>
              <a:rPr lang="el-GR" altLang="el-GR" dirty="0" smtClean="0"/>
              <a:t>”.</a:t>
            </a:r>
            <a:endParaRPr lang="el-GR" dirty="0"/>
          </a:p>
        </p:txBody>
      </p:sp>
    </p:spTree>
    <p:extLst>
      <p:ext uri="{BB962C8B-B14F-4D97-AF65-F5344CB8AC3E}">
        <p14:creationId xmlns:p14="http://schemas.microsoft.com/office/powerpoint/2010/main" val="38113878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Αραβοσιτέλαιο </a:t>
            </a:r>
            <a:r>
              <a:rPr lang="el-GR" sz="3000" b="0" dirty="0" smtClean="0">
                <a:solidFill>
                  <a:prstClr val="white"/>
                </a:solidFill>
              </a:rPr>
              <a:t>7/7</a:t>
            </a:r>
            <a:endParaRPr lang="el-GR" dirty="0"/>
          </a:p>
        </p:txBody>
      </p:sp>
      <p:sp>
        <p:nvSpPr>
          <p:cNvPr id="4" name="Θέση αριθμού διαφάνειας 5"/>
          <p:cNvSpPr>
            <a:spLocks noGrp="1"/>
          </p:cNvSpPr>
          <p:nvPr>
            <p:ph type="sldNum" sz="quarter" idx="12"/>
          </p:nvPr>
        </p:nvSpPr>
        <p:spPr/>
        <p:txBody>
          <a:bodyPr/>
          <a:lstStyle/>
          <a:p>
            <a:fld id="{88890DE7-D28F-45D6-98E5-7D63792E2CF5}" type="slidenum">
              <a:rPr lang="el-GR" altLang="el-GR"/>
              <a:pPr/>
              <a:t>49</a:t>
            </a:fld>
            <a:endParaRPr lang="el-GR" altLang="el-GR" dirty="0"/>
          </a:p>
        </p:txBody>
      </p:sp>
      <p:sp>
        <p:nvSpPr>
          <p:cNvPr id="3" name="Θέση περιεχομένου 2"/>
          <p:cNvSpPr>
            <a:spLocks noGrp="1"/>
          </p:cNvSpPr>
          <p:nvPr>
            <p:ph idx="1"/>
          </p:nvPr>
        </p:nvSpPr>
        <p:spPr/>
        <p:txBody>
          <a:bodyPr/>
          <a:lstStyle/>
          <a:p>
            <a:r>
              <a:rPr lang="el-GR" altLang="el-GR" dirty="0"/>
              <a:t>Είναι κατάλληλο τόσο για μαγειρική όσο και για επιτραπέζια χρήση, όπως επίσης και για την παρασκευή προϊόντων βαθιάς καταψύξεως. </a:t>
            </a:r>
          </a:p>
          <a:p>
            <a:r>
              <a:rPr lang="el-GR" altLang="el-GR" dirty="0"/>
              <a:t>Σε μικρή έκταση χρησιμοποιείται και για την παρασκευή μαργαρίνης</a:t>
            </a:r>
            <a:r>
              <a:rPr lang="el-GR" altLang="el-GR" dirty="0" smtClean="0"/>
              <a:t>.</a:t>
            </a:r>
            <a:endParaRPr lang="el-GR" altLang="el-GR" dirty="0"/>
          </a:p>
        </p:txBody>
      </p:sp>
    </p:spTree>
    <p:extLst>
      <p:ext uri="{BB962C8B-B14F-4D97-AF65-F5344CB8AC3E}">
        <p14:creationId xmlns:p14="http://schemas.microsoft.com/office/powerpoint/2010/main" val="3329112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4366F776-7321-4AED-94D9-3E1AB49DB1F0}" type="slidenum">
              <a:rPr lang="el-GR" altLang="el-GR"/>
              <a:pPr/>
              <a:t>50</a:t>
            </a:fld>
            <a:endParaRPr lang="el-GR" altLang="el-GR" dirty="0"/>
          </a:p>
        </p:txBody>
      </p:sp>
      <p:sp>
        <p:nvSpPr>
          <p:cNvPr id="2" name="Τίτλος 1"/>
          <p:cNvSpPr>
            <a:spLocks noGrp="1"/>
          </p:cNvSpPr>
          <p:nvPr>
            <p:ph type="title"/>
          </p:nvPr>
        </p:nvSpPr>
        <p:spPr/>
        <p:txBody>
          <a:bodyPr/>
          <a:lstStyle/>
          <a:p>
            <a:r>
              <a:rPr lang="el-GR" dirty="0" smtClean="0"/>
              <a:t>Βαμβακέλαιο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altLang="el-GR" dirty="0"/>
              <a:t>Λαμβάνεται από τους σπόρους του φυτού </a:t>
            </a:r>
            <a:r>
              <a:rPr lang="en-US" altLang="el-GR" dirty="0"/>
              <a:t>Gossypium Herbaceum</a:t>
            </a:r>
            <a:r>
              <a:rPr lang="el-GR" altLang="el-GR" dirty="0"/>
              <a:t>, γνωστό στη χώρα μας με το όνομα βαμβακιά. </a:t>
            </a:r>
          </a:p>
          <a:p>
            <a:r>
              <a:rPr lang="el-GR" altLang="el-GR" dirty="0"/>
              <a:t>Η βαμβακιά είναι φυτό που προήλθε από το νέο κόσμο και καλλιεργείται σε μεγάλες εκτάσεις στην Ινδία, τη Βόρεια Αμερική, την Αίγυπτο, την Τουρκία και σε ορισμένες χώρες της Νοτίου Ευρώπης και της Αφρικής</a:t>
            </a:r>
            <a:r>
              <a:rPr lang="el-GR" altLang="el-GR" dirty="0" smtClean="0"/>
              <a:t>.</a:t>
            </a:r>
            <a:endParaRPr lang="el-GR" altLang="el-GR" dirty="0"/>
          </a:p>
        </p:txBody>
      </p:sp>
    </p:spTree>
    <p:extLst>
      <p:ext uri="{BB962C8B-B14F-4D97-AF65-F5344CB8AC3E}">
        <p14:creationId xmlns:p14="http://schemas.microsoft.com/office/powerpoint/2010/main" val="302403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r>
              <a:rPr lang="en-US" altLang="el-GR" dirty="0"/>
              <a:t>Gossypium Herbaceum</a:t>
            </a:r>
            <a:r>
              <a:rPr lang="el-GR" altLang="el-GR" dirty="0"/>
              <a:t> </a:t>
            </a:r>
          </a:p>
        </p:txBody>
      </p:sp>
      <p:sp>
        <p:nvSpPr>
          <p:cNvPr id="5" name="Θέση αριθμού διαφάνειας 5"/>
          <p:cNvSpPr>
            <a:spLocks noGrp="1"/>
          </p:cNvSpPr>
          <p:nvPr>
            <p:ph type="sldNum" sz="quarter" idx="12"/>
          </p:nvPr>
        </p:nvSpPr>
        <p:spPr/>
        <p:txBody>
          <a:bodyPr/>
          <a:lstStyle/>
          <a:p>
            <a:fld id="{099F6B63-86EC-4B8D-9420-C38636E9616D}" type="slidenum">
              <a:rPr lang="el-GR" altLang="el-GR"/>
              <a:pPr/>
              <a:t>51</a:t>
            </a:fld>
            <a:endParaRPr lang="el-GR" altLang="el-GR" dirty="0"/>
          </a:p>
        </p:txBody>
      </p:sp>
      <p:pic>
        <p:nvPicPr>
          <p:cNvPr id="9218" name="Picture 2" descr="File:Gossypium herbaceum.jpg"/>
          <p:cNvPicPr>
            <a:picLocks noChangeAspect="1" noChangeArrowheads="1"/>
          </p:cNvPicPr>
          <p:nvPr/>
        </p:nvPicPr>
        <p:blipFill rotWithShape="1">
          <a:blip r:embed="rId2">
            <a:extLst>
              <a:ext uri="{28A0092B-C50C-407E-A947-70E740481C1C}">
                <a14:useLocalDpi xmlns:a14="http://schemas.microsoft.com/office/drawing/2010/main" val="0"/>
              </a:ext>
            </a:extLst>
          </a:blip>
          <a:srcRect b="12997"/>
          <a:stretch/>
        </p:blipFill>
        <p:spPr bwMode="auto">
          <a:xfrm>
            <a:off x="2428875" y="1337078"/>
            <a:ext cx="4286250" cy="49722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841132" y="6386844"/>
            <a:ext cx="54617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Gossypium </a:t>
            </a:r>
            <a:r>
              <a:rPr lang="en-US" sz="1200" dirty="0" smtClean="0">
                <a:latin typeface="+mn-lt"/>
                <a:hlinkClick r:id="rId3"/>
              </a:rPr>
              <a:t>herbaceum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Xavierserratm (page does not exist)"/>
              </a:rPr>
              <a:t>Xavierserratm</a:t>
            </a:r>
            <a:r>
              <a:rPr lang="en-US" sz="1200" dirty="0" smtClean="0">
                <a:latin typeface="+mn-lt"/>
              </a:rPr>
              <a:t>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4.0</a:t>
            </a:r>
            <a:endParaRPr lang="en-US" sz="1200" dirty="0">
              <a:latin typeface="+mn-lt"/>
            </a:endParaRPr>
          </a:p>
        </p:txBody>
      </p:sp>
    </p:spTree>
    <p:extLst>
      <p:ext uri="{BB962C8B-B14F-4D97-AF65-F5344CB8AC3E}">
        <p14:creationId xmlns:p14="http://schemas.microsoft.com/office/powerpoint/2010/main" val="4120900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Βαμβακόσπορος </a:t>
            </a:r>
            <a:r>
              <a:rPr lang="el-GR" sz="3000" b="0" dirty="0" smtClean="0"/>
              <a:t>1/3</a:t>
            </a:r>
            <a:endParaRPr lang="el-GR" sz="3000" b="0" dirty="0"/>
          </a:p>
        </p:txBody>
      </p:sp>
      <p:sp>
        <p:nvSpPr>
          <p:cNvPr id="4" name="Θέση αριθμού διαφάνειας 5"/>
          <p:cNvSpPr>
            <a:spLocks noGrp="1"/>
          </p:cNvSpPr>
          <p:nvPr>
            <p:ph type="sldNum" sz="quarter" idx="12"/>
          </p:nvPr>
        </p:nvSpPr>
        <p:spPr/>
        <p:txBody>
          <a:bodyPr/>
          <a:lstStyle/>
          <a:p>
            <a:fld id="{67913847-385A-4D31-B4B5-5972FE8E36D4}" type="slidenum">
              <a:rPr lang="el-GR" altLang="el-GR"/>
              <a:pPr/>
              <a:t>52</a:t>
            </a:fld>
            <a:endParaRPr lang="el-GR" altLang="el-GR" dirty="0"/>
          </a:p>
        </p:txBody>
      </p:sp>
      <p:sp>
        <p:nvSpPr>
          <p:cNvPr id="3" name="Θέση περιεχομένου 2"/>
          <p:cNvSpPr>
            <a:spLocks noGrp="1"/>
          </p:cNvSpPr>
          <p:nvPr>
            <p:ph idx="1"/>
          </p:nvPr>
        </p:nvSpPr>
        <p:spPr/>
        <p:txBody>
          <a:bodyPr/>
          <a:lstStyle/>
          <a:p>
            <a:r>
              <a:rPr lang="el-GR" altLang="el-GR" dirty="0"/>
              <a:t>Η περιεκτικότητα του βαμβακόσπορου σε λάδι κυμαίνεται μεταξύ 15,5 και 21% κατά βάρος, ανάλογα με την ποικιλία του φυτού.</a:t>
            </a:r>
          </a:p>
          <a:p>
            <a:r>
              <a:rPr lang="el-GR" altLang="el-GR" dirty="0"/>
              <a:t>Το 80% του βαμβακόσπορου χρησιμοποιείται ως πρώτη ύλη στη σπορελαιουργία. </a:t>
            </a:r>
            <a:endParaRPr lang="en-US" altLang="el-GR" dirty="0"/>
          </a:p>
          <a:p>
            <a:r>
              <a:rPr lang="el-GR" altLang="el-GR" dirty="0"/>
              <a:t>Οικονομική όμως σημασία συγκεντρώνει και ο πλακούντας που απομένει γιατί χρησιμοποιείται</a:t>
            </a:r>
            <a:r>
              <a:rPr lang="en-US" altLang="el-GR" dirty="0"/>
              <a:t>,</a:t>
            </a:r>
            <a:r>
              <a:rPr lang="el-GR" altLang="el-GR" dirty="0"/>
              <a:t> ως ζωοτροφή</a:t>
            </a:r>
            <a:r>
              <a:rPr lang="el-GR" altLang="el-GR" dirty="0" smtClean="0"/>
              <a:t>.</a:t>
            </a:r>
            <a:endParaRPr lang="el-GR" altLang="el-GR" dirty="0"/>
          </a:p>
        </p:txBody>
      </p:sp>
    </p:spTree>
    <p:extLst>
      <p:ext uri="{BB962C8B-B14F-4D97-AF65-F5344CB8AC3E}">
        <p14:creationId xmlns:p14="http://schemas.microsoft.com/office/powerpoint/2010/main" val="809371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Βαμβακόσπορος </a:t>
            </a:r>
            <a:r>
              <a:rPr lang="el-GR" sz="3000" b="0" dirty="0" smtClean="0">
                <a:solidFill>
                  <a:prstClr val="white"/>
                </a:solidFill>
              </a:rPr>
              <a:t>2/3</a:t>
            </a:r>
            <a:endParaRPr lang="el-GR" dirty="0"/>
          </a:p>
        </p:txBody>
      </p:sp>
      <p:sp>
        <p:nvSpPr>
          <p:cNvPr id="4" name="Θέση αριθμού διαφάνειας 5"/>
          <p:cNvSpPr>
            <a:spLocks noGrp="1"/>
          </p:cNvSpPr>
          <p:nvPr>
            <p:ph type="sldNum" sz="quarter" idx="12"/>
          </p:nvPr>
        </p:nvSpPr>
        <p:spPr/>
        <p:txBody>
          <a:bodyPr/>
          <a:lstStyle/>
          <a:p>
            <a:fld id="{0F32574C-967C-42B2-9C8F-59942FFD82B3}" type="slidenum">
              <a:rPr lang="el-GR" altLang="el-GR"/>
              <a:pPr/>
              <a:t>53</a:t>
            </a:fld>
            <a:endParaRPr lang="el-GR" altLang="el-GR" dirty="0"/>
          </a:p>
        </p:txBody>
      </p:sp>
      <p:sp>
        <p:nvSpPr>
          <p:cNvPr id="3" name="Θέση περιεχομένου 2"/>
          <p:cNvSpPr>
            <a:spLocks noGrp="1"/>
          </p:cNvSpPr>
          <p:nvPr>
            <p:ph idx="1"/>
          </p:nvPr>
        </p:nvSpPr>
        <p:spPr/>
        <p:txBody>
          <a:bodyPr/>
          <a:lstStyle/>
          <a:p>
            <a:r>
              <a:rPr lang="el-GR" altLang="el-GR" dirty="0"/>
              <a:t>Υπάρχουν δύο κατηγοριών βαμβακόσποροι, με χνούδι και χωρίς χνούδι (γυμνοί). Οι πρώτοι έχουν κέλυφος σκεπασμένο με πυκνό χνούδι, που θα πρέπει να αφαιρεθεί σε ειδικά αποϊνωτικά μηχανήματα, πριν αρχίσει η αντίστοιχη κατεργασία για το διαχωρισμό του λαδιού.</a:t>
            </a:r>
          </a:p>
          <a:p>
            <a:r>
              <a:rPr lang="el-GR" altLang="el-GR" dirty="0"/>
              <a:t>Οι χνουδωτοί βαμβακόσποροι παράγονται σε μεγαλύτερη ποσότητα από ότι οι γυμνοί.</a:t>
            </a:r>
          </a:p>
          <a:p>
            <a:endParaRPr lang="el-GR" dirty="0"/>
          </a:p>
        </p:txBody>
      </p:sp>
    </p:spTree>
    <p:extLst>
      <p:ext uri="{BB962C8B-B14F-4D97-AF65-F5344CB8AC3E}">
        <p14:creationId xmlns:p14="http://schemas.microsoft.com/office/powerpoint/2010/main" val="2253459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Βαμβακόσπορος </a:t>
            </a:r>
            <a:r>
              <a:rPr lang="el-GR" sz="3000" b="0" dirty="0" smtClean="0">
                <a:solidFill>
                  <a:prstClr val="white"/>
                </a:solidFill>
              </a:rPr>
              <a:t>3/3</a:t>
            </a:r>
            <a:endParaRPr lang="el-GR" dirty="0"/>
          </a:p>
        </p:txBody>
      </p:sp>
      <p:sp>
        <p:nvSpPr>
          <p:cNvPr id="4" name="Θέση αριθμού διαφάνειας 5"/>
          <p:cNvSpPr>
            <a:spLocks noGrp="1"/>
          </p:cNvSpPr>
          <p:nvPr>
            <p:ph type="sldNum" sz="quarter" idx="12"/>
          </p:nvPr>
        </p:nvSpPr>
        <p:spPr/>
        <p:txBody>
          <a:bodyPr/>
          <a:lstStyle/>
          <a:p>
            <a:fld id="{1A0B3BBC-B3A5-4080-B648-E6DC4D8909D1}" type="slidenum">
              <a:rPr lang="el-GR" altLang="el-GR"/>
              <a:pPr/>
              <a:t>54</a:t>
            </a:fld>
            <a:endParaRPr lang="el-GR" altLang="el-GR" dirty="0"/>
          </a:p>
        </p:txBody>
      </p:sp>
      <p:sp>
        <p:nvSpPr>
          <p:cNvPr id="3" name="Θέση περιεχομένου 2"/>
          <p:cNvSpPr>
            <a:spLocks noGrp="1"/>
          </p:cNvSpPr>
          <p:nvPr>
            <p:ph idx="1"/>
          </p:nvPr>
        </p:nvSpPr>
        <p:spPr/>
        <p:txBody>
          <a:bodyPr/>
          <a:lstStyle/>
          <a:p>
            <a:r>
              <a:rPr lang="el-GR" altLang="el-GR" dirty="0"/>
              <a:t>Οι γυμνοί βαμβακόσποροι έχουν μεγαλύτερη ζήτηση, επειδή βιομηχανοποιούνται ευκολότερα, είναι πλουσιότεροι σε λάδι και επιπλέον δίνουν ζωοτροφή με λιγότερη κυτταρίνη, η οποία είναι καταλληλότερη για τη διατροφή των ζώων.</a:t>
            </a:r>
          </a:p>
          <a:p>
            <a:r>
              <a:rPr lang="el-GR" altLang="el-GR" dirty="0"/>
              <a:t>Ο σπόρος του βαμβακιού έχει 18-26 % ελαιοπεριεκτικότητα και γύρω στο 1% γκοσυπόλη, η οποία είναι μια πολυφαινόλη που υποβαθμίζει την ποιότητα του βαμβακέλαιου</a:t>
            </a:r>
            <a:r>
              <a:rPr lang="el-GR" altLang="el-GR" dirty="0" smtClean="0"/>
              <a:t>.</a:t>
            </a:r>
            <a:endParaRPr lang="el-GR" altLang="el-GR" dirty="0"/>
          </a:p>
        </p:txBody>
      </p:sp>
    </p:spTree>
    <p:extLst>
      <p:ext uri="{BB962C8B-B14F-4D97-AF65-F5344CB8AC3E}">
        <p14:creationId xmlns:p14="http://schemas.microsoft.com/office/powerpoint/2010/main" val="1138200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Βαμβακέλαιο </a:t>
            </a:r>
            <a:r>
              <a:rPr lang="el-GR" sz="3000" b="0" dirty="0" smtClean="0">
                <a:solidFill>
                  <a:prstClr val="white"/>
                </a:solidFill>
              </a:rPr>
              <a:t>2/7</a:t>
            </a:r>
            <a:endParaRPr lang="el-GR" dirty="0"/>
          </a:p>
        </p:txBody>
      </p:sp>
      <p:sp>
        <p:nvSpPr>
          <p:cNvPr id="4" name="Θέση αριθμού διαφάνειας 5"/>
          <p:cNvSpPr>
            <a:spLocks noGrp="1"/>
          </p:cNvSpPr>
          <p:nvPr>
            <p:ph type="sldNum" sz="quarter" idx="12"/>
          </p:nvPr>
        </p:nvSpPr>
        <p:spPr/>
        <p:txBody>
          <a:bodyPr/>
          <a:lstStyle/>
          <a:p>
            <a:fld id="{33488223-29B5-403C-9330-0387786A7710}" type="slidenum">
              <a:rPr lang="el-GR" altLang="el-GR"/>
              <a:pPr/>
              <a:t>55</a:t>
            </a:fld>
            <a:endParaRPr lang="el-GR" altLang="el-GR" dirty="0"/>
          </a:p>
        </p:txBody>
      </p:sp>
      <p:sp>
        <p:nvSpPr>
          <p:cNvPr id="5" name="Θέση περιεχομένου 4"/>
          <p:cNvSpPr>
            <a:spLocks noGrp="1"/>
          </p:cNvSpPr>
          <p:nvPr>
            <p:ph idx="1"/>
          </p:nvPr>
        </p:nvSpPr>
        <p:spPr/>
        <p:txBody>
          <a:bodyPr/>
          <a:lstStyle/>
          <a:p>
            <a:r>
              <a:rPr lang="el-GR" altLang="el-GR" dirty="0"/>
              <a:t>Τα ασαπωνοποίητα συστατικά του είναι κυρίως </a:t>
            </a:r>
            <a:r>
              <a:rPr lang="el-GR" altLang="el-GR" b="1" dirty="0"/>
              <a:t>στερόλες</a:t>
            </a:r>
            <a:r>
              <a:rPr lang="el-GR" altLang="el-GR" dirty="0"/>
              <a:t>. Επίσης, υπάρχουν και </a:t>
            </a:r>
            <a:r>
              <a:rPr lang="el-GR" altLang="el-GR" b="1" dirty="0"/>
              <a:t>φωσφατίδια λεκιθίνης</a:t>
            </a:r>
            <a:r>
              <a:rPr lang="el-GR" altLang="el-GR" dirty="0"/>
              <a:t>.</a:t>
            </a:r>
          </a:p>
          <a:p>
            <a:r>
              <a:rPr lang="el-GR" altLang="el-GR" dirty="0"/>
              <a:t>Το ραφιναρισμένο βαμβακέλαιο χρησιμοποιείται ως λάδι φαγητού, στη ζαχαροπλαστική, στη βιομηχανία μπισκότων και σοκολάτας. </a:t>
            </a:r>
          </a:p>
          <a:p>
            <a:r>
              <a:rPr lang="el-GR" altLang="el-GR" dirty="0"/>
              <a:t>Σημαντικές ποσότητες χρησιμοποιούνται και στη</a:t>
            </a:r>
            <a:r>
              <a:rPr lang="el-GR" altLang="el-GR" b="1" dirty="0"/>
              <a:t> σαπωνοποιία </a:t>
            </a:r>
            <a:r>
              <a:rPr lang="el-GR" altLang="el-GR" dirty="0"/>
              <a:t>καθώς και στη </a:t>
            </a:r>
            <a:r>
              <a:rPr lang="el-GR" altLang="el-GR" b="1" dirty="0"/>
              <a:t>βιομηχανία καλλυντικών</a:t>
            </a:r>
            <a:r>
              <a:rPr lang="el-GR" altLang="el-GR" dirty="0"/>
              <a:t>.  </a:t>
            </a:r>
          </a:p>
          <a:p>
            <a:endParaRPr lang="el-GR" dirty="0"/>
          </a:p>
        </p:txBody>
      </p:sp>
    </p:spTree>
    <p:extLst>
      <p:ext uri="{BB962C8B-B14F-4D97-AF65-F5344CB8AC3E}">
        <p14:creationId xmlns:p14="http://schemas.microsoft.com/office/powerpoint/2010/main" val="517060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Βαμβακέλαιο </a:t>
            </a:r>
            <a:r>
              <a:rPr lang="el-GR" sz="3000" b="0" dirty="0" smtClean="0">
                <a:solidFill>
                  <a:prstClr val="white"/>
                </a:solidFill>
              </a:rPr>
              <a:t>3/7</a:t>
            </a:r>
            <a:endParaRPr lang="el-GR" dirty="0"/>
          </a:p>
        </p:txBody>
      </p:sp>
      <p:sp>
        <p:nvSpPr>
          <p:cNvPr id="4" name="Θέση αριθμού διαφάνειας 5"/>
          <p:cNvSpPr>
            <a:spLocks noGrp="1"/>
          </p:cNvSpPr>
          <p:nvPr>
            <p:ph type="sldNum" sz="quarter" idx="12"/>
          </p:nvPr>
        </p:nvSpPr>
        <p:spPr/>
        <p:txBody>
          <a:bodyPr/>
          <a:lstStyle/>
          <a:p>
            <a:fld id="{730D8D21-29D0-461A-943E-41DE0C16831D}" type="slidenum">
              <a:rPr lang="el-GR" altLang="el-GR"/>
              <a:pPr/>
              <a:t>56</a:t>
            </a:fld>
            <a:endParaRPr lang="el-GR" altLang="el-GR" dirty="0"/>
          </a:p>
        </p:txBody>
      </p:sp>
      <p:sp>
        <p:nvSpPr>
          <p:cNvPr id="3" name="Θέση περιεχομένου 2"/>
          <p:cNvSpPr>
            <a:spLocks noGrp="1"/>
          </p:cNvSpPr>
          <p:nvPr>
            <p:ph idx="1"/>
          </p:nvPr>
        </p:nvSpPr>
        <p:spPr>
          <a:xfrm>
            <a:off x="323528" y="1484784"/>
            <a:ext cx="8496944" cy="4752528"/>
          </a:xfrm>
        </p:spPr>
        <p:txBody>
          <a:bodyPr/>
          <a:lstStyle/>
          <a:p>
            <a:pPr>
              <a:lnSpc>
                <a:spcPct val="120000"/>
              </a:lnSpc>
            </a:pPr>
            <a:r>
              <a:rPr lang="el-GR" altLang="el-GR" dirty="0"/>
              <a:t>Τέλος, </a:t>
            </a:r>
            <a:r>
              <a:rPr lang="el-GR" altLang="el-GR" b="1" dirty="0"/>
              <a:t>η στεατίνη </a:t>
            </a:r>
            <a:r>
              <a:rPr lang="el-GR" altLang="el-GR" dirty="0"/>
              <a:t>που διαχωρίζεται κατά την απομαργαρίνωση του βαμβακελαίου, χρησιμοποιείται ως πρώτη ύλη από τη βιομηχανία υδρογόνωσης.</a:t>
            </a:r>
            <a:endParaRPr lang="el-GR" dirty="0"/>
          </a:p>
        </p:txBody>
      </p:sp>
    </p:spTree>
    <p:extLst>
      <p:ext uri="{BB962C8B-B14F-4D97-AF65-F5344CB8AC3E}">
        <p14:creationId xmlns:p14="http://schemas.microsoft.com/office/powerpoint/2010/main" val="1468615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Στάδια </a:t>
            </a:r>
            <a:r>
              <a:rPr lang="el-GR" dirty="0"/>
              <a:t>κατεργασίας του </a:t>
            </a:r>
            <a:r>
              <a:rPr lang="el-GR" dirty="0" smtClean="0"/>
              <a:t/>
            </a:r>
            <a:br>
              <a:rPr lang="el-GR" dirty="0" smtClean="0"/>
            </a:br>
            <a:r>
              <a:rPr lang="el-GR" dirty="0" smtClean="0"/>
              <a:t>βαμβακόσπορου </a:t>
            </a:r>
            <a:r>
              <a:rPr lang="el-GR" sz="3000" b="0" dirty="0" smtClean="0"/>
              <a:t>1/6</a:t>
            </a:r>
            <a:endParaRPr lang="el-GR" sz="3000" b="0" dirty="0"/>
          </a:p>
        </p:txBody>
      </p:sp>
      <p:sp>
        <p:nvSpPr>
          <p:cNvPr id="5" name="Θέση αριθμού διαφάνειας 5"/>
          <p:cNvSpPr>
            <a:spLocks noGrp="1"/>
          </p:cNvSpPr>
          <p:nvPr>
            <p:ph type="sldNum" sz="quarter" idx="12"/>
          </p:nvPr>
        </p:nvSpPr>
        <p:spPr/>
        <p:txBody>
          <a:bodyPr/>
          <a:lstStyle/>
          <a:p>
            <a:fld id="{5BB764BD-9AE3-435C-84A8-3CC104BBF963}" type="slidenum">
              <a:rPr lang="el-GR" altLang="el-GR"/>
              <a:pPr/>
              <a:t>57</a:t>
            </a:fld>
            <a:endParaRPr lang="el-GR" altLang="el-GR" dirty="0"/>
          </a:p>
        </p:txBody>
      </p:sp>
      <p:sp>
        <p:nvSpPr>
          <p:cNvPr id="4" name="Θέση περιεχομένου 3"/>
          <p:cNvSpPr>
            <a:spLocks noGrp="1"/>
          </p:cNvSpPr>
          <p:nvPr>
            <p:ph idx="1"/>
          </p:nvPr>
        </p:nvSpPr>
        <p:spPr/>
        <p:txBody>
          <a:bodyPr/>
          <a:lstStyle/>
          <a:p>
            <a:pPr marL="0" indent="0">
              <a:buNone/>
            </a:pPr>
            <a:r>
              <a:rPr lang="el-GR" altLang="el-GR" dirty="0"/>
              <a:t>Τα διάφορα στάδια κατεργασίας του βαμβακόσπορου περιλαμβάνουν: </a:t>
            </a:r>
            <a:endParaRPr lang="el-GR" altLang="el-GR" dirty="0" smtClean="0"/>
          </a:p>
          <a:p>
            <a:pPr marL="457200" indent="-457200">
              <a:buFont typeface="+mj-lt"/>
              <a:buAutoNum type="arabicPeriod"/>
            </a:pPr>
            <a:r>
              <a:rPr lang="el-GR" altLang="el-GR" b="1" dirty="0" smtClean="0"/>
              <a:t>Αποΐνωση </a:t>
            </a:r>
            <a:r>
              <a:rPr lang="el-GR" altLang="el-GR" dirty="0"/>
              <a:t>ή αφαίρεση των ινών που γίνεται σε ειδικά αποϊνωτικά μηχανήματα (</a:t>
            </a:r>
            <a:r>
              <a:rPr lang="en-US" altLang="el-GR" dirty="0"/>
              <a:t>delinters</a:t>
            </a:r>
            <a:r>
              <a:rPr lang="el-GR" altLang="el-GR" dirty="0"/>
              <a:t>) διαφόρων τύπων.</a:t>
            </a:r>
          </a:p>
          <a:p>
            <a:pPr marL="444500" indent="0">
              <a:buNone/>
            </a:pPr>
            <a:r>
              <a:rPr lang="el-GR" altLang="el-GR" dirty="0"/>
              <a:t>Η </a:t>
            </a:r>
            <a:r>
              <a:rPr lang="el-GR" altLang="el-GR" b="1" dirty="0"/>
              <a:t>αποΐνωση </a:t>
            </a:r>
            <a:r>
              <a:rPr lang="el-GR" altLang="el-GR" dirty="0"/>
              <a:t>γίνεται με δίοδο του βαμβακόσπορου ανάμεσα σε πριονωτό κύλινδρο και σε άξονα με πτερύγια που αναμιγνύει τη μάζα των σπόρων σε αντίθετη διεύθυνση προς την κίνηση των πριονιών και με περιφερειακή ταχύτητα μικρότερη από εκείνη των πριονιών. </a:t>
            </a:r>
          </a:p>
          <a:p>
            <a:pPr marL="457200" indent="-457200">
              <a:buFont typeface="+mj-lt"/>
              <a:buAutoNum type="arabicPeriod"/>
            </a:pPr>
            <a:endParaRPr lang="el-GR" dirty="0"/>
          </a:p>
        </p:txBody>
      </p:sp>
    </p:spTree>
    <p:extLst>
      <p:ext uri="{BB962C8B-B14F-4D97-AF65-F5344CB8AC3E}">
        <p14:creationId xmlns:p14="http://schemas.microsoft.com/office/powerpoint/2010/main" val="167950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Αποϊνωτής βαμβακόσπορου </a:t>
            </a:r>
            <a:r>
              <a:rPr lang="el-GR" altLang="el-GR" dirty="0" smtClean="0"/>
              <a:t/>
            </a:r>
            <a:br>
              <a:rPr lang="el-GR" altLang="el-GR" dirty="0" smtClean="0"/>
            </a:br>
            <a:r>
              <a:rPr lang="el-GR" altLang="el-GR" dirty="0" smtClean="0"/>
              <a:t>(</a:t>
            </a:r>
            <a:r>
              <a:rPr lang="el-GR" altLang="el-GR" dirty="0"/>
              <a:t>Delinter</a:t>
            </a:r>
            <a:r>
              <a:rPr lang="el-GR" altLang="el-GR" dirty="0" smtClean="0"/>
              <a:t>)</a:t>
            </a:r>
            <a:endParaRPr lang="el-GR" dirty="0"/>
          </a:p>
        </p:txBody>
      </p:sp>
      <p:sp>
        <p:nvSpPr>
          <p:cNvPr id="5" name="Θέση αριθμού διαφάνειας 5"/>
          <p:cNvSpPr>
            <a:spLocks noGrp="1"/>
          </p:cNvSpPr>
          <p:nvPr>
            <p:ph type="sldNum" sz="quarter" idx="12"/>
          </p:nvPr>
        </p:nvSpPr>
        <p:spPr/>
        <p:txBody>
          <a:bodyPr/>
          <a:lstStyle/>
          <a:p>
            <a:fld id="{84F34C15-9E41-408F-851C-16E87EED035A}" type="slidenum">
              <a:rPr lang="el-GR" altLang="el-GR"/>
              <a:pPr/>
              <a:t>58</a:t>
            </a:fld>
            <a:endParaRPr lang="el-GR" altLang="el-GR" dirty="0"/>
          </a:p>
        </p:txBody>
      </p:sp>
      <p:pic>
        <p:nvPicPr>
          <p:cNvPr id="64516" name="Εικόνα 4"/>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2872" t="3001" r="3866" b="4334"/>
          <a:stretch/>
        </p:blipFill>
        <p:spPr>
          <a:xfrm>
            <a:off x="2123728" y="3356992"/>
            <a:ext cx="4896544" cy="35010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Ορθογώνιο 2"/>
          <p:cNvSpPr/>
          <p:nvPr/>
        </p:nvSpPr>
        <p:spPr>
          <a:xfrm>
            <a:off x="539552" y="1340768"/>
            <a:ext cx="8280920" cy="2177519"/>
          </a:xfrm>
          <a:prstGeom prst="rect">
            <a:avLst/>
          </a:prstGeom>
        </p:spPr>
        <p:txBody>
          <a:bodyPr wrap="square" numCol="2">
            <a:spAutoFit/>
          </a:bodyPr>
          <a:lstStyle/>
          <a:p>
            <a:pPr>
              <a:spcBef>
                <a:spcPts val="900"/>
              </a:spcBef>
              <a:spcAft>
                <a:spcPts val="1000"/>
              </a:spcAft>
            </a:pPr>
            <a:r>
              <a:rPr lang="el-GR" altLang="el-GR" sz="2200" b="1" dirty="0">
                <a:latin typeface="+mn-lt"/>
              </a:rPr>
              <a:t>Α</a:t>
            </a:r>
            <a:r>
              <a:rPr lang="el-GR" altLang="el-GR" sz="2200" dirty="0">
                <a:latin typeface="+mn-lt"/>
              </a:rPr>
              <a:t>= Χοάνη </a:t>
            </a:r>
            <a:r>
              <a:rPr lang="el-GR" altLang="el-GR" sz="2200" dirty="0" smtClean="0">
                <a:latin typeface="+mn-lt"/>
              </a:rPr>
              <a:t>τροφοδοσίας,</a:t>
            </a:r>
          </a:p>
          <a:p>
            <a:pPr>
              <a:spcBef>
                <a:spcPts val="900"/>
              </a:spcBef>
              <a:spcAft>
                <a:spcPts val="1000"/>
              </a:spcAft>
            </a:pPr>
            <a:r>
              <a:rPr lang="el-GR" altLang="el-GR" sz="2200" b="1" dirty="0" smtClean="0">
                <a:latin typeface="+mn-lt"/>
              </a:rPr>
              <a:t>Β</a:t>
            </a:r>
            <a:r>
              <a:rPr lang="el-GR" altLang="el-GR" sz="2200" dirty="0">
                <a:latin typeface="+mn-lt"/>
              </a:rPr>
              <a:t>= Οδοντωτός </a:t>
            </a:r>
            <a:r>
              <a:rPr lang="el-GR" altLang="el-GR" sz="2200" dirty="0" smtClean="0">
                <a:latin typeface="+mn-lt"/>
              </a:rPr>
              <a:t>Τροχός,</a:t>
            </a:r>
          </a:p>
          <a:p>
            <a:pPr>
              <a:spcBef>
                <a:spcPts val="900"/>
              </a:spcBef>
              <a:spcAft>
                <a:spcPts val="1000"/>
              </a:spcAft>
            </a:pPr>
            <a:r>
              <a:rPr lang="el-GR" altLang="el-GR" sz="2200" b="1" dirty="0" smtClean="0">
                <a:latin typeface="+mn-lt"/>
              </a:rPr>
              <a:t>Γ</a:t>
            </a:r>
            <a:r>
              <a:rPr lang="el-GR" altLang="el-GR" sz="2200" dirty="0">
                <a:latin typeface="+mn-lt"/>
              </a:rPr>
              <a:t>= Πριονωτός Κύλινδρος, </a:t>
            </a:r>
          </a:p>
          <a:p>
            <a:pPr>
              <a:spcBef>
                <a:spcPts val="900"/>
              </a:spcBef>
            </a:pPr>
            <a:r>
              <a:rPr lang="el-GR" altLang="el-GR" sz="2200" b="1" dirty="0">
                <a:latin typeface="+mn-lt"/>
              </a:rPr>
              <a:t>Δ</a:t>
            </a:r>
            <a:r>
              <a:rPr lang="el-GR" altLang="el-GR" sz="2200" dirty="0">
                <a:latin typeface="+mn-lt"/>
              </a:rPr>
              <a:t> = Άξονας με </a:t>
            </a:r>
            <a:r>
              <a:rPr lang="el-GR" altLang="el-GR" sz="2200" dirty="0" smtClean="0">
                <a:latin typeface="+mn-lt"/>
              </a:rPr>
              <a:t>πτερύγια,</a:t>
            </a:r>
          </a:p>
          <a:p>
            <a:pPr>
              <a:spcBef>
                <a:spcPts val="900"/>
              </a:spcBef>
            </a:pPr>
            <a:r>
              <a:rPr lang="el-GR" altLang="el-GR" sz="2200" b="1" dirty="0" smtClean="0">
                <a:latin typeface="+mn-lt"/>
              </a:rPr>
              <a:t>Ε</a:t>
            </a:r>
            <a:r>
              <a:rPr lang="el-GR" altLang="el-GR" sz="2200" dirty="0">
                <a:latin typeface="+mn-lt"/>
              </a:rPr>
              <a:t>= Κυλινδρική Ψήκτρα που παρασύρει τις ίνες προς το χώρο </a:t>
            </a:r>
            <a:r>
              <a:rPr lang="en-US" altLang="el-GR" sz="2200" dirty="0" smtClean="0">
                <a:latin typeface="+mn-lt"/>
              </a:rPr>
              <a:t>Z</a:t>
            </a:r>
            <a:r>
              <a:rPr lang="el-GR" altLang="el-GR" sz="2200" dirty="0" smtClean="0">
                <a:latin typeface="+mn-lt"/>
              </a:rPr>
              <a:t>,</a:t>
            </a:r>
          </a:p>
          <a:p>
            <a:pPr>
              <a:spcBef>
                <a:spcPts val="900"/>
              </a:spcBef>
            </a:pPr>
            <a:r>
              <a:rPr lang="en-US" altLang="el-GR" sz="2200" b="1" dirty="0" smtClean="0">
                <a:latin typeface="+mn-lt"/>
              </a:rPr>
              <a:t>H</a:t>
            </a:r>
            <a:r>
              <a:rPr lang="el-GR" altLang="el-GR" sz="2200" dirty="0">
                <a:latin typeface="+mn-lt"/>
              </a:rPr>
              <a:t>= Διάτρητος Κύλινδρος όπου στοιβάζονται οι </a:t>
            </a:r>
            <a:r>
              <a:rPr lang="el-GR" altLang="el-GR" sz="2200" dirty="0" smtClean="0">
                <a:latin typeface="+mn-lt"/>
              </a:rPr>
              <a:t>ίνες,</a:t>
            </a:r>
          </a:p>
          <a:p>
            <a:pPr>
              <a:spcBef>
                <a:spcPts val="900"/>
              </a:spcBef>
            </a:pPr>
            <a:r>
              <a:rPr lang="el-GR" altLang="el-GR" sz="2200" b="1" dirty="0" smtClean="0">
                <a:latin typeface="+mn-lt"/>
              </a:rPr>
              <a:t>Θ</a:t>
            </a:r>
            <a:r>
              <a:rPr lang="el-GR" altLang="el-GR" sz="2200" dirty="0">
                <a:latin typeface="+mn-lt"/>
              </a:rPr>
              <a:t>= Κυλίνδρισμα των </a:t>
            </a:r>
            <a:r>
              <a:rPr lang="el-GR" altLang="el-GR" sz="2200" dirty="0" smtClean="0">
                <a:latin typeface="+mn-lt"/>
              </a:rPr>
              <a:t>ινών.</a:t>
            </a:r>
            <a:endParaRPr lang="el-GR" altLang="el-GR" sz="2200" dirty="0">
              <a:latin typeface="+mn-lt"/>
            </a:endParaRPr>
          </a:p>
        </p:txBody>
      </p:sp>
      <p:cxnSp>
        <p:nvCxnSpPr>
          <p:cNvPr id="6" name="Ευθεία γραμμή σύνδεσης 5"/>
          <p:cNvCxnSpPr/>
          <p:nvPr/>
        </p:nvCxnSpPr>
        <p:spPr>
          <a:xfrm>
            <a:off x="4139952" y="1412776"/>
            <a:ext cx="0" cy="1944216"/>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7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60032" y="0"/>
            <a:ext cx="4283968" cy="1052736"/>
          </a:xfrm>
        </p:spPr>
        <p:txBody>
          <a:bodyPr>
            <a:normAutofit/>
          </a:bodyPr>
          <a:lstStyle/>
          <a:p>
            <a:r>
              <a:rPr lang="en-US" altLang="el-GR" dirty="0"/>
              <a:t>Cocos Nucifera</a:t>
            </a:r>
            <a:r>
              <a:rPr lang="el-GR" altLang="el-GR" dirty="0"/>
              <a:t> </a:t>
            </a:r>
            <a:r>
              <a:rPr lang="el-GR" altLang="el-GR" sz="3000" b="0" dirty="0" smtClean="0"/>
              <a:t>1/2</a:t>
            </a:r>
            <a:endParaRPr lang="el-GR" altLang="el-GR" sz="3000" b="0" dirty="0"/>
          </a:p>
        </p:txBody>
      </p:sp>
      <p:sp>
        <p:nvSpPr>
          <p:cNvPr id="5" name="Θέση αριθμού διαφάνειας 5"/>
          <p:cNvSpPr>
            <a:spLocks noGrp="1"/>
          </p:cNvSpPr>
          <p:nvPr>
            <p:ph type="sldNum" sz="quarter" idx="12"/>
          </p:nvPr>
        </p:nvSpPr>
        <p:spPr/>
        <p:txBody>
          <a:bodyPr/>
          <a:lstStyle/>
          <a:p>
            <a:fld id="{E760A77B-7512-45E2-9640-BE83DB24AABA}" type="slidenum">
              <a:rPr lang="el-GR" altLang="el-GR"/>
              <a:pPr/>
              <a:t>5</a:t>
            </a:fld>
            <a:endParaRPr lang="el-GR" altLang="el-GR" dirty="0"/>
          </a:p>
        </p:txBody>
      </p:sp>
      <p:pic>
        <p:nvPicPr>
          <p:cNvPr id="1026" name="Picture 2" descr="File:Cocos nucifera - Köhler–s Medizinal-Pflanzen-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000148" cy="6858001"/>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5000148" y="6309320"/>
            <a:ext cx="339221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Cocos nucifera - Köhler–s </a:t>
            </a:r>
            <a:r>
              <a:rPr lang="en-US" sz="1200" dirty="0" smtClean="0">
                <a:latin typeface="+mn-lt"/>
                <a:hlinkClick r:id="rId3"/>
              </a:rPr>
              <a:t>Medizinal-Pflanzen-187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Editor at Large"/>
              </a:rPr>
              <a:t>Editor at Large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66700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white"/>
                </a:solidFill>
              </a:rPr>
              <a:t>Στάδια κατεργασίας του </a:t>
            </a:r>
            <a:br>
              <a:rPr lang="el-GR" dirty="0">
                <a:solidFill>
                  <a:prstClr val="white"/>
                </a:solidFill>
              </a:rPr>
            </a:br>
            <a:r>
              <a:rPr lang="el-GR" dirty="0">
                <a:solidFill>
                  <a:prstClr val="white"/>
                </a:solidFill>
              </a:rPr>
              <a:t>βαμβακόσπορου </a:t>
            </a:r>
            <a:r>
              <a:rPr lang="el-GR" sz="3000" b="0" dirty="0" smtClean="0">
                <a:solidFill>
                  <a:prstClr val="white"/>
                </a:solidFill>
              </a:rPr>
              <a:t>2/6</a:t>
            </a:r>
            <a:endParaRPr lang="el-GR" dirty="0"/>
          </a:p>
        </p:txBody>
      </p:sp>
      <p:sp>
        <p:nvSpPr>
          <p:cNvPr id="4" name="Θέση αριθμού διαφάνειας 5"/>
          <p:cNvSpPr>
            <a:spLocks noGrp="1"/>
          </p:cNvSpPr>
          <p:nvPr>
            <p:ph type="sldNum" sz="quarter" idx="12"/>
          </p:nvPr>
        </p:nvSpPr>
        <p:spPr/>
        <p:txBody>
          <a:bodyPr/>
          <a:lstStyle/>
          <a:p>
            <a:fld id="{85D46311-AD96-4E94-BD80-82A025FBB781}" type="slidenum">
              <a:rPr lang="el-GR" altLang="el-GR"/>
              <a:pPr/>
              <a:t>59</a:t>
            </a:fld>
            <a:endParaRPr lang="el-GR" altLang="el-GR" dirty="0"/>
          </a:p>
        </p:txBody>
      </p:sp>
      <p:sp>
        <p:nvSpPr>
          <p:cNvPr id="3" name="Θέση περιεχομένου 2"/>
          <p:cNvSpPr>
            <a:spLocks noGrp="1"/>
          </p:cNvSpPr>
          <p:nvPr>
            <p:ph idx="1"/>
          </p:nvPr>
        </p:nvSpPr>
        <p:spPr/>
        <p:txBody>
          <a:bodyPr/>
          <a:lstStyle/>
          <a:p>
            <a:r>
              <a:rPr lang="el-GR" dirty="0"/>
              <a:t>Τα προεξέχοντα δόντια των πριονιών</a:t>
            </a:r>
            <a:r>
              <a:rPr lang="el-GR" b="1" dirty="0"/>
              <a:t>,  αποσπούν τις ίνες </a:t>
            </a:r>
            <a:r>
              <a:rPr lang="el-GR" dirty="0"/>
              <a:t>από τους σπόρους και τις αφήνουν να παραληφθούν από ψήκτρες που περιστρέφονται με μεγάλη ταχύτητα.</a:t>
            </a:r>
          </a:p>
          <a:p>
            <a:r>
              <a:rPr lang="el-GR" dirty="0"/>
              <a:t>Οι ίνες στροβιλίζονται και πέφτουν σε διάτρητο κύλινδρο στην επιφάνεια του οποίου συγκρατούνται και στοιβάζονται για να υποστούν στη συνέχεια κυλινδρισμό. </a:t>
            </a:r>
          </a:p>
          <a:p>
            <a:endParaRPr lang="el-GR" dirty="0"/>
          </a:p>
        </p:txBody>
      </p:sp>
    </p:spTree>
    <p:extLst>
      <p:ext uri="{BB962C8B-B14F-4D97-AF65-F5344CB8AC3E}">
        <p14:creationId xmlns:p14="http://schemas.microsoft.com/office/powerpoint/2010/main" val="3581483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Στάδια κατεργασίας του </a:t>
            </a:r>
            <a:br>
              <a:rPr lang="el-GR" dirty="0">
                <a:solidFill>
                  <a:prstClr val="white"/>
                </a:solidFill>
              </a:rPr>
            </a:br>
            <a:r>
              <a:rPr lang="el-GR" dirty="0">
                <a:solidFill>
                  <a:prstClr val="white"/>
                </a:solidFill>
              </a:rPr>
              <a:t>βαμβακόσπορου </a:t>
            </a:r>
            <a:r>
              <a:rPr lang="el-GR" sz="3000" b="0" dirty="0" smtClean="0">
                <a:solidFill>
                  <a:prstClr val="white"/>
                </a:solidFill>
              </a:rPr>
              <a:t>3/6</a:t>
            </a:r>
            <a:endParaRPr lang="el-GR" dirty="0"/>
          </a:p>
        </p:txBody>
      </p:sp>
      <p:sp>
        <p:nvSpPr>
          <p:cNvPr id="4" name="Θέση αριθμού διαφάνειας 5"/>
          <p:cNvSpPr>
            <a:spLocks noGrp="1"/>
          </p:cNvSpPr>
          <p:nvPr>
            <p:ph type="sldNum" sz="quarter" idx="12"/>
          </p:nvPr>
        </p:nvSpPr>
        <p:spPr/>
        <p:txBody>
          <a:bodyPr/>
          <a:lstStyle/>
          <a:p>
            <a:fld id="{F9580F47-58E0-4A1B-A0CC-FB818B943B61}" type="slidenum">
              <a:rPr lang="el-GR" altLang="el-GR"/>
              <a:pPr/>
              <a:t>60</a:t>
            </a:fld>
            <a:endParaRPr lang="el-GR" alt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b="1" dirty="0" smtClean="0"/>
              <a:t>Η </a:t>
            </a:r>
            <a:r>
              <a:rPr lang="el-GR" b="1" dirty="0"/>
              <a:t>Ξήρανση του βαμβακόσπορου </a:t>
            </a:r>
            <a:r>
              <a:rPr lang="el-GR" dirty="0" smtClean="0"/>
              <a:t>προηγείται </a:t>
            </a:r>
            <a:r>
              <a:rPr lang="el-GR" dirty="0"/>
              <a:t>της  λειοτρίβησης και της εκπίεσης. Γίνεται σε ξηραντήρια απλής κατασκευής στο χώρο των οποίων αναμιγνύεται η μάζα του βαμβακόσπορου και εισέρχεται συνεχώς ζεστός αέρας.</a:t>
            </a:r>
          </a:p>
          <a:p>
            <a:pPr marL="457200" indent="-457200">
              <a:buFont typeface="+mj-lt"/>
              <a:buAutoNum type="arabicPeriod" startAt="2"/>
            </a:pPr>
            <a:r>
              <a:rPr lang="el-GR" b="1" dirty="0" smtClean="0"/>
              <a:t>Λειοτρίβηση </a:t>
            </a:r>
            <a:r>
              <a:rPr lang="el-GR" b="1" dirty="0"/>
              <a:t>ή θραύση του βαμβακόσπορου</a:t>
            </a:r>
            <a:r>
              <a:rPr lang="el-GR" dirty="0"/>
              <a:t>. Γίνεται σε σπαστήρες με δίσκους ή με κοφτερά μαχαίρια. Στην πρώτη περίπτωση οι δίσκοι είναι δυο από τους οποίους ο ένας είναι κινητός και ο άλλος είναι  ακίνητος. </a:t>
            </a:r>
          </a:p>
          <a:p>
            <a:pPr marL="457200" indent="-457200">
              <a:buFont typeface="+mj-lt"/>
              <a:buAutoNum type="arabicPeriod" startAt="2"/>
            </a:pPr>
            <a:endParaRPr lang="el-GR" dirty="0"/>
          </a:p>
        </p:txBody>
      </p:sp>
    </p:spTree>
    <p:extLst>
      <p:ext uri="{BB962C8B-B14F-4D97-AF65-F5344CB8AC3E}">
        <p14:creationId xmlns:p14="http://schemas.microsoft.com/office/powerpoint/2010/main" val="129816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Θραυστήρας </a:t>
            </a:r>
            <a:r>
              <a:rPr lang="el-GR" altLang="el-GR" dirty="0" smtClean="0"/>
              <a:t>βαμβακόσπορου </a:t>
            </a:r>
            <a:r>
              <a:rPr lang="el-GR" altLang="el-GR" dirty="0" smtClean="0"/>
              <a:t/>
            </a:r>
            <a:br>
              <a:rPr lang="el-GR" altLang="el-GR" dirty="0" smtClean="0"/>
            </a:br>
            <a:r>
              <a:rPr lang="el-GR" altLang="el-GR" dirty="0" smtClean="0"/>
              <a:t>με δίσκους</a:t>
            </a:r>
            <a:endParaRPr lang="el-GR" dirty="0"/>
          </a:p>
        </p:txBody>
      </p:sp>
      <p:sp>
        <p:nvSpPr>
          <p:cNvPr id="5" name="Θέση αριθμού διαφάνειας 5"/>
          <p:cNvSpPr>
            <a:spLocks noGrp="1"/>
          </p:cNvSpPr>
          <p:nvPr>
            <p:ph type="sldNum" sz="quarter" idx="12"/>
          </p:nvPr>
        </p:nvSpPr>
        <p:spPr/>
        <p:txBody>
          <a:bodyPr/>
          <a:lstStyle/>
          <a:p>
            <a:fld id="{0CBBCDB0-C51B-4CF8-A580-D3240F896B57}" type="slidenum">
              <a:rPr lang="el-GR" altLang="el-GR"/>
              <a:pPr/>
              <a:t>61</a:t>
            </a:fld>
            <a:endParaRPr lang="el-GR" altLang="el-GR" dirty="0"/>
          </a:p>
        </p:txBody>
      </p:sp>
      <p:pic>
        <p:nvPicPr>
          <p:cNvPr id="69636" name="Εικόνα 7"/>
          <p:cNvPicPr>
            <a:picLocks noGrp="1" noChangeArrowheads="1"/>
          </p:cNvPicPr>
          <p:nvPr>
            <p:ph idx="1"/>
          </p:nvPr>
        </p:nvPicPr>
        <p:blipFill>
          <a:blip r:embed="rId2">
            <a:lum bright="6000" contrast="12000"/>
            <a:extLst>
              <a:ext uri="{28A0092B-C50C-407E-A947-70E740481C1C}">
                <a14:useLocalDpi xmlns:a14="http://schemas.microsoft.com/office/drawing/2010/main" val="0"/>
              </a:ext>
            </a:extLst>
          </a:blip>
          <a:stretch>
            <a:fillRect/>
          </a:stretch>
        </p:blipFill>
        <p:spPr>
          <a:xfrm>
            <a:off x="2339752" y="2132856"/>
            <a:ext cx="4356256" cy="31683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57000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Στάδια κατεργασίας του </a:t>
            </a:r>
            <a:br>
              <a:rPr lang="el-GR" dirty="0">
                <a:solidFill>
                  <a:prstClr val="white"/>
                </a:solidFill>
              </a:rPr>
            </a:br>
            <a:r>
              <a:rPr lang="el-GR" dirty="0">
                <a:solidFill>
                  <a:prstClr val="white"/>
                </a:solidFill>
              </a:rPr>
              <a:t>βαμβακόσπορου </a:t>
            </a:r>
            <a:r>
              <a:rPr lang="el-GR" sz="3000" b="0" dirty="0" smtClean="0">
                <a:solidFill>
                  <a:prstClr val="white"/>
                </a:solidFill>
              </a:rPr>
              <a:t>4/6</a:t>
            </a:r>
            <a:endParaRPr lang="el-GR" dirty="0"/>
          </a:p>
        </p:txBody>
      </p:sp>
      <p:sp>
        <p:nvSpPr>
          <p:cNvPr id="4" name="Θέση αριθμού διαφάνειας 5"/>
          <p:cNvSpPr>
            <a:spLocks noGrp="1"/>
          </p:cNvSpPr>
          <p:nvPr>
            <p:ph type="sldNum" sz="quarter" idx="12"/>
          </p:nvPr>
        </p:nvSpPr>
        <p:spPr/>
        <p:txBody>
          <a:bodyPr/>
          <a:lstStyle/>
          <a:p>
            <a:fld id="{F28DCEDA-8275-41F4-9D2A-FFB9C1610E4C}" type="slidenum">
              <a:rPr lang="el-GR" altLang="el-GR"/>
              <a:pPr/>
              <a:t>62</a:t>
            </a:fld>
            <a:endParaRPr lang="el-GR" altLang="el-GR" dirty="0"/>
          </a:p>
        </p:txBody>
      </p:sp>
      <p:sp>
        <p:nvSpPr>
          <p:cNvPr id="3" name="Θέση περιεχομένου 2"/>
          <p:cNvSpPr>
            <a:spLocks noGrp="1"/>
          </p:cNvSpPr>
          <p:nvPr>
            <p:ph idx="1"/>
          </p:nvPr>
        </p:nvSpPr>
        <p:spPr/>
        <p:txBody>
          <a:bodyPr/>
          <a:lstStyle/>
          <a:p>
            <a:r>
              <a:rPr lang="el-GR" dirty="0"/>
              <a:t>Και οι δυο δίσκοι φέρουν στην επιφάνειά τους σε ακτινοειδή διάταξη, αποφύσεις με κοφτερές αιχμές. Οι σπόροι με την περιστροφή προωθούνται στα άκρα των δίσκων και αναγκάζονται να περάσουν ανάμεσα σε χώρο που μικραίνει συνεχώς, με αποτέλεσμα να λειοτριβούνται με την επενέργεια των κοφτερών αιχμών.</a:t>
            </a:r>
          </a:p>
          <a:p>
            <a:r>
              <a:rPr lang="el-GR" dirty="0"/>
              <a:t>Οι σπόροι οδηγούνται ανάμεσα στα κινητά και ακίνητα ελάσματα , σχίζονται και στη συνέχεια θραύονται</a:t>
            </a:r>
            <a:r>
              <a:rPr lang="el-GR" dirty="0" smtClean="0"/>
              <a:t>.</a:t>
            </a:r>
            <a:endParaRPr lang="el-GR" dirty="0"/>
          </a:p>
        </p:txBody>
      </p:sp>
    </p:spTree>
    <p:extLst>
      <p:ext uri="{BB962C8B-B14F-4D97-AF65-F5344CB8AC3E}">
        <p14:creationId xmlns:p14="http://schemas.microsoft.com/office/powerpoint/2010/main" val="1652356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Στάδια κατεργασίας του </a:t>
            </a:r>
            <a:br>
              <a:rPr lang="el-GR" dirty="0">
                <a:solidFill>
                  <a:prstClr val="white"/>
                </a:solidFill>
              </a:rPr>
            </a:br>
            <a:r>
              <a:rPr lang="el-GR" dirty="0">
                <a:solidFill>
                  <a:prstClr val="white"/>
                </a:solidFill>
              </a:rPr>
              <a:t>βαμβακόσπορου </a:t>
            </a:r>
            <a:r>
              <a:rPr lang="el-GR" sz="3000" b="0" dirty="0" smtClean="0">
                <a:solidFill>
                  <a:prstClr val="white"/>
                </a:solidFill>
              </a:rPr>
              <a:t>5/6</a:t>
            </a:r>
            <a:endParaRPr lang="el-GR" dirty="0"/>
          </a:p>
        </p:txBody>
      </p:sp>
      <p:sp>
        <p:nvSpPr>
          <p:cNvPr id="4" name="Θέση αριθμού διαφάνειας 5"/>
          <p:cNvSpPr>
            <a:spLocks noGrp="1"/>
          </p:cNvSpPr>
          <p:nvPr>
            <p:ph type="sldNum" sz="quarter" idx="12"/>
          </p:nvPr>
        </p:nvSpPr>
        <p:spPr/>
        <p:txBody>
          <a:bodyPr/>
          <a:lstStyle/>
          <a:p>
            <a:fld id="{9EF771A3-A1CB-4BD4-ABE7-5A19AECA8BF8}" type="slidenum">
              <a:rPr lang="el-GR" altLang="el-GR"/>
              <a:pPr/>
              <a:t>63</a:t>
            </a:fld>
            <a:endParaRPr lang="el-GR" altLang="el-GR" dirty="0"/>
          </a:p>
        </p:txBody>
      </p:sp>
      <p:sp>
        <p:nvSpPr>
          <p:cNvPr id="3" name="Θέση περιεχομένου 2"/>
          <p:cNvSpPr>
            <a:spLocks noGrp="1"/>
          </p:cNvSpPr>
          <p:nvPr>
            <p:ph idx="1"/>
          </p:nvPr>
        </p:nvSpPr>
        <p:spPr/>
        <p:txBody>
          <a:bodyPr/>
          <a:lstStyle/>
          <a:p>
            <a:r>
              <a:rPr lang="el-GR" altLang="el-GR" dirty="0"/>
              <a:t>Η άλλη κατηγορία σπαστήρων έχει κοφτερά ελάσματα, μέρος των οποίων είναι στερεωμένα σε περιστρεφόμενο τύμπανο, ενώ τα υπόλοιπα βρίσκονται σε ακίνητο μανδύα που περιβάλλει εν μέρει το τύμπανο. </a:t>
            </a:r>
          </a:p>
          <a:p>
            <a:r>
              <a:rPr lang="el-GR" altLang="el-GR" dirty="0"/>
              <a:t>Οι σπόροι οδηγούνται ανάμεσα στα κινητά και ακίνητα ελάσματα, σχίζονται και στη συνέχεια θραύονται (όπως δείχνει το παρακάτω σχήμα</a:t>
            </a:r>
            <a:r>
              <a:rPr lang="el-GR" altLang="el-GR" dirty="0" smtClean="0"/>
              <a:t>).</a:t>
            </a:r>
            <a:endParaRPr lang="el-GR" altLang="el-GR" dirty="0"/>
          </a:p>
        </p:txBody>
      </p:sp>
    </p:spTree>
    <p:extLst>
      <p:ext uri="{BB962C8B-B14F-4D97-AF65-F5344CB8AC3E}">
        <p14:creationId xmlns:p14="http://schemas.microsoft.com/office/powerpoint/2010/main" val="933437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Θραυστήρας βαμβακόσπορου </a:t>
            </a:r>
            <a:r>
              <a:rPr lang="el-GR" altLang="el-GR" dirty="0" smtClean="0"/>
              <a:t/>
            </a:r>
            <a:br>
              <a:rPr lang="el-GR" altLang="el-GR" dirty="0" smtClean="0"/>
            </a:br>
            <a:r>
              <a:rPr lang="el-GR" altLang="el-GR" dirty="0" smtClean="0"/>
              <a:t>με </a:t>
            </a:r>
            <a:r>
              <a:rPr lang="el-GR" altLang="el-GR" dirty="0"/>
              <a:t>κοφτερά ελάσματα </a:t>
            </a:r>
            <a:endParaRPr lang="el-GR" dirty="0"/>
          </a:p>
        </p:txBody>
      </p:sp>
      <p:sp>
        <p:nvSpPr>
          <p:cNvPr id="5" name="Θέση αριθμού διαφάνειας 5"/>
          <p:cNvSpPr>
            <a:spLocks noGrp="1"/>
          </p:cNvSpPr>
          <p:nvPr>
            <p:ph type="sldNum" sz="quarter" idx="12"/>
          </p:nvPr>
        </p:nvSpPr>
        <p:spPr/>
        <p:txBody>
          <a:bodyPr/>
          <a:lstStyle/>
          <a:p>
            <a:fld id="{62867FFB-742A-461C-A416-36FBE22D74BC}" type="slidenum">
              <a:rPr lang="el-GR" altLang="el-GR"/>
              <a:pPr/>
              <a:t>64</a:t>
            </a:fld>
            <a:endParaRPr lang="el-GR" altLang="el-GR" dirty="0"/>
          </a:p>
        </p:txBody>
      </p:sp>
      <p:pic>
        <p:nvPicPr>
          <p:cNvPr id="75780" name="Εικόνα 10"/>
          <p:cNvPicPr>
            <a:picLocks noGrp="1" noChangeArrowheads="1"/>
          </p:cNvPicPr>
          <p:nvPr>
            <p:ph idx="1"/>
          </p:nvPr>
        </p:nvPicPr>
        <p:blipFill rotWithShape="1">
          <a:blip r:embed="rId2">
            <a:extLst>
              <a:ext uri="{28A0092B-C50C-407E-A947-70E740481C1C}">
                <a14:useLocalDpi xmlns:a14="http://schemas.microsoft.com/office/drawing/2010/main" val="0"/>
              </a:ext>
            </a:extLst>
          </a:blip>
          <a:srcRect l="3285" t="3020" r="3495" b="3020"/>
          <a:stretch/>
        </p:blipFill>
        <p:spPr>
          <a:xfrm>
            <a:off x="2123728" y="1484784"/>
            <a:ext cx="4896544" cy="4968552"/>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885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prstClr val="white"/>
                </a:solidFill>
              </a:rPr>
              <a:t>Στάδια κατεργασίας του </a:t>
            </a:r>
            <a:br>
              <a:rPr lang="el-GR" dirty="0">
                <a:solidFill>
                  <a:prstClr val="white"/>
                </a:solidFill>
              </a:rPr>
            </a:br>
            <a:r>
              <a:rPr lang="el-GR" dirty="0">
                <a:solidFill>
                  <a:prstClr val="white"/>
                </a:solidFill>
              </a:rPr>
              <a:t>βαμβακόσπορου </a:t>
            </a:r>
            <a:r>
              <a:rPr lang="el-GR" sz="3000" b="0" dirty="0" smtClean="0">
                <a:solidFill>
                  <a:prstClr val="white"/>
                </a:solidFill>
              </a:rPr>
              <a:t>6/6</a:t>
            </a:r>
            <a:endParaRPr lang="el-GR" dirty="0"/>
          </a:p>
        </p:txBody>
      </p:sp>
      <p:sp>
        <p:nvSpPr>
          <p:cNvPr id="4" name="Θέση αριθμού διαφάνειας 5"/>
          <p:cNvSpPr>
            <a:spLocks noGrp="1"/>
          </p:cNvSpPr>
          <p:nvPr>
            <p:ph type="sldNum" sz="quarter" idx="12"/>
          </p:nvPr>
        </p:nvSpPr>
        <p:spPr/>
        <p:txBody>
          <a:bodyPr/>
          <a:lstStyle/>
          <a:p>
            <a:fld id="{BE111F74-29B6-403D-81C5-FC9B268D287C}" type="slidenum">
              <a:rPr lang="el-GR" altLang="el-GR"/>
              <a:pPr/>
              <a:t>65</a:t>
            </a:fld>
            <a:endParaRPr lang="el-GR" alt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altLang="el-GR" b="1" dirty="0" smtClean="0"/>
              <a:t>Η </a:t>
            </a:r>
            <a:r>
              <a:rPr lang="el-GR" altLang="el-GR" b="1" dirty="0"/>
              <a:t>αποφλοίωση </a:t>
            </a:r>
            <a:r>
              <a:rPr lang="el-GR" altLang="el-GR" dirty="0"/>
              <a:t>των σπασμένων σπόρων, επιτυγχάνεται με τα περιστρεφόμενα κόσκινα το πλέγμα των οποίων έχει οπές καταλλήλου διαμετρήματος. </a:t>
            </a:r>
          </a:p>
          <a:p>
            <a:pPr marL="444500" indent="0">
              <a:buNone/>
            </a:pPr>
            <a:r>
              <a:rPr lang="el-GR" altLang="el-GR" dirty="0"/>
              <a:t>Η αποφλοίωση βελτιώνει μόνο την </a:t>
            </a:r>
            <a:r>
              <a:rPr lang="el-GR" altLang="el-GR" b="1" dirty="0"/>
              <a:t>ποιότητα του πλακούντα</a:t>
            </a:r>
            <a:r>
              <a:rPr lang="el-GR" altLang="el-GR" dirty="0"/>
              <a:t>, αν πρόκειται να χρησιμοποιηθεί ως ζωοτροφή. Δεν αυξάνει όμως την απόδοση σε λάδι και πολλές φορές θεωρείται για την βαμβακελαιουργία </a:t>
            </a:r>
            <a:r>
              <a:rPr lang="el-GR" altLang="el-GR" b="1" dirty="0"/>
              <a:t>διαδικασία αντιοικονομική</a:t>
            </a:r>
            <a:r>
              <a:rPr lang="el-GR" altLang="el-GR" dirty="0" smtClean="0"/>
              <a:t>.</a:t>
            </a:r>
            <a:endParaRPr lang="el-GR" altLang="el-GR" dirty="0"/>
          </a:p>
        </p:txBody>
      </p:sp>
    </p:spTree>
    <p:extLst>
      <p:ext uri="{BB962C8B-B14F-4D97-AF65-F5344CB8AC3E}">
        <p14:creationId xmlns:p14="http://schemas.microsoft.com/office/powerpoint/2010/main" val="2257499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Βαμβακέλαιο </a:t>
            </a:r>
            <a:r>
              <a:rPr lang="el-GR" sz="3000" b="0" dirty="0" smtClean="0">
                <a:solidFill>
                  <a:prstClr val="white"/>
                </a:solidFill>
              </a:rPr>
              <a:t>4/7</a:t>
            </a:r>
            <a:endParaRPr lang="el-GR" dirty="0"/>
          </a:p>
        </p:txBody>
      </p:sp>
      <p:sp>
        <p:nvSpPr>
          <p:cNvPr id="4" name="Θέση αριθμού διαφάνειας 5"/>
          <p:cNvSpPr>
            <a:spLocks noGrp="1"/>
          </p:cNvSpPr>
          <p:nvPr>
            <p:ph type="sldNum" sz="quarter" idx="12"/>
          </p:nvPr>
        </p:nvSpPr>
        <p:spPr/>
        <p:txBody>
          <a:bodyPr/>
          <a:lstStyle/>
          <a:p>
            <a:fld id="{F56D0B3E-00EE-4833-8C84-F73C4593C279}" type="slidenum">
              <a:rPr lang="el-GR" altLang="el-GR"/>
              <a:pPr/>
              <a:t>66</a:t>
            </a:fld>
            <a:endParaRPr lang="el-GR" altLang="el-GR" dirty="0"/>
          </a:p>
        </p:txBody>
      </p:sp>
      <p:sp>
        <p:nvSpPr>
          <p:cNvPr id="3" name="Θέση περιεχομένου 2"/>
          <p:cNvSpPr>
            <a:spLocks noGrp="1"/>
          </p:cNvSpPr>
          <p:nvPr>
            <p:ph idx="1"/>
          </p:nvPr>
        </p:nvSpPr>
        <p:spPr/>
        <p:txBody>
          <a:bodyPr/>
          <a:lstStyle/>
          <a:p>
            <a:r>
              <a:rPr lang="el-GR" altLang="el-GR" b="1" dirty="0" smtClean="0"/>
              <a:t>Παραλαβή </a:t>
            </a:r>
            <a:r>
              <a:rPr lang="el-GR" altLang="el-GR" b="1" dirty="0"/>
              <a:t>του βαμβακελαίου</a:t>
            </a:r>
            <a:r>
              <a:rPr lang="el-GR" altLang="el-GR" dirty="0"/>
              <a:t>: Στην Αμερική και στις περισσότερες βαμβακοπαραγωγές  χώρες το βαμβακέλαιο παραλαμβάνεται από ισχυρά πιεστήρια συνεχούς απόδοσης. </a:t>
            </a:r>
          </a:p>
          <a:p>
            <a:pPr>
              <a:buFont typeface="Wingdings" pitchFamily="2" charset="2"/>
              <a:buChar char="ü"/>
            </a:pPr>
            <a:r>
              <a:rPr lang="el-GR" altLang="el-GR" dirty="0"/>
              <a:t>Ο πλακούντας στις περιπτώσεις αυτές περιέχει 3,5-4,5 % λάδι, ανεξάρτητα αν προέρχεται από αποφλοιωμένο ή όχι βαμβακόσπορο. </a:t>
            </a:r>
          </a:p>
          <a:p>
            <a:endParaRPr lang="el-GR" dirty="0"/>
          </a:p>
        </p:txBody>
      </p:sp>
    </p:spTree>
    <p:extLst>
      <p:ext uri="{BB962C8B-B14F-4D97-AF65-F5344CB8AC3E}">
        <p14:creationId xmlns:p14="http://schemas.microsoft.com/office/powerpoint/2010/main" val="21594686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Βαμβακέλαιο </a:t>
            </a:r>
            <a:r>
              <a:rPr lang="el-GR" sz="3000" b="0" dirty="0" smtClean="0">
                <a:solidFill>
                  <a:prstClr val="white"/>
                </a:solidFill>
              </a:rPr>
              <a:t>5/7</a:t>
            </a:r>
            <a:endParaRPr lang="el-GR" dirty="0"/>
          </a:p>
        </p:txBody>
      </p:sp>
      <p:sp>
        <p:nvSpPr>
          <p:cNvPr id="4" name="Θέση αριθμού διαφάνειας 5"/>
          <p:cNvSpPr>
            <a:spLocks noGrp="1"/>
          </p:cNvSpPr>
          <p:nvPr>
            <p:ph type="sldNum" sz="quarter" idx="12"/>
          </p:nvPr>
        </p:nvSpPr>
        <p:spPr/>
        <p:txBody>
          <a:bodyPr/>
          <a:lstStyle/>
          <a:p>
            <a:fld id="{E37C7A16-D0A9-4933-9DC6-5FBF3A972D78}" type="slidenum">
              <a:rPr lang="el-GR" altLang="el-GR"/>
              <a:pPr/>
              <a:t>67</a:t>
            </a:fld>
            <a:endParaRPr lang="el-GR" altLang="el-GR" dirty="0"/>
          </a:p>
        </p:txBody>
      </p:sp>
      <p:sp>
        <p:nvSpPr>
          <p:cNvPr id="3" name="Θέση περιεχομένου 2"/>
          <p:cNvSpPr>
            <a:spLocks noGrp="1"/>
          </p:cNvSpPr>
          <p:nvPr>
            <p:ph idx="1"/>
          </p:nvPr>
        </p:nvSpPr>
        <p:spPr/>
        <p:txBody>
          <a:bodyPr/>
          <a:lstStyle/>
          <a:p>
            <a:r>
              <a:rPr lang="el-GR" dirty="0"/>
              <a:t>Η απόδοση στα πιεστήρια συνεχούς λειτουργίας φθάνει τα 15-17 % σε βαμβακέλαιο, στην περίπτωση του Αιγυπτιακού βαμβακόσπορου.</a:t>
            </a:r>
          </a:p>
          <a:p>
            <a:r>
              <a:rPr lang="el-GR" dirty="0"/>
              <a:t>Γενικά η βαμβακόπιτα από αποφλοιωμένο βαμβακόσπορο κατακρατεί περισσότερο λάδι σε σύγκριση με το μη αποφλοιωμένο.</a:t>
            </a:r>
          </a:p>
          <a:p>
            <a:r>
              <a:rPr lang="el-GR" dirty="0"/>
              <a:t>Η αποφλοίωση όμως του βαμβακόσπορου δικαιολογείται οικονομικά μόνο αν πρόκειται ο πλακούντας να χρησιμοποιηθεί, έπειτα από ειδική κατεργασία , στη διατροφή του ανθρώπου</a:t>
            </a:r>
            <a:r>
              <a:rPr lang="el-GR" dirty="0" smtClean="0"/>
              <a:t>.</a:t>
            </a:r>
            <a:endParaRPr lang="el-GR" dirty="0"/>
          </a:p>
        </p:txBody>
      </p:sp>
    </p:spTree>
    <p:extLst>
      <p:ext uri="{BB962C8B-B14F-4D97-AF65-F5344CB8AC3E}">
        <p14:creationId xmlns:p14="http://schemas.microsoft.com/office/powerpoint/2010/main" val="764730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Βαμβακέλαιο </a:t>
            </a:r>
            <a:r>
              <a:rPr lang="el-GR" sz="3000" b="0" dirty="0" smtClean="0">
                <a:solidFill>
                  <a:prstClr val="white"/>
                </a:solidFill>
              </a:rPr>
              <a:t>6/7</a:t>
            </a:r>
            <a:endParaRPr lang="el-GR" dirty="0"/>
          </a:p>
        </p:txBody>
      </p:sp>
      <p:sp>
        <p:nvSpPr>
          <p:cNvPr id="4" name="Θέση αριθμού διαφάνειας 5"/>
          <p:cNvSpPr>
            <a:spLocks noGrp="1"/>
          </p:cNvSpPr>
          <p:nvPr>
            <p:ph type="sldNum" sz="quarter" idx="12"/>
          </p:nvPr>
        </p:nvSpPr>
        <p:spPr/>
        <p:txBody>
          <a:bodyPr/>
          <a:lstStyle/>
          <a:p>
            <a:fld id="{ABF742F0-AA8B-4AD9-ABF6-6562E93004FC}" type="slidenum">
              <a:rPr lang="el-GR" altLang="el-GR"/>
              <a:pPr/>
              <a:t>68</a:t>
            </a:fld>
            <a:endParaRPr lang="el-GR" altLang="el-GR" dirty="0"/>
          </a:p>
        </p:txBody>
      </p:sp>
      <p:sp>
        <p:nvSpPr>
          <p:cNvPr id="3" name="Θέση περιεχομένου 2"/>
          <p:cNvSpPr>
            <a:spLocks noGrp="1"/>
          </p:cNvSpPr>
          <p:nvPr>
            <p:ph idx="1"/>
          </p:nvPr>
        </p:nvSpPr>
        <p:spPr/>
        <p:txBody>
          <a:bodyPr/>
          <a:lstStyle/>
          <a:p>
            <a:r>
              <a:rPr lang="el-GR" dirty="0"/>
              <a:t>Σε πολλές χώρες η παραλαβή του βαμβακελαίου γίνεται με </a:t>
            </a:r>
            <a:r>
              <a:rPr lang="el-GR" b="1" dirty="0"/>
              <a:t>εκχύλιση</a:t>
            </a:r>
            <a:r>
              <a:rPr lang="el-GR" dirty="0"/>
              <a:t>. Ο πλακούντας όμως που παραλαμβάνεται περιέχει λιγότερη λιπαρή ύλη και  θεωρείται ζωοτροφή χαμηλότερης ποιότητας.</a:t>
            </a:r>
          </a:p>
          <a:p>
            <a:r>
              <a:rPr lang="el-GR" dirty="0"/>
              <a:t>Όμως, ο πλακούντας από εκχύλιση διατηρείται εύκολα και για μεγάλο χρονικό διάστημα</a:t>
            </a:r>
            <a:r>
              <a:rPr lang="el-GR" dirty="0" smtClean="0"/>
              <a:t>.</a:t>
            </a:r>
            <a:endParaRPr lang="el-GR" dirty="0"/>
          </a:p>
        </p:txBody>
      </p:sp>
    </p:spTree>
    <p:extLst>
      <p:ext uri="{BB962C8B-B14F-4D97-AF65-F5344CB8AC3E}">
        <p14:creationId xmlns:p14="http://schemas.microsoft.com/office/powerpoint/2010/main" val="345883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solidFill>
                  <a:prstClr val="white"/>
                </a:solidFill>
              </a:rPr>
              <a:t>Cocos Nucifera</a:t>
            </a:r>
            <a:r>
              <a:rPr lang="el-GR" altLang="el-GR" dirty="0">
                <a:solidFill>
                  <a:prstClr val="white"/>
                </a:solidFill>
              </a:rPr>
              <a:t> </a:t>
            </a:r>
            <a:r>
              <a:rPr lang="el-GR" altLang="el-GR" sz="3000" b="0" dirty="0" smtClean="0">
                <a:solidFill>
                  <a:prstClr val="white"/>
                </a:solidFill>
              </a:rPr>
              <a:t>2/2</a:t>
            </a:r>
            <a:endParaRPr lang="el-GR" dirty="0"/>
          </a:p>
        </p:txBody>
      </p:sp>
      <p:sp>
        <p:nvSpPr>
          <p:cNvPr id="4" name="Θέση αριθμού διαφάνειας 5"/>
          <p:cNvSpPr>
            <a:spLocks noGrp="1"/>
          </p:cNvSpPr>
          <p:nvPr>
            <p:ph type="sldNum" sz="quarter" idx="12"/>
          </p:nvPr>
        </p:nvSpPr>
        <p:spPr/>
        <p:txBody>
          <a:bodyPr/>
          <a:lstStyle/>
          <a:p>
            <a:fld id="{2ADACFB2-F9B7-4D7F-8064-2B75A4A8D66B}" type="slidenum">
              <a:rPr lang="el-GR" altLang="el-GR"/>
              <a:pPr/>
              <a:t>6</a:t>
            </a:fld>
            <a:endParaRPr lang="el-GR" altLang="el-GR" dirty="0"/>
          </a:p>
        </p:txBody>
      </p:sp>
      <p:sp>
        <p:nvSpPr>
          <p:cNvPr id="3" name="Θέση περιεχομένου 2"/>
          <p:cNvSpPr>
            <a:spLocks noGrp="1"/>
          </p:cNvSpPr>
          <p:nvPr>
            <p:ph idx="1"/>
          </p:nvPr>
        </p:nvSpPr>
        <p:spPr/>
        <p:txBody>
          <a:bodyPr/>
          <a:lstStyle/>
          <a:p>
            <a:r>
              <a:rPr lang="el-GR" altLang="el-GR" dirty="0"/>
              <a:t>Κάθε κοκοφοίνικας παράγει 50 – 70 καρπούς το χρόνο. Ο νωπός καρπός περιέχει 35 – 37% λιπαρή ύλη, αλλά μετά την ξήρανση σε ξηραντήρια, το ποσοστό του λαδιού φθάνει στο 65 – 70%.</a:t>
            </a:r>
          </a:p>
          <a:p>
            <a:r>
              <a:rPr lang="el-GR" altLang="el-GR" dirty="0"/>
              <a:t>Βρίσκεται στην αγορά με τα ονόματα έλαιο </a:t>
            </a:r>
            <a:r>
              <a:rPr lang="en-US" altLang="el-GR" b="1" dirty="0" smtClean="0"/>
              <a:t>cochin</a:t>
            </a:r>
            <a:r>
              <a:rPr lang="el-GR" altLang="el-GR" dirty="0" smtClean="0"/>
              <a:t>, </a:t>
            </a:r>
            <a:r>
              <a:rPr lang="el-GR" altLang="el-GR" dirty="0"/>
              <a:t>έλαιο </a:t>
            </a:r>
            <a:r>
              <a:rPr lang="en-US" altLang="el-GR" b="1" dirty="0" smtClean="0"/>
              <a:t>Ceylon</a:t>
            </a:r>
            <a:r>
              <a:rPr lang="el-GR" altLang="el-GR" dirty="0" smtClean="0"/>
              <a:t>, </a:t>
            </a:r>
            <a:r>
              <a:rPr lang="el-GR" altLang="el-GR" dirty="0"/>
              <a:t>και έλαιο </a:t>
            </a:r>
            <a:r>
              <a:rPr lang="en-US" altLang="el-GR" b="1" dirty="0"/>
              <a:t>Coprah</a:t>
            </a:r>
            <a:r>
              <a:rPr lang="el-GR" altLang="el-GR" dirty="0"/>
              <a:t>.</a:t>
            </a:r>
          </a:p>
          <a:p>
            <a:r>
              <a:rPr lang="el-GR" altLang="el-GR" dirty="0"/>
              <a:t>Το κοκόλιπος, κάτω από τη θερμοκρασία των 24 </a:t>
            </a:r>
            <a:r>
              <a:rPr lang="el-GR" altLang="el-GR" baseline="30000" dirty="0"/>
              <a:t>ο</a:t>
            </a:r>
            <a:r>
              <a:rPr lang="en-US" altLang="el-GR" dirty="0"/>
              <a:t>C</a:t>
            </a:r>
            <a:r>
              <a:rPr lang="el-GR" altLang="el-GR" dirty="0"/>
              <a:t>, έχει</a:t>
            </a:r>
            <a:r>
              <a:rPr lang="en-US" altLang="el-GR" dirty="0"/>
              <a:t> </a:t>
            </a:r>
            <a:r>
              <a:rPr lang="el-GR" altLang="el-GR" dirty="0"/>
              <a:t>σύσταση βουτυρώδη ή και ελαφρά σκληρή , χρώμα ανοιχτό , χαρακτηριστικό ευχάριστο άρωμα και γεύση αποδεκτή από τους καταναλωτές</a:t>
            </a:r>
            <a:r>
              <a:rPr lang="el-GR" altLang="el-GR" dirty="0" smtClean="0"/>
              <a:t>.</a:t>
            </a:r>
            <a:endParaRPr lang="en-US" altLang="el-GR" dirty="0"/>
          </a:p>
        </p:txBody>
      </p:sp>
    </p:spTree>
    <p:extLst>
      <p:ext uri="{BB962C8B-B14F-4D97-AF65-F5344CB8AC3E}">
        <p14:creationId xmlns:p14="http://schemas.microsoft.com/office/powerpoint/2010/main" val="24716082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Βαμβακέλαιο </a:t>
            </a:r>
            <a:r>
              <a:rPr lang="el-GR" sz="3000" b="0" dirty="0" smtClean="0">
                <a:solidFill>
                  <a:prstClr val="white"/>
                </a:solidFill>
              </a:rPr>
              <a:t>7/7</a:t>
            </a:r>
            <a:endParaRPr lang="el-GR" dirty="0"/>
          </a:p>
        </p:txBody>
      </p:sp>
      <p:sp>
        <p:nvSpPr>
          <p:cNvPr id="4" name="Θέση αριθμού διαφάνειας 5"/>
          <p:cNvSpPr>
            <a:spLocks noGrp="1"/>
          </p:cNvSpPr>
          <p:nvPr>
            <p:ph type="sldNum" sz="quarter" idx="12"/>
          </p:nvPr>
        </p:nvSpPr>
        <p:spPr/>
        <p:txBody>
          <a:bodyPr/>
          <a:lstStyle/>
          <a:p>
            <a:fld id="{99C1DD97-C2F4-4622-A1FF-11517425D5A3}" type="slidenum">
              <a:rPr lang="el-GR" altLang="el-GR"/>
              <a:pPr/>
              <a:t>69</a:t>
            </a:fld>
            <a:endParaRPr lang="el-GR" altLang="el-GR" dirty="0"/>
          </a:p>
        </p:txBody>
      </p:sp>
      <p:sp>
        <p:nvSpPr>
          <p:cNvPr id="3" name="Θέση περιεχομένου 2"/>
          <p:cNvSpPr>
            <a:spLocks noGrp="1"/>
          </p:cNvSpPr>
          <p:nvPr>
            <p:ph idx="1"/>
          </p:nvPr>
        </p:nvSpPr>
        <p:spPr>
          <a:xfrm>
            <a:off x="323528" y="1484784"/>
            <a:ext cx="8496944" cy="4752528"/>
          </a:xfrm>
        </p:spPr>
        <p:txBody>
          <a:bodyPr/>
          <a:lstStyle/>
          <a:p>
            <a:pPr>
              <a:lnSpc>
                <a:spcPct val="120000"/>
              </a:lnSpc>
            </a:pPr>
            <a:r>
              <a:rPr lang="el-GR" dirty="0"/>
              <a:t>Το ραφιναρισμένο βαμβακέλαιο έχει χρώμα ωχροκίτρινο, χαρακτηριστικά αδύνατο άρωμα και γεύση ανάλογη με εκείνη του καρυδιού</a:t>
            </a:r>
            <a:r>
              <a:rPr lang="el-GR" dirty="0" smtClean="0"/>
              <a:t>.</a:t>
            </a:r>
            <a:endParaRPr lang="el-GR" dirty="0"/>
          </a:p>
        </p:txBody>
      </p:sp>
    </p:spTree>
    <p:extLst>
      <p:ext uri="{BB962C8B-B14F-4D97-AF65-F5344CB8AC3E}">
        <p14:creationId xmlns:p14="http://schemas.microsoft.com/office/powerpoint/2010/main" val="1325920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l-GR" altLang="el-GR" b="1" dirty="0"/>
              <a:t>Φιάλη βαμβακέλαιου</a:t>
            </a:r>
          </a:p>
        </p:txBody>
      </p:sp>
      <p:pic>
        <p:nvPicPr>
          <p:cNvPr id="91140" name="Εικόνα 3" descr="COTOIL"/>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41" t="5456" r="3398" b="4509"/>
          <a:stretch/>
        </p:blipFill>
        <p:spPr>
          <a:xfrm>
            <a:off x="2053696" y="1916832"/>
            <a:ext cx="5036608" cy="3448762"/>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αριθμού διαφάνειας 5"/>
          <p:cNvSpPr>
            <a:spLocks noGrp="1"/>
          </p:cNvSpPr>
          <p:nvPr>
            <p:ph type="sldNum" sz="quarter" idx="12"/>
          </p:nvPr>
        </p:nvSpPr>
        <p:spPr/>
        <p:txBody>
          <a:bodyPr/>
          <a:lstStyle/>
          <a:p>
            <a:fld id="{10AF2EFE-6FC9-411A-B50C-DE874220675B}" type="slidenum">
              <a:rPr lang="el-GR" altLang="el-GR"/>
              <a:pPr/>
              <a:t>70</a:t>
            </a:fld>
            <a:endParaRPr lang="el-GR" altLang="el-GR" dirty="0"/>
          </a:p>
        </p:txBody>
      </p:sp>
    </p:spTree>
    <p:extLst>
      <p:ext uri="{BB962C8B-B14F-4D97-AF65-F5344CB8AC3E}">
        <p14:creationId xmlns:p14="http://schemas.microsoft.com/office/powerpoint/2010/main" val="1318360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77D1CF86-07E0-4CCF-947F-B564652A2421}" type="slidenum">
              <a:rPr lang="el-GR" altLang="el-GR"/>
              <a:pPr/>
              <a:t>71</a:t>
            </a:fld>
            <a:endParaRPr lang="el-GR" altLang="el-GR" dirty="0"/>
          </a:p>
        </p:txBody>
      </p:sp>
      <p:sp>
        <p:nvSpPr>
          <p:cNvPr id="2" name="Τίτλος 1"/>
          <p:cNvSpPr>
            <a:spLocks noGrp="1"/>
          </p:cNvSpPr>
          <p:nvPr>
            <p:ph type="title"/>
          </p:nvPr>
        </p:nvSpPr>
        <p:spPr/>
        <p:txBody>
          <a:bodyPr/>
          <a:lstStyle/>
          <a:p>
            <a:r>
              <a:rPr lang="el-GR" dirty="0" smtClean="0"/>
              <a:t>Ηλιέλαιο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altLang="el-GR" dirty="0"/>
              <a:t>Ως πρώτη ύλη χρησιμοποιούνται οι σπόροι του ετήσιου φυτού </a:t>
            </a:r>
            <a:r>
              <a:rPr lang="en-US" altLang="el-GR" dirty="0"/>
              <a:t>Helianthus annuus</a:t>
            </a:r>
            <a:r>
              <a:rPr lang="el-GR" altLang="el-GR" dirty="0"/>
              <a:t>.</a:t>
            </a:r>
          </a:p>
          <a:p>
            <a:r>
              <a:rPr lang="el-GR" altLang="el-GR" dirty="0"/>
              <a:t>Καλλιεργείται σε όλες τις Ηπείρους (Ασία , Αφρική , Αμερική , Ευρώπη) και σε περιοχές με κλίμα ζεστό και εύκρατο. </a:t>
            </a:r>
          </a:p>
          <a:p>
            <a:r>
              <a:rPr lang="el-GR" altLang="el-GR" dirty="0"/>
              <a:t>Μεγάλες ποσότητες ηλιέλαιου, παράγουν η </a:t>
            </a:r>
            <a:r>
              <a:rPr lang="el-GR" altLang="el-GR" dirty="0" smtClean="0"/>
              <a:t>Ρωσία, </a:t>
            </a:r>
            <a:r>
              <a:rPr lang="el-GR" altLang="el-GR" dirty="0"/>
              <a:t>η Ιταλία και η Αργεντινή. </a:t>
            </a:r>
            <a:r>
              <a:rPr lang="en-US" altLang="el-GR" dirty="0"/>
              <a:t> </a:t>
            </a:r>
            <a:endParaRPr lang="el-GR" altLang="el-GR" dirty="0"/>
          </a:p>
        </p:txBody>
      </p:sp>
    </p:spTree>
    <p:extLst>
      <p:ext uri="{BB962C8B-B14F-4D97-AF65-F5344CB8AC3E}">
        <p14:creationId xmlns:p14="http://schemas.microsoft.com/office/powerpoint/2010/main" val="2010046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l-GR" altLang="el-GR" b="1" dirty="0"/>
              <a:t>Ο </a:t>
            </a:r>
            <a:r>
              <a:rPr lang="el-GR" altLang="el-GR" b="1" dirty="0" smtClean="0"/>
              <a:t>ηλίανθος</a:t>
            </a:r>
            <a:r>
              <a:rPr lang="el-GR" altLang="el-GR" dirty="0" smtClean="0"/>
              <a:t> </a:t>
            </a:r>
            <a:endParaRPr lang="el-GR" altLang="el-GR" dirty="0"/>
          </a:p>
        </p:txBody>
      </p:sp>
      <p:sp>
        <p:nvSpPr>
          <p:cNvPr id="5" name="Θέση αριθμού διαφάνειας 5"/>
          <p:cNvSpPr>
            <a:spLocks noGrp="1"/>
          </p:cNvSpPr>
          <p:nvPr>
            <p:ph type="sldNum" sz="quarter" idx="12"/>
          </p:nvPr>
        </p:nvSpPr>
        <p:spPr/>
        <p:txBody>
          <a:bodyPr/>
          <a:lstStyle/>
          <a:p>
            <a:fld id="{A21E8D62-2D75-4347-B998-E036A3E1FB48}" type="slidenum">
              <a:rPr lang="el-GR" altLang="el-GR"/>
              <a:pPr/>
              <a:t>72</a:t>
            </a:fld>
            <a:endParaRPr lang="el-GR" altLang="el-GR" dirty="0"/>
          </a:p>
        </p:txBody>
      </p:sp>
      <p:pic>
        <p:nvPicPr>
          <p:cNvPr id="10242" name="Picture 2" descr="File:A sun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358" y="1268760"/>
            <a:ext cx="3853284" cy="51377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645358" y="6464369"/>
            <a:ext cx="38532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 </a:t>
            </a:r>
            <a:r>
              <a:rPr lang="en-US" sz="1200" dirty="0" smtClean="0">
                <a:latin typeface="+mn-lt"/>
                <a:hlinkClick r:id="rId3"/>
              </a:rPr>
              <a:t>sunflower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Pamri"/>
              </a:rPr>
              <a:t>Pamri</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700989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el-GR" altLang="el-GR" dirty="0"/>
              <a:t>Helianthus Annuus </a:t>
            </a:r>
          </a:p>
        </p:txBody>
      </p:sp>
      <p:sp>
        <p:nvSpPr>
          <p:cNvPr id="5" name="Θέση αριθμού διαφάνειας 5"/>
          <p:cNvSpPr>
            <a:spLocks noGrp="1"/>
          </p:cNvSpPr>
          <p:nvPr>
            <p:ph type="sldNum" sz="quarter" idx="12"/>
          </p:nvPr>
        </p:nvSpPr>
        <p:spPr/>
        <p:txBody>
          <a:bodyPr/>
          <a:lstStyle/>
          <a:p>
            <a:fld id="{A462FFD8-6C1D-4F0A-8714-3D7A2EC1C81F}" type="slidenum">
              <a:rPr lang="el-GR" altLang="el-GR"/>
              <a:pPr/>
              <a:t>73</a:t>
            </a:fld>
            <a:endParaRPr lang="el-GR" altLang="el-GR" dirty="0"/>
          </a:p>
        </p:txBody>
      </p:sp>
      <p:pic>
        <p:nvPicPr>
          <p:cNvPr id="11266" name="Picture 2" descr="File:Helianthus whor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84784"/>
            <a:ext cx="6096000" cy="457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841132" y="6237312"/>
            <a:ext cx="54617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Helianthus </a:t>
            </a:r>
            <a:r>
              <a:rPr lang="en-US" sz="1200" dirty="0" smtClean="0">
                <a:latin typeface="+mn-lt"/>
                <a:hlinkClick r:id="rId3"/>
              </a:rPr>
              <a:t>whorl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Shyamal"/>
              </a:rPr>
              <a:t>Shyamal</a:t>
            </a:r>
            <a:r>
              <a:rPr lang="en-US"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BY-SA 2.5</a:t>
            </a:r>
            <a:endParaRPr lang="en-US" sz="1200" dirty="0">
              <a:latin typeface="+mn-lt"/>
            </a:endParaRPr>
          </a:p>
        </p:txBody>
      </p:sp>
    </p:spTree>
    <p:extLst>
      <p:ext uri="{BB962C8B-B14F-4D97-AF65-F5344CB8AC3E}">
        <p14:creationId xmlns:p14="http://schemas.microsoft.com/office/powerpoint/2010/main" val="3859952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Ηλιέλαιο </a:t>
            </a:r>
            <a:r>
              <a:rPr lang="el-GR" sz="3000" b="0" dirty="0" smtClean="0"/>
              <a:t>2/4</a:t>
            </a:r>
            <a:endParaRPr lang="el-GR" dirty="0"/>
          </a:p>
        </p:txBody>
      </p:sp>
      <p:sp>
        <p:nvSpPr>
          <p:cNvPr id="4" name="Θέση αριθμού διαφάνειας 5"/>
          <p:cNvSpPr>
            <a:spLocks noGrp="1"/>
          </p:cNvSpPr>
          <p:nvPr>
            <p:ph type="sldNum" sz="quarter" idx="12"/>
          </p:nvPr>
        </p:nvSpPr>
        <p:spPr/>
        <p:txBody>
          <a:bodyPr/>
          <a:lstStyle/>
          <a:p>
            <a:fld id="{4FF9E91B-D418-474C-9D6C-43A3F98FC54A}" type="slidenum">
              <a:rPr lang="el-GR" altLang="el-GR"/>
              <a:pPr/>
              <a:t>74</a:t>
            </a:fld>
            <a:endParaRPr lang="el-GR" altLang="el-GR" dirty="0"/>
          </a:p>
        </p:txBody>
      </p:sp>
      <p:sp>
        <p:nvSpPr>
          <p:cNvPr id="3" name="Θέση περιεχομένου 2"/>
          <p:cNvSpPr>
            <a:spLocks noGrp="1"/>
          </p:cNvSpPr>
          <p:nvPr>
            <p:ph idx="1"/>
          </p:nvPr>
        </p:nvSpPr>
        <p:spPr/>
        <p:txBody>
          <a:bodyPr/>
          <a:lstStyle/>
          <a:p>
            <a:r>
              <a:rPr lang="el-GR" altLang="el-GR" dirty="0"/>
              <a:t>Υπάρχουν πολλές ποικιλίες ηλίανθου που παράγουν σπόρους με  </a:t>
            </a:r>
            <a:r>
              <a:rPr lang="el-GR" altLang="el-GR" b="1" dirty="0"/>
              <a:t>διαφορετική ελαιοπεριεκτικότητα</a:t>
            </a:r>
            <a:r>
              <a:rPr lang="el-GR" altLang="el-GR" dirty="0"/>
              <a:t>.</a:t>
            </a:r>
          </a:p>
          <a:p>
            <a:r>
              <a:rPr lang="el-GR" altLang="el-GR" dirty="0"/>
              <a:t>Το ηλιέλαιο χρησιμοποιείται κυρίως σαν λάδι φαγητού στη Ρωσία, την Αργεντινή και την Ιταλία. </a:t>
            </a:r>
          </a:p>
          <a:p>
            <a:r>
              <a:rPr lang="el-GR" altLang="el-GR" dirty="0"/>
              <a:t>Παραλαμβάνεται από το σπόρο, είτε με </a:t>
            </a:r>
            <a:r>
              <a:rPr lang="el-GR" altLang="el-GR" b="1" dirty="0"/>
              <a:t>πιεστήρια συνεχούς απόδοσης</a:t>
            </a:r>
            <a:r>
              <a:rPr lang="el-GR" altLang="el-GR" dirty="0"/>
              <a:t>, είτε </a:t>
            </a:r>
            <a:r>
              <a:rPr lang="el-GR" altLang="el-GR" b="1" dirty="0"/>
              <a:t>με εκχύλιση με εξάνιο</a:t>
            </a:r>
            <a:r>
              <a:rPr lang="el-GR" altLang="el-GR" dirty="0"/>
              <a:t>. Και στις δύο περιπτώσεις θα πρέπει να ραφιναριστεί για να γίνει βρώσιμο λάδι. </a:t>
            </a:r>
          </a:p>
          <a:p>
            <a:endParaRPr lang="el-GR" dirty="0"/>
          </a:p>
        </p:txBody>
      </p:sp>
    </p:spTree>
    <p:extLst>
      <p:ext uri="{BB962C8B-B14F-4D97-AF65-F5344CB8AC3E}">
        <p14:creationId xmlns:p14="http://schemas.microsoft.com/office/powerpoint/2010/main" val="2962223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altLang="el-GR" dirty="0">
                <a:solidFill>
                  <a:prstClr val="white"/>
                </a:solidFill>
              </a:rPr>
              <a:t>Σπόροι του φυτού </a:t>
            </a:r>
            <a:r>
              <a:rPr lang="el-GR" altLang="el-GR" dirty="0" smtClean="0">
                <a:solidFill>
                  <a:prstClr val="white"/>
                </a:solidFill>
              </a:rPr>
              <a:t/>
            </a:r>
            <a:br>
              <a:rPr lang="el-GR" altLang="el-GR" dirty="0" smtClean="0">
                <a:solidFill>
                  <a:prstClr val="white"/>
                </a:solidFill>
              </a:rPr>
            </a:br>
            <a:r>
              <a:rPr lang="el-GR" altLang="el-GR" dirty="0" smtClean="0">
                <a:solidFill>
                  <a:prstClr val="white"/>
                </a:solidFill>
              </a:rPr>
              <a:t>Helianthus </a:t>
            </a:r>
            <a:r>
              <a:rPr lang="el-GR" altLang="el-GR" dirty="0">
                <a:solidFill>
                  <a:prstClr val="white"/>
                </a:solidFill>
              </a:rPr>
              <a:t>Annuus </a:t>
            </a:r>
            <a:endParaRPr lang="el-GR" dirty="0"/>
          </a:p>
        </p:txBody>
      </p:sp>
      <p:sp>
        <p:nvSpPr>
          <p:cNvPr id="5" name="Θέση αριθμού διαφάνειας 5"/>
          <p:cNvSpPr>
            <a:spLocks noGrp="1"/>
          </p:cNvSpPr>
          <p:nvPr>
            <p:ph type="sldNum" sz="quarter" idx="12"/>
          </p:nvPr>
        </p:nvSpPr>
        <p:spPr/>
        <p:txBody>
          <a:bodyPr/>
          <a:lstStyle/>
          <a:p>
            <a:fld id="{76A29EAD-E1BB-4B63-98EC-47B1D6485308}" type="slidenum">
              <a:rPr lang="el-GR" altLang="el-GR"/>
              <a:pPr/>
              <a:t>75</a:t>
            </a:fld>
            <a:endParaRPr lang="el-GR" altLang="el-GR" dirty="0"/>
          </a:p>
        </p:txBody>
      </p:sp>
      <p:pic>
        <p:nvPicPr>
          <p:cNvPr id="12290" name="Picture 2" descr="File:Sunflower Seeds Kald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768752" cy="45096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187624" y="6187370"/>
            <a:ext cx="676875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Sunflower Seeds </a:t>
            </a:r>
            <a:r>
              <a:rPr lang="en-US" sz="1200" dirty="0" smtClean="0">
                <a:latin typeface="+mn-lt"/>
                <a:hlinkClick r:id="rId3"/>
              </a:rPr>
              <a:t>Kaldari</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Kaldari"/>
              </a:rPr>
              <a:t>Kaldari</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0333676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Ηλιέλαιο </a:t>
            </a:r>
            <a:r>
              <a:rPr lang="el-GR" sz="3000" b="0" dirty="0" smtClean="0"/>
              <a:t>3/4</a:t>
            </a:r>
            <a:endParaRPr lang="el-GR" dirty="0"/>
          </a:p>
        </p:txBody>
      </p:sp>
      <p:sp>
        <p:nvSpPr>
          <p:cNvPr id="4" name="Θέση αριθμού διαφάνειας 5"/>
          <p:cNvSpPr>
            <a:spLocks noGrp="1"/>
          </p:cNvSpPr>
          <p:nvPr>
            <p:ph type="sldNum" sz="quarter" idx="12"/>
          </p:nvPr>
        </p:nvSpPr>
        <p:spPr/>
        <p:txBody>
          <a:bodyPr/>
          <a:lstStyle/>
          <a:p>
            <a:fld id="{2C673F99-397F-4E8D-8577-FC7186CC852A}" type="slidenum">
              <a:rPr lang="el-GR" altLang="el-GR"/>
              <a:pPr/>
              <a:t>76</a:t>
            </a:fld>
            <a:endParaRPr lang="el-GR" altLang="el-GR" dirty="0"/>
          </a:p>
        </p:txBody>
      </p:sp>
      <p:sp>
        <p:nvSpPr>
          <p:cNvPr id="3" name="Θέση περιεχομένου 2"/>
          <p:cNvSpPr>
            <a:spLocks noGrp="1"/>
          </p:cNvSpPr>
          <p:nvPr>
            <p:ph idx="1"/>
          </p:nvPr>
        </p:nvSpPr>
        <p:spPr/>
        <p:txBody>
          <a:bodyPr/>
          <a:lstStyle/>
          <a:p>
            <a:r>
              <a:rPr lang="el-GR" altLang="el-GR" dirty="0"/>
              <a:t>Το κακής ποιότητας ηλιέλαια χρησιμοποιούνται στη </a:t>
            </a:r>
            <a:r>
              <a:rPr lang="el-GR" altLang="el-GR" b="1" dirty="0"/>
              <a:t>σαπωνοποιία</a:t>
            </a:r>
            <a:r>
              <a:rPr lang="el-GR" altLang="el-GR" dirty="0"/>
              <a:t>, τη </a:t>
            </a:r>
            <a:r>
              <a:rPr lang="el-GR" altLang="el-GR" b="1" dirty="0"/>
              <a:t>βιομηχανία βερνικιού </a:t>
            </a:r>
            <a:r>
              <a:rPr lang="el-GR" altLang="el-GR" dirty="0"/>
              <a:t>κ.τ.λ.</a:t>
            </a:r>
          </a:p>
          <a:p>
            <a:r>
              <a:rPr lang="el-GR" altLang="el-GR" dirty="0"/>
              <a:t>Οι πλακούντες που παραμένουν μετά την παραλαβή χρησιμοποιούνται για </a:t>
            </a:r>
            <a:r>
              <a:rPr lang="el-GR" altLang="el-GR" b="1" dirty="0"/>
              <a:t>ζωοτροφή</a:t>
            </a:r>
            <a:r>
              <a:rPr lang="el-GR" altLang="el-GR" dirty="0"/>
              <a:t>.</a:t>
            </a:r>
          </a:p>
          <a:p>
            <a:r>
              <a:rPr lang="el-GR" altLang="el-GR" dirty="0"/>
              <a:t>Η μέση ελαιοπεριεκτικότητα των σπόρων φτάνει τα 29-30 % και η βιομηχανική απόδοση με εκχύλιση υπολογίζεται σε 28%, ενώ εκείνη με πίεση γύρω στο 24%.</a:t>
            </a:r>
          </a:p>
          <a:p>
            <a:endParaRPr lang="el-GR" dirty="0"/>
          </a:p>
        </p:txBody>
      </p:sp>
    </p:spTree>
    <p:extLst>
      <p:ext uri="{BB962C8B-B14F-4D97-AF65-F5344CB8AC3E}">
        <p14:creationId xmlns:p14="http://schemas.microsoft.com/office/powerpoint/2010/main" val="1698034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Ηλιέλαιο </a:t>
            </a:r>
            <a:r>
              <a:rPr lang="el-GR" sz="3000" b="0" dirty="0" smtClean="0">
                <a:solidFill>
                  <a:prstClr val="white"/>
                </a:solidFill>
              </a:rPr>
              <a:t>4/4</a:t>
            </a:r>
            <a:endParaRPr lang="el-GR" dirty="0"/>
          </a:p>
        </p:txBody>
      </p:sp>
      <p:sp>
        <p:nvSpPr>
          <p:cNvPr id="4" name="Θέση αριθμού διαφάνειας 5"/>
          <p:cNvSpPr>
            <a:spLocks noGrp="1"/>
          </p:cNvSpPr>
          <p:nvPr>
            <p:ph type="sldNum" sz="quarter" idx="12"/>
          </p:nvPr>
        </p:nvSpPr>
        <p:spPr/>
        <p:txBody>
          <a:bodyPr/>
          <a:lstStyle/>
          <a:p>
            <a:fld id="{4F3CA2F8-E105-45A7-816A-5D9A9789F99B}" type="slidenum">
              <a:rPr lang="el-GR" altLang="el-GR"/>
              <a:pPr/>
              <a:t>77</a:t>
            </a:fld>
            <a:endParaRPr lang="el-GR" altLang="el-GR" dirty="0"/>
          </a:p>
        </p:txBody>
      </p:sp>
      <p:sp>
        <p:nvSpPr>
          <p:cNvPr id="3" name="Θέση περιεχομένου 2"/>
          <p:cNvSpPr>
            <a:spLocks noGrp="1"/>
          </p:cNvSpPr>
          <p:nvPr>
            <p:ph idx="1"/>
          </p:nvPr>
        </p:nvSpPr>
        <p:spPr/>
        <p:txBody>
          <a:bodyPr/>
          <a:lstStyle/>
          <a:p>
            <a:r>
              <a:rPr lang="el-GR" altLang="el-GR" dirty="0"/>
              <a:t>Οι αποφλοιωμένοι σπόροι περιέχουν 35 έως 55,5% και κατά μέσο όρο 45% λιπαρή ύλη. </a:t>
            </a:r>
          </a:p>
          <a:p>
            <a:r>
              <a:rPr lang="el-GR" altLang="el-GR" dirty="0"/>
              <a:t>Η απόδοση των αποφλοιωμένων σπόρων με εκχύλιση φτάνει το 44-45 %, ενώ με τα πιεστήρια δεν ξεπερνά το 38%.</a:t>
            </a:r>
          </a:p>
          <a:p>
            <a:r>
              <a:rPr lang="el-GR" altLang="el-GR" b="1" dirty="0"/>
              <a:t>Η αποφλοίωση </a:t>
            </a:r>
            <a:r>
              <a:rPr lang="el-GR" altLang="el-GR" dirty="0"/>
              <a:t>γίνεται με το πέρασμα των σπόρων ανάμεσα σε δίσκους που περιστρέφονται κατ’ αντίθετη φορά. Η μεταξύ τους απόσταση ρυθμίζεται έτσι ώστε να σπάζει μόνο ο φλοιός, που απομακρύνεται με κοσκίνισμα</a:t>
            </a:r>
            <a:r>
              <a:rPr lang="el-GR" altLang="el-GR" dirty="0" smtClean="0"/>
              <a:t>.</a:t>
            </a:r>
            <a:endParaRPr lang="el-GR" dirty="0"/>
          </a:p>
        </p:txBody>
      </p:sp>
    </p:spTree>
    <p:extLst>
      <p:ext uri="{BB962C8B-B14F-4D97-AF65-F5344CB8AC3E}">
        <p14:creationId xmlns:p14="http://schemas.microsoft.com/office/powerpoint/2010/main" val="4155724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8F084A50-AEE2-4170-A70D-DF14BFA288A3}" type="slidenum">
              <a:rPr lang="el-GR" altLang="el-GR"/>
              <a:pPr/>
              <a:t>78</a:t>
            </a:fld>
            <a:endParaRPr lang="el-GR" altLang="el-GR" dirty="0"/>
          </a:p>
        </p:txBody>
      </p:sp>
      <p:sp>
        <p:nvSpPr>
          <p:cNvPr id="2" name="Τίτλος 1"/>
          <p:cNvSpPr>
            <a:spLocks noGrp="1"/>
          </p:cNvSpPr>
          <p:nvPr>
            <p:ph type="title"/>
          </p:nvPr>
        </p:nvSpPr>
        <p:spPr/>
        <p:txBody>
          <a:bodyPr/>
          <a:lstStyle/>
          <a:p>
            <a:r>
              <a:rPr lang="el-GR" dirty="0" smtClean="0"/>
              <a:t>Αραχιδέλαιο </a:t>
            </a:r>
            <a:r>
              <a:rPr lang="el-GR" sz="3000" b="0" dirty="0" smtClean="0"/>
              <a:t>1/5</a:t>
            </a:r>
            <a:endParaRPr lang="el-GR" sz="3000" b="0" dirty="0"/>
          </a:p>
        </p:txBody>
      </p:sp>
      <p:sp>
        <p:nvSpPr>
          <p:cNvPr id="3" name="Θέση περιεχομένου 2"/>
          <p:cNvSpPr>
            <a:spLocks noGrp="1"/>
          </p:cNvSpPr>
          <p:nvPr>
            <p:ph idx="1"/>
          </p:nvPr>
        </p:nvSpPr>
        <p:spPr>
          <a:xfrm>
            <a:off x="323528" y="1196752"/>
            <a:ext cx="8496944" cy="5256584"/>
          </a:xfrm>
        </p:spPr>
        <p:txBody>
          <a:bodyPr/>
          <a:lstStyle/>
          <a:p>
            <a:r>
              <a:rPr lang="el-GR" altLang="el-GR" dirty="0"/>
              <a:t>Το αραχιδέλαιο παράγεται από τον καρπό του ψυχανθούς </a:t>
            </a:r>
            <a:r>
              <a:rPr lang="en-US" altLang="el-GR" dirty="0"/>
              <a:t>Arachis hypogea</a:t>
            </a:r>
            <a:r>
              <a:rPr lang="el-GR" altLang="el-GR" dirty="0"/>
              <a:t>.</a:t>
            </a:r>
          </a:p>
          <a:p>
            <a:r>
              <a:rPr lang="el-GR" altLang="el-GR" dirty="0"/>
              <a:t>Ο καρπός είναι γνωστός και σαν ‘‘</a:t>
            </a:r>
            <a:r>
              <a:rPr lang="el-GR" altLang="el-GR" b="1" dirty="0"/>
              <a:t>φιστίκι αράπικο</a:t>
            </a:r>
            <a:r>
              <a:rPr lang="el-GR" altLang="el-GR" dirty="0"/>
              <a:t>’’ και χρησιμοποιείται τόσο στην ανθρώπινη διατροφή, όσο και ως πρώτη ύλη για την παραγωγή αραχιδέλαιου.</a:t>
            </a:r>
          </a:p>
          <a:p>
            <a:r>
              <a:rPr lang="el-GR" altLang="el-GR" dirty="0"/>
              <a:t>Οι κυριότερες χώρες παραγωγής του, είναι η Ανατολική και Δυτική παραλία της Αφρικής ,οι Ινδίες, η Βόρεια και η Κεντρική αλλά και η Νότια Αμερική. </a:t>
            </a:r>
          </a:p>
          <a:p>
            <a:r>
              <a:rPr lang="el-GR" altLang="el-GR" dirty="0"/>
              <a:t>Η καλλιέργεια της αραχίδας στην Ευρώπη είναι αρκετά διαδεδομένη, ιδιαίτερα στις μεσογειακές χώρες που έχουν εύκρατο κλίμα (Ιταλία , Ισπανία , Ελλάδα</a:t>
            </a:r>
            <a:r>
              <a:rPr lang="el-GR" altLang="el-GR" dirty="0" smtClean="0"/>
              <a:t>).</a:t>
            </a:r>
            <a:endParaRPr lang="el-GR" altLang="el-GR" dirty="0"/>
          </a:p>
        </p:txBody>
      </p:sp>
    </p:spTree>
    <p:extLst>
      <p:ext uri="{BB962C8B-B14F-4D97-AF65-F5344CB8AC3E}">
        <p14:creationId xmlns:p14="http://schemas.microsoft.com/office/powerpoint/2010/main" val="160804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Καρπός του φοινικόδεντρου </a:t>
            </a:r>
            <a:r>
              <a:rPr lang="el-GR" dirty="0" smtClean="0"/>
              <a:t/>
            </a:r>
            <a:br>
              <a:rPr lang="el-GR" dirty="0" smtClean="0"/>
            </a:br>
            <a:r>
              <a:rPr lang="el-GR" dirty="0" smtClean="0"/>
              <a:t>Cocos </a:t>
            </a:r>
            <a:r>
              <a:rPr lang="el-GR" dirty="0"/>
              <a:t>nucifera </a:t>
            </a:r>
          </a:p>
        </p:txBody>
      </p:sp>
      <p:sp>
        <p:nvSpPr>
          <p:cNvPr id="5" name="Θέση αριθμού διαφάνειας 5"/>
          <p:cNvSpPr>
            <a:spLocks noGrp="1"/>
          </p:cNvSpPr>
          <p:nvPr>
            <p:ph type="sldNum" sz="quarter" idx="12"/>
          </p:nvPr>
        </p:nvSpPr>
        <p:spPr/>
        <p:txBody>
          <a:bodyPr/>
          <a:lstStyle/>
          <a:p>
            <a:fld id="{A2902A34-5D1B-49E1-B4DC-5BFC902E4EEC}" type="slidenum">
              <a:rPr lang="el-GR" altLang="el-GR"/>
              <a:pPr/>
              <a:t>7</a:t>
            </a:fld>
            <a:endParaRPr lang="el-GR" altLang="el-GR" dirty="0"/>
          </a:p>
        </p:txBody>
      </p:sp>
      <p:pic>
        <p:nvPicPr>
          <p:cNvPr id="2050" name="Picture 2" descr="https://farm4.staticflickr.com/3040/2847668728_c50fcc31cf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484" y="1340768"/>
            <a:ext cx="4231031" cy="4968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879812" y="6381328"/>
            <a:ext cx="338437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hlinkClick r:id="rId3"/>
              </a:rPr>
              <a:t>Fruit of wild coconut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a:rPr>
              <a:t>smallislander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5"/>
              </a:rPr>
              <a:t>CC BY-NC-SA 2.0</a:t>
            </a:r>
            <a:endParaRPr lang="en-US" sz="1200" dirty="0">
              <a:latin typeface="+mn-lt"/>
            </a:endParaRPr>
          </a:p>
        </p:txBody>
      </p:sp>
    </p:spTree>
    <p:extLst>
      <p:ext uri="{BB962C8B-B14F-4D97-AF65-F5344CB8AC3E}">
        <p14:creationId xmlns:p14="http://schemas.microsoft.com/office/powerpoint/2010/main" val="15751936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99E9F5F3-63FC-40FA-BB41-F7096DEFC993}" type="slidenum">
              <a:rPr lang="el-GR" altLang="el-GR"/>
              <a:pPr/>
              <a:t>79</a:t>
            </a:fld>
            <a:endParaRPr lang="el-GR" altLang="el-GR" dirty="0"/>
          </a:p>
        </p:txBody>
      </p:sp>
      <p:sp>
        <p:nvSpPr>
          <p:cNvPr id="3" name="Τίτλος 2"/>
          <p:cNvSpPr>
            <a:spLocks noGrp="1"/>
          </p:cNvSpPr>
          <p:nvPr>
            <p:ph type="title"/>
          </p:nvPr>
        </p:nvSpPr>
        <p:spPr>
          <a:xfrm>
            <a:off x="4860032" y="0"/>
            <a:ext cx="4283968" cy="1052736"/>
          </a:xfrm>
        </p:spPr>
        <p:txBody>
          <a:bodyPr/>
          <a:lstStyle/>
          <a:p>
            <a:r>
              <a:rPr lang="en-US" dirty="0"/>
              <a:t>Arachis hypogea </a:t>
            </a:r>
            <a:endParaRPr lang="el-GR" dirty="0"/>
          </a:p>
        </p:txBody>
      </p:sp>
      <p:pic>
        <p:nvPicPr>
          <p:cNvPr id="13314" name="Picture 2" descr="File:Arachis hypogaea - Köhler–s Medizinal-Pflanzen-1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4459" cy="6858000"/>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932040" y="6159020"/>
            <a:ext cx="2881917"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Arachis hypogaea - Köhler–s </a:t>
            </a:r>
            <a:r>
              <a:rPr lang="en-US" sz="1200" dirty="0" smtClean="0">
                <a:latin typeface="+mn-lt"/>
                <a:hlinkClick r:id="rId3"/>
              </a:rPr>
              <a:t>Medizinal-Pflanzen-163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Editor at Large"/>
              </a:rPr>
              <a:t>Editor at Large</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0691308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Αραχίδα </a:t>
            </a:r>
            <a:r>
              <a:rPr lang="el-GR" sz="3000" b="0" dirty="0" smtClean="0"/>
              <a:t>1/2</a:t>
            </a:r>
            <a:r>
              <a:rPr lang="el-GR" dirty="0" smtClean="0"/>
              <a:t> </a:t>
            </a:r>
            <a:endParaRPr lang="el-GR" dirty="0"/>
          </a:p>
        </p:txBody>
      </p:sp>
      <p:sp>
        <p:nvSpPr>
          <p:cNvPr id="4" name="Θέση αριθμού διαφάνειας 5"/>
          <p:cNvSpPr>
            <a:spLocks noGrp="1"/>
          </p:cNvSpPr>
          <p:nvPr>
            <p:ph type="sldNum" sz="quarter" idx="12"/>
          </p:nvPr>
        </p:nvSpPr>
        <p:spPr/>
        <p:txBody>
          <a:bodyPr/>
          <a:lstStyle/>
          <a:p>
            <a:fld id="{CAF82600-61F1-4320-B076-98633925342F}" type="slidenum">
              <a:rPr lang="el-GR" altLang="el-GR"/>
              <a:pPr/>
              <a:t>80</a:t>
            </a:fld>
            <a:endParaRPr lang="el-GR" altLang="el-GR" dirty="0"/>
          </a:p>
        </p:txBody>
      </p:sp>
      <p:sp>
        <p:nvSpPr>
          <p:cNvPr id="3" name="Θέση περιεχομένου 2"/>
          <p:cNvSpPr>
            <a:spLocks noGrp="1"/>
          </p:cNvSpPr>
          <p:nvPr>
            <p:ph idx="1"/>
          </p:nvPr>
        </p:nvSpPr>
        <p:spPr/>
        <p:txBody>
          <a:bodyPr/>
          <a:lstStyle/>
          <a:p>
            <a:r>
              <a:rPr lang="el-GR" dirty="0"/>
              <a:t>Στην Ελλάδα η αραχίδα καλλιεργείται σε ποτιστικά, </a:t>
            </a:r>
            <a:r>
              <a:rPr lang="el-GR" b="1" dirty="0"/>
              <a:t>αμμοαργιλώδη εδάφη </a:t>
            </a:r>
            <a:r>
              <a:rPr lang="el-GR" dirty="0"/>
              <a:t>και οι σπόροι της χρησιμοποιούνται στην ανθρώπινη διατροφή. </a:t>
            </a:r>
          </a:p>
          <a:p>
            <a:r>
              <a:rPr lang="el-GR" dirty="0"/>
              <a:t> Οι σπόροι της αραχίδας διακρίνονται σε ποιότητες ανάλογα: (1) με τον τόπο προέλευσης, (2) τη σχέση μεταξύ φλοιού και αμυγδάλου, (3) την ελαιοπεριεκτικότητα και (4) τον τρόπο συντηρήσεως τους.</a:t>
            </a:r>
          </a:p>
          <a:p>
            <a:r>
              <a:rPr lang="el-GR" dirty="0"/>
              <a:t>Καλύτερης ποιότητας είναι η αραχίδα της Σενεγάλης και χειρότερη η αραχίδα των Ινδιών.</a:t>
            </a:r>
          </a:p>
          <a:p>
            <a:endParaRPr lang="el-GR" dirty="0"/>
          </a:p>
        </p:txBody>
      </p:sp>
    </p:spTree>
    <p:extLst>
      <p:ext uri="{BB962C8B-B14F-4D97-AF65-F5344CB8AC3E}">
        <p14:creationId xmlns:p14="http://schemas.microsoft.com/office/powerpoint/2010/main" val="39580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Αραχίδα </a:t>
            </a:r>
            <a:r>
              <a:rPr lang="el-GR" sz="3000" b="0" dirty="0" smtClean="0"/>
              <a:t>2/2</a:t>
            </a:r>
            <a:r>
              <a:rPr lang="el-GR" dirty="0" smtClean="0"/>
              <a:t> </a:t>
            </a:r>
            <a:endParaRPr lang="el-GR" dirty="0"/>
          </a:p>
        </p:txBody>
      </p:sp>
      <p:sp>
        <p:nvSpPr>
          <p:cNvPr id="4" name="Θέση αριθμού διαφάνειας 5"/>
          <p:cNvSpPr>
            <a:spLocks noGrp="1"/>
          </p:cNvSpPr>
          <p:nvPr>
            <p:ph type="sldNum" sz="quarter" idx="12"/>
          </p:nvPr>
        </p:nvSpPr>
        <p:spPr/>
        <p:txBody>
          <a:bodyPr/>
          <a:lstStyle/>
          <a:p>
            <a:fld id="{560E4990-52C6-422F-9C53-D50971AB0DDF}" type="slidenum">
              <a:rPr lang="el-GR" altLang="el-GR"/>
              <a:pPr/>
              <a:t>81</a:t>
            </a:fld>
            <a:endParaRPr lang="el-GR" altLang="el-GR" dirty="0"/>
          </a:p>
        </p:txBody>
      </p:sp>
      <p:sp>
        <p:nvSpPr>
          <p:cNvPr id="3" name="Θέση περιεχομένου 2"/>
          <p:cNvSpPr>
            <a:spLocks noGrp="1"/>
          </p:cNvSpPr>
          <p:nvPr>
            <p:ph idx="1"/>
          </p:nvPr>
        </p:nvSpPr>
        <p:spPr/>
        <p:txBody>
          <a:bodyPr/>
          <a:lstStyle/>
          <a:p>
            <a:r>
              <a:rPr lang="el-GR" altLang="el-GR" dirty="0"/>
              <a:t>Οι σπόροι αραχίδας απορροφούνται από τις βιομηχανίες σπορέλαιων της Γαλλίας, των Ηνωμένων πολιτειών, της Γερμανίας και της Αγγλίας. </a:t>
            </a:r>
          </a:p>
          <a:p>
            <a:r>
              <a:rPr lang="el-GR" altLang="el-GR" dirty="0"/>
              <a:t>Το αραχιδέλαιο προτιμάται, από το καταναλωτικό κοινό της Γαλλίας , όπως το ελαιόλαδο από τους λαούς των μεσογειακών χωρών</a:t>
            </a:r>
            <a:r>
              <a:rPr lang="el-GR" altLang="el-GR" dirty="0" smtClean="0"/>
              <a:t>.</a:t>
            </a:r>
            <a:endParaRPr lang="el-GR" altLang="el-GR" dirty="0"/>
          </a:p>
        </p:txBody>
      </p:sp>
    </p:spTree>
    <p:extLst>
      <p:ext uri="{BB962C8B-B14F-4D97-AF65-F5344CB8AC3E}">
        <p14:creationId xmlns:p14="http://schemas.microsoft.com/office/powerpoint/2010/main" val="2779419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AED45DE8-37A4-4B9E-A559-8874373AE1B0}" type="slidenum">
              <a:rPr lang="el-GR" altLang="el-GR"/>
              <a:pPr/>
              <a:t>82</a:t>
            </a:fld>
            <a:endParaRPr lang="el-GR" altLang="el-GR" dirty="0"/>
          </a:p>
        </p:txBody>
      </p:sp>
      <p:sp>
        <p:nvSpPr>
          <p:cNvPr id="2" name="Τίτλος 1"/>
          <p:cNvSpPr>
            <a:spLocks noGrp="1"/>
          </p:cNvSpPr>
          <p:nvPr>
            <p:ph type="title"/>
          </p:nvPr>
        </p:nvSpPr>
        <p:spPr/>
        <p:txBody>
          <a:bodyPr/>
          <a:lstStyle/>
          <a:p>
            <a:r>
              <a:rPr lang="el-GR" altLang="el-GR" dirty="0"/>
              <a:t>Αράπικο </a:t>
            </a:r>
            <a:r>
              <a:rPr lang="el-GR" altLang="el-GR" dirty="0" smtClean="0"/>
              <a:t>φιστίκι</a:t>
            </a:r>
            <a:endParaRPr lang="el-GR" dirty="0"/>
          </a:p>
        </p:txBody>
      </p:sp>
      <p:pic>
        <p:nvPicPr>
          <p:cNvPr id="14338" name="Picture 2" descr="This item is an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613" t="2351" r="1847" b="2632"/>
          <a:stretch/>
        </p:blipFill>
        <p:spPr bwMode="auto">
          <a:xfrm>
            <a:off x="827584" y="1944276"/>
            <a:ext cx="4367814" cy="32581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40" name="Picture 4" descr="File:Opened Peanut BNC.jpg"/>
          <p:cNvPicPr>
            <a:picLocks noChangeAspect="1" noChangeArrowheads="1"/>
          </p:cNvPicPr>
          <p:nvPr/>
        </p:nvPicPr>
        <p:blipFill rotWithShape="1">
          <a:blip r:embed="rId3">
            <a:extLst>
              <a:ext uri="{28A0092B-C50C-407E-A947-70E740481C1C}">
                <a14:useLocalDpi xmlns:a14="http://schemas.microsoft.com/office/drawing/2010/main" val="0"/>
              </a:ext>
            </a:extLst>
          </a:blip>
          <a:srcRect l="27262" t="12421" r="28111" b="10173"/>
          <a:stretch/>
        </p:blipFill>
        <p:spPr bwMode="auto">
          <a:xfrm>
            <a:off x="5580112" y="1970539"/>
            <a:ext cx="2808312" cy="324540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804220" y="5301463"/>
            <a:ext cx="4414542" cy="276999"/>
          </a:xfrm>
          <a:prstGeom prst="rect">
            <a:avLst/>
          </a:prstGeom>
        </p:spPr>
        <p:txBody>
          <a:bodyPr wrap="none">
            <a:spAutoFit/>
          </a:bodyPr>
          <a:lstStyle/>
          <a:p>
            <a:pPr algn="ctr"/>
            <a:r>
              <a:rPr lang="en-US" sz="1200" dirty="0">
                <a:solidFill>
                  <a:schemeClr val="tx1">
                    <a:lumMod val="75000"/>
                    <a:lumOff val="25000"/>
                  </a:schemeClr>
                </a:solidFill>
                <a:latin typeface="+mn-lt"/>
                <a:hlinkClick r:id="rId4"/>
              </a:rPr>
              <a:t>Arachis </a:t>
            </a:r>
            <a:r>
              <a:rPr lang="en-US" sz="1200" dirty="0" smtClean="0">
                <a:solidFill>
                  <a:schemeClr val="tx1">
                    <a:lumMod val="75000"/>
                    <a:lumOff val="25000"/>
                  </a:schemeClr>
                </a:solidFill>
                <a:latin typeface="+mn-lt"/>
                <a:hlinkClick r:id="rId4"/>
              </a:rPr>
              <a:t>hypogaea</a:t>
            </a:r>
            <a:r>
              <a:rPr lang="el-GR" sz="1200" dirty="0" smtClean="0">
                <a:solidFill>
                  <a:schemeClr val="tx1">
                    <a:lumMod val="75000"/>
                    <a:lumOff val="25000"/>
                  </a:schemeClr>
                </a:solidFill>
                <a:latin typeface="+mn-lt"/>
              </a:rPr>
              <a:t> από </a:t>
            </a:r>
            <a:r>
              <a:rPr lang="en-US" sz="1200" dirty="0">
                <a:solidFill>
                  <a:schemeClr val="tx1">
                    <a:lumMod val="75000"/>
                    <a:lumOff val="25000"/>
                  </a:schemeClr>
                </a:solidFill>
                <a:latin typeface="+mn-lt"/>
                <a:hlinkClick r:id="rId5"/>
              </a:rPr>
              <a:t>Roberto </a:t>
            </a:r>
            <a:r>
              <a:rPr lang="en-US" sz="1200" dirty="0" smtClean="0">
                <a:solidFill>
                  <a:schemeClr val="tx1">
                    <a:lumMod val="75000"/>
                    <a:lumOff val="25000"/>
                  </a:schemeClr>
                </a:solidFill>
                <a:latin typeface="+mn-lt"/>
                <a:hlinkClick r:id="rId5"/>
              </a:rPr>
              <a:t>Verzo</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 BY </a:t>
            </a:r>
            <a:r>
              <a:rPr lang="en-US" sz="1200" dirty="0" smtClean="0">
                <a:solidFill>
                  <a:schemeClr val="tx1">
                    <a:lumMod val="75000"/>
                    <a:lumOff val="25000"/>
                  </a:schemeClr>
                </a:solidFill>
                <a:latin typeface="+mn-lt"/>
                <a:hlinkClick r:id="rId6"/>
              </a:rPr>
              <a:t>2.0</a:t>
            </a:r>
            <a:r>
              <a:rPr lang="el-GR" sz="1200" dirty="0" smtClean="0">
                <a:solidFill>
                  <a:schemeClr val="tx1">
                    <a:lumMod val="75000"/>
                    <a:lumOff val="25000"/>
                  </a:schemeClr>
                </a:solidFill>
                <a:latin typeface="+mn-lt"/>
              </a:rPr>
              <a:t> </a:t>
            </a:r>
            <a:endParaRPr lang="el-GR" sz="1200" dirty="0">
              <a:solidFill>
                <a:schemeClr val="tx1">
                  <a:lumMod val="75000"/>
                  <a:lumOff val="25000"/>
                </a:schemeClr>
              </a:solidFill>
              <a:latin typeface="+mn-lt"/>
            </a:endParaRPr>
          </a:p>
        </p:txBody>
      </p:sp>
      <p:sp>
        <p:nvSpPr>
          <p:cNvPr id="11" name="Rectangle 7"/>
          <p:cNvSpPr/>
          <p:nvPr/>
        </p:nvSpPr>
        <p:spPr>
          <a:xfrm>
            <a:off x="5258794" y="5301208"/>
            <a:ext cx="345094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7"/>
              </a:rPr>
              <a:t>Opened Peanut </a:t>
            </a:r>
            <a:r>
              <a:rPr lang="en-US" sz="1200" dirty="0" smtClean="0">
                <a:latin typeface="+mn-lt"/>
                <a:hlinkClick r:id="rId7"/>
              </a:rPr>
              <a:t>BNC</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8" tooltip="User:Blacknclick"/>
              </a:rPr>
              <a:t>Blacknclick</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9" tooltip="Commons:GNU Free Documentation License 1.2"/>
              </a:rPr>
              <a:t>GNU Free Documentation License</a:t>
            </a:r>
            <a:r>
              <a:rPr lang="en-US" sz="1200" dirty="0">
                <a:latin typeface="+mn-lt"/>
              </a:rPr>
              <a:t>.</a:t>
            </a:r>
          </a:p>
        </p:txBody>
      </p:sp>
    </p:spTree>
    <p:extLst>
      <p:ext uri="{BB962C8B-B14F-4D97-AF65-F5344CB8AC3E}">
        <p14:creationId xmlns:p14="http://schemas.microsoft.com/office/powerpoint/2010/main" val="494876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Αραχιδέλαιο </a:t>
            </a:r>
            <a:r>
              <a:rPr lang="el-GR" sz="3000" b="0" dirty="0" smtClean="0">
                <a:solidFill>
                  <a:prstClr val="white"/>
                </a:solidFill>
              </a:rPr>
              <a:t>2/5</a:t>
            </a:r>
            <a:endParaRPr lang="el-GR" dirty="0"/>
          </a:p>
        </p:txBody>
      </p:sp>
      <p:sp>
        <p:nvSpPr>
          <p:cNvPr id="4" name="Θέση αριθμού διαφάνειας 5"/>
          <p:cNvSpPr>
            <a:spLocks noGrp="1"/>
          </p:cNvSpPr>
          <p:nvPr>
            <p:ph type="sldNum" sz="quarter" idx="12"/>
          </p:nvPr>
        </p:nvSpPr>
        <p:spPr/>
        <p:txBody>
          <a:bodyPr/>
          <a:lstStyle/>
          <a:p>
            <a:fld id="{171A8A5A-A1B3-4BEF-B96D-BED5EDE99780}" type="slidenum">
              <a:rPr lang="el-GR" altLang="el-GR"/>
              <a:pPr/>
              <a:t>83</a:t>
            </a:fld>
            <a:endParaRPr lang="el-GR" altLang="el-GR" dirty="0"/>
          </a:p>
        </p:txBody>
      </p:sp>
      <p:sp>
        <p:nvSpPr>
          <p:cNvPr id="3" name="Θέση περιεχομένου 2"/>
          <p:cNvSpPr>
            <a:spLocks noGrp="1"/>
          </p:cNvSpPr>
          <p:nvPr>
            <p:ph idx="1"/>
          </p:nvPr>
        </p:nvSpPr>
        <p:spPr/>
        <p:txBody>
          <a:bodyPr/>
          <a:lstStyle/>
          <a:p>
            <a:r>
              <a:rPr lang="el-GR" altLang="el-GR" dirty="0"/>
              <a:t>Το αραχιδέλαιο έχει πολλές εφαρμογές. Η κύρια χρήση του είναι σαν </a:t>
            </a:r>
            <a:r>
              <a:rPr lang="el-GR" altLang="el-GR" b="1" dirty="0">
                <a:solidFill>
                  <a:schemeClr val="tx1">
                    <a:lumMod val="75000"/>
                    <a:lumOff val="25000"/>
                  </a:schemeClr>
                </a:solidFill>
              </a:rPr>
              <a:t>λάδι φαγητού </a:t>
            </a:r>
            <a:r>
              <a:rPr lang="el-GR" altLang="el-GR" dirty="0"/>
              <a:t>και εκτιμάται ιδιαίτερα στη Γαλλία και τη Βόρεια Αμερική. </a:t>
            </a:r>
          </a:p>
          <a:p>
            <a:r>
              <a:rPr lang="el-GR" altLang="el-GR" dirty="0"/>
              <a:t>Επίσης, χρησιμοποιείται για </a:t>
            </a:r>
            <a:r>
              <a:rPr lang="el-GR" altLang="el-GR" b="1" dirty="0">
                <a:solidFill>
                  <a:schemeClr val="tx1">
                    <a:lumMod val="75000"/>
                    <a:lumOff val="25000"/>
                  </a:schemeClr>
                </a:solidFill>
              </a:rPr>
              <a:t>υδρογόνωση </a:t>
            </a:r>
            <a:r>
              <a:rPr lang="el-GR" altLang="el-GR" dirty="0"/>
              <a:t>και δίνει μαργαρίνες με διάφορους βαθμούς σκληρότητας , που χρησιμοποιούνται στη ζαχαροπλαστική.</a:t>
            </a:r>
          </a:p>
          <a:p>
            <a:r>
              <a:rPr lang="el-GR" altLang="el-GR" dirty="0"/>
              <a:t>Ακόμη, χρησιμοποιείται και στη </a:t>
            </a:r>
            <a:r>
              <a:rPr lang="el-GR" altLang="el-GR" b="1" dirty="0">
                <a:solidFill>
                  <a:schemeClr val="tx1">
                    <a:lumMod val="75000"/>
                    <a:lumOff val="25000"/>
                  </a:schemeClr>
                </a:solidFill>
              </a:rPr>
              <a:t>σαπωνοποιία, </a:t>
            </a:r>
            <a:r>
              <a:rPr lang="el-GR" altLang="el-GR" dirty="0"/>
              <a:t>και δίνει σαπούνια πολύ καλής ποιότητας και τέλος χρησιμοποιείται σαν λιπαντικό διαφόρων μηχανημάτων.</a:t>
            </a:r>
          </a:p>
          <a:p>
            <a:endParaRPr lang="el-GR" dirty="0"/>
          </a:p>
        </p:txBody>
      </p:sp>
    </p:spTree>
    <p:extLst>
      <p:ext uri="{BB962C8B-B14F-4D97-AF65-F5344CB8AC3E}">
        <p14:creationId xmlns:p14="http://schemas.microsoft.com/office/powerpoint/2010/main" val="29978247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Αραχιδέλαιο </a:t>
            </a:r>
            <a:r>
              <a:rPr lang="el-GR" sz="3000" b="0" dirty="0" smtClean="0">
                <a:solidFill>
                  <a:prstClr val="white"/>
                </a:solidFill>
              </a:rPr>
              <a:t>3/5</a:t>
            </a:r>
            <a:endParaRPr lang="el-GR" dirty="0"/>
          </a:p>
        </p:txBody>
      </p:sp>
      <p:sp>
        <p:nvSpPr>
          <p:cNvPr id="4" name="Θέση αριθμού διαφάνειας 5"/>
          <p:cNvSpPr>
            <a:spLocks noGrp="1"/>
          </p:cNvSpPr>
          <p:nvPr>
            <p:ph type="sldNum" sz="quarter" idx="12"/>
          </p:nvPr>
        </p:nvSpPr>
        <p:spPr/>
        <p:txBody>
          <a:bodyPr/>
          <a:lstStyle/>
          <a:p>
            <a:fld id="{9257AAD8-4B4B-485B-B125-6F51692A2A43}" type="slidenum">
              <a:rPr lang="el-GR" altLang="el-GR"/>
              <a:pPr/>
              <a:t>84</a:t>
            </a:fld>
            <a:endParaRPr lang="el-GR" altLang="el-GR" dirty="0"/>
          </a:p>
        </p:txBody>
      </p:sp>
      <p:sp>
        <p:nvSpPr>
          <p:cNvPr id="3" name="Θέση περιεχομένου 2"/>
          <p:cNvSpPr>
            <a:spLocks noGrp="1"/>
          </p:cNvSpPr>
          <p:nvPr>
            <p:ph idx="1"/>
          </p:nvPr>
        </p:nvSpPr>
        <p:spPr>
          <a:xfrm>
            <a:off x="323528" y="1196752"/>
            <a:ext cx="8496944" cy="5661248"/>
          </a:xfrm>
        </p:spPr>
        <p:txBody>
          <a:bodyPr>
            <a:normAutofit/>
          </a:bodyPr>
          <a:lstStyle/>
          <a:p>
            <a:r>
              <a:rPr lang="el-GR" altLang="el-GR" sz="2200" dirty="0"/>
              <a:t>Οι πλακούντες της αραχίδας έχουν </a:t>
            </a:r>
            <a:r>
              <a:rPr lang="el-GR" altLang="el-GR" sz="2200" b="1" dirty="0"/>
              <a:t>διαφορετική τιμή </a:t>
            </a:r>
            <a:r>
              <a:rPr lang="el-GR" altLang="el-GR" sz="2200" dirty="0"/>
              <a:t>και διαφορετική θρεπτική αξία ανάλογα με την περιεκτικότητά τους σε κελύφη, φλοιούς , αλλά και την περιεκτικότητα τους σε λιπαρή ύλη.</a:t>
            </a:r>
          </a:p>
          <a:p>
            <a:r>
              <a:rPr lang="el-GR" altLang="el-GR" sz="2200" dirty="0"/>
              <a:t>Οι πλακούντες </a:t>
            </a:r>
            <a:r>
              <a:rPr lang="el-GR" altLang="el-GR" sz="2200" b="1" dirty="0"/>
              <a:t>από εκχύλιση </a:t>
            </a:r>
            <a:r>
              <a:rPr lang="el-GR" altLang="el-GR" sz="2200" dirty="0"/>
              <a:t>είναι φτωχοί σε λιπαρή ύλη, προτιμούνται όμως από την κτηνοτροφία, επειδή είναι πλούσιοι σε πρωτεΐνες και συντηρούνται εύκολα και για μακρό χρονικό διάστημα. </a:t>
            </a:r>
          </a:p>
          <a:p>
            <a:r>
              <a:rPr lang="el-GR" altLang="el-GR" sz="2200" dirty="0"/>
              <a:t>Αντίθετα οι πλακούντες </a:t>
            </a:r>
            <a:r>
              <a:rPr lang="el-GR" altLang="el-GR" sz="2200" b="1" dirty="0"/>
              <a:t>από τα πιεστήρια </a:t>
            </a:r>
            <a:r>
              <a:rPr lang="el-GR" altLang="el-GR" sz="2200" dirty="0"/>
              <a:t>συνεχούς λειτουργίας είναι πλουσιότεροι σε λάδι συντηρούνται όμως δύσκολα , εάν εκτεθούν στον αέρα, επειδή ταγγίζουν εύκολα. </a:t>
            </a:r>
          </a:p>
          <a:p>
            <a:r>
              <a:rPr lang="el-GR" altLang="el-GR" sz="2200" dirty="0"/>
              <a:t>Πλακούντες πρακτικά απαλλαγμένοι από τα λιπαρά τους συστατικά, έπειτα από ορισμένη κατεργασία , χρησιμοποιούνται και </a:t>
            </a:r>
            <a:r>
              <a:rPr lang="el-GR" altLang="el-GR" sz="2200" b="1" dirty="0"/>
              <a:t>στη διατροφή του ανθρώπου</a:t>
            </a:r>
            <a:r>
              <a:rPr lang="el-GR" altLang="el-GR" sz="2200" dirty="0" smtClean="0"/>
              <a:t>.</a:t>
            </a:r>
            <a:endParaRPr lang="el-GR" altLang="el-GR" sz="2200" dirty="0"/>
          </a:p>
        </p:txBody>
      </p:sp>
    </p:spTree>
    <p:extLst>
      <p:ext uri="{BB962C8B-B14F-4D97-AF65-F5344CB8AC3E}">
        <p14:creationId xmlns:p14="http://schemas.microsoft.com/office/powerpoint/2010/main" val="3141331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3E5FB704-85B9-4C27-A21A-7F6ABB39E1B7}" type="slidenum">
              <a:rPr lang="el-GR" altLang="el-GR"/>
              <a:pPr/>
              <a:t>85</a:t>
            </a:fld>
            <a:endParaRPr lang="el-GR" altLang="el-GR" dirty="0"/>
          </a:p>
        </p:txBody>
      </p:sp>
      <p:sp>
        <p:nvSpPr>
          <p:cNvPr id="2" name="Τίτλος 1"/>
          <p:cNvSpPr>
            <a:spLocks noGrp="1"/>
          </p:cNvSpPr>
          <p:nvPr>
            <p:ph type="title"/>
          </p:nvPr>
        </p:nvSpPr>
        <p:spPr/>
        <p:txBody>
          <a:bodyPr/>
          <a:lstStyle/>
          <a:p>
            <a:r>
              <a:rPr lang="el-GR" altLang="el-GR" dirty="0"/>
              <a:t>Βιομηχανική επεξεργασία</a:t>
            </a:r>
            <a:endParaRPr lang="el-GR" dirty="0"/>
          </a:p>
        </p:txBody>
      </p:sp>
      <p:sp>
        <p:nvSpPr>
          <p:cNvPr id="3" name="Θέση περιεχομένου 2"/>
          <p:cNvSpPr>
            <a:spLocks noGrp="1"/>
          </p:cNvSpPr>
          <p:nvPr>
            <p:ph idx="1"/>
          </p:nvPr>
        </p:nvSpPr>
        <p:spPr/>
        <p:txBody>
          <a:bodyPr/>
          <a:lstStyle/>
          <a:p>
            <a:r>
              <a:rPr lang="el-GR" dirty="0"/>
              <a:t>Η επεξεργασία των σπόρων της αραχίδας περιλαμβάνει τα παρακάτω στάδια:</a:t>
            </a:r>
          </a:p>
          <a:p>
            <a:pPr lvl="1"/>
            <a:r>
              <a:rPr lang="el-GR" dirty="0"/>
              <a:t>Απαλλαγή των σπόρων αραχίδας από ξ</a:t>
            </a:r>
            <a:r>
              <a:rPr lang="el-GR" b="1" dirty="0"/>
              <a:t>ένες ουσίες </a:t>
            </a:r>
            <a:r>
              <a:rPr lang="el-GR" dirty="0"/>
              <a:t>που επιτυγχάνεται με πέρασμα μέσω κοσκίνων, με τη βοήθεια συνεχούς ρεύμα αέρα.</a:t>
            </a:r>
          </a:p>
          <a:p>
            <a:pPr lvl="1"/>
            <a:r>
              <a:rPr lang="el-GR" b="1" dirty="0"/>
              <a:t>Ταξινόμηση</a:t>
            </a:r>
            <a:r>
              <a:rPr lang="el-GR" dirty="0"/>
              <a:t> κατά μέγεθος.</a:t>
            </a:r>
          </a:p>
          <a:p>
            <a:pPr lvl="1"/>
            <a:r>
              <a:rPr lang="el-GR" b="1" dirty="0"/>
              <a:t>Αποκελύφωση </a:t>
            </a:r>
            <a:r>
              <a:rPr lang="el-GR" dirty="0"/>
              <a:t>με πέρασμα των σπόρων ανάμεσα σε ζεύγος ραβδωτών κυλίνδρων με ρυθμιζόμενη τη μεταξύ τους απόσταση ή ανάμεσα σε οδοντωτές πλάκες</a:t>
            </a:r>
            <a:r>
              <a:rPr lang="el-GR" dirty="0" smtClean="0"/>
              <a:t>.</a:t>
            </a:r>
            <a:endParaRPr lang="el-GR" dirty="0"/>
          </a:p>
        </p:txBody>
      </p:sp>
    </p:spTree>
    <p:extLst>
      <p:ext uri="{BB962C8B-B14F-4D97-AF65-F5344CB8AC3E}">
        <p14:creationId xmlns:p14="http://schemas.microsoft.com/office/powerpoint/2010/main" val="39676368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Αποκελυφωτής σπόρων αραχίδας </a:t>
            </a:r>
            <a:r>
              <a:rPr lang="el-GR" dirty="0" smtClean="0"/>
              <a:t/>
            </a:r>
            <a:br>
              <a:rPr lang="el-GR" dirty="0" smtClean="0"/>
            </a:br>
            <a:r>
              <a:rPr lang="el-GR" dirty="0" smtClean="0"/>
              <a:t>με </a:t>
            </a:r>
            <a:r>
              <a:rPr lang="el-GR" dirty="0"/>
              <a:t>οδοντωτές πλάκες</a:t>
            </a:r>
          </a:p>
        </p:txBody>
      </p:sp>
      <p:sp>
        <p:nvSpPr>
          <p:cNvPr id="5" name="Θέση αριθμού διαφάνειας 5"/>
          <p:cNvSpPr>
            <a:spLocks noGrp="1"/>
          </p:cNvSpPr>
          <p:nvPr>
            <p:ph type="sldNum" sz="quarter" idx="12"/>
          </p:nvPr>
        </p:nvSpPr>
        <p:spPr/>
        <p:txBody>
          <a:bodyPr/>
          <a:lstStyle/>
          <a:p>
            <a:fld id="{B9747B6E-0E57-4DA8-9142-5C6BB9A1B90C}" type="slidenum">
              <a:rPr lang="el-GR" altLang="el-GR"/>
              <a:pPr/>
              <a:t>86</a:t>
            </a:fld>
            <a:endParaRPr lang="el-GR" altLang="el-GR" dirty="0"/>
          </a:p>
        </p:txBody>
      </p:sp>
      <p:pic>
        <p:nvPicPr>
          <p:cNvPr id="102404" name="Εικόνα 1"/>
          <p:cNvPicPr>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95736" y="1700809"/>
            <a:ext cx="4536504" cy="44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6946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Αραχιδέλαιο </a:t>
            </a:r>
            <a:r>
              <a:rPr lang="el-GR" sz="3000" b="0" dirty="0" smtClean="0">
                <a:solidFill>
                  <a:prstClr val="white"/>
                </a:solidFill>
              </a:rPr>
              <a:t>4/5</a:t>
            </a:r>
            <a:endParaRPr lang="el-GR" dirty="0"/>
          </a:p>
        </p:txBody>
      </p:sp>
      <p:sp>
        <p:nvSpPr>
          <p:cNvPr id="4" name="Θέση αριθμού διαφάνειας 5"/>
          <p:cNvSpPr>
            <a:spLocks noGrp="1"/>
          </p:cNvSpPr>
          <p:nvPr>
            <p:ph type="sldNum" sz="quarter" idx="12"/>
          </p:nvPr>
        </p:nvSpPr>
        <p:spPr/>
        <p:txBody>
          <a:bodyPr/>
          <a:lstStyle/>
          <a:p>
            <a:fld id="{A95848D7-E19F-45BA-B93C-50182246FC83}" type="slidenum">
              <a:rPr lang="el-GR" altLang="el-GR"/>
              <a:pPr/>
              <a:t>87</a:t>
            </a:fld>
            <a:endParaRPr lang="el-GR" altLang="el-GR" dirty="0"/>
          </a:p>
        </p:txBody>
      </p:sp>
      <p:sp>
        <p:nvSpPr>
          <p:cNvPr id="3" name="Θέση περιεχομένου 2"/>
          <p:cNvSpPr>
            <a:spLocks noGrp="1"/>
          </p:cNvSpPr>
          <p:nvPr>
            <p:ph idx="1"/>
          </p:nvPr>
        </p:nvSpPr>
        <p:spPr/>
        <p:txBody>
          <a:bodyPr/>
          <a:lstStyle/>
          <a:p>
            <a:r>
              <a:rPr lang="el-GR" dirty="0"/>
              <a:t>Διαχωρισμός των αμυγδάλων από τα κελύφη και από τον φλοιό που τα περιβάλλει. Ο διαχωρισμός γίνεται σε παλινδρομικά κινούμενα κόσκινα υπό συνεχές ρεύμα αέρα.</a:t>
            </a:r>
          </a:p>
          <a:p>
            <a:r>
              <a:rPr lang="el-GR" b="1" dirty="0"/>
              <a:t>Άλεσμα των σπόρων </a:t>
            </a:r>
            <a:r>
              <a:rPr lang="el-GR" dirty="0"/>
              <a:t>σε θρυπτήρια</a:t>
            </a:r>
            <a:r>
              <a:rPr lang="el-GR" dirty="0" smtClean="0"/>
              <a:t>.</a:t>
            </a:r>
            <a:endParaRPr lang="el-GR" dirty="0"/>
          </a:p>
        </p:txBody>
      </p:sp>
    </p:spTree>
    <p:extLst>
      <p:ext uri="{BB962C8B-B14F-4D97-AF65-F5344CB8AC3E}">
        <p14:creationId xmlns:p14="http://schemas.microsoft.com/office/powerpoint/2010/main" val="28227177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Αραχιδέλαιο </a:t>
            </a:r>
            <a:r>
              <a:rPr lang="el-GR" sz="3000" b="0" dirty="0" smtClean="0">
                <a:solidFill>
                  <a:prstClr val="white"/>
                </a:solidFill>
              </a:rPr>
              <a:t>5/5</a:t>
            </a:r>
            <a:endParaRPr lang="el-GR" dirty="0"/>
          </a:p>
        </p:txBody>
      </p:sp>
      <p:sp>
        <p:nvSpPr>
          <p:cNvPr id="4" name="Θέση αριθμού διαφάνειας 5"/>
          <p:cNvSpPr>
            <a:spLocks noGrp="1"/>
          </p:cNvSpPr>
          <p:nvPr>
            <p:ph type="sldNum" sz="quarter" idx="12"/>
          </p:nvPr>
        </p:nvSpPr>
        <p:spPr/>
        <p:txBody>
          <a:bodyPr/>
          <a:lstStyle/>
          <a:p>
            <a:fld id="{5D0F2A29-8A09-4622-AEF4-1B78BA321948}" type="slidenum">
              <a:rPr lang="el-GR" altLang="el-GR"/>
              <a:pPr/>
              <a:t>88</a:t>
            </a:fld>
            <a:endParaRPr lang="el-GR" altLang="el-GR" dirty="0"/>
          </a:p>
        </p:txBody>
      </p:sp>
      <p:sp>
        <p:nvSpPr>
          <p:cNvPr id="3" name="Θέση περιεχομένου 2"/>
          <p:cNvSpPr>
            <a:spLocks noGrp="1"/>
          </p:cNvSpPr>
          <p:nvPr>
            <p:ph idx="1"/>
          </p:nvPr>
        </p:nvSpPr>
        <p:spPr/>
        <p:txBody>
          <a:bodyPr/>
          <a:lstStyle/>
          <a:p>
            <a:r>
              <a:rPr lang="el-GR" altLang="el-GR" dirty="0"/>
              <a:t>Η παραλαβή του λαδιού γίνεται:</a:t>
            </a:r>
          </a:p>
          <a:p>
            <a:pPr>
              <a:buFont typeface="Wingdings" pitchFamily="2" charset="2"/>
              <a:buChar char="Ø"/>
            </a:pPr>
            <a:r>
              <a:rPr lang="el-GR" altLang="el-GR" b="1" dirty="0"/>
              <a:t>Με πίεση </a:t>
            </a:r>
            <a:r>
              <a:rPr lang="el-GR" altLang="el-GR" dirty="0"/>
              <a:t>σε πιεστήρια συνεχούς λειτουργίας και τότε ο πλακούντας (πίτα) περιέχει 3,5-4% κατά βάρος λιπαρές ουσίες, ενώ η απόδοση φτάνει το 36-41%.</a:t>
            </a:r>
          </a:p>
          <a:p>
            <a:r>
              <a:rPr lang="el-GR" altLang="el-GR" b="1" dirty="0"/>
              <a:t>Με εκχύλιση </a:t>
            </a:r>
            <a:r>
              <a:rPr lang="el-GR" altLang="el-GR" dirty="0"/>
              <a:t>της αλεσμένης αραχίδας με εκλεκτικούς διαλύτες. Το ακατέργαστο αραχιδέλαιο είναι καθαρότερο και η περαιτέρω επεξεργασία του είναι ευκολότερη. Ο παραλαμβανόμενος πλακούντας είναι πρακτικά απαλλαγμένος από λάδι και συντηρείται εύκολα</a:t>
            </a:r>
            <a:r>
              <a:rPr lang="el-GR" altLang="el-GR" dirty="0" smtClean="0"/>
              <a:t>.</a:t>
            </a:r>
            <a:endParaRPr lang="el-GR" dirty="0"/>
          </a:p>
        </p:txBody>
      </p:sp>
    </p:spTree>
    <p:extLst>
      <p:ext uri="{BB962C8B-B14F-4D97-AF65-F5344CB8AC3E}">
        <p14:creationId xmlns:p14="http://schemas.microsoft.com/office/powerpoint/2010/main" val="32194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Κοκόλιπος </a:t>
            </a:r>
            <a:endParaRPr lang="el-GR" dirty="0"/>
          </a:p>
        </p:txBody>
      </p:sp>
      <p:sp>
        <p:nvSpPr>
          <p:cNvPr id="3" name="Θέση περιεχομένου 2"/>
          <p:cNvSpPr>
            <a:spLocks noGrp="1"/>
          </p:cNvSpPr>
          <p:nvPr>
            <p:ph idx="1"/>
          </p:nvPr>
        </p:nvSpPr>
        <p:spPr/>
        <p:txBody>
          <a:bodyPr/>
          <a:lstStyle/>
          <a:p>
            <a:r>
              <a:rPr lang="el-GR" altLang="el-GR" dirty="0"/>
              <a:t>Το κοκόλιπος με βάση την ελεύθερη οξύτητά του κατατάσσεται στους παρακάτω τέσσερις εμπορικούς τύπους: </a:t>
            </a:r>
          </a:p>
          <a:p>
            <a:endParaRPr lang="el-GR" dirty="0"/>
          </a:p>
        </p:txBody>
      </p:sp>
      <p:sp>
        <p:nvSpPr>
          <p:cNvPr id="21" name="Θέση αριθμού διαφάνειας 3"/>
          <p:cNvSpPr>
            <a:spLocks noGrp="1"/>
          </p:cNvSpPr>
          <p:nvPr>
            <p:ph type="sldNum" sz="quarter" idx="12"/>
          </p:nvPr>
        </p:nvSpPr>
        <p:spPr/>
        <p:txBody>
          <a:bodyPr/>
          <a:lstStyle/>
          <a:p>
            <a:fld id="{C5B080BF-E6CB-44FA-AC7E-B58D4CF2EDAA}" type="slidenum">
              <a:rPr lang="el-GR" altLang="el-GR"/>
              <a:pPr/>
              <a:t>8</a:t>
            </a:fld>
            <a:endParaRPr lang="el-GR" altLang="el-GR" dirty="0"/>
          </a:p>
        </p:txBody>
      </p:sp>
      <p:graphicFrame>
        <p:nvGraphicFramePr>
          <p:cNvPr id="9276" name="Group 60"/>
          <p:cNvGraphicFramePr>
            <a:graphicFrameLocks noGrp="1"/>
          </p:cNvGraphicFramePr>
          <p:nvPr>
            <p:extLst>
              <p:ext uri="{D42A27DB-BD31-4B8C-83A1-F6EECF244321}">
                <p14:modId xmlns:p14="http://schemas.microsoft.com/office/powerpoint/2010/main" val="440999692"/>
              </p:ext>
            </p:extLst>
          </p:nvPr>
        </p:nvGraphicFramePr>
        <p:xfrm>
          <a:off x="683568" y="2564904"/>
          <a:ext cx="7933056" cy="3141664"/>
        </p:xfrm>
        <a:graphic>
          <a:graphicData uri="http://schemas.openxmlformats.org/drawingml/2006/table">
            <a:tbl>
              <a:tblPr firstRow="1"/>
              <a:tblGrid>
                <a:gridCol w="4080193"/>
                <a:gridCol w="3852863"/>
              </a:tblGrid>
              <a:tr h="7858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514350" marR="0" lvl="0" indent="-514350" algn="l" defTabSz="914400" rtl="0" eaLnBrk="1" fontAlgn="base" latinLnBrk="0" hangingPunct="1">
                        <a:lnSpc>
                          <a:spcPct val="100000"/>
                        </a:lnSpc>
                        <a:spcBef>
                          <a:spcPct val="0"/>
                        </a:spcBef>
                        <a:spcAft>
                          <a:spcPct val="0"/>
                        </a:spcAft>
                        <a:buClrTx/>
                        <a:buSzTx/>
                        <a:buFont typeface="+mj-lt"/>
                        <a:buAutoNum type="romanUcPeriod"/>
                        <a:tabLst/>
                      </a:pPr>
                      <a:r>
                        <a:rPr kumimoji="0" lang="el-GR" altLang="el-GR" sz="2400" b="1" i="0" u="none" strike="noStrike" cap="none" normalizeH="0" baseline="0" dirty="0" smtClean="0">
                          <a:ln>
                            <a:noFill/>
                          </a:ln>
                          <a:solidFill>
                            <a:schemeClr val="tx1"/>
                          </a:solidFill>
                          <a:effectLst/>
                          <a:latin typeface="Calibri" pitchFamily="34" charset="0"/>
                          <a:cs typeface="Times New Roman" pitchFamily="18" charset="0"/>
                        </a:rPr>
                        <a:t>Έλαιο πάλλευκο</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Calibri" pitchFamily="34" charset="0"/>
                          <a:cs typeface="Times New Roman" pitchFamily="18" charset="0"/>
                        </a:rPr>
                        <a:t>Με μέγιστη οξύτητα 1%</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858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514350" marR="0" lvl="0" indent="-514350" algn="l" defTabSz="914400" rtl="0" eaLnBrk="1" fontAlgn="base" latinLnBrk="0" hangingPunct="1">
                        <a:lnSpc>
                          <a:spcPct val="100000"/>
                        </a:lnSpc>
                        <a:spcBef>
                          <a:spcPct val="0"/>
                        </a:spcBef>
                        <a:spcAft>
                          <a:spcPct val="0"/>
                        </a:spcAft>
                        <a:buClrTx/>
                        <a:buSzTx/>
                        <a:buFont typeface="+mj-lt"/>
                        <a:buAutoNum type="romanUcPeriod" startAt="2"/>
                        <a:tabLst/>
                      </a:pPr>
                      <a:r>
                        <a:rPr kumimoji="0" lang="el-GR" altLang="el-GR" sz="2400" b="1" i="0" u="none" strike="noStrike" cap="none" normalizeH="0" baseline="0" dirty="0" smtClean="0">
                          <a:ln>
                            <a:noFill/>
                          </a:ln>
                          <a:solidFill>
                            <a:schemeClr val="tx1"/>
                          </a:solidFill>
                          <a:effectLst/>
                          <a:latin typeface="Calibri" pitchFamily="34" charset="0"/>
                          <a:cs typeface="Times New Roman" pitchFamily="18" charset="0"/>
                        </a:rPr>
                        <a:t>Έλαιο χρώματος ανοικτού</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Calibri" pitchFamily="34" charset="0"/>
                          <a:cs typeface="Times New Roman" pitchFamily="18" charset="0"/>
                        </a:rPr>
                        <a:t>Με μέγιστη οξύτητα 4%</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7842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514350" marR="0" lvl="0" indent="-514350" algn="l" defTabSz="914400" rtl="0" eaLnBrk="1" fontAlgn="base" latinLnBrk="0" hangingPunct="1">
                        <a:lnSpc>
                          <a:spcPct val="100000"/>
                        </a:lnSpc>
                        <a:spcBef>
                          <a:spcPct val="0"/>
                        </a:spcBef>
                        <a:spcAft>
                          <a:spcPct val="0"/>
                        </a:spcAft>
                        <a:buClrTx/>
                        <a:buSzTx/>
                        <a:buFont typeface="+mj-lt"/>
                        <a:buAutoNum type="romanUcPeriod" startAt="3"/>
                        <a:tabLst/>
                      </a:pPr>
                      <a:r>
                        <a:rPr kumimoji="0" lang="el-GR" altLang="el-GR" sz="2400" b="1" i="0" u="none" strike="noStrike" cap="none" normalizeH="0" baseline="0" dirty="0" smtClean="0">
                          <a:ln>
                            <a:noFill/>
                          </a:ln>
                          <a:solidFill>
                            <a:schemeClr val="tx1"/>
                          </a:solidFill>
                          <a:effectLst/>
                          <a:latin typeface="Calibri" pitchFamily="34" charset="0"/>
                          <a:cs typeface="Times New Roman" pitchFamily="18" charset="0"/>
                        </a:rPr>
                        <a:t>Έλαιο </a:t>
                      </a:r>
                      <a:r>
                        <a:rPr kumimoji="0" lang="en-US" altLang="el-GR" sz="2400" b="1" i="0" u="none" strike="noStrike" cap="none" normalizeH="0" baseline="0" dirty="0" smtClean="0">
                          <a:ln>
                            <a:noFill/>
                          </a:ln>
                          <a:solidFill>
                            <a:schemeClr val="tx1"/>
                          </a:solidFill>
                          <a:effectLst/>
                          <a:latin typeface="Calibri" pitchFamily="34" charset="0"/>
                          <a:cs typeface="Times New Roman" pitchFamily="18" charset="0"/>
                        </a:rPr>
                        <a:t>coco </a:t>
                      </a:r>
                      <a:r>
                        <a:rPr kumimoji="0" lang="el-GR" altLang="el-GR" sz="2400" b="1" i="0" u="none" strike="noStrike" cap="none" normalizeH="0" baseline="0" dirty="0" smtClean="0">
                          <a:ln>
                            <a:noFill/>
                          </a:ln>
                          <a:solidFill>
                            <a:schemeClr val="tx1"/>
                          </a:solidFill>
                          <a:effectLst/>
                          <a:latin typeface="Calibri" pitchFamily="34" charset="0"/>
                          <a:cs typeface="Times New Roman" pitchFamily="18" charset="0"/>
                        </a:rPr>
                        <a:t>αρκετά λευκό</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Calibri" pitchFamily="34" charset="0"/>
                          <a:cs typeface="Times New Roman" pitchFamily="18" charset="0"/>
                        </a:rPr>
                        <a:t>Με μέγιστη οξύτητα 6%</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7858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514350" marR="0" lvl="0" indent="-514350" algn="l" defTabSz="914400" rtl="0" eaLnBrk="1" fontAlgn="base" latinLnBrk="0" hangingPunct="1">
                        <a:lnSpc>
                          <a:spcPct val="100000"/>
                        </a:lnSpc>
                        <a:spcBef>
                          <a:spcPct val="0"/>
                        </a:spcBef>
                        <a:spcAft>
                          <a:spcPct val="0"/>
                        </a:spcAft>
                        <a:buClrTx/>
                        <a:buSzTx/>
                        <a:buFont typeface="+mj-lt"/>
                        <a:buAutoNum type="romanUcPeriod" startAt="4"/>
                        <a:tabLst/>
                      </a:pPr>
                      <a:r>
                        <a:rPr kumimoji="0" lang="el-GR" altLang="el-GR" sz="2400" b="1" i="0" u="none" strike="noStrike" cap="none" normalizeH="0" baseline="0" dirty="0" smtClean="0">
                          <a:ln>
                            <a:noFill/>
                          </a:ln>
                          <a:solidFill>
                            <a:schemeClr val="tx1"/>
                          </a:solidFill>
                          <a:effectLst/>
                          <a:latin typeface="Calibri" pitchFamily="34" charset="0"/>
                          <a:cs typeface="Times New Roman" pitchFamily="18" charset="0"/>
                        </a:rPr>
                        <a:t>Έλαιο </a:t>
                      </a:r>
                      <a:r>
                        <a:rPr kumimoji="0" lang="en-US" altLang="el-GR" sz="2400" b="1" i="0" u="none" strike="noStrike" cap="none" normalizeH="0" baseline="0" dirty="0" smtClean="0">
                          <a:ln>
                            <a:noFill/>
                          </a:ln>
                          <a:solidFill>
                            <a:schemeClr val="tx1"/>
                          </a:solidFill>
                          <a:effectLst/>
                          <a:latin typeface="Calibri" pitchFamily="34" charset="0"/>
                          <a:cs typeface="Times New Roman" pitchFamily="18" charset="0"/>
                        </a:rPr>
                        <a:t>coco </a:t>
                      </a:r>
                      <a:r>
                        <a:rPr kumimoji="0" lang="el-GR" altLang="el-GR" sz="2400" b="1" i="0" u="none" strike="noStrike" cap="none" normalizeH="0" baseline="0" dirty="0" smtClean="0">
                          <a:ln>
                            <a:noFill/>
                          </a:ln>
                          <a:solidFill>
                            <a:schemeClr val="tx1"/>
                          </a:solidFill>
                          <a:effectLst/>
                          <a:latin typeface="Calibri" pitchFamily="34" charset="0"/>
                          <a:cs typeface="Times New Roman" pitchFamily="18" charset="0"/>
                        </a:rPr>
                        <a:t>βιομηχανικό</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Calibri" pitchFamily="34" charset="0"/>
                          <a:cs typeface="Times New Roman" pitchFamily="18" charset="0"/>
                        </a:rPr>
                        <a:t>Με μέγιστη οξύτητα 24%</a:t>
                      </a:r>
                      <a:endParaRPr kumimoji="0" lang="el-GR" altLang="el-GR" sz="24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1155490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62" y="1484784"/>
            <a:ext cx="9144000" cy="1556792"/>
          </a:xfrm>
        </p:spPr>
        <p:txBody>
          <a:bodyPr/>
          <a:lstStyle/>
          <a:p>
            <a:r>
              <a:rPr lang="el-GR" dirty="0"/>
              <a:t>Έλαια των λινελαϊκού/λινολενικού οξέων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2243760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5"/>
          <p:cNvSpPr>
            <a:spLocks noGrp="1"/>
          </p:cNvSpPr>
          <p:nvPr>
            <p:ph type="sldNum" sz="quarter" idx="12"/>
          </p:nvPr>
        </p:nvSpPr>
        <p:spPr/>
        <p:txBody>
          <a:bodyPr/>
          <a:lstStyle/>
          <a:p>
            <a:fld id="{91E04929-9D29-4A20-B097-3A287B3FAB80}" type="slidenum">
              <a:rPr lang="el-GR" altLang="el-GR"/>
              <a:pPr/>
              <a:t>90</a:t>
            </a:fld>
            <a:endParaRPr lang="el-GR" altLang="el-GR" dirty="0"/>
          </a:p>
        </p:txBody>
      </p:sp>
      <p:sp>
        <p:nvSpPr>
          <p:cNvPr id="2" name="Τίτλος 1"/>
          <p:cNvSpPr>
            <a:spLocks noGrp="1"/>
          </p:cNvSpPr>
          <p:nvPr>
            <p:ph type="title"/>
          </p:nvPr>
        </p:nvSpPr>
        <p:spPr/>
        <p:txBody>
          <a:bodyPr/>
          <a:lstStyle/>
          <a:p>
            <a:r>
              <a:rPr lang="el-GR" dirty="0" smtClean="0"/>
              <a:t>Σογιέλαιο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altLang="el-GR" dirty="0"/>
              <a:t>Λαμβάνεται από τους σπόρους των φυτών Glycine hispida, Soja </a:t>
            </a:r>
            <a:r>
              <a:rPr lang="en-US" altLang="el-GR" dirty="0"/>
              <a:t>hispids</a:t>
            </a:r>
            <a:r>
              <a:rPr lang="el-GR" altLang="el-GR" dirty="0"/>
              <a:t> , </a:t>
            </a:r>
            <a:r>
              <a:rPr lang="en-US" altLang="el-GR" dirty="0"/>
              <a:t>Glycine soja </a:t>
            </a:r>
            <a:r>
              <a:rPr lang="el-GR" altLang="el-GR" dirty="0"/>
              <a:t>και </a:t>
            </a:r>
            <a:r>
              <a:rPr lang="en-US" altLang="el-GR" dirty="0"/>
              <a:t>Dolichos soja</a:t>
            </a:r>
            <a:r>
              <a:rPr lang="el-GR" altLang="el-GR" dirty="0"/>
              <a:t>, ψυχανθή της Ανατολικής Ασίας. </a:t>
            </a:r>
          </a:p>
          <a:p>
            <a:r>
              <a:rPr lang="el-GR" altLang="el-GR" dirty="0"/>
              <a:t>Η καλλιέργεια της σόγιας επεκτείνεται συνεχώς σε όλες τις Ηπείρους, </a:t>
            </a:r>
            <a:r>
              <a:rPr lang="el-GR" altLang="el-GR" dirty="0" smtClean="0"/>
              <a:t>Ευρώπη, Αμερική, </a:t>
            </a:r>
            <a:r>
              <a:rPr lang="el-GR" altLang="el-GR" dirty="0"/>
              <a:t>Ασία κλπ. Πρόκειται για μονοετές ψυχανθές που οι σπόροι του μοιάζουν με φασόλια ή μπιζέλια.</a:t>
            </a:r>
          </a:p>
          <a:p>
            <a:r>
              <a:rPr lang="el-GR" altLang="el-GR" dirty="0"/>
              <a:t>Περισσότερο παραγωγικό είναι το είδος </a:t>
            </a:r>
            <a:r>
              <a:rPr lang="it-IT" altLang="el-GR" dirty="0"/>
              <a:t>Glycine hispids </a:t>
            </a:r>
            <a:r>
              <a:rPr lang="el-GR" altLang="el-GR" dirty="0"/>
              <a:t>που καλλιεργείται στην Κίνα. </a:t>
            </a:r>
          </a:p>
          <a:p>
            <a:endParaRPr lang="el-GR" dirty="0"/>
          </a:p>
        </p:txBody>
      </p:sp>
    </p:spTree>
    <p:extLst>
      <p:ext uri="{BB962C8B-B14F-4D97-AF65-F5344CB8AC3E}">
        <p14:creationId xmlns:p14="http://schemas.microsoft.com/office/powerpoint/2010/main" val="249653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US" altLang="el-GR" dirty="0"/>
              <a:t>Glysine hyspida</a:t>
            </a:r>
            <a:endParaRPr lang="el-GR" altLang="el-GR" dirty="0"/>
          </a:p>
        </p:txBody>
      </p:sp>
      <p:sp>
        <p:nvSpPr>
          <p:cNvPr id="5" name="Θέση αριθμού διαφάνειας 5"/>
          <p:cNvSpPr>
            <a:spLocks noGrp="1"/>
          </p:cNvSpPr>
          <p:nvPr>
            <p:ph type="sldNum" sz="quarter" idx="12"/>
          </p:nvPr>
        </p:nvSpPr>
        <p:spPr/>
        <p:txBody>
          <a:bodyPr/>
          <a:lstStyle/>
          <a:p>
            <a:fld id="{2ECB5A6F-BD00-4F7B-B6CF-31AC1A4CFB44}" type="slidenum">
              <a:rPr lang="el-GR" altLang="el-GR"/>
              <a:pPr/>
              <a:t>91</a:t>
            </a:fld>
            <a:endParaRPr lang="el-GR" altLang="el-GR" dirty="0"/>
          </a:p>
        </p:txBody>
      </p:sp>
      <p:pic>
        <p:nvPicPr>
          <p:cNvPr id="15362" name="Picture 2" descr="File:Soybean.US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260" y="1248902"/>
            <a:ext cx="3501480" cy="52044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338952" y="6497325"/>
            <a:ext cx="44660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Soybean.USDA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Jurema Oliveira"/>
              </a:rPr>
              <a:t>Jurema Oliveira</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9355202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l-GR" altLang="el-GR" dirty="0"/>
              <a:t>Σπόροι της σόγιας</a:t>
            </a:r>
          </a:p>
        </p:txBody>
      </p:sp>
      <p:sp>
        <p:nvSpPr>
          <p:cNvPr id="5" name="Θέση αριθμού διαφάνειας 5"/>
          <p:cNvSpPr>
            <a:spLocks noGrp="1"/>
          </p:cNvSpPr>
          <p:nvPr>
            <p:ph type="sldNum" sz="quarter" idx="12"/>
          </p:nvPr>
        </p:nvSpPr>
        <p:spPr/>
        <p:txBody>
          <a:bodyPr/>
          <a:lstStyle/>
          <a:p>
            <a:fld id="{C4965CFC-6AC5-4078-807F-12C9B81D1CC4}" type="slidenum">
              <a:rPr lang="el-GR" altLang="el-GR"/>
              <a:pPr/>
              <a:t>92</a:t>
            </a:fld>
            <a:endParaRPr lang="el-GR" altLang="el-GR" dirty="0"/>
          </a:p>
        </p:txBody>
      </p:sp>
      <p:pic>
        <p:nvPicPr>
          <p:cNvPr id="16386" name="Picture 2" descr="File:Soybeanvarie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907" y="1268760"/>
            <a:ext cx="3436187"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338952" y="6497325"/>
            <a:ext cx="4466093"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Soybeanvarieties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Dbenbenn"/>
              </a:rPr>
              <a:t>Dbenbenn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9244720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Σογιέλαιο </a:t>
            </a:r>
            <a:r>
              <a:rPr lang="el-GR" sz="3000" b="0" dirty="0" smtClean="0"/>
              <a:t>2/7</a:t>
            </a:r>
            <a:endParaRPr lang="el-GR" dirty="0"/>
          </a:p>
        </p:txBody>
      </p:sp>
      <p:sp>
        <p:nvSpPr>
          <p:cNvPr id="4" name="Θέση αριθμού διαφάνειας 5"/>
          <p:cNvSpPr>
            <a:spLocks noGrp="1"/>
          </p:cNvSpPr>
          <p:nvPr>
            <p:ph type="sldNum" sz="quarter" idx="12"/>
          </p:nvPr>
        </p:nvSpPr>
        <p:spPr/>
        <p:txBody>
          <a:bodyPr/>
          <a:lstStyle/>
          <a:p>
            <a:fld id="{D62F38AB-03E3-4279-9456-9CB09CA54E10}" type="slidenum">
              <a:rPr lang="el-GR" altLang="el-GR"/>
              <a:pPr/>
              <a:t>93</a:t>
            </a:fld>
            <a:endParaRPr lang="el-GR" altLang="el-GR" dirty="0"/>
          </a:p>
        </p:txBody>
      </p:sp>
      <p:sp>
        <p:nvSpPr>
          <p:cNvPr id="3" name="Θέση περιεχομένου 2"/>
          <p:cNvSpPr>
            <a:spLocks noGrp="1"/>
          </p:cNvSpPr>
          <p:nvPr>
            <p:ph idx="1"/>
          </p:nvPr>
        </p:nvSpPr>
        <p:spPr/>
        <p:txBody>
          <a:bodyPr/>
          <a:lstStyle/>
          <a:p>
            <a:r>
              <a:rPr lang="el-GR" altLang="el-GR" dirty="0"/>
              <a:t>Οι σπόροι είναι πλούσιοι σε πρωτεΐνη (35-40%) και λιπαρή ύλη (17-35%). Η απόδοση σε λάδι με τη μέθοδο της εκχύλισης φθάνει το 14,5% - 22,7% ανάλογα με την ποικιλία. </a:t>
            </a:r>
          </a:p>
          <a:p>
            <a:r>
              <a:rPr lang="el-GR" altLang="el-GR" dirty="0"/>
              <a:t>Κέντρα καλλιέργειας της σόγιας είναι η Μαντζουρία, η Κίνα και οι Η.Π.Α. </a:t>
            </a:r>
          </a:p>
          <a:p>
            <a:r>
              <a:rPr lang="el-GR" altLang="el-GR" dirty="0"/>
              <a:t>Σε όγκο ετήσιας παραγωγής πρώτο έρχεται το σογιέλαιο μεταξύ των διαφόρων σπορελαίων και ακολουθεί σε μεγάλη απόσταση το αραχιδέλαιο</a:t>
            </a:r>
            <a:r>
              <a:rPr lang="el-GR" altLang="el-GR" dirty="0" smtClean="0"/>
              <a:t>.</a:t>
            </a:r>
            <a:endParaRPr lang="el-GR" dirty="0"/>
          </a:p>
        </p:txBody>
      </p:sp>
    </p:spTree>
    <p:extLst>
      <p:ext uri="{BB962C8B-B14F-4D97-AF65-F5344CB8AC3E}">
        <p14:creationId xmlns:p14="http://schemas.microsoft.com/office/powerpoint/2010/main" val="18681942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Σογιέλαιο </a:t>
            </a:r>
            <a:r>
              <a:rPr lang="el-GR" sz="3000" b="0" dirty="0" smtClean="0"/>
              <a:t>3/7</a:t>
            </a:r>
            <a:endParaRPr lang="el-GR" dirty="0"/>
          </a:p>
        </p:txBody>
      </p:sp>
      <p:sp>
        <p:nvSpPr>
          <p:cNvPr id="4" name="Θέση αριθμού διαφάνειας 5"/>
          <p:cNvSpPr>
            <a:spLocks noGrp="1"/>
          </p:cNvSpPr>
          <p:nvPr>
            <p:ph type="sldNum" sz="quarter" idx="12"/>
          </p:nvPr>
        </p:nvSpPr>
        <p:spPr/>
        <p:txBody>
          <a:bodyPr/>
          <a:lstStyle/>
          <a:p>
            <a:fld id="{46939A2B-4CE9-4829-946B-29C64C6C07CF}" type="slidenum">
              <a:rPr lang="el-GR" altLang="el-GR"/>
              <a:pPr/>
              <a:t>94</a:t>
            </a:fld>
            <a:endParaRPr lang="el-GR" altLang="el-GR" dirty="0"/>
          </a:p>
        </p:txBody>
      </p:sp>
      <p:sp>
        <p:nvSpPr>
          <p:cNvPr id="3" name="Θέση περιεχομένου 2"/>
          <p:cNvSpPr>
            <a:spLocks noGrp="1"/>
          </p:cNvSpPr>
          <p:nvPr>
            <p:ph idx="1"/>
          </p:nvPr>
        </p:nvSpPr>
        <p:spPr/>
        <p:txBody>
          <a:bodyPr/>
          <a:lstStyle/>
          <a:p>
            <a:r>
              <a:rPr lang="el-GR" altLang="el-GR" dirty="0"/>
              <a:t>Το σογιέλαιο χρησιμοποιείται ως </a:t>
            </a:r>
            <a:r>
              <a:rPr lang="el-GR" altLang="el-GR" b="1" dirty="0"/>
              <a:t>λάδι φαγητού</a:t>
            </a:r>
            <a:r>
              <a:rPr lang="el-GR" altLang="el-GR" dirty="0"/>
              <a:t>, στη </a:t>
            </a:r>
            <a:r>
              <a:rPr lang="el-GR" altLang="el-GR" b="1" dirty="0"/>
              <a:t>σαπωνοποιία</a:t>
            </a:r>
            <a:r>
              <a:rPr lang="el-GR" altLang="el-GR" dirty="0"/>
              <a:t> και στη </a:t>
            </a:r>
            <a:r>
              <a:rPr lang="el-GR" altLang="el-GR" b="1" dirty="0"/>
              <a:t>βιομηχανία βερνικιού</a:t>
            </a:r>
            <a:r>
              <a:rPr lang="el-GR" altLang="el-GR" dirty="0"/>
              <a:t>. </a:t>
            </a:r>
          </a:p>
          <a:p>
            <a:r>
              <a:rPr lang="el-GR" altLang="el-GR" dirty="0"/>
              <a:t>Επίσης χρησιμοποιείτε για παραγωγή </a:t>
            </a:r>
            <a:r>
              <a:rPr lang="el-GR" altLang="el-GR" b="1" dirty="0"/>
              <a:t>υδρογονωμένων προϊόντων</a:t>
            </a:r>
            <a:r>
              <a:rPr lang="el-GR" altLang="el-GR" dirty="0"/>
              <a:t>, όπως η μαργαρίνη, στη βιομηχανία μαγιονέζας κλπ. </a:t>
            </a:r>
          </a:p>
          <a:p>
            <a:r>
              <a:rPr lang="el-GR" altLang="el-GR" dirty="0"/>
              <a:t>Η πίτα της σόγιας αποτελεί πολύτιμη ζωοτροφή. </a:t>
            </a:r>
          </a:p>
          <a:p>
            <a:endParaRPr lang="el-GR" dirty="0"/>
          </a:p>
        </p:txBody>
      </p:sp>
    </p:spTree>
    <p:extLst>
      <p:ext uri="{BB962C8B-B14F-4D97-AF65-F5344CB8AC3E}">
        <p14:creationId xmlns:p14="http://schemas.microsoft.com/office/powerpoint/2010/main" val="12906413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Autofit/>
          </a:bodyPr>
          <a:lstStyle/>
          <a:p>
            <a:r>
              <a:rPr lang="el-GR" altLang="el-GR" dirty="0"/>
              <a:t>Παράγωγα βιομηχανικής επεξεργασίας σόγιας, σάλτσα σόγιας</a:t>
            </a:r>
          </a:p>
        </p:txBody>
      </p:sp>
      <p:sp>
        <p:nvSpPr>
          <p:cNvPr id="5" name="Θέση αριθμού διαφάνειας 5"/>
          <p:cNvSpPr>
            <a:spLocks noGrp="1"/>
          </p:cNvSpPr>
          <p:nvPr>
            <p:ph type="sldNum" sz="quarter" idx="12"/>
          </p:nvPr>
        </p:nvSpPr>
        <p:spPr/>
        <p:txBody>
          <a:bodyPr/>
          <a:lstStyle/>
          <a:p>
            <a:fld id="{EE5383E0-D4D2-407B-882F-BD853B7DDD6A}" type="slidenum">
              <a:rPr lang="el-GR" altLang="el-GR"/>
              <a:pPr/>
              <a:t>95</a:t>
            </a:fld>
            <a:endParaRPr lang="el-GR" altLang="el-GR" dirty="0"/>
          </a:p>
        </p:txBody>
      </p:sp>
      <p:pic>
        <p:nvPicPr>
          <p:cNvPr id="109572" name="27 - Εικόνα" descr="s-sogiel-3.jpg"/>
          <p:cNvPicPr>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907704" y="2132856"/>
            <a:ext cx="4925995" cy="29019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5261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Σογιέλαιο </a:t>
            </a:r>
            <a:r>
              <a:rPr lang="el-GR" sz="3000" b="0" dirty="0" smtClean="0"/>
              <a:t>4/7</a:t>
            </a:r>
            <a:endParaRPr lang="el-GR" dirty="0"/>
          </a:p>
        </p:txBody>
      </p:sp>
      <p:sp>
        <p:nvSpPr>
          <p:cNvPr id="4" name="Θέση αριθμού διαφάνειας 5"/>
          <p:cNvSpPr>
            <a:spLocks noGrp="1"/>
          </p:cNvSpPr>
          <p:nvPr>
            <p:ph type="sldNum" sz="quarter" idx="12"/>
          </p:nvPr>
        </p:nvSpPr>
        <p:spPr/>
        <p:txBody>
          <a:bodyPr/>
          <a:lstStyle/>
          <a:p>
            <a:fld id="{2B025E78-3C03-493C-8A58-2AC0AEE01380}" type="slidenum">
              <a:rPr lang="el-GR" altLang="el-GR"/>
              <a:pPr/>
              <a:t>96</a:t>
            </a:fld>
            <a:endParaRPr lang="el-GR" altLang="el-GR" dirty="0"/>
          </a:p>
        </p:txBody>
      </p:sp>
      <p:sp>
        <p:nvSpPr>
          <p:cNvPr id="3" name="Θέση περιεχομένου 2"/>
          <p:cNvSpPr>
            <a:spLocks noGrp="1"/>
          </p:cNvSpPr>
          <p:nvPr>
            <p:ph idx="1"/>
          </p:nvPr>
        </p:nvSpPr>
        <p:spPr/>
        <p:txBody>
          <a:bodyPr/>
          <a:lstStyle/>
          <a:p>
            <a:r>
              <a:rPr lang="el-GR" altLang="el-GR" dirty="0"/>
              <a:t>Οι σπόροι της σόγιας είναι πλούσιοι σε θρεπτικές ουσίες. </a:t>
            </a:r>
          </a:p>
          <a:p>
            <a:r>
              <a:rPr lang="el-GR" altLang="el-GR" dirty="0"/>
              <a:t>Οι ιθαγενείς από τους σπόρους της σόγιας αφαιρούν την αλβουμίνη και με το αλεύρι φτιάχνουν ψωμί, γάλα, τυρί, κονσέρβες, τη γνωστή σάλτσα της σόγιας, το αλκοολούχο ποτό </a:t>
            </a:r>
            <a:r>
              <a:rPr lang="en-US" altLang="el-GR" dirty="0"/>
              <a:t>Sake </a:t>
            </a:r>
            <a:r>
              <a:rPr lang="el-GR" altLang="el-GR" dirty="0"/>
              <a:t>κτλ.</a:t>
            </a:r>
          </a:p>
          <a:p>
            <a:r>
              <a:rPr lang="el-GR" altLang="el-GR" dirty="0"/>
              <a:t>Κατά τη διαδικασία του ραφιναρίσματος μπορεί να παραληφθεί γύρω στο 0.2% ακατέργαστη λεκιθίνη με την παρακάτω διαδικασία:</a:t>
            </a:r>
          </a:p>
          <a:p>
            <a:pPr lvl="1"/>
            <a:r>
              <a:rPr lang="el-GR" altLang="el-GR" dirty="0"/>
              <a:t>Διοχετεύεται </a:t>
            </a:r>
            <a:r>
              <a:rPr lang="el-GR" altLang="el-GR" b="1" dirty="0"/>
              <a:t>ατμός</a:t>
            </a:r>
            <a:r>
              <a:rPr lang="el-GR" altLang="el-GR" dirty="0"/>
              <a:t> μέσα στη μάζα του ακατέργαστου σογιελαίου. </a:t>
            </a:r>
          </a:p>
        </p:txBody>
      </p:sp>
    </p:spTree>
    <p:extLst>
      <p:ext uri="{BB962C8B-B14F-4D97-AF65-F5344CB8AC3E}">
        <p14:creationId xmlns:p14="http://schemas.microsoft.com/office/powerpoint/2010/main" val="3019442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Σογιέλαιο </a:t>
            </a:r>
            <a:r>
              <a:rPr lang="el-GR" sz="3000" b="0" dirty="0" smtClean="0"/>
              <a:t>5/7</a:t>
            </a:r>
            <a:endParaRPr lang="el-GR" dirty="0"/>
          </a:p>
        </p:txBody>
      </p:sp>
      <p:sp>
        <p:nvSpPr>
          <p:cNvPr id="4" name="Θέση αριθμού διαφάνειας 5"/>
          <p:cNvSpPr>
            <a:spLocks noGrp="1"/>
          </p:cNvSpPr>
          <p:nvPr>
            <p:ph type="sldNum" sz="quarter" idx="12"/>
          </p:nvPr>
        </p:nvSpPr>
        <p:spPr/>
        <p:txBody>
          <a:bodyPr/>
          <a:lstStyle/>
          <a:p>
            <a:fld id="{1F0F43AA-84BB-4DAF-A45D-DEC3840FDD9E}" type="slidenum">
              <a:rPr lang="el-GR" altLang="el-GR"/>
              <a:pPr/>
              <a:t>97</a:t>
            </a:fld>
            <a:endParaRPr lang="el-GR" altLang="el-GR" dirty="0"/>
          </a:p>
        </p:txBody>
      </p:sp>
      <p:sp>
        <p:nvSpPr>
          <p:cNvPr id="3" name="Θέση περιεχομένου 2"/>
          <p:cNvSpPr>
            <a:spLocks noGrp="1"/>
          </p:cNvSpPr>
          <p:nvPr>
            <p:ph idx="1"/>
          </p:nvPr>
        </p:nvSpPr>
        <p:spPr/>
        <p:txBody>
          <a:bodyPr/>
          <a:lstStyle/>
          <a:p>
            <a:r>
              <a:rPr lang="el-GR" altLang="el-GR" dirty="0"/>
              <a:t>Γίνεται </a:t>
            </a:r>
            <a:r>
              <a:rPr lang="el-GR" altLang="el-GR" b="1" dirty="0"/>
              <a:t>ενυδάτωση και θρόμβωση </a:t>
            </a:r>
            <a:r>
              <a:rPr lang="el-GR" altLang="el-GR" dirty="0"/>
              <a:t>των φωσφατιδίων, τα οποία παραμένουν σε αιώρηση ή σχηματίζουν γαλάκτωμα με το λάδι. </a:t>
            </a:r>
          </a:p>
          <a:p>
            <a:r>
              <a:rPr lang="el-GR" altLang="el-GR" dirty="0"/>
              <a:t>Στη συνέχεια αποχωρίζονται τα τελευταία με </a:t>
            </a:r>
            <a:r>
              <a:rPr lang="el-GR" altLang="el-GR" b="1" dirty="0"/>
              <a:t>φυγοκέντρηση</a:t>
            </a:r>
            <a:r>
              <a:rPr lang="el-GR" altLang="el-GR" dirty="0"/>
              <a:t> (υπερφυγοκέντρηση).</a:t>
            </a:r>
          </a:p>
          <a:p>
            <a:r>
              <a:rPr lang="el-GR" altLang="el-GR" dirty="0"/>
              <a:t>Διαχωρίζεται τότε η </a:t>
            </a:r>
            <a:r>
              <a:rPr lang="el-GR" altLang="el-GR" b="1" dirty="0"/>
              <a:t>πάστα</a:t>
            </a:r>
            <a:r>
              <a:rPr lang="el-GR" altLang="el-GR" dirty="0"/>
              <a:t> που περιέχει 30% λάδι και το νερό της ενυδάτωσης. </a:t>
            </a:r>
          </a:p>
          <a:p>
            <a:r>
              <a:rPr lang="el-GR" altLang="el-GR" dirty="0"/>
              <a:t>Το τελευταίο απομακρύνεται </a:t>
            </a:r>
            <a:r>
              <a:rPr lang="el-GR" altLang="el-GR" b="1" dirty="0"/>
              <a:t>με κενό </a:t>
            </a:r>
            <a:r>
              <a:rPr lang="el-GR" altLang="el-GR" dirty="0"/>
              <a:t>και μένει η ακατέργαστη λεκιθίνη (καθαρότητα 30%).</a:t>
            </a:r>
          </a:p>
          <a:p>
            <a:r>
              <a:rPr lang="el-GR" altLang="el-GR" dirty="0"/>
              <a:t>Με την προσθήκη οξόνης, παραλαμβάνεται λεκιθίνη  σε καθαρή μορφή και διαχωρίζεται από το λάδι</a:t>
            </a:r>
            <a:r>
              <a:rPr lang="el-GR" altLang="el-GR" dirty="0" smtClean="0"/>
              <a:t>.</a:t>
            </a:r>
            <a:endParaRPr lang="el-GR" altLang="el-GR" dirty="0"/>
          </a:p>
        </p:txBody>
      </p:sp>
    </p:spTree>
    <p:extLst>
      <p:ext uri="{BB962C8B-B14F-4D97-AF65-F5344CB8AC3E}">
        <p14:creationId xmlns:p14="http://schemas.microsoft.com/office/powerpoint/2010/main" val="28492330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Σογιέλαιο </a:t>
            </a:r>
            <a:r>
              <a:rPr lang="el-GR" sz="3000" b="0" dirty="0" smtClean="0"/>
              <a:t>6/7</a:t>
            </a:r>
            <a:endParaRPr lang="el-GR" dirty="0"/>
          </a:p>
        </p:txBody>
      </p:sp>
      <p:sp>
        <p:nvSpPr>
          <p:cNvPr id="4" name="Θέση αριθμού διαφάνειας 5"/>
          <p:cNvSpPr>
            <a:spLocks noGrp="1"/>
          </p:cNvSpPr>
          <p:nvPr>
            <p:ph type="sldNum" sz="quarter" idx="12"/>
          </p:nvPr>
        </p:nvSpPr>
        <p:spPr/>
        <p:txBody>
          <a:bodyPr/>
          <a:lstStyle/>
          <a:p>
            <a:fld id="{88F523BC-E6FC-40D2-8EB0-B64BDF57C81C}" type="slidenum">
              <a:rPr lang="el-GR" altLang="el-GR"/>
              <a:pPr/>
              <a:t>98</a:t>
            </a:fld>
            <a:endParaRPr lang="el-GR" altLang="el-GR" dirty="0"/>
          </a:p>
        </p:txBody>
      </p:sp>
      <p:sp>
        <p:nvSpPr>
          <p:cNvPr id="3" name="Θέση περιεχομένου 2"/>
          <p:cNvSpPr>
            <a:spLocks noGrp="1"/>
          </p:cNvSpPr>
          <p:nvPr>
            <p:ph idx="1"/>
          </p:nvPr>
        </p:nvSpPr>
        <p:spPr/>
        <p:txBody>
          <a:bodyPr/>
          <a:lstStyle/>
          <a:p>
            <a:r>
              <a:rPr lang="el-GR" altLang="el-GR" dirty="0"/>
              <a:t>Από τους σπόρους σόγιας διαχωρίζεται και η </a:t>
            </a:r>
            <a:r>
              <a:rPr lang="el-GR" altLang="el-GR" b="1" dirty="0"/>
              <a:t>καζεΐνη</a:t>
            </a:r>
            <a:r>
              <a:rPr lang="el-GR" altLang="el-GR" dirty="0"/>
              <a:t> που τροφοδοτεί τη βιομηχανία πλαστικών ειδών, βερνικιών , κόλλας κλπ. </a:t>
            </a:r>
          </a:p>
          <a:p>
            <a:r>
              <a:rPr lang="el-GR" altLang="el-GR" dirty="0"/>
              <a:t>Επίσης η </a:t>
            </a:r>
            <a:r>
              <a:rPr lang="el-GR" altLang="el-GR" b="1" dirty="0"/>
              <a:t>φαρίνα σόγιας </a:t>
            </a:r>
            <a:r>
              <a:rPr lang="el-GR" altLang="el-GR" dirty="0"/>
              <a:t>χρησιμοποιείται για την παραγωγή διαφόρων τροφίμων (μπισκότα, πάστες, τεχνητό κρέας κτλ.).</a:t>
            </a:r>
          </a:p>
          <a:p>
            <a:r>
              <a:rPr lang="el-GR" altLang="el-GR" dirty="0"/>
              <a:t>Οι ακατέργαστοι σπόροι σόγιας είναι δύσπεπτοι. </a:t>
            </a:r>
          </a:p>
          <a:p>
            <a:r>
              <a:rPr lang="el-GR" altLang="el-GR" dirty="0"/>
              <a:t>Η </a:t>
            </a:r>
            <a:r>
              <a:rPr lang="el-GR" altLang="el-GR" b="1" dirty="0"/>
              <a:t>φαρίνα σόγιας </a:t>
            </a:r>
            <a:r>
              <a:rPr lang="el-GR" altLang="el-GR" dirty="0"/>
              <a:t>που έχει εκχυλιστεί με εξάνιο, στη συνέχεια εκχυλίζεται και με αλκοόλη, για να απαλλαγεί από την τυπική οσμή του φασολιού και την υπόπικρη γεύση της. Έτσι γίνεται πιο νόστιμη και ευκολότερα αποδεκτή από τον άνθρωπο</a:t>
            </a:r>
            <a:r>
              <a:rPr lang="el-GR" altLang="el-GR" dirty="0" smtClean="0"/>
              <a:t>.</a:t>
            </a:r>
            <a:endParaRPr lang="el-GR" dirty="0"/>
          </a:p>
        </p:txBody>
      </p:sp>
    </p:spTree>
    <p:extLst>
      <p:ext uri="{BB962C8B-B14F-4D97-AF65-F5344CB8AC3E}">
        <p14:creationId xmlns:p14="http://schemas.microsoft.com/office/powerpoint/2010/main" val="1412091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295</TotalTime>
  <Words>6008</Words>
  <Application>Microsoft Office PowerPoint</Application>
  <PresentationFormat>Προβολή στην οθόνη (4:3)</PresentationFormat>
  <Paragraphs>578</Paragraphs>
  <Slides>126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126</vt:i4>
      </vt:variant>
    </vt:vector>
  </HeadingPairs>
  <TitlesOfParts>
    <vt:vector size="128" baseType="lpstr">
      <vt:lpstr>template</vt:lpstr>
      <vt:lpstr>OC_template_updated</vt:lpstr>
      <vt:lpstr>Τεχνολογία και ποιότητα Λιπών-Ελαιών (Θ)</vt:lpstr>
      <vt:lpstr>Ταξινόμηση των φυτικών  λιπών – λαδιών 1/2</vt:lpstr>
      <vt:lpstr>Ταξινόμηση των φυτικών  λιπών – λαδιών 2/2</vt:lpstr>
      <vt:lpstr>Έλαια του λαουρικού οξέως</vt:lpstr>
      <vt:lpstr>Κοκοκαρυέλαιο ή κοκέλαιο 1/3</vt:lpstr>
      <vt:lpstr>Cocos Nucifera 1/2</vt:lpstr>
      <vt:lpstr>Cocos Nucifera 2/2</vt:lpstr>
      <vt:lpstr>Καρπός του φοινικόδεντρου  Cocos nucifera </vt:lpstr>
      <vt:lpstr>Κοκόλιπος </vt:lpstr>
      <vt:lpstr>Κοκοκαρυέλαιο ή κοκέλαιο 2/3</vt:lpstr>
      <vt:lpstr>Κοκοκαρυέλαιο ή κοκέλαιο 3/3</vt:lpstr>
      <vt:lpstr>Φοινικοπυρηνέλαιο 1/6</vt:lpstr>
      <vt:lpstr>Καρπός ελαιοφοίνικα Elaeis </vt:lpstr>
      <vt:lpstr>Ελαιοφοίνικας Elaeis guineensis </vt:lpstr>
      <vt:lpstr>Φοινικοπυρηνέλαιο 2/6</vt:lpstr>
      <vt:lpstr>Καρπός και ενδοσπέρμιο  ελαιοφοίνικα Elaeis </vt:lpstr>
      <vt:lpstr>Φοινικοπυρηνέλαιο 3/6</vt:lpstr>
      <vt:lpstr>Φοινικοπυρηνέλαιο 4/6</vt:lpstr>
      <vt:lpstr>Φοινικοπυρηνέλαιο 5/6</vt:lpstr>
      <vt:lpstr>Φοινικοπυρηνέλαιο 6/6</vt:lpstr>
      <vt:lpstr>Έλαια με κορεσμένα λιπαρά οξέα </vt:lpstr>
      <vt:lpstr>Φοινικέλαιο 1/7</vt:lpstr>
      <vt:lpstr>Elaeis guineensis</vt:lpstr>
      <vt:lpstr>Φοινικέλαιο 2/7</vt:lpstr>
      <vt:lpstr>Καρπός και Πυρήνας  φοινικόδεντρου Elaeis</vt:lpstr>
      <vt:lpstr>Φοινικέλαιο 3/7</vt:lpstr>
      <vt:lpstr>Φοινικέλαιο 4/7</vt:lpstr>
      <vt:lpstr>Φοινικέλαιο 5/7</vt:lpstr>
      <vt:lpstr>Φοινικέλαιο 6/7</vt:lpstr>
      <vt:lpstr>Φοινικέλαιο 7/7</vt:lpstr>
      <vt:lpstr>Βούτυρο του κακάο 1/6</vt:lpstr>
      <vt:lpstr>Theobroma cacao </vt:lpstr>
      <vt:lpstr>Κακαόδεντρο</vt:lpstr>
      <vt:lpstr>Καρπός κακάο </vt:lpstr>
      <vt:lpstr>Βούτυρο του κακάο 2/6</vt:lpstr>
      <vt:lpstr>Βούτυρο του κακάο 3/6</vt:lpstr>
      <vt:lpstr>Βούτυρο του κακάο 4/6</vt:lpstr>
      <vt:lpstr>Βούτυρο του κακάο 5/6</vt:lpstr>
      <vt:lpstr>Βούτυρο του κακάο 6/6</vt:lpstr>
      <vt:lpstr>Έλαια των ελαϊκού/λινελαϊκού οξέων</vt:lpstr>
      <vt:lpstr>Αραβοσιτέλαιο 1/7</vt:lpstr>
      <vt:lpstr>Φυτό Ζea Mays</vt:lpstr>
      <vt:lpstr>Σπόροι Ζea Mays</vt:lpstr>
      <vt:lpstr>Αραβοσιτέλαιο 2/7</vt:lpstr>
      <vt:lpstr>Αραβόσιτος ή  Καλαμπόκι </vt:lpstr>
      <vt:lpstr>Αραβοσιτέλαιο 3/7</vt:lpstr>
      <vt:lpstr>Αραβοσιτέλαιο 4/7</vt:lpstr>
      <vt:lpstr>Αραβοσιτέλαιο 5/7</vt:lpstr>
      <vt:lpstr>Αραβοσιτέλαιο 6/7</vt:lpstr>
      <vt:lpstr>Αραβοσιτέλαιο 7/7</vt:lpstr>
      <vt:lpstr>Βαμβακέλαιο 1/7</vt:lpstr>
      <vt:lpstr>Gossypium Herbaceum </vt:lpstr>
      <vt:lpstr>Βαμβακόσπορος 1/3</vt:lpstr>
      <vt:lpstr>Βαμβακόσπορος 2/3</vt:lpstr>
      <vt:lpstr>Βαμβακόσπορος 3/3</vt:lpstr>
      <vt:lpstr>Βαμβακέλαιο 2/7</vt:lpstr>
      <vt:lpstr>Βαμβακέλαιο 3/7</vt:lpstr>
      <vt:lpstr>Στάδια κατεργασίας του  βαμβακόσπορου 1/6</vt:lpstr>
      <vt:lpstr>Αποϊνωτής βαμβακόσπορου  (Delinter)</vt:lpstr>
      <vt:lpstr>Στάδια κατεργασίας του  βαμβακόσπορου 2/6</vt:lpstr>
      <vt:lpstr>Στάδια κατεργασίας του  βαμβακόσπορου 3/6</vt:lpstr>
      <vt:lpstr>Θραυστήρας βαμβακόσπορου  με δίσκους</vt:lpstr>
      <vt:lpstr>Στάδια κατεργασίας του  βαμβακόσπορου 4/6</vt:lpstr>
      <vt:lpstr>Στάδια κατεργασίας του  βαμβακόσπορου 5/6</vt:lpstr>
      <vt:lpstr>Θραυστήρας βαμβακόσπορου  με κοφτερά ελάσματα </vt:lpstr>
      <vt:lpstr>Στάδια κατεργασίας του  βαμβακόσπορου 6/6</vt:lpstr>
      <vt:lpstr>Βαμβακέλαιο 4/7</vt:lpstr>
      <vt:lpstr>Βαμβακέλαιο 5/7</vt:lpstr>
      <vt:lpstr>Βαμβακέλαιο 6/7</vt:lpstr>
      <vt:lpstr>Βαμβακέλαιο 7/7</vt:lpstr>
      <vt:lpstr>Φιάλη βαμβακέλαιου</vt:lpstr>
      <vt:lpstr>Ηλιέλαιο 1/4</vt:lpstr>
      <vt:lpstr>Ο ηλίανθος </vt:lpstr>
      <vt:lpstr>Helianthus Annuus </vt:lpstr>
      <vt:lpstr>Ηλιέλαιο 2/4</vt:lpstr>
      <vt:lpstr>Σπόροι του φυτού  Helianthus Annuus </vt:lpstr>
      <vt:lpstr>Ηλιέλαιο 3/4</vt:lpstr>
      <vt:lpstr>Ηλιέλαιο 4/4</vt:lpstr>
      <vt:lpstr>Αραχιδέλαιο 1/5</vt:lpstr>
      <vt:lpstr>Arachis hypogea </vt:lpstr>
      <vt:lpstr>Αραχίδα 1/2 </vt:lpstr>
      <vt:lpstr>Αραχίδα 2/2 </vt:lpstr>
      <vt:lpstr>Αράπικο φιστίκι</vt:lpstr>
      <vt:lpstr>Αραχιδέλαιο 2/5</vt:lpstr>
      <vt:lpstr>Αραχιδέλαιο 3/5</vt:lpstr>
      <vt:lpstr>Βιομηχανική επεξεργασία</vt:lpstr>
      <vt:lpstr>Αποκελυφωτής σπόρων αραχίδας  με οδοντωτές πλάκες</vt:lpstr>
      <vt:lpstr>Αραχιδέλαιο 4/5</vt:lpstr>
      <vt:lpstr>Αραχιδέλαιο 5/5</vt:lpstr>
      <vt:lpstr>Έλαια των λινελαϊκού/λινολενικού οξέων</vt:lpstr>
      <vt:lpstr>Σογιέλαιο 1/7</vt:lpstr>
      <vt:lpstr>Glysine hyspida</vt:lpstr>
      <vt:lpstr>Σπόροι της σόγιας</vt:lpstr>
      <vt:lpstr>Σογιέλαιο 2/7</vt:lpstr>
      <vt:lpstr>Σογιέλαιο 3/7</vt:lpstr>
      <vt:lpstr>Παράγωγα βιομηχανικής επεξεργασίας σόγιας, σάλτσα σόγιας</vt:lpstr>
      <vt:lpstr>Σογιέλαιο 4/7</vt:lpstr>
      <vt:lpstr>Σογιέλαιο 5/7</vt:lpstr>
      <vt:lpstr>Σογιέλαιο 6/7</vt:lpstr>
      <vt:lpstr>Βιομηχανική επεξεργασία (Σογιέλαιο)</vt:lpstr>
      <vt:lpstr>Καβουρδισμένοι σπόροι σόγιας</vt:lpstr>
      <vt:lpstr>Σογιέλαιο 7/7</vt:lpstr>
      <vt:lpstr>Έλαια του ερουκικού οξέως</vt:lpstr>
      <vt:lpstr>Κραμβέλαιο 1/4</vt:lpstr>
      <vt:lpstr>Φυτό Brassica campestris var. Rapa</vt:lpstr>
      <vt:lpstr>Φυτό Brassica campestris var. Napus</vt:lpstr>
      <vt:lpstr>Κραμβέλαιο 2/4</vt:lpstr>
      <vt:lpstr>Φυτό Brassica-napus Oleifera </vt:lpstr>
      <vt:lpstr>Κραμβέλαιο 3/4</vt:lpstr>
      <vt:lpstr>Φυτό Brassica campestris_var_napa</vt:lpstr>
      <vt:lpstr>Κραμβέλαιο 4/4</vt:lpstr>
      <vt:lpstr>Βιομηχανική επεξεργασία (κραμβέλαιο)</vt:lpstr>
      <vt:lpstr>Πυρηνέλαιο 1/6</vt:lpstr>
      <vt:lpstr>Πυρηνέλαιο 2/6</vt:lpstr>
      <vt:lpstr>Πυρηνέλαιο 3/6</vt:lpstr>
      <vt:lpstr>Πυρηνέλαιο 4/6</vt:lpstr>
      <vt:lpstr>Πυρηνέλαιο 5/6</vt:lpstr>
      <vt:lpstr>Εξαγωγή πυρηνέλαιου από  την Ελαιοπυρήνα </vt:lpstr>
      <vt:lpstr>Πυρηνέλαιο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και ποιότητα Λιπών-Ελαιών (Θ)</dc:title>
  <dc:creator>opencourses@teiath.gr</dc:creator>
  <cp:lastModifiedBy>natasakar new</cp:lastModifiedBy>
  <cp:revision>30</cp:revision>
  <dcterms:created xsi:type="dcterms:W3CDTF">2015-03-26T08:54:42Z</dcterms:created>
  <dcterms:modified xsi:type="dcterms:W3CDTF">2015-05-06T09:25:37Z</dcterms:modified>
</cp:coreProperties>
</file>