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67" r:id="rId4"/>
    <p:sldId id="268" r:id="rId5"/>
    <p:sldId id="269" r:id="rId6"/>
    <p:sldId id="270" r:id="rId7"/>
    <p:sldId id="271" r:id="rId8"/>
    <p:sldId id="272" r:id="rId9"/>
    <p:sldId id="273" r:id="rId10"/>
    <p:sldId id="257" r:id="rId11"/>
    <p:sldId id="262" r:id="rId12"/>
    <p:sldId id="264" r:id="rId13"/>
    <p:sldId id="274" r:id="rId14"/>
    <p:sldId id="275"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90" d="100"/>
          <a:sy n="90" d="100"/>
        </p:scale>
        <p:origin x="-2334"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70044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39074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531987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934518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20487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11153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049552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35865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7006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3911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9709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Ψυχιατρική</a:t>
            </a:r>
            <a:endParaRPr lang="el-GR" sz="3600" b="1" dirty="0">
              <a:solidFill>
                <a:schemeClr val="tx1"/>
              </a:solidFill>
              <a:latin typeface="+mn-lt"/>
            </a:endParaRPr>
          </a:p>
        </p:txBody>
      </p:sp>
      <p:sp>
        <p:nvSpPr>
          <p:cNvPr id="3" name="Υπότιτλος 2"/>
          <p:cNvSpPr>
            <a:spLocks noGrp="1"/>
          </p:cNvSpPr>
          <p:nvPr>
            <p:ph type="subTitle" idx="1"/>
          </p:nvPr>
        </p:nvSpPr>
        <p:spPr>
          <a:xfrm>
            <a:off x="748122" y="3096542"/>
            <a:ext cx="7647756" cy="2132657"/>
          </a:xfrm>
        </p:spPr>
        <p:txBody>
          <a:bodyPr>
            <a:normAutofit/>
          </a:bodyPr>
          <a:lstStyle/>
          <a:p>
            <a:r>
              <a:rPr lang="el-GR" sz="2600" b="1" dirty="0" smtClean="0"/>
              <a:t>Ενότητα </a:t>
            </a:r>
            <a:r>
              <a:rPr lang="el-GR" sz="2600" b="1" dirty="0" smtClean="0"/>
              <a:t>1</a:t>
            </a:r>
            <a:r>
              <a:rPr lang="en-US" sz="2600" b="1" dirty="0" smtClean="0"/>
              <a:t>7</a:t>
            </a:r>
            <a:r>
              <a:rPr lang="el-GR" sz="2600" dirty="0" smtClean="0"/>
              <a:t>:</a:t>
            </a:r>
            <a:r>
              <a:rPr lang="en-US" sz="2600" dirty="0" smtClean="0"/>
              <a:t> </a:t>
            </a:r>
            <a:r>
              <a:rPr lang="el-GR" sz="2600" dirty="0" smtClean="0"/>
              <a:t>Θεραπευτικές παρεμβάσεις στην ψυχιατρική</a:t>
            </a:r>
          </a:p>
          <a:p>
            <a:pPr>
              <a:spcBef>
                <a:spcPts val="0"/>
              </a:spcBef>
              <a:spcAft>
                <a:spcPts val="1200"/>
              </a:spcAft>
            </a:pPr>
            <a:endParaRPr lang="en-US" sz="1800" dirty="0" smtClean="0"/>
          </a:p>
          <a:p>
            <a:pPr>
              <a:spcBef>
                <a:spcPts val="0"/>
              </a:spcBef>
            </a:pPr>
            <a:r>
              <a:rPr lang="el-GR" sz="2400" dirty="0" smtClean="0"/>
              <a:t>Ευάγγελος Γ. Παπαγεωργίου</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Ευάγγελος Γ. Παπαγεωργίου 2014. Ευάγγελος Γ. Παπαγεωργίου 2014. «Ψυχιατρική. Ενότητα </a:t>
            </a:r>
            <a:r>
              <a:rPr lang="el-GR" sz="2000" dirty="0" smtClean="0"/>
              <a:t>1</a:t>
            </a:r>
            <a:r>
              <a:rPr lang="en-US" sz="2000" dirty="0" smtClean="0"/>
              <a:t>7</a:t>
            </a:r>
            <a:r>
              <a:rPr lang="el-GR" sz="2000" dirty="0" smtClean="0"/>
              <a:t>: </a:t>
            </a:r>
            <a:r>
              <a:rPr lang="el-GR" sz="2000" dirty="0"/>
              <a:t>Θεραπευτικές παρεμβάσεις στην </a:t>
            </a:r>
            <a:r>
              <a:rPr lang="el-GR" sz="2000" dirty="0" err="1" smtClean="0"/>
              <a:t>ψυχιατρικη</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981769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237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Ψυχολογία των ασθενών – διασυνδετική ψυχιατρική</a:t>
            </a:r>
            <a:endParaRPr lang="el-GR" sz="3200" dirty="0"/>
          </a:p>
        </p:txBody>
      </p:sp>
      <p:sp>
        <p:nvSpPr>
          <p:cNvPr id="3" name="2 - Θέση περιεχομένου"/>
          <p:cNvSpPr>
            <a:spLocks noGrp="1"/>
          </p:cNvSpPr>
          <p:nvPr>
            <p:ph idx="1"/>
          </p:nvPr>
        </p:nvSpPr>
        <p:spPr/>
        <p:txBody>
          <a:bodyPr>
            <a:normAutofit/>
          </a:bodyPr>
          <a:lstStyle/>
          <a:p>
            <a:r>
              <a:rPr lang="el-GR" sz="2400" dirty="0" smtClean="0"/>
              <a:t>Η αλλαγή της συναισθηματικής κατάστασης και ο τρόπος που βιώνει ο ασθενής την ασθένειά του </a:t>
            </a:r>
          </a:p>
          <a:p>
            <a:r>
              <a:rPr lang="el-GR" sz="2400" dirty="0" smtClean="0"/>
              <a:t>Η Διασυνδετική Ψυχιατρική σκοπό έχει, όχι μόνο να βοηθήσει τον σωματικά ασθενή να αντιμετωπίσει τις ψυχολογικές παραμέτρους της ασθένειας του, αλλά και να ευαισθητοποιήσει τους υπόλοιπους θεραπευτές και το νοσηλευτικό προσωπικό σχετικά με αυτές και τη σημασία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13565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Θεραπευτικές παρεμβάσεις αποκατάστασης ψυχιατρικών ασθενών (Ι)</a:t>
            </a:r>
            <a:endParaRPr lang="el-GR" sz="3200" dirty="0"/>
          </a:p>
        </p:txBody>
      </p:sp>
      <p:sp>
        <p:nvSpPr>
          <p:cNvPr id="3" name="2 - Θέση περιεχομένου"/>
          <p:cNvSpPr>
            <a:spLocks noGrp="1"/>
          </p:cNvSpPr>
          <p:nvPr>
            <p:ph idx="1"/>
          </p:nvPr>
        </p:nvSpPr>
        <p:spPr/>
        <p:txBody>
          <a:bodyPr>
            <a:normAutofit/>
          </a:bodyPr>
          <a:lstStyle/>
          <a:p>
            <a:r>
              <a:rPr lang="el-GR" sz="2400" dirty="0" smtClean="0"/>
              <a:t>Η έννοια της θεραπείας αποκατάστασης στην ψυχιατρική</a:t>
            </a:r>
          </a:p>
          <a:p>
            <a:pPr lvl="1"/>
            <a:r>
              <a:rPr lang="el-GR" sz="2400" dirty="0" smtClean="0"/>
              <a:t>Ιδιαιτερότητες στην αποκατάσταση ψυχιατρικών ασθενών</a:t>
            </a:r>
          </a:p>
          <a:p>
            <a:pPr lvl="1"/>
            <a:r>
              <a:rPr lang="el-GR" sz="2400" dirty="0" smtClean="0"/>
              <a:t>Η σημασία της εργασίας ή της επαγγελματικής αποκατάστασης στους ψυχικά ασθενείς</a:t>
            </a:r>
          </a:p>
          <a:p>
            <a:pPr lvl="1">
              <a:buNone/>
            </a:pPr>
            <a:endParaRPr lang="el-GR" sz="2400" dirty="0"/>
          </a:p>
          <a:p>
            <a:r>
              <a:rPr lang="el-GR" sz="2400" dirty="0" smtClean="0"/>
              <a:t>Κοινωνική – Κοινοτική ψυχιατρική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25292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Θεραπευτικές παρεμβάσεις αποκατάστασης ψυχιατρικών ασθενών (ΙΙ)</a:t>
            </a:r>
            <a:endParaRPr lang="el-GR" sz="3200" dirty="0"/>
          </a:p>
        </p:txBody>
      </p:sp>
      <p:sp>
        <p:nvSpPr>
          <p:cNvPr id="3" name="2 - Θέση περιεχομένου"/>
          <p:cNvSpPr>
            <a:spLocks noGrp="1"/>
          </p:cNvSpPr>
          <p:nvPr>
            <p:ph idx="1"/>
          </p:nvPr>
        </p:nvSpPr>
        <p:spPr/>
        <p:txBody>
          <a:bodyPr>
            <a:normAutofit/>
          </a:bodyPr>
          <a:lstStyle/>
          <a:p>
            <a:pPr>
              <a:buNone/>
            </a:pPr>
            <a:r>
              <a:rPr lang="el-GR" sz="2400" b="1" dirty="0" smtClean="0">
                <a:solidFill>
                  <a:srgbClr val="004B82"/>
                </a:solidFill>
              </a:rPr>
              <a:t>Κλινικές μορφές θεραπείας</a:t>
            </a:r>
          </a:p>
          <a:p>
            <a:r>
              <a:rPr lang="el-GR" sz="2400" dirty="0" smtClean="0"/>
              <a:t>Η κλινική σαν θεραπευτικό σύνολο – Ψυχοθεραπεία</a:t>
            </a:r>
          </a:p>
          <a:p>
            <a:r>
              <a:rPr lang="el-GR" sz="2400" dirty="0" smtClean="0"/>
              <a:t>Σπορ και Κινησιοθεραπεία</a:t>
            </a:r>
          </a:p>
          <a:p>
            <a:r>
              <a:rPr lang="el-GR" sz="2400" dirty="0" smtClean="0"/>
              <a:t>Η Εργασιοθεραπεία</a:t>
            </a:r>
          </a:p>
          <a:p>
            <a:r>
              <a:rPr lang="el-GR" sz="2400" dirty="0" err="1" smtClean="0"/>
              <a:t>Απασχολησιοθεραπεία</a:t>
            </a:r>
            <a:endParaRPr lang="el-GR" sz="2400" dirty="0" smtClean="0"/>
          </a:p>
          <a:p>
            <a:r>
              <a:rPr lang="el-GR" sz="2400" dirty="0" smtClean="0"/>
              <a:t>Μουσικοθεραπεία</a:t>
            </a:r>
          </a:p>
          <a:p>
            <a:r>
              <a:rPr lang="el-GR" sz="2400" dirty="0" smtClean="0"/>
              <a:t>Ανάπτυξη δεξιοτήτων της καθημερινότητας</a:t>
            </a:r>
          </a:p>
          <a:p>
            <a:pPr lvl="1"/>
            <a:endParaRPr lang="el-GR" sz="2400" dirty="0"/>
          </a:p>
          <a:p>
            <a:pPr lvl="1">
              <a:buNone/>
            </a:pPr>
            <a:endParaRPr lang="el-GR" sz="2400" dirty="0" smtClean="0"/>
          </a:p>
          <a:p>
            <a:pPr lvl="1">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71432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7180" y="116632"/>
            <a:ext cx="8589640" cy="908720"/>
          </a:xfrm>
        </p:spPr>
        <p:txBody>
          <a:bodyPr>
            <a:noAutofit/>
          </a:bodyPr>
          <a:lstStyle/>
          <a:p>
            <a:r>
              <a:rPr lang="el-GR" sz="3600" dirty="0" smtClean="0"/>
              <a:t>Ενδιάμεσες δομές – ψυχιατρική αλυσίδα (Ι)</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Το ψυχιατρείο</a:t>
            </a:r>
          </a:p>
          <a:p>
            <a:pPr>
              <a:spcBef>
                <a:spcPts val="1800"/>
              </a:spcBef>
            </a:pPr>
            <a:r>
              <a:rPr lang="el-GR" sz="2400" dirty="0" smtClean="0"/>
              <a:t>Τον ψυχιατρικό τομέα του γενικού Νοσοκομείου</a:t>
            </a:r>
          </a:p>
          <a:p>
            <a:pPr>
              <a:spcBef>
                <a:spcPts val="1800"/>
              </a:spcBef>
            </a:pPr>
            <a:r>
              <a:rPr lang="el-GR" sz="2400" dirty="0" smtClean="0"/>
              <a:t>Κέντρα Κοινοτικής Ψυχικής Υγείας</a:t>
            </a:r>
          </a:p>
          <a:p>
            <a:pPr>
              <a:spcBef>
                <a:spcPts val="1800"/>
              </a:spcBef>
            </a:pPr>
            <a:r>
              <a:rPr lang="el-GR" sz="2400" dirty="0" smtClean="0"/>
              <a:t>Μονάδες Ημερήσιας Περίθαλψης </a:t>
            </a:r>
          </a:p>
          <a:p>
            <a:pPr lvl="1"/>
            <a:r>
              <a:rPr lang="el-GR" sz="2400" dirty="0" smtClean="0"/>
              <a:t>Νοσοκομεία ημέρας,</a:t>
            </a:r>
          </a:p>
          <a:p>
            <a:pPr lvl="1"/>
            <a:r>
              <a:rPr lang="el-GR" sz="2400" dirty="0" smtClean="0"/>
              <a:t>Μονάδες περίθαλψης για ενήλικες</a:t>
            </a:r>
          </a:p>
          <a:p>
            <a:pPr lvl="1"/>
            <a:r>
              <a:rPr lang="el-GR" sz="2400" dirty="0" smtClean="0"/>
              <a:t>Κοινωνικές ψυχιατρικές λέσχες</a:t>
            </a:r>
          </a:p>
          <a:p>
            <a:pPr lvl="1"/>
            <a:r>
              <a:rPr lang="el-GR" sz="2400" dirty="0" smtClean="0"/>
              <a:t>Μονάδες ημερήσιας περίθαλψης για παιδιά</a:t>
            </a:r>
          </a:p>
          <a:p>
            <a:pPr>
              <a:spcBef>
                <a:spcPts val="1800"/>
              </a:spcBef>
            </a:pPr>
            <a:r>
              <a:rPr lang="el-GR" sz="2400" dirty="0" smtClean="0"/>
              <a:t>Νοσοκομείο Νύχτας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632654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3772" y="116632"/>
            <a:ext cx="8676456" cy="908720"/>
          </a:xfrm>
        </p:spPr>
        <p:txBody>
          <a:bodyPr>
            <a:normAutofit/>
          </a:bodyPr>
          <a:lstStyle/>
          <a:p>
            <a:r>
              <a:rPr lang="el-GR" sz="3600" dirty="0"/>
              <a:t>Ενδιάμεσες δομές – ψυχιατρική αλυσίδα </a:t>
            </a:r>
            <a:r>
              <a:rPr lang="el-GR" sz="3600" dirty="0" smtClean="0"/>
              <a:t>(ΙΙ)</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Υπηρεσίες Επαγγελματικής Εκπαίδευσης και Αποκατάστασης</a:t>
            </a:r>
          </a:p>
          <a:p>
            <a:pPr lvl="1"/>
            <a:r>
              <a:rPr lang="el-GR" sz="2400" dirty="0" smtClean="0"/>
              <a:t>Προεπαγγελματικά εργαστήρια</a:t>
            </a:r>
          </a:p>
          <a:p>
            <a:pPr lvl="1"/>
            <a:r>
              <a:rPr lang="el-GR" sz="2400" dirty="0" smtClean="0"/>
              <a:t>Επαγγελματικά εργαστήρια</a:t>
            </a:r>
          </a:p>
          <a:p>
            <a:pPr lvl="1"/>
            <a:r>
              <a:rPr lang="el-GR" sz="2400" dirty="0" smtClean="0"/>
              <a:t>Προστατευμένα εργαστήρια</a:t>
            </a:r>
          </a:p>
          <a:p>
            <a:pPr>
              <a:spcBef>
                <a:spcPts val="1800"/>
              </a:spcBef>
            </a:pPr>
            <a:r>
              <a:rPr lang="el-GR" sz="2400" dirty="0" smtClean="0"/>
              <a:t>Υπηρεσίες προστατευμένης διαμονής και στέγασης</a:t>
            </a:r>
          </a:p>
          <a:p>
            <a:pPr lvl="1"/>
            <a:r>
              <a:rPr lang="el-GR" sz="2400" dirty="0" smtClean="0"/>
              <a:t>Ξενώνες</a:t>
            </a:r>
          </a:p>
          <a:p>
            <a:pPr lvl="1"/>
            <a:r>
              <a:rPr lang="el-GR" sz="2400" dirty="0" smtClean="0"/>
              <a:t>Οικοτροφεία</a:t>
            </a:r>
          </a:p>
          <a:p>
            <a:pPr lvl="1"/>
            <a:r>
              <a:rPr lang="el-GR" sz="2400" dirty="0" smtClean="0"/>
              <a:t>Προστατευμένα διαμερίσματα</a:t>
            </a:r>
          </a:p>
          <a:p>
            <a:pPr>
              <a:spcBef>
                <a:spcPts val="1800"/>
              </a:spcBef>
            </a:pPr>
            <a:r>
              <a:rPr lang="el-GR" sz="2400" dirty="0" smtClean="0"/>
              <a:t>Κινητές ψυχιατρικές μονάδες</a:t>
            </a:r>
          </a:p>
          <a:p>
            <a:pPr>
              <a:spcBef>
                <a:spcPts val="1800"/>
              </a:spcBef>
            </a:pPr>
            <a:r>
              <a:rPr lang="el-GR" sz="2400" dirty="0" smtClean="0"/>
              <a:t>Μονάδες παρέμβασης για την αντιμετώπιση κρίσεων </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961035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760" y="116632"/>
            <a:ext cx="8892480" cy="908720"/>
          </a:xfrm>
        </p:spPr>
        <p:txBody>
          <a:bodyPr>
            <a:noAutofit/>
          </a:bodyPr>
          <a:lstStyle/>
          <a:p>
            <a:r>
              <a:rPr lang="el-GR" sz="3600" dirty="0"/>
              <a:t>Ενδιάμεσες δομές – ψυχιατρική αλυσίδα </a:t>
            </a:r>
            <a:r>
              <a:rPr lang="el-GR" sz="3600" dirty="0" smtClean="0"/>
              <a:t>(ΙΙΙ)</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Η περίθαλψη κατ’ οίκον</a:t>
            </a:r>
          </a:p>
          <a:p>
            <a:r>
              <a:rPr lang="el-GR" sz="2400" dirty="0" smtClean="0"/>
              <a:t>Η ανοιχτή ψυχιατρική περίθαλψη στην παιδική και εφηβική ηλικία</a:t>
            </a:r>
          </a:p>
          <a:p>
            <a:r>
              <a:rPr lang="el-GR" sz="2400" dirty="0" smtClean="0"/>
              <a:t>Μονάδες ψυχικής υγείας εφήβων</a:t>
            </a:r>
          </a:p>
          <a:p>
            <a:r>
              <a:rPr lang="el-GR" sz="2400" dirty="0" smtClean="0"/>
              <a:t>Ο θεσμός των ανάδοχων οικογενειών για παιδιά με ψυχιατρικά προβλήματα</a:t>
            </a:r>
          </a:p>
          <a:p>
            <a:r>
              <a:rPr lang="el-GR" sz="2400" dirty="0" smtClean="0"/>
              <a:t>Κοινωνικοί συνεταιρισμοί περιορισμένης ευθύνης (ΚΟΙ.Σ.Π.Ε.)</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84736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Ο ρόλος της θεραπευτικής ομάδας</a:t>
            </a:r>
            <a:endParaRPr lang="el-GR" sz="3600" dirty="0"/>
          </a:p>
        </p:txBody>
      </p:sp>
      <p:sp>
        <p:nvSpPr>
          <p:cNvPr id="3" name="2 - Θέση περιεχομένου"/>
          <p:cNvSpPr>
            <a:spLocks noGrp="1"/>
          </p:cNvSpPr>
          <p:nvPr>
            <p:ph idx="1"/>
          </p:nvPr>
        </p:nvSpPr>
        <p:spPr/>
        <p:txBody>
          <a:bodyPr>
            <a:normAutofit/>
          </a:bodyPr>
          <a:lstStyle/>
          <a:p>
            <a:pPr>
              <a:spcBef>
                <a:spcPts val="1200"/>
              </a:spcBef>
            </a:pPr>
            <a:r>
              <a:rPr lang="el-GR" sz="2800" dirty="0" smtClean="0"/>
              <a:t>Ο Ψυχίατρος</a:t>
            </a:r>
          </a:p>
          <a:p>
            <a:pPr>
              <a:spcBef>
                <a:spcPts val="1200"/>
              </a:spcBef>
            </a:pPr>
            <a:r>
              <a:rPr lang="el-GR" sz="2800" dirty="0" smtClean="0"/>
              <a:t>Ο Ψυχολόγος</a:t>
            </a:r>
          </a:p>
          <a:p>
            <a:pPr>
              <a:spcBef>
                <a:spcPts val="1200"/>
              </a:spcBef>
            </a:pPr>
            <a:r>
              <a:rPr lang="el-GR" sz="2800" dirty="0" smtClean="0"/>
              <a:t>Ο Νοσηλευτής</a:t>
            </a:r>
          </a:p>
          <a:p>
            <a:pPr>
              <a:spcBef>
                <a:spcPts val="1200"/>
              </a:spcBef>
            </a:pPr>
            <a:r>
              <a:rPr lang="el-GR" sz="2800" dirty="0" smtClean="0"/>
              <a:t>Ο Κοινωνικός Λειτουργός</a:t>
            </a:r>
          </a:p>
          <a:p>
            <a:pPr>
              <a:spcBef>
                <a:spcPts val="1200"/>
              </a:spcBef>
            </a:pPr>
            <a:r>
              <a:rPr lang="el-GR" sz="2800" dirty="0" smtClean="0"/>
              <a:t>Ο </a:t>
            </a:r>
            <a:r>
              <a:rPr lang="el-GR" sz="2800" dirty="0" err="1" smtClean="0"/>
              <a:t>Εργοθεραπευτής</a:t>
            </a:r>
            <a:endParaRPr lang="el-GR" sz="2800" dirty="0" smtClean="0"/>
          </a:p>
          <a:p>
            <a:pPr>
              <a:spcBef>
                <a:spcPts val="1200"/>
              </a:spcBef>
            </a:pPr>
            <a:r>
              <a:rPr lang="el-GR" sz="2800" dirty="0" smtClean="0"/>
              <a:t>Ο </a:t>
            </a:r>
            <a:r>
              <a:rPr lang="el-GR" sz="2800" dirty="0" err="1" smtClean="0"/>
              <a:t>Μουσικοθεραπευτής</a:t>
            </a:r>
            <a:endParaRPr lang="el-GR" sz="2800" dirty="0" smtClean="0"/>
          </a:p>
          <a:p>
            <a:pPr>
              <a:spcBef>
                <a:spcPts val="1200"/>
              </a:spcBef>
              <a:buNone/>
            </a:pPr>
            <a:endParaRPr lang="el-GR" sz="36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118099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54626e21ec3e112ebaadd27e7dd5d24ed4adc5"/>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865</Words>
  <Application>Microsoft Office PowerPoint</Application>
  <PresentationFormat>Προβολή στην οθόνη (4:3)</PresentationFormat>
  <Paragraphs>125</Paragraphs>
  <Slides>15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OC_template_updated</vt:lpstr>
      <vt:lpstr>1_OC_template_updated</vt:lpstr>
      <vt:lpstr>Ψυχιατρική</vt:lpstr>
      <vt:lpstr>Ψυχολογία των ασθενών – διασυνδετική ψυχιατρική</vt:lpstr>
      <vt:lpstr>Θεραπευτικές παρεμβάσεις αποκατάστασης ψυχιατρικών ασθενών (Ι)</vt:lpstr>
      <vt:lpstr>Θεραπευτικές παρεμβάσεις αποκατάστασης ψυχιατρικών ασθενών (ΙΙ)</vt:lpstr>
      <vt:lpstr>Ενδιάμεσες δομές – ψυχιατρική αλυσίδα (Ι)</vt:lpstr>
      <vt:lpstr>Ενδιάμεσες δομές – ψυχιατρική αλυσίδα (ΙΙ)</vt:lpstr>
      <vt:lpstr>Ενδιάμεσες δομές – ψυχιατρική αλυσίδα (ΙΙΙ)</vt:lpstr>
      <vt:lpstr>Ο ρόλος της θεραπευτικής ομάδας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185</cp:revision>
  <dcterms:created xsi:type="dcterms:W3CDTF">2013-03-04T13:35:19Z</dcterms:created>
  <dcterms:modified xsi:type="dcterms:W3CDTF">2015-08-28T10:44:54Z</dcterms:modified>
</cp:coreProperties>
</file>