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0" r:id="rId1"/>
    <p:sldMasterId id="2147483724" r:id="rId2"/>
    <p:sldMasterId id="2147483738" r:id="rId3"/>
    <p:sldMasterId id="2147483779" r:id="rId4"/>
    <p:sldMasterId id="2147483793" r:id="rId5"/>
    <p:sldMasterId id="2147483804" r:id="rId6"/>
  </p:sldMasterIdLst>
  <p:notesMasterIdLst>
    <p:notesMasterId r:id="rId44"/>
  </p:notesMasterIdLst>
  <p:handoutMasterIdLst>
    <p:handoutMasterId r:id="rId45"/>
  </p:handoutMasterIdLst>
  <p:sldIdLst>
    <p:sldId id="297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gs" Target="tags/tag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0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3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5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1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4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7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1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0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7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40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1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8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1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3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7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42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5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6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3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2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2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3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524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2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7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0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0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1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22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7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2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1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7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8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17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2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2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4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0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0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40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5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1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4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3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3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8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4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3096543"/>
            <a:ext cx="7704856" cy="980529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l-GR" sz="2800" b="1" dirty="0" smtClean="0">
                <a:solidFill>
                  <a:srgbClr val="800000"/>
                </a:solidFill>
              </a:rPr>
              <a:t>Ενότητ</a:t>
            </a:r>
            <a:r>
              <a:rPr lang="el-GR" sz="2800" b="1" dirty="0">
                <a:solidFill>
                  <a:srgbClr val="800000"/>
                </a:solidFill>
              </a:rPr>
              <a:t>α</a:t>
            </a:r>
            <a:r>
              <a:rPr lang="el-GR" sz="2800" b="1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12</a:t>
            </a:r>
            <a:r>
              <a:rPr lang="el-GR" sz="2800" dirty="0" smtClean="0">
                <a:solidFill>
                  <a:srgbClr val="800000"/>
                </a:solidFill>
              </a:rPr>
              <a:t>: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l-GR" sz="2800" dirty="0">
                <a:solidFill>
                  <a:srgbClr val="800000"/>
                </a:solidFill>
              </a:rPr>
              <a:t>«</a:t>
            </a:r>
            <a:r>
              <a:rPr lang="el-GR" sz="2800" b="1" dirty="0">
                <a:solidFill>
                  <a:srgbClr val="800000"/>
                </a:solidFill>
              </a:rPr>
              <a:t>Δευτερογενής Πρόληψη - Αποκατάσταση Καρδιοαγγειακών Παθήσεων</a:t>
            </a:r>
            <a:r>
              <a:rPr lang="el-GR" sz="2800" b="1" dirty="0" smtClean="0">
                <a:solidFill>
                  <a:srgbClr val="800000"/>
                </a:solidFill>
              </a:rPr>
              <a:t>»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endParaRPr lang="el-GR" sz="2800" b="1" dirty="0" smtClean="0">
              <a:solidFill>
                <a:srgbClr val="800000"/>
              </a:solidFill>
            </a:endParaRPr>
          </a:p>
          <a:p>
            <a:pPr lvl="0">
              <a:defRPr/>
            </a:pPr>
            <a:r>
              <a:rPr lang="el-GR" sz="2800" b="1" dirty="0">
                <a:solidFill>
                  <a:prstClr val="black"/>
                </a:solidFill>
              </a:rPr>
              <a:t>Στάδιο Ι</a:t>
            </a:r>
            <a:r>
              <a:rPr lang="en-US" sz="2800" b="1" dirty="0">
                <a:solidFill>
                  <a:prstClr val="black"/>
                </a:solidFill>
              </a:rPr>
              <a:t>I &amp; III</a:t>
            </a:r>
            <a:endParaRPr lang="el-GR" sz="28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l-GR" sz="2800" b="1" dirty="0">
              <a:solidFill>
                <a:srgbClr val="800000"/>
              </a:solidFill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372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957" y="4127270"/>
            <a:ext cx="407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MSc, PhD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Τμήμα Φυσικοθεραπείας – ΤΕΙ Αθήνας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5004048" y="4127270"/>
            <a:ext cx="404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Ευθυμία Ζέρβα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MSc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PhD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Καθηγήτρια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Εφαρμογών 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Τμήμα Φυσικοθεραπείας – ΤΕΙ Αθήνας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Διάρκεια και Συχνότητα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της Άσκησης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844824"/>
            <a:ext cx="8229600" cy="2664296"/>
          </a:xfrm>
        </p:spPr>
        <p:txBody>
          <a:bodyPr/>
          <a:lstStyle/>
          <a:p>
            <a:pPr marL="892175" indent="-352425" eaLnBrk="1" hangingPunct="1">
              <a:lnSpc>
                <a:spcPct val="105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Διάρκεια:</a:t>
            </a:r>
            <a:r>
              <a:rPr lang="el-GR" sz="2400" dirty="0" smtClean="0">
                <a:solidFill>
                  <a:srgbClr val="800000"/>
                </a:solidFill>
              </a:rPr>
              <a:t> </a:t>
            </a:r>
            <a:r>
              <a:rPr lang="el-GR" sz="2400" dirty="0" smtClean="0"/>
              <a:t>αρχικά 1</a:t>
            </a:r>
            <a:r>
              <a:rPr lang="en-US" sz="2400" dirty="0" smtClean="0"/>
              <a:t>5</a:t>
            </a:r>
            <a:r>
              <a:rPr lang="el-GR" sz="2400" dirty="0" smtClean="0"/>
              <a:t>΄-30΄(Στάδιο ΙΙ) </a:t>
            </a:r>
            <a:r>
              <a:rPr lang="en-US" sz="2400" dirty="0" smtClean="0"/>
              <a:t>, </a:t>
            </a:r>
            <a:r>
              <a:rPr lang="el-GR" sz="2400" dirty="0" smtClean="0"/>
              <a:t>αργότερα                30΄</a:t>
            </a:r>
            <a:r>
              <a:rPr lang="en-US" sz="2400" dirty="0" smtClean="0"/>
              <a:t>-5</a:t>
            </a:r>
            <a:r>
              <a:rPr lang="el-GR" sz="2400" dirty="0" smtClean="0"/>
              <a:t>0΄ (Στάδιο ΙΙΙ).</a:t>
            </a:r>
            <a:r>
              <a:rPr lang="en-US" sz="2400" dirty="0" smtClean="0"/>
              <a:t> </a:t>
            </a:r>
            <a:r>
              <a:rPr lang="el-GR" sz="2400" dirty="0" smtClean="0"/>
              <a:t>Κατά τη συνεδρία θα πρέπει                να διατίθεται ικανός χρόνος για προθέρμανση και αποθεραπεία (</a:t>
            </a:r>
            <a:r>
              <a:rPr lang="en-US" sz="2400" dirty="0" smtClean="0"/>
              <a:t>cool down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pPr marL="892175" indent="-352425" eaLnBrk="1" hangingPunct="1">
              <a:lnSpc>
                <a:spcPct val="55000"/>
              </a:lnSpc>
              <a:buClr>
                <a:srgbClr val="990000"/>
              </a:buClr>
              <a:buSzPct val="105000"/>
              <a:buFont typeface="Wingdings" pitchFamily="2" charset="2"/>
              <a:buChar char="§"/>
              <a:defRPr/>
            </a:pPr>
            <a:endParaRPr lang="el-GR" sz="2400" dirty="0" smtClean="0"/>
          </a:p>
          <a:p>
            <a:pPr marL="892175" indent="-352425"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Συχνότητα:</a:t>
            </a:r>
            <a:r>
              <a:rPr lang="el-GR" sz="2400" dirty="0" smtClean="0">
                <a:solidFill>
                  <a:srgbClr val="800000"/>
                </a:solidFill>
              </a:rPr>
              <a:t> </a:t>
            </a:r>
            <a:r>
              <a:rPr lang="el-GR" sz="2400" dirty="0" smtClean="0"/>
              <a:t>αρχικά 2-3 συνεδρίες ανά εβδομάδα, αργότερα </a:t>
            </a:r>
            <a:r>
              <a:rPr lang="en-US" sz="2400" dirty="0" smtClean="0"/>
              <a:t>4</a:t>
            </a:r>
            <a:r>
              <a:rPr lang="el-GR" sz="2400" dirty="0" smtClean="0"/>
              <a:t>-</a:t>
            </a:r>
            <a:r>
              <a:rPr lang="en-US" sz="2400" dirty="0" smtClean="0"/>
              <a:t>5 </a:t>
            </a:r>
            <a:r>
              <a:rPr lang="el-GR" sz="2400" dirty="0" smtClean="0"/>
              <a:t>συνεδρίες ανά εβδομάδα.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5085184"/>
            <a:ext cx="7416824" cy="1107996"/>
          </a:xfrm>
          <a:prstGeom prst="rect">
            <a:avLst/>
          </a:prstGeom>
          <a:noFill/>
          <a:ln w="50800" cmpd="tri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prstClr val="black"/>
                </a:solidFill>
                <a:latin typeface="Calibri"/>
              </a:rPr>
              <a:t>Κατά την πρόοδο του προγράμματος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είναι πιο ασφαλές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να αυξάνεται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πρώτα η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διάρκεια της άσκησης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και κατόπιν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προοδευτικά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η έντασή της.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Ασκήσεις 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Ευλυγισίας - Διατάσεις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3312368"/>
          </a:xfrm>
        </p:spPr>
        <p:txBody>
          <a:bodyPr>
            <a:normAutofit/>
          </a:bodyPr>
          <a:lstStyle/>
          <a:p>
            <a:pPr marL="360000" indent="-358775" eaLnBrk="1" hangingPunct="1">
              <a:lnSpc>
                <a:spcPct val="110000"/>
              </a:lnSpc>
              <a:buClr>
                <a:srgbClr val="990000"/>
              </a:buClr>
              <a:buSzPct val="90000"/>
              <a:buFont typeface="Wingdings" pitchFamily="2" charset="2"/>
              <a:buChar char="Ø"/>
              <a:defRPr/>
            </a:pPr>
            <a:r>
              <a:rPr lang="el-GR" sz="2400" dirty="0" smtClean="0"/>
              <a:t>Ασκήσεις ευλυγισίας και διατάσεις των κυριότερων μεγάλων μυϊκών ομάδων:</a:t>
            </a:r>
          </a:p>
          <a:p>
            <a:pPr marL="360000" indent="-358775" eaLnBrk="1" hangingPunct="1">
              <a:lnSpc>
                <a:spcPct val="80000"/>
              </a:lnSpc>
              <a:buClr>
                <a:srgbClr val="990000"/>
              </a:buClr>
              <a:buSzPct val="90000"/>
              <a:buFont typeface="Wingdings" pitchFamily="2" charset="2"/>
              <a:buNone/>
              <a:defRPr/>
            </a:pPr>
            <a:endParaRPr lang="el-GR" sz="2400" dirty="0" smtClean="0"/>
          </a:p>
          <a:p>
            <a:pPr marL="360000" eaLnBrk="1" hangingPunct="1">
              <a:lnSpc>
                <a:spcPct val="110000"/>
              </a:lnSpc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/>
              <a:t>Κράτημα σε θέση ήπιας δυσφορίας για</a:t>
            </a:r>
            <a:r>
              <a:rPr lang="en-US" sz="2400" dirty="0" smtClean="0"/>
              <a:t> </a:t>
            </a:r>
            <a:r>
              <a:rPr lang="el-GR" sz="2400" dirty="0" smtClean="0"/>
              <a:t>15</a:t>
            </a:r>
            <a:r>
              <a:rPr lang="en-US" sz="2400" dirty="0" smtClean="0"/>
              <a:t>s</a:t>
            </a:r>
            <a:r>
              <a:rPr lang="el-GR" sz="2400" dirty="0" smtClean="0"/>
              <a:t>-30</a:t>
            </a:r>
            <a:r>
              <a:rPr lang="en-US" sz="2400" dirty="0" smtClean="0"/>
              <a:t>s</a:t>
            </a:r>
            <a:r>
              <a:rPr lang="el-GR" sz="2400" dirty="0" smtClean="0"/>
              <a:t>,</a:t>
            </a:r>
          </a:p>
          <a:p>
            <a:pPr marL="360000" eaLnBrk="1" hangingPunct="1">
              <a:lnSpc>
                <a:spcPct val="110000"/>
              </a:lnSpc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/>
              <a:t>2-4 επαναλήψεις για κάθε μυϊκή ομάδα,</a:t>
            </a:r>
          </a:p>
          <a:p>
            <a:pPr marL="360000" eaLnBrk="1" hangingPunct="1">
              <a:lnSpc>
                <a:spcPct val="110000"/>
              </a:lnSpc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/>
              <a:t>2-3 συνεδρίες</a:t>
            </a:r>
            <a:r>
              <a:rPr lang="el-GR" sz="2400" dirty="0"/>
              <a:t> </a:t>
            </a:r>
            <a:r>
              <a:rPr lang="el-GR" sz="2400" dirty="0" smtClean="0"/>
              <a:t>ανά εβδομάδα.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955" y="5358506"/>
            <a:ext cx="327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AACPR, 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Human Kinetics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 2004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n-US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Ασκήσεις Αντίστασης </a:t>
            </a:r>
            <a:r>
              <a:rPr lang="el-GR" sz="2800" dirty="0" smtClean="0">
                <a:effectLst/>
              </a:rPr>
              <a:t>[1/</a:t>
            </a:r>
            <a:r>
              <a:rPr lang="en-US" sz="2800" dirty="0" smtClean="0">
                <a:effectLst/>
              </a:rPr>
              <a:t>5</a:t>
            </a:r>
            <a:r>
              <a:rPr lang="el-GR" sz="2800" dirty="0" smtClean="0">
                <a:effectLst/>
              </a:rPr>
              <a:t>]</a:t>
            </a:r>
            <a:endParaRPr lang="el-GR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712968" cy="3528392"/>
          </a:xfrm>
        </p:spPr>
        <p:txBody>
          <a:bodyPr/>
          <a:lstStyle/>
          <a:p>
            <a:pPr marL="531813" indent="-531813" eaLnBrk="1" hangingPunct="1">
              <a:lnSpc>
                <a:spcPct val="130000"/>
              </a:lnSpc>
              <a:buClr>
                <a:srgbClr val="990000"/>
              </a:buClr>
              <a:buSzPct val="110000"/>
              <a:buFont typeface="Wingdings" pitchFamily="2" charset="2"/>
              <a:buChar char="Ø"/>
              <a:defRPr/>
            </a:pPr>
            <a:r>
              <a:rPr lang="el-GR" sz="2400" dirty="0" smtClean="0"/>
              <a:t>Οι ασκήσεις αντίστασης για την ενδυνάμωση του μυϊκού συστήματος είναι ιδιαίτερα σημαντικές για τους </a:t>
            </a:r>
            <a:r>
              <a:rPr lang="el-GR" sz="2400" dirty="0" err="1" smtClean="0"/>
              <a:t>καρδιο</a:t>
            </a:r>
            <a:r>
              <a:rPr lang="el-GR" sz="2400" dirty="0" smtClean="0"/>
              <a:t>-αγγειακούς ασθενείς</a:t>
            </a:r>
            <a:r>
              <a:rPr lang="en-US" sz="2400" dirty="0" smtClean="0"/>
              <a:t>. </a:t>
            </a:r>
            <a:r>
              <a:rPr lang="el-GR" sz="2400" dirty="0" smtClean="0"/>
              <a:t>Επιπρόσθετα</a:t>
            </a:r>
            <a:r>
              <a:rPr lang="en-US" sz="2400" dirty="0" smtClean="0"/>
              <a:t>, </a:t>
            </a:r>
            <a:r>
              <a:rPr lang="el-GR" sz="2400" dirty="0" smtClean="0"/>
              <a:t>η </a:t>
            </a:r>
            <a:r>
              <a:rPr lang="el-GR" sz="2400" dirty="0"/>
              <a:t>μυϊκή ενδυνάμωση </a:t>
            </a:r>
            <a:r>
              <a:rPr lang="el-GR" sz="2400" dirty="0" smtClean="0"/>
              <a:t>οδηγεί στην αύξηση της μεταβολικής και οξειδωτικής ικανότητας του μυϊκού συστήματος και με αυτόν τον τρόπο, έμμεσα, συμβάλλει στη βελτίωση της αερόβιας ικανότητας των ασθενών. </a:t>
            </a:r>
            <a:endParaRPr lang="el-GR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541101" y="4987688"/>
            <a:ext cx="313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80000"/>
              </a:lnSpc>
              <a:buClr>
                <a:srgbClr val="FF6600"/>
              </a:buClr>
              <a:buSzPct val="110000"/>
              <a:defRPr/>
            </a:pP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GB" sz="2000" dirty="0" err="1" smtClean="0">
                <a:solidFill>
                  <a:srgbClr val="800000"/>
                </a:solidFill>
                <a:latin typeface="Arial Narrow" pitchFamily="34" charset="0"/>
              </a:rPr>
              <a:t>Carré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F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, ESC Congress 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2010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439" y="5417966"/>
            <a:ext cx="3131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80000"/>
              </a:lnSpc>
              <a:buClr>
                <a:srgbClr val="FF6600"/>
              </a:buClr>
              <a:buSzPct val="110000"/>
              <a:defRPr/>
            </a:pP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Williams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MA, Circulation 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2007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583205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80000"/>
              </a:lnSpc>
              <a:buClr>
                <a:srgbClr val="FF6600"/>
              </a:buClr>
              <a:buSzPct val="110000"/>
              <a:defRPr/>
            </a:pP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dirty="0" err="1" smtClean="0">
                <a:solidFill>
                  <a:srgbClr val="800000"/>
                </a:solidFill>
                <a:latin typeface="Arial Narrow" pitchFamily="34" charset="0"/>
              </a:rPr>
              <a:t>Bjarnason-Wehrens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B, EJCPR 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2004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]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  </a:t>
            </a:r>
            <a:r>
              <a:rPr lang="el-G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Ασκήσεις Αντίστασης 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[</a:t>
            </a:r>
            <a:r>
              <a:rPr lang="en-US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/</a:t>
            </a:r>
            <a:r>
              <a:rPr lang="en-US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5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]</a:t>
            </a:r>
            <a:endParaRPr lang="el-GR" sz="3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74755" name="Θέση περιεχομένου 2"/>
          <p:cNvSpPr>
            <a:spLocks noGrp="1"/>
          </p:cNvSpPr>
          <p:nvPr>
            <p:ph idx="1"/>
          </p:nvPr>
        </p:nvSpPr>
        <p:spPr>
          <a:xfrm>
            <a:off x="491067" y="1412776"/>
            <a:ext cx="8229600" cy="33843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l-GR" sz="2400" dirty="0" smtClean="0"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l-GR" sz="2400" dirty="0" smtClean="0">
                <a:cs typeface="Arial" pitchFamily="34" charset="0"/>
              </a:rPr>
              <a:t>Μέχρι </a:t>
            </a:r>
            <a:r>
              <a:rPr lang="el-GR" sz="2400" dirty="0">
                <a:cs typeface="Arial" pitchFamily="34" charset="0"/>
              </a:rPr>
              <a:t>το τέλος της δεκαετίας του </a:t>
            </a:r>
            <a:r>
              <a:rPr lang="en-US" sz="2400" dirty="0">
                <a:cs typeface="Arial" pitchFamily="34" charset="0"/>
              </a:rPr>
              <a:t>`</a:t>
            </a:r>
            <a:r>
              <a:rPr lang="el-GR" sz="2400" dirty="0" smtClean="0">
                <a:cs typeface="Arial" pitchFamily="34" charset="0"/>
              </a:rPr>
              <a:t>80</a:t>
            </a:r>
            <a:r>
              <a:rPr lang="el-GR" sz="2400" dirty="0">
                <a:cs typeface="Arial" pitchFamily="34" charset="0"/>
              </a:rPr>
              <a:t>, η εφαρμογή ασκήσεων αντίστασης στην καρδιοαγγειακή αποκατάσταση θεωρείτο αμφιλεγόμενη και στην περίπτωση της καρδιακής ανεπάρκειας </a:t>
            </a:r>
            <a:r>
              <a:rPr lang="el-GR" sz="2400" dirty="0" smtClean="0">
                <a:cs typeface="Arial" pitchFamily="34" charset="0"/>
              </a:rPr>
              <a:t>επικίνδυνη.</a:t>
            </a:r>
            <a:r>
              <a:rPr lang="en-US" sz="2400" b="1" baseline="30000" dirty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Όμως</a:t>
            </a:r>
            <a:r>
              <a:rPr lang="el-GR" sz="2400" dirty="0">
                <a:cs typeface="Arial" pitchFamily="34" charset="0"/>
              </a:rPr>
              <a:t>, τα τελευταία </a:t>
            </a:r>
            <a:r>
              <a:rPr lang="en-US" sz="2400" dirty="0" smtClean="0">
                <a:cs typeface="Arial" pitchFamily="34" charset="0"/>
              </a:rPr>
              <a:t>20</a:t>
            </a:r>
            <a:r>
              <a:rPr lang="el-GR" sz="2400" dirty="0" smtClean="0">
                <a:cs typeface="Arial" pitchFamily="34" charset="0"/>
              </a:rPr>
              <a:t> </a:t>
            </a:r>
            <a:r>
              <a:rPr lang="el-GR" sz="2400" dirty="0">
                <a:cs typeface="Arial" pitchFamily="34" charset="0"/>
              </a:rPr>
              <a:t>χρόνια δημοσιευμένα αποτελέσματα πληθώρας μελετών τεκμηριώνουν τόσο τα σημαντικά οφέλη, όσο και την ασφάλεια του προγράμματος ενδυνάμωσης στην καρδιακή </a:t>
            </a:r>
            <a:r>
              <a:rPr lang="el-GR" sz="2400" dirty="0" smtClean="0">
                <a:cs typeface="Arial" pitchFamily="34" charset="0"/>
              </a:rPr>
              <a:t>αποκατάσταση</a:t>
            </a:r>
            <a:r>
              <a:rPr lang="en-US" sz="2400" dirty="0" smtClean="0">
                <a:cs typeface="Arial" pitchFamily="34" charset="0"/>
              </a:rPr>
              <a:t>.</a:t>
            </a:r>
            <a:r>
              <a:rPr lang="el-GR" sz="2400" dirty="0" smtClean="0">
                <a:cs typeface="Arial" pitchFamily="34" charset="0"/>
              </a:rPr>
              <a:t> </a:t>
            </a:r>
            <a:endParaRPr lang="en-GB" sz="2000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9734" y="55892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GB" sz="2000" dirty="0" err="1">
                <a:solidFill>
                  <a:srgbClr val="800000"/>
                </a:solidFill>
                <a:latin typeface="Arial Narrow" pitchFamily="34" charset="0"/>
              </a:rPr>
              <a:t>Braith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 2008,</a:t>
            </a:r>
            <a:r>
              <a:rPr lang="de-DE" sz="2000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GB" sz="2000" dirty="0" err="1" smtClean="0">
                <a:solidFill>
                  <a:srgbClr val="800000"/>
                </a:solidFill>
                <a:latin typeface="Arial Narrow" pitchFamily="34" charset="0"/>
              </a:rPr>
              <a:t>Bjarnason-Wehrens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2004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n-GB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34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el-G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  </a:t>
            </a:r>
            <a:r>
              <a:rPr lang="el-G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Ασκήσεις Αντίστασης 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[</a:t>
            </a:r>
            <a:r>
              <a:rPr lang="en-US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/</a:t>
            </a:r>
            <a:r>
              <a:rPr lang="en-US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5</a:t>
            </a:r>
            <a:r>
              <a:rPr lang="el-GR" sz="2800" dirty="0" smtClean="0">
                <a:solidFill>
                  <a:srgbClr val="800000"/>
                </a:solidFill>
                <a:ea typeface="Tahoma" pitchFamily="34" charset="0"/>
                <a:cs typeface="Tahoma" pitchFamily="34" charset="0"/>
              </a:rPr>
              <a:t>]</a:t>
            </a:r>
            <a:endParaRPr lang="el-GR" sz="3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74755" name="Θέση περιεχομένου 2"/>
          <p:cNvSpPr>
            <a:spLocks noGrp="1"/>
          </p:cNvSpPr>
          <p:nvPr>
            <p:ph idx="1"/>
          </p:nvPr>
        </p:nvSpPr>
        <p:spPr>
          <a:xfrm>
            <a:off x="491067" y="1700808"/>
            <a:ext cx="8382000" cy="324036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l-GR" sz="2200" dirty="0" smtClean="0">
              <a:cs typeface="Arial" pitchFamily="34" charset="0"/>
            </a:endParaRPr>
          </a:p>
          <a:p>
            <a:pPr>
              <a:lnSpc>
                <a:spcPct val="114000"/>
              </a:lnSpc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H</a:t>
            </a:r>
            <a:r>
              <a:rPr lang="el-GR" sz="2400" dirty="0" smtClean="0">
                <a:cs typeface="Arial" pitchFamily="34" charset="0"/>
              </a:rPr>
              <a:t> </a:t>
            </a:r>
            <a:r>
              <a:rPr lang="el-GR" sz="2400" dirty="0">
                <a:cs typeface="Arial" pitchFamily="34" charset="0"/>
              </a:rPr>
              <a:t>έγκαιρη έναρξη και ο σωστός σχεδιασμός του προγράμματος </a:t>
            </a:r>
            <a:r>
              <a:rPr lang="el-GR" sz="2400" dirty="0" smtClean="0">
                <a:cs typeface="Arial" pitchFamily="34" charset="0"/>
              </a:rPr>
              <a:t>ενδυνάμωσης, </a:t>
            </a:r>
            <a:r>
              <a:rPr lang="el-GR" sz="2400" dirty="0">
                <a:cs typeface="Arial" pitchFamily="34" charset="0"/>
              </a:rPr>
              <a:t>στα πλαίσια της καρδιοαγγειακής </a:t>
            </a:r>
            <a:r>
              <a:rPr lang="el-GR" sz="2400" dirty="0" smtClean="0">
                <a:cs typeface="Arial" pitchFamily="34" charset="0"/>
              </a:rPr>
              <a:t>αποκατάστασης, </a:t>
            </a:r>
            <a:r>
              <a:rPr lang="el-GR" sz="2400" dirty="0">
                <a:cs typeface="Arial" pitchFamily="34" charset="0"/>
              </a:rPr>
              <a:t>έχουν σαν αποτέλεσμα τη σημαντική αύξηση της μυϊκής δύναμης και αντοχής, τη μερική βελτίωση της καρδιοαναπνευστικής ικανότητας και την αξιοσημείωτη βελτίωση της ποιότητας </a:t>
            </a:r>
            <a:r>
              <a:rPr lang="el-GR" sz="2400" dirty="0" smtClean="0">
                <a:cs typeface="Arial" pitchFamily="34" charset="0"/>
              </a:rPr>
              <a:t>ζωής</a:t>
            </a:r>
            <a:r>
              <a:rPr lang="en-US" sz="2400" dirty="0" smtClean="0">
                <a:cs typeface="Arial" pitchFamily="34" charset="0"/>
              </a:rPr>
              <a:t>.</a:t>
            </a:r>
            <a:endParaRPr lang="el-GR" sz="2000" b="1" dirty="0" smtClean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1596" y="4685074"/>
            <a:ext cx="327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de-DE" sz="2000" dirty="0">
                <a:solidFill>
                  <a:srgbClr val="800000"/>
                </a:solidFill>
                <a:latin typeface="Arial Narrow" pitchFamily="34" charset="0"/>
              </a:rPr>
              <a:t>Williams 2007, 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ACSM 2010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3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Ασκήσεις Αντίστασης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4</a:t>
            </a:r>
            <a:r>
              <a:rPr lang="el-GR" sz="2800" dirty="0" smtClean="0">
                <a:effectLst/>
              </a:rPr>
              <a:t>/</a:t>
            </a:r>
            <a:r>
              <a:rPr lang="en-US" sz="2800" dirty="0" smtClean="0">
                <a:effectLst/>
              </a:rPr>
              <a:t>5</a:t>
            </a:r>
            <a:r>
              <a:rPr lang="el-GR" sz="2800" dirty="0" smtClean="0">
                <a:effectLst/>
              </a:rPr>
              <a:t>]</a:t>
            </a:r>
            <a:endParaRPr lang="el-GR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38667" y="1412776"/>
            <a:ext cx="8625821" cy="2088232"/>
          </a:xfrm>
        </p:spPr>
        <p:txBody>
          <a:bodyPr>
            <a:normAutofit/>
          </a:bodyPr>
          <a:lstStyle/>
          <a:p>
            <a:pPr marL="452438" indent="-452438" eaLnBrk="1" hangingPunct="1">
              <a:buClr>
                <a:schemeClr val="accent2"/>
              </a:buClr>
              <a:buSzTx/>
              <a:buFontTx/>
              <a:buNone/>
              <a:defRPr/>
            </a:pPr>
            <a:endParaRPr lang="el-GR" sz="2400" b="1" dirty="0" smtClean="0"/>
          </a:p>
          <a:p>
            <a:pPr marL="452438" indent="-452438"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400" dirty="0" smtClean="0"/>
              <a:t>Οι ήπιες ασκήσεις αντίστασης μπορούν να </a:t>
            </a:r>
            <a:r>
              <a:rPr lang="el-GR" sz="2400" dirty="0"/>
              <a:t>ξεκινούν </a:t>
            </a:r>
            <a:r>
              <a:rPr lang="el-GR" sz="2400" dirty="0" smtClean="0"/>
              <a:t>νωρίς και </a:t>
            </a:r>
            <a:r>
              <a:rPr lang="el-GR" sz="2400" dirty="0"/>
              <a:t>να </a:t>
            </a:r>
            <a:r>
              <a:rPr lang="el-GR" sz="2400" dirty="0" smtClean="0"/>
              <a:t>συνταγογραφούνται προς το τέλος του Σταδίου ΙΙ. </a:t>
            </a:r>
          </a:p>
          <a:p>
            <a:pPr marL="0" indent="0" eaLnBrk="1" hangingPunct="1">
              <a:spcAft>
                <a:spcPts val="600"/>
              </a:spcAft>
              <a:buClr>
                <a:srgbClr val="800000"/>
              </a:buClr>
              <a:buSzTx/>
              <a:buNone/>
              <a:defRPr/>
            </a:pPr>
            <a:r>
              <a:rPr lang="el-GR" sz="2400" b="1" dirty="0">
                <a:solidFill>
                  <a:srgbClr val="800000"/>
                </a:solidFill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</a:rPr>
              <a:t>     Όμως: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429000"/>
            <a:ext cx="7704855" cy="1938992"/>
          </a:xfrm>
          <a:prstGeom prst="rect">
            <a:avLst/>
          </a:prstGeom>
          <a:noFill/>
          <a:ln w="50800" cmpd="tri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Πριν από την έναρξη ενός πιο δυναμικού προγράμματος ενδυνάμωσης των καρδιοαγγειακών ασθενών, θα πρέπει να πληρούνται σοβαρές προϋποθέσεις, όπως η αερόβια εκγύμναση για αρκετές εβδομάδες και 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ασφαλής επίτευξη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VO</a:t>
            </a:r>
            <a:r>
              <a:rPr lang="en-GB" sz="2400" baseline="-16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peak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&gt; 5 ΜΕΤs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Ασκήσεις Αντίστασης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5</a:t>
            </a:r>
            <a:r>
              <a:rPr lang="el-GR" sz="2800" dirty="0" smtClean="0">
                <a:effectLst/>
              </a:rPr>
              <a:t>/</a:t>
            </a:r>
            <a:r>
              <a:rPr lang="en-US" sz="2800" dirty="0" smtClean="0">
                <a:effectLst/>
              </a:rPr>
              <a:t>5</a:t>
            </a:r>
            <a:r>
              <a:rPr lang="el-GR" sz="2800" dirty="0" smtClean="0">
                <a:effectLst/>
              </a:rPr>
              <a:t>]</a:t>
            </a:r>
            <a:endParaRPr lang="el-GR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560840" cy="1255728"/>
          </a:xfrm>
          <a:prstGeom prst="rect">
            <a:avLst/>
          </a:prstGeom>
          <a:noFill/>
          <a:ln w="50800" cmpd="tri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6-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10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μυϊκές ομάδες των άνω και κάτω άκρων &amp;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κορμού,</a:t>
            </a:r>
          </a:p>
          <a:p>
            <a:pPr marL="342900" indent="-342900">
              <a:lnSpc>
                <a:spcPct val="10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1-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sets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των 10 επαναλήψεων 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καθένα,</a:t>
            </a:r>
          </a:p>
          <a:p>
            <a:pPr marL="342900" indent="-342900">
              <a:lnSpc>
                <a:spcPct val="105000"/>
              </a:lnSpc>
              <a:buClr>
                <a:srgbClr val="800000"/>
              </a:buClr>
              <a:buSzPct val="100000"/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΄ διάλειμμα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τουλάχιστον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μεταξύ των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sets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3501008"/>
            <a:ext cx="8229600" cy="2664296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Ένταση:</a:t>
            </a:r>
            <a:r>
              <a:rPr lang="el-GR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4</a:t>
            </a:r>
            <a:r>
              <a:rPr lang="el-GR" sz="2400" dirty="0" smtClean="0"/>
              <a:t>0-</a:t>
            </a:r>
            <a:r>
              <a:rPr lang="en-US" sz="2400" dirty="0" smtClean="0"/>
              <a:t>6</a:t>
            </a:r>
            <a:r>
              <a:rPr lang="el-GR" sz="2400" dirty="0" smtClean="0"/>
              <a:t>0% της 1 μέγιστης επανάληψης (1</a:t>
            </a:r>
            <a:r>
              <a:rPr lang="en-US" sz="2400" dirty="0" smtClean="0"/>
              <a:t>-</a:t>
            </a:r>
            <a:r>
              <a:rPr lang="en-US" sz="2400" dirty="0" err="1" smtClean="0"/>
              <a:t>RPmax</a:t>
            </a:r>
            <a:r>
              <a:rPr lang="en-US" sz="2400" dirty="0" smtClean="0"/>
              <a:t>)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RPE</a:t>
            </a:r>
            <a:r>
              <a:rPr lang="el-GR" sz="2400" b="1" dirty="0" smtClean="0">
                <a:solidFill>
                  <a:srgbClr val="800000"/>
                </a:solidFill>
              </a:rPr>
              <a:t>: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l-GR" sz="2400" dirty="0" smtClean="0"/>
              <a:t>1</a:t>
            </a:r>
            <a:r>
              <a:rPr lang="en-US" sz="2400" dirty="0" smtClean="0"/>
              <a:t>1</a:t>
            </a:r>
            <a:r>
              <a:rPr lang="el-GR" sz="2400" dirty="0" smtClean="0"/>
              <a:t>-1</a:t>
            </a:r>
            <a:r>
              <a:rPr lang="en-US" sz="2400" dirty="0" smtClean="0"/>
              <a:t>3 </a:t>
            </a:r>
            <a:r>
              <a:rPr lang="el-GR" sz="2400" dirty="0" smtClean="0"/>
              <a:t>της 20βάθμιας </a:t>
            </a:r>
            <a:r>
              <a:rPr lang="el-GR" sz="2400" dirty="0" err="1" smtClean="0"/>
              <a:t>Borg</a:t>
            </a:r>
            <a:r>
              <a:rPr lang="el-GR" sz="2400" dirty="0" smtClean="0"/>
              <a:t> </a:t>
            </a:r>
            <a:r>
              <a:rPr lang="el-GR" sz="2400" dirty="0" err="1" smtClean="0"/>
              <a:t>scale</a:t>
            </a:r>
            <a:r>
              <a:rPr lang="el-GR" sz="2400" dirty="0" smtClean="0"/>
              <a:t>,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Διάρκεια συστολής:</a:t>
            </a:r>
            <a:r>
              <a:rPr lang="el-GR" sz="2400" dirty="0" smtClean="0">
                <a:solidFill>
                  <a:srgbClr val="800000"/>
                </a:solidFill>
              </a:rPr>
              <a:t> </a:t>
            </a:r>
            <a:r>
              <a:rPr lang="el-GR" sz="2400" dirty="0" smtClean="0"/>
              <a:t>5</a:t>
            </a:r>
            <a:r>
              <a:rPr lang="en-US" sz="2400" dirty="0" smtClean="0"/>
              <a:t>s</a:t>
            </a:r>
            <a:r>
              <a:rPr lang="el-GR" sz="2400" dirty="0" smtClean="0"/>
              <a:t>-7</a:t>
            </a:r>
            <a:r>
              <a:rPr lang="en-US" sz="2400" dirty="0" smtClean="0"/>
              <a:t>s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Συχνότητα:</a:t>
            </a:r>
            <a:r>
              <a:rPr lang="el-GR" sz="2400" dirty="0" smtClean="0">
                <a:solidFill>
                  <a:srgbClr val="800000"/>
                </a:solidFill>
              </a:rPr>
              <a:t> </a:t>
            </a:r>
            <a:r>
              <a:rPr lang="el-GR" sz="2400" dirty="0" smtClean="0"/>
              <a:t>2-3 συνεδρίες ανά εβδομάδα.</a:t>
            </a:r>
            <a:r>
              <a:rPr lang="el-GR" sz="2400" b="1" dirty="0" smtClean="0"/>
              <a:t>                                                            </a:t>
            </a:r>
            <a:r>
              <a:rPr lang="en-US" sz="2400" b="1" dirty="0" smtClean="0"/>
              <a:t> </a:t>
            </a:r>
            <a:endParaRPr lang="el-GR" sz="24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Ενεργειακή Δαπάνη της Άσκησης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28800"/>
            <a:ext cx="8415867" cy="4680520"/>
          </a:xfrm>
        </p:spPr>
        <p:txBody>
          <a:bodyPr/>
          <a:lstStyle/>
          <a:p>
            <a:pPr marL="447675" indent="-358775" eaLnBrk="1" hangingPunct="1">
              <a:spcAft>
                <a:spcPts val="180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600" dirty="0" smtClean="0"/>
              <a:t>Η ενεργειακή δαπάνη της άσκησης θα πρέπει προοδευτικά να φτάσει τις </a:t>
            </a:r>
            <a:r>
              <a:rPr lang="en-GB" sz="2600" dirty="0" smtClean="0"/>
              <a:t>300</a:t>
            </a:r>
            <a:r>
              <a:rPr lang="el-GR" sz="2600" dirty="0" smtClean="0"/>
              <a:t> </a:t>
            </a:r>
            <a:r>
              <a:rPr lang="en-GB" sz="2600" dirty="0" smtClean="0"/>
              <a:t>kcal </a:t>
            </a:r>
            <a:r>
              <a:rPr lang="el-GR" sz="2600" dirty="0" smtClean="0"/>
              <a:t>ανά συνεδρία,</a:t>
            </a:r>
            <a:r>
              <a:rPr lang="en-GB" sz="2600" dirty="0" smtClean="0"/>
              <a:t> </a:t>
            </a:r>
            <a:r>
              <a:rPr lang="el-GR" sz="2600" dirty="0" smtClean="0"/>
              <a:t>και</a:t>
            </a:r>
            <a:r>
              <a:rPr lang="en-GB" sz="2600" dirty="0" smtClean="0"/>
              <a:t> </a:t>
            </a:r>
            <a:r>
              <a:rPr lang="en-GB" sz="2600" dirty="0" smtClean="0">
                <a:cs typeface="Tahoma" pitchFamily="34" charset="0"/>
              </a:rPr>
              <a:t>≥</a:t>
            </a:r>
            <a:r>
              <a:rPr lang="en-GB" sz="2600" dirty="0" smtClean="0"/>
              <a:t>1800-2000 kcal </a:t>
            </a:r>
            <a:r>
              <a:rPr lang="el-GR" sz="2600" dirty="0" smtClean="0"/>
              <a:t>την εβδομάδα, πέρα από τις συνήθεις καθημερινές δραστηριότητες του ασθενή.</a:t>
            </a:r>
            <a:endParaRPr lang="en-GB" sz="2600" dirty="0" smtClean="0"/>
          </a:p>
          <a:p>
            <a:pPr marL="447675" indent="-358775" eaLnBrk="1" hangingPunct="1"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600" dirty="0" smtClean="0"/>
              <a:t>Έτσι</a:t>
            </a:r>
            <a:r>
              <a:rPr lang="en-GB" sz="2600" dirty="0" smtClean="0"/>
              <a:t>, </a:t>
            </a:r>
            <a:r>
              <a:rPr lang="el-GR" sz="2600" dirty="0" smtClean="0"/>
              <a:t>πέρα από τις συνιστώμενες</a:t>
            </a:r>
            <a:r>
              <a:rPr lang="en-GB" sz="2600" dirty="0" smtClean="0"/>
              <a:t> 3-4 </a:t>
            </a:r>
            <a:r>
              <a:rPr lang="el-GR" sz="2600" dirty="0" smtClean="0"/>
              <a:t>συνεδρίες ανά εβδομάδα</a:t>
            </a:r>
            <a:r>
              <a:rPr lang="en-GB" sz="2600" dirty="0" smtClean="0"/>
              <a:t>, </a:t>
            </a:r>
            <a:r>
              <a:rPr lang="el-GR" sz="2600" dirty="0" smtClean="0"/>
              <a:t>απαιτείται πρόσθετη καθημερινή άσκηση, όπως για παράδειγμα το ζωηρό γρήγορο περπάτημα</a:t>
            </a:r>
            <a:r>
              <a:rPr lang="en-GB" sz="2600" dirty="0" smtClean="0"/>
              <a:t> </a:t>
            </a:r>
            <a:r>
              <a:rPr lang="el-GR" sz="2600" dirty="0" smtClean="0"/>
              <a:t>για τουλάχιστον </a:t>
            </a:r>
            <a:r>
              <a:rPr lang="en-GB" sz="2600" dirty="0" smtClean="0"/>
              <a:t>30</a:t>
            </a:r>
            <a:r>
              <a:rPr lang="el-GR" sz="2600" dirty="0" smtClean="0"/>
              <a:t>΄</a:t>
            </a:r>
            <a:r>
              <a:rPr lang="en-GB" sz="2600" dirty="0" smtClean="0"/>
              <a:t>-</a:t>
            </a:r>
            <a:r>
              <a:rPr lang="el-GR" sz="2600" dirty="0" smtClean="0"/>
              <a:t> </a:t>
            </a:r>
            <a:r>
              <a:rPr lang="en-GB" sz="2600" dirty="0" smtClean="0"/>
              <a:t>40</a:t>
            </a:r>
            <a:r>
              <a:rPr lang="el-GR" sz="2600" dirty="0" smtClean="0"/>
              <a:t>΄</a:t>
            </a:r>
            <a:r>
              <a:rPr lang="el-GR" sz="2600" dirty="0"/>
              <a:t> </a:t>
            </a:r>
            <a:r>
              <a:rPr lang="el-GR" sz="2600" dirty="0" smtClean="0"/>
              <a:t>την ημέρα</a:t>
            </a:r>
            <a:r>
              <a:rPr lang="en-GB" sz="2600" dirty="0" smtClean="0"/>
              <a:t>.</a:t>
            </a:r>
            <a:r>
              <a:rPr lang="el-GR" sz="26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Κριτήρια Διακοπής του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Προγράμματος Άσκησης</a:t>
            </a:r>
            <a:endParaRPr lang="el-GR" dirty="0" smtClean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04715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772816"/>
            <a:ext cx="8621546" cy="4104456"/>
          </a:xfrm>
        </p:spPr>
        <p:txBody>
          <a:bodyPr>
            <a:noAutofit/>
          </a:bodyPr>
          <a:lstStyle/>
          <a:p>
            <a:pPr marL="450850" indent="-450850" eaLnBrk="1" hangingPunct="1">
              <a:lnSpc>
                <a:spcPct val="90000"/>
              </a:lnSpc>
              <a:spcAft>
                <a:spcPts val="600"/>
              </a:spcAft>
              <a:buClr>
                <a:srgbClr val="990000"/>
              </a:buClr>
              <a:buSzTx/>
              <a:buFont typeface="Wingdings" pitchFamily="2" charset="2"/>
              <a:buChar char="ü"/>
              <a:defRPr/>
            </a:pPr>
            <a:r>
              <a:rPr lang="el-GR" sz="2400" dirty="0"/>
              <a:t>Π</a:t>
            </a:r>
            <a:r>
              <a:rPr lang="el-GR" sz="2400" dirty="0" smtClean="0"/>
              <a:t>όνος </a:t>
            </a:r>
            <a:r>
              <a:rPr lang="el-GR" sz="2400" dirty="0"/>
              <a:t>στο στήθος, έντονη δύσπνοια, ζάλη, ωχρότητα, έντονος </a:t>
            </a:r>
            <a:r>
              <a:rPr lang="el-GR" sz="2400" dirty="0" smtClean="0"/>
              <a:t>μυϊκός </a:t>
            </a:r>
            <a:r>
              <a:rPr lang="el-GR" sz="2400" dirty="0"/>
              <a:t>πόνος </a:t>
            </a:r>
            <a:r>
              <a:rPr lang="el-GR" sz="2400" dirty="0" smtClean="0"/>
              <a:t>,</a:t>
            </a:r>
          </a:p>
          <a:p>
            <a:pPr marL="450850" indent="-450850" eaLnBrk="1" hangingPunct="1">
              <a:lnSpc>
                <a:spcPct val="90000"/>
              </a:lnSpc>
              <a:spcAft>
                <a:spcPts val="600"/>
              </a:spcAft>
              <a:buClr>
                <a:srgbClr val="990000"/>
              </a:buClr>
              <a:buSzTx/>
              <a:buFont typeface="Wingdings" pitchFamily="2" charset="2"/>
              <a:buChar char="ü"/>
              <a:defRPr/>
            </a:pPr>
            <a:r>
              <a:rPr lang="el-GR" sz="2400" dirty="0"/>
              <a:t>Σ</a:t>
            </a:r>
            <a:r>
              <a:rPr lang="el-GR" sz="2400" dirty="0" smtClean="0"/>
              <a:t>οβαρές </a:t>
            </a:r>
            <a:r>
              <a:rPr lang="el-GR" sz="2400" dirty="0"/>
              <a:t>ηλεκτροκαρδιογραφικές </a:t>
            </a:r>
            <a:r>
              <a:rPr lang="el-GR" sz="2400" dirty="0" smtClean="0"/>
              <a:t>ισχαιμικές διαταραχές,</a:t>
            </a:r>
            <a:endParaRPr lang="en-GB" sz="2400" dirty="0" smtClean="0"/>
          </a:p>
          <a:p>
            <a:pPr marL="450850" indent="-450850" eaLnBrk="1" hangingPunct="1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  <a:buSzTx/>
              <a:buFont typeface="Wingdings" pitchFamily="2" charset="2"/>
              <a:buChar char="ü"/>
              <a:defRPr/>
            </a:pPr>
            <a:r>
              <a:rPr lang="el-GR" sz="2400" dirty="0"/>
              <a:t>Σ</a:t>
            </a:r>
            <a:r>
              <a:rPr lang="el-GR" sz="2400" dirty="0" smtClean="0"/>
              <a:t>οβαρά </a:t>
            </a:r>
            <a:r>
              <a:rPr lang="el-GR" sz="2400" dirty="0"/>
              <a:t>προβλήματα καρδιακού </a:t>
            </a:r>
            <a:r>
              <a:rPr lang="el-GR" sz="2400" dirty="0" smtClean="0"/>
              <a:t>ρυθμού (2ου </a:t>
            </a:r>
            <a:r>
              <a:rPr lang="el-GR" sz="2400" dirty="0"/>
              <a:t>ή 3ου </a:t>
            </a:r>
            <a:r>
              <a:rPr lang="el-GR" sz="2400" dirty="0" smtClean="0"/>
              <a:t>βαθμού, AV-</a:t>
            </a:r>
            <a:r>
              <a:rPr lang="el-GR" sz="2400" dirty="0" err="1" smtClean="0"/>
              <a:t>block</a:t>
            </a:r>
            <a:r>
              <a:rPr lang="el-GR" sz="2400" dirty="0"/>
              <a:t>, σύνθετες έκτακτες </a:t>
            </a:r>
            <a:r>
              <a:rPr lang="el-GR" sz="2400" dirty="0" smtClean="0"/>
              <a:t>συστολές</a:t>
            </a:r>
            <a:r>
              <a:rPr lang="en-US" sz="2400" dirty="0" smtClean="0"/>
              <a:t>, </a:t>
            </a:r>
            <a:r>
              <a:rPr lang="el-GR" sz="2400" dirty="0" smtClean="0"/>
              <a:t>κλπ),</a:t>
            </a:r>
          </a:p>
          <a:p>
            <a:pPr marL="450850" indent="-450850" eaLnBrk="1" hangingPunct="1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  <a:buSzTx/>
              <a:buFont typeface="Wingdings" pitchFamily="2" charset="2"/>
              <a:buChar char="ü"/>
              <a:defRPr/>
            </a:pPr>
            <a:r>
              <a:rPr lang="el-GR" sz="2400" dirty="0"/>
              <a:t>Α</a:t>
            </a:r>
            <a:r>
              <a:rPr lang="el-GR" sz="2400" dirty="0" smtClean="0"/>
              <a:t>δυναμία </a:t>
            </a:r>
            <a:r>
              <a:rPr lang="el-GR" sz="2400" dirty="0"/>
              <a:t>ανόδου ή πτώση της </a:t>
            </a:r>
            <a:r>
              <a:rPr lang="el-GR" sz="2400" dirty="0" smtClean="0"/>
              <a:t>ΚΣ ,</a:t>
            </a:r>
            <a:endParaRPr lang="en-US" sz="2400" dirty="0" smtClean="0"/>
          </a:p>
          <a:p>
            <a:pPr marL="450850" indent="-450850" eaLnBrk="1" hangingPunct="1">
              <a:lnSpc>
                <a:spcPct val="110000"/>
              </a:lnSpc>
              <a:spcAft>
                <a:spcPts val="600"/>
              </a:spcAft>
              <a:buClr>
                <a:srgbClr val="990000"/>
              </a:buClr>
              <a:buSzTx/>
              <a:buFont typeface="Wingdings" pitchFamily="2" charset="2"/>
              <a:buChar char="ü"/>
              <a:defRPr/>
            </a:pPr>
            <a:r>
              <a:rPr lang="el-GR" sz="2400" dirty="0" smtClean="0"/>
              <a:t>Αδυναμία ανόδου ή πτώση της συστολικής ΑΠ κατά 15 </a:t>
            </a:r>
            <a:r>
              <a:rPr lang="en-US" sz="2400" dirty="0" smtClean="0"/>
              <a:t>mmHg</a:t>
            </a:r>
            <a:r>
              <a:rPr lang="el-GR" sz="2400" dirty="0" smtClean="0"/>
              <a:t>,</a:t>
            </a:r>
          </a:p>
          <a:p>
            <a:pPr marL="450850" indent="-450850" eaLnBrk="1" hangingPunct="1">
              <a:lnSpc>
                <a:spcPct val="80000"/>
              </a:lnSpc>
              <a:spcAft>
                <a:spcPts val="600"/>
              </a:spcAft>
              <a:buClr>
                <a:srgbClr val="990000"/>
              </a:buClr>
              <a:buSzTx/>
              <a:buFont typeface="Wingdings" pitchFamily="2" charset="2"/>
              <a:buChar char="ü"/>
              <a:defRPr/>
            </a:pPr>
            <a:r>
              <a:rPr lang="el-GR" sz="2400" dirty="0"/>
              <a:t>Α</a:t>
            </a:r>
            <a:r>
              <a:rPr lang="el-GR" sz="2400" dirty="0" smtClean="0"/>
              <a:t>ύξηση </a:t>
            </a:r>
            <a:r>
              <a:rPr lang="el-GR" sz="2400" dirty="0"/>
              <a:t>της συστολικής πίεσης ≥ 220 </a:t>
            </a:r>
            <a:r>
              <a:rPr lang="el-GR" sz="2000" dirty="0" err="1"/>
              <a:t>mmHg</a:t>
            </a:r>
            <a:r>
              <a:rPr lang="el-GR" sz="2400" dirty="0"/>
              <a:t> και της διαστολικής ≥ 110 </a:t>
            </a:r>
            <a:r>
              <a:rPr lang="el-GR" sz="2000" dirty="0" err="1" smtClean="0"/>
              <a:t>mmHg</a:t>
            </a:r>
            <a:r>
              <a:rPr lang="el-GR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568273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ct val="80000"/>
              </a:lnSpc>
              <a:buClr>
                <a:srgbClr val="C0504D"/>
              </a:buClr>
              <a:defRPr/>
            </a:pP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ESC, </a:t>
            </a:r>
            <a:r>
              <a:rPr lang="en-US" sz="2000" dirty="0" err="1" smtClean="0">
                <a:solidFill>
                  <a:srgbClr val="800000"/>
                </a:solidFill>
                <a:latin typeface="Arial Narrow" pitchFamily="34" charset="0"/>
              </a:rPr>
              <a:t>Eur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 Heart J 200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8402" y="604277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ct val="80000"/>
              </a:lnSpc>
              <a:buClr>
                <a:srgbClr val="C0504D"/>
              </a:buClr>
              <a:defRPr/>
            </a:pP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ACSM’s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Guidelines, 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2006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Αξιολόγηση της Προόδου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του Προγράμματος Άσκησης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pPr marL="358775" indent="-358775"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None/>
              <a:defRPr/>
            </a:pPr>
            <a:endParaRPr lang="el-GR" sz="2000" dirty="0" smtClean="0"/>
          </a:p>
          <a:p>
            <a:pPr marL="358775" indent="-358775"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600" dirty="0" smtClean="0"/>
              <a:t>Περιοδική αξιολόγηση της καρδιοαγγειακής λειτουργικής ικανότητας, ώστε να καθορίζονται τα ασφαλή επίπεδα της έντασης της άσκησης:</a:t>
            </a:r>
          </a:p>
          <a:p>
            <a:pPr marL="900000" lvl="1">
              <a:lnSpc>
                <a:spcPct val="110000"/>
              </a:lnSpc>
              <a:buSzPct val="100000"/>
              <a:buFont typeface="Calibri" pitchFamily="34" charset="0"/>
              <a:buChar char="‒"/>
              <a:defRPr/>
            </a:pPr>
            <a:r>
              <a:rPr lang="el-GR" sz="2400" dirty="0" smtClean="0"/>
              <a:t>καρδιοαναπνευστική δοκιμασία κόπωσης,</a:t>
            </a:r>
          </a:p>
          <a:p>
            <a:pPr marL="900000" lvl="1">
              <a:lnSpc>
                <a:spcPct val="110000"/>
              </a:lnSpc>
              <a:buSzPct val="100000"/>
              <a:buFont typeface="Calibri" pitchFamily="34" charset="0"/>
              <a:buChar char="‒"/>
              <a:defRPr/>
            </a:pPr>
            <a:r>
              <a:rPr lang="el-GR" sz="2400" dirty="0" smtClean="0"/>
              <a:t>six-</a:t>
            </a:r>
            <a:r>
              <a:rPr lang="el-GR" sz="2400" dirty="0" err="1" smtClean="0"/>
              <a:t>minute</a:t>
            </a:r>
            <a:r>
              <a:rPr lang="el-GR" sz="2400" dirty="0" smtClean="0"/>
              <a:t> </a:t>
            </a:r>
            <a:r>
              <a:rPr lang="el-GR" sz="2400" dirty="0" err="1" smtClean="0"/>
              <a:t>walk</a:t>
            </a:r>
            <a:r>
              <a:rPr lang="en-US" sz="2400" dirty="0" err="1" smtClean="0"/>
              <a:t>ing</a:t>
            </a:r>
            <a:r>
              <a:rPr lang="el-GR" sz="2400" dirty="0" smtClean="0"/>
              <a:t> </a:t>
            </a:r>
            <a:r>
              <a:rPr lang="el-GR" sz="2400" dirty="0" err="1" smtClean="0"/>
              <a:t>test</a:t>
            </a:r>
            <a:r>
              <a:rPr lang="el-GR" sz="2400" dirty="0" smtClean="0"/>
              <a:t> (6WT).</a:t>
            </a:r>
          </a:p>
          <a:p>
            <a:pPr marL="358775" indent="-358775" eaLnBrk="1" hangingPunct="1">
              <a:lnSpc>
                <a:spcPct val="30000"/>
              </a:lnSpc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endParaRPr lang="el-GR" sz="2600" dirty="0" smtClean="0"/>
          </a:p>
          <a:p>
            <a:pPr marL="358775" indent="-358775"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600" dirty="0" smtClean="0"/>
              <a:t>Σταθμισμένα ερωτηματολόγια, όπως “</a:t>
            </a:r>
            <a:r>
              <a:rPr lang="el-GR" sz="2600" dirty="0" err="1" smtClean="0"/>
              <a:t>Minnesota</a:t>
            </a:r>
            <a:r>
              <a:rPr lang="el-GR" sz="2600" dirty="0" smtClean="0"/>
              <a:t> </a:t>
            </a:r>
            <a:r>
              <a:rPr lang="el-GR" sz="2600" dirty="0" err="1" smtClean="0"/>
              <a:t>Living</a:t>
            </a:r>
            <a:r>
              <a:rPr lang="el-GR" sz="2600" dirty="0" smtClean="0"/>
              <a:t> </a:t>
            </a:r>
            <a:r>
              <a:rPr lang="el-GR" sz="2600" dirty="0" err="1" smtClean="0"/>
              <a:t>with</a:t>
            </a:r>
            <a:r>
              <a:rPr lang="el-GR" sz="2600" dirty="0" smtClean="0"/>
              <a:t> </a:t>
            </a:r>
            <a:r>
              <a:rPr lang="el-GR" sz="2600" dirty="0" err="1" smtClean="0"/>
              <a:t>Heart</a:t>
            </a:r>
            <a:r>
              <a:rPr lang="el-GR" sz="2600" dirty="0" smtClean="0"/>
              <a:t> </a:t>
            </a:r>
            <a:r>
              <a:rPr lang="el-GR" sz="2600" dirty="0" err="1" smtClean="0"/>
              <a:t>Failure</a:t>
            </a:r>
            <a:r>
              <a:rPr lang="el-GR" sz="2600" dirty="0" smtClean="0"/>
              <a:t>”, “SF-36”, </a:t>
            </a:r>
            <a:r>
              <a:rPr lang="en-US" sz="2600" dirty="0" smtClean="0"/>
              <a:t>“NYHA”, </a:t>
            </a:r>
            <a:r>
              <a:rPr lang="el-GR" sz="2600" dirty="0" smtClean="0"/>
              <a:t>χρησιμοποιούνται συνήθως για να αξιολογήσουν τις αλλαγές στην κλινική εικόνα και στην ποιότητα ζωής των ασθενών.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Ένταση της Άσκησης</a:t>
            </a:r>
            <a:r>
              <a:rPr lang="el-G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3200" dirty="0" smtClean="0">
                <a:solidFill>
                  <a:schemeClr val="tx1"/>
                </a:solidFill>
                <a:effectLst/>
              </a:rPr>
              <a:t>Στάδιο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I – </a:t>
            </a:r>
            <a:r>
              <a:rPr lang="el-GR" sz="3200" dirty="0" smtClean="0">
                <a:solidFill>
                  <a:schemeClr val="tx1"/>
                </a:solidFill>
                <a:effectLst/>
              </a:rPr>
              <a:t>«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In-Patient Care</a:t>
            </a:r>
            <a:r>
              <a:rPr lang="el-GR" sz="3200" dirty="0" smtClean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340768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338667" y="1556792"/>
            <a:ext cx="8229600" cy="4752528"/>
          </a:xfrm>
        </p:spPr>
        <p:txBody>
          <a:bodyPr/>
          <a:lstStyle/>
          <a:p>
            <a:pPr marL="363538" indent="-363538" defTabSz="1046163" eaLnBrk="1" hangingPunct="1">
              <a:lnSpc>
                <a:spcPct val="130000"/>
              </a:lnSpc>
              <a:buClr>
                <a:srgbClr val="990000"/>
              </a:buClr>
              <a:buSzPct val="130000"/>
              <a:buFont typeface="Wingdings" pitchFamily="2" charset="2"/>
              <a:buChar char="§"/>
              <a:defRPr/>
            </a:pPr>
            <a:r>
              <a:rPr lang="el-GR" sz="2600" dirty="0" smtClean="0"/>
              <a:t>Χαμηλής έντασης διαλειμματική άσκηση για </a:t>
            </a:r>
            <a:r>
              <a:rPr lang="en-US" sz="2600" dirty="0" smtClean="0"/>
              <a:t>5</a:t>
            </a:r>
            <a:r>
              <a:rPr lang="el-GR" sz="2600" dirty="0" smtClean="0"/>
              <a:t>΄</a:t>
            </a:r>
            <a:r>
              <a:rPr lang="en-US" sz="2600" dirty="0" smtClean="0">
                <a:cs typeface="Arial" charset="0"/>
              </a:rPr>
              <a:t>→ 15</a:t>
            </a:r>
            <a:r>
              <a:rPr lang="el-GR" sz="2600" dirty="0" smtClean="0">
                <a:cs typeface="Arial" charset="0"/>
              </a:rPr>
              <a:t>΄</a:t>
            </a:r>
            <a:r>
              <a:rPr lang="en-US" sz="2600" dirty="0" smtClean="0">
                <a:cs typeface="Arial" charset="0"/>
              </a:rPr>
              <a:t>,</a:t>
            </a:r>
            <a:endParaRPr lang="el-GR" sz="2600" dirty="0" smtClean="0">
              <a:cs typeface="Arial" charset="0"/>
            </a:endParaRPr>
          </a:p>
          <a:p>
            <a:pPr marL="363538" indent="-363538" defTabSz="1046163" eaLnBrk="1" hangingPunct="1">
              <a:lnSpc>
                <a:spcPct val="130000"/>
              </a:lnSpc>
              <a:buClr>
                <a:srgbClr val="99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600" dirty="0" smtClean="0">
                <a:cs typeface="Arial" charset="0"/>
              </a:rPr>
              <a:t>2</a:t>
            </a:r>
            <a:r>
              <a:rPr lang="el-GR" sz="2600" dirty="0" smtClean="0">
                <a:cs typeface="Arial" charset="0"/>
              </a:rPr>
              <a:t>-</a:t>
            </a:r>
            <a:r>
              <a:rPr lang="en-US" sz="2600" dirty="0" smtClean="0">
                <a:cs typeface="Arial" charset="0"/>
              </a:rPr>
              <a:t>3 </a:t>
            </a:r>
            <a:r>
              <a:rPr lang="el-GR" sz="2600" dirty="0" smtClean="0">
                <a:cs typeface="Arial" charset="0"/>
              </a:rPr>
              <a:t>συνεδρίες ανά ημέρα</a:t>
            </a:r>
            <a:r>
              <a:rPr lang="el-GR" sz="2600" dirty="0">
                <a:cs typeface="Arial" charset="0"/>
              </a:rPr>
              <a:t>,</a:t>
            </a:r>
            <a:endParaRPr lang="en-US" sz="2600" dirty="0" smtClean="0">
              <a:latin typeface="Arial" charset="0"/>
            </a:endParaRPr>
          </a:p>
          <a:p>
            <a:pPr marL="363538" indent="-363538" defTabSz="1046163" eaLnBrk="1" hangingPunct="1">
              <a:buClr>
                <a:srgbClr val="990000"/>
              </a:buClr>
              <a:buSzPct val="130000"/>
              <a:buFont typeface="Wingdings" pitchFamily="2" charset="2"/>
              <a:buNone/>
              <a:defRPr/>
            </a:pPr>
            <a:endParaRPr lang="en-US" sz="2600" dirty="0" smtClean="0">
              <a:latin typeface="Arial" charset="0"/>
            </a:endParaRPr>
          </a:p>
          <a:p>
            <a:pPr marL="363538" indent="-363538" defTabSz="1046163" eaLnBrk="1" hangingPunct="1">
              <a:buClr>
                <a:srgbClr val="990000"/>
              </a:buClr>
              <a:buSzPct val="130000"/>
              <a:buFont typeface="Wingdings" pitchFamily="2" charset="2"/>
              <a:buChar char="§"/>
              <a:defRPr/>
            </a:pPr>
            <a:r>
              <a:rPr lang="el-GR" sz="2600" b="1" dirty="0" smtClean="0">
                <a:solidFill>
                  <a:srgbClr val="800000"/>
                </a:solidFill>
              </a:rPr>
              <a:t>Ένταση: </a:t>
            </a:r>
            <a:r>
              <a:rPr lang="el-GR" sz="2600" dirty="0" smtClean="0"/>
              <a:t>2-</a:t>
            </a:r>
            <a:r>
              <a:rPr lang="en-US" sz="2600" dirty="0" smtClean="0"/>
              <a:t>3</a:t>
            </a:r>
            <a:r>
              <a:rPr lang="el-GR" sz="2600" dirty="0" smtClean="0"/>
              <a:t> ΜΕΤ</a:t>
            </a:r>
            <a:r>
              <a:rPr lang="en-US" sz="2600" dirty="0" smtClean="0"/>
              <a:t>s</a:t>
            </a:r>
            <a:r>
              <a:rPr lang="el-GR" sz="2600" dirty="0" smtClean="0"/>
              <a:t> </a:t>
            </a:r>
          </a:p>
          <a:p>
            <a:pPr marL="363538" indent="-363538" defTabSz="1046163" eaLnBrk="1" hangingPunct="1">
              <a:buClr>
                <a:srgbClr val="990000"/>
              </a:buClr>
              <a:buSzPct val="130000"/>
              <a:buFont typeface="Wingdings" pitchFamily="2" charset="2"/>
              <a:buNone/>
              <a:defRPr/>
            </a:pPr>
            <a:r>
              <a:rPr lang="el-GR" sz="2600" dirty="0" smtClean="0">
                <a:solidFill>
                  <a:srgbClr val="800000"/>
                </a:solidFill>
              </a:rPr>
              <a:t>	</a:t>
            </a:r>
            <a:r>
              <a:rPr lang="el-GR" sz="2600" b="1" dirty="0" smtClean="0">
                <a:solidFill>
                  <a:srgbClr val="800000"/>
                </a:solidFill>
              </a:rPr>
              <a:t>ΚΣ: </a:t>
            </a:r>
            <a:r>
              <a:rPr lang="el-GR" sz="2600" dirty="0" smtClean="0"/>
              <a:t>&lt;</a:t>
            </a:r>
            <a:r>
              <a:rPr lang="en-US" sz="2600" dirty="0" smtClean="0"/>
              <a:t> </a:t>
            </a:r>
            <a:r>
              <a:rPr lang="el-GR" sz="2600" dirty="0" smtClean="0">
                <a:cs typeface="Arial" charset="0"/>
              </a:rPr>
              <a:t>30 </a:t>
            </a:r>
            <a:r>
              <a:rPr lang="en-US" sz="2600" dirty="0" smtClean="0">
                <a:cs typeface="Arial" charset="0"/>
              </a:rPr>
              <a:t>b</a:t>
            </a:r>
            <a:r>
              <a:rPr lang="el-GR" sz="2600" dirty="0" smtClean="0">
                <a:cs typeface="Arial" charset="0"/>
              </a:rPr>
              <a:t>/</a:t>
            </a:r>
            <a:r>
              <a:rPr lang="en-US" sz="2600" dirty="0" smtClean="0">
                <a:cs typeface="Arial" charset="0"/>
              </a:rPr>
              <a:t>m</a:t>
            </a:r>
            <a:r>
              <a:rPr lang="el-GR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+ </a:t>
            </a:r>
            <a:r>
              <a:rPr lang="el-GR" sz="2600" dirty="0" smtClean="0">
                <a:cs typeface="Arial" charset="0"/>
              </a:rPr>
              <a:t>ΚΣ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l-GR" sz="2600" dirty="0" smtClean="0">
                <a:cs typeface="Arial" charset="0"/>
              </a:rPr>
              <a:t>ηρεμίας</a:t>
            </a:r>
            <a:endParaRPr lang="el-GR" sz="2600" dirty="0" smtClean="0"/>
          </a:p>
          <a:p>
            <a:pPr marL="363538" indent="-363538" defTabSz="1046163" eaLnBrk="1" hangingPunct="1">
              <a:buClr>
                <a:srgbClr val="990000"/>
              </a:buClr>
              <a:buSzPct val="130000"/>
              <a:buFont typeface="Wingdings" pitchFamily="2" charset="2"/>
              <a:buNone/>
              <a:defRPr/>
            </a:pPr>
            <a:r>
              <a:rPr lang="el-GR" sz="2600" dirty="0" smtClean="0">
                <a:solidFill>
                  <a:srgbClr val="800000"/>
                </a:solidFill>
                <a:cs typeface="Arial" charset="0"/>
              </a:rPr>
              <a:t>	</a:t>
            </a:r>
            <a:r>
              <a:rPr lang="el-GR" sz="2600" b="1" dirty="0" smtClean="0">
                <a:solidFill>
                  <a:srgbClr val="800000"/>
                </a:solidFill>
                <a:cs typeface="Arial" charset="0"/>
              </a:rPr>
              <a:t>ΚΣ: </a:t>
            </a:r>
            <a:r>
              <a:rPr lang="el-GR" sz="2600" dirty="0" smtClean="0"/>
              <a:t>&lt;</a:t>
            </a:r>
            <a:r>
              <a:rPr lang="en-US" sz="2600" dirty="0" smtClean="0"/>
              <a:t> </a:t>
            </a:r>
            <a:r>
              <a:rPr lang="el-GR" sz="2600" dirty="0" smtClean="0"/>
              <a:t>110-120</a:t>
            </a:r>
            <a:r>
              <a:rPr lang="en-US" sz="2600" dirty="0" smtClean="0"/>
              <a:t> b</a:t>
            </a:r>
            <a:r>
              <a:rPr lang="el-GR" sz="2600" dirty="0" smtClean="0"/>
              <a:t>/</a:t>
            </a:r>
            <a:r>
              <a:rPr lang="en-US" sz="2600" dirty="0" smtClean="0"/>
              <a:t>m</a:t>
            </a:r>
            <a:endParaRPr lang="el-GR" sz="2600" dirty="0"/>
          </a:p>
          <a:p>
            <a:pPr marL="363538" indent="-363538" defTabSz="1046163" eaLnBrk="1" hangingPunct="1">
              <a:buClr>
                <a:srgbClr val="990000"/>
              </a:buClr>
              <a:buSzPct val="130000"/>
              <a:buFont typeface="Wingdings" pitchFamily="2" charset="2"/>
              <a:buNone/>
              <a:defRPr/>
            </a:pPr>
            <a:r>
              <a:rPr lang="el-GR" sz="2600" b="1" dirty="0" smtClean="0">
                <a:cs typeface="Arial" charset="0"/>
              </a:rPr>
              <a:t>	</a:t>
            </a:r>
            <a:r>
              <a:rPr lang="el-GR" sz="2600" b="1" dirty="0" smtClean="0">
                <a:solidFill>
                  <a:srgbClr val="800000"/>
                </a:solidFill>
                <a:cs typeface="Arial" charset="0"/>
              </a:rPr>
              <a:t>Αρτηριακή Πίεση:</a:t>
            </a:r>
            <a:r>
              <a:rPr lang="en-US" sz="2600" b="1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l-GR" sz="2600" dirty="0" smtClean="0">
                <a:cs typeface="Arial" charset="0"/>
              </a:rPr>
              <a:t>συστολική ΑΠ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l-GR" sz="2600" dirty="0" smtClean="0">
                <a:cs typeface="Arial" charset="0"/>
              </a:rPr>
              <a:t>&lt; </a:t>
            </a:r>
            <a:r>
              <a:rPr lang="el-GR" sz="2600" dirty="0" smtClean="0"/>
              <a:t>160</a:t>
            </a:r>
            <a:r>
              <a:rPr lang="en-US" sz="2600" dirty="0" smtClean="0"/>
              <a:t> mmHg</a:t>
            </a:r>
            <a:endParaRPr lang="en-US" sz="2600" dirty="0"/>
          </a:p>
          <a:p>
            <a:pPr marL="363538" indent="-363538" defTabSz="1046163" eaLnBrk="1" hangingPunct="1">
              <a:buClr>
                <a:srgbClr val="990000"/>
              </a:buClr>
              <a:buSzPct val="130000"/>
              <a:buFont typeface="Wingdings" pitchFamily="2" charset="2"/>
              <a:buNone/>
              <a:defRPr/>
            </a:pPr>
            <a:r>
              <a:rPr lang="el-GR" sz="2600" dirty="0" smtClean="0"/>
              <a:t>			           διαστολική ΑΠ </a:t>
            </a:r>
            <a:r>
              <a:rPr lang="el-GR" sz="2600" dirty="0" smtClean="0">
                <a:cs typeface="Arial" charset="0"/>
              </a:rPr>
              <a:t>&lt;</a:t>
            </a:r>
            <a:r>
              <a:rPr lang="el-GR" sz="2600" dirty="0">
                <a:cs typeface="Arial" charset="0"/>
              </a:rPr>
              <a:t> </a:t>
            </a:r>
            <a:r>
              <a:rPr lang="el-GR" sz="2600" dirty="0" smtClean="0"/>
              <a:t>100</a:t>
            </a:r>
            <a:r>
              <a:rPr lang="en-US" sz="2600" dirty="0" smtClean="0"/>
              <a:t> mmHg</a:t>
            </a:r>
          </a:p>
          <a:p>
            <a:pPr marL="363538" indent="-363538" defTabSz="1046163" eaLnBrk="1" hangingPunct="1">
              <a:buClr>
                <a:srgbClr val="990000"/>
              </a:buClr>
              <a:buSzPct val="120000"/>
              <a:buFont typeface="Wingdings" pitchFamily="2" charset="2"/>
              <a:buNone/>
              <a:defRPr/>
            </a:pPr>
            <a:endParaRPr lang="en-US" sz="2600" dirty="0" smtClean="0"/>
          </a:p>
          <a:p>
            <a:pPr marL="363538" indent="-363538" defTabSz="1046163" eaLnBrk="1" hangingPunct="1">
              <a:buClr>
                <a:srgbClr val="990000"/>
              </a:buClr>
              <a:buSzPct val="120000"/>
              <a:buFont typeface="Wingdings" pitchFamily="2" charset="2"/>
              <a:buChar char="§"/>
              <a:defRPr/>
            </a:pPr>
            <a:endParaRPr lang="en-US" sz="2600" dirty="0" smtClean="0">
              <a:latin typeface="Arial" charset="0"/>
            </a:endParaRPr>
          </a:p>
          <a:p>
            <a:pPr marL="363538" indent="-363538" defTabSz="1046163" eaLnBrk="1" hangingPunct="1">
              <a:buClr>
                <a:srgbClr val="990000"/>
              </a:buClr>
              <a:buSzPct val="120000"/>
              <a:buFont typeface="Wingdings" pitchFamily="2" charset="2"/>
              <a:buNone/>
              <a:defRPr/>
            </a:pPr>
            <a:endParaRPr lang="en-US" sz="2600" dirty="0" smtClean="0">
              <a:latin typeface="Arial" charset="0"/>
            </a:endParaRPr>
          </a:p>
          <a:p>
            <a:pPr marL="363538" indent="-363538" defTabSz="1046163" eaLnBrk="1" hangingPunct="1">
              <a:buClr>
                <a:srgbClr val="990000"/>
              </a:buClr>
              <a:buSzTx/>
              <a:buFont typeface="Wingdings" pitchFamily="2" charset="2"/>
              <a:buChar char="§"/>
              <a:defRPr/>
            </a:pPr>
            <a:endParaRPr lang="el-GR" sz="2600" dirty="0" smtClean="0">
              <a:latin typeface="Arial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Διάρκεια των Προγραμμάτων Άσκησης στην ΚΑ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291264" cy="4680520"/>
          </a:xfrm>
        </p:spPr>
        <p:txBody>
          <a:bodyPr>
            <a:normAutofit/>
          </a:bodyPr>
          <a:lstStyle/>
          <a:p>
            <a:pPr marL="450850" indent="-450850" eaLnBrk="1" hangingPunct="1">
              <a:lnSpc>
                <a:spcPct val="110000"/>
              </a:lnSpc>
              <a:spcAft>
                <a:spcPts val="240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/>
              <a:t>Στις περισσότερες δημοσιευμένες εργασίες το πρόγραμμα διαρκεί 8-26 εβδομάδες</a:t>
            </a:r>
            <a:r>
              <a:rPr lang="en-US" sz="2400" dirty="0" smtClean="0"/>
              <a:t>. </a:t>
            </a:r>
            <a:r>
              <a:rPr lang="el-GR" sz="2400" dirty="0" smtClean="0"/>
              <a:t>Συνήθως παρουσιάζονται προγράμματα αερόβιας άσκησης (συνεχούς ή διαλειμματικής), που συχνά συνδυάζεται με ασκήσεις ενδυνάμωσης.</a:t>
            </a:r>
          </a:p>
          <a:p>
            <a:pPr marL="450850" indent="-450850" eaLnBrk="1" hangingPunct="1">
              <a:lnSpc>
                <a:spcPct val="110000"/>
              </a:lnSpc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/>
              <a:t>Όπως</a:t>
            </a:r>
            <a:r>
              <a:rPr lang="en-US" sz="2400" dirty="0" smtClean="0"/>
              <a:t>, </a:t>
            </a:r>
            <a:r>
              <a:rPr lang="el-GR" sz="2400" dirty="0" smtClean="0"/>
              <a:t>θα πρέπει να τονισθεί ότι, η σημαντική βελτίωση της καρδιακής ικανότητας και της μυϊκής δύναμης</a:t>
            </a:r>
            <a:r>
              <a:rPr lang="en-US" sz="2400" dirty="0" smtClean="0"/>
              <a:t> </a:t>
            </a:r>
            <a:r>
              <a:rPr lang="el-GR" sz="2400" dirty="0" smtClean="0"/>
              <a:t>τεκμηριώνεται μετά την 1</a:t>
            </a:r>
            <a:r>
              <a:rPr lang="en-US" sz="2400" dirty="0" smtClean="0"/>
              <a:t>3</a:t>
            </a:r>
            <a:r>
              <a:rPr lang="el-GR" sz="2400" baseline="30000" dirty="0" smtClean="0"/>
              <a:t>η</a:t>
            </a:r>
            <a:r>
              <a:rPr lang="en-US" sz="2400" dirty="0" smtClean="0"/>
              <a:t> –</a:t>
            </a:r>
            <a:r>
              <a:rPr lang="el-GR" sz="2400" dirty="0" smtClean="0"/>
              <a:t> 26</a:t>
            </a:r>
            <a:r>
              <a:rPr lang="el-GR" sz="2400" baseline="300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εβδομάδα του προγράμματος.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Δια </a:t>
            </a:r>
            <a:r>
              <a:rPr lang="el-G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Βίου Άσκηση</a:t>
            </a:r>
            <a:r>
              <a:rPr lang="el-G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3600" dirty="0">
                <a:solidFill>
                  <a:schemeClr val="tx1"/>
                </a:solidFill>
                <a:effectLst/>
              </a:rPr>
              <a:t>Στάδιο Ι</a:t>
            </a:r>
            <a:r>
              <a:rPr lang="en-US" sz="3600" dirty="0">
                <a:solidFill>
                  <a:schemeClr val="tx1"/>
                </a:solidFill>
                <a:effectLst/>
              </a:rPr>
              <a:t>V</a:t>
            </a:r>
            <a:r>
              <a:rPr lang="el-G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268760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415867" cy="453650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24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Το </a:t>
            </a:r>
            <a:r>
              <a:rPr lang="el-GR" sz="2400" dirty="0"/>
              <a:t>4ο Στάδιο του προγράμματος αρχίζει, συνήθως, </a:t>
            </a:r>
            <a:r>
              <a:rPr lang="el-GR" sz="2400" dirty="0" smtClean="0"/>
              <a:t>πολλούς μήνες </a:t>
            </a:r>
            <a:r>
              <a:rPr lang="el-GR" sz="2400" dirty="0"/>
              <a:t>μετά την έξοδο του ασθενούς από το νοσοκομείο ή τη διάγνωση της </a:t>
            </a:r>
            <a:r>
              <a:rPr lang="el-GR" sz="2400" dirty="0" smtClean="0"/>
              <a:t>πάθησης.</a:t>
            </a:r>
          </a:p>
          <a:p>
            <a:pPr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Κατά το στάδιο αυτό, ο </a:t>
            </a:r>
            <a:r>
              <a:rPr lang="el-GR" sz="2400" dirty="0"/>
              <a:t>ασθενής μπορεί να συνεχίσει να γυμνάζεται σε ελεύθερους χώρους, ή να συμμετέχει σε ειδικά ομαδικά προγράμματα για απεριόριστο χρονικό </a:t>
            </a:r>
            <a:r>
              <a:rPr lang="el-GR" sz="2400" dirty="0" smtClean="0"/>
              <a:t>διάστημα.</a:t>
            </a:r>
          </a:p>
          <a:p>
            <a:pPr marL="0" indent="0" eaLnBrk="1" hangingPunct="1">
              <a:lnSpc>
                <a:spcPct val="110000"/>
              </a:lnSpc>
              <a:buClr>
                <a:srgbClr val="800000"/>
              </a:buClr>
              <a:buSzPct val="100000"/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Το κρίσιμο στοίχημα που θα πρέπει να κερδηθεί είναι η ένταξη της άσκησης </a:t>
            </a:r>
            <a:r>
              <a:rPr lang="el-GR" sz="2400" dirty="0"/>
              <a:t>στον καθημερινό τρόπο ζωής του.</a:t>
            </a:r>
            <a:endParaRPr lang="el-GR" sz="2400" dirty="0" smtClean="0"/>
          </a:p>
          <a:p>
            <a:pPr marL="0" indent="0" eaLnBrk="1" hangingPunct="1">
              <a:lnSpc>
                <a:spcPct val="110000"/>
              </a:lnSpc>
              <a:buClr>
                <a:srgbClr val="990000"/>
              </a:buClr>
              <a:buSzPct val="90000"/>
              <a:buFont typeface="Wingdings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Δια Βίου Άσκηση </a:t>
            </a:r>
            <a:r>
              <a:rPr lang="el-GR" sz="2800" dirty="0" smtClean="0">
                <a:effectLst/>
              </a:rPr>
              <a:t>[1/2]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196752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38667" y="1772816"/>
            <a:ext cx="8534399" cy="4824536"/>
          </a:xfrm>
        </p:spPr>
        <p:txBody>
          <a:bodyPr>
            <a:normAutofit/>
          </a:bodyPr>
          <a:lstStyle/>
          <a:p>
            <a:pPr marL="452438" indent="-452438" eaLnBrk="1" hangingPunct="1">
              <a:lnSpc>
                <a:spcPct val="130000"/>
              </a:lnSpc>
              <a:spcAft>
                <a:spcPts val="600"/>
              </a:spcAft>
              <a:buClr>
                <a:srgbClr val="990000"/>
              </a:buClr>
              <a:buSzPct val="90000"/>
              <a:buFont typeface="Wingdings" pitchFamily="2" charset="2"/>
              <a:buChar char="Ø"/>
              <a:defRPr/>
            </a:pPr>
            <a:r>
              <a:rPr lang="el-GR" sz="2600" dirty="0" smtClean="0"/>
              <a:t>Η διακοπή της συστηματικής και σχεδιασμένης άσκησης, και η επιστροφή σε καθημερινότητα χωρίς άσκηση, ακολουθείται από γρήγορη απώλεια των αποκτηθέντων φυσιολογικών και λειτουργικών ωφελειών της άσκησης, μέσα σε λίγες μόλις εβδομάδες ή μήνες από τη διακοπή του προγράμματος.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Δια Βίου Άσκηση </a:t>
            </a:r>
            <a:r>
              <a:rPr lang="el-GR" sz="2800" dirty="0" smtClean="0">
                <a:effectLst/>
              </a:rPr>
              <a:t>[2/2]</a:t>
            </a:r>
            <a:endParaRPr lang="el-GR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196752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700808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buClr>
                <a:srgbClr val="990000"/>
              </a:buClr>
              <a:buSzPct val="110000"/>
              <a:buFontTx/>
              <a:buChar char="•"/>
              <a:defRPr/>
            </a:pPr>
            <a:r>
              <a:rPr lang="el-GR" sz="2400" dirty="0" smtClean="0"/>
              <a:t>Σχετικά στοιχεία δείχνουν ότι, τα σημαντικά αντιφλεγμονώδη αποτελέσματα ενός προγράμματος άσκησης 20 </a:t>
            </a:r>
            <a:r>
              <a:rPr lang="el-GR" sz="2400" dirty="0" err="1" smtClean="0"/>
              <a:t>εβδ</a:t>
            </a:r>
            <a:r>
              <a:rPr lang="el-GR" sz="2400" dirty="0" smtClean="0"/>
              <a:t> χάθηκαν μετά από ένα έτος χωρίς συστηματική άσκηση</a:t>
            </a:r>
            <a:r>
              <a:rPr lang="en-US" sz="2400" dirty="0" smtClean="0"/>
              <a:t>. </a:t>
            </a:r>
            <a:r>
              <a:rPr lang="el-GR" sz="2400" dirty="0" smtClean="0">
                <a:solidFill>
                  <a:srgbClr val="800000"/>
                </a:solidFill>
              </a:rPr>
              <a:t>[</a:t>
            </a:r>
            <a:r>
              <a:rPr lang="en-US" sz="2000" dirty="0" err="1" smtClean="0">
                <a:solidFill>
                  <a:srgbClr val="800000"/>
                </a:solidFill>
                <a:latin typeface="Arial Narrow" pitchFamily="34" charset="0"/>
              </a:rPr>
              <a:t>Bjørnstad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 HH et al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,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EJCPR 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2008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</a:p>
          <a:p>
            <a:pPr eaLnBrk="1" hangingPunct="1">
              <a:lnSpc>
                <a:spcPct val="110000"/>
              </a:lnSpc>
              <a:buClr>
                <a:srgbClr val="990000"/>
              </a:buClr>
              <a:buSzPct val="110000"/>
              <a:buFontTx/>
              <a:buChar char="•"/>
              <a:defRPr/>
            </a:pPr>
            <a:r>
              <a:rPr lang="el-GR" sz="2400" dirty="0" smtClean="0"/>
              <a:t>Τα οφέλη ενός προγράμματος άσκησης λίγων</a:t>
            </a:r>
            <a:r>
              <a:rPr lang="en-US" sz="2400" dirty="0" smtClean="0"/>
              <a:t> </a:t>
            </a:r>
            <a:r>
              <a:rPr lang="el-GR" sz="2400" dirty="0" smtClean="0"/>
              <a:t>εβδομάδων χάνονται γρήγορα μετά από περίοδο </a:t>
            </a:r>
            <a:r>
              <a:rPr lang="en-US" sz="2400" dirty="0" smtClean="0"/>
              <a:t>3 </a:t>
            </a:r>
            <a:r>
              <a:rPr lang="el-GR" sz="2400" dirty="0" smtClean="0"/>
              <a:t>εβδομάδων</a:t>
            </a:r>
            <a:r>
              <a:rPr lang="en-US" sz="2400" dirty="0" smtClean="0"/>
              <a:t> </a:t>
            </a:r>
            <a:r>
              <a:rPr lang="el-GR" sz="2400" dirty="0" smtClean="0"/>
              <a:t>χωρίς άσκηση.</a:t>
            </a:r>
            <a:r>
              <a:rPr lang="en-US" sz="2400" dirty="0" smtClean="0">
                <a:solidFill>
                  <a:srgbClr val="800000"/>
                </a:solidFill>
              </a:rPr>
              <a:t>[</a:t>
            </a:r>
            <a:r>
              <a:rPr lang="en-GB" sz="2400" b="1" dirty="0" smtClean="0"/>
              <a:t> 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Meyer K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,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Med </a:t>
            </a:r>
            <a:r>
              <a:rPr lang="en-GB" sz="2000" dirty="0" err="1" smtClean="0">
                <a:solidFill>
                  <a:srgbClr val="800000"/>
                </a:solidFill>
                <a:latin typeface="Arial Narrow" pitchFamily="34" charset="0"/>
              </a:rPr>
              <a:t>Sci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 Sports </a:t>
            </a:r>
            <a:r>
              <a:rPr lang="en-GB" sz="2000" dirty="0" err="1" smtClean="0">
                <a:solidFill>
                  <a:srgbClr val="800000"/>
                </a:solidFill>
                <a:latin typeface="Arial Narrow" pitchFamily="34" charset="0"/>
              </a:rPr>
              <a:t>Exerc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 2001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l-GR" sz="2000" dirty="0" smtClean="0">
              <a:solidFill>
                <a:srgbClr val="8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 smtClean="0"/>
              <a:t>                                                     </a:t>
            </a:r>
            <a:r>
              <a:rPr lang="en-US" sz="2400" dirty="0" smtClean="0"/>
              <a:t>    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004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Πρόγραμμα Αποκατάστασης</a:t>
            </a:r>
            <a:br>
              <a:rPr 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Κριτήρια Εξόδου </a:t>
            </a:r>
            <a:r>
              <a:rPr lang="el-GR" sz="2800" dirty="0" smtClean="0">
                <a:effectLst/>
              </a:rPr>
              <a:t>[1/2]</a:t>
            </a:r>
            <a:endParaRPr lang="el-GR" sz="3600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38667" y="1340768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8667" y="1772816"/>
            <a:ext cx="8625821" cy="4824536"/>
          </a:xfrm>
        </p:spPr>
        <p:txBody>
          <a:bodyPr/>
          <a:lstStyle/>
          <a:p>
            <a:pPr>
              <a:buClr>
                <a:srgbClr val="99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400" dirty="0" smtClean="0"/>
              <a:t> </a:t>
            </a:r>
            <a:r>
              <a:rPr lang="el-GR" sz="2600" b="1" dirty="0" smtClean="0">
                <a:solidFill>
                  <a:srgbClr val="800000"/>
                </a:solidFill>
              </a:rPr>
              <a:t>Γενική Κατάσταση της Υγείας - Λειτουργική Ικανότητα: 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 ασθενής πρέπει να έχει επιτύχει αερόβια ικανότητα </a:t>
            </a:r>
            <a:r>
              <a:rPr lang="en-US" sz="2400" dirty="0" smtClean="0"/>
              <a:t>(VO</a:t>
            </a:r>
            <a:r>
              <a:rPr lang="en-US" sz="2400" baseline="-18000" dirty="0" smtClean="0"/>
              <a:t>2</a:t>
            </a:r>
            <a:r>
              <a:rPr lang="en-US" sz="2400" dirty="0" smtClean="0"/>
              <a:t>peak) </a:t>
            </a:r>
            <a:r>
              <a:rPr lang="el-GR" sz="2400" dirty="0" smtClean="0"/>
              <a:t>μεγαλύτερη από 8 – 9 </a:t>
            </a:r>
            <a:r>
              <a:rPr lang="en-US" sz="2400" dirty="0" smtClean="0"/>
              <a:t>METs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χωρίς συμπτώματα κατά την ώρα της άσκησης. Έτσι, διασφαλίζεται η επιστροφή του στις προηγούμενες καθημερινές επαγγελματικές, κοινωνικές και ψυχαγωγικές του δραστηριότητες 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Σαφής βελτίωση, τόσο στο ΗΚΓ ηρεμίας όσο και στο ΗΚΓ  υπομέγιστης προσπάθειας.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Η συστολική ΑΠ σε ηρεμία δεν πρέπει να ξεπερνά τα 160 </a:t>
            </a:r>
            <a:r>
              <a:rPr lang="el-GR" sz="2400" dirty="0" err="1" smtClean="0"/>
              <a:t>mmHg</a:t>
            </a:r>
            <a:r>
              <a:rPr lang="el-GR" sz="2400" dirty="0" smtClean="0"/>
              <a:t>, και η ΚΣ ηρεμίας τους 90-95 b/</a:t>
            </a:r>
            <a:r>
              <a:rPr lang="el-GR" sz="2400" dirty="0" err="1" smtClean="0"/>
              <a:t>min</a:t>
            </a:r>
            <a:r>
              <a:rPr lang="el-GR" sz="2400" dirty="0" smtClean="0"/>
              <a:t>.</a:t>
            </a:r>
          </a:p>
          <a:p>
            <a:pPr marL="0" indent="0"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l-GR" sz="2400" dirty="0" smtClean="0"/>
              <a:t>  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Πρόγραμμα Αποκατάστασης</a:t>
            </a:r>
            <a:br>
              <a:rPr 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Κριτήρια Εξόδου </a:t>
            </a:r>
            <a:r>
              <a:rPr lang="el-GR" sz="2800" dirty="0" smtClean="0">
                <a:effectLst/>
              </a:rPr>
              <a:t>[2/2]</a:t>
            </a:r>
            <a:endParaRPr lang="el-GR" sz="3600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8415867" cy="4824536"/>
          </a:xfrm>
        </p:spPr>
        <p:txBody>
          <a:bodyPr>
            <a:noAutofit/>
          </a:bodyPr>
          <a:lstStyle/>
          <a:p>
            <a:pPr>
              <a:buClr>
                <a:srgbClr val="99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600" dirty="0" smtClean="0"/>
              <a:t> </a:t>
            </a:r>
            <a:r>
              <a:rPr lang="el-GR" sz="2600" b="1" dirty="0" smtClean="0">
                <a:solidFill>
                  <a:srgbClr val="800000"/>
                </a:solidFill>
              </a:rPr>
              <a:t>Ενημέρωση του Ασθενούς:</a:t>
            </a:r>
          </a:p>
          <a:p>
            <a:pPr marL="0" indent="0">
              <a:buClr>
                <a:srgbClr val="990000"/>
              </a:buClr>
              <a:buSzPct val="100000"/>
              <a:buNone/>
              <a:defRPr/>
            </a:pPr>
            <a:endParaRPr lang="el-GR" sz="1000" dirty="0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 ασθενής πρέπει να έχει κατανοήσει την παθοφυσιολογία της νόσου του και τις κλινικές της εκδηλώσεις, όπως επίσης τα   οφέλη και τις παρενέργειες της φαρμακευτικής αγωγής που  ακολουθεί.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 ασθενής πρέπει να έχει κατανοήσει την ιδιαίτερη σημασία που έχει η τροποποίηση των παραγόντων κινδύνου (κάπνισμα, διατροφή, έλλειψη άσκησης, άγχος, κλπ.), ώστε να περιορισθεί ο κίνδυνος υποτροπής της νόσου και να τεθούν οι βάσεις για τη σημαντική βελτίωση της ποιότητας της ζωής του.                                            </a:t>
            </a:r>
          </a:p>
          <a:p>
            <a:pPr>
              <a:buClr>
                <a:srgbClr val="990000"/>
              </a:buClr>
              <a:defRPr/>
            </a:pPr>
            <a:endParaRPr lang="el-GR" sz="2400" dirty="0" smtClean="0"/>
          </a:p>
          <a:p>
            <a:pPr marL="0" indent="0"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l-GR" sz="2400" dirty="0" smtClean="0"/>
              <a:t>    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[1/5]</a:t>
            </a:r>
            <a:endParaRPr lang="el-GR" sz="28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2875" y="1628800"/>
            <a:ext cx="8893175" cy="5040289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Νανάς Σ: Καρδιοαναπνευστική Δοκιμασία Κοπώσεως και Προγράμματα Καρδιοαναπνευστικής Αποκατάστασης. Αθήνα: Εκδόσεις </a:t>
            </a:r>
            <a:r>
              <a:rPr lang="el-GR" sz="2000" dirty="0" err="1" smtClean="0"/>
              <a:t>Αθ</a:t>
            </a:r>
            <a:r>
              <a:rPr lang="el-GR" sz="2000" dirty="0" smtClean="0"/>
              <a:t>. </a:t>
            </a:r>
            <a:r>
              <a:rPr lang="el-GR" sz="2000" dirty="0" err="1" smtClean="0"/>
              <a:t>Σταμούλης</a:t>
            </a:r>
            <a:r>
              <a:rPr lang="el-GR" sz="2000" dirty="0" smtClean="0"/>
              <a:t>, 2006.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Νανάς Σ: Αλγόριθμοι στην Καρδιοπνευμονική Αναζωογόνηση. Αθήνα: Εκδόσεις  </a:t>
            </a:r>
            <a:r>
              <a:rPr lang="el-GR" sz="2000" dirty="0" err="1" smtClean="0"/>
              <a:t>Αθ</a:t>
            </a:r>
            <a:r>
              <a:rPr lang="el-GR" sz="2000" dirty="0" smtClean="0"/>
              <a:t>. </a:t>
            </a:r>
            <a:r>
              <a:rPr lang="el-GR" sz="2000" dirty="0" err="1" smtClean="0"/>
              <a:t>Σταμούλης</a:t>
            </a:r>
            <a:r>
              <a:rPr lang="el-GR" sz="2000" dirty="0" smtClean="0"/>
              <a:t>, 2006.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Παπαθανασίου Γ. Ομάδα Εργασίας της ΕΕΕΦ για την Πρόληψη και Αποκατάσταση των Καρδιοαγγειακών και Αναπνευστικών Παθήσεων. Αποκατάσταση Καρδιοαγγειακών Παθήσεων. Βασικές Αρχές Σχεδιασμού Προγραμμάτων Άσκησης. Θέματα Φυσικοθεραπείας – </a:t>
            </a:r>
            <a:r>
              <a:rPr lang="en-GB" sz="2000" dirty="0" smtClean="0"/>
              <a:t>Physiotherapy Issues. 2006; 4(3):6-12.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Association of Cardiovascular and Pulmonary Rehabilitation: Guidelines for Cardiac Rehabilitation and Secondary Prevention Programs. Champagne, IL: Human Kinetics, 4th Edition, 2004.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College of Cardiology / American Heart Association: Gibbons RJ, et al. ACC/AHA 2002 Guideline Update for Exercise Testing. Circulation. 2002; 106:1883-1892.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>
              <a:defRPr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[2/5]</a:t>
            </a:r>
            <a:endParaRPr lang="el-GR" sz="3200" dirty="0" smtClean="0"/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806475"/>
            <a:ext cx="8928100" cy="4214813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American College of Sports Medicine: ACSM`s Guidelines for Exercise Testing and Prescription.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Wolters</a:t>
            </a:r>
            <a:r>
              <a:rPr lang="en-GB" altLang="el-GR" sz="2000" dirty="0" smtClean="0">
                <a:solidFill>
                  <a:srgbClr val="000000"/>
                </a:solidFill>
              </a:rPr>
              <a:t> Kluwer/ Lippincott Williams &amp; Wilkins, 9th Edition, 2013.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College of Sports Medicine: ACSM`s Resource Manual for Guidelines for Exercise Testing and Prescription. </a:t>
            </a:r>
            <a:r>
              <a:rPr lang="en-US" altLang="el-GR" sz="2000" dirty="0" err="1" smtClean="0"/>
              <a:t>Wolters</a:t>
            </a:r>
            <a:r>
              <a:rPr lang="en-US" altLang="el-GR" sz="2000" dirty="0" smtClean="0"/>
              <a:t> Kluwer/ Lippincott Williams &amp; Wilkins, 7th Edition, 2013.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College of Sports Medicine - American Heart Association. Physical Activity and Public Health: Updated Recommendation for Adults. Circulation. 2007; 116:1081-1093.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Heart Association: A Scientific Statement. </a:t>
            </a:r>
            <a:r>
              <a:rPr lang="en-US" altLang="el-GR" sz="2000" dirty="0" err="1" smtClean="0"/>
              <a:t>Balady</a:t>
            </a:r>
            <a:r>
              <a:rPr lang="en-US" altLang="el-GR" sz="2000" dirty="0" smtClean="0"/>
              <a:t> GJ, et al. Clinician's Guide to Cardiopulmonary Exercise Testing in Adults: A Scientific Statement. Circulation. 2010; 122:191-225. 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Heart Association: A Statement for Professionals.  Lauer M, et al. Exercise Testing in Asymptomatic Adults. Circulation. 2005; 112:771-776.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[3/5]</a:t>
            </a:r>
            <a:endParaRPr 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556792"/>
            <a:ext cx="8928100" cy="4652963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</a:rPr>
              <a:t>American Heart Association: A Scientific Statement.  Williams MA, et al. Resistance Exercise in Individuals With and Without Cardiovascular Disease: 2007 Update. A Scientific Statement. Circulation. 2007; 116:572-584.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American </a:t>
            </a:r>
            <a:r>
              <a:rPr lang="en-US" sz="2000" dirty="0">
                <a:solidFill>
                  <a:srgbClr val="000000"/>
                </a:solidFill>
              </a:rPr>
              <a:t>Heart Association: A Scientific Statement. Thompson PD, et al. Exercise and Physical Activity in the Prevention and Treatment of Atherosclerotic Cardiovascular Disease. Circulation. 2003; 107:3109-3116</a:t>
            </a:r>
            <a:endParaRPr lang="el-GR" sz="2000" dirty="0">
              <a:solidFill>
                <a:srgbClr val="000000"/>
              </a:solidFill>
            </a:endParaRP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Heart Association: A Statement for Healthcare Professionals. </a:t>
            </a:r>
            <a:r>
              <a:rPr lang="en-GB" sz="2000" dirty="0" err="1" smtClean="0"/>
              <a:t>Balady</a:t>
            </a:r>
            <a:r>
              <a:rPr lang="en-GB" sz="2000" dirty="0" smtClean="0"/>
              <a:t> GJ, et al. Core Components of Cardiac Rehabilitation/Secondary Prevention Programs. Circulation. 2000;102;1069-1073.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err="1" smtClean="0"/>
              <a:t>Astrand</a:t>
            </a:r>
            <a:r>
              <a:rPr lang="en-GB" sz="2000" dirty="0" smtClean="0"/>
              <a:t> PO, </a:t>
            </a:r>
            <a:r>
              <a:rPr lang="en-GB" sz="2000" dirty="0" err="1" smtClean="0"/>
              <a:t>Rodahl</a:t>
            </a:r>
            <a:r>
              <a:rPr lang="en-GB" sz="2000" dirty="0" smtClean="0"/>
              <a:t> K, Dahl HA, </a:t>
            </a:r>
            <a:r>
              <a:rPr lang="en-GB" sz="2000" dirty="0" err="1" smtClean="0"/>
              <a:t>Stromme</a:t>
            </a:r>
            <a:r>
              <a:rPr lang="en-GB" sz="2000" dirty="0" smtClean="0"/>
              <a:t> SB. Textbook of work physiology. Physiological basis of Exercise. Champagne, IL: Human Kinetics, 4th Edition, 2003.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European Association for Cardiovascular Prevention and Rehabilitation. </a:t>
            </a:r>
            <a:r>
              <a:rPr lang="en-GB" sz="2000" dirty="0" err="1" smtClean="0"/>
              <a:t>Piepoli</a:t>
            </a:r>
            <a:r>
              <a:rPr lang="en-GB" sz="2000" dirty="0" smtClean="0"/>
              <a:t> MF, Cora U, </a:t>
            </a:r>
            <a:r>
              <a:rPr lang="en-GB" sz="2000" dirty="0" err="1" smtClean="0"/>
              <a:t>Benzer</a:t>
            </a:r>
            <a:r>
              <a:rPr lang="en-GB" sz="2000" dirty="0" smtClean="0"/>
              <a:t> W, et al. Secondary Prevention through Cardiac Rehabilitation. A Position Paper from the Cardiac Rehabilitation Section. European Journal of Cardiovascular Prevention and Rehabilitation. 2010; 17:1-17.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dirty="0" smtClean="0"/>
              <a:t>  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7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[4/5]</a:t>
            </a:r>
            <a:endParaRPr lang="el-GR" dirty="0" smtClean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484784"/>
            <a:ext cx="8856662" cy="4114800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European Association for Cardiovascular Prevention and Rehabilitation. Perk G, Baker GD,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Gohlke</a:t>
            </a:r>
            <a:r>
              <a:rPr lang="en-GB" altLang="el-GR" sz="2000" dirty="0" smtClean="0">
                <a:solidFill>
                  <a:srgbClr val="000000"/>
                </a:solidFill>
              </a:rPr>
              <a:t> H, et al. European Guidelines on cardiovascular disease prevention in clinical practice (version 2012). European Journal of Preventive Cardiology. 2012; 19:585-667.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European Society of Cardiology Guidelines.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Tendera</a:t>
            </a:r>
            <a:r>
              <a:rPr lang="en-GB" altLang="el-GR" sz="2000" dirty="0" smtClean="0">
                <a:solidFill>
                  <a:srgbClr val="000000"/>
                </a:solidFill>
              </a:rPr>
              <a:t> M, et al. Diagnosis and Treatment of Peripheral Artery Diseases. European Heart Journal. 2011; 32:2851–2906.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Charakida</a:t>
            </a:r>
            <a:r>
              <a:rPr lang="en-GB" altLang="el-GR" sz="2000" dirty="0" smtClean="0">
                <a:solidFill>
                  <a:srgbClr val="000000"/>
                </a:solidFill>
              </a:rPr>
              <a:t> M,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Masi</a:t>
            </a:r>
            <a:r>
              <a:rPr lang="en-GB" altLang="el-GR" sz="2000" dirty="0" smtClean="0">
                <a:solidFill>
                  <a:srgbClr val="000000"/>
                </a:solidFill>
              </a:rPr>
              <a:t> S,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Deanfield</a:t>
            </a:r>
            <a:r>
              <a:rPr lang="en-GB" altLang="el-GR" sz="2000" dirty="0" smtClean="0">
                <a:solidFill>
                  <a:srgbClr val="000000"/>
                </a:solidFill>
              </a:rPr>
              <a:t> JE. The Year in Cardiology 2012: focus on cardiovascular disease prevention. European Heart Journal. 2013; doi:10.1093/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eurheartj</a:t>
            </a:r>
            <a:r>
              <a:rPr lang="en-GB" altLang="el-GR" sz="2000" dirty="0" smtClean="0">
                <a:solidFill>
                  <a:srgbClr val="000000"/>
                </a:solidFill>
              </a:rPr>
              <a:t>/ehs429.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Muller-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Riemenschneidera</a:t>
            </a:r>
            <a:r>
              <a:rPr lang="en-GB" altLang="el-GR" sz="2000" dirty="0" smtClean="0">
                <a:solidFill>
                  <a:srgbClr val="000000"/>
                </a:solidFill>
              </a:rPr>
              <a:t> F,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Meinhard</a:t>
            </a:r>
            <a:r>
              <a:rPr lang="en-GB" altLang="el-GR" sz="2000" dirty="0" smtClean="0">
                <a:solidFill>
                  <a:srgbClr val="000000"/>
                </a:solidFill>
              </a:rPr>
              <a:t> C,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Damm</a:t>
            </a:r>
            <a:r>
              <a:rPr lang="en-GB" altLang="el-GR" sz="2000" dirty="0" smtClean="0">
                <a:solidFill>
                  <a:srgbClr val="000000"/>
                </a:solidFill>
              </a:rPr>
              <a:t> K, et al. Effectiveness of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nonpharmacological</a:t>
            </a:r>
            <a:r>
              <a:rPr lang="en-GB" altLang="el-GR" sz="2000" dirty="0" smtClean="0">
                <a:solidFill>
                  <a:srgbClr val="000000"/>
                </a:solidFill>
              </a:rPr>
              <a:t> secondary prevention of coronary heart disease. European Journal of Cardiovascular Prevention and Rehabilitation. 2010; 17:688-700.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Papathanasiou</a:t>
            </a:r>
            <a:r>
              <a:rPr lang="en-GB" altLang="el-GR" sz="2000" dirty="0" smtClean="0">
                <a:solidFill>
                  <a:srgbClr val="000000"/>
                </a:solidFill>
              </a:rPr>
              <a:t> G,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Tsamis</a:t>
            </a:r>
            <a:r>
              <a:rPr lang="en-GB" altLang="el-GR" sz="2000" dirty="0" smtClean="0">
                <a:solidFill>
                  <a:srgbClr val="000000"/>
                </a:solidFill>
              </a:rPr>
              <a:t> N,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Georgiadou</a:t>
            </a:r>
            <a:r>
              <a:rPr lang="en-GB" altLang="el-GR" sz="2000" dirty="0" smtClean="0">
                <a:solidFill>
                  <a:srgbClr val="000000"/>
                </a:solidFill>
              </a:rPr>
              <a:t> P,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Adamopoulos</a:t>
            </a:r>
            <a:r>
              <a:rPr lang="en-GB" altLang="el-GR" sz="2000" dirty="0" smtClean="0">
                <a:solidFill>
                  <a:srgbClr val="000000"/>
                </a:solidFill>
              </a:rPr>
              <a:t> S. Beneficial Effects of Physical Training and Methodology of Exercise Prescription in Patients with Heart Failure. Hellenic Journal of Cardiology. 2008; 49:267-277.</a:t>
            </a:r>
          </a:p>
          <a:p>
            <a:endParaRPr lang="el-GR" alt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>
                <a:cs typeface="Tahoma" pitchFamily="34" charset="0"/>
              </a:rPr>
              <a:t>Σταδιοποίηση του</a:t>
            </a:r>
            <a:br>
              <a:rPr lang="el-GR" sz="3600" dirty="0">
                <a:cs typeface="Tahoma" pitchFamily="34" charset="0"/>
              </a:rPr>
            </a:br>
            <a:r>
              <a:rPr lang="el-GR" sz="3600" dirty="0">
                <a:cs typeface="Tahoma" pitchFamily="34" charset="0"/>
              </a:rPr>
              <a:t>Προγράμματος Φυσικοθεραπείας </a:t>
            </a:r>
            <a:r>
              <a:rPr lang="el-GR" sz="3600" dirty="0" smtClean="0">
                <a:cs typeface="Tahoma" pitchFamily="34" charset="0"/>
              </a:rPr>
              <a:t/>
            </a:r>
            <a:br>
              <a:rPr lang="el-GR" sz="3600" dirty="0" smtClean="0">
                <a:cs typeface="Tahoma" pitchFamily="34" charset="0"/>
              </a:rPr>
            </a:br>
            <a:r>
              <a:rPr lang="el-GR" sz="3600" dirty="0" smtClean="0">
                <a:cs typeface="Tahoma" pitchFamily="34" charset="0"/>
              </a:rPr>
              <a:t>και Άσκησης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988840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35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43204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rgbClr val="800000"/>
              </a:buClr>
              <a:buSzPct val="100000"/>
              <a:buNone/>
              <a:defRPr/>
            </a:pPr>
            <a:r>
              <a:rPr lang="el-GR" sz="2800" b="1" dirty="0">
                <a:solidFill>
                  <a:srgbClr val="800000"/>
                </a:solidFill>
                <a:ea typeface="+mj-ea"/>
                <a:cs typeface="+mj-cs"/>
              </a:rPr>
              <a:t>Στάδια ΙΙ &amp; </a:t>
            </a:r>
            <a:r>
              <a:rPr lang="el-GR" sz="2800" b="1" dirty="0" smtClean="0">
                <a:solidFill>
                  <a:srgbClr val="800000"/>
                </a:solidFill>
                <a:ea typeface="+mj-ea"/>
                <a:cs typeface="+mj-cs"/>
              </a:rPr>
              <a:t>ΙΙΙ*</a:t>
            </a:r>
            <a:endParaRPr lang="el-GR" sz="2800" dirty="0" smtClean="0">
              <a:cs typeface="Tahoma" pitchFamily="34" charset="0"/>
            </a:endParaRPr>
          </a:p>
          <a:p>
            <a:pPr marL="571500" indent="-571500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>
                <a:cs typeface="Tahoma" pitchFamily="34" charset="0"/>
              </a:rPr>
              <a:t>Τύποι και Μέσα Άσκησης</a:t>
            </a:r>
            <a:endParaRPr lang="el-GR" sz="2800" dirty="0" smtClean="0">
              <a:cs typeface="Tahoma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cs typeface="Tahoma" pitchFamily="34" charset="0"/>
              </a:rPr>
              <a:t>Ένταση της Άσκησης</a:t>
            </a:r>
          </a:p>
          <a:p>
            <a:pPr marL="571500" indent="-571500" algn="l"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cs typeface="Tahoma" pitchFamily="34" charset="0"/>
              </a:rPr>
              <a:t>Διάρκεια – Συχνότητα</a:t>
            </a:r>
          </a:p>
          <a:p>
            <a:pPr marL="571500" indent="-571500" algn="l"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cs typeface="Tahoma" pitchFamily="34" charset="0"/>
              </a:rPr>
              <a:t>Πρόοδος του Προγράμματος</a:t>
            </a:r>
          </a:p>
          <a:p>
            <a:pPr marL="0" indent="0">
              <a:spcAft>
                <a:spcPts val="600"/>
              </a:spcAft>
              <a:buClr>
                <a:srgbClr val="800000"/>
              </a:buClr>
              <a:buSzPct val="100000"/>
              <a:buNone/>
              <a:defRPr/>
            </a:pPr>
            <a:r>
              <a:rPr lang="el-GR" sz="2800" dirty="0" smtClean="0">
                <a:cs typeface="Tahoma" pitchFamily="34" charset="0"/>
              </a:rPr>
              <a:t>*</a:t>
            </a:r>
            <a:r>
              <a:rPr lang="el-GR" sz="2000" dirty="0">
                <a:ea typeface="+mj-ea"/>
                <a:cs typeface="+mj-cs"/>
              </a:rPr>
              <a:t>(βλέπε </a:t>
            </a:r>
            <a:r>
              <a:rPr lang="el-GR" sz="2000" dirty="0" smtClean="0">
                <a:ea typeface="+mj-ea"/>
                <a:cs typeface="+mj-cs"/>
              </a:rPr>
              <a:t>και Θεματική Ενότητα 10 - Διαφάνεια 1</a:t>
            </a:r>
            <a:r>
              <a:rPr lang="en-US" sz="2000" dirty="0" smtClean="0">
                <a:ea typeface="+mj-ea"/>
                <a:cs typeface="+mj-cs"/>
              </a:rPr>
              <a:t>4</a:t>
            </a:r>
            <a:r>
              <a:rPr lang="el-GR" sz="2000" dirty="0" smtClean="0">
                <a:ea typeface="+mj-ea"/>
                <a:cs typeface="+mj-cs"/>
              </a:rPr>
              <a:t>)</a:t>
            </a:r>
            <a:endParaRPr lang="el-GR" sz="2000" dirty="0">
              <a:cs typeface="Tahoma" pitchFamily="34" charset="0"/>
            </a:endParaRPr>
          </a:p>
          <a:p>
            <a:pPr marL="0" indent="0" algn="l" eaLnBrk="1" hangingPunct="1">
              <a:spcAft>
                <a:spcPts val="600"/>
              </a:spcAft>
              <a:buClr>
                <a:srgbClr val="800000"/>
              </a:buClr>
              <a:buSzPct val="100000"/>
              <a:buNone/>
              <a:defRPr/>
            </a:pPr>
            <a:endParaRPr lang="el-GR" sz="2800" dirty="0" smtClean="0"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[5/5]</a:t>
            </a:r>
            <a:endParaRPr lang="el-GR" dirty="0"/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556792"/>
            <a:ext cx="8632825" cy="4652962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Piepoli</a:t>
            </a:r>
            <a:r>
              <a:rPr lang="en-GB" altLang="el-GR" sz="2000" dirty="0" smtClean="0">
                <a:solidFill>
                  <a:srgbClr val="000000"/>
                </a:solidFill>
              </a:rPr>
              <a:t> MF, Cora U,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Benzer</a:t>
            </a:r>
            <a:r>
              <a:rPr lang="en-GB" altLang="el-GR" sz="2000" dirty="0" smtClean="0">
                <a:solidFill>
                  <a:srgbClr val="000000"/>
                </a:solidFill>
              </a:rPr>
              <a:t> W, et al. European Association for Cardiovascular Prevention and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RehabilitationSecondary</a:t>
            </a:r>
            <a:r>
              <a:rPr lang="en-GB" altLang="el-GR" sz="2000" dirty="0" smtClean="0">
                <a:solidFill>
                  <a:srgbClr val="000000"/>
                </a:solidFill>
              </a:rPr>
              <a:t> Prevention through Cardiac Rehabilitation. A Position Paper from the Cardiac Rehabilitation Section. European Journal of Cardiovascular Prevention and Rehabilitation. 2010; 17:1-17.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GB" altLang="el-GR" sz="2000" dirty="0" smtClean="0">
                <a:cs typeface="Times New Roman" pitchFamily="18" charset="0"/>
              </a:rPr>
              <a:t>Thomson PD. Exercise Prescription and Proscription for Patients with Coronary Artery Disease, Circulation. 2005; 112:2354-2363.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US" altLang="el-GR" sz="2000" dirty="0" err="1" smtClean="0">
                <a:cs typeface="Times New Roman" pitchFamily="18" charset="0"/>
              </a:rPr>
              <a:t>Whellan</a:t>
            </a:r>
            <a:r>
              <a:rPr lang="en-US" altLang="el-GR" sz="2000" dirty="0" smtClean="0">
                <a:cs typeface="Times New Roman" pitchFamily="18" charset="0"/>
              </a:rPr>
              <a:t> DJ, O</a:t>
            </a:r>
            <a:r>
              <a:rPr lang="el-GR" altLang="el-GR" sz="2000" dirty="0" smtClean="0">
                <a:cs typeface="Times New Roman" pitchFamily="18" charset="0"/>
              </a:rPr>
              <a:t>΄</a:t>
            </a:r>
            <a:r>
              <a:rPr lang="en-US" altLang="el-GR" sz="2000" dirty="0" smtClean="0">
                <a:cs typeface="Times New Roman" pitchFamily="18" charset="0"/>
              </a:rPr>
              <a:t>Connor CM, Lee KL, </a:t>
            </a:r>
            <a:r>
              <a:rPr lang="en-GB" altLang="el-GR" sz="2000" dirty="0" smtClean="0">
                <a:cs typeface="Times New Roman" pitchFamily="18" charset="0"/>
              </a:rPr>
              <a:t>et al</a:t>
            </a:r>
            <a:r>
              <a:rPr lang="en-US" altLang="el-GR" sz="2000" dirty="0" smtClean="0">
                <a:cs typeface="Times New Roman" pitchFamily="18" charset="0"/>
              </a:rPr>
              <a:t>:</a:t>
            </a:r>
            <a:r>
              <a:rPr lang="en-US" altLang="el-GR" sz="2000" b="1" dirty="0" smtClean="0">
                <a:cs typeface="Times New Roman" pitchFamily="18" charset="0"/>
              </a:rPr>
              <a:t>  </a:t>
            </a:r>
            <a:r>
              <a:rPr lang="en-GB" altLang="el-GR" sz="2000" dirty="0" smtClean="0">
                <a:cs typeface="Times New Roman" pitchFamily="18" charset="0"/>
              </a:rPr>
              <a:t>Heart failure and a controlled trial investigating outcomes of exercise training (HF-ACTION): design and rationale.</a:t>
            </a:r>
            <a:r>
              <a:rPr lang="en-GB" altLang="el-GR" sz="2000" i="1" dirty="0" smtClean="0">
                <a:cs typeface="Times New Roman" pitchFamily="18" charset="0"/>
              </a:rPr>
              <a:t> </a:t>
            </a:r>
            <a:r>
              <a:rPr lang="en-GB" altLang="el-GR" sz="2000" dirty="0" smtClean="0">
                <a:cs typeface="Times New Roman" pitchFamily="18" charset="0"/>
              </a:rPr>
              <a:t>Am Heart J 2007; 153</a:t>
            </a:r>
            <a:r>
              <a:rPr lang="en-GB" altLang="el-GR" sz="2000" b="1" dirty="0" smtClean="0">
                <a:cs typeface="Times New Roman" pitchFamily="18" charset="0"/>
              </a:rPr>
              <a:t>:</a:t>
            </a:r>
            <a:r>
              <a:rPr lang="en-GB" altLang="el-GR" sz="2000" dirty="0" smtClean="0">
                <a:cs typeface="Times New Roman" pitchFamily="18" charset="0"/>
              </a:rPr>
              <a:t>201-211.</a:t>
            </a:r>
            <a:endParaRPr lang="nl-BE" altLang="el-GR" sz="2000" dirty="0" smtClean="0">
              <a:cs typeface="Times New Roman" pitchFamily="18" charset="0"/>
            </a:endParaRP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nl-BE" altLang="el-GR" sz="2000" dirty="0" smtClean="0">
                <a:cs typeface="Times New Roman" pitchFamily="18" charset="0"/>
              </a:rPr>
              <a:t>Wisloff U, Stoylen A, Loennechen JP, et al. </a:t>
            </a:r>
            <a:r>
              <a:rPr lang="en-US" altLang="el-GR" sz="2000" dirty="0" smtClean="0">
                <a:cs typeface="Times New Roman" pitchFamily="18" charset="0"/>
              </a:rPr>
              <a:t>Superior cardiovascular effect of aerobic interval training versus moderate continuous training in heart failure patients. Circulation.</a:t>
            </a:r>
            <a:r>
              <a:rPr lang="en-US" altLang="el-GR" sz="2000" i="1" dirty="0" smtClean="0">
                <a:cs typeface="Times New Roman" pitchFamily="18" charset="0"/>
              </a:rPr>
              <a:t> </a:t>
            </a:r>
            <a:r>
              <a:rPr lang="en-US" altLang="el-GR" sz="2000" dirty="0" smtClean="0">
                <a:cs typeface="Times New Roman" pitchFamily="18" charset="0"/>
              </a:rPr>
              <a:t>2007; 115:3086-3094.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US" altLang="el-GR" sz="2000" dirty="0" smtClean="0">
                <a:ea typeface="Calibri" pitchFamily="34" charset="0"/>
                <a:cs typeface="Calibri" pitchFamily="34" charset="0"/>
              </a:rPr>
              <a:t>2013 ESH/ESC Guidelines for the management of arterial hypertension. Journal of Hypertension. 2013; 31:1281-1357.</a:t>
            </a: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GB" altLang="el-GR" sz="20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el-GR" altLang="el-GR" sz="2000" dirty="0" smtClean="0">
              <a:cs typeface="Times New Roman" pitchFamily="18" charset="0"/>
            </a:endParaRPr>
          </a:p>
          <a:p>
            <a:endParaRPr lang="el-GR" alt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3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Γεώργιος Παπαθανασίου</a:t>
            </a:r>
            <a:r>
              <a:rPr lang="en-US" sz="2000" dirty="0" smtClean="0"/>
              <a:t>, </a:t>
            </a:r>
            <a:r>
              <a:rPr lang="el-GR" sz="2000" dirty="0"/>
              <a:t>Ευθυμία Ζέρβα</a:t>
            </a:r>
            <a:r>
              <a:rPr lang="en-US" sz="2000" dirty="0"/>
              <a:t> </a:t>
            </a:r>
            <a:r>
              <a:rPr lang="el-GR" sz="2000" dirty="0" smtClean="0"/>
              <a:t>. </a:t>
            </a:r>
            <a:r>
              <a:rPr lang="el-GR" sz="2000" dirty="0"/>
              <a:t>«Φυσικοθεραπεία Καρδιοαγγειακών Παθήσεων.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</a:t>
            </a:r>
            <a:r>
              <a:rPr lang="el-GR" sz="2000" dirty="0" smtClean="0"/>
              <a:t>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Δευτερογενής Πρόληψη - Αποκατάσταση Καρδιοαγγειακών </a:t>
            </a:r>
            <a:r>
              <a:rPr lang="el-GR" sz="2000" dirty="0" smtClean="0"/>
              <a:t>Παθήσεων</a:t>
            </a:r>
            <a:r>
              <a:rPr lang="en-US" sz="2000" dirty="0" smtClean="0"/>
              <a:t>-</a:t>
            </a:r>
            <a:r>
              <a:rPr lang="el-GR" sz="2000" dirty="0" smtClean="0"/>
              <a:t>Στάδιο ΙΙ &amp; ΙΙΙ».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Γεώργιος </a:t>
            </a:r>
            <a:r>
              <a:rPr lang="el-GR" sz="2000" dirty="0" smtClean="0"/>
              <a:t>Παπαθανασίου</a:t>
            </a:r>
            <a:r>
              <a:rPr lang="en-US" sz="2000" dirty="0" smtClean="0"/>
              <a:t>, </a:t>
            </a:r>
            <a:r>
              <a:rPr lang="el-GR" sz="2000" dirty="0"/>
              <a:t>Ευθυμία Ζέρβα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37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9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656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Τύποι Άσκησης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700808"/>
            <a:ext cx="8229600" cy="50405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6575" indent="-360363" eaLnBrk="1" hangingPunct="1">
              <a:spcAft>
                <a:spcPts val="1800"/>
              </a:spcAft>
              <a:buClr>
                <a:srgbClr val="800000"/>
              </a:buClr>
              <a:buSzTx/>
              <a:buFont typeface="Wingdings" pitchFamily="2" charset="2"/>
              <a:buChar char="§"/>
              <a:defRPr/>
            </a:pPr>
            <a:r>
              <a:rPr lang="el-GR" sz="2600" b="1" dirty="0" smtClean="0">
                <a:solidFill>
                  <a:srgbClr val="800000"/>
                </a:solidFill>
              </a:rPr>
              <a:t>Το ζωηρό γρήγορο περπάτημα</a:t>
            </a:r>
            <a:r>
              <a:rPr lang="en-US" sz="2600" b="1" dirty="0" smtClean="0">
                <a:solidFill>
                  <a:srgbClr val="800000"/>
                </a:solidFill>
              </a:rPr>
              <a:t>, treadmill, </a:t>
            </a:r>
            <a:r>
              <a:rPr lang="el-GR" sz="2600" b="1" dirty="0" smtClean="0">
                <a:solidFill>
                  <a:srgbClr val="800000"/>
                </a:solidFill>
              </a:rPr>
              <a:t>σταθερό ποδήλατο</a:t>
            </a:r>
            <a:r>
              <a:rPr lang="en-US" sz="2600" b="1" dirty="0" smtClean="0">
                <a:solidFill>
                  <a:srgbClr val="800000"/>
                </a:solidFill>
              </a:rPr>
              <a:t> </a:t>
            </a:r>
            <a:r>
              <a:rPr lang="el-GR" sz="2600" b="1" dirty="0" smtClean="0">
                <a:solidFill>
                  <a:srgbClr val="800000"/>
                </a:solidFill>
              </a:rPr>
              <a:t>και </a:t>
            </a:r>
            <a:r>
              <a:rPr lang="en-US" sz="2600" b="1" dirty="0" smtClean="0">
                <a:solidFill>
                  <a:srgbClr val="800000"/>
                </a:solidFill>
              </a:rPr>
              <a:t>stepper</a:t>
            </a:r>
            <a:r>
              <a:rPr lang="el-GR" sz="2600" b="1" dirty="0" smtClean="0">
                <a:solidFill>
                  <a:srgbClr val="800000"/>
                </a:solidFill>
              </a:rPr>
              <a:t> </a:t>
            </a:r>
            <a:r>
              <a:rPr lang="el-GR" sz="2600" dirty="0" smtClean="0"/>
              <a:t>είναι οι πιο συχνά συνιστώμενες δραστηριότητες και ασκήσεις.</a:t>
            </a:r>
            <a:endParaRPr lang="el-GR" sz="2400" dirty="0" smtClean="0"/>
          </a:p>
          <a:p>
            <a:pPr marL="519113" eaLnBrk="1" hangingPunct="1">
              <a:lnSpc>
                <a:spcPct val="110000"/>
              </a:lnSpc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l-GR" sz="2600" b="1" dirty="0" smtClean="0">
                <a:solidFill>
                  <a:srgbClr val="800000"/>
                </a:solidFill>
              </a:rPr>
              <a:t>Το τρέξιμο, η ελεύθερη ποδηλασία ή η κολύμβηση </a:t>
            </a:r>
            <a:r>
              <a:rPr lang="en-US" sz="2600" b="1" dirty="0" smtClean="0">
                <a:solidFill>
                  <a:srgbClr val="800000"/>
                </a:solidFill>
              </a:rPr>
              <a:t>           </a:t>
            </a:r>
            <a:r>
              <a:rPr lang="el-GR" sz="2600" dirty="0" smtClean="0"/>
              <a:t>συνιστώνται στους καρδιοαγγειακούς ασθενείς</a:t>
            </a:r>
            <a:r>
              <a:rPr lang="en-US" sz="2600" dirty="0" smtClean="0"/>
              <a:t>, </a:t>
            </a:r>
            <a:r>
              <a:rPr lang="el-GR" sz="2600" dirty="0" smtClean="0"/>
              <a:t>κάτω όμως από αυστηρές προϋποθέσεις και οδηγίες</a:t>
            </a:r>
            <a:r>
              <a:rPr lang="en-US" sz="2600" dirty="0" smtClean="0"/>
              <a:t>, </a:t>
            </a:r>
            <a:r>
              <a:rPr lang="el-GR" sz="2600" dirty="0" smtClean="0"/>
              <a:t>σε μεταγενέστερα στάδια του προγράμματος ΚΑ</a:t>
            </a:r>
            <a:r>
              <a:rPr lang="en-US" sz="2600" dirty="0" smtClean="0"/>
              <a:t> (</a:t>
            </a:r>
            <a:r>
              <a:rPr lang="el-GR" sz="2600" dirty="0" smtClean="0"/>
              <a:t>τέλος Σταδίου</a:t>
            </a:r>
            <a:r>
              <a:rPr lang="en-US" sz="2600" dirty="0" smtClean="0"/>
              <a:t> III </a:t>
            </a:r>
            <a:r>
              <a:rPr lang="el-GR" sz="2600" dirty="0" smtClean="0"/>
              <a:t>ή Στάδιο </a:t>
            </a:r>
            <a:r>
              <a:rPr lang="en-US" sz="2600" smtClean="0"/>
              <a:t>IV).</a:t>
            </a:r>
            <a:endParaRPr lang="el-GR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Είδη Άσκησης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556792"/>
            <a:ext cx="8415867" cy="388843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Clr>
                <a:srgbClr val="800000"/>
              </a:buClr>
              <a:buSzPct val="90000"/>
              <a:buFont typeface="Wingdings" pitchFamily="2" charset="2"/>
              <a:buChar char="Ø"/>
              <a:defRPr/>
            </a:pPr>
            <a:r>
              <a:rPr lang="el-GR" b="1" dirty="0" smtClean="0"/>
              <a:t>  </a:t>
            </a:r>
            <a:r>
              <a:rPr lang="el-GR" sz="2800" b="1" dirty="0" smtClean="0">
                <a:solidFill>
                  <a:srgbClr val="800000"/>
                </a:solidFill>
              </a:rPr>
              <a:t>Συνεχής ή Διαλειμματική Άσκηση</a:t>
            </a:r>
          </a:p>
          <a:p>
            <a:pPr marL="0" indent="0" algn="just" eaLnBrk="1" hangingPunct="1">
              <a:lnSpc>
                <a:spcPct val="20000"/>
              </a:lnSpc>
              <a:buClr>
                <a:schemeClr val="bg2"/>
              </a:buClr>
              <a:buSzPct val="80000"/>
              <a:buFontTx/>
              <a:buNone/>
              <a:defRPr/>
            </a:pPr>
            <a:endParaRPr lang="en-US" sz="2600" dirty="0" smtClean="0"/>
          </a:p>
          <a:p>
            <a:pPr marL="0" indent="0" eaLnBrk="1" hangingPunct="1">
              <a:lnSpc>
                <a:spcPct val="120000"/>
              </a:lnSpc>
              <a:buClr>
                <a:srgbClr val="FF6600"/>
              </a:buClr>
              <a:buSzTx/>
              <a:buFontTx/>
              <a:buNone/>
              <a:defRPr/>
            </a:pPr>
            <a:r>
              <a:rPr lang="el-GR" sz="2600" dirty="0" smtClean="0"/>
              <a:t>Αν και στην πλειοψηφία των δημοσιευμένων εργασιών παρουσιάζονται προγράμματα συνεχούς αερόβιας άσκησης, έχει δειχθεί ότι η έντονη διαλειμματική άσκηση οδηγεί σε σημαντικότερες περιφερικές μυϊκές προσαρμογές και σε μεγαλύτερη αύξηση της VO</a:t>
            </a:r>
            <a:r>
              <a:rPr lang="el-GR" sz="2600" baseline="-20000" dirty="0" smtClean="0"/>
              <a:t>2</a:t>
            </a:r>
            <a:r>
              <a:rPr lang="el-GR" sz="2600" dirty="0" smtClean="0"/>
              <a:t>peak, χωρίς υπέρμετρη καρδιοαγγειακή καταπόνηση. 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88024" y="547716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Amundsen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B, ESC Congress 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2010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l-GR" sz="20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590921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Wisloff  U et al,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C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irculation 2001]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3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Ένταση της Άσκησης</a:t>
            </a:r>
            <a:r>
              <a:rPr lang="el-G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3200" dirty="0" smtClean="0">
                <a:solidFill>
                  <a:schemeClr val="tx1"/>
                </a:solidFill>
                <a:effectLst/>
              </a:rPr>
              <a:t>Στάδιο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II– </a:t>
            </a:r>
            <a:r>
              <a:rPr lang="el-GR" sz="3200" dirty="0" smtClean="0">
                <a:solidFill>
                  <a:schemeClr val="tx1"/>
                </a:solidFill>
                <a:effectLst/>
              </a:rPr>
              <a:t>«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In-Patient Care</a:t>
            </a:r>
            <a:r>
              <a:rPr lang="el-GR" sz="3200" dirty="0" smtClean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38667" y="1340768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600" b="1" dirty="0" smtClean="0">
                <a:solidFill>
                  <a:srgbClr val="800000"/>
                </a:solidFill>
              </a:rPr>
              <a:t>Συνεχής Αερόβια Άσκηση</a:t>
            </a:r>
            <a:r>
              <a:rPr lang="el-GR" sz="2800" b="1" dirty="0" smtClean="0">
                <a:solidFill>
                  <a:srgbClr val="800000"/>
                </a:solidFill>
              </a:rPr>
              <a:t>: </a:t>
            </a:r>
            <a:r>
              <a:rPr lang="en-US" sz="2400" b="1" dirty="0" smtClean="0">
                <a:solidFill>
                  <a:srgbClr val="800000"/>
                </a:solidFill>
              </a:rPr>
              <a:t>4-6 METs</a:t>
            </a:r>
            <a:r>
              <a:rPr lang="el-GR" sz="2400" b="1" dirty="0" smtClean="0">
                <a:solidFill>
                  <a:srgbClr val="800000"/>
                </a:solidFill>
              </a:rPr>
              <a:t>, </a:t>
            </a:r>
            <a:r>
              <a:rPr lang="el-GR" sz="2400" dirty="0" smtClean="0"/>
              <a:t>ή</a:t>
            </a:r>
            <a:endParaRPr lang="en-US" sz="2600" dirty="0"/>
          </a:p>
          <a:p>
            <a:pPr marL="266700" indent="-266700" eaLnBrk="1" hangingPunct="1">
              <a:buClr>
                <a:schemeClr val="bg2"/>
              </a:buClr>
              <a:buSzPct val="120000"/>
              <a:buFont typeface="Wingdings" pitchFamily="2" charset="2"/>
              <a:buChar char="§"/>
              <a:defRPr/>
            </a:pPr>
            <a:r>
              <a:rPr lang="el-GR" sz="2400" dirty="0" smtClean="0"/>
              <a:t>αρχικά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5</a:t>
            </a:r>
            <a:r>
              <a:rPr lang="el-GR" sz="2400" dirty="0" smtClean="0"/>
              <a:t>0-</a:t>
            </a:r>
            <a:r>
              <a:rPr lang="en-US" sz="2400" dirty="0" smtClean="0"/>
              <a:t>70</a:t>
            </a:r>
            <a:r>
              <a:rPr lang="el-GR" sz="2400" dirty="0" smtClean="0"/>
              <a:t>% της </a:t>
            </a:r>
            <a:r>
              <a:rPr lang="en-US" sz="2400" dirty="0" smtClean="0"/>
              <a:t>VO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peak</a:t>
            </a:r>
            <a:r>
              <a:rPr lang="el-GR" sz="2400" dirty="0" smtClean="0"/>
              <a:t> ή </a:t>
            </a:r>
            <a:r>
              <a:rPr lang="en-US" sz="2400" dirty="0" smtClean="0"/>
              <a:t>50</a:t>
            </a:r>
            <a:r>
              <a:rPr lang="el-GR" sz="2400" dirty="0" smtClean="0"/>
              <a:t>-</a:t>
            </a:r>
            <a:r>
              <a:rPr lang="en-US" sz="2400" dirty="0" smtClean="0"/>
              <a:t>70</a:t>
            </a:r>
            <a:r>
              <a:rPr lang="el-GR" sz="2400" dirty="0" smtClean="0"/>
              <a:t>% </a:t>
            </a:r>
            <a:r>
              <a:rPr lang="el-GR" sz="2400" dirty="0"/>
              <a:t>της </a:t>
            </a:r>
            <a:r>
              <a:rPr lang="el-GR" sz="2400" dirty="0" smtClean="0"/>
              <a:t>ΚΣ</a:t>
            </a:r>
            <a:r>
              <a:rPr lang="el-GR" sz="2000" dirty="0" smtClean="0"/>
              <a:t>εφεδρείας</a:t>
            </a:r>
            <a:endParaRPr lang="en-US" sz="2000" dirty="0"/>
          </a:p>
          <a:p>
            <a:pPr marL="266700" lvl="0" indent="-266700">
              <a:buClr>
                <a:srgbClr val="EEECE1"/>
              </a:buClr>
              <a:buSzPct val="120000"/>
              <a:buFont typeface="Wingdings" pitchFamily="2" charset="2"/>
              <a:buChar char="§"/>
              <a:defRPr/>
            </a:pPr>
            <a:r>
              <a:rPr lang="el-GR" sz="2400" dirty="0" smtClean="0"/>
              <a:t>αργότερα, </a:t>
            </a:r>
            <a:r>
              <a:rPr lang="en-US" sz="2400" dirty="0" smtClean="0"/>
              <a:t>60</a:t>
            </a:r>
            <a:r>
              <a:rPr lang="el-GR" sz="2400" dirty="0" smtClean="0"/>
              <a:t>-</a:t>
            </a:r>
            <a:r>
              <a:rPr lang="en-US" sz="2400" dirty="0" smtClean="0"/>
              <a:t>70</a:t>
            </a:r>
            <a:r>
              <a:rPr lang="el-GR" sz="2400" dirty="0" smtClean="0"/>
              <a:t>% της </a:t>
            </a:r>
            <a:r>
              <a:rPr lang="en-US" sz="2400" dirty="0" smtClean="0"/>
              <a:t>VO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peak</a:t>
            </a:r>
            <a:r>
              <a:rPr lang="el-GR" sz="2400" dirty="0" smtClean="0"/>
              <a:t> ή </a:t>
            </a:r>
            <a:r>
              <a:rPr lang="en-US" sz="2400" dirty="0" smtClean="0"/>
              <a:t>60</a:t>
            </a:r>
            <a:r>
              <a:rPr lang="el-GR" sz="2400" dirty="0" smtClean="0"/>
              <a:t>-</a:t>
            </a:r>
            <a:r>
              <a:rPr lang="en-US" sz="2400" dirty="0" smtClean="0"/>
              <a:t>70</a:t>
            </a:r>
            <a:r>
              <a:rPr lang="el-GR" sz="2400" dirty="0" smtClean="0"/>
              <a:t>% της</a:t>
            </a:r>
            <a:r>
              <a:rPr lang="en-US" sz="2400" dirty="0" smtClean="0"/>
              <a:t> </a:t>
            </a:r>
            <a:r>
              <a:rPr lang="el-GR" sz="2400" dirty="0">
                <a:solidFill>
                  <a:prstClr val="black"/>
                </a:solidFill>
              </a:rPr>
              <a:t>ΚΣ</a:t>
            </a:r>
            <a:r>
              <a:rPr lang="el-GR" sz="2000" dirty="0">
                <a:solidFill>
                  <a:prstClr val="black"/>
                </a:solidFill>
              </a:rPr>
              <a:t>εφεδρείας</a:t>
            </a:r>
            <a:endParaRPr lang="en-US" sz="2000" dirty="0">
              <a:solidFill>
                <a:prstClr val="black"/>
              </a:solidFill>
            </a:endParaRPr>
          </a:p>
          <a:p>
            <a:pPr marL="266700" indent="-266700" eaLnBrk="1" hangingPunct="1">
              <a:lnSpc>
                <a:spcPct val="50000"/>
              </a:lnSpc>
              <a:buClr>
                <a:schemeClr val="bg2"/>
              </a:buClr>
              <a:buSzPct val="130000"/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srgbClr val="800000"/>
                </a:solidFill>
              </a:rPr>
              <a:t>   </a:t>
            </a:r>
            <a:endParaRPr lang="el-GR" sz="2600" dirty="0" smtClean="0">
              <a:solidFill>
                <a:srgbClr val="800000"/>
              </a:solidFill>
            </a:endParaRPr>
          </a:p>
          <a:p>
            <a:pPr marL="268288" indent="-268288" eaLnBrk="1" hangingPunct="1">
              <a:lnSpc>
                <a:spcPct val="95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600" b="1" dirty="0" smtClean="0">
                <a:solidFill>
                  <a:srgbClr val="800000"/>
                </a:solidFill>
              </a:rPr>
              <a:t>Διαλειμματική Άσκηση</a:t>
            </a:r>
            <a:r>
              <a:rPr lang="el-GR" sz="2600" b="1" dirty="0">
                <a:solidFill>
                  <a:srgbClr val="800000"/>
                </a:solidFill>
              </a:rPr>
              <a:t>:  </a:t>
            </a:r>
            <a:endParaRPr lang="el-GR" sz="2600" b="1" dirty="0" smtClean="0">
              <a:solidFill>
                <a:srgbClr val="800000"/>
              </a:solidFill>
            </a:endParaRPr>
          </a:p>
          <a:p>
            <a:pPr marL="268288" lvl="0" indent="-268288">
              <a:buClr>
                <a:srgbClr val="EEECE1"/>
              </a:buClr>
              <a:buSzPct val="120000"/>
              <a:buFont typeface="Wingdings" pitchFamily="2" charset="2"/>
              <a:buChar char="§"/>
              <a:defRPr/>
            </a:pPr>
            <a:r>
              <a:rPr lang="el-GR" sz="2400" dirty="0" smtClean="0"/>
              <a:t>65-75% </a:t>
            </a:r>
            <a:r>
              <a:rPr lang="el-GR" sz="2400" dirty="0"/>
              <a:t>της VO</a:t>
            </a:r>
            <a:r>
              <a:rPr lang="el-GR" sz="2400" baseline="-16000" dirty="0"/>
              <a:t>2</a:t>
            </a:r>
            <a:r>
              <a:rPr lang="el-GR" sz="2400" dirty="0"/>
              <a:t>peak ή </a:t>
            </a:r>
            <a:r>
              <a:rPr lang="el-GR" sz="2400" dirty="0" smtClean="0"/>
              <a:t>65-75% </a:t>
            </a:r>
            <a:r>
              <a:rPr lang="el-GR" sz="2400" dirty="0"/>
              <a:t>της </a:t>
            </a:r>
            <a:r>
              <a:rPr lang="el-GR" sz="2400" dirty="0" smtClean="0">
                <a:solidFill>
                  <a:prstClr val="black"/>
                </a:solidFill>
              </a:rPr>
              <a:t>ΚΣ</a:t>
            </a:r>
            <a:r>
              <a:rPr lang="el-GR" sz="2000" dirty="0" smtClean="0">
                <a:solidFill>
                  <a:prstClr val="black"/>
                </a:solidFill>
              </a:rPr>
              <a:t>εφεδρείας  </a:t>
            </a:r>
            <a:r>
              <a:rPr lang="el-GR" sz="2400" dirty="0" smtClean="0"/>
              <a:t>για 3-5΄,</a:t>
            </a:r>
            <a:endParaRPr lang="en-US" sz="2400" dirty="0">
              <a:solidFill>
                <a:prstClr val="black"/>
              </a:solidFill>
            </a:endParaRPr>
          </a:p>
          <a:p>
            <a:pPr marL="268288" indent="-268288" eaLnBrk="1" hangingPunct="1">
              <a:lnSpc>
                <a:spcPct val="95000"/>
              </a:lnSpc>
              <a:buClr>
                <a:schemeClr val="bg2"/>
              </a:buClr>
              <a:buSzPct val="120000"/>
              <a:buFont typeface="Wingdings" pitchFamily="2" charset="2"/>
              <a:buNone/>
              <a:defRPr/>
            </a:pPr>
            <a:r>
              <a:rPr lang="el-GR" sz="2400" dirty="0" smtClean="0"/>
              <a:t>    ακολουθούμενη </a:t>
            </a:r>
            <a:r>
              <a:rPr lang="el-GR" sz="2400" dirty="0"/>
              <a:t>από 1-2΄ ήπιας </a:t>
            </a:r>
            <a:r>
              <a:rPr lang="el-GR" sz="2400" dirty="0" smtClean="0"/>
              <a:t>άσκησης</a:t>
            </a:r>
          </a:p>
          <a:p>
            <a:pPr marL="0" indent="0" eaLnBrk="1" hangingPunct="1">
              <a:lnSpc>
                <a:spcPct val="95000"/>
              </a:lnSpc>
              <a:buClr>
                <a:schemeClr val="bg2"/>
              </a:buClr>
              <a:buSzPct val="120000"/>
              <a:buFont typeface="Wingdings" pitchFamily="2" charset="2"/>
              <a:buNone/>
              <a:defRPr/>
            </a:pPr>
            <a:endParaRPr lang="en-US" sz="2200" dirty="0"/>
          </a:p>
          <a:p>
            <a:pPr marL="268288" indent="-268288" eaLnBrk="1" hangingPunct="1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600" b="1" dirty="0" smtClean="0">
                <a:solidFill>
                  <a:srgbClr val="800000"/>
                </a:solidFill>
              </a:rPr>
              <a:t>RPE</a:t>
            </a:r>
            <a:r>
              <a:rPr lang="el-GR" sz="2600" b="1" dirty="0" smtClean="0">
                <a:solidFill>
                  <a:srgbClr val="800000"/>
                </a:solidFill>
              </a:rPr>
              <a:t>:</a:t>
            </a:r>
            <a:r>
              <a:rPr lang="el-GR" sz="2600" dirty="0" smtClean="0">
                <a:solidFill>
                  <a:srgbClr val="800000"/>
                </a:solidFill>
              </a:rPr>
              <a:t> </a:t>
            </a:r>
            <a:r>
              <a:rPr lang="el-GR" sz="2400" dirty="0" smtClean="0"/>
              <a:t>αρχικά 1</a:t>
            </a:r>
            <a:r>
              <a:rPr lang="en-US" sz="2400" dirty="0" smtClean="0"/>
              <a:t>1</a:t>
            </a:r>
            <a:r>
              <a:rPr lang="el-GR" sz="2400" dirty="0" smtClean="0"/>
              <a:t>-12</a:t>
            </a:r>
            <a:r>
              <a:rPr lang="en-US" sz="2400" dirty="0" smtClean="0"/>
              <a:t>, </a:t>
            </a:r>
            <a:r>
              <a:rPr lang="el-GR" sz="2400" dirty="0" smtClean="0"/>
              <a:t>αργότερα</a:t>
            </a:r>
            <a:r>
              <a:rPr lang="en-US" sz="2400" dirty="0" smtClean="0"/>
              <a:t> 1</a:t>
            </a:r>
            <a:r>
              <a:rPr lang="el-GR" sz="2400" dirty="0" smtClean="0"/>
              <a:t>2</a:t>
            </a:r>
            <a:r>
              <a:rPr lang="en-US" sz="2400" dirty="0" smtClean="0"/>
              <a:t>-1</a:t>
            </a:r>
            <a:r>
              <a:rPr lang="el-GR" sz="2400" dirty="0" smtClean="0"/>
              <a:t>4</a:t>
            </a:r>
            <a:r>
              <a:rPr lang="en-US" sz="2400" dirty="0" smtClean="0"/>
              <a:t> </a:t>
            </a:r>
            <a:r>
              <a:rPr lang="el-GR" sz="2400" dirty="0" smtClean="0"/>
              <a:t>της 20βάθμιας </a:t>
            </a:r>
            <a:r>
              <a:rPr lang="el-GR" sz="2400" dirty="0" err="1" smtClean="0"/>
              <a:t>Borg</a:t>
            </a:r>
            <a:r>
              <a:rPr lang="el-GR" sz="2400" dirty="0" smtClean="0"/>
              <a:t> </a:t>
            </a:r>
            <a:r>
              <a:rPr lang="el-GR" sz="2400" dirty="0" err="1" smtClean="0"/>
              <a:t>scale</a:t>
            </a:r>
            <a:r>
              <a:rPr lang="el-GR" sz="2400" dirty="0" smtClean="0"/>
              <a:t>.</a:t>
            </a:r>
          </a:p>
          <a:p>
            <a:pPr marL="266700" indent="-266700" eaLnBrk="1" hangingPunct="1">
              <a:buClr>
                <a:srgbClr val="990000"/>
              </a:buClr>
              <a:buSzPct val="110000"/>
              <a:buFont typeface="Wingdings" pitchFamily="2" charset="2"/>
              <a:buNone/>
              <a:defRPr/>
            </a:pPr>
            <a:endParaRPr lang="en-US" sz="2600" dirty="0" smtClean="0">
              <a:latin typeface="Arial" charset="0"/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Ένταση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Αερόβιας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Άσκησης</a:t>
            </a: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3200" dirty="0" smtClean="0">
                <a:solidFill>
                  <a:schemeClr val="tx1"/>
                </a:solidFill>
                <a:effectLst/>
              </a:rPr>
              <a:t>Στάδιο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III</a:t>
            </a:r>
            <a:endParaRPr lang="el-GR" sz="3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340768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916832"/>
            <a:ext cx="8229600" cy="4248472"/>
          </a:xfrm>
        </p:spPr>
        <p:txBody>
          <a:bodyPr>
            <a:normAutofit/>
          </a:bodyPr>
          <a:lstStyle/>
          <a:p>
            <a:pPr marL="266700" lvl="0" indent="-26670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Συνεχής αερόβια άσκηση: 7-9</a:t>
            </a:r>
            <a:r>
              <a:rPr lang="en-US" sz="2400" b="1" dirty="0" smtClean="0">
                <a:solidFill>
                  <a:srgbClr val="800000"/>
                </a:solidFill>
              </a:rPr>
              <a:t>METs</a:t>
            </a:r>
            <a:r>
              <a:rPr lang="el-GR" sz="2400" b="1" dirty="0">
                <a:solidFill>
                  <a:srgbClr val="800000"/>
                </a:solidFill>
              </a:rPr>
              <a:t>,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l-GR" sz="2400" dirty="0" smtClean="0"/>
              <a:t>ή</a:t>
            </a:r>
          </a:p>
          <a:p>
            <a:pPr marL="0" lvl="0" indent="0">
              <a:buClr>
                <a:srgbClr val="800000"/>
              </a:buClr>
              <a:buSzPct val="100000"/>
              <a:buNone/>
              <a:defRPr/>
            </a:pPr>
            <a:r>
              <a:rPr lang="el-GR" sz="2400" dirty="0"/>
              <a:t> </a:t>
            </a:r>
            <a:r>
              <a:rPr lang="el-GR" sz="2400" dirty="0" smtClean="0"/>
              <a:t>   65-8</a:t>
            </a:r>
            <a:r>
              <a:rPr lang="en-US" sz="2400" dirty="0" smtClean="0"/>
              <a:t>0</a:t>
            </a:r>
            <a:r>
              <a:rPr lang="el-GR" sz="2400" dirty="0" smtClean="0"/>
              <a:t>% της </a:t>
            </a:r>
            <a:r>
              <a:rPr lang="en-US" sz="2400" dirty="0" smtClean="0"/>
              <a:t>VO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peak</a:t>
            </a:r>
            <a:r>
              <a:rPr lang="el-GR" sz="2400" dirty="0" smtClean="0"/>
              <a:t> ή </a:t>
            </a:r>
            <a:r>
              <a:rPr lang="en-US" sz="2400" dirty="0"/>
              <a:t>65-80</a:t>
            </a:r>
            <a:r>
              <a:rPr lang="en-US" sz="2400" dirty="0" smtClean="0"/>
              <a:t>%</a:t>
            </a:r>
            <a:r>
              <a:rPr lang="el-GR" sz="2400" dirty="0" smtClean="0"/>
              <a:t> της </a:t>
            </a:r>
            <a:r>
              <a:rPr lang="el-GR" sz="2400" dirty="0" smtClean="0">
                <a:solidFill>
                  <a:prstClr val="black"/>
                </a:solidFill>
              </a:rPr>
              <a:t>ΚΣ</a:t>
            </a:r>
            <a:r>
              <a:rPr lang="el-GR" sz="2000" dirty="0" smtClean="0">
                <a:solidFill>
                  <a:prstClr val="black"/>
                </a:solidFill>
              </a:rPr>
              <a:t>εφεδρείας</a:t>
            </a:r>
          </a:p>
          <a:p>
            <a:pPr marL="0" lvl="0" indent="0">
              <a:buClr>
                <a:srgbClr val="800000"/>
              </a:buClr>
              <a:buSzPct val="10000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66700" lvl="0" indent="-26670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Διαλειμματική </a:t>
            </a:r>
            <a:r>
              <a:rPr lang="el-GR" sz="2400" b="1" dirty="0">
                <a:solidFill>
                  <a:srgbClr val="800000"/>
                </a:solidFill>
              </a:rPr>
              <a:t>αερόβια </a:t>
            </a:r>
            <a:r>
              <a:rPr lang="el-GR" sz="2400" b="1" dirty="0" smtClean="0">
                <a:solidFill>
                  <a:srgbClr val="800000"/>
                </a:solidFill>
              </a:rPr>
              <a:t>άσκηση:                                                             </a:t>
            </a:r>
            <a:r>
              <a:rPr lang="el-GR" sz="2400" dirty="0" smtClean="0"/>
              <a:t>Η ένταση μπορεί να αυξηθεί έως </a:t>
            </a:r>
            <a:r>
              <a:rPr lang="en-US" sz="2400" dirty="0" smtClean="0"/>
              <a:t>85</a:t>
            </a:r>
            <a:r>
              <a:rPr lang="el-GR" sz="2400" dirty="0" smtClean="0"/>
              <a:t>% </a:t>
            </a:r>
            <a:r>
              <a:rPr lang="el-GR" sz="2400" dirty="0"/>
              <a:t>της </a:t>
            </a:r>
            <a:r>
              <a:rPr lang="en-US" sz="2400" dirty="0" smtClean="0"/>
              <a:t>VO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peak</a:t>
            </a:r>
            <a:r>
              <a:rPr lang="el-GR" sz="2400" dirty="0" smtClean="0"/>
              <a:t> ή</a:t>
            </a:r>
            <a:r>
              <a:rPr lang="en-US" sz="2400" dirty="0" smtClean="0"/>
              <a:t> 85</a:t>
            </a:r>
            <a:r>
              <a:rPr lang="el-GR" sz="2400" dirty="0" smtClean="0"/>
              <a:t>% </a:t>
            </a:r>
            <a:r>
              <a:rPr lang="el-GR" sz="2400" dirty="0"/>
              <a:t>της </a:t>
            </a:r>
            <a:r>
              <a:rPr lang="el-GR" sz="2400" dirty="0" smtClean="0">
                <a:solidFill>
                  <a:prstClr val="black"/>
                </a:solidFill>
              </a:rPr>
              <a:t>ΚΣ</a:t>
            </a:r>
            <a:r>
              <a:rPr lang="el-GR" sz="2000" dirty="0" smtClean="0">
                <a:solidFill>
                  <a:prstClr val="black"/>
                </a:solidFill>
              </a:rPr>
              <a:t>εφεδρείας </a:t>
            </a:r>
            <a:r>
              <a:rPr lang="el-GR" sz="2400" dirty="0" smtClean="0"/>
              <a:t>για </a:t>
            </a:r>
            <a:r>
              <a:rPr lang="el-GR" sz="2400" dirty="0"/>
              <a:t>3-5΄,</a:t>
            </a:r>
            <a:r>
              <a:rPr lang="en-US" sz="2400" dirty="0"/>
              <a:t> </a:t>
            </a:r>
            <a:r>
              <a:rPr lang="el-GR" sz="2400" dirty="0"/>
              <a:t>ακολουθούμενη από 1-2΄ ήπιας άσκησης (&lt;</a:t>
            </a:r>
            <a:r>
              <a:rPr lang="el-GR" sz="2400" dirty="0">
                <a:cs typeface="Arial" charset="0"/>
              </a:rPr>
              <a:t> </a:t>
            </a:r>
            <a:r>
              <a:rPr lang="en-US" sz="2400" dirty="0"/>
              <a:t>5</a:t>
            </a:r>
            <a:r>
              <a:rPr lang="el-GR" sz="2400" dirty="0"/>
              <a:t>0%</a:t>
            </a:r>
            <a:r>
              <a:rPr lang="en-US" sz="2400" dirty="0"/>
              <a:t> </a:t>
            </a:r>
            <a:r>
              <a:rPr lang="el-GR" sz="2400" dirty="0"/>
              <a:t>της </a:t>
            </a:r>
            <a:r>
              <a:rPr lang="en-US" sz="2400" dirty="0"/>
              <a:t>VO</a:t>
            </a:r>
            <a:r>
              <a:rPr lang="en-US" sz="2400" b="1" baseline="-25000" dirty="0"/>
              <a:t>2</a:t>
            </a:r>
            <a:r>
              <a:rPr lang="en-US" sz="2400" dirty="0"/>
              <a:t>peak</a:t>
            </a:r>
            <a:r>
              <a:rPr lang="el-GR" sz="2400" dirty="0"/>
              <a:t> </a:t>
            </a:r>
            <a:r>
              <a:rPr lang="en-US" sz="2400" dirty="0"/>
              <a:t>or</a:t>
            </a:r>
            <a:r>
              <a:rPr lang="el-GR" sz="2400" dirty="0"/>
              <a:t> &lt;</a:t>
            </a:r>
            <a:r>
              <a:rPr lang="en-US" sz="2400" dirty="0"/>
              <a:t>5</a:t>
            </a:r>
            <a:r>
              <a:rPr lang="el-GR" sz="2400" dirty="0"/>
              <a:t>0% της </a:t>
            </a:r>
            <a:r>
              <a:rPr lang="el-GR" sz="2400" dirty="0" smtClean="0">
                <a:solidFill>
                  <a:prstClr val="black"/>
                </a:solidFill>
              </a:rPr>
              <a:t>ΚΣ</a:t>
            </a:r>
            <a:r>
              <a:rPr lang="el-GR" sz="2000" dirty="0" smtClean="0">
                <a:solidFill>
                  <a:prstClr val="black"/>
                </a:solidFill>
              </a:rPr>
              <a:t>εφεδρείας</a:t>
            </a:r>
            <a:r>
              <a:rPr lang="el-GR" sz="2400" dirty="0" smtClean="0"/>
              <a:t>)</a:t>
            </a:r>
            <a:endParaRPr lang="el-GR" sz="2400" dirty="0"/>
          </a:p>
          <a:p>
            <a:pPr marL="266700" lvl="0" indent="-26670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 marL="0" indent="-266700" eaLnBrk="1" hangingPunct="1">
              <a:spcAft>
                <a:spcPts val="1800"/>
              </a:spcAft>
              <a:buClr>
                <a:schemeClr val="accent2">
                  <a:lumMod val="50000"/>
                </a:scheme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RPE</a:t>
            </a:r>
            <a:r>
              <a:rPr lang="el-GR" sz="2400" b="1" dirty="0" smtClean="0">
                <a:solidFill>
                  <a:srgbClr val="800000"/>
                </a:solidFill>
              </a:rPr>
              <a:t>:</a:t>
            </a:r>
            <a:r>
              <a:rPr lang="el-GR" sz="2400" dirty="0" smtClean="0">
                <a:solidFill>
                  <a:srgbClr val="800000"/>
                </a:solidFill>
              </a:rPr>
              <a:t> </a:t>
            </a:r>
            <a:r>
              <a:rPr lang="el-GR" sz="2400" dirty="0" smtClean="0"/>
              <a:t>αρχικά 1</a:t>
            </a:r>
            <a:r>
              <a:rPr lang="en-US" sz="2400" dirty="0" smtClean="0"/>
              <a:t>3</a:t>
            </a:r>
            <a:r>
              <a:rPr lang="el-GR" sz="2400" dirty="0" smtClean="0"/>
              <a:t>-1</a:t>
            </a:r>
            <a:r>
              <a:rPr lang="en-US" sz="2400" dirty="0" smtClean="0"/>
              <a:t>4, </a:t>
            </a:r>
            <a:r>
              <a:rPr lang="el-GR" sz="2400" dirty="0" smtClean="0"/>
              <a:t>αργότερα</a:t>
            </a:r>
            <a:r>
              <a:rPr lang="en-US" sz="2400" dirty="0" smtClean="0"/>
              <a:t> 14-16 </a:t>
            </a:r>
            <a:r>
              <a:rPr lang="el-GR" sz="2400" dirty="0" smtClean="0"/>
              <a:t>της 20βάθμιας </a:t>
            </a:r>
            <a:r>
              <a:rPr lang="el-GR" sz="2400" dirty="0" err="1" smtClean="0"/>
              <a:t>Borg</a:t>
            </a:r>
            <a:r>
              <a:rPr lang="el-GR" sz="2400" dirty="0" smtClean="0"/>
              <a:t> </a:t>
            </a:r>
            <a:r>
              <a:rPr lang="el-GR" sz="2400" dirty="0" err="1" smtClean="0"/>
              <a:t>scale</a:t>
            </a:r>
            <a:r>
              <a:rPr lang="el-GR" sz="2400" dirty="0" smtClean="0"/>
              <a:t>.</a:t>
            </a:r>
          </a:p>
          <a:p>
            <a:pPr marL="0" indent="-266700" eaLnBrk="1" hangingPunct="1">
              <a:spcAft>
                <a:spcPts val="180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defRPr/>
            </a:pPr>
            <a:endParaRPr lang="en-US" sz="2400" dirty="0" smtClean="0">
              <a:latin typeface="Arial" charset="0"/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Έλεγχος της Έντασης 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κατά την Άσκηση </a:t>
            </a:r>
            <a:r>
              <a:rPr lang="el-GR" sz="2800" dirty="0" smtClean="0">
                <a:effectLst/>
              </a:rPr>
              <a:t>[1/2]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340768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306000" y="1627200"/>
            <a:ext cx="8621546" cy="4347600"/>
          </a:xfrm>
        </p:spPr>
        <p:txBody>
          <a:bodyPr>
            <a:normAutofit/>
          </a:bodyPr>
          <a:lstStyle/>
          <a:p>
            <a:pPr marL="92075" indent="0" algn="just" eaLnBrk="1" hangingPunct="1">
              <a:spcBef>
                <a:spcPts val="0"/>
              </a:spcBef>
              <a:buClr>
                <a:srgbClr val="800000"/>
              </a:buClr>
              <a:buSzPct val="80000"/>
              <a:buFont typeface="Wingdings" pitchFamily="2" charset="2"/>
              <a:buChar char="Ø"/>
              <a:defRPr/>
            </a:pPr>
            <a:r>
              <a:rPr lang="el-GR" sz="2800" dirty="0" smtClean="0">
                <a:solidFill>
                  <a:srgbClr val="800000"/>
                </a:solidFill>
              </a:rPr>
              <a:t> </a:t>
            </a:r>
            <a:r>
              <a:rPr lang="el-GR" sz="2800" dirty="0">
                <a:solidFill>
                  <a:srgbClr val="800000"/>
                </a:solidFill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</a:rPr>
              <a:t>Προσοχή </a:t>
            </a:r>
            <a:r>
              <a:rPr lang="en-US" sz="2800" b="1" dirty="0" smtClean="0">
                <a:solidFill>
                  <a:srgbClr val="800000"/>
                </a:solidFill>
              </a:rPr>
              <a:t>!!!</a:t>
            </a:r>
            <a:endParaRPr lang="el-GR" sz="2800" b="1" dirty="0" smtClean="0">
              <a:solidFill>
                <a:srgbClr val="800000"/>
              </a:solidFill>
            </a:endParaRPr>
          </a:p>
          <a:p>
            <a:pPr marL="92075" indent="0" algn="just" eaLnBrk="1" hangingPunct="1">
              <a:lnSpc>
                <a:spcPct val="80000"/>
              </a:lnSpc>
              <a:buClr>
                <a:schemeClr val="bg2"/>
              </a:buClr>
              <a:buSzTx/>
              <a:buFont typeface="Wingdings" pitchFamily="2" charset="2"/>
              <a:buNone/>
              <a:defRPr/>
            </a:pPr>
            <a:endParaRPr lang="el-GR" sz="500" dirty="0" smtClean="0"/>
          </a:p>
          <a:p>
            <a:pPr marL="434975" eaLnBrk="1" hangingPunct="1">
              <a:lnSpc>
                <a:spcPct val="105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Η ρύθμιση της έντασης της άσκησης θα πρέπει να βασίζεται κυρίως στη μετρούμενη </a:t>
            </a:r>
            <a:r>
              <a:rPr lang="en-US" sz="2400" dirty="0" smtClean="0"/>
              <a:t>VO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peak</a:t>
            </a:r>
            <a:r>
              <a:rPr lang="el-GR" sz="2400" dirty="0" smtClean="0"/>
              <a:t> κατά την καρδιοαναπνευστική δοκιμασία κόπωσης.</a:t>
            </a:r>
          </a:p>
          <a:p>
            <a:pPr marL="434975" eaLnBrk="1" hangingPunct="1">
              <a:lnSpc>
                <a:spcPct val="105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Σε καμία περίπτωση, </a:t>
            </a:r>
            <a:r>
              <a:rPr lang="el-GR" sz="2400" dirty="0"/>
              <a:t>ιδιαίτερα στους ασθενείς </a:t>
            </a:r>
            <a:r>
              <a:rPr lang="el-GR" sz="2400" dirty="0" smtClean="0"/>
              <a:t>στους οποίους </a:t>
            </a:r>
            <a:r>
              <a:rPr lang="el-GR" sz="2400" dirty="0"/>
              <a:t>χορηγούνται </a:t>
            </a:r>
            <a:r>
              <a:rPr lang="el-GR" sz="2400" dirty="0" err="1"/>
              <a:t>beta</a:t>
            </a:r>
            <a:r>
              <a:rPr lang="el-GR" sz="2400" dirty="0"/>
              <a:t>-</a:t>
            </a:r>
            <a:r>
              <a:rPr lang="el-GR" sz="2400" dirty="0" err="1"/>
              <a:t>blockers</a:t>
            </a:r>
            <a:r>
              <a:rPr lang="el-GR" sz="2400" dirty="0"/>
              <a:t>, </a:t>
            </a:r>
            <a:r>
              <a:rPr lang="el-GR" sz="2400" dirty="0" smtClean="0"/>
              <a:t>ο έλεγχος της έντασης δεν θα πρέπει να βασίζεται αποκλειστικά στη </a:t>
            </a:r>
            <a:r>
              <a:rPr lang="en-US" sz="2400" dirty="0" smtClean="0"/>
              <a:t>RPE</a:t>
            </a:r>
            <a:r>
              <a:rPr lang="el-GR" sz="2400" dirty="0" smtClean="0"/>
              <a:t> ή στη μέτρηση της ΚΣ, διότι πολλοί καρδιοαγγειακοί ασθενείς έχουν φτωχή χρονότροπη αντίδραση κατά την άσκηση </a:t>
            </a:r>
            <a:r>
              <a:rPr lang="en-US" sz="2400" dirty="0" smtClean="0"/>
              <a:t>(</a:t>
            </a:r>
            <a:r>
              <a:rPr lang="el-GR" sz="2400" dirty="0" smtClean="0"/>
              <a:t>πχ</a:t>
            </a:r>
            <a:r>
              <a:rPr lang="en-US" sz="2400" dirty="0" smtClean="0"/>
              <a:t>. </a:t>
            </a:r>
            <a:r>
              <a:rPr lang="el-GR" sz="2400" dirty="0" smtClean="0"/>
              <a:t>οι ασθενείς με καρδιακή ανεπάρκεια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</a:p>
          <a:p>
            <a:pPr marL="92075" indent="0" algn="just" eaLnBrk="1" hangingPunct="1">
              <a:lnSpc>
                <a:spcPct val="65000"/>
              </a:lnSpc>
              <a:buClr>
                <a:srgbClr val="FF6600"/>
              </a:buClr>
              <a:buSzPct val="120000"/>
              <a:buFontTx/>
              <a:buNone/>
              <a:defRPr/>
            </a:pPr>
            <a:endParaRPr lang="el-GR" sz="3600" b="1" dirty="0" smtClean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0131" y="593749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dirty="0" err="1" smtClean="0">
                <a:solidFill>
                  <a:srgbClr val="800000"/>
                </a:solidFill>
                <a:latin typeface="Arial Narrow" pitchFamily="34" charset="0"/>
              </a:rPr>
              <a:t>Pina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IL,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Circulation </a:t>
            </a:r>
            <a:r>
              <a:rPr lang="en-GB" sz="2000" dirty="0" smtClean="0">
                <a:solidFill>
                  <a:srgbClr val="800000"/>
                </a:solidFill>
                <a:latin typeface="Arial Narrow" pitchFamily="34" charset="0"/>
              </a:rPr>
              <a:t>2003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l-GR" sz="2000" dirty="0">
              <a:solidFill>
                <a:srgbClr val="80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4291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Έλεγχος της Έντασης 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κατά την Άσκηση </a:t>
            </a:r>
            <a:r>
              <a:rPr lang="el-GR" sz="2800" dirty="0" smtClean="0">
                <a:effectLst/>
              </a:rPr>
              <a:t>[2/2]</a:t>
            </a:r>
            <a:endParaRPr lang="el-GR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681306" y="2104536"/>
            <a:ext cx="8067158" cy="434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rgbClr val="8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b="1" dirty="0" smtClean="0"/>
              <a:t> 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rgbClr val="800000"/>
                </a:solidFill>
              </a:rPr>
              <a:t>Προσοχή </a:t>
            </a:r>
            <a:r>
              <a:rPr lang="en-US" sz="2800" b="1" dirty="0" smtClean="0">
                <a:solidFill>
                  <a:srgbClr val="800000"/>
                </a:solidFill>
              </a:rPr>
              <a:t>!!!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l-GR" sz="2800" b="1" dirty="0" smtClean="0">
              <a:latin typeface="Arial" charset="0"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l-GR" sz="2600" dirty="0" smtClean="0"/>
              <a:t>Η ένταση της άσκησης θα πρέπει να σχεδιάζεται με μεγάλη προσοχή, ώστε να μην ξεπερνά το ισχαιμικό ή το αναερόβιο κατώφλι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340768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1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4a9c8fb7e526cfffbb22979cbff11a423787fcb"/>
</p:tagLst>
</file>

<file path=ppt/theme/theme1.xml><?xml version="1.0" encoding="utf-8"?>
<a:theme xmlns:a="http://schemas.openxmlformats.org/drawingml/2006/main" name="1_OC_template_papathanasiou">
  <a:themeElements>
    <a:clrScheme name="Προσαρμοσμένο 1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papathanasiou">
  <a:themeElements>
    <a:clrScheme name="Προσαρμοσμένο 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3061</Words>
  <Application>Microsoft Office PowerPoint</Application>
  <PresentationFormat>Προβολή στην οθόνη (4:3)</PresentationFormat>
  <Paragraphs>277</Paragraphs>
  <Slides>37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6</vt:i4>
      </vt:variant>
      <vt:variant>
        <vt:lpstr>Τίτλοι διαφανειών</vt:lpstr>
      </vt:variant>
      <vt:variant>
        <vt:i4>37</vt:i4>
      </vt:variant>
    </vt:vector>
  </HeadingPairs>
  <TitlesOfParts>
    <vt:vector size="43" baseType="lpstr">
      <vt:lpstr>1_OC_template_papathanasiou</vt:lpstr>
      <vt:lpstr>2_OC_template_papathanasiou</vt:lpstr>
      <vt:lpstr>3_OC_template_papathanasiou</vt:lpstr>
      <vt:lpstr>4_OC_template_papathanasiou</vt:lpstr>
      <vt:lpstr>1_OC_template_updated</vt:lpstr>
      <vt:lpstr>OC_template_updated</vt:lpstr>
      <vt:lpstr>Φυσικοθεραπεία Καρδιοαγγειακών Παθήσεων</vt:lpstr>
      <vt:lpstr>Ένταση της Άσκησης  Στάδιο I – «In-Patient Care»</vt:lpstr>
      <vt:lpstr>Σταδιοποίηση του Προγράμματος Φυσικοθεραπείας  και Άσκησης </vt:lpstr>
      <vt:lpstr> Τύποι Άσκησης</vt:lpstr>
      <vt:lpstr>Είδη Άσκησης</vt:lpstr>
      <vt:lpstr>Ένταση της Άσκησης  Στάδιο II– «In-Patient Care»</vt:lpstr>
      <vt:lpstr>  Ένταση Αερόβιας Άσκησης Στάδιο III</vt:lpstr>
      <vt:lpstr>Έλεγχος της Έντασης  κατά την Άσκηση [1/2]</vt:lpstr>
      <vt:lpstr>Έλεγχος της Έντασης  κατά την Άσκηση [2/2]</vt:lpstr>
      <vt:lpstr>Διάρκεια και Συχνότητα της Άσκησης</vt:lpstr>
      <vt:lpstr>Ασκήσεις  Ευλυγισίας - Διατάσεις</vt:lpstr>
      <vt:lpstr> Ασκήσεις Αντίστασης [1/5]</vt:lpstr>
      <vt:lpstr>   Ασκήσεις Αντίστασης [2/5]</vt:lpstr>
      <vt:lpstr>    Ασκήσεις Αντίστασης [3/5]</vt:lpstr>
      <vt:lpstr> Ασκήσεις Αντίστασης [4/5]</vt:lpstr>
      <vt:lpstr> Ασκήσεις Αντίστασης [5/5]</vt:lpstr>
      <vt:lpstr>Ενεργειακή Δαπάνη της Άσκησης</vt:lpstr>
      <vt:lpstr>Κριτήρια Διακοπής του Προγράμματος Άσκησης</vt:lpstr>
      <vt:lpstr>Αξιολόγηση της Προόδου  του Προγράμματος Άσκησης</vt:lpstr>
      <vt:lpstr>Διάρκεια των Προγραμμάτων Άσκησης στην ΚΑ</vt:lpstr>
      <vt:lpstr> Δια Βίου Άσκηση Στάδιο ΙV </vt:lpstr>
      <vt:lpstr>Δια Βίου Άσκηση [1/2]</vt:lpstr>
      <vt:lpstr>Δια Βίου Άσκηση [2/2]</vt:lpstr>
      <vt:lpstr>Πρόγραμμα Αποκατάστασης Κριτήρια Εξόδου [1/2]</vt:lpstr>
      <vt:lpstr>Πρόγραμμα Αποκατάστασης Κριτήρια Εξόδου [2/2]</vt:lpstr>
      <vt:lpstr>Θεματικές Ενότητες 8-13 Βιβλιογραφία [1/5]</vt:lpstr>
      <vt:lpstr>Θεματικές Ενότητες 8-13 Βιβλιογραφία [2/5]</vt:lpstr>
      <vt:lpstr>Θεματικές Ενότητες 8-13 Βιβλιογραφία [3/5]</vt:lpstr>
      <vt:lpstr>Θεματικές Ενότητες 8-13 Βιβλιογραφία [4/5]</vt:lpstr>
      <vt:lpstr>Θεματικές Ενότητες 8-13 Βιβλιογραφία [5/5]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44</cp:revision>
  <dcterms:created xsi:type="dcterms:W3CDTF">2013-03-04T13:35:19Z</dcterms:created>
  <dcterms:modified xsi:type="dcterms:W3CDTF">2015-12-02T13:52:27Z</dcterms:modified>
</cp:coreProperties>
</file>