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3"/>
  </p:notesMasterIdLst>
  <p:handoutMasterIdLst>
    <p:handoutMasterId r:id="rId54"/>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257" r:id="rId47"/>
    <p:sldId id="262" r:id="rId48"/>
    <p:sldId id="264" r:id="rId49"/>
    <p:sldId id="265" r:id="rId50"/>
    <p:sldId id="266" r:id="rId51"/>
    <p:sldId id="261"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1E2A2F29-99FE-46AF-A44D-A3AD8AC45F73}" type="datetime1">
              <a:rPr lang="el-GR" smtClean="0">
                <a:solidFill>
                  <a:prstClr val="black"/>
                </a:solidFill>
              </a:rPr>
              <a:pPr/>
              <a:t>9/2/2015</a:t>
            </a:fld>
            <a:endParaRPr lang="en-US">
              <a:solidFill>
                <a:prstClr val="black"/>
              </a:solidFill>
            </a:endParaRPr>
          </a:p>
        </p:txBody>
      </p:sp>
      <p:sp>
        <p:nvSpPr>
          <p:cNvPr id="7" name="Slide Number Placeholder 6"/>
          <p:cNvSpPr>
            <a:spLocks noGrp="1"/>
          </p:cNvSpPr>
          <p:nvPr>
            <p:ph type="sldNum" sz="quarter" idx="13"/>
          </p:nvPr>
        </p:nvSpPr>
        <p:spPr/>
        <p:txBody>
          <a:bodyPr/>
          <a:lstStyle/>
          <a:p>
            <a:fld id="{D687179E-A171-4767-88DD-59FD7669FA4D}"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65268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21033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66813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494A"/>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9654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356922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97925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498093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82907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34494A"/>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44468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21108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38029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71596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52869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149352" y="6388385"/>
            <a:ext cx="8833104" cy="309563"/>
          </a:xfrm>
          <a:prstGeom prst="rect">
            <a:avLst/>
          </a:prstGeom>
          <a:solidFill>
            <a:srgbClr val="8CADAE"/>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2" name="Title Placeholder 1"/>
          <p:cNvSpPr>
            <a:spLocks noGrp="1"/>
          </p:cNvSpPr>
          <p:nvPr>
            <p:ph type="title"/>
          </p:nvPr>
        </p:nvSpPr>
        <p:spPr>
          <a:xfrm>
            <a:off x="457200" y="181213"/>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412776"/>
            <a:ext cx="8229600" cy="4975609"/>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9" name="Rectangle 7"/>
          <p:cNvSpPr>
            <a:spLocks noChangeArrowheads="1"/>
          </p:cNvSpPr>
          <p:nvPr/>
        </p:nvSpPr>
        <p:spPr bwMode="auto">
          <a:xfrm>
            <a:off x="152400" y="155448"/>
            <a:ext cx="8833104" cy="6547104"/>
          </a:xfrm>
          <a:prstGeom prst="rect">
            <a:avLst/>
          </a:prstGeom>
          <a:noFill/>
          <a:ln w="9525" cap="flat" cmpd="sng" algn="ctr">
            <a:solidFill>
              <a:srgbClr val="8CADAE"/>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rgbClr val="8CADAE"/>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11" name="Oval 14"/>
          <p:cNvSpPr/>
          <p:nvPr/>
        </p:nvSpPr>
        <p:spPr>
          <a:xfrm>
            <a:off x="4361688" y="1050524"/>
            <a:ext cx="420624" cy="420624"/>
          </a:xfrm>
          <a:prstGeom prst="ellipse">
            <a:avLst/>
          </a:prstGeom>
          <a:solidFill>
            <a:srgbClr val="FFFFFF"/>
          </a:solidFill>
          <a:ln w="50800" cap="rnd" cmpd="dbl" algn="ctr">
            <a:solidFill>
              <a:srgbClr val="8CADAE"/>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lide Number Placeholder 22"/>
          <p:cNvSpPr txBox="1">
            <a:spLocks/>
          </p:cNvSpPr>
          <p:nvPr/>
        </p:nvSpPr>
        <p:spPr>
          <a:xfrm>
            <a:off x="4343400" y="1056080"/>
            <a:ext cx="457200" cy="441325"/>
          </a:xfrm>
          <a:prstGeom prst="rect">
            <a:avLst/>
          </a:prstGeom>
        </p:spPr>
        <p:txBody>
          <a:bodyPr vert="horz" lIns="45720" rIns="45720" anchor="ctr">
            <a:normAutofit/>
          </a:bodyPr>
          <a:lstStyle>
            <a:defPPr>
              <a:defRPr lang="el-GR"/>
            </a:defPPr>
            <a:lvl1pPr algn="ctr" rtl="0" eaLnBrk="1" fontAlgn="base" latinLnBrk="0" hangingPunct="1">
              <a:spcBef>
                <a:spcPct val="0"/>
              </a:spcBef>
              <a:spcAft>
                <a:spcPct val="0"/>
              </a:spcAft>
              <a:defRPr kumimoji="0" sz="1600" kern="1200">
                <a:solidFill>
                  <a:schemeClr val="accent3">
                    <a:shade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E7C2395-ED56-44BB-91C7-ED93603A707B}" type="slidenum">
              <a:rPr lang="en-US" smtClean="0">
                <a:solidFill>
                  <a:srgbClr val="8CADAE">
                    <a:shade val="75000"/>
                  </a:srgbClr>
                </a:solidFill>
                <a:cs typeface="Arial" charset="0"/>
              </a:rPr>
              <a:pPr>
                <a:defRPr/>
              </a:pPr>
              <a:t>‹#›</a:t>
            </a:fld>
            <a:endParaRPr lang="en-US" dirty="0">
              <a:solidFill>
                <a:srgbClr val="8CADAE">
                  <a:shade val="75000"/>
                </a:srgbClr>
              </a:solidFill>
              <a:cs typeface="Arial" charset="0"/>
            </a:endParaRPr>
          </a:p>
        </p:txBody>
      </p:sp>
    </p:spTree>
    <p:extLst>
      <p:ext uri="{BB962C8B-B14F-4D97-AF65-F5344CB8AC3E}">
        <p14:creationId xmlns:p14="http://schemas.microsoft.com/office/powerpoint/2010/main" val="4654744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34494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Wingdings" panose="05000000000000000000" pitchFamily="2" charset="2"/>
        <a:buChar char="ü"/>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mailto:ipap@gmail.com"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ΙΑΤΡΙΚΗ ΠΛΗΡΟΦΟΡΙΚΗ -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996207"/>
          </a:xfrm>
        </p:spPr>
        <p:txBody>
          <a:bodyPr>
            <a:normAutofit fontScale="92500" lnSpcReduction="10000"/>
          </a:bodyPr>
          <a:lstStyle/>
          <a:p>
            <a:pPr lvl="0">
              <a:spcBef>
                <a:spcPts val="0"/>
              </a:spcBef>
              <a:spcAft>
                <a:spcPts val="1200"/>
              </a:spcAft>
            </a:pPr>
            <a:r>
              <a:rPr lang="el-GR" sz="2800" b="1" dirty="0">
                <a:solidFill>
                  <a:prstClr val="black"/>
                </a:solidFill>
              </a:rPr>
              <a:t>Ενότητα 5</a:t>
            </a:r>
            <a:r>
              <a:rPr lang="el-GR" sz="2800" dirty="0" smtClean="0">
                <a:solidFill>
                  <a:prstClr val="black"/>
                </a:solidFill>
              </a:rPr>
              <a:t>:</a:t>
            </a:r>
            <a:r>
              <a:rPr lang="el-GR" sz="2800" dirty="0">
                <a:solidFill>
                  <a:prstClr val="black"/>
                </a:solidFill>
              </a:rPr>
              <a:t> </a:t>
            </a:r>
            <a:r>
              <a:rPr lang="el-GR" sz="2800" dirty="0" smtClean="0">
                <a:solidFill>
                  <a:prstClr val="black"/>
                </a:solidFill>
              </a:rPr>
              <a:t>Εισαγωγή, σύστημα διαχείρισης ΒΔ, σχεσιακές βάσεις, πίνακες, σχέσεις πινάκων, πρωτεύον κλειδί, εξωτερικό κλειδί</a:t>
            </a:r>
            <a:endParaRPr lang="el-GR" sz="2800" dirty="0">
              <a:solidFill>
                <a:prstClr val="black"/>
              </a:solidFill>
            </a:endParaRPr>
          </a:p>
          <a:p>
            <a:pPr lvl="0">
              <a:spcBef>
                <a:spcPts val="0"/>
              </a:spcBef>
              <a:spcAft>
                <a:spcPts val="1200"/>
              </a:spcAft>
            </a:pPr>
            <a:endParaRPr lang="en-US" sz="1400" dirty="0">
              <a:solidFill>
                <a:prstClr val="black"/>
              </a:solidFill>
            </a:endParaRPr>
          </a:p>
          <a:p>
            <a:pPr>
              <a:spcBef>
                <a:spcPts val="0"/>
              </a:spcBef>
            </a:pPr>
            <a:r>
              <a:rPr lang="el-GR" sz="2400" dirty="0"/>
              <a:t>Δρ</a:t>
            </a:r>
            <a:r>
              <a:rPr lang="el-GR" sz="2400" dirty="0" smtClean="0"/>
              <a:t>.</a:t>
            </a:r>
            <a:r>
              <a:rPr lang="en-US" sz="2400" dirty="0" smtClean="0"/>
              <a:t> </a:t>
            </a:r>
            <a:r>
              <a:rPr lang="el-GR" sz="2400" dirty="0" smtClean="0"/>
              <a:t>Π</a:t>
            </a:r>
            <a:r>
              <a:rPr lang="el-GR" sz="2400" dirty="0" smtClean="0"/>
              <a:t>.</a:t>
            </a:r>
            <a:r>
              <a:rPr lang="en-US" sz="2400" smtClean="0"/>
              <a:t> </a:t>
            </a:r>
            <a:r>
              <a:rPr lang="el-GR" sz="2400" smtClean="0"/>
              <a:t>Ασβεστάς</a:t>
            </a:r>
            <a:endParaRPr lang="el-GR" sz="2400" dirty="0"/>
          </a:p>
          <a:p>
            <a:pPr>
              <a:spcBef>
                <a:spcPts val="0"/>
              </a:spcBef>
            </a:pPr>
            <a:r>
              <a:rPr lang="el-GR" sz="2400" dirty="0"/>
              <a:t>Τμήμα Μηχανικών </a:t>
            </a:r>
            <a:r>
              <a:rPr lang="el-GR" sz="2400" dirty="0" err="1"/>
              <a:t>Βιοϊατρικής</a:t>
            </a:r>
            <a:r>
              <a:rPr lang="el-GR" sz="2400" dirty="0"/>
              <a:t> Τεχνολογίας Τ.Ε.</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(9 </a:t>
            </a:r>
            <a:r>
              <a:rPr lang="el-GR" sz="3200" b="0" dirty="0"/>
              <a:t>από 43)</a:t>
            </a:r>
            <a:endParaRPr lang="el-GR" dirty="0"/>
          </a:p>
        </p:txBody>
      </p:sp>
      <p:sp>
        <p:nvSpPr>
          <p:cNvPr id="3" name="Content Placeholder 2"/>
          <p:cNvSpPr>
            <a:spLocks noGrp="1"/>
          </p:cNvSpPr>
          <p:nvPr>
            <p:ph idx="1"/>
          </p:nvPr>
        </p:nvSpPr>
        <p:spPr/>
        <p:txBody>
          <a:bodyPr/>
          <a:lstStyle/>
          <a:p>
            <a:r>
              <a:rPr lang="el-GR" dirty="0" smtClean="0"/>
              <a:t>Παράδειγμα αποτελεσμάτων που λαμβάνει ένας </a:t>
            </a:r>
            <a:r>
              <a:rPr lang="en-US" dirty="0" smtClean="0"/>
              <a:t>“</a:t>
            </a:r>
            <a:r>
              <a:rPr lang="el-GR" dirty="0" smtClean="0"/>
              <a:t>πελάτης</a:t>
            </a:r>
            <a:r>
              <a:rPr lang="en-US" dirty="0" smtClean="0"/>
              <a:t>”</a:t>
            </a:r>
            <a:r>
              <a:rPr lang="el-GR" dirty="0" smtClean="0"/>
              <a:t> από την εκτέλεση ενός ερωτήματος.</a:t>
            </a: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1691680" y="2469167"/>
            <a:ext cx="5760640" cy="3912161"/>
          </a:xfrm>
          <a:prstGeom prst="rect">
            <a:avLst/>
          </a:prstGeom>
          <a:noFill/>
          <a:ln w="9525">
            <a:noFill/>
            <a:miter lim="800000"/>
            <a:headEnd/>
            <a:tailEnd/>
          </a:ln>
          <a:effectLst/>
        </p:spPr>
      </p:pic>
    </p:spTree>
    <p:extLst>
      <p:ext uri="{BB962C8B-B14F-4D97-AF65-F5344CB8AC3E}">
        <p14:creationId xmlns:p14="http://schemas.microsoft.com/office/powerpoint/2010/main" val="2490842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10 </a:t>
            </a:r>
            <a:r>
              <a:rPr lang="el-GR" sz="3200" b="0" dirty="0"/>
              <a:t>από 43)</a:t>
            </a:r>
            <a:endParaRPr lang="el-GR" dirty="0"/>
          </a:p>
        </p:txBody>
      </p:sp>
      <p:sp>
        <p:nvSpPr>
          <p:cNvPr id="5" name="Content Placeholder 4"/>
          <p:cNvSpPr>
            <a:spLocks noGrp="1"/>
          </p:cNvSpPr>
          <p:nvPr>
            <p:ph idx="1"/>
          </p:nvPr>
        </p:nvSpPr>
        <p:spPr/>
        <p:txBody>
          <a:bodyPr/>
          <a:lstStyle/>
          <a:p>
            <a:r>
              <a:rPr lang="el-GR" dirty="0"/>
              <a:t>Μοντέλο πελάτη/</a:t>
            </a:r>
            <a:r>
              <a:rPr lang="el-GR" dirty="0" err="1"/>
              <a:t>διακομιστή</a:t>
            </a:r>
            <a:r>
              <a:rPr lang="el-GR" dirty="0"/>
              <a:t> στο </a:t>
            </a:r>
            <a:r>
              <a:rPr lang="en-US" dirty="0" err="1" smtClean="0"/>
              <a:t>youtube</a:t>
            </a:r>
            <a:r>
              <a:rPr lang="el-GR" dirty="0" smtClean="0"/>
              <a:t>.</a:t>
            </a:r>
            <a:endParaRPr lang="en-US" dirty="0"/>
          </a:p>
          <a:p>
            <a:endParaRPr lang="en-US" dirty="0"/>
          </a:p>
        </p:txBody>
      </p:sp>
      <p:pic>
        <p:nvPicPr>
          <p:cNvPr id="31750" name="Picture 6"/>
          <p:cNvPicPr>
            <a:picLocks noChangeAspect="1" noChangeArrowheads="1"/>
          </p:cNvPicPr>
          <p:nvPr/>
        </p:nvPicPr>
        <p:blipFill>
          <a:blip r:embed="rId5" cstate="print"/>
          <a:srcRect/>
          <a:stretch>
            <a:fillRect/>
          </a:stretch>
        </p:blipFill>
        <p:spPr bwMode="auto">
          <a:xfrm>
            <a:off x="-32" y="2381540"/>
            <a:ext cx="9163081" cy="3904980"/>
          </a:xfrm>
          <a:prstGeom prst="rect">
            <a:avLst/>
          </a:prstGeom>
          <a:noFill/>
          <a:ln w="9525">
            <a:noFill/>
            <a:miter lim="800000"/>
            <a:headEnd/>
            <a:tailEnd/>
          </a:ln>
          <a:effectLst/>
        </p:spPr>
      </p:pic>
      <p:grpSp>
        <p:nvGrpSpPr>
          <p:cNvPr id="13" name="Group 12"/>
          <p:cNvGrpSpPr/>
          <p:nvPr/>
        </p:nvGrpSpPr>
        <p:grpSpPr>
          <a:xfrm>
            <a:off x="282469" y="3723505"/>
            <a:ext cx="1289135" cy="777065"/>
            <a:chOff x="928662" y="4857760"/>
            <a:chExt cx="1289135" cy="777065"/>
          </a:xfrm>
        </p:grpSpPr>
        <p:pic>
          <p:nvPicPr>
            <p:cNvPr id="11" name="Picture 10" descr="Mail 2.bmp"/>
            <p:cNvPicPr>
              <a:picLocks noChangeAspect="1"/>
            </p:cNvPicPr>
            <p:nvPr/>
          </p:nvPicPr>
          <p:blipFill>
            <a:blip r:embed="rId6" cstate="print"/>
            <a:srcRect l="11808" t="15744" r="11808" b="15744"/>
            <a:stretch>
              <a:fillRect/>
            </a:stretch>
          </p:blipFill>
          <p:spPr>
            <a:xfrm>
              <a:off x="1357290" y="4857760"/>
              <a:ext cx="441504" cy="396000"/>
            </a:xfrm>
            <a:prstGeom prst="rect">
              <a:avLst/>
            </a:prstGeom>
          </p:spPr>
        </p:pic>
        <p:sp>
          <p:nvSpPr>
            <p:cNvPr id="12" name="TextBox 11"/>
            <p:cNvSpPr txBox="1"/>
            <p:nvPr/>
          </p:nvSpPr>
          <p:spPr>
            <a:xfrm>
              <a:off x="928662" y="5357826"/>
              <a:ext cx="1289135" cy="276999"/>
            </a:xfrm>
            <a:prstGeom prst="rect">
              <a:avLst/>
            </a:prstGeom>
            <a:noFill/>
          </p:spPr>
          <p:txBody>
            <a:bodyPr wrap="none" rtlCol="0">
              <a:spAutoFit/>
            </a:bodyPr>
            <a:lstStyle/>
            <a:p>
              <a:r>
                <a:rPr lang="en-US" sz="1200" dirty="0" smtClean="0">
                  <a:solidFill>
                    <a:prstClr val="black"/>
                  </a:solidFill>
                  <a:latin typeface="Consolas" pitchFamily="49" charset="0"/>
                  <a:cs typeface="Consolas" pitchFamily="49" charset="0"/>
                </a:rPr>
                <a:t>SEARCH FOR U2</a:t>
              </a:r>
              <a:endParaRPr lang="el-GR" sz="1200" dirty="0">
                <a:solidFill>
                  <a:prstClr val="black"/>
                </a:solidFill>
                <a:latin typeface="Consolas" pitchFamily="49" charset="0"/>
                <a:cs typeface="Consolas" pitchFamily="49" charset="0"/>
              </a:endParaRPr>
            </a:p>
          </p:txBody>
        </p:sp>
      </p:grpSp>
      <p:sp>
        <p:nvSpPr>
          <p:cNvPr id="29" name="TextBox 28"/>
          <p:cNvSpPr txBox="1"/>
          <p:nvPr/>
        </p:nvSpPr>
        <p:spPr>
          <a:xfrm>
            <a:off x="6698297" y="3334408"/>
            <a:ext cx="2371162" cy="523220"/>
          </a:xfrm>
          <a:prstGeom prst="rect">
            <a:avLst/>
          </a:prstGeom>
          <a:noFill/>
        </p:spPr>
        <p:txBody>
          <a:bodyPr wrap="none" rtlCol="0">
            <a:spAutoFit/>
          </a:bodyPr>
          <a:lstStyle/>
          <a:p>
            <a:r>
              <a:rPr lang="en-US" sz="1400" b="1" dirty="0" smtClean="0">
                <a:solidFill>
                  <a:srgbClr val="00B050"/>
                </a:solidFill>
                <a:latin typeface="Consolas" pitchFamily="49" charset="0"/>
                <a:cs typeface="Consolas" pitchFamily="49" charset="0"/>
              </a:rPr>
              <a:t>SELECT</a:t>
            </a:r>
            <a:r>
              <a:rPr lang="en-US" sz="1400" b="1" dirty="0" smtClean="0">
                <a:solidFill>
                  <a:prstClr val="black"/>
                </a:solidFill>
                <a:latin typeface="Consolas" pitchFamily="49" charset="0"/>
                <a:cs typeface="Consolas" pitchFamily="49" charset="0"/>
              </a:rPr>
              <a:t> song </a:t>
            </a:r>
            <a:r>
              <a:rPr lang="en-US" sz="1400" b="1" dirty="0" smtClean="0">
                <a:solidFill>
                  <a:srgbClr val="00B050"/>
                </a:solidFill>
                <a:latin typeface="Consolas" pitchFamily="49" charset="0"/>
                <a:cs typeface="Consolas" pitchFamily="49" charset="0"/>
              </a:rPr>
              <a:t>FROM</a:t>
            </a:r>
            <a:r>
              <a:rPr lang="en-US" sz="1400" b="1" dirty="0" smtClean="0">
                <a:solidFill>
                  <a:prstClr val="black"/>
                </a:solidFill>
                <a:latin typeface="Consolas" pitchFamily="49" charset="0"/>
                <a:cs typeface="Consolas" pitchFamily="49" charset="0"/>
              </a:rPr>
              <a:t> table</a:t>
            </a:r>
          </a:p>
          <a:p>
            <a:r>
              <a:rPr lang="en-US" sz="1400" b="1" dirty="0" smtClean="0">
                <a:solidFill>
                  <a:srgbClr val="00B050"/>
                </a:solidFill>
                <a:latin typeface="Consolas" pitchFamily="49" charset="0"/>
                <a:cs typeface="Consolas" pitchFamily="49" charset="0"/>
              </a:rPr>
              <a:t>WHERE</a:t>
            </a:r>
            <a:r>
              <a:rPr lang="en-US" sz="1400" b="1" dirty="0" smtClean="0">
                <a:solidFill>
                  <a:prstClr val="black"/>
                </a:solidFill>
                <a:latin typeface="Consolas" pitchFamily="49" charset="0"/>
                <a:cs typeface="Consolas" pitchFamily="49" charset="0"/>
              </a:rPr>
              <a:t> artist=‘U2’</a:t>
            </a:r>
            <a:endParaRPr lang="el-GR" sz="1400" b="1" dirty="0">
              <a:solidFill>
                <a:prstClr val="black"/>
              </a:solidFill>
              <a:latin typeface="Consolas" pitchFamily="49" charset="0"/>
              <a:cs typeface="Consolas" pitchFamily="49" charset="0"/>
            </a:endParaRPr>
          </a:p>
        </p:txBody>
      </p:sp>
      <p:pic>
        <p:nvPicPr>
          <p:cNvPr id="31" name="Picture 30" descr="Document 2.bmp"/>
          <p:cNvPicPr>
            <a:picLocks noChangeAspect="1"/>
          </p:cNvPicPr>
          <p:nvPr/>
        </p:nvPicPr>
        <p:blipFill>
          <a:blip r:embed="rId7" cstate="print"/>
          <a:stretch>
            <a:fillRect/>
          </a:stretch>
        </p:blipFill>
        <p:spPr>
          <a:xfrm>
            <a:off x="6143636" y="3214686"/>
            <a:ext cx="685800" cy="685800"/>
          </a:xfrm>
          <a:prstGeom prst="rect">
            <a:avLst/>
          </a:prstGeom>
        </p:spPr>
      </p:pic>
      <p:sp>
        <p:nvSpPr>
          <p:cNvPr id="10" name="TextBox 9"/>
          <p:cNvSpPr txBox="1"/>
          <p:nvPr/>
        </p:nvSpPr>
        <p:spPr>
          <a:xfrm>
            <a:off x="7345110" y="4214818"/>
            <a:ext cx="1798890" cy="646331"/>
          </a:xfrm>
          <a:prstGeom prst="rect">
            <a:avLst/>
          </a:prstGeom>
          <a:noFill/>
        </p:spPr>
        <p:txBody>
          <a:bodyPr wrap="none" rtlCol="0">
            <a:spAutoFit/>
          </a:bodyPr>
          <a:lstStyle/>
          <a:p>
            <a:r>
              <a:rPr lang="en-US" sz="1200" dirty="0" smtClean="0">
                <a:solidFill>
                  <a:prstClr val="black"/>
                </a:solidFill>
                <a:latin typeface="Consolas" pitchFamily="49" charset="0"/>
                <a:cs typeface="Consolas" pitchFamily="49" charset="0"/>
              </a:rPr>
              <a:t>With or without you</a:t>
            </a:r>
          </a:p>
          <a:p>
            <a:r>
              <a:rPr lang="en-US" sz="1200" dirty="0" smtClean="0">
                <a:solidFill>
                  <a:prstClr val="black"/>
                </a:solidFill>
                <a:latin typeface="Consolas" pitchFamily="49" charset="0"/>
                <a:cs typeface="Consolas" pitchFamily="49" charset="0"/>
              </a:rPr>
              <a:t>Beautiful day</a:t>
            </a:r>
          </a:p>
          <a:p>
            <a:r>
              <a:rPr lang="en-US" sz="1200" dirty="0" smtClean="0">
                <a:solidFill>
                  <a:prstClr val="black"/>
                </a:solidFill>
                <a:latin typeface="Consolas" pitchFamily="49" charset="0"/>
                <a:cs typeface="Consolas" pitchFamily="49" charset="0"/>
              </a:rPr>
              <a:t>Magnificent</a:t>
            </a:r>
            <a:endParaRPr lang="en-US" sz="1200" dirty="0">
              <a:solidFill>
                <a:prstClr val="black"/>
              </a:solidFill>
              <a:latin typeface="Consolas" pitchFamily="49" charset="0"/>
              <a:cs typeface="Consolas" pitchFamily="49" charset="0"/>
            </a:endParaRPr>
          </a:p>
        </p:txBody>
      </p:sp>
      <p:pic>
        <p:nvPicPr>
          <p:cNvPr id="3" name="U2 - Beautiful D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32" y="4047563"/>
            <a:ext cx="487363" cy="487363"/>
          </a:xfrm>
          <a:prstGeom prst="rect">
            <a:avLst/>
          </a:prstGeom>
        </p:spPr>
      </p:pic>
    </p:spTree>
    <p:extLst>
      <p:ext uri="{BB962C8B-B14F-4D97-AF65-F5344CB8AC3E}">
        <p14:creationId xmlns:p14="http://schemas.microsoft.com/office/powerpoint/2010/main" val="42528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5.3284E-6 C 0.01979 0.0088 0.0467 0.00718 0.06614 0.0081 C 0.10798 0.01527 0.1467 0.01041 0.18784 0.00417 C 0.22326 0.00579 0.22326 0.00833 0.24913 0.00417 C 0.25902 0.00255 0.25833 0.00209 0.2677 -0.00207 C 0.27083 -0.00346 0.27708 -0.00624 0.27708 -0.00624 C 0.29305 -0.02751 0.31875 -0.02913 0.3401 -0.03491 C 0.346 -0.03653 0.35295 -0.04046 0.3585 -0.04301 C 0.37031 -0.04833 0.39548 -0.04925 0.39548 -0.04925 C 0.45364 -0.04602 0.51093 -0.04532 0.56927 -0.04717 C 0.57777 -0.0511 0.58437 -0.05133 0.59392 -0.05133 " pathEditMode="relative" ptsTypes="ffffffffffA">
                                      <p:cBhvr>
                                        <p:cTn id="6" dur="5000" fill="hold"/>
                                        <p:tgtEl>
                                          <p:spTgt spid="13"/>
                                        </p:tgtEl>
                                        <p:attrNameLst>
                                          <p:attrName>ppt_x</p:attrName>
                                          <p:attrName>ppt_y</p:attrName>
                                        </p:attrNameLst>
                                      </p:cBhvr>
                                    </p:animMotion>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7" fill="hold">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1" nodeType="clickEffect">
                                  <p:stCondLst>
                                    <p:cond delay="0"/>
                                  </p:stCondLst>
                                  <p:childTnLst>
                                    <p:animMotion origin="layout" path="M -3.33333E-6 4.51434E-6 C 0.01476 0.00161 0.02969 0.00439 0.04445 0.00624 C 0.05608 0.0185 0.04045 0.00277 0.05209 0.01225 C 0.0533 0.01341 0.05469 0.0148 0.05573 0.01642 C 0.05677 0.01757 0.05764 0.01965 0.05868 0.02058 C 0.06042 0.0222 0.06233 0.02312 0.06441 0.02451 C 0.06632 0.0259 0.06789 0.02937 0.06997 0.03075 C 0.07379 0.03677 0.07743 0.037 0.08039 0.04301 C 0.09063 0.06267 0.08247 0.04972 0.08889 0.05943 C 0.09184 0.06868 0.09514 0.07608 0.09931 0.08186 C 0.10018 0.08649 0.10382 0.10037 0.10608 0.10037 " pathEditMode="relative" rAng="0" ptsTypes="ffffffffffA">
                                      <p:cBhvr>
                                        <p:cTn id="13" dur="5000" fill="hold"/>
                                        <p:tgtEl>
                                          <p:spTgt spid="29"/>
                                        </p:tgtEl>
                                        <p:attrNameLst>
                                          <p:attrName>ppt_x</p:attrName>
                                          <p:attrName>ppt_y</p:attrName>
                                        </p:attrNameLst>
                                      </p:cBhvr>
                                      <p:rCtr x="5300" y="5000"/>
                                    </p:animMotion>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1" nodeType="clickEffect">
                                  <p:stCondLst>
                                    <p:cond delay="0"/>
                                  </p:stCondLst>
                                  <p:childTnLst>
                                    <p:animMotion origin="layout" path="M 0 0 C -0.00087 -0.01366 -0.00416 -0.03796 -0.0118 -0.04815 C -0.01493 -0.06088 -0.01684 -0.07384 -0.02083 -0.08611 C -0.02274 -0.09166 -0.02257 -0.09606 -0.02639 -0.1 C -0.03316 -0.10717 -0.04097 -0.10879 -0.0493 -0.11018 C -0.07239 -0.10949 -0.09982 -0.11134 -0.12291 -0.1037 C -0.12864 -0.09861 -0.13698 -0.10139 -0.14305 -0.10185 C -0.16788 -0.10856 -0.18958 -0.09907 -0.21319 -0.09907 " pathEditMode="relative" ptsTypes="fffffffA">
                                      <p:cBhvr>
                                        <p:cTn id="21" dur="2000" fill="hold"/>
                                        <p:tgtEl>
                                          <p:spTgt spid="10"/>
                                        </p:tgtEl>
                                        <p:attrNameLst>
                                          <p:attrName>ppt_x</p:attrName>
                                          <p:attrName>ppt_y</p:attrName>
                                        </p:attrNameLst>
                                      </p:cBhvr>
                                    </p:animMotion>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1.66667E-6 8.67362E-19 C -0.00833 -0.0037 -0.02014 0.00139 -0.02916 0.00278 C -0.07899 0.00185 -0.12744 -0.00093 -0.17709 -0.00278 C -0.20105 -0.00139 -0.22501 0.00116 -0.24896 0.00278 C -0.25903 0.00509 -0.2691 0.00532 -0.27917 0.00694 C -0.28681 0.00833 -0.29445 0.01111 -0.30209 0.0125 C -0.31181 0.01435 -0.32171 0.01389 -0.33126 0.01667 C -0.33525 0.01782 -0.33855 0.02083 -0.34271 0.02222 C -0.354 0.02639 -0.36476 0.03125 -0.37605 0.03472 C -0.38039 0.03588 -0.38438 0.03981 -0.38872 0.04167 C -0.38976 0.04213 -0.39185 0.04306 -0.39185 0.04306 C -0.41615 0.0419 -0.44011 0.04028 -0.46459 0.04167 C -0.46737 0.04213 -0.47015 0.04236 -0.47292 0.04306 C -0.47501 0.04375 -0.47917 0.04583 -0.47917 0.04583 C -0.4882 0.04468 -0.49636 0.04005 -0.50521 0.03889 C -0.51563 0.0375 -0.52622 0.03704 -0.53646 0.03611 C -0.56789 0.03773 -0.56754 0.03843 -0.60417 0.03611 C -0.61146 0.03565 -0.62605 0.03333 -0.62605 0.03333 C -0.63126 0.03403 -0.63646 0.03611 -0.64167 0.03611 C -0.64584 0.03611 -0.65001 0.03472 -0.65417 0.03472 " pathEditMode="relative" ptsTypes="fffffffffffffffffffA">
                                      <p:cBhvr>
                                        <p:cTn id="29" dur="5000" fill="hold"/>
                                        <p:tgtEl>
                                          <p:spTgt spid="31"/>
                                        </p:tgtEl>
                                        <p:attrNameLst>
                                          <p:attrName>ppt_x</p:attrName>
                                          <p:attrName>ppt_y</p:attrName>
                                        </p:attrNameLst>
                                      </p:cBhvr>
                                    </p:animMotion>
                                  </p:childTnLst>
                                </p:cTn>
                              </p:par>
                            </p:childTnLst>
                          </p:cTn>
                        </p:par>
                        <p:par>
                          <p:cTn id="30" fill="hold">
                            <p:stCondLst>
                              <p:cond delay="5000"/>
                            </p:stCondLst>
                            <p:childTnLst>
                              <p:par>
                                <p:cTn id="31" presetID="1" presetClass="mediacall" presetSubtype="0" fill="hold" nodeType="afterEffect">
                                  <p:stCondLst>
                                    <p:cond delay="0"/>
                                  </p:stCondLst>
                                  <p:childTnLst>
                                    <p:cmd type="call" cmd="playFrom(0.0)">
                                      <p:cBhvr>
                                        <p:cTn id="32" dur="2503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3" fill="hold" display="0">
                  <p:stCondLst>
                    <p:cond delay="indefinite"/>
                  </p:stCondLst>
                  <p:endCondLst>
                    <p:cond evt="onStopAudio" delay="0">
                      <p:tgtEl>
                        <p:sldTgt/>
                      </p:tgtEl>
                    </p:cond>
                  </p:endCondLst>
                </p:cTn>
                <p:tgtEl>
                  <p:spTgt spid="3"/>
                </p:tgtEl>
              </p:cMediaNode>
            </p:audio>
          </p:childTnLst>
        </p:cTn>
      </p:par>
    </p:tnLst>
    <p:bldLst>
      <p:bldP spid="29" grpId="0"/>
      <p:bldP spid="29"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11 </a:t>
            </a:r>
            <a:r>
              <a:rPr lang="el-GR" sz="3200" b="0" dirty="0"/>
              <a:t>από 43)</a:t>
            </a:r>
            <a:endParaRPr lang="en-US" dirty="0"/>
          </a:p>
        </p:txBody>
      </p:sp>
      <p:sp>
        <p:nvSpPr>
          <p:cNvPr id="3" name="Content Placeholder 2"/>
          <p:cNvSpPr>
            <a:spLocks noGrp="1"/>
          </p:cNvSpPr>
          <p:nvPr>
            <p:ph idx="1"/>
          </p:nvPr>
        </p:nvSpPr>
        <p:spPr/>
        <p:txBody>
          <a:bodyPr/>
          <a:lstStyle/>
          <a:p>
            <a:pPr>
              <a:spcBef>
                <a:spcPts val="1200"/>
              </a:spcBef>
            </a:pPr>
            <a:r>
              <a:rPr lang="el-GR" dirty="0" smtClean="0"/>
              <a:t>Γνωστά Συστήματα Διαχείρισης Βάσης Δεδομένων – ΣΔΒΔ (</a:t>
            </a:r>
            <a:r>
              <a:rPr lang="en-GB" dirty="0" smtClean="0"/>
              <a:t>Database Management System - DBMS</a:t>
            </a:r>
            <a:r>
              <a:rPr lang="el-GR" dirty="0" smtClean="0"/>
              <a:t>).</a:t>
            </a:r>
          </a:p>
          <a:p>
            <a:pPr lvl="1">
              <a:spcBef>
                <a:spcPts val="1200"/>
              </a:spcBef>
            </a:pPr>
            <a:r>
              <a:rPr lang="en-GB" dirty="0" smtClean="0"/>
              <a:t>Microsoft Access</a:t>
            </a:r>
            <a:r>
              <a:rPr lang="el-GR" dirty="0" smtClean="0"/>
              <a:t>.</a:t>
            </a:r>
          </a:p>
          <a:p>
            <a:pPr lvl="1">
              <a:spcBef>
                <a:spcPts val="1200"/>
              </a:spcBef>
            </a:pPr>
            <a:r>
              <a:rPr lang="en-GB" dirty="0" smtClean="0"/>
              <a:t>Oracle</a:t>
            </a:r>
            <a:r>
              <a:rPr lang="el-GR" dirty="0" smtClean="0"/>
              <a:t>.</a:t>
            </a:r>
          </a:p>
          <a:p>
            <a:pPr lvl="1">
              <a:spcBef>
                <a:spcPts val="1200"/>
              </a:spcBef>
            </a:pPr>
            <a:r>
              <a:rPr lang="en-GB" dirty="0" smtClean="0"/>
              <a:t>Microsoft SQL Server</a:t>
            </a:r>
            <a:r>
              <a:rPr lang="el-GR" dirty="0" smtClean="0"/>
              <a:t>.</a:t>
            </a:r>
          </a:p>
          <a:p>
            <a:pPr lvl="1">
              <a:spcBef>
                <a:spcPts val="1200"/>
              </a:spcBef>
            </a:pPr>
            <a:r>
              <a:rPr lang="en-GB" b="1" dirty="0" smtClean="0"/>
              <a:t>MySQL</a:t>
            </a:r>
            <a:r>
              <a:rPr lang="el-GR" b="1" dirty="0" smtClean="0"/>
              <a:t>.</a:t>
            </a:r>
            <a:endParaRPr lang="en-GB" b="1" dirty="0" smtClean="0"/>
          </a:p>
          <a:p>
            <a:pPr lvl="1">
              <a:spcBef>
                <a:spcPts val="1200"/>
              </a:spcBef>
            </a:pPr>
            <a:r>
              <a:rPr lang="en-GB" dirty="0" smtClean="0"/>
              <a:t>Sybase</a:t>
            </a:r>
            <a:r>
              <a:rPr lang="el-GR" dirty="0" smtClean="0"/>
              <a:t>.</a:t>
            </a:r>
            <a:endParaRPr lang="en-GB" dirty="0" smtClean="0"/>
          </a:p>
          <a:p>
            <a:pPr lvl="1">
              <a:spcBef>
                <a:spcPts val="1200"/>
              </a:spcBef>
            </a:pPr>
            <a:r>
              <a:rPr lang="en-GB" dirty="0" smtClean="0"/>
              <a:t>INGRES</a:t>
            </a:r>
            <a:r>
              <a:rPr lang="el-GR" dirty="0" smtClean="0"/>
              <a:t>.</a:t>
            </a:r>
            <a:endParaRPr lang="en-GB" dirty="0" smtClean="0"/>
          </a:p>
          <a:p>
            <a:pPr lvl="1">
              <a:spcBef>
                <a:spcPts val="1200"/>
              </a:spcBef>
            </a:pPr>
            <a:r>
              <a:rPr lang="en-GB" dirty="0" smtClean="0"/>
              <a:t>DB2</a:t>
            </a:r>
            <a:r>
              <a:rPr lang="el-GR" dirty="0" smtClean="0"/>
              <a:t>.</a:t>
            </a:r>
            <a:endParaRPr lang="en-US" dirty="0"/>
          </a:p>
        </p:txBody>
      </p:sp>
    </p:spTree>
    <p:extLst>
      <p:ext uri="{BB962C8B-B14F-4D97-AF65-F5344CB8AC3E}">
        <p14:creationId xmlns:p14="http://schemas.microsoft.com/office/powerpoint/2010/main" val="328728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12 </a:t>
            </a:r>
            <a:r>
              <a:rPr lang="el-GR" sz="3200" b="0" dirty="0"/>
              <a:t>από 43)</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Οι σημερινές βάσεις δεδομέ</a:t>
            </a:r>
            <a:r>
              <a:rPr lang="el-GR" dirty="0"/>
              <a:t>ν</a:t>
            </a:r>
            <a:r>
              <a:rPr lang="el-GR" dirty="0" smtClean="0"/>
              <a:t>ων χρησιμοποιούν το σχεσιακό μοντέλο και ονομάζονται </a:t>
            </a:r>
            <a:r>
              <a:rPr lang="el-GR" b="1" dirty="0" smtClean="0"/>
              <a:t>σχεσιακές βάσεις δεδομένων</a:t>
            </a:r>
            <a:r>
              <a:rPr lang="el-GR" dirty="0" smtClean="0"/>
              <a:t> (</a:t>
            </a:r>
            <a:r>
              <a:rPr lang="en-US" b="1" dirty="0" smtClean="0"/>
              <a:t>relational databases</a:t>
            </a:r>
            <a:r>
              <a:rPr lang="el-GR" dirty="0" smtClean="0"/>
              <a:t>).</a:t>
            </a:r>
            <a:endParaRPr lang="en-US" dirty="0" smtClean="0"/>
          </a:p>
          <a:p>
            <a:pPr>
              <a:lnSpc>
                <a:spcPct val="114000"/>
              </a:lnSpc>
              <a:spcBef>
                <a:spcPts val="1200"/>
              </a:spcBef>
            </a:pPr>
            <a:r>
              <a:rPr lang="el-GR" dirty="0" smtClean="0"/>
              <a:t>Σύμφωνα με το μοντέλο αυτό, τα δεδομένα οργανώνονται σε έναν ή περισσότερους </a:t>
            </a:r>
            <a:r>
              <a:rPr lang="el-GR" b="1" dirty="0" smtClean="0"/>
              <a:t>πίνακες</a:t>
            </a:r>
            <a:r>
              <a:rPr lang="el-GR" dirty="0" smtClean="0"/>
              <a:t> (</a:t>
            </a:r>
            <a:r>
              <a:rPr lang="en-US" b="1" dirty="0" smtClean="0"/>
              <a:t>tables</a:t>
            </a:r>
            <a:r>
              <a:rPr lang="el-GR" dirty="0" smtClean="0"/>
              <a:t>).</a:t>
            </a:r>
            <a:endParaRPr lang="en-US" dirty="0" smtClean="0"/>
          </a:p>
          <a:p>
            <a:pPr>
              <a:lnSpc>
                <a:spcPct val="114000"/>
              </a:lnSpc>
              <a:spcBef>
                <a:spcPts val="1200"/>
              </a:spcBef>
            </a:pPr>
            <a:r>
              <a:rPr lang="el-GR" dirty="0" smtClean="0"/>
              <a:t>Κάθε πίνακας έχει γραμμές και στήλες :</a:t>
            </a:r>
          </a:p>
          <a:p>
            <a:pPr lvl="1">
              <a:lnSpc>
                <a:spcPct val="114000"/>
              </a:lnSpc>
              <a:spcBef>
                <a:spcPts val="1200"/>
              </a:spcBef>
            </a:pPr>
            <a:r>
              <a:rPr lang="el-GR" dirty="0" smtClean="0"/>
              <a:t>Οι </a:t>
            </a:r>
            <a:r>
              <a:rPr lang="el-GR" b="1" dirty="0" smtClean="0"/>
              <a:t>γραμμές</a:t>
            </a:r>
            <a:r>
              <a:rPr lang="el-GR" dirty="0" smtClean="0"/>
              <a:t> </a:t>
            </a:r>
            <a:r>
              <a:rPr lang="en-US" dirty="0" smtClean="0"/>
              <a:t>(</a:t>
            </a:r>
            <a:r>
              <a:rPr lang="en-US" b="1" dirty="0" smtClean="0"/>
              <a:t>rows</a:t>
            </a:r>
            <a:r>
              <a:rPr lang="en-US" dirty="0" smtClean="0"/>
              <a:t>) </a:t>
            </a:r>
            <a:r>
              <a:rPr lang="el-GR" dirty="0" smtClean="0"/>
              <a:t>ονομάζονται </a:t>
            </a:r>
            <a:r>
              <a:rPr lang="el-GR" b="1" dirty="0" smtClean="0"/>
              <a:t>εγγραφές</a:t>
            </a:r>
            <a:r>
              <a:rPr lang="el-GR" dirty="0" smtClean="0"/>
              <a:t> (</a:t>
            </a:r>
            <a:r>
              <a:rPr lang="en-US" b="1" dirty="0" smtClean="0"/>
              <a:t>records</a:t>
            </a:r>
            <a:r>
              <a:rPr lang="el-GR" dirty="0" smtClean="0"/>
              <a:t>),</a:t>
            </a:r>
            <a:endParaRPr lang="en-US" dirty="0" smtClean="0"/>
          </a:p>
          <a:p>
            <a:pPr lvl="1">
              <a:lnSpc>
                <a:spcPct val="114000"/>
              </a:lnSpc>
              <a:spcBef>
                <a:spcPts val="1200"/>
              </a:spcBef>
            </a:pPr>
            <a:r>
              <a:rPr lang="el-GR" dirty="0" smtClean="0"/>
              <a:t>Οι </a:t>
            </a:r>
            <a:r>
              <a:rPr lang="el-GR" b="1" dirty="0" smtClean="0"/>
              <a:t>στήλες</a:t>
            </a:r>
            <a:r>
              <a:rPr lang="el-GR" dirty="0" smtClean="0"/>
              <a:t> </a:t>
            </a:r>
            <a:r>
              <a:rPr lang="en-US" dirty="0" smtClean="0"/>
              <a:t>(</a:t>
            </a:r>
            <a:r>
              <a:rPr lang="en-US" b="1" dirty="0" smtClean="0"/>
              <a:t>columns</a:t>
            </a:r>
            <a:r>
              <a:rPr lang="en-US" dirty="0" smtClean="0"/>
              <a:t>) </a:t>
            </a:r>
            <a:r>
              <a:rPr lang="el-GR" dirty="0" smtClean="0"/>
              <a:t>ονομάζονται </a:t>
            </a:r>
            <a:r>
              <a:rPr lang="el-GR" b="1" dirty="0" smtClean="0"/>
              <a:t>πεδία</a:t>
            </a:r>
            <a:r>
              <a:rPr lang="el-GR" dirty="0" smtClean="0"/>
              <a:t> </a:t>
            </a:r>
            <a:r>
              <a:rPr lang="en-US" dirty="0" smtClean="0"/>
              <a:t>(</a:t>
            </a:r>
            <a:r>
              <a:rPr lang="en-US" b="1" dirty="0" smtClean="0"/>
              <a:t>fields</a:t>
            </a:r>
            <a:r>
              <a:rPr lang="en-US" dirty="0" smtClean="0"/>
              <a:t>)</a:t>
            </a:r>
            <a:r>
              <a:rPr lang="el-GR" dirty="0" smtClean="0"/>
              <a:t>.</a:t>
            </a:r>
            <a:endParaRPr lang="en-US" dirty="0"/>
          </a:p>
        </p:txBody>
      </p:sp>
    </p:spTree>
    <p:extLst>
      <p:ext uri="{BB962C8B-B14F-4D97-AF65-F5344CB8AC3E}">
        <p14:creationId xmlns:p14="http://schemas.microsoft.com/office/powerpoint/2010/main" val="3840577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13 </a:t>
            </a:r>
            <a:r>
              <a:rPr lang="el-GR" sz="3200" b="0" dirty="0"/>
              <a:t>από 43)</a:t>
            </a:r>
            <a:endParaRPr lang="en-US" dirty="0"/>
          </a:p>
        </p:txBody>
      </p:sp>
      <p:sp>
        <p:nvSpPr>
          <p:cNvPr id="3" name="Content Placeholder 2"/>
          <p:cNvSpPr>
            <a:spLocks noGrp="1"/>
          </p:cNvSpPr>
          <p:nvPr>
            <p:ph idx="1"/>
          </p:nvPr>
        </p:nvSpPr>
        <p:spPr/>
        <p:txBody>
          <a:bodyPr/>
          <a:lstStyle/>
          <a:p>
            <a:r>
              <a:rPr lang="el-GR" dirty="0" smtClean="0"/>
              <a:t>Παράδειγμα πίνακα ΒΔ.</a:t>
            </a: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449" t="13407" r="30804" b="23019"/>
          <a:stretch/>
        </p:blipFill>
        <p:spPr bwMode="auto">
          <a:xfrm>
            <a:off x="4564856" y="2274773"/>
            <a:ext cx="4000990" cy="4051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1720" y="4243734"/>
            <a:ext cx="1237070" cy="400110"/>
          </a:xfrm>
          <a:prstGeom prst="rect">
            <a:avLst/>
          </a:prstGeom>
          <a:noFill/>
        </p:spPr>
        <p:txBody>
          <a:bodyPr wrap="none" rtlCol="0">
            <a:spAutoFit/>
          </a:bodyPr>
          <a:lstStyle/>
          <a:p>
            <a:r>
              <a:rPr lang="el-GR" sz="2000" b="1" dirty="0" smtClean="0">
                <a:solidFill>
                  <a:prstClr val="black"/>
                </a:solidFill>
                <a:latin typeface="Calibri"/>
              </a:rPr>
              <a:t>Εγγραφές</a:t>
            </a:r>
            <a:endParaRPr lang="en-US" sz="2000" b="1" dirty="0">
              <a:solidFill>
                <a:prstClr val="black"/>
              </a:solidFill>
              <a:latin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865951334"/>
              </p:ext>
            </p:extLst>
          </p:nvPr>
        </p:nvGraphicFramePr>
        <p:xfrm>
          <a:off x="4927600" y="2667000"/>
          <a:ext cx="914400" cy="179388"/>
        </p:xfrm>
        <a:graphic>
          <a:graphicData uri="http://schemas.openxmlformats.org/presentationml/2006/ole">
            <mc:AlternateContent xmlns:mc="http://schemas.openxmlformats.org/markup-compatibility/2006">
              <mc:Choice xmlns:v="urn:schemas-microsoft-com:vml" Requires="v">
                <p:oleObj spid="_x0000_s1030" name="Equation" r:id="rId4" imgW="914400" imgH="179640" progId="">
                  <p:embed/>
                </p:oleObj>
              </mc:Choice>
              <mc:Fallback>
                <p:oleObj name="Equation" r:id="rId4" imgW="914400" imgH="17964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00" y="26670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0"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111" r="22874"/>
          <a:stretch/>
        </p:blipFill>
        <p:spPr bwMode="auto">
          <a:xfrm rot="5400000">
            <a:off x="5429695" y="483073"/>
            <a:ext cx="724275" cy="301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265" t="16418" r="19334" b="12596"/>
          <a:stretch/>
        </p:blipFill>
        <p:spPr bwMode="auto">
          <a:xfrm>
            <a:off x="3373518" y="2678802"/>
            <a:ext cx="1327602" cy="35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19972" y="1344964"/>
            <a:ext cx="822597" cy="400110"/>
          </a:xfrm>
          <a:prstGeom prst="rect">
            <a:avLst/>
          </a:prstGeom>
          <a:noFill/>
        </p:spPr>
        <p:txBody>
          <a:bodyPr wrap="none" rtlCol="0">
            <a:spAutoFit/>
          </a:bodyPr>
          <a:lstStyle/>
          <a:p>
            <a:r>
              <a:rPr lang="el-GR" sz="2000" b="1" dirty="0" smtClean="0">
                <a:solidFill>
                  <a:prstClr val="black"/>
                </a:solidFill>
                <a:latin typeface="Calibri"/>
              </a:rPr>
              <a:t>Πεδία</a:t>
            </a:r>
            <a:endParaRPr lang="en-US" sz="2000" b="1" dirty="0">
              <a:solidFill>
                <a:prstClr val="black"/>
              </a:solidFill>
              <a:latin typeface="Calibri"/>
            </a:endParaRPr>
          </a:p>
        </p:txBody>
      </p:sp>
    </p:spTree>
    <p:extLst>
      <p:ext uri="{BB962C8B-B14F-4D97-AF65-F5344CB8AC3E}">
        <p14:creationId xmlns:p14="http://schemas.microsoft.com/office/powerpoint/2010/main" val="992496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14 </a:t>
            </a:r>
            <a:r>
              <a:rPr lang="el-GR" sz="3200" b="0" dirty="0"/>
              <a:t>από 43)</a:t>
            </a:r>
            <a:endParaRPr lang="en-US" dirty="0"/>
          </a:p>
        </p:txBody>
      </p:sp>
      <p:sp>
        <p:nvSpPr>
          <p:cNvPr id="3" name="Content Placeholder 2"/>
          <p:cNvSpPr>
            <a:spLocks noGrp="1"/>
          </p:cNvSpPr>
          <p:nvPr>
            <p:ph idx="1"/>
          </p:nvPr>
        </p:nvSpPr>
        <p:spPr/>
        <p:txBody>
          <a:bodyPr>
            <a:normAutofit/>
          </a:bodyPr>
          <a:lstStyle/>
          <a:p>
            <a:pPr>
              <a:spcBef>
                <a:spcPts val="1200"/>
              </a:spcBef>
            </a:pPr>
            <a:r>
              <a:rPr lang="el-GR" sz="2200" dirty="0" smtClean="0"/>
              <a:t>Κάθε πίνακας αντιπροσωπεύει ένα </a:t>
            </a:r>
            <a:r>
              <a:rPr lang="en-US" sz="2200" dirty="0" smtClean="0"/>
              <a:t>“</a:t>
            </a:r>
            <a:r>
              <a:rPr lang="el-GR" sz="2200" dirty="0" smtClean="0"/>
              <a:t>αντικείμενο</a:t>
            </a:r>
            <a:r>
              <a:rPr lang="en-US" sz="2200" dirty="0" smtClean="0"/>
              <a:t>”</a:t>
            </a:r>
            <a:r>
              <a:rPr lang="el-GR" sz="2200" dirty="0" smtClean="0"/>
              <a:t> (ή </a:t>
            </a:r>
            <a:r>
              <a:rPr lang="el-GR" sz="2200" b="1" dirty="0" smtClean="0"/>
              <a:t>οντότητα - </a:t>
            </a:r>
            <a:r>
              <a:rPr lang="en-US" sz="2200" b="1" dirty="0" smtClean="0"/>
              <a:t>entity</a:t>
            </a:r>
            <a:r>
              <a:rPr lang="el-GR" sz="2200" dirty="0" smtClean="0"/>
              <a:t>)</a:t>
            </a:r>
            <a:r>
              <a:rPr lang="en-US" sz="2200" dirty="0" smtClean="0"/>
              <a:t> </a:t>
            </a:r>
            <a:r>
              <a:rPr lang="el-GR" sz="2200" dirty="0" smtClean="0"/>
              <a:t>του πραγματικού κόσμου.</a:t>
            </a:r>
          </a:p>
          <a:p>
            <a:pPr>
              <a:spcBef>
                <a:spcPts val="1200"/>
              </a:spcBef>
            </a:pPr>
            <a:r>
              <a:rPr lang="el-GR" sz="2200" dirty="0" smtClean="0"/>
              <a:t>Για παράδειγμα σε μία ιατρική βάση δεδομένων θα υπάρχει :</a:t>
            </a:r>
          </a:p>
          <a:p>
            <a:pPr lvl="1">
              <a:spcBef>
                <a:spcPts val="1200"/>
              </a:spcBef>
            </a:pPr>
            <a:r>
              <a:rPr lang="el-GR" sz="2200" dirty="0" smtClean="0"/>
              <a:t>Ένας πίνακας για την οντότητα </a:t>
            </a:r>
            <a:r>
              <a:rPr lang="en-US" sz="2200" dirty="0" smtClean="0"/>
              <a:t>“</a:t>
            </a:r>
            <a:r>
              <a:rPr lang="el-GR" sz="2200" dirty="0" smtClean="0"/>
              <a:t>ασθενείς</a:t>
            </a:r>
            <a:r>
              <a:rPr lang="en-US" sz="2200" dirty="0" smtClean="0"/>
              <a:t>”</a:t>
            </a:r>
            <a:r>
              <a:rPr lang="el-GR" sz="2200" dirty="0" smtClean="0"/>
              <a:t>.</a:t>
            </a:r>
          </a:p>
          <a:p>
            <a:pPr lvl="1">
              <a:spcBef>
                <a:spcPts val="1200"/>
              </a:spcBef>
            </a:pPr>
            <a:r>
              <a:rPr lang="el-GR" sz="2200" dirty="0"/>
              <a:t>Ένας πίνακας για την οντότητα </a:t>
            </a:r>
            <a:r>
              <a:rPr lang="en-US" sz="2200" dirty="0" smtClean="0"/>
              <a:t>“</a:t>
            </a:r>
            <a:r>
              <a:rPr lang="el-GR" sz="2200" dirty="0" smtClean="0"/>
              <a:t>εξετάσεις ασθενών</a:t>
            </a:r>
            <a:r>
              <a:rPr lang="en-US" sz="2200" dirty="0" smtClean="0"/>
              <a:t>”</a:t>
            </a:r>
            <a:r>
              <a:rPr lang="el-GR" sz="2200" dirty="0" smtClean="0"/>
              <a:t>.</a:t>
            </a:r>
          </a:p>
          <a:p>
            <a:pPr lvl="1">
              <a:spcBef>
                <a:spcPts val="1200"/>
              </a:spcBef>
            </a:pPr>
            <a:r>
              <a:rPr lang="el-GR" sz="2200" dirty="0"/>
              <a:t>Ένας πίνακας για την </a:t>
            </a:r>
            <a:r>
              <a:rPr lang="el-GR" sz="2200" dirty="0" smtClean="0"/>
              <a:t>οντότητα </a:t>
            </a:r>
            <a:r>
              <a:rPr lang="en-US" sz="2200" dirty="0" smtClean="0"/>
              <a:t>“</a:t>
            </a:r>
            <a:r>
              <a:rPr lang="el-GR" sz="2200" dirty="0" smtClean="0"/>
              <a:t>ιατροί</a:t>
            </a:r>
            <a:r>
              <a:rPr lang="en-US" sz="2200" dirty="0" smtClean="0"/>
              <a:t>”</a:t>
            </a:r>
            <a:r>
              <a:rPr lang="el-GR" sz="2200" dirty="0" smtClean="0"/>
              <a:t>.</a:t>
            </a:r>
          </a:p>
          <a:p>
            <a:pPr lvl="1">
              <a:spcBef>
                <a:spcPts val="1200"/>
              </a:spcBef>
            </a:pPr>
            <a:r>
              <a:rPr lang="el-GR" sz="2200" dirty="0"/>
              <a:t>Ένας πίνακας για την </a:t>
            </a:r>
            <a:r>
              <a:rPr lang="el-GR" sz="2200" dirty="0" smtClean="0"/>
              <a:t>οντότητα </a:t>
            </a:r>
            <a:r>
              <a:rPr lang="en-US" sz="2200" dirty="0" smtClean="0"/>
              <a:t>“</a:t>
            </a:r>
            <a:r>
              <a:rPr lang="el-GR" sz="2200" dirty="0" smtClean="0"/>
              <a:t>μηχανήματα</a:t>
            </a:r>
            <a:r>
              <a:rPr lang="en-US" sz="2200" dirty="0" smtClean="0"/>
              <a:t>”</a:t>
            </a:r>
            <a:r>
              <a:rPr lang="el-GR" sz="2200" dirty="0" smtClean="0"/>
              <a:t>.</a:t>
            </a:r>
          </a:p>
          <a:p>
            <a:pPr lvl="1">
              <a:spcBef>
                <a:spcPts val="1200"/>
              </a:spcBef>
            </a:pPr>
            <a:r>
              <a:rPr lang="el-GR" sz="2200" dirty="0"/>
              <a:t>Ένας πίνακας για την οντότητα </a:t>
            </a:r>
            <a:r>
              <a:rPr lang="en-US" sz="2200" dirty="0" smtClean="0"/>
              <a:t>“</a:t>
            </a:r>
            <a:r>
              <a:rPr lang="el-GR" sz="2200" dirty="0" smtClean="0"/>
              <a:t>βλάβες μηχανημάτων</a:t>
            </a:r>
            <a:r>
              <a:rPr lang="en-US" sz="2200" dirty="0" smtClean="0"/>
              <a:t>”</a:t>
            </a:r>
            <a:r>
              <a:rPr lang="el-GR" sz="2200" dirty="0" smtClean="0"/>
              <a:t>.</a:t>
            </a:r>
          </a:p>
          <a:p>
            <a:pPr lvl="1">
              <a:spcBef>
                <a:spcPts val="1200"/>
              </a:spcBef>
            </a:pPr>
            <a:r>
              <a:rPr lang="el-GR" sz="2200" dirty="0"/>
              <a:t>Ένας πίνακας για </a:t>
            </a:r>
            <a:r>
              <a:rPr lang="el-GR" sz="2200" dirty="0" smtClean="0"/>
              <a:t>την </a:t>
            </a:r>
            <a:r>
              <a:rPr lang="el-GR" sz="2200" dirty="0"/>
              <a:t>οντότητα </a:t>
            </a:r>
            <a:r>
              <a:rPr lang="en-US" sz="2200" dirty="0" smtClean="0"/>
              <a:t>“</a:t>
            </a:r>
            <a:r>
              <a:rPr lang="el-GR" sz="2200" dirty="0" smtClean="0"/>
              <a:t>συντηρήσεις μηχανημάτων</a:t>
            </a:r>
            <a:r>
              <a:rPr lang="en-US" sz="2200" dirty="0" smtClean="0"/>
              <a:t>”</a:t>
            </a:r>
            <a:r>
              <a:rPr lang="el-GR" sz="2200" dirty="0" smtClean="0"/>
              <a:t>.</a:t>
            </a:r>
            <a:endParaRPr lang="en-US" sz="2200" dirty="0"/>
          </a:p>
        </p:txBody>
      </p:sp>
    </p:spTree>
    <p:extLst>
      <p:ext uri="{BB962C8B-B14F-4D97-AF65-F5344CB8AC3E}">
        <p14:creationId xmlns:p14="http://schemas.microsoft.com/office/powerpoint/2010/main" val="41768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15 </a:t>
            </a:r>
            <a:r>
              <a:rPr lang="el-GR" sz="3200" b="0" dirty="0"/>
              <a:t>από 43)</a:t>
            </a:r>
            <a:endParaRPr lang="en-US" dirty="0"/>
          </a:p>
        </p:txBody>
      </p:sp>
      <p:sp>
        <p:nvSpPr>
          <p:cNvPr id="3" name="Content Placeholder 2"/>
          <p:cNvSpPr>
            <a:spLocks noGrp="1"/>
          </p:cNvSpPr>
          <p:nvPr>
            <p:ph idx="1"/>
          </p:nvPr>
        </p:nvSpPr>
        <p:spPr/>
        <p:txBody>
          <a:bodyPr>
            <a:normAutofit fontScale="92500"/>
          </a:bodyPr>
          <a:lstStyle/>
          <a:p>
            <a:pPr>
              <a:spcBef>
                <a:spcPts val="600"/>
              </a:spcBef>
            </a:pPr>
            <a:r>
              <a:rPr lang="el-GR" dirty="0" smtClean="0"/>
              <a:t>Κάθε στήλη (πεδίο) ενός πίνακα αντιστοιχεί σε ένα χαρακτηριστικό (ή ιδιότητα) της αντίστοιχης οντότητας.</a:t>
            </a:r>
          </a:p>
          <a:p>
            <a:pPr>
              <a:spcBef>
                <a:spcPts val="600"/>
              </a:spcBef>
            </a:pPr>
            <a:r>
              <a:rPr lang="el-GR" dirty="0" smtClean="0"/>
              <a:t>Για παράδειγμα, στον πίνακα με τους ασθενείς ενός νοσοκομείου μπορεί να υπάρχουν τα ακόλουθα πεδία (χαρακτηριστικά) :</a:t>
            </a:r>
          </a:p>
          <a:p>
            <a:pPr lvl="1">
              <a:spcBef>
                <a:spcPts val="600"/>
              </a:spcBef>
            </a:pPr>
            <a:r>
              <a:rPr lang="el-GR" dirty="0" smtClean="0"/>
              <a:t>Όνομα.</a:t>
            </a:r>
          </a:p>
          <a:p>
            <a:pPr lvl="1">
              <a:spcBef>
                <a:spcPts val="600"/>
              </a:spcBef>
            </a:pPr>
            <a:r>
              <a:rPr lang="el-GR" dirty="0" smtClean="0"/>
              <a:t>Επώνυμο.</a:t>
            </a:r>
            <a:endParaRPr lang="en-US" dirty="0" smtClean="0"/>
          </a:p>
          <a:p>
            <a:pPr lvl="1">
              <a:spcBef>
                <a:spcPts val="600"/>
              </a:spcBef>
            </a:pPr>
            <a:r>
              <a:rPr lang="el-GR" dirty="0" smtClean="0"/>
              <a:t>Όνομα πατρός.</a:t>
            </a:r>
          </a:p>
          <a:p>
            <a:pPr lvl="1">
              <a:spcBef>
                <a:spcPts val="600"/>
              </a:spcBef>
            </a:pPr>
            <a:r>
              <a:rPr lang="el-GR" dirty="0" smtClean="0"/>
              <a:t>Ημερομηνία γέννησης.</a:t>
            </a:r>
          </a:p>
          <a:p>
            <a:pPr lvl="1">
              <a:spcBef>
                <a:spcPts val="600"/>
              </a:spcBef>
            </a:pPr>
            <a:r>
              <a:rPr lang="el-GR" dirty="0" smtClean="0"/>
              <a:t>Διεύθυνση.</a:t>
            </a:r>
          </a:p>
          <a:p>
            <a:pPr lvl="1">
              <a:spcBef>
                <a:spcPts val="600"/>
              </a:spcBef>
            </a:pPr>
            <a:r>
              <a:rPr lang="el-GR" dirty="0" smtClean="0"/>
              <a:t>Τηλέφωνο.</a:t>
            </a:r>
          </a:p>
          <a:p>
            <a:pPr lvl="1">
              <a:spcBef>
                <a:spcPts val="600"/>
              </a:spcBef>
            </a:pPr>
            <a:r>
              <a:rPr lang="en-US" dirty="0" smtClean="0"/>
              <a:t>Email</a:t>
            </a:r>
            <a:r>
              <a:rPr lang="el-GR" dirty="0" smtClean="0"/>
              <a:t>.</a:t>
            </a:r>
          </a:p>
          <a:p>
            <a:pPr lvl="1">
              <a:spcBef>
                <a:spcPts val="600"/>
              </a:spcBef>
            </a:pPr>
            <a:r>
              <a:rPr lang="el-GR" dirty="0" smtClean="0"/>
              <a:t>Α.Μ.Κ.Α.</a:t>
            </a:r>
            <a:endParaRPr lang="en-US" dirty="0"/>
          </a:p>
        </p:txBody>
      </p:sp>
    </p:spTree>
    <p:extLst>
      <p:ext uri="{BB962C8B-B14F-4D97-AF65-F5344CB8AC3E}">
        <p14:creationId xmlns:p14="http://schemas.microsoft.com/office/powerpoint/2010/main" val="37791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16 </a:t>
            </a:r>
            <a:r>
              <a:rPr lang="el-GR" sz="3200" b="0" dirty="0"/>
              <a:t>από 43)</a:t>
            </a:r>
            <a:endParaRPr lang="el-GR" dirty="0"/>
          </a:p>
        </p:txBody>
      </p:sp>
      <p:sp>
        <p:nvSpPr>
          <p:cNvPr id="3" name="Content Placeholder 2"/>
          <p:cNvSpPr>
            <a:spLocks noGrp="1"/>
          </p:cNvSpPr>
          <p:nvPr>
            <p:ph idx="1"/>
          </p:nvPr>
        </p:nvSpPr>
        <p:spPr>
          <a:xfrm>
            <a:off x="457200" y="1412776"/>
            <a:ext cx="8363272" cy="4896544"/>
          </a:xfrm>
        </p:spPr>
        <p:txBody>
          <a:bodyPr/>
          <a:lstStyle/>
          <a:p>
            <a:pPr>
              <a:spcBef>
                <a:spcPts val="1200"/>
              </a:spcBef>
            </a:pPr>
            <a:r>
              <a:rPr lang="el-GR" dirty="0" smtClean="0"/>
              <a:t>Κάθε στήλη (πεδίο) έχει τιμές συγκεκριμένου τύπου.</a:t>
            </a:r>
          </a:p>
          <a:p>
            <a:pPr>
              <a:spcBef>
                <a:spcPts val="1200"/>
              </a:spcBef>
            </a:pPr>
            <a:r>
              <a:rPr lang="el-GR" dirty="0" smtClean="0"/>
              <a:t>Παράδειγμα :</a:t>
            </a:r>
          </a:p>
          <a:p>
            <a:pPr lvl="1">
              <a:spcBef>
                <a:spcPts val="1200"/>
              </a:spcBef>
            </a:pPr>
            <a:r>
              <a:rPr lang="el-GR" dirty="0" smtClean="0"/>
              <a:t>Πεδίο για το επώνυμο ασθενών θα έχει τιμές τύπου συμβολοσειράς χαρακτήρων.</a:t>
            </a:r>
          </a:p>
          <a:p>
            <a:pPr lvl="1">
              <a:spcBef>
                <a:spcPts val="1200"/>
              </a:spcBef>
            </a:pPr>
            <a:r>
              <a:rPr lang="el-GR" dirty="0" smtClean="0"/>
              <a:t>Πεδίο για το βάρος ασθενών σε </a:t>
            </a:r>
            <a:r>
              <a:rPr lang="en-US" dirty="0" smtClean="0"/>
              <a:t>kg </a:t>
            </a:r>
            <a:r>
              <a:rPr lang="el-GR" dirty="0" smtClean="0"/>
              <a:t>θα </a:t>
            </a:r>
            <a:r>
              <a:rPr lang="el-GR" dirty="0"/>
              <a:t>έχει </a:t>
            </a:r>
            <a:r>
              <a:rPr lang="el-GR" dirty="0" smtClean="0"/>
              <a:t>δεκαδικές τιμές.</a:t>
            </a:r>
          </a:p>
          <a:p>
            <a:pPr lvl="1">
              <a:spcBef>
                <a:spcPts val="1200"/>
              </a:spcBef>
            </a:pPr>
            <a:r>
              <a:rPr lang="el-GR" dirty="0"/>
              <a:t>Πεδίο για το </a:t>
            </a:r>
            <a:r>
              <a:rPr lang="el-GR" dirty="0" smtClean="0"/>
              <a:t>ύψος ασθενών </a:t>
            </a:r>
            <a:r>
              <a:rPr lang="el-GR" dirty="0"/>
              <a:t>σε </a:t>
            </a:r>
            <a:r>
              <a:rPr lang="en-US" dirty="0" smtClean="0"/>
              <a:t>cm </a:t>
            </a:r>
            <a:r>
              <a:rPr lang="el-GR" dirty="0"/>
              <a:t>θα έχει </a:t>
            </a:r>
            <a:r>
              <a:rPr lang="el-GR" dirty="0" smtClean="0"/>
              <a:t>ακέραιες τιμές.</a:t>
            </a:r>
          </a:p>
          <a:p>
            <a:pPr lvl="1">
              <a:spcBef>
                <a:spcPts val="1200"/>
              </a:spcBef>
            </a:pPr>
            <a:r>
              <a:rPr lang="el-GR" dirty="0" smtClean="0"/>
              <a:t>Πεδίο για την ημερομηνία γέννησης θα έχει τιμές της μορφής </a:t>
            </a:r>
            <a:r>
              <a:rPr lang="en-US" dirty="0" err="1" smtClean="0"/>
              <a:t>dd</a:t>
            </a:r>
            <a:r>
              <a:rPr lang="en-US" dirty="0" smtClean="0"/>
              <a:t>-mm-</a:t>
            </a:r>
            <a:r>
              <a:rPr lang="en-US" dirty="0" err="1" smtClean="0"/>
              <a:t>yyyy</a:t>
            </a:r>
            <a:r>
              <a:rPr lang="el-GR" dirty="0" smtClean="0"/>
              <a:t>.</a:t>
            </a:r>
            <a:endParaRPr lang="el-GR" dirty="0"/>
          </a:p>
        </p:txBody>
      </p:sp>
    </p:spTree>
    <p:extLst>
      <p:ext uri="{BB962C8B-B14F-4D97-AF65-F5344CB8AC3E}">
        <p14:creationId xmlns:p14="http://schemas.microsoft.com/office/powerpoint/2010/main" val="147504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17 </a:t>
            </a:r>
            <a:r>
              <a:rPr lang="el-GR" sz="3200" b="0" dirty="0"/>
              <a:t>από 43)</a:t>
            </a:r>
            <a:endParaRPr lang="en-US" dirty="0"/>
          </a:p>
        </p:txBody>
      </p:sp>
      <p:sp>
        <p:nvSpPr>
          <p:cNvPr id="3" name="Content Placeholder 2"/>
          <p:cNvSpPr>
            <a:spLocks noGrp="1"/>
          </p:cNvSpPr>
          <p:nvPr>
            <p:ph idx="1"/>
          </p:nvPr>
        </p:nvSpPr>
        <p:spPr/>
        <p:txBody>
          <a:bodyPr/>
          <a:lstStyle/>
          <a:p>
            <a:pPr>
              <a:spcBef>
                <a:spcPts val="1200"/>
              </a:spcBef>
            </a:pPr>
            <a:r>
              <a:rPr lang="el-GR" dirty="0" smtClean="0"/>
              <a:t>Κάθε γραμμή ενός πίνακα περιλαμβάνει ένα σύνολο τιμών (μία τιμή για κάθε πεδίο) που προσδιορίζουν ένα συγκεκριμένο </a:t>
            </a:r>
            <a:r>
              <a:rPr lang="en-US" dirty="0" smtClean="0"/>
              <a:t>“</a:t>
            </a:r>
            <a:r>
              <a:rPr lang="el-GR" dirty="0" smtClean="0"/>
              <a:t>αντικείμενο</a:t>
            </a:r>
            <a:r>
              <a:rPr lang="en-US" dirty="0" smtClean="0"/>
              <a:t>”</a:t>
            </a:r>
            <a:r>
              <a:rPr lang="el-GR" dirty="0" smtClean="0"/>
              <a:t>.</a:t>
            </a:r>
          </a:p>
          <a:p>
            <a:pPr>
              <a:spcBef>
                <a:spcPts val="1200"/>
              </a:spcBef>
            </a:pPr>
            <a:r>
              <a:rPr lang="el-GR" dirty="0" smtClean="0"/>
              <a:t>Για παράδειγμα, στον πίνακα για τους ασθενείς μια γραμμή του πίνακα μπορεί να είναι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21285301"/>
              </p:ext>
            </p:extLst>
          </p:nvPr>
        </p:nvGraphicFramePr>
        <p:xfrm>
          <a:off x="179512" y="3789040"/>
          <a:ext cx="8784976" cy="1036320"/>
        </p:xfrm>
        <a:graphic>
          <a:graphicData uri="http://schemas.openxmlformats.org/drawingml/2006/table">
            <a:tbl>
              <a:tblPr firstRow="1" bandRow="1">
                <a:tableStyleId>{5C22544A-7EE6-4342-B048-85BDC9FD1C3A}</a:tableStyleId>
              </a:tblPr>
              <a:tblGrid>
                <a:gridCol w="1098122"/>
                <a:gridCol w="1098122"/>
                <a:gridCol w="1098122"/>
                <a:gridCol w="1098122"/>
                <a:gridCol w="1098122"/>
                <a:gridCol w="1098122"/>
                <a:gridCol w="1098122"/>
                <a:gridCol w="1098122"/>
              </a:tblGrid>
              <a:tr h="370840">
                <a:tc>
                  <a:txBody>
                    <a:bodyPr/>
                    <a:lstStyle/>
                    <a:p>
                      <a:r>
                        <a:rPr lang="el-GR" sz="1400" dirty="0" smtClean="0">
                          <a:solidFill>
                            <a:schemeClr val="tx1"/>
                          </a:solidFill>
                        </a:rPr>
                        <a:t>Όνομα</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sz="1400" dirty="0" smtClean="0">
                          <a:solidFill>
                            <a:schemeClr val="tx1"/>
                          </a:solidFill>
                        </a:rPr>
                        <a:t>Επώνυμο</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sz="1400" dirty="0" smtClean="0">
                          <a:solidFill>
                            <a:schemeClr val="tx1"/>
                          </a:solidFill>
                        </a:rPr>
                        <a:t>Όνομα πατρός</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sz="1400" dirty="0" smtClean="0">
                          <a:solidFill>
                            <a:schemeClr val="tx1"/>
                          </a:solidFill>
                        </a:rPr>
                        <a:t>Ημερομηνία Γέννησης</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sz="1400" dirty="0" err="1" smtClean="0">
                          <a:solidFill>
                            <a:schemeClr val="tx1"/>
                          </a:solidFill>
                        </a:rPr>
                        <a:t>Διεύθυνηση</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sz="1400" dirty="0" smtClean="0">
                          <a:solidFill>
                            <a:schemeClr val="tx1"/>
                          </a:solidFill>
                        </a:rPr>
                        <a:t>Τηλέφωνο</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n-US" sz="1400" dirty="0" smtClean="0">
                          <a:solidFill>
                            <a:schemeClr val="tx1"/>
                          </a:solidFill>
                        </a:rPr>
                        <a:t>Email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n-US" sz="1400" dirty="0" smtClean="0">
                          <a:solidFill>
                            <a:schemeClr val="tx1"/>
                          </a:solidFill>
                        </a:rPr>
                        <a:t>AMKA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a:txBody>
                    <a:bodyPr/>
                    <a:lstStyle/>
                    <a:p>
                      <a:r>
                        <a:rPr lang="el-GR" sz="1400" dirty="0" smtClean="0"/>
                        <a:t>ΙΩΑΝΝΗΣ</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t>ΠΑΠΑΔΟΠΟΥΛΟΣ</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t>ΑΝΑΣΤΑΣΙΟΣ</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t>19/1/1970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t>ΔΗΜΗΤΣΑΝΑΣ</a:t>
                      </a:r>
                      <a:r>
                        <a:rPr lang="el-GR" sz="1400" baseline="0" dirty="0" smtClean="0"/>
                        <a:t> 12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t>2105811111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hlinkClick r:id="rId2"/>
                        </a:rPr>
                        <a:t>ipap@gmail.com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19017001418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21454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18 </a:t>
            </a:r>
            <a:r>
              <a:rPr lang="el-GR" sz="3200" b="0" dirty="0"/>
              <a:t>από 43)</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Σε έναν πίνακα, κάποια πεδία πρέπει υποχρεωτικά να έχουν τιμή (</a:t>
            </a:r>
            <a:r>
              <a:rPr lang="el-GR" b="1" dirty="0" smtClean="0"/>
              <a:t>μη κενά – </a:t>
            </a:r>
            <a:r>
              <a:rPr lang="en-US" b="1" dirty="0" smtClean="0"/>
              <a:t>not null</a:t>
            </a:r>
            <a:r>
              <a:rPr lang="el-GR" dirty="0" smtClean="0"/>
              <a:t>), ενώ κάποια άλλα μπορεί να έχουν ή όχι</a:t>
            </a:r>
            <a:r>
              <a:rPr lang="en-US" dirty="0" smtClean="0"/>
              <a:t> </a:t>
            </a:r>
            <a:r>
              <a:rPr lang="el-GR" dirty="0" smtClean="0"/>
              <a:t>τιμή </a:t>
            </a:r>
            <a:r>
              <a:rPr lang="en-US" dirty="0" smtClean="0"/>
              <a:t>(</a:t>
            </a:r>
            <a:r>
              <a:rPr lang="el-GR" b="1" dirty="0" smtClean="0"/>
              <a:t>κενά - </a:t>
            </a:r>
            <a:r>
              <a:rPr lang="en-US" b="1" dirty="0" smtClean="0"/>
              <a:t>null</a:t>
            </a:r>
            <a:r>
              <a:rPr lang="en-US" dirty="0" smtClean="0"/>
              <a:t>)</a:t>
            </a:r>
            <a:r>
              <a:rPr lang="el-GR" dirty="0" smtClean="0"/>
              <a:t>.</a:t>
            </a:r>
          </a:p>
          <a:p>
            <a:pPr>
              <a:lnSpc>
                <a:spcPct val="114000"/>
              </a:lnSpc>
              <a:spcBef>
                <a:spcPts val="1200"/>
              </a:spcBef>
            </a:pPr>
            <a:r>
              <a:rPr lang="el-GR" dirty="0" smtClean="0"/>
              <a:t>Για παράδειγμα, στον πίνακα με τους ασθενείς, τα πεδία όνομα, επώνυμο, όνομα πατρός, </a:t>
            </a:r>
            <a:r>
              <a:rPr lang="en-US" dirty="0" smtClean="0"/>
              <a:t>AMKA</a:t>
            </a:r>
            <a:r>
              <a:rPr lang="el-GR" dirty="0" smtClean="0"/>
              <a:t> πρέπει να έχουν πάντα τιμή, ενώ τα πεδία διεύθυνση, τηλέφωνο</a:t>
            </a:r>
            <a:r>
              <a:rPr lang="en-US" dirty="0" smtClean="0"/>
              <a:t>, email</a:t>
            </a:r>
            <a:r>
              <a:rPr lang="el-GR" dirty="0" smtClean="0"/>
              <a:t> θα μπορούσαν να είναι κενά.</a:t>
            </a:r>
          </a:p>
        </p:txBody>
      </p:sp>
    </p:spTree>
    <p:extLst>
      <p:ext uri="{BB962C8B-B14F-4D97-AF65-F5344CB8AC3E}">
        <p14:creationId xmlns:p14="http://schemas.microsoft.com/office/powerpoint/2010/main" val="400705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Ιατρικές βάσεις δεδομένων</a:t>
            </a:r>
            <a:r>
              <a:rPr lang="en-US" dirty="0" smtClean="0"/>
              <a:t> </a:t>
            </a:r>
            <a:r>
              <a:rPr lang="el-GR" sz="3200" b="0" dirty="0" smtClean="0"/>
              <a:t>(1 από 43)</a:t>
            </a:r>
            <a:endParaRPr lang="en-US" sz="3200" b="0" dirty="0"/>
          </a:p>
        </p:txBody>
      </p:sp>
      <p:sp>
        <p:nvSpPr>
          <p:cNvPr id="3" name="Content Placeholder 2"/>
          <p:cNvSpPr>
            <a:spLocks noGrp="1"/>
          </p:cNvSpPr>
          <p:nvPr>
            <p:ph idx="1"/>
          </p:nvPr>
        </p:nvSpPr>
        <p:spPr/>
        <p:txBody>
          <a:bodyPr/>
          <a:lstStyle/>
          <a:p>
            <a:pPr>
              <a:lnSpc>
                <a:spcPct val="114000"/>
              </a:lnSpc>
              <a:spcBef>
                <a:spcPts val="1200"/>
              </a:spcBef>
            </a:pPr>
            <a:r>
              <a:rPr lang="el-GR" b="1" dirty="0" smtClean="0"/>
              <a:t>Βάση δεδομένων - ΒΔ (</a:t>
            </a:r>
            <a:r>
              <a:rPr lang="en-GB" b="1" dirty="0" smtClean="0"/>
              <a:t>database</a:t>
            </a:r>
            <a:r>
              <a:rPr lang="el-GR" b="1" dirty="0" smtClean="0"/>
              <a:t>)</a:t>
            </a:r>
            <a:r>
              <a:rPr lang="el-GR" dirty="0" smtClean="0"/>
              <a:t>:</a:t>
            </a:r>
            <a:r>
              <a:rPr lang="el-GR" b="1" dirty="0" smtClean="0"/>
              <a:t> </a:t>
            </a:r>
            <a:r>
              <a:rPr lang="el-GR" dirty="0" smtClean="0"/>
              <a:t>μια ολοκληρωμένη και δομημένη συλλογή από δεδομένα που υπάρχει για ένα μεγάλο χρονικό διάστημα</a:t>
            </a:r>
            <a:r>
              <a:rPr lang="en-US" dirty="0" smtClean="0"/>
              <a:t>.</a:t>
            </a:r>
          </a:p>
          <a:p>
            <a:pPr>
              <a:lnSpc>
                <a:spcPct val="114000"/>
              </a:lnSpc>
              <a:spcBef>
                <a:spcPts val="1200"/>
              </a:spcBef>
            </a:pPr>
            <a:r>
              <a:rPr lang="el-GR" dirty="0" smtClean="0"/>
              <a:t>Εφαρμογές</a:t>
            </a:r>
            <a:r>
              <a:rPr lang="en-US" dirty="0" smtClean="0"/>
              <a:t> </a:t>
            </a:r>
            <a:r>
              <a:rPr lang="el-GR" dirty="0" smtClean="0"/>
              <a:t>:</a:t>
            </a:r>
          </a:p>
          <a:p>
            <a:pPr lvl="1">
              <a:lnSpc>
                <a:spcPct val="114000"/>
              </a:lnSpc>
              <a:spcBef>
                <a:spcPts val="1200"/>
              </a:spcBef>
            </a:pPr>
            <a:r>
              <a:rPr lang="el-GR" dirty="0" smtClean="0"/>
              <a:t>Τραπεζικά συστήματα</a:t>
            </a:r>
            <a:r>
              <a:rPr lang="en-US" dirty="0"/>
              <a:t>.</a:t>
            </a:r>
            <a:endParaRPr lang="el-GR" dirty="0" smtClean="0"/>
          </a:p>
          <a:p>
            <a:pPr lvl="1">
              <a:lnSpc>
                <a:spcPct val="114000"/>
              </a:lnSpc>
              <a:spcBef>
                <a:spcPts val="1200"/>
              </a:spcBef>
            </a:pPr>
            <a:r>
              <a:rPr lang="el-GR" dirty="0" smtClean="0"/>
              <a:t>Συστήματα </a:t>
            </a:r>
            <a:r>
              <a:rPr lang="el-GR" dirty="0" err="1" smtClean="0"/>
              <a:t>προκράτησης</a:t>
            </a:r>
            <a:r>
              <a:rPr lang="el-GR" dirty="0" smtClean="0"/>
              <a:t> (</a:t>
            </a:r>
            <a:r>
              <a:rPr lang="en-GB" dirty="0" smtClean="0"/>
              <a:t>reservation</a:t>
            </a:r>
            <a:r>
              <a:rPr lang="el-GR" dirty="0" smtClean="0"/>
              <a:t>) σε αεροπορικές εταιρείες, ακτοπλοϊκές εταιρείες, ξενοδοχεία κ.λπ.</a:t>
            </a:r>
          </a:p>
          <a:p>
            <a:pPr lvl="1">
              <a:lnSpc>
                <a:spcPct val="114000"/>
              </a:lnSpc>
              <a:spcBef>
                <a:spcPts val="1200"/>
              </a:spcBef>
            </a:pPr>
            <a:r>
              <a:rPr lang="el-GR" dirty="0" smtClean="0"/>
              <a:t>Κοινωνική δικτύωση (</a:t>
            </a:r>
            <a:r>
              <a:rPr lang="en-US" dirty="0" err="1" smtClean="0"/>
              <a:t>facebook</a:t>
            </a:r>
            <a:r>
              <a:rPr lang="en-US" dirty="0" smtClean="0"/>
              <a:t>, tweet </a:t>
            </a:r>
            <a:r>
              <a:rPr lang="el-GR" dirty="0" smtClean="0"/>
              <a:t>κ.λπ.)</a:t>
            </a:r>
            <a:r>
              <a:rPr lang="en-US" dirty="0" smtClean="0"/>
              <a:t>.</a:t>
            </a:r>
            <a:endParaRPr lang="el-GR" dirty="0" smtClean="0"/>
          </a:p>
          <a:p>
            <a:pPr lvl="1">
              <a:lnSpc>
                <a:spcPct val="114000"/>
              </a:lnSpc>
              <a:spcBef>
                <a:spcPts val="1200"/>
              </a:spcBef>
            </a:pPr>
            <a:r>
              <a:rPr lang="el-GR" b="1" dirty="0" smtClean="0"/>
              <a:t>Συστήματα αρχειοθέτησης εξετάσεων σε νοσοκομεία</a:t>
            </a:r>
            <a:r>
              <a:rPr lang="en-US" b="1" dirty="0" smtClean="0"/>
              <a:t>.</a:t>
            </a:r>
            <a:endParaRPr lang="en-GB" dirty="0" smtClean="0"/>
          </a:p>
        </p:txBody>
      </p:sp>
    </p:spTree>
    <p:extLst>
      <p:ext uri="{BB962C8B-B14F-4D97-AF65-F5344CB8AC3E}">
        <p14:creationId xmlns:p14="http://schemas.microsoft.com/office/powerpoint/2010/main" val="3024925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19 </a:t>
            </a:r>
            <a:r>
              <a:rPr lang="el-GR" sz="3200" b="0" dirty="0"/>
              <a:t>από 43)</a:t>
            </a:r>
            <a:endParaRPr lang="en-US" dirty="0"/>
          </a:p>
        </p:txBody>
      </p:sp>
      <p:sp>
        <p:nvSpPr>
          <p:cNvPr id="3" name="Content Placeholder 2"/>
          <p:cNvSpPr>
            <a:spLocks noGrp="1"/>
          </p:cNvSpPr>
          <p:nvPr>
            <p:ph idx="1"/>
          </p:nvPr>
        </p:nvSpPr>
        <p:spPr/>
        <p:txBody>
          <a:bodyPr/>
          <a:lstStyle/>
          <a:p>
            <a:pPr>
              <a:lnSpc>
                <a:spcPct val="110000"/>
              </a:lnSpc>
              <a:spcBef>
                <a:spcPts val="1200"/>
              </a:spcBef>
            </a:pPr>
            <a:r>
              <a:rPr lang="el-GR" dirty="0" smtClean="0"/>
              <a:t>Επίσης, κάποια πεδία έχουν μοναδικές τιμές (</a:t>
            </a:r>
            <a:r>
              <a:rPr lang="en-US" b="1" dirty="0" smtClean="0"/>
              <a:t>unique</a:t>
            </a:r>
            <a:r>
              <a:rPr lang="el-GR" dirty="0" smtClean="0"/>
              <a:t>)</a:t>
            </a:r>
            <a:r>
              <a:rPr lang="en-US" dirty="0" smtClean="0"/>
              <a:t> </a:t>
            </a:r>
            <a:r>
              <a:rPr lang="el-GR" dirty="0" smtClean="0"/>
              <a:t>ενώ κάποια άλλα όχι.</a:t>
            </a:r>
            <a:endParaRPr lang="en-US" dirty="0" smtClean="0"/>
          </a:p>
          <a:p>
            <a:pPr>
              <a:lnSpc>
                <a:spcPct val="110000"/>
              </a:lnSpc>
              <a:spcBef>
                <a:spcPts val="1200"/>
              </a:spcBef>
            </a:pPr>
            <a:r>
              <a:rPr lang="el-GR" dirty="0"/>
              <a:t>Για παράδειγμα, στον πίνακα με τους </a:t>
            </a:r>
            <a:r>
              <a:rPr lang="el-GR" dirty="0" smtClean="0"/>
              <a:t>ασθενείς</a:t>
            </a:r>
            <a:r>
              <a:rPr lang="en-US" dirty="0" smtClean="0"/>
              <a:t> </a:t>
            </a:r>
            <a:r>
              <a:rPr lang="el-GR" dirty="0" smtClean="0"/>
              <a:t>το πεδίο ΑΜΚΑ έχει μοναδικές τιμές, καθώς είναι διαφορετικό για κάθε ασθενή, δηλαδή για κάθε γραμμή του πίνακα.</a:t>
            </a:r>
          </a:p>
          <a:p>
            <a:pPr>
              <a:lnSpc>
                <a:spcPct val="110000"/>
              </a:lnSpc>
              <a:spcBef>
                <a:spcPts val="1200"/>
              </a:spcBef>
            </a:pPr>
            <a:r>
              <a:rPr lang="el-GR" dirty="0" smtClean="0"/>
              <a:t>Τα υπόλοιπα πεδία (όνομα, επώνυμο</a:t>
            </a:r>
            <a:r>
              <a:rPr lang="en-US" dirty="0" smtClean="0"/>
              <a:t> </a:t>
            </a:r>
            <a:r>
              <a:rPr lang="el-GR" dirty="0" smtClean="0"/>
              <a:t>κ.λπ.)</a:t>
            </a:r>
            <a:r>
              <a:rPr lang="en-US" dirty="0" smtClean="0"/>
              <a:t> </a:t>
            </a:r>
            <a:r>
              <a:rPr lang="el-GR" dirty="0" smtClean="0"/>
              <a:t>δεν λαμβάνουν μοναδικές τιμές καθώς μπορεί να υπάρχουν ασθενείς με το ίδιο επώνυμο, όνομα </a:t>
            </a:r>
            <a:r>
              <a:rPr lang="el-GR" dirty="0" err="1" smtClean="0"/>
              <a:t>κ.ο.κ</a:t>
            </a:r>
            <a:r>
              <a:rPr lang="el-GR" dirty="0" smtClean="0"/>
              <a:t>.</a:t>
            </a:r>
          </a:p>
        </p:txBody>
      </p:sp>
    </p:spTree>
    <p:extLst>
      <p:ext uri="{BB962C8B-B14F-4D97-AF65-F5344CB8AC3E}">
        <p14:creationId xmlns:p14="http://schemas.microsoft.com/office/powerpoint/2010/main" val="212367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(20 </a:t>
            </a:r>
            <a:r>
              <a:rPr lang="el-GR" sz="3200" b="0" dirty="0"/>
              <a:t>από 43)</a:t>
            </a:r>
            <a:endParaRPr lang="en-US" dirty="0"/>
          </a:p>
        </p:txBody>
      </p:sp>
      <p:sp>
        <p:nvSpPr>
          <p:cNvPr id="3" name="Content Placeholder 2"/>
          <p:cNvSpPr>
            <a:spLocks noGrp="1"/>
          </p:cNvSpPr>
          <p:nvPr>
            <p:ph idx="1"/>
          </p:nvPr>
        </p:nvSpPr>
        <p:spPr/>
        <p:txBody>
          <a:bodyPr/>
          <a:lstStyle/>
          <a:p>
            <a:pPr>
              <a:lnSpc>
                <a:spcPct val="110000"/>
              </a:lnSpc>
              <a:spcBef>
                <a:spcPts val="1200"/>
              </a:spcBef>
            </a:pPr>
            <a:r>
              <a:rPr lang="el-GR" dirty="0"/>
              <a:t>Συνήθως, σε έναν πίνακα υπάρχει ένα πεδίο </a:t>
            </a:r>
            <a:r>
              <a:rPr lang="el-GR" dirty="0" smtClean="0"/>
              <a:t>(στήλη), το οποίο είναι μη κενό (έχει πάντα τιμή) και οι τιμές του είναι μοναδικές.</a:t>
            </a:r>
          </a:p>
          <a:p>
            <a:pPr>
              <a:lnSpc>
                <a:spcPct val="110000"/>
              </a:lnSpc>
              <a:spcBef>
                <a:spcPts val="1200"/>
              </a:spcBef>
            </a:pPr>
            <a:r>
              <a:rPr lang="el-GR" dirty="0" smtClean="0"/>
              <a:t>Ένα τέτοιο πεδίο ονομάζεται </a:t>
            </a:r>
            <a:r>
              <a:rPr lang="el-GR" b="1" dirty="0" smtClean="0"/>
              <a:t>πρωτεύον κλειδί</a:t>
            </a:r>
            <a:r>
              <a:rPr lang="el-GR" dirty="0" smtClean="0"/>
              <a:t> (</a:t>
            </a:r>
            <a:r>
              <a:rPr lang="en-US" b="1" dirty="0" smtClean="0"/>
              <a:t>primary key</a:t>
            </a:r>
            <a:r>
              <a:rPr lang="el-GR" dirty="0" smtClean="0"/>
              <a:t>).</a:t>
            </a:r>
            <a:endParaRPr lang="el-GR" dirty="0"/>
          </a:p>
          <a:p>
            <a:pPr>
              <a:lnSpc>
                <a:spcPct val="110000"/>
              </a:lnSpc>
              <a:spcBef>
                <a:spcPts val="1200"/>
              </a:spcBef>
            </a:pPr>
            <a:r>
              <a:rPr lang="el-GR" dirty="0" smtClean="0"/>
              <a:t>Το πρωτεύον κλειδί χρησιμοποιείται για να διαχωρίσει δύο γραμμές (εγγραφές) ενός πίνακα, δηλαδή δύο εγγραφές μπορεί να έχουν τις ίδιες τιμές σε όλα τα πεδία, αλλά θα διαφέρουν στο πρωτεύον κλειδί.</a:t>
            </a:r>
            <a:endParaRPr lang="en-US" dirty="0"/>
          </a:p>
        </p:txBody>
      </p:sp>
    </p:spTree>
    <p:extLst>
      <p:ext uri="{BB962C8B-B14F-4D97-AF65-F5344CB8AC3E}">
        <p14:creationId xmlns:p14="http://schemas.microsoft.com/office/powerpoint/2010/main" val="1059936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21 </a:t>
            </a:r>
            <a:r>
              <a:rPr lang="el-GR" sz="3200" b="0" dirty="0"/>
              <a:t>από 43)</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Στον πίνακα με τους ασθενείς το πεδίο ΑΜΚΑ θα μπορούσε να οριστεί ως πρωτεύον κλειδί, καθώς κάθε ασθενής έχει ΑΜΚΑ, ο οποίος είναι μοναδικός.</a:t>
            </a:r>
          </a:p>
          <a:p>
            <a:pPr>
              <a:lnSpc>
                <a:spcPct val="114000"/>
              </a:lnSpc>
              <a:spcBef>
                <a:spcPts val="1200"/>
              </a:spcBef>
            </a:pPr>
            <a:r>
              <a:rPr lang="el-GR" dirty="0" smtClean="0"/>
              <a:t>Συνήθως, στην πράξη ως πρωτεύον κλειδί ορίζεται μία στήλη με </a:t>
            </a:r>
            <a:r>
              <a:rPr lang="el-GR" dirty="0"/>
              <a:t>α</a:t>
            </a:r>
            <a:r>
              <a:rPr lang="el-GR" dirty="0" smtClean="0"/>
              <a:t>κέραιες τιμές οι οποίες αυξάνουν αυτόματα κατά ένα μόλις εισαχθεί μία νέα εγγραφή στον πίνακα.</a:t>
            </a:r>
            <a:endParaRPr lang="en-US" dirty="0"/>
          </a:p>
        </p:txBody>
      </p:sp>
    </p:spTree>
    <p:extLst>
      <p:ext uri="{BB962C8B-B14F-4D97-AF65-F5344CB8AC3E}">
        <p14:creationId xmlns:p14="http://schemas.microsoft.com/office/powerpoint/2010/main" val="2482183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22 </a:t>
            </a:r>
            <a:r>
              <a:rPr lang="el-GR" sz="3200" b="0" dirty="0"/>
              <a:t>από 43)</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Σε μία σχεσιακή βάση δεδομένων, ένας πίνακας μπορεί να συνδέεται με έναν ή περισσότερους πίνακες.</a:t>
            </a:r>
          </a:p>
          <a:p>
            <a:pPr>
              <a:lnSpc>
                <a:spcPct val="114000"/>
              </a:lnSpc>
              <a:spcBef>
                <a:spcPts val="1200"/>
              </a:spcBef>
            </a:pPr>
            <a:r>
              <a:rPr lang="el-GR" dirty="0" smtClean="0"/>
              <a:t>Για παράδειγμα, σε μια ιατρική βάση δεδομένων :</a:t>
            </a:r>
          </a:p>
          <a:p>
            <a:pPr lvl="1">
              <a:lnSpc>
                <a:spcPct val="114000"/>
              </a:lnSpc>
              <a:spcBef>
                <a:spcPts val="1200"/>
              </a:spcBef>
            </a:pPr>
            <a:r>
              <a:rPr lang="el-GR" dirty="0" smtClean="0"/>
              <a:t>Ο πίνακας με τους ασθενείς σχετίζεται με τον πίνακα με τις εξετάσεις κάθως ένας ασθένης μπορεί να έχει κάνει πολλές εξετάσεις.</a:t>
            </a:r>
          </a:p>
          <a:p>
            <a:pPr lvl="1">
              <a:lnSpc>
                <a:spcPct val="114000"/>
              </a:lnSpc>
              <a:spcBef>
                <a:spcPts val="1200"/>
              </a:spcBef>
            </a:pPr>
            <a:r>
              <a:rPr lang="el-GR" dirty="0" smtClean="0"/>
              <a:t>Ο </a:t>
            </a:r>
            <a:r>
              <a:rPr lang="el-GR" dirty="0"/>
              <a:t>πίνακας </a:t>
            </a:r>
            <a:r>
              <a:rPr lang="el-GR" dirty="0" smtClean="0"/>
              <a:t>με τα μηχανήματα σχετίζεται με τον πίνακα με τις βλάβες και τον πίνακα με τις συντηρήσεις, καθώς ένα μηχάνημα μπορεί να έχει υποστεί πολλές βλάβες ή συντηρήσεις.</a:t>
            </a:r>
            <a:endParaRPr lang="en-US" dirty="0"/>
          </a:p>
        </p:txBody>
      </p:sp>
    </p:spTree>
    <p:extLst>
      <p:ext uri="{BB962C8B-B14F-4D97-AF65-F5344CB8AC3E}">
        <p14:creationId xmlns:p14="http://schemas.microsoft.com/office/powerpoint/2010/main" val="701026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23 </a:t>
            </a:r>
            <a:r>
              <a:rPr lang="el-GR" sz="3200" b="0" dirty="0"/>
              <a:t>από 43)</a:t>
            </a:r>
            <a:endParaRPr lang="en-US" dirty="0"/>
          </a:p>
        </p:txBody>
      </p:sp>
      <p:sp>
        <p:nvSpPr>
          <p:cNvPr id="3" name="Content Placeholder 2"/>
          <p:cNvSpPr>
            <a:spLocks noGrp="1"/>
          </p:cNvSpPr>
          <p:nvPr>
            <p:ph idx="1"/>
          </p:nvPr>
        </p:nvSpPr>
        <p:spPr/>
        <p:txBody>
          <a:bodyPr/>
          <a:lstStyle/>
          <a:p>
            <a:pPr>
              <a:lnSpc>
                <a:spcPct val="110000"/>
              </a:lnSpc>
              <a:spcBef>
                <a:spcPts val="1200"/>
              </a:spcBef>
            </a:pPr>
            <a:r>
              <a:rPr lang="el-GR" dirty="0" smtClean="0"/>
              <a:t>Υπάρχουν τρεις (3) τύποι σχέσεων μεταξύ πινάκων :</a:t>
            </a:r>
          </a:p>
          <a:p>
            <a:pPr lvl="1">
              <a:lnSpc>
                <a:spcPct val="110000"/>
              </a:lnSpc>
              <a:spcBef>
                <a:spcPts val="1200"/>
              </a:spcBef>
            </a:pPr>
            <a:r>
              <a:rPr lang="el-GR" b="1" dirty="0"/>
              <a:t>Σχέση ένα προς </a:t>
            </a:r>
            <a:r>
              <a:rPr lang="el-GR" b="1" dirty="0" smtClean="0"/>
              <a:t>ένα (</a:t>
            </a:r>
            <a:r>
              <a:rPr lang="en-US" b="1" dirty="0" smtClean="0"/>
              <a:t>one to one</a:t>
            </a:r>
            <a:r>
              <a:rPr lang="el-GR" b="1" dirty="0" smtClean="0"/>
              <a:t>)</a:t>
            </a:r>
            <a:r>
              <a:rPr lang="el-GR" dirty="0" smtClean="0"/>
              <a:t>: μια εγγραφή (γραμμή) ενός πίνακα σχετίζεται με μία μόνο εγγραφή ενός άλλου πίνακα και το αντίστροφο.</a:t>
            </a:r>
          </a:p>
          <a:p>
            <a:pPr lvl="1">
              <a:lnSpc>
                <a:spcPct val="110000"/>
              </a:lnSpc>
              <a:spcBef>
                <a:spcPts val="1200"/>
              </a:spcBef>
            </a:pPr>
            <a:r>
              <a:rPr lang="el-GR" b="1" dirty="0" smtClean="0"/>
              <a:t>Σχέση ένα προς πολλά</a:t>
            </a:r>
            <a:r>
              <a:rPr lang="en-US" b="1" dirty="0" smtClean="0"/>
              <a:t> (one to many)</a:t>
            </a:r>
            <a:r>
              <a:rPr lang="el-GR" dirty="0" smtClean="0"/>
              <a:t>: μία </a:t>
            </a:r>
            <a:r>
              <a:rPr lang="el-GR" dirty="0"/>
              <a:t>εγγραφή (γραμμή) ενός πίνακα σχετίζεται με </a:t>
            </a:r>
            <a:r>
              <a:rPr lang="el-GR" dirty="0" smtClean="0"/>
              <a:t>πολλές εγγραφές </a:t>
            </a:r>
            <a:r>
              <a:rPr lang="el-GR" dirty="0"/>
              <a:t>ενός άλλου </a:t>
            </a:r>
            <a:r>
              <a:rPr lang="el-GR" dirty="0" smtClean="0"/>
              <a:t>πίνακα, αλλά όχι το αντίστροφο.</a:t>
            </a:r>
          </a:p>
          <a:p>
            <a:pPr lvl="1">
              <a:lnSpc>
                <a:spcPct val="110000"/>
              </a:lnSpc>
              <a:spcBef>
                <a:spcPts val="1200"/>
              </a:spcBef>
            </a:pPr>
            <a:r>
              <a:rPr lang="el-GR" b="1" dirty="0" smtClean="0"/>
              <a:t>Σχέση πολλά προς πολλά</a:t>
            </a:r>
            <a:r>
              <a:rPr lang="en-US" b="1" dirty="0" smtClean="0"/>
              <a:t> (many to many)</a:t>
            </a:r>
            <a:r>
              <a:rPr lang="el-GR" dirty="0" smtClean="0"/>
              <a:t>: </a:t>
            </a:r>
            <a:r>
              <a:rPr lang="el-GR" dirty="0"/>
              <a:t>μία εγγραφή (γραμμή) ενός πίνακα σχετίζεται με πολλές εγγραφές ενός άλλου </a:t>
            </a:r>
            <a:r>
              <a:rPr lang="el-GR" dirty="0" smtClean="0"/>
              <a:t>πίνακα και το αντίστροφο.</a:t>
            </a:r>
            <a:endParaRPr lang="en-US" dirty="0"/>
          </a:p>
        </p:txBody>
      </p:sp>
    </p:spTree>
    <p:extLst>
      <p:ext uri="{BB962C8B-B14F-4D97-AF65-F5344CB8AC3E}">
        <p14:creationId xmlns:p14="http://schemas.microsoft.com/office/powerpoint/2010/main" val="3316981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24 </a:t>
            </a:r>
            <a:r>
              <a:rPr lang="el-GR" sz="3200" b="0" dirty="0"/>
              <a:t>από 43)</a:t>
            </a:r>
            <a:endParaRPr lang="en-US" dirty="0"/>
          </a:p>
        </p:txBody>
      </p:sp>
      <p:sp>
        <p:nvSpPr>
          <p:cNvPr id="3" name="Content Placeholder 2"/>
          <p:cNvSpPr>
            <a:spLocks noGrp="1"/>
          </p:cNvSpPr>
          <p:nvPr>
            <p:ph idx="1"/>
          </p:nvPr>
        </p:nvSpPr>
        <p:spPr>
          <a:xfrm>
            <a:off x="277696" y="1401810"/>
            <a:ext cx="8686800" cy="1728192"/>
          </a:xfrm>
        </p:spPr>
        <p:txBody>
          <a:bodyPr>
            <a:noAutofit/>
          </a:bodyPr>
          <a:lstStyle/>
          <a:p>
            <a:r>
              <a:rPr lang="el-GR" sz="2200" b="1" dirty="0"/>
              <a:t>Σχέση ένα προς ένα (</a:t>
            </a:r>
            <a:r>
              <a:rPr lang="el-GR" sz="2200" b="1" dirty="0" err="1"/>
              <a:t>one</a:t>
            </a:r>
            <a:r>
              <a:rPr lang="el-GR" sz="2200" b="1" dirty="0"/>
              <a:t> </a:t>
            </a:r>
            <a:r>
              <a:rPr lang="el-GR" sz="2200" b="1" dirty="0" err="1"/>
              <a:t>to</a:t>
            </a:r>
            <a:r>
              <a:rPr lang="el-GR" sz="2200" b="1" dirty="0"/>
              <a:t> </a:t>
            </a:r>
            <a:r>
              <a:rPr lang="el-GR" sz="2200" b="1" dirty="0" err="1"/>
              <a:t>one</a:t>
            </a:r>
            <a:r>
              <a:rPr lang="el-GR" sz="2200" b="1" dirty="0"/>
              <a:t>): </a:t>
            </a:r>
            <a:r>
              <a:rPr lang="el-GR" sz="2200" dirty="0"/>
              <a:t>μια εγγραφή (γραμμή) ενός πίνακα σχετίζεται με μία μόνο εγγραφή ενός άλλου πίνακα και το </a:t>
            </a:r>
            <a:r>
              <a:rPr lang="el-GR" sz="2200" dirty="0" smtClean="0"/>
              <a:t>αντίστροφο.</a:t>
            </a:r>
          </a:p>
          <a:p>
            <a:pPr>
              <a:spcBef>
                <a:spcPts val="0"/>
              </a:spcBef>
              <a:buFont typeface="Wingdings" panose="05000000000000000000" pitchFamily="2" charset="2"/>
              <a:buChar char="Ø"/>
            </a:pPr>
            <a:r>
              <a:rPr lang="el-GR" sz="2200" b="1" dirty="0" smtClean="0"/>
              <a:t>Παράδειγμα</a:t>
            </a:r>
          </a:p>
          <a:p>
            <a:pPr marL="355600" indent="0">
              <a:spcBef>
                <a:spcPts val="0"/>
              </a:spcBef>
              <a:buNone/>
            </a:pPr>
            <a:r>
              <a:rPr lang="el-GR" sz="2200" dirty="0" smtClean="0"/>
              <a:t>έστω οι ακόλουθοι πίνακες :</a:t>
            </a:r>
          </a:p>
        </p:txBody>
      </p:sp>
      <p:sp>
        <p:nvSpPr>
          <p:cNvPr id="5" name="Ορθογώνιο 4"/>
          <p:cNvSpPr/>
          <p:nvPr/>
        </p:nvSpPr>
        <p:spPr>
          <a:xfrm>
            <a:off x="4263778" y="2853819"/>
            <a:ext cx="4680520" cy="3139321"/>
          </a:xfrm>
          <a:prstGeom prst="rect">
            <a:avLst/>
          </a:prstGeom>
        </p:spPr>
        <p:txBody>
          <a:bodyPr wrap="square">
            <a:spAutoFit/>
          </a:bodyPr>
          <a:lstStyle/>
          <a:p>
            <a:pPr marL="742950" lvl="1" indent="-285750" fontAlgn="auto">
              <a:spcBef>
                <a:spcPct val="20000"/>
              </a:spcBef>
              <a:spcAft>
                <a:spcPts val="0"/>
              </a:spcAft>
              <a:buFont typeface="Courier New" panose="02070309020205020404" pitchFamily="49" charset="0"/>
              <a:buChar char="o"/>
            </a:pPr>
            <a:r>
              <a:rPr lang="el-GR" sz="2200" b="1" dirty="0">
                <a:solidFill>
                  <a:prstClr val="black"/>
                </a:solidFill>
                <a:latin typeface="Calibri"/>
              </a:rPr>
              <a:t>Πίνακας</a:t>
            </a:r>
            <a:r>
              <a:rPr lang="el-GR" sz="2200" dirty="0">
                <a:solidFill>
                  <a:prstClr val="black"/>
                </a:solidFill>
                <a:latin typeface="Calibri"/>
              </a:rPr>
              <a:t> με πληροφορίες για πρακτική άσκηση :</a:t>
            </a: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Κωδικός (αύξων αριθμός) – πρωτεύον κλειδί,</a:t>
            </a:r>
            <a:endParaRPr lang="en-US" sz="22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ΑΜ φοιτητή,</a:t>
            </a:r>
            <a:endParaRPr lang="en-US" sz="22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Ημερομηνία έναρξης,</a:t>
            </a:r>
            <a:endParaRPr lang="en-US" sz="22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Ημερομηνία λήξης,</a:t>
            </a:r>
            <a:endParaRPr lang="en-US" sz="22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Φορέας υποδοχής.</a:t>
            </a:r>
          </a:p>
        </p:txBody>
      </p:sp>
      <p:sp>
        <p:nvSpPr>
          <p:cNvPr id="6" name="Ορθογώνιο 5"/>
          <p:cNvSpPr/>
          <p:nvPr/>
        </p:nvSpPr>
        <p:spPr>
          <a:xfrm>
            <a:off x="107504" y="2852935"/>
            <a:ext cx="4572000" cy="1988237"/>
          </a:xfrm>
          <a:prstGeom prst="rect">
            <a:avLst/>
          </a:prstGeom>
        </p:spPr>
        <p:txBody>
          <a:bodyPr>
            <a:spAutoFit/>
          </a:bodyPr>
          <a:lstStyle/>
          <a:p>
            <a:pPr marL="742950" lvl="1" indent="-285750" fontAlgn="auto">
              <a:spcBef>
                <a:spcPct val="20000"/>
              </a:spcBef>
              <a:spcAft>
                <a:spcPts val="0"/>
              </a:spcAft>
              <a:buFont typeface="Courier New" panose="02070309020205020404" pitchFamily="49" charset="0"/>
              <a:buChar char="o"/>
            </a:pPr>
            <a:r>
              <a:rPr lang="el-GR" sz="2200" b="1" dirty="0">
                <a:solidFill>
                  <a:prstClr val="black"/>
                </a:solidFill>
                <a:latin typeface="Calibri"/>
              </a:rPr>
              <a:t>Πίνακας </a:t>
            </a:r>
            <a:r>
              <a:rPr lang="el-GR" sz="2200" dirty="0">
                <a:solidFill>
                  <a:prstClr val="black"/>
                </a:solidFill>
                <a:latin typeface="Calibri"/>
              </a:rPr>
              <a:t>με φοιτητές με πεδία :</a:t>
            </a:r>
            <a:endParaRPr lang="en-US" sz="22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Αριθμός μητρώου</a:t>
            </a:r>
            <a:r>
              <a:rPr lang="en-US" sz="2200" dirty="0">
                <a:solidFill>
                  <a:prstClr val="black"/>
                </a:solidFill>
                <a:latin typeface="Calibri"/>
              </a:rPr>
              <a:t> – </a:t>
            </a:r>
            <a:r>
              <a:rPr lang="el-GR" sz="2200" dirty="0">
                <a:solidFill>
                  <a:prstClr val="black"/>
                </a:solidFill>
                <a:latin typeface="Calibri"/>
              </a:rPr>
              <a:t>πρωτεύον κλειδί,</a:t>
            </a:r>
            <a:endParaRPr lang="en-US" sz="22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Επώνυμο,</a:t>
            </a:r>
            <a:endParaRPr lang="en-US" sz="22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200" dirty="0">
                <a:solidFill>
                  <a:prstClr val="black"/>
                </a:solidFill>
                <a:latin typeface="Calibri"/>
              </a:rPr>
              <a:t>Όνομα.</a:t>
            </a:r>
          </a:p>
        </p:txBody>
      </p:sp>
      <p:cxnSp>
        <p:nvCxnSpPr>
          <p:cNvPr id="9" name="Ευθεία γραμμή σύνδεσης 8"/>
          <p:cNvCxnSpPr/>
          <p:nvPr/>
        </p:nvCxnSpPr>
        <p:spPr>
          <a:xfrm>
            <a:off x="4679504" y="2996952"/>
            <a:ext cx="0" cy="2232248"/>
          </a:xfrm>
          <a:prstGeom prst="line">
            <a:avLst/>
          </a:prstGeom>
          <a:ln w="25400">
            <a:solidFill>
              <a:srgbClr val="8CADAE"/>
            </a:solidFill>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07504" y="4867073"/>
            <a:ext cx="4680520" cy="1446550"/>
          </a:xfrm>
          <a:prstGeom prst="rect">
            <a:avLst/>
          </a:prstGeom>
          <a:solidFill>
            <a:schemeClr val="bg1"/>
          </a:solidFill>
          <a:ln>
            <a:solidFill>
              <a:srgbClr val="8CADAE"/>
            </a:solidFill>
            <a:prstDash val="dash"/>
          </a:ln>
          <a:effectLst>
            <a:outerShdw blurRad="50800" dist="38100" dir="13500000" algn="br" rotWithShape="0">
              <a:prstClr val="black">
                <a:alpha val="40000"/>
              </a:prstClr>
            </a:outerShdw>
          </a:effectLst>
        </p:spPr>
        <p:txBody>
          <a:bodyPr wrap="square">
            <a:spAutoFit/>
          </a:bodyPr>
          <a:lstStyle/>
          <a:p>
            <a:pPr marL="342900" indent="-342900" fontAlgn="auto">
              <a:spcBef>
                <a:spcPct val="20000"/>
              </a:spcBef>
              <a:spcAft>
                <a:spcPts val="0"/>
              </a:spcAft>
              <a:buFont typeface="Wingdings" panose="05000000000000000000" pitchFamily="2" charset="2"/>
              <a:buChar char="ü"/>
            </a:pPr>
            <a:r>
              <a:rPr lang="el-GR" sz="2200" dirty="0">
                <a:solidFill>
                  <a:prstClr val="black"/>
                </a:solidFill>
                <a:latin typeface="Calibri"/>
              </a:rPr>
              <a:t>Κάθε φοιτητής εκπονεί μία πρακτική άσκηση και κάθε εκπόνηση πρακτικής άσκησης αντιστοιχεί σε ένα φοιτητή </a:t>
            </a:r>
            <a:r>
              <a:rPr lang="el-GR" sz="2200" dirty="0" smtClean="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3031802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25 </a:t>
            </a:r>
            <a:r>
              <a:rPr lang="el-GR" sz="3200" b="0" dirty="0"/>
              <a:t>από 43)</a:t>
            </a:r>
            <a:endParaRPr lang="en-US" dirty="0"/>
          </a:p>
        </p:txBody>
      </p:sp>
      <p:sp>
        <p:nvSpPr>
          <p:cNvPr id="3" name="Content Placeholder 2"/>
          <p:cNvSpPr>
            <a:spLocks noGrp="1"/>
          </p:cNvSpPr>
          <p:nvPr>
            <p:ph idx="1"/>
          </p:nvPr>
        </p:nvSpPr>
        <p:spPr/>
        <p:txBody>
          <a:bodyPr>
            <a:normAutofit/>
          </a:bodyPr>
          <a:lstStyle/>
          <a:p>
            <a:r>
              <a:rPr lang="el-GR" b="1" dirty="0"/>
              <a:t>Σχέση ένα προς ένα (</a:t>
            </a:r>
            <a:r>
              <a:rPr lang="el-GR" b="1" dirty="0" err="1"/>
              <a:t>one</a:t>
            </a:r>
            <a:r>
              <a:rPr lang="el-GR" b="1" dirty="0"/>
              <a:t> </a:t>
            </a:r>
            <a:r>
              <a:rPr lang="el-GR" b="1" dirty="0" err="1"/>
              <a:t>to</a:t>
            </a:r>
            <a:r>
              <a:rPr lang="el-GR" b="1" dirty="0"/>
              <a:t> </a:t>
            </a:r>
            <a:r>
              <a:rPr lang="el-GR" b="1" dirty="0" err="1" smtClean="0"/>
              <a:t>one</a:t>
            </a:r>
            <a:r>
              <a:rPr lang="el-GR" b="1" dirty="0" smtClean="0"/>
              <a:t>).</a:t>
            </a:r>
          </a:p>
          <a:p>
            <a:pPr lvl="1"/>
            <a:endParaRPr lang="el-GR" dirty="0" smtClean="0"/>
          </a:p>
        </p:txBody>
      </p:sp>
      <p:graphicFrame>
        <p:nvGraphicFramePr>
          <p:cNvPr id="4" name="Table 3"/>
          <p:cNvGraphicFramePr>
            <a:graphicFrameLocks noGrp="1"/>
          </p:cNvGraphicFramePr>
          <p:nvPr>
            <p:extLst>
              <p:ext uri="{D42A27DB-BD31-4B8C-83A1-F6EECF244321}">
                <p14:modId xmlns:p14="http://schemas.microsoft.com/office/powerpoint/2010/main" val="70524816"/>
              </p:ext>
            </p:extLst>
          </p:nvPr>
        </p:nvGraphicFramePr>
        <p:xfrm>
          <a:off x="827584" y="2423304"/>
          <a:ext cx="8136904" cy="1483360"/>
        </p:xfrm>
        <a:graphic>
          <a:graphicData uri="http://schemas.openxmlformats.org/drawingml/2006/table">
            <a:tbl>
              <a:tblPr firstRow="1" bandRow="1">
                <a:tableStyleId>{5C22544A-7EE6-4342-B048-85BDC9FD1C3A}</a:tableStyleId>
              </a:tblPr>
              <a:tblGrid>
                <a:gridCol w="3024336"/>
                <a:gridCol w="2400267"/>
                <a:gridCol w="2712301"/>
              </a:tblGrid>
              <a:tr h="370840">
                <a:tc>
                  <a:txBody>
                    <a:bodyPr/>
                    <a:lstStyle/>
                    <a:p>
                      <a:r>
                        <a:rPr lang="el-GR" dirty="0" smtClean="0">
                          <a:solidFill>
                            <a:schemeClr val="tx1"/>
                          </a:solidFill>
                        </a:rPr>
                        <a:t>ΑΡΙΘΜΟΣ ΜΗΤΡΩΟΥ</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ΕΠΩΝΥΜΟ</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ΟΝΟΜΑ</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a:txBody>
                    <a:bodyPr/>
                    <a:lstStyle/>
                    <a:p>
                      <a:pPr algn="ctr"/>
                      <a:r>
                        <a:rPr lang="el-GR" dirty="0" smtClean="0"/>
                        <a:t>15001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ΑΛΕΞΑΝΔΡΟΥ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ΑΛΕΞΑΝΔΡΟΣ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dirty="0" smtClean="0"/>
                        <a:t>15002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ΝΙΚΟΛΑΟΥ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ΝΙΚΟΛΑΟΣ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l-GR" dirty="0" smtClean="0"/>
                        <a:t>15003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ΠΑΠΑΔΟΠΟΥΛΟΣ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ΙΩΑΝΝΗΣ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5202058"/>
              </p:ext>
            </p:extLst>
          </p:nvPr>
        </p:nvGraphicFramePr>
        <p:xfrm>
          <a:off x="971600" y="4581128"/>
          <a:ext cx="7920878" cy="1752600"/>
        </p:xfrm>
        <a:graphic>
          <a:graphicData uri="http://schemas.openxmlformats.org/drawingml/2006/table">
            <a:tbl>
              <a:tblPr firstRow="1" bandRow="1">
                <a:tableStyleId>{5C22544A-7EE6-4342-B048-85BDC9FD1C3A}</a:tableStyleId>
              </a:tblPr>
              <a:tblGrid>
                <a:gridCol w="1374699"/>
                <a:gridCol w="851004"/>
                <a:gridCol w="2218453"/>
                <a:gridCol w="1481385"/>
                <a:gridCol w="1995337"/>
              </a:tblGrid>
              <a:tr h="370840">
                <a:tc>
                  <a:txBody>
                    <a:bodyPr/>
                    <a:lstStyle/>
                    <a:p>
                      <a:pPr algn="ctr"/>
                      <a:r>
                        <a:rPr lang="el-GR" dirty="0" smtClean="0">
                          <a:solidFill>
                            <a:schemeClr val="tx1"/>
                          </a:solidFill>
                        </a:rPr>
                        <a:t>ΚΩΔΙΚΟΣ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r>
                        <a:rPr lang="el-GR" dirty="0" smtClean="0">
                          <a:solidFill>
                            <a:schemeClr val="tx1"/>
                          </a:solidFill>
                        </a:rPr>
                        <a:t>ΑΜ</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r>
                        <a:rPr lang="el-GR" dirty="0" smtClean="0">
                          <a:solidFill>
                            <a:schemeClr val="tx1"/>
                          </a:solidFill>
                        </a:rPr>
                        <a:t>ΗΜ/ΝΙΑ ΕΝΑΡΞΗΣ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ΗΜ/ΝΙΑ ΛΗΞΗΣ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ΦΟΡΕΑΣ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a:txBody>
                    <a:bodyPr/>
                    <a:lstStyle/>
                    <a:p>
                      <a:pPr algn="ctr"/>
                      <a:r>
                        <a:rPr lang="el-GR"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15002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1/10/2012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31/3/2013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ΕΥΑΓΓΕΛΙΣΜΟΣ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15001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1/4/2013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30/9/2013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ΙΠΠΟΚΡΑΤΕΙΟ</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l-GR"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15003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1/10/2013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31/3/2014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ΣΩΤΗΡΙΑ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3308552" y="2051556"/>
            <a:ext cx="2473754" cy="369332"/>
          </a:xfrm>
          <a:prstGeom prst="rect">
            <a:avLst/>
          </a:prstGeom>
          <a:noFill/>
        </p:spPr>
        <p:txBody>
          <a:bodyPr wrap="none" rtlCol="0">
            <a:spAutoFit/>
          </a:bodyPr>
          <a:lstStyle/>
          <a:p>
            <a:pPr algn="ctr"/>
            <a:r>
              <a:rPr lang="el-GR" b="1" dirty="0" smtClean="0">
                <a:solidFill>
                  <a:prstClr val="black"/>
                </a:solidFill>
                <a:latin typeface="Calibri"/>
              </a:rPr>
              <a:t>ΠΙΝΑΚΑΣ ΜΕ ΦΟΙΤΗΤΕΣ</a:t>
            </a:r>
            <a:endParaRPr lang="en-US" b="1" dirty="0">
              <a:solidFill>
                <a:prstClr val="black"/>
              </a:solidFill>
              <a:latin typeface="Calibri"/>
            </a:endParaRPr>
          </a:p>
        </p:txBody>
      </p:sp>
      <p:sp>
        <p:nvSpPr>
          <p:cNvPr id="7" name="TextBox 6"/>
          <p:cNvSpPr txBox="1"/>
          <p:nvPr/>
        </p:nvSpPr>
        <p:spPr>
          <a:xfrm>
            <a:off x="1115616" y="4211796"/>
            <a:ext cx="6761787" cy="369332"/>
          </a:xfrm>
          <a:prstGeom prst="rect">
            <a:avLst/>
          </a:prstGeom>
          <a:noFill/>
        </p:spPr>
        <p:txBody>
          <a:bodyPr wrap="none" rtlCol="0">
            <a:spAutoFit/>
          </a:bodyPr>
          <a:lstStyle/>
          <a:p>
            <a:r>
              <a:rPr lang="el-GR" b="1" dirty="0" smtClean="0">
                <a:solidFill>
                  <a:prstClr val="black"/>
                </a:solidFill>
                <a:latin typeface="Calibri"/>
              </a:rPr>
              <a:t>ΠΙΝΑΚΑΣ ΜΕ ΠΛΗΡΟΦΟΡΙΕΣ ΠΡΑΚΤΙΚΗΣ ΑΣΚΗΣΗΣ</a:t>
            </a:r>
            <a:endParaRPr lang="en-US" b="1" dirty="0">
              <a:solidFill>
                <a:prstClr val="black"/>
              </a:solidFill>
              <a:latin typeface="Calibri"/>
            </a:endParaRPr>
          </a:p>
        </p:txBody>
      </p:sp>
      <p:grpSp>
        <p:nvGrpSpPr>
          <p:cNvPr id="8" name="Group 7"/>
          <p:cNvGrpSpPr/>
          <p:nvPr/>
        </p:nvGrpSpPr>
        <p:grpSpPr>
          <a:xfrm>
            <a:off x="251519" y="2996952"/>
            <a:ext cx="684001" cy="2736304"/>
            <a:chOff x="395534" y="2996952"/>
            <a:chExt cx="1074857" cy="2304256"/>
          </a:xfrm>
        </p:grpSpPr>
        <p:cxnSp>
          <p:nvCxnSpPr>
            <p:cNvPr id="9" name="Straight Connector 8"/>
            <p:cNvCxnSpPr/>
            <p:nvPr/>
          </p:nvCxnSpPr>
          <p:spPr>
            <a:xfrm flipH="1">
              <a:off x="395534" y="2996952"/>
              <a:ext cx="961713" cy="0"/>
            </a:xfrm>
            <a:prstGeom prst="line">
              <a:avLst/>
            </a:prstGeom>
            <a:ln>
              <a:solidFill>
                <a:srgbClr val="34494A"/>
              </a:solidFill>
              <a:headEnd type="triangle"/>
              <a:tailEnd type="none"/>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95536" y="2996952"/>
              <a:ext cx="0" cy="2304256"/>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395536" y="5301208"/>
              <a:ext cx="1074855"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grpSp>
      <p:grpSp>
        <p:nvGrpSpPr>
          <p:cNvPr id="12" name="Group 11"/>
          <p:cNvGrpSpPr/>
          <p:nvPr/>
        </p:nvGrpSpPr>
        <p:grpSpPr>
          <a:xfrm>
            <a:off x="395536" y="3284984"/>
            <a:ext cx="576001" cy="2160240"/>
            <a:chOff x="395534" y="2996952"/>
            <a:chExt cx="1322967" cy="2304256"/>
          </a:xfrm>
        </p:grpSpPr>
        <p:cxnSp>
          <p:nvCxnSpPr>
            <p:cNvPr id="13" name="Straight Connector 12"/>
            <p:cNvCxnSpPr/>
            <p:nvPr/>
          </p:nvCxnSpPr>
          <p:spPr>
            <a:xfrm flipH="1">
              <a:off x="395534" y="2996952"/>
              <a:ext cx="961713" cy="0"/>
            </a:xfrm>
            <a:prstGeom prst="line">
              <a:avLst/>
            </a:prstGeom>
            <a:ln>
              <a:solidFill>
                <a:srgbClr val="34494A"/>
              </a:solidFill>
              <a:headEnd type="triangle"/>
              <a:tailEnd type="none"/>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395536" y="2996952"/>
              <a:ext cx="0" cy="2304256"/>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395536" y="5301208"/>
              <a:ext cx="1322965"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grpSp>
      <p:grpSp>
        <p:nvGrpSpPr>
          <p:cNvPr id="17" name="Group 16"/>
          <p:cNvGrpSpPr/>
          <p:nvPr/>
        </p:nvGrpSpPr>
        <p:grpSpPr>
          <a:xfrm>
            <a:off x="557519" y="3717032"/>
            <a:ext cx="414017" cy="2448272"/>
            <a:chOff x="395534" y="2996952"/>
            <a:chExt cx="1322967" cy="2304256"/>
          </a:xfrm>
        </p:grpSpPr>
        <p:cxnSp>
          <p:nvCxnSpPr>
            <p:cNvPr id="18" name="Straight Connector 17"/>
            <p:cNvCxnSpPr/>
            <p:nvPr/>
          </p:nvCxnSpPr>
          <p:spPr>
            <a:xfrm flipH="1">
              <a:off x="395534" y="2996952"/>
              <a:ext cx="961713" cy="0"/>
            </a:xfrm>
            <a:prstGeom prst="line">
              <a:avLst/>
            </a:prstGeom>
            <a:ln>
              <a:solidFill>
                <a:srgbClr val="34494A"/>
              </a:solidFill>
              <a:headEnd type="triangle"/>
              <a:tailEnd type="none"/>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395536" y="2996952"/>
              <a:ext cx="0" cy="2304256"/>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395536" y="5301208"/>
              <a:ext cx="1322965"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235099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26 </a:t>
            </a:r>
            <a:r>
              <a:rPr lang="el-GR" sz="3200" b="0" dirty="0"/>
              <a:t>από 43)</a:t>
            </a:r>
            <a:endParaRPr lang="en-US" dirty="0"/>
          </a:p>
        </p:txBody>
      </p:sp>
      <p:sp>
        <p:nvSpPr>
          <p:cNvPr id="3" name="Content Placeholder 2"/>
          <p:cNvSpPr>
            <a:spLocks noGrp="1"/>
          </p:cNvSpPr>
          <p:nvPr>
            <p:ph idx="1"/>
          </p:nvPr>
        </p:nvSpPr>
        <p:spPr>
          <a:xfrm>
            <a:off x="457200" y="1412776"/>
            <a:ext cx="8229600" cy="2016224"/>
          </a:xfrm>
        </p:spPr>
        <p:txBody>
          <a:bodyPr>
            <a:noAutofit/>
          </a:bodyPr>
          <a:lstStyle/>
          <a:p>
            <a:pPr>
              <a:spcBef>
                <a:spcPts val="1200"/>
              </a:spcBef>
            </a:pPr>
            <a:r>
              <a:rPr lang="el-GR" sz="2200" b="1" dirty="0" smtClean="0"/>
              <a:t>Σχέση ένα προς πολλά</a:t>
            </a:r>
            <a:r>
              <a:rPr lang="en-US" sz="2200" b="1" dirty="0" smtClean="0"/>
              <a:t> (one to many)</a:t>
            </a:r>
            <a:r>
              <a:rPr lang="el-GR" sz="2200" dirty="0" smtClean="0"/>
              <a:t>: μία </a:t>
            </a:r>
            <a:r>
              <a:rPr lang="el-GR" sz="2200" dirty="0"/>
              <a:t>εγγραφή (γραμμή) ενός πίνακα σχετίζεται με </a:t>
            </a:r>
            <a:r>
              <a:rPr lang="el-GR" sz="2200" dirty="0" smtClean="0"/>
              <a:t>πολλές εγγραφές </a:t>
            </a:r>
            <a:r>
              <a:rPr lang="el-GR" sz="2200" dirty="0"/>
              <a:t>ενός άλλου </a:t>
            </a:r>
            <a:r>
              <a:rPr lang="el-GR" sz="2200" dirty="0" smtClean="0"/>
              <a:t>πίνακα, αλλά όχι το αντίστροφο.</a:t>
            </a:r>
          </a:p>
          <a:p>
            <a:pPr>
              <a:spcBef>
                <a:spcPts val="1200"/>
              </a:spcBef>
              <a:buFont typeface="Wingdings" panose="05000000000000000000" pitchFamily="2" charset="2"/>
              <a:buChar char="Ø"/>
            </a:pPr>
            <a:r>
              <a:rPr lang="el-GR" sz="2200" b="1" dirty="0" smtClean="0"/>
              <a:t>Παράδειγμα :</a:t>
            </a:r>
          </a:p>
        </p:txBody>
      </p:sp>
      <p:sp>
        <p:nvSpPr>
          <p:cNvPr id="5" name="Ορθογώνιο 4"/>
          <p:cNvSpPr/>
          <p:nvPr/>
        </p:nvSpPr>
        <p:spPr>
          <a:xfrm>
            <a:off x="92709" y="3140968"/>
            <a:ext cx="4499992" cy="2354491"/>
          </a:xfrm>
          <a:prstGeom prst="rect">
            <a:avLst/>
          </a:prstGeom>
        </p:spPr>
        <p:txBody>
          <a:bodyPr wrap="square">
            <a:spAutoFit/>
          </a:bodyPr>
          <a:lstStyle/>
          <a:p>
            <a:pPr marL="742950" lvl="1" indent="-285750" fontAlgn="auto">
              <a:spcBef>
                <a:spcPts val="600"/>
              </a:spcBef>
              <a:spcAft>
                <a:spcPts val="0"/>
              </a:spcAft>
              <a:buFont typeface="Courier New" panose="02070309020205020404" pitchFamily="49" charset="0"/>
              <a:buChar char="o"/>
            </a:pPr>
            <a:r>
              <a:rPr lang="el-GR" sz="2200" b="1" dirty="0" smtClean="0">
                <a:solidFill>
                  <a:prstClr val="black"/>
                </a:solidFill>
                <a:latin typeface="Calibri"/>
              </a:rPr>
              <a:t>Πίνακας</a:t>
            </a:r>
            <a:r>
              <a:rPr lang="el-GR" sz="2200" dirty="0" smtClean="0">
                <a:solidFill>
                  <a:prstClr val="black"/>
                </a:solidFill>
                <a:latin typeface="Calibri"/>
              </a:rPr>
              <a:t> </a:t>
            </a:r>
            <a:r>
              <a:rPr lang="el-GR" sz="2200" dirty="0">
                <a:solidFill>
                  <a:prstClr val="black"/>
                </a:solidFill>
                <a:latin typeface="Calibri"/>
              </a:rPr>
              <a:t>με τους ασθενείς με τα πεδία:</a:t>
            </a:r>
          </a:p>
          <a:p>
            <a:pPr marL="1143000" lvl="2" indent="-228600" fontAlgn="auto">
              <a:spcBef>
                <a:spcPts val="600"/>
              </a:spcBef>
              <a:spcAft>
                <a:spcPts val="0"/>
              </a:spcAft>
              <a:buFont typeface="Arial" pitchFamily="34" charset="0"/>
              <a:buChar char="•"/>
            </a:pPr>
            <a:r>
              <a:rPr lang="el-GR" sz="2200" dirty="0" smtClean="0">
                <a:solidFill>
                  <a:prstClr val="black"/>
                </a:solidFill>
                <a:latin typeface="Calibri"/>
              </a:rPr>
              <a:t>Κωδικός </a:t>
            </a:r>
            <a:r>
              <a:rPr lang="el-GR" sz="2200" dirty="0">
                <a:solidFill>
                  <a:prstClr val="black"/>
                </a:solidFill>
                <a:latin typeface="Calibri"/>
              </a:rPr>
              <a:t>(αύξων αριθμός) – πρωτεύον </a:t>
            </a:r>
            <a:r>
              <a:rPr lang="el-GR" sz="2200" dirty="0" smtClean="0">
                <a:solidFill>
                  <a:prstClr val="black"/>
                </a:solidFill>
                <a:latin typeface="Calibri"/>
              </a:rPr>
              <a:t>κλειδί.</a:t>
            </a:r>
            <a:endParaRPr lang="el-GR" sz="2200" dirty="0">
              <a:solidFill>
                <a:prstClr val="black"/>
              </a:solidFill>
              <a:latin typeface="Calibri"/>
            </a:endParaRPr>
          </a:p>
          <a:p>
            <a:pPr marL="1143000" lvl="2" indent="-228600" fontAlgn="auto">
              <a:spcBef>
                <a:spcPts val="600"/>
              </a:spcBef>
              <a:spcAft>
                <a:spcPts val="0"/>
              </a:spcAft>
              <a:buFont typeface="Arial" pitchFamily="34" charset="0"/>
              <a:buChar char="•"/>
            </a:pPr>
            <a:r>
              <a:rPr lang="el-GR" sz="2200" dirty="0" smtClean="0">
                <a:solidFill>
                  <a:prstClr val="black"/>
                </a:solidFill>
                <a:latin typeface="Calibri"/>
              </a:rPr>
              <a:t>Όνομα.</a:t>
            </a:r>
            <a:endParaRPr lang="el-GR" sz="2200" dirty="0">
              <a:solidFill>
                <a:prstClr val="black"/>
              </a:solidFill>
              <a:latin typeface="Calibri"/>
            </a:endParaRPr>
          </a:p>
          <a:p>
            <a:pPr marL="1143000" lvl="2" indent="-228600" fontAlgn="auto">
              <a:spcBef>
                <a:spcPts val="600"/>
              </a:spcBef>
              <a:spcAft>
                <a:spcPts val="0"/>
              </a:spcAft>
              <a:buFont typeface="Arial" pitchFamily="34" charset="0"/>
              <a:buChar char="•"/>
            </a:pPr>
            <a:r>
              <a:rPr lang="el-GR" sz="2200" dirty="0" smtClean="0">
                <a:solidFill>
                  <a:prstClr val="black"/>
                </a:solidFill>
                <a:latin typeface="Calibri"/>
              </a:rPr>
              <a:t>Επώνυμο. </a:t>
            </a:r>
            <a:endParaRPr lang="el-GR" sz="2200" dirty="0">
              <a:solidFill>
                <a:prstClr val="black"/>
              </a:solidFill>
              <a:latin typeface="Calibri"/>
            </a:endParaRPr>
          </a:p>
        </p:txBody>
      </p:sp>
      <p:sp>
        <p:nvSpPr>
          <p:cNvPr id="6" name="Ορθογώνιο 5"/>
          <p:cNvSpPr/>
          <p:nvPr/>
        </p:nvSpPr>
        <p:spPr>
          <a:xfrm>
            <a:off x="4499992" y="3135791"/>
            <a:ext cx="4644008" cy="2769989"/>
          </a:xfrm>
          <a:prstGeom prst="rect">
            <a:avLst/>
          </a:prstGeom>
        </p:spPr>
        <p:txBody>
          <a:bodyPr wrap="square">
            <a:spAutoFit/>
          </a:bodyPr>
          <a:lstStyle/>
          <a:p>
            <a:pPr marL="742950" lvl="1" indent="-285750" fontAlgn="auto">
              <a:spcBef>
                <a:spcPts val="600"/>
              </a:spcBef>
              <a:spcAft>
                <a:spcPts val="0"/>
              </a:spcAft>
              <a:buFont typeface="Courier New" panose="02070309020205020404" pitchFamily="49" charset="0"/>
              <a:buChar char="o"/>
            </a:pPr>
            <a:r>
              <a:rPr lang="el-GR" sz="2200" b="1" dirty="0" smtClean="0">
                <a:solidFill>
                  <a:prstClr val="black"/>
                </a:solidFill>
                <a:latin typeface="Calibri"/>
              </a:rPr>
              <a:t>Πίνακας</a:t>
            </a:r>
            <a:r>
              <a:rPr lang="el-GR" sz="2200" dirty="0" smtClean="0">
                <a:solidFill>
                  <a:prstClr val="black"/>
                </a:solidFill>
                <a:latin typeface="Calibri"/>
              </a:rPr>
              <a:t> </a:t>
            </a:r>
            <a:r>
              <a:rPr lang="el-GR" sz="2200" dirty="0">
                <a:solidFill>
                  <a:prstClr val="black"/>
                </a:solidFill>
                <a:latin typeface="Calibri"/>
              </a:rPr>
              <a:t>με τις εξετάσεις με τα πεδία:</a:t>
            </a:r>
          </a:p>
          <a:p>
            <a:pPr marL="1143000" lvl="2" indent="-228600" fontAlgn="auto">
              <a:spcBef>
                <a:spcPts val="600"/>
              </a:spcBef>
              <a:spcAft>
                <a:spcPts val="0"/>
              </a:spcAft>
              <a:buFont typeface="Arial" pitchFamily="34" charset="0"/>
              <a:buChar char="•"/>
            </a:pPr>
            <a:r>
              <a:rPr lang="el-GR" sz="2200" dirty="0" smtClean="0">
                <a:solidFill>
                  <a:prstClr val="black"/>
                </a:solidFill>
                <a:latin typeface="Calibri"/>
              </a:rPr>
              <a:t>Κωδικός (</a:t>
            </a:r>
            <a:r>
              <a:rPr lang="el-GR" sz="2200" dirty="0">
                <a:solidFill>
                  <a:prstClr val="black"/>
                </a:solidFill>
                <a:latin typeface="Calibri"/>
              </a:rPr>
              <a:t>αύξων αριθμός) – πρωτεύον </a:t>
            </a:r>
            <a:r>
              <a:rPr lang="el-GR" sz="2200" dirty="0" smtClean="0">
                <a:solidFill>
                  <a:prstClr val="black"/>
                </a:solidFill>
                <a:latin typeface="Calibri"/>
              </a:rPr>
              <a:t>κλειδί.</a:t>
            </a:r>
            <a:endParaRPr lang="el-GR" sz="2200" dirty="0">
              <a:solidFill>
                <a:prstClr val="black"/>
              </a:solidFill>
              <a:latin typeface="Calibri"/>
            </a:endParaRPr>
          </a:p>
          <a:p>
            <a:pPr marL="1143000" lvl="2" indent="-228600" fontAlgn="auto">
              <a:spcBef>
                <a:spcPts val="600"/>
              </a:spcBef>
              <a:spcAft>
                <a:spcPts val="0"/>
              </a:spcAft>
              <a:buFont typeface="Arial" pitchFamily="34" charset="0"/>
              <a:buChar char="•"/>
            </a:pPr>
            <a:r>
              <a:rPr lang="el-GR" sz="2200" dirty="0" smtClean="0">
                <a:solidFill>
                  <a:prstClr val="black"/>
                </a:solidFill>
                <a:latin typeface="Calibri"/>
              </a:rPr>
              <a:t>Ημερομηνία εξέτασης.</a:t>
            </a:r>
            <a:endParaRPr lang="el-GR" sz="2200" dirty="0">
              <a:solidFill>
                <a:prstClr val="black"/>
              </a:solidFill>
              <a:latin typeface="Calibri"/>
            </a:endParaRPr>
          </a:p>
          <a:p>
            <a:pPr marL="1143000" lvl="2" indent="-228600" fontAlgn="auto">
              <a:spcBef>
                <a:spcPts val="600"/>
              </a:spcBef>
              <a:spcAft>
                <a:spcPts val="0"/>
              </a:spcAft>
              <a:buFont typeface="Arial" pitchFamily="34" charset="0"/>
              <a:buChar char="•"/>
            </a:pPr>
            <a:r>
              <a:rPr lang="el-GR" sz="2200" dirty="0">
                <a:solidFill>
                  <a:prstClr val="black"/>
                </a:solidFill>
                <a:latin typeface="Calibri"/>
              </a:rPr>
              <a:t>Είδος </a:t>
            </a:r>
            <a:r>
              <a:rPr lang="el-GR" sz="2200" dirty="0" smtClean="0">
                <a:solidFill>
                  <a:prstClr val="black"/>
                </a:solidFill>
                <a:latin typeface="Calibri"/>
              </a:rPr>
              <a:t>εξέτασης.</a:t>
            </a:r>
            <a:endParaRPr lang="el-GR" sz="2200" dirty="0">
              <a:solidFill>
                <a:prstClr val="black"/>
              </a:solidFill>
              <a:latin typeface="Calibri"/>
            </a:endParaRPr>
          </a:p>
          <a:p>
            <a:pPr marL="1143000" lvl="2" indent="-228600" fontAlgn="auto">
              <a:spcBef>
                <a:spcPts val="600"/>
              </a:spcBef>
              <a:spcAft>
                <a:spcPts val="0"/>
              </a:spcAft>
              <a:buFont typeface="Arial" pitchFamily="34" charset="0"/>
              <a:buChar char="•"/>
            </a:pPr>
            <a:r>
              <a:rPr lang="el-GR" sz="2200" dirty="0">
                <a:solidFill>
                  <a:prstClr val="black"/>
                </a:solidFill>
                <a:latin typeface="Calibri"/>
              </a:rPr>
              <a:t>Κωδικός </a:t>
            </a:r>
            <a:r>
              <a:rPr lang="el-GR" sz="2200" dirty="0" smtClean="0">
                <a:solidFill>
                  <a:prstClr val="black"/>
                </a:solidFill>
                <a:latin typeface="Calibri"/>
              </a:rPr>
              <a:t>ασθενή.</a:t>
            </a:r>
            <a:endParaRPr lang="el-GR" sz="2200" dirty="0">
              <a:solidFill>
                <a:prstClr val="black"/>
              </a:solidFill>
              <a:latin typeface="Calibri"/>
            </a:endParaRPr>
          </a:p>
        </p:txBody>
      </p:sp>
      <p:cxnSp>
        <p:nvCxnSpPr>
          <p:cNvPr id="8" name="Ευθεία γραμμή σύνδεσης 7"/>
          <p:cNvCxnSpPr/>
          <p:nvPr/>
        </p:nvCxnSpPr>
        <p:spPr>
          <a:xfrm>
            <a:off x="4788024" y="3250773"/>
            <a:ext cx="0" cy="2232248"/>
          </a:xfrm>
          <a:prstGeom prst="line">
            <a:avLst/>
          </a:prstGeom>
          <a:ln w="25400">
            <a:solidFill>
              <a:srgbClr val="8CADA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96336" y="6054973"/>
            <a:ext cx="1413720" cy="369332"/>
          </a:xfrm>
          <a:prstGeom prst="rect">
            <a:avLst/>
          </a:prstGeom>
          <a:noFill/>
        </p:spPr>
        <p:txBody>
          <a:bodyPr wrap="none" rtlCol="0">
            <a:spAutoFit/>
          </a:bodyPr>
          <a:lstStyle/>
          <a:p>
            <a:r>
              <a:rPr lang="el-GR" dirty="0" smtClean="0">
                <a:solidFill>
                  <a:prstClr val="black"/>
                </a:solidFill>
                <a:latin typeface="Calibri"/>
              </a:rPr>
              <a:t>Συνεχίζεται…</a:t>
            </a:r>
            <a:endParaRPr lang="el-GR" dirty="0">
              <a:solidFill>
                <a:prstClr val="black"/>
              </a:solidFill>
              <a:latin typeface="Calibri"/>
            </a:endParaRPr>
          </a:p>
        </p:txBody>
      </p:sp>
    </p:spTree>
    <p:extLst>
      <p:ext uri="{BB962C8B-B14F-4D97-AF65-F5344CB8AC3E}">
        <p14:creationId xmlns:p14="http://schemas.microsoft.com/office/powerpoint/2010/main" val="1504612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27 </a:t>
            </a:r>
            <a:r>
              <a:rPr lang="el-GR" sz="3200" b="0" dirty="0"/>
              <a:t>από 43)</a:t>
            </a:r>
            <a:endParaRPr lang="en-US" dirty="0"/>
          </a:p>
        </p:txBody>
      </p:sp>
      <p:sp>
        <p:nvSpPr>
          <p:cNvPr id="4" name="Θέση περιεχομένου 3"/>
          <p:cNvSpPr>
            <a:spLocks noGrp="1"/>
          </p:cNvSpPr>
          <p:nvPr>
            <p:ph idx="1"/>
          </p:nvPr>
        </p:nvSpPr>
        <p:spPr/>
        <p:txBody>
          <a:bodyPr>
            <a:normAutofit/>
          </a:bodyPr>
          <a:lstStyle/>
          <a:p>
            <a:pPr marL="0" indent="0">
              <a:lnSpc>
                <a:spcPct val="114000"/>
              </a:lnSpc>
              <a:spcBef>
                <a:spcPts val="1200"/>
              </a:spcBef>
              <a:buNone/>
            </a:pPr>
            <a:r>
              <a:rPr lang="el-GR" sz="1800" dirty="0" smtClean="0">
                <a:solidFill>
                  <a:prstClr val="black"/>
                </a:solidFill>
              </a:rPr>
              <a:t>(συνέχεια προηγούμενου παραδείγματος)</a:t>
            </a:r>
          </a:p>
          <a:p>
            <a:pPr>
              <a:lnSpc>
                <a:spcPct val="114000"/>
              </a:lnSpc>
              <a:spcBef>
                <a:spcPts val="1200"/>
              </a:spcBef>
            </a:pPr>
            <a:r>
              <a:rPr lang="el-GR" dirty="0" smtClean="0">
                <a:solidFill>
                  <a:prstClr val="black"/>
                </a:solidFill>
              </a:rPr>
              <a:t>Γενικά</a:t>
            </a:r>
            <a:r>
              <a:rPr lang="el-GR" dirty="0">
                <a:solidFill>
                  <a:prstClr val="black"/>
                </a:solidFill>
              </a:rPr>
              <a:t>, κάθε ασθενής κάνει πολλές εξετάσεις.</a:t>
            </a:r>
          </a:p>
          <a:p>
            <a:pPr>
              <a:lnSpc>
                <a:spcPct val="114000"/>
              </a:lnSpc>
              <a:spcBef>
                <a:spcPts val="1200"/>
              </a:spcBef>
            </a:pPr>
            <a:r>
              <a:rPr lang="el-GR" dirty="0">
                <a:solidFill>
                  <a:prstClr val="black"/>
                </a:solidFill>
              </a:rPr>
              <a:t>Όμως κάθε εξέταση είναι προσωπική και αφορά έναν </a:t>
            </a:r>
            <a:r>
              <a:rPr lang="el-GR" dirty="0" smtClean="0">
                <a:solidFill>
                  <a:prstClr val="black"/>
                </a:solidFill>
              </a:rPr>
              <a:t>ασθενή.</a:t>
            </a:r>
            <a:endParaRPr lang="el-GR" dirty="0">
              <a:solidFill>
                <a:prstClr val="black"/>
              </a:solidFill>
            </a:endParaRPr>
          </a:p>
          <a:p>
            <a:pPr>
              <a:lnSpc>
                <a:spcPct val="114000"/>
              </a:lnSpc>
              <a:spcBef>
                <a:spcPts val="1200"/>
              </a:spcBef>
            </a:pPr>
            <a:r>
              <a:rPr lang="el-GR" dirty="0">
                <a:solidFill>
                  <a:prstClr val="black"/>
                </a:solidFill>
              </a:rPr>
              <a:t>Επομένως, μία εγγραφή του πίνακα ασθενείς συνδέεται με πολλές εγγραφές του πίνακα εξετάσεις, ενώ μία εγγραφή του πίνακα εξετάσεις συνδέεται με μία μόνο εγγραφή του πίνακα </a:t>
            </a:r>
            <a:r>
              <a:rPr lang="el-GR" dirty="0" smtClean="0">
                <a:solidFill>
                  <a:prstClr val="black"/>
                </a:solidFill>
              </a:rPr>
              <a:t>ασθενείς.</a:t>
            </a:r>
            <a:endParaRPr lang="el-GR" dirty="0">
              <a:solidFill>
                <a:prstClr val="black"/>
              </a:solidFill>
            </a:endParaRPr>
          </a:p>
        </p:txBody>
      </p:sp>
    </p:spTree>
    <p:extLst>
      <p:ext uri="{BB962C8B-B14F-4D97-AF65-F5344CB8AC3E}">
        <p14:creationId xmlns:p14="http://schemas.microsoft.com/office/powerpoint/2010/main" val="3437938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28 </a:t>
            </a:r>
            <a:r>
              <a:rPr lang="el-GR" sz="3200" b="0" dirty="0"/>
              <a:t>από 43)</a:t>
            </a:r>
            <a:endParaRPr lang="en-US" dirty="0"/>
          </a:p>
        </p:txBody>
      </p:sp>
      <p:sp>
        <p:nvSpPr>
          <p:cNvPr id="3" name="Content Placeholder 2"/>
          <p:cNvSpPr>
            <a:spLocks noGrp="1"/>
          </p:cNvSpPr>
          <p:nvPr>
            <p:ph idx="1"/>
          </p:nvPr>
        </p:nvSpPr>
        <p:spPr/>
        <p:txBody>
          <a:bodyPr>
            <a:normAutofit/>
          </a:bodyPr>
          <a:lstStyle/>
          <a:p>
            <a:r>
              <a:rPr lang="el-GR" b="1" dirty="0"/>
              <a:t>Σχέση ένα προς </a:t>
            </a:r>
            <a:r>
              <a:rPr lang="el-GR" b="1" dirty="0" smtClean="0"/>
              <a:t>πολλά (</a:t>
            </a:r>
            <a:r>
              <a:rPr lang="el-GR" b="1" dirty="0" err="1" smtClean="0"/>
              <a:t>one</a:t>
            </a:r>
            <a:r>
              <a:rPr lang="el-GR" b="1" dirty="0" smtClean="0"/>
              <a:t> </a:t>
            </a:r>
            <a:r>
              <a:rPr lang="el-GR" b="1" dirty="0" err="1"/>
              <a:t>to</a:t>
            </a:r>
            <a:r>
              <a:rPr lang="el-GR" b="1" dirty="0"/>
              <a:t> </a:t>
            </a:r>
            <a:r>
              <a:rPr lang="en-US" b="1" dirty="0" smtClean="0"/>
              <a:t>many</a:t>
            </a:r>
            <a:r>
              <a:rPr lang="el-GR" b="1" dirty="0" smtClean="0"/>
              <a:t>).</a:t>
            </a:r>
          </a:p>
          <a:p>
            <a:pPr lvl="1"/>
            <a:endParaRPr lang="el-GR" dirty="0" smtClean="0"/>
          </a:p>
        </p:txBody>
      </p:sp>
      <p:graphicFrame>
        <p:nvGraphicFramePr>
          <p:cNvPr id="4" name="Table 3"/>
          <p:cNvGraphicFramePr>
            <a:graphicFrameLocks noGrp="1"/>
          </p:cNvGraphicFramePr>
          <p:nvPr>
            <p:extLst>
              <p:ext uri="{D42A27DB-BD31-4B8C-83A1-F6EECF244321}">
                <p14:modId xmlns:p14="http://schemas.microsoft.com/office/powerpoint/2010/main" val="1836682249"/>
              </p:ext>
            </p:extLst>
          </p:nvPr>
        </p:nvGraphicFramePr>
        <p:xfrm>
          <a:off x="1212304" y="2396480"/>
          <a:ext cx="6096000" cy="1483360"/>
        </p:xfrm>
        <a:graphic>
          <a:graphicData uri="http://schemas.openxmlformats.org/drawingml/2006/table">
            <a:tbl>
              <a:tblPr firstRow="1" bandRow="1">
                <a:tableStyleId>{5C22544A-7EE6-4342-B048-85BDC9FD1C3A}</a:tableStyleId>
              </a:tblPr>
              <a:tblGrid>
                <a:gridCol w="1584176"/>
                <a:gridCol w="2479824"/>
                <a:gridCol w="2032000"/>
              </a:tblGrid>
              <a:tr h="370840">
                <a:tc>
                  <a:txBody>
                    <a:bodyPr/>
                    <a:lstStyle/>
                    <a:p>
                      <a:r>
                        <a:rPr lang="el-GR" dirty="0" smtClean="0">
                          <a:solidFill>
                            <a:schemeClr val="tx1"/>
                          </a:solidFill>
                        </a:rPr>
                        <a:t>ΚΩΔΙΚΟΣ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ΕΠΩΝΥΜΟ</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ΟΝΟΜΑ</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a:txBody>
                    <a:bodyPr/>
                    <a:lstStyle/>
                    <a:p>
                      <a:pPr algn="ctr"/>
                      <a:r>
                        <a:rPr lang="el-GR"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dirty="0" smtClean="0"/>
                        <a:t>ΑΛΕΞΑΝΔΡΟΥ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dirty="0" smtClean="0"/>
                        <a:t>ΑΛΕΞΑΝΔΡΟΣ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ΝΙΚΟΛΑΟΥ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ΝΙΚΟΛΑΟΣ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l-GR"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dirty="0" smtClean="0"/>
                        <a:t>ΠΑΠΑΔΟΠΟΥΛΟΣ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dirty="0" smtClean="0"/>
                        <a:t>ΙΩΑΝΝΗΣ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2245175"/>
              </p:ext>
            </p:extLst>
          </p:nvPr>
        </p:nvGraphicFramePr>
        <p:xfrm>
          <a:off x="1187624" y="4581128"/>
          <a:ext cx="7272808" cy="1752600"/>
        </p:xfrm>
        <a:graphic>
          <a:graphicData uri="http://schemas.openxmlformats.org/drawingml/2006/table">
            <a:tbl>
              <a:tblPr firstRow="1" bandRow="1">
                <a:tableStyleId>{5C22544A-7EE6-4342-B048-85BDC9FD1C3A}</a:tableStyleId>
              </a:tblPr>
              <a:tblGrid>
                <a:gridCol w="1414158"/>
                <a:gridCol w="2558951"/>
                <a:gridCol w="1552525"/>
                <a:gridCol w="1747174"/>
              </a:tblGrid>
              <a:tr h="370840">
                <a:tc>
                  <a:txBody>
                    <a:bodyPr/>
                    <a:lstStyle/>
                    <a:p>
                      <a:pPr algn="ctr"/>
                      <a:r>
                        <a:rPr lang="el-GR" dirty="0" smtClean="0">
                          <a:solidFill>
                            <a:schemeClr val="tx1"/>
                          </a:solidFill>
                        </a:rPr>
                        <a:t>ΚΩΔΙΚΟΣ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ΗΜ/ΝΙΑ ΕΞΕΤΑΣΗΣ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ΕΙΔΟΣ ΕΞΕΤΑΣΗΣ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ΚΩΔΙΚΟΣ</a:t>
                      </a:r>
                      <a:r>
                        <a:rPr lang="el-GR" baseline="0" dirty="0" smtClean="0">
                          <a:solidFill>
                            <a:schemeClr val="tx1"/>
                          </a:solidFill>
                        </a:rPr>
                        <a:t> ΑΣΘΕΝΗ</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a:txBody>
                    <a:bodyPr/>
                    <a:lstStyle/>
                    <a:p>
                      <a:pPr algn="ctr"/>
                      <a:r>
                        <a:rPr lang="el-GR"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1/10/2012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XRAY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1/4/2013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l-GR"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1/10/2013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MRI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2915816" y="2051556"/>
            <a:ext cx="3214341" cy="369332"/>
          </a:xfrm>
          <a:prstGeom prst="rect">
            <a:avLst/>
          </a:prstGeom>
          <a:noFill/>
        </p:spPr>
        <p:txBody>
          <a:bodyPr wrap="none" rtlCol="0">
            <a:spAutoFit/>
          </a:bodyPr>
          <a:lstStyle/>
          <a:p>
            <a:r>
              <a:rPr lang="el-GR" b="1" dirty="0" smtClean="0">
                <a:solidFill>
                  <a:prstClr val="black"/>
                </a:solidFill>
                <a:latin typeface="Calibri"/>
              </a:rPr>
              <a:t>ΠΙΝΑΚΑΣ ΜΕ ΑΣΘΕΝΕΙΣ</a:t>
            </a:r>
            <a:endParaRPr lang="en-US" b="1" dirty="0">
              <a:solidFill>
                <a:prstClr val="black"/>
              </a:solidFill>
              <a:latin typeface="Calibri"/>
            </a:endParaRPr>
          </a:p>
        </p:txBody>
      </p:sp>
      <p:sp>
        <p:nvSpPr>
          <p:cNvPr id="7" name="TextBox 6"/>
          <p:cNvSpPr txBox="1"/>
          <p:nvPr/>
        </p:nvSpPr>
        <p:spPr>
          <a:xfrm>
            <a:off x="2699792" y="4221088"/>
            <a:ext cx="3332964" cy="369332"/>
          </a:xfrm>
          <a:prstGeom prst="rect">
            <a:avLst/>
          </a:prstGeom>
          <a:noFill/>
        </p:spPr>
        <p:txBody>
          <a:bodyPr wrap="none" rtlCol="0">
            <a:spAutoFit/>
          </a:bodyPr>
          <a:lstStyle/>
          <a:p>
            <a:r>
              <a:rPr lang="el-GR" b="1" dirty="0" smtClean="0">
                <a:solidFill>
                  <a:prstClr val="black"/>
                </a:solidFill>
                <a:latin typeface="Calibri"/>
              </a:rPr>
              <a:t>ΠΙΝΑΚΑΣ ΜΕ ΕΞΕΤΑΣΕΙΣ</a:t>
            </a:r>
            <a:endParaRPr lang="en-US" b="1" dirty="0">
              <a:solidFill>
                <a:prstClr val="black"/>
              </a:solidFill>
              <a:latin typeface="Calibri"/>
            </a:endParaRPr>
          </a:p>
        </p:txBody>
      </p:sp>
      <p:grpSp>
        <p:nvGrpSpPr>
          <p:cNvPr id="24" name="Group 23"/>
          <p:cNvGrpSpPr/>
          <p:nvPr/>
        </p:nvGrpSpPr>
        <p:grpSpPr>
          <a:xfrm>
            <a:off x="395536" y="2996952"/>
            <a:ext cx="792088" cy="2304256"/>
            <a:chOff x="395536" y="2996952"/>
            <a:chExt cx="792088" cy="2304256"/>
          </a:xfrm>
        </p:grpSpPr>
        <p:cxnSp>
          <p:nvCxnSpPr>
            <p:cNvPr id="19" name="Straight Connector 18"/>
            <p:cNvCxnSpPr/>
            <p:nvPr/>
          </p:nvCxnSpPr>
          <p:spPr>
            <a:xfrm flipH="1">
              <a:off x="395536" y="2996952"/>
              <a:ext cx="792088" cy="0"/>
            </a:xfrm>
            <a:prstGeom prst="line">
              <a:avLst/>
            </a:prstGeom>
            <a:ln>
              <a:solidFill>
                <a:srgbClr val="34494A"/>
              </a:solidFill>
              <a:headEnd type="oval"/>
              <a:tailEnd type="none"/>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395536" y="2996952"/>
              <a:ext cx="0" cy="2304256"/>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395536" y="5301208"/>
              <a:ext cx="792088"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grpSp>
      <p:grpSp>
        <p:nvGrpSpPr>
          <p:cNvPr id="37" name="Group 36"/>
          <p:cNvGrpSpPr/>
          <p:nvPr/>
        </p:nvGrpSpPr>
        <p:grpSpPr>
          <a:xfrm>
            <a:off x="683568" y="3356992"/>
            <a:ext cx="504056" cy="2808312"/>
            <a:chOff x="683568" y="3356992"/>
            <a:chExt cx="504056" cy="2808312"/>
          </a:xfrm>
        </p:grpSpPr>
        <p:cxnSp>
          <p:nvCxnSpPr>
            <p:cNvPr id="28" name="Straight Connector 27"/>
            <p:cNvCxnSpPr/>
            <p:nvPr/>
          </p:nvCxnSpPr>
          <p:spPr>
            <a:xfrm flipV="1">
              <a:off x="683568" y="3356992"/>
              <a:ext cx="0" cy="2448272"/>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683568" y="3356992"/>
              <a:ext cx="504056" cy="0"/>
            </a:xfrm>
            <a:prstGeom prst="line">
              <a:avLst/>
            </a:prstGeom>
            <a:ln>
              <a:solidFill>
                <a:srgbClr val="34494A"/>
              </a:solidFill>
              <a:headEnd type="none"/>
              <a:tailEnd type="oval"/>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683568" y="5805264"/>
              <a:ext cx="504056"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a:off x="683568" y="5805264"/>
              <a:ext cx="0" cy="360040"/>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683568" y="6165304"/>
              <a:ext cx="504056"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577503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Ιατρικές βάσεις δεδομένων</a:t>
            </a:r>
            <a:r>
              <a:rPr lang="en-US" dirty="0"/>
              <a:t> </a:t>
            </a:r>
            <a:r>
              <a:rPr lang="el-GR" sz="3200" b="0" dirty="0" smtClean="0"/>
              <a:t>(2 </a:t>
            </a:r>
            <a:r>
              <a:rPr lang="el-GR" sz="3200" b="0" dirty="0"/>
              <a:t>από 43)</a:t>
            </a:r>
            <a:endParaRPr lang="el-GR" dirty="0"/>
          </a:p>
        </p:txBody>
      </p:sp>
      <p:pic>
        <p:nvPicPr>
          <p:cNvPr id="9" name="Content Placeholder 8" descr="Image1.bmp"/>
          <p:cNvPicPr>
            <a:picLocks noGrp="1" noChangeAspect="1"/>
          </p:cNvPicPr>
          <p:nvPr>
            <p:ph idx="1"/>
          </p:nvPr>
        </p:nvPicPr>
        <p:blipFill>
          <a:blip r:embed="rId3" cstate="print"/>
          <a:stretch>
            <a:fillRect/>
          </a:stretch>
        </p:blipFill>
        <p:spPr>
          <a:xfrm>
            <a:off x="3034071" y="2775937"/>
            <a:ext cx="3075857" cy="2169726"/>
          </a:xfrm>
        </p:spPr>
      </p:pic>
      <p:pic>
        <p:nvPicPr>
          <p:cNvPr id="10" name="Picture 9" descr="mri.bmp"/>
          <p:cNvPicPr>
            <a:picLocks noChangeAspect="1"/>
          </p:cNvPicPr>
          <p:nvPr/>
        </p:nvPicPr>
        <p:blipFill>
          <a:blip r:embed="rId4" cstate="print"/>
          <a:srcRect l="15434" t="6615" r="14010" b="14010"/>
          <a:stretch>
            <a:fillRect/>
          </a:stretch>
        </p:blipFill>
        <p:spPr>
          <a:xfrm>
            <a:off x="5929322" y="3283844"/>
            <a:ext cx="317503" cy="357190"/>
          </a:xfrm>
          <a:prstGeom prst="rect">
            <a:avLst/>
          </a:prstGeom>
        </p:spPr>
      </p:pic>
      <p:pic>
        <p:nvPicPr>
          <p:cNvPr id="11" name="Picture 10" descr="ct.bmp"/>
          <p:cNvPicPr>
            <a:picLocks noChangeAspect="1"/>
          </p:cNvPicPr>
          <p:nvPr/>
        </p:nvPicPr>
        <p:blipFill>
          <a:blip r:embed="rId5" cstate="print"/>
          <a:srcRect l="13229" t="6614" r="11804" b="9600"/>
          <a:stretch>
            <a:fillRect/>
          </a:stretch>
        </p:blipFill>
        <p:spPr>
          <a:xfrm>
            <a:off x="6572264" y="5426984"/>
            <a:ext cx="322105" cy="360000"/>
          </a:xfrm>
          <a:prstGeom prst="rect">
            <a:avLst/>
          </a:prstGeom>
        </p:spPr>
      </p:pic>
      <p:pic>
        <p:nvPicPr>
          <p:cNvPr id="12" name="Picture 11" descr="X-Ray1.jpg"/>
          <p:cNvPicPr>
            <a:picLocks noChangeAspect="1"/>
          </p:cNvPicPr>
          <p:nvPr/>
        </p:nvPicPr>
        <p:blipFill>
          <a:blip r:embed="rId6" cstate="print"/>
          <a:stretch>
            <a:fillRect/>
          </a:stretch>
        </p:blipFill>
        <p:spPr>
          <a:xfrm>
            <a:off x="1857356" y="5426984"/>
            <a:ext cx="346977" cy="360000"/>
          </a:xfrm>
          <a:prstGeom prst="rect">
            <a:avLst/>
          </a:prstGeom>
        </p:spPr>
      </p:pic>
      <p:pic>
        <p:nvPicPr>
          <p:cNvPr id="13" name="Picture 12" descr="pregnancy-ultrasound-17-weeks.jpg"/>
          <p:cNvPicPr>
            <a:picLocks noChangeAspect="1"/>
          </p:cNvPicPr>
          <p:nvPr/>
        </p:nvPicPr>
        <p:blipFill>
          <a:blip r:embed="rId7" cstate="print"/>
          <a:srcRect l="6898" t="8835" r="12625" b="17539"/>
          <a:stretch>
            <a:fillRect/>
          </a:stretch>
        </p:blipFill>
        <p:spPr>
          <a:xfrm>
            <a:off x="2071670" y="3212406"/>
            <a:ext cx="500066" cy="357190"/>
          </a:xfrm>
          <a:prstGeom prst="rect">
            <a:avLst/>
          </a:prstGeom>
        </p:spPr>
      </p:pic>
      <p:pic>
        <p:nvPicPr>
          <p:cNvPr id="14" name="Picture 13" descr="X-Ray1.jpg"/>
          <p:cNvPicPr>
            <a:picLocks noChangeAspect="1"/>
          </p:cNvPicPr>
          <p:nvPr/>
        </p:nvPicPr>
        <p:blipFill>
          <a:blip r:embed="rId6" cstate="print"/>
          <a:stretch>
            <a:fillRect/>
          </a:stretch>
        </p:blipFill>
        <p:spPr>
          <a:xfrm>
            <a:off x="4500562" y="4781232"/>
            <a:ext cx="346977" cy="360000"/>
          </a:xfrm>
          <a:prstGeom prst="rect">
            <a:avLst/>
          </a:prstGeom>
        </p:spPr>
      </p:pic>
    </p:spTree>
    <p:extLst>
      <p:ext uri="{BB962C8B-B14F-4D97-AF65-F5344CB8AC3E}">
        <p14:creationId xmlns:p14="http://schemas.microsoft.com/office/powerpoint/2010/main" val="32630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repeatCount="indefinite" accel="50000" decel="50000" fill="hold" nodeType="clickEffect">
                                  <p:stCondLst>
                                    <p:cond delay="0"/>
                                  </p:stCondLst>
                                  <p:endCondLst>
                                    <p:cond evt="onNext" delay="0">
                                      <p:tgtEl>
                                        <p:sldTgt/>
                                      </p:tgtEl>
                                    </p:cond>
                                  </p:endCondLst>
                                  <p:childTnLst>
                                    <p:animMotion origin="layout" path="M 1.11111E-6 -3.7037E-6 C -0.00347 0.00162 -0.00816 0.0007 -0.01025 0.00463 C -0.01146 0.00695 -0.01198 0.00996 -0.01372 0.01158 C -0.01563 0.0132 -0.01841 0.01273 -0.02066 0.01366 C -0.02587 0.01574 -0.03091 0.01829 -0.03611 0.0206 C -0.04184 0.02315 -0.04601 0.02963 -0.05174 0.03218 C -0.0717 0.05047 -0.04271 0.02477 -0.06198 0.03912 C -0.06441 0.04098 -0.06632 0.04422 -0.06893 0.04584 C -0.07101 0.04723 -0.07361 0.04723 -0.07587 0.04815 C -0.07761 0.04885 -0.07934 0.04931 -0.08091 0.05047 C -0.08716 0.05463 -0.08976 0.06135 -0.09653 0.06435 C -0.09063 0.0801 -0.07813 0.09005 -0.06545 0.09422 C -0.06372 0.09584 -0.06216 0.09769 -0.06025 0.09885 C -0.05868 0.1 -0.05643 0.09954 -0.05504 0.10116 C -0.05122 0.10533 -0.04931 0.11621 -0.04653 0.12176 C -0.04705 0.13473 -0.04514 0.14838 -0.04827 0.16088 C -0.05018 0.16875 -0.06597 0.17361 -0.07066 0.17709 C -0.08663 0.18889 -0.10191 0.19977 -0.11893 0.20926 C -0.125 0.21273 -0.13108 0.21829 -0.13785 0.21829 " pathEditMode="relative" ptsTypes="ffffffffffffffffffA">
                                      <p:cBhvr>
                                        <p:cTn id="22" dur="2000" fill="hold"/>
                                        <p:tgtEl>
                                          <p:spTgt spid="10"/>
                                        </p:tgtEl>
                                        <p:attrNameLst>
                                          <p:attrName>ppt_x</p:attrName>
                                          <p:attrName>ppt_y</p:attrName>
                                        </p:attrNameLst>
                                      </p:cBhvr>
                                    </p:animMotion>
                                  </p:childTnLst>
                                </p:cTn>
                              </p:par>
                              <p:par>
                                <p:cTn id="23" presetID="0" presetClass="path" presetSubtype="0" repeatCount="indefinite" accel="50000" decel="50000" fill="hold" nodeType="withEffect">
                                  <p:stCondLst>
                                    <p:cond delay="0"/>
                                  </p:stCondLst>
                                  <p:endCondLst>
                                    <p:cond evt="onNext" delay="0">
                                      <p:tgtEl>
                                        <p:sldTgt/>
                                      </p:tgtEl>
                                    </p:cond>
                                  </p:endCondLst>
                                  <p:childTnLst>
                                    <p:animMotion origin="layout" path="M 0.00209 -0.02753 C 0.0066 -0.04419 0.00382 -0.03308 0.00209 -0.0745 C 0.00157 -0.08537 0.00105 -0.09046 -0.00677 -0.09255 C -0.01267 -0.0981 -0.00434 -0.09093 -0.01302 -0.09579 C -0.01666 -0.09787 -0.01423 -0.10041 -0.01944 -0.10203 C -0.02309 -0.10064 -0.02326 -0.09879 -0.02743 -0.09787 C -0.03315 -0.09509 -0.03767 -0.08977 -0.0434 -0.08723 C -0.04774 -0.08514 -0.05416 -0.08468 -0.05868 -0.08399 C -0.06163 -0.0826 -0.06458 -0.08213 -0.06753 -0.08075 C -0.07031 -0.07704 -0.07135 -0.07751 -0.07465 -0.07543 C -0.07777 -0.07334 -0.08038 -0.07033 -0.0835 -0.06802 C -0.08871 -0.06432 -0.09236 -0.05761 -0.09704 -0.05298 C -0.10034 -0.04673 -0.0993 -0.03817 -0.10104 -0.03077 C -0.10173 -0.02151 -0.10208 -0.01642 -0.10434 -0.00833 C -0.10572 -0.00347 -0.10677 0.00671 -0.10677 0.00671 C -0.1177 0.00139 -0.12239 -0.01666 -0.13385 -0.02105 C -0.13697 -0.02383 -0.13975 -0.02707 -0.1434 -0.02846 C -0.146 -0.03193 -0.14878 -0.03447 -0.15225 -0.03609 C -0.15555 -0.04026 -0.16076 -0.0435 -0.1651 -0.04558 C -0.16805 -0.04859 -0.17204 -0.05298 -0.17552 -0.05414 C -0.17795 -0.05923 -0.18611 -0.06501 -0.19062 -0.06802 C -0.19253 -0.06918 -0.19444 -0.07033 -0.19635 -0.07126 C -0.19756 -0.07172 -0.20034 -0.07219 -0.20034 -0.07219 " pathEditMode="relative" ptsTypes="ffffffffffffffffffffffA">
                                      <p:cBhvr>
                                        <p:cTn id="24" dur="2000" fill="hold"/>
                                        <p:tgtEl>
                                          <p:spTgt spid="11"/>
                                        </p:tgtEl>
                                        <p:attrNameLst>
                                          <p:attrName>ppt_x</p:attrName>
                                          <p:attrName>ppt_y</p:attrName>
                                        </p:attrNameLst>
                                      </p:cBhvr>
                                    </p:animMotion>
                                  </p:childTnLst>
                                </p:cTn>
                              </p:par>
                              <p:par>
                                <p:cTn id="25" presetID="0" presetClass="path" presetSubtype="0" repeatCount="indefinite" accel="50000" decel="50000" fill="hold" nodeType="withEffect">
                                  <p:stCondLst>
                                    <p:cond delay="0"/>
                                  </p:stCondLst>
                                  <p:endCondLst>
                                    <p:cond evt="onNext" delay="0">
                                      <p:tgtEl>
                                        <p:sldTgt/>
                                      </p:tgtEl>
                                    </p:cond>
                                  </p:endCondLst>
                                  <p:childTnLst>
                                    <p:animMotion origin="layout" path="M 1.66667E-6 4.97455E-6 C -0.00035 -0.00717 1.66667E-6 -0.01435 -0.00087 -0.02152 C -0.00104 -0.02291 -0.00295 -0.02314 -0.0033 -0.02453 C -0.00417 -0.02777 0.00087 -0.03077 0.00225 -0.03216 C 0.00833 -0.03795 0.01406 -0.04003 0.02152 -0.04165 C 0.02604 -0.04373 0.02916 -0.04743 0.0335 -0.04905 C 0.03646 -0.05345 0.04149 -0.05345 0.04548 -0.05553 C 0.05087 -0.06201 0.05833 -0.06363 0.06475 -0.06733 C 0.0684 -0.06941 0.07135 -0.07219 0.07517 -0.07358 C 0.07777 -0.07612 0.08003 -0.07774 0.08316 -0.0789 C 0.08628 -0.08168 0.08923 -0.08422 0.09201 -0.08746 C 0.09375 -0.0951 0.09878 -0.08978 0.10312 -0.08862 C 0.10555 -0.08654 0.10764 -0.0833 0.11041 -0.08214 C 0.11111 -0.08191 0.11441 -0.08052 0.1151 -0.08006 C 0.12118 -0.07566 0.12604 -0.07057 0.13281 -0.06826 C 0.13628 -0.06502 0.14062 -0.06363 0.14479 -0.06201 C 0.14948 -0.05761 0.1559 -0.059 0.16146 -0.05669 C 0.16684 -0.05461 0.16909 -0.0509 0.17361 -0.04697 C 0.17604 -0.04188 0.17396 -0.03494 0.17361 -0.02892 C 0.17326 -0.01365 0.17343 0.00162 0.17274 0.01689 C 0.17274 0.01781 0.17048 0.0192 0.17118 0.0192 C 0.17343 0.0192 0.1776 0.01689 0.1776 0.01689 C 0.17899 0.0155 0.18021 0.01388 0.18159 0.01272 C 0.18559 0.00972 0.19027 0.00902 0.19427 0.00532 C 0.19757 0.00231 0.20052 -0.00255 0.20399 -0.00532 C 0.20885 -0.00903 0.20416 -0.00347 0.20868 -0.00856 C 0.21093 -0.01111 0.21215 -0.01273 0.2151 -0.01388 C 0.21892 -0.01759 0.22343 -0.01944 0.22795 -0.02152 C 0.23073 -0.02499 0.23385 -0.02939 0.2375 -0.03101 C 0.2408 -0.0354 0.2434 -0.03702 0.24791 -0.03841 C 0.25069 -0.04211 0.25364 -0.04535 0.25746 -0.04697 C 0.25868 -0.04836 0.25937 -0.05021 0.26076 -0.05137 C 0.26423 -0.05414 0.27014 -0.05345 0.27187 -0.05877 " pathEditMode="relative" ptsTypes="ffffffffffffffffffffffffffffffffA">
                                      <p:cBhvr>
                                        <p:cTn id="26" dur="2000" fill="hold"/>
                                        <p:tgtEl>
                                          <p:spTgt spid="12"/>
                                        </p:tgtEl>
                                        <p:attrNameLst>
                                          <p:attrName>ppt_x</p:attrName>
                                          <p:attrName>ppt_y</p:attrName>
                                        </p:attrNameLst>
                                      </p:cBhvr>
                                    </p:animMotion>
                                  </p:childTnLst>
                                </p:cTn>
                              </p:par>
                              <p:par>
                                <p:cTn id="27" presetID="0" presetClass="path" presetSubtype="0" repeatCount="indefinite" accel="50000" decel="50000" fill="hold" nodeType="withEffect">
                                  <p:stCondLst>
                                    <p:cond delay="0"/>
                                  </p:stCondLst>
                                  <p:endCondLst>
                                    <p:cond evt="onNext" delay="0">
                                      <p:tgtEl>
                                        <p:sldTgt/>
                                      </p:tgtEl>
                                    </p:cond>
                                  </p:endCondLst>
                                  <p:childTnLst>
                                    <p:animMotion origin="layout" path="M 1.11111E-6 -5.22906E-7 C 0.0066 -0.00323 0.00295 -0.02059 0.00712 -0.0266 C 0.00833 -0.02822 0.01267 -0.03007 0.01441 -0.031 C 0.01857 -0.03609 0.0243 -0.03887 0.02951 -0.04164 C 0.03212 -0.04488 0.03403 -0.04488 0.03767 -0.04581 C 0.04427 -0.04928 0.05226 -0.05113 0.0592 -0.05437 C 0.06111 -0.0583 0.06267 -0.05761 0.06476 -0.06085 C 0.07031 -0.05969 0.07482 -0.05761 0.08003 -0.05552 C 0.08281 -0.05275 0.08576 -0.05275 0.08871 -0.0502 C 0.09045 -0.04882 0.09219 -0.04766 0.09357 -0.04581 C 0.09514 -0.04372 0.09635 -0.04049 0.09844 -0.03956 C 0.10399 -0.03701 0.10868 -0.03239 0.11441 -0.031 C 0.12031 -0.02707 0.12639 -0.02614 0.13194 -0.02128 C 0.13715 -0.01689 0.14184 -0.01249 0.14722 -0.00856 C 0.15069 -0.00601 0.1526 -0.00277 0.15677 -0.00115 C 0.16059 0.0044 0.17274 0.00972 0.17847 0.01181 C 0.17917 0.0125 0.17986 0.01342 0.18073 0.01389 C 0.18142 0.01435 0.18246 0.01412 0.18316 0.01481 C 0.18698 0.01782 0.18993 0.02175 0.19444 0.02337 C 0.1967 0.02661 0.2 0.02731 0.20312 0.0287 C 0.20781 0.03309 0.21458 0.03494 0.21996 0.03841 C 0.22239 0.04721 0.21875 0.0361 0.22326 0.04373 C 0.22552 0.04744 0.22413 0.04929 0.22882 0.05114 C 0.23316 0.05484 0.23715 0.05785 0.22882 0.06086 C 0.22517 0.06386 0.22014 0.06548 0.21597 0.0671 C 0.21354 0.07034 0.21146 0.07081 0.20885 0.07358 C 0.20417 0.07844 0.20017 0.08469 0.19444 0.08746 C 0.19236 0.09001 0.19062 0.0907 0.18802 0.09163 C 0.18368 0.09533 0.17917 0.10112 0.1743 0.10343 C 0.17257 0.10713 0.16736 0.11153 0.16406 0.11292 C 0.16267 0.11477 0.16146 0.11639 0.16007 0.11824 C 0.15955 0.11893 0.15833 0.12055 0.15833 0.12055 C 0.1566 0.12795 0.15712 0.13212 0.1592 0.13976 C 0.15989 0.15641 0.16024 0.16312 0.16406 0.17701 C 0.16441 0.17839 0.16406 0.18001 0.16476 0.18117 C 0.1658 0.18302 0.16788 0.18348 0.16962 0.18441 C 0.17135 0.18534 0.17517 0.18649 0.17517 0.18649 C 0.17847 0.19135 0.17482 0.18696 0.1816 0.18973 C 0.1842 0.19089 0.18594 0.1939 0.18871 0.19505 C 0.19236 0.19829 0.19583 0.19991 0.2 0.20153 C 0.20191 0.20223 0.20555 0.20361 0.20555 0.20361 C 0.20798 0.2057 0.2092 0.20778 0.21198 0.20894 C 0.2151 0.21171 0.21701 0.21495 0.22083 0.21634 C 0.22309 0.21981 0.22708 0.22027 0.23038 0.22166 C 0.23316 0.22583 0.23698 0.2249 0.2408 0.2249 " pathEditMode="relative" ptsTypes="ffffffffffffffffffffffffffffffffffffffffffffA">
                                      <p:cBhvr>
                                        <p:cTn id="28" dur="2000" fill="hold"/>
                                        <p:tgtEl>
                                          <p:spTgt spid="13"/>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3.61111E-6 -4.72004E-7 C -0.00381 -0.00254 -0.00694 -0.00532 -0.01041 -0.00856 C -0.0125 -0.01064 -0.01545 -0.01018 -0.0177 -0.01272 C -0.02065 -0.01596 -0.021 -0.01781 -0.02326 -0.02244 C -0.02465 -0.02522 -0.03003 -0.02845 -0.03281 -0.02984 C -0.03333 -0.03054 -0.03385 -0.03146 -0.03454 -0.03193 C -0.03559 -0.03262 -0.0368 -0.03216 -0.03767 -0.03308 C -0.04375 -0.03887 -0.03472 -0.0347 -0.04166 -0.03725 C -0.04392 -0.04211 -0.04878 -0.04488 -0.05295 -0.04696 C -0.0559 -0.05136 -0.05989 -0.05391 -0.06406 -0.05553 C -0.0677 -0.05853 -0.07187 -0.06015 -0.07604 -0.06177 C -0.08038 -0.06524 -0.08368 -0.06756 -0.08802 -0.07149 C -0.08888 -0.07218 -0.09045 -0.07357 -0.09045 -0.07357 C -0.09097 -0.07473 -0.09218 -0.07566 -0.09201 -0.07681 C -0.09184 -0.07774 -0.09045 -0.07704 -0.08975 -0.07774 C -0.08645 -0.08098 -0.08506 -0.08468 -0.0809 -0.0863 C -0.07795 -0.08746 -0.07204 -0.08838 -0.07204 -0.08838 C -0.06666 -0.09093 -0.06232 -0.09532 -0.05694 -0.0981 C -0.05486 -0.10064 -0.05225 -0.10203 -0.04965 -0.10342 C -0.04756 -0.10458 -0.04322 -0.10666 -0.04322 -0.10666 C -0.04079 -0.1099 -0.03871 -0.11013 -0.03611 -0.11291 C -0.03194 -0.11753 -0.02864 -0.12286 -0.02482 -0.12795 C -0.02864 -0.13234 -0.03402 -0.13466 -0.03854 -0.13743 C -0.0427 -0.13975 -0.04531 -0.14391 -0.04895 -0.14715 C -0.05 -0.15224 -0.05243 -0.15479 -0.05451 -0.15895 C -0.05555 -0.16311 -0.05729 -0.16288 -0.06006 -0.1652 C -0.06527 -0.17445 -0.07465 -0.18139 -0.08246 -0.18648 C -0.08506 -0.19042 -0.09062 -0.19181 -0.09444 -0.19296 C -0.09791 -0.19504 -0.10121 -0.19574 -0.10486 -0.19713 C -0.1092 -0.20361 -0.11631 -0.20291 -0.1217 -0.20684 C -0.12812 -0.21147 -0.13281 -0.21888 -0.1401 -0.22165 C -0.146 -0.22721 -0.15277 -0.23021 -0.1592 -0.23461 C -0.16493 -0.23854 -0.16979 -0.24479 -0.17534 -0.24942 C -0.17881 -0.25243 -0.18211 -0.25289 -0.18489 -0.25705 C -0.18524 -0.25798 -0.18593 -0.25914 -0.18576 -0.26006 C -0.18489 -0.2633 -0.1776 -0.26746 -0.17534 -0.26862 C -0.17343 -0.26955 -0.16961 -0.2707 -0.16961 -0.2707 C -0.16718 -0.27325 -0.16527 -0.27348 -0.1625 -0.2751 C -0.15677 -0.27857 -0.15138 -0.2825 -0.14565 -0.28574 C -0.14184 -0.28806 -0.14357 -0.28759 -0.1401 -0.28898 C -0.13819 -0.28968 -0.13454 -0.29106 -0.13454 -0.29106 C -0.12899 -0.29777 -0.121 -0.29824 -0.11684 -0.30703 C -0.11545 -0.31351 -0.11475 -0.31976 -0.11371 -0.32623 C -0.11388 -0.33688 -0.1144 -0.34752 -0.1144 -0.35816 C -0.1144 -0.37737 -0.11562 -0.385 -0.10243 -0.38801 C -0.096 -0.39403 -0.08871 -0.3968 -0.0809 -0.39865 C -0.07482 -0.40166 -0.07777 -0.4005 -0.07204 -0.40189 C -0.06631 -0.40583 -0.06006 -0.40837 -0.05364 -0.4093 C -0.04756 -0.4123 -0.04149 -0.41554 -0.03524 -0.41786 C -0.03298 -0.4211 -0.02951 -0.42202 -0.02656 -0.42434 " pathEditMode="relative" ptsTypes="fffffffffffffffffffffffffffffffffffffffffffffffffA">
                                      <p:cBhvr>
                                        <p:cTn id="34"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29 </a:t>
            </a:r>
            <a:r>
              <a:rPr lang="el-GR" sz="3200" b="0" dirty="0"/>
              <a:t>από 43)</a:t>
            </a:r>
            <a:endParaRPr lang="en-US" dirty="0"/>
          </a:p>
        </p:txBody>
      </p:sp>
      <p:sp>
        <p:nvSpPr>
          <p:cNvPr id="3" name="Content Placeholder 2"/>
          <p:cNvSpPr>
            <a:spLocks noGrp="1"/>
          </p:cNvSpPr>
          <p:nvPr>
            <p:ph idx="1"/>
          </p:nvPr>
        </p:nvSpPr>
        <p:spPr/>
        <p:txBody>
          <a:bodyPr>
            <a:normAutofit/>
          </a:bodyPr>
          <a:lstStyle/>
          <a:p>
            <a:pPr>
              <a:lnSpc>
                <a:spcPct val="110000"/>
              </a:lnSpc>
              <a:spcBef>
                <a:spcPts val="1200"/>
              </a:spcBef>
            </a:pPr>
            <a:r>
              <a:rPr lang="el-GR" sz="2200" dirty="0" smtClean="0"/>
              <a:t>Σε μία σχέση ένα προς πολλά ο πίνακας που έχει την ένδειξη :</a:t>
            </a:r>
          </a:p>
          <a:p>
            <a:pPr lvl="1">
              <a:lnSpc>
                <a:spcPct val="110000"/>
              </a:lnSpc>
              <a:spcBef>
                <a:spcPts val="1200"/>
              </a:spcBef>
            </a:pPr>
            <a:r>
              <a:rPr lang="en-US" sz="2200" dirty="0" smtClean="0"/>
              <a:t>“</a:t>
            </a:r>
            <a:r>
              <a:rPr lang="el-GR" sz="2200" dirty="0" smtClean="0"/>
              <a:t>ένα</a:t>
            </a:r>
            <a:r>
              <a:rPr lang="en-US" sz="2200" dirty="0" smtClean="0"/>
              <a:t>”</a:t>
            </a:r>
            <a:r>
              <a:rPr lang="el-GR" sz="2200" dirty="0" smtClean="0"/>
              <a:t> ονομάζεται πρωτεύον πίνακας  ή πίνακας </a:t>
            </a:r>
            <a:r>
              <a:rPr lang="en-US" sz="2200" dirty="0" smtClean="0"/>
              <a:t>“</a:t>
            </a:r>
            <a:r>
              <a:rPr lang="el-GR" sz="2200" dirty="0" smtClean="0"/>
              <a:t>πατέρας</a:t>
            </a:r>
            <a:r>
              <a:rPr lang="en-US" sz="2200" dirty="0" smtClean="0"/>
              <a:t>”</a:t>
            </a:r>
            <a:r>
              <a:rPr lang="el-GR" sz="2200" dirty="0" smtClean="0"/>
              <a:t> (ο πίνακας ασθενείς στο προηγούμενο παράδειγμα).</a:t>
            </a:r>
          </a:p>
          <a:p>
            <a:pPr lvl="1">
              <a:lnSpc>
                <a:spcPct val="110000"/>
              </a:lnSpc>
              <a:spcBef>
                <a:spcPts val="1200"/>
              </a:spcBef>
            </a:pPr>
            <a:r>
              <a:rPr lang="en-US" sz="2200" dirty="0" smtClean="0"/>
              <a:t>“</a:t>
            </a:r>
            <a:r>
              <a:rPr lang="el-GR" sz="2200" dirty="0" smtClean="0"/>
              <a:t>πολλά</a:t>
            </a:r>
            <a:r>
              <a:rPr lang="en-US" sz="2200" dirty="0" smtClean="0"/>
              <a:t>”</a:t>
            </a:r>
            <a:r>
              <a:rPr lang="el-GR" sz="2200" dirty="0" smtClean="0"/>
              <a:t> </a:t>
            </a:r>
            <a:r>
              <a:rPr lang="el-GR" sz="2200" dirty="0"/>
              <a:t>ονομάζεται </a:t>
            </a:r>
            <a:r>
              <a:rPr lang="el-GR" sz="2200" dirty="0" smtClean="0"/>
              <a:t>δευτερεύον </a:t>
            </a:r>
            <a:r>
              <a:rPr lang="el-GR" sz="2200" dirty="0"/>
              <a:t>πίνακας  ή πίνακας </a:t>
            </a:r>
            <a:r>
              <a:rPr lang="en-US" sz="2200" dirty="0" smtClean="0"/>
              <a:t>“</a:t>
            </a:r>
            <a:r>
              <a:rPr lang="el-GR" sz="2200" dirty="0" smtClean="0"/>
              <a:t>παιδί</a:t>
            </a:r>
            <a:r>
              <a:rPr lang="en-US" sz="2200" dirty="0" smtClean="0"/>
              <a:t>”</a:t>
            </a:r>
            <a:r>
              <a:rPr lang="el-GR" sz="2200" dirty="0" smtClean="0"/>
              <a:t> (ο </a:t>
            </a:r>
            <a:r>
              <a:rPr lang="el-GR" sz="2200" dirty="0"/>
              <a:t>πίνακας </a:t>
            </a:r>
            <a:r>
              <a:rPr lang="el-GR" sz="2200" dirty="0" smtClean="0"/>
              <a:t>εξετάσεις  </a:t>
            </a:r>
            <a:r>
              <a:rPr lang="el-GR" sz="2200" dirty="0"/>
              <a:t>στο προηγούμενο παράδειγμα</a:t>
            </a:r>
            <a:r>
              <a:rPr lang="el-GR" sz="2200" dirty="0" smtClean="0"/>
              <a:t>).</a:t>
            </a:r>
            <a:endParaRPr lang="en-US" sz="2200" dirty="0" smtClean="0"/>
          </a:p>
          <a:p>
            <a:pPr>
              <a:lnSpc>
                <a:spcPct val="110000"/>
              </a:lnSpc>
              <a:spcBef>
                <a:spcPts val="1200"/>
              </a:spcBef>
            </a:pPr>
            <a:r>
              <a:rPr lang="el-GR" sz="2200" b="1" dirty="0" smtClean="0"/>
              <a:t>Για τη δημιουργία μίας σχέσης ένα προς πολλά, στον πίνακα </a:t>
            </a:r>
            <a:r>
              <a:rPr lang="en-US" sz="2200" b="1" dirty="0" smtClean="0"/>
              <a:t>“</a:t>
            </a:r>
            <a:r>
              <a:rPr lang="el-GR" sz="2200" b="1" dirty="0" smtClean="0"/>
              <a:t>παιδί</a:t>
            </a:r>
            <a:r>
              <a:rPr lang="en-US" sz="2200" b="1" dirty="0" smtClean="0"/>
              <a:t>”</a:t>
            </a:r>
            <a:r>
              <a:rPr lang="el-GR" sz="2200" b="1" dirty="0" smtClean="0"/>
              <a:t> πρέπει να υπάρχει μία στήλη (πεδίο), το οποίο να παίρνει αποκλειστικά τιμές από αυτές που έχει το πρωτεύον κλειδί του πίνακα </a:t>
            </a:r>
            <a:r>
              <a:rPr lang="en-US" sz="2200" b="1" dirty="0" smtClean="0"/>
              <a:t>“</a:t>
            </a:r>
            <a:r>
              <a:rPr lang="el-GR" sz="2200" b="1" dirty="0" smtClean="0"/>
              <a:t>πατέρα</a:t>
            </a:r>
            <a:r>
              <a:rPr lang="en-US" sz="2200" b="1" dirty="0" smtClean="0"/>
              <a:t>”</a:t>
            </a:r>
            <a:r>
              <a:rPr lang="el-GR" sz="2200" b="1" dirty="0" smtClean="0"/>
              <a:t>.</a:t>
            </a:r>
          </a:p>
          <a:p>
            <a:pPr>
              <a:lnSpc>
                <a:spcPct val="110000"/>
              </a:lnSpc>
              <a:spcBef>
                <a:spcPts val="1200"/>
              </a:spcBef>
            </a:pPr>
            <a:r>
              <a:rPr lang="el-GR" sz="2200" dirty="0" smtClean="0"/>
              <a:t>Το πεδίο αυτό ονομάζεται </a:t>
            </a:r>
            <a:r>
              <a:rPr lang="el-GR" sz="2200" b="1" dirty="0" smtClean="0"/>
              <a:t>εξωτερικό κλειδί.</a:t>
            </a:r>
            <a:endParaRPr lang="en-US" sz="2200" b="1" dirty="0" smtClean="0"/>
          </a:p>
        </p:txBody>
      </p:sp>
    </p:spTree>
    <p:extLst>
      <p:ext uri="{BB962C8B-B14F-4D97-AF65-F5344CB8AC3E}">
        <p14:creationId xmlns:p14="http://schemas.microsoft.com/office/powerpoint/2010/main" val="1562395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(30 </a:t>
            </a:r>
            <a:r>
              <a:rPr lang="el-GR" sz="3200" b="0" dirty="0"/>
              <a:t>από 43)</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Στο προηγούμενο παράδειγμα, ο πίνακας με ασθενείς έχει 3 εγγραφές (γραμμές) με τιμές 1, 2, 3 στο </a:t>
            </a:r>
            <a:r>
              <a:rPr lang="el-GR" dirty="0"/>
              <a:t>πεδίο </a:t>
            </a:r>
            <a:r>
              <a:rPr lang="en-US" dirty="0"/>
              <a:t>“</a:t>
            </a:r>
            <a:r>
              <a:rPr lang="el-GR" dirty="0"/>
              <a:t>κωδικός</a:t>
            </a:r>
            <a:r>
              <a:rPr lang="en-US" dirty="0" smtClean="0"/>
              <a:t>”</a:t>
            </a:r>
            <a:r>
              <a:rPr lang="el-GR" dirty="0" smtClean="0"/>
              <a:t>, που είναι το πρωτεύον κλειδί του πίνακα.</a:t>
            </a:r>
          </a:p>
          <a:p>
            <a:pPr>
              <a:lnSpc>
                <a:spcPct val="114000"/>
              </a:lnSpc>
              <a:spcBef>
                <a:spcPts val="1200"/>
              </a:spcBef>
            </a:pPr>
            <a:r>
              <a:rPr lang="el-GR" dirty="0" smtClean="0"/>
              <a:t>Για να δημιουργηθεί μία σχέση ένα προς πολλά με τον πίνακα εξετάσεις, στον πίνακα εξετάσεις πρέπει να υπάρχει ένα πεδίο με όνομα κωδικός ασθενή (</a:t>
            </a:r>
            <a:r>
              <a:rPr lang="el-GR" b="1" dirty="0" smtClean="0"/>
              <a:t>ή οποιοδήποτε άλλο όνομα</a:t>
            </a:r>
            <a:r>
              <a:rPr lang="el-GR" dirty="0" smtClean="0"/>
              <a:t>), το οποίο μπορεί μία από τις τιμές που έχει το πρωτεύον κλειδί στον πίνακα ασθενείς, δηλαδή 1 ή 2 ή 3.</a:t>
            </a:r>
            <a:endParaRPr lang="en-US" dirty="0"/>
          </a:p>
        </p:txBody>
      </p:sp>
    </p:spTree>
    <p:extLst>
      <p:ext uri="{BB962C8B-B14F-4D97-AF65-F5344CB8AC3E}">
        <p14:creationId xmlns:p14="http://schemas.microsoft.com/office/powerpoint/2010/main" val="4047279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31 </a:t>
            </a:r>
            <a:r>
              <a:rPr lang="el-GR" sz="3200" b="0" dirty="0"/>
              <a:t>από 43)</a:t>
            </a:r>
            <a:endParaRPr lang="en-US" dirty="0"/>
          </a:p>
        </p:txBody>
      </p:sp>
      <p:sp>
        <p:nvSpPr>
          <p:cNvPr id="3" name="Content Placeholder 2"/>
          <p:cNvSpPr>
            <a:spLocks noGrp="1"/>
          </p:cNvSpPr>
          <p:nvPr>
            <p:ph idx="1"/>
          </p:nvPr>
        </p:nvSpPr>
        <p:spPr/>
        <p:txBody>
          <a:bodyPr>
            <a:normAutofit/>
          </a:bodyPr>
          <a:lstStyle/>
          <a:p>
            <a:pPr>
              <a:lnSpc>
                <a:spcPct val="110000"/>
              </a:lnSpc>
              <a:spcBef>
                <a:spcPts val="1200"/>
              </a:spcBef>
            </a:pPr>
            <a:r>
              <a:rPr lang="el-GR" b="1" dirty="0"/>
              <a:t>Σχέση πολλά προς πολλά (</a:t>
            </a:r>
            <a:r>
              <a:rPr lang="el-GR" b="1" dirty="0" err="1"/>
              <a:t>many</a:t>
            </a:r>
            <a:r>
              <a:rPr lang="el-GR" b="1" dirty="0"/>
              <a:t> </a:t>
            </a:r>
            <a:r>
              <a:rPr lang="el-GR" b="1" dirty="0" err="1"/>
              <a:t>to</a:t>
            </a:r>
            <a:r>
              <a:rPr lang="el-GR" b="1" dirty="0"/>
              <a:t> </a:t>
            </a:r>
            <a:r>
              <a:rPr lang="el-GR" b="1" dirty="0" err="1"/>
              <a:t>many</a:t>
            </a:r>
            <a:r>
              <a:rPr lang="el-GR" b="1" dirty="0"/>
              <a:t>)</a:t>
            </a:r>
            <a:r>
              <a:rPr lang="el-GR" dirty="0"/>
              <a:t>: μία εγγραφή (γραμμή) ενός πίνακα σχετίζεται με πολλές εγγραφές ενός άλλου πίνακα και το </a:t>
            </a:r>
            <a:r>
              <a:rPr lang="el-GR" dirty="0" smtClean="0"/>
              <a:t>αντίστροφο.</a:t>
            </a:r>
          </a:p>
          <a:p>
            <a:pPr>
              <a:spcBef>
                <a:spcPts val="1200"/>
              </a:spcBef>
            </a:pPr>
            <a:r>
              <a:rPr lang="el-GR" b="1" dirty="0" smtClean="0"/>
              <a:t>Παράδειγμα :</a:t>
            </a:r>
            <a:endParaRPr lang="en-US" b="1" dirty="0"/>
          </a:p>
        </p:txBody>
      </p:sp>
      <p:sp>
        <p:nvSpPr>
          <p:cNvPr id="4" name="Ορθογώνιο 3"/>
          <p:cNvSpPr/>
          <p:nvPr/>
        </p:nvSpPr>
        <p:spPr>
          <a:xfrm>
            <a:off x="179512" y="3131325"/>
            <a:ext cx="4572000" cy="2529923"/>
          </a:xfrm>
          <a:prstGeom prst="rect">
            <a:avLst/>
          </a:prstGeom>
        </p:spPr>
        <p:txBody>
          <a:bodyPr>
            <a:spAutoFit/>
          </a:bodyPr>
          <a:lstStyle/>
          <a:p>
            <a:pPr marL="742950" lvl="1" indent="-285750" fontAlgn="auto">
              <a:spcBef>
                <a:spcPct val="20000"/>
              </a:spcBef>
              <a:spcAft>
                <a:spcPts val="0"/>
              </a:spcAft>
              <a:buFont typeface="Courier New" panose="02070309020205020404" pitchFamily="49" charset="0"/>
              <a:buChar char="o"/>
            </a:pPr>
            <a:r>
              <a:rPr lang="el-GR" sz="2400" b="1" dirty="0" smtClean="0">
                <a:solidFill>
                  <a:prstClr val="black"/>
                </a:solidFill>
                <a:latin typeface="Calibri"/>
              </a:rPr>
              <a:t>Πίνακας</a:t>
            </a:r>
            <a:r>
              <a:rPr lang="el-GR" sz="2400" dirty="0" smtClean="0">
                <a:solidFill>
                  <a:prstClr val="black"/>
                </a:solidFill>
                <a:latin typeface="Calibri"/>
              </a:rPr>
              <a:t> </a:t>
            </a:r>
            <a:r>
              <a:rPr lang="el-GR" sz="2400" dirty="0">
                <a:solidFill>
                  <a:prstClr val="black"/>
                </a:solidFill>
                <a:latin typeface="Calibri"/>
              </a:rPr>
              <a:t>με τους ασθενείς με τα </a:t>
            </a:r>
            <a:r>
              <a:rPr lang="el-GR" sz="2400" dirty="0" smtClean="0">
                <a:solidFill>
                  <a:prstClr val="black"/>
                </a:solidFill>
                <a:latin typeface="Calibri"/>
              </a:rPr>
              <a:t>πεδία :</a:t>
            </a:r>
            <a:endParaRPr lang="el-GR" sz="24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400" dirty="0">
                <a:solidFill>
                  <a:prstClr val="black"/>
                </a:solidFill>
                <a:latin typeface="Calibri"/>
              </a:rPr>
              <a:t>κωδικός (αύξων αριθμός) – πρωτεύον </a:t>
            </a:r>
            <a:r>
              <a:rPr lang="el-GR" sz="2400" dirty="0" smtClean="0">
                <a:solidFill>
                  <a:prstClr val="black"/>
                </a:solidFill>
                <a:latin typeface="Calibri"/>
              </a:rPr>
              <a:t>κλειδί.</a:t>
            </a:r>
            <a:endParaRPr lang="el-GR" sz="24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400" dirty="0" smtClean="0">
                <a:solidFill>
                  <a:prstClr val="black"/>
                </a:solidFill>
                <a:latin typeface="Calibri"/>
              </a:rPr>
              <a:t>Όνομα.</a:t>
            </a:r>
            <a:endParaRPr lang="el-GR" sz="24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400" dirty="0" smtClean="0">
                <a:solidFill>
                  <a:prstClr val="black"/>
                </a:solidFill>
                <a:latin typeface="Calibri"/>
              </a:rPr>
              <a:t>Επώνυμο.</a:t>
            </a:r>
            <a:endParaRPr lang="el-GR" sz="2400" dirty="0">
              <a:solidFill>
                <a:prstClr val="black"/>
              </a:solidFill>
              <a:latin typeface="Calibri"/>
            </a:endParaRPr>
          </a:p>
        </p:txBody>
      </p:sp>
      <p:sp>
        <p:nvSpPr>
          <p:cNvPr id="5" name="Ορθογώνιο 4"/>
          <p:cNvSpPr/>
          <p:nvPr/>
        </p:nvSpPr>
        <p:spPr>
          <a:xfrm>
            <a:off x="4362889" y="3110113"/>
            <a:ext cx="4572000" cy="2973122"/>
          </a:xfrm>
          <a:prstGeom prst="rect">
            <a:avLst/>
          </a:prstGeom>
        </p:spPr>
        <p:txBody>
          <a:bodyPr>
            <a:spAutoFit/>
          </a:bodyPr>
          <a:lstStyle/>
          <a:p>
            <a:pPr marL="742950" lvl="1" indent="-285750" fontAlgn="auto">
              <a:spcBef>
                <a:spcPct val="20000"/>
              </a:spcBef>
              <a:spcAft>
                <a:spcPts val="0"/>
              </a:spcAft>
              <a:buFont typeface="Courier New" panose="02070309020205020404" pitchFamily="49" charset="0"/>
              <a:buChar char="o"/>
            </a:pPr>
            <a:r>
              <a:rPr lang="el-GR" sz="2400" b="1" dirty="0" smtClean="0">
                <a:solidFill>
                  <a:prstClr val="black"/>
                </a:solidFill>
                <a:latin typeface="Calibri"/>
              </a:rPr>
              <a:t>Πίνακας</a:t>
            </a:r>
            <a:r>
              <a:rPr lang="el-GR" sz="2400" dirty="0" smtClean="0">
                <a:solidFill>
                  <a:prstClr val="black"/>
                </a:solidFill>
                <a:latin typeface="Calibri"/>
              </a:rPr>
              <a:t> </a:t>
            </a:r>
            <a:r>
              <a:rPr lang="el-GR" sz="2400" dirty="0">
                <a:solidFill>
                  <a:prstClr val="black"/>
                </a:solidFill>
                <a:latin typeface="Calibri"/>
              </a:rPr>
              <a:t>με τους ιατρούς με τα πεδία:</a:t>
            </a:r>
          </a:p>
          <a:p>
            <a:pPr marL="1143000" lvl="2" indent="-228600" fontAlgn="auto">
              <a:spcBef>
                <a:spcPct val="20000"/>
              </a:spcBef>
              <a:spcAft>
                <a:spcPts val="0"/>
              </a:spcAft>
              <a:buFont typeface="Arial" pitchFamily="34" charset="0"/>
              <a:buChar char="•"/>
            </a:pPr>
            <a:r>
              <a:rPr lang="el-GR" sz="2400" dirty="0">
                <a:solidFill>
                  <a:prstClr val="black"/>
                </a:solidFill>
                <a:latin typeface="Calibri"/>
              </a:rPr>
              <a:t>κωδικός (αύξων αριθμός) – πρωτεύον </a:t>
            </a:r>
            <a:r>
              <a:rPr lang="el-GR" sz="2400" dirty="0" smtClean="0">
                <a:solidFill>
                  <a:prstClr val="black"/>
                </a:solidFill>
                <a:latin typeface="Calibri"/>
              </a:rPr>
              <a:t>κλειδί.</a:t>
            </a:r>
            <a:endParaRPr lang="el-GR" sz="24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400" dirty="0" smtClean="0">
                <a:solidFill>
                  <a:prstClr val="black"/>
                </a:solidFill>
                <a:latin typeface="Calibri"/>
              </a:rPr>
              <a:t>Όνομα.</a:t>
            </a:r>
            <a:endParaRPr lang="el-GR" sz="24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400" dirty="0" smtClean="0">
                <a:solidFill>
                  <a:prstClr val="black"/>
                </a:solidFill>
                <a:latin typeface="Calibri"/>
              </a:rPr>
              <a:t>Επώνυμο.</a:t>
            </a:r>
            <a:endParaRPr lang="el-GR" sz="2400" dirty="0">
              <a:solidFill>
                <a:prstClr val="black"/>
              </a:solidFill>
              <a:latin typeface="Calibri"/>
            </a:endParaRPr>
          </a:p>
          <a:p>
            <a:pPr marL="1143000" lvl="2" indent="-228600" fontAlgn="auto">
              <a:spcBef>
                <a:spcPct val="20000"/>
              </a:spcBef>
              <a:spcAft>
                <a:spcPts val="0"/>
              </a:spcAft>
              <a:buFont typeface="Arial" pitchFamily="34" charset="0"/>
              <a:buChar char="•"/>
            </a:pPr>
            <a:r>
              <a:rPr lang="el-GR" sz="2400" dirty="0" smtClean="0">
                <a:solidFill>
                  <a:prstClr val="black"/>
                </a:solidFill>
                <a:latin typeface="Calibri"/>
              </a:rPr>
              <a:t>Ειδικότητα.</a:t>
            </a:r>
            <a:endParaRPr lang="el-GR" sz="2400" dirty="0">
              <a:solidFill>
                <a:prstClr val="black"/>
              </a:solidFill>
              <a:latin typeface="Calibri"/>
            </a:endParaRPr>
          </a:p>
        </p:txBody>
      </p:sp>
      <p:cxnSp>
        <p:nvCxnSpPr>
          <p:cNvPr id="6" name="Ευθεία γραμμή σύνδεσης 5"/>
          <p:cNvCxnSpPr/>
          <p:nvPr/>
        </p:nvCxnSpPr>
        <p:spPr>
          <a:xfrm>
            <a:off x="4788024" y="3250773"/>
            <a:ext cx="0" cy="2232248"/>
          </a:xfrm>
          <a:prstGeom prst="line">
            <a:avLst/>
          </a:prstGeom>
          <a:ln w="25400">
            <a:solidFill>
              <a:srgbClr val="8CADA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336" y="6054973"/>
            <a:ext cx="1413720" cy="369332"/>
          </a:xfrm>
          <a:prstGeom prst="rect">
            <a:avLst/>
          </a:prstGeom>
          <a:noFill/>
        </p:spPr>
        <p:txBody>
          <a:bodyPr wrap="none" rtlCol="0">
            <a:spAutoFit/>
          </a:bodyPr>
          <a:lstStyle/>
          <a:p>
            <a:r>
              <a:rPr lang="el-GR" dirty="0" smtClean="0">
                <a:solidFill>
                  <a:prstClr val="black"/>
                </a:solidFill>
                <a:latin typeface="Calibri"/>
              </a:rPr>
              <a:t>Συνεχίζεται…</a:t>
            </a:r>
            <a:endParaRPr lang="el-GR" dirty="0">
              <a:solidFill>
                <a:prstClr val="black"/>
              </a:solidFill>
              <a:latin typeface="Calibri"/>
            </a:endParaRPr>
          </a:p>
        </p:txBody>
      </p:sp>
    </p:spTree>
    <p:extLst>
      <p:ext uri="{BB962C8B-B14F-4D97-AF65-F5344CB8AC3E}">
        <p14:creationId xmlns:p14="http://schemas.microsoft.com/office/powerpoint/2010/main" val="1339901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32 </a:t>
            </a:r>
            <a:r>
              <a:rPr lang="el-GR" sz="3200" b="0" dirty="0"/>
              <a:t>από 43)</a:t>
            </a:r>
            <a:endParaRPr lang="en-US" dirty="0"/>
          </a:p>
        </p:txBody>
      </p:sp>
      <p:sp>
        <p:nvSpPr>
          <p:cNvPr id="3" name="Content Placeholder 2"/>
          <p:cNvSpPr>
            <a:spLocks noGrp="1"/>
          </p:cNvSpPr>
          <p:nvPr>
            <p:ph idx="1"/>
          </p:nvPr>
        </p:nvSpPr>
        <p:spPr/>
        <p:txBody>
          <a:bodyPr>
            <a:normAutofit/>
          </a:bodyPr>
          <a:lstStyle/>
          <a:p>
            <a:pPr marL="0" lvl="1" indent="0">
              <a:lnSpc>
                <a:spcPct val="114000"/>
              </a:lnSpc>
              <a:spcBef>
                <a:spcPts val="1200"/>
              </a:spcBef>
              <a:buNone/>
            </a:pPr>
            <a:r>
              <a:rPr lang="el-GR" sz="1800" dirty="0">
                <a:solidFill>
                  <a:prstClr val="black"/>
                </a:solidFill>
              </a:rPr>
              <a:t>(συνέχεια προηγούμενου παραδείγματος</a:t>
            </a:r>
            <a:r>
              <a:rPr lang="el-GR" sz="1800" dirty="0" smtClean="0">
                <a:solidFill>
                  <a:prstClr val="black"/>
                </a:solidFill>
              </a:rPr>
              <a:t>)</a:t>
            </a:r>
            <a:endParaRPr lang="el-GR" sz="1800" dirty="0" smtClean="0"/>
          </a:p>
          <a:p>
            <a:pPr marL="342900" lvl="1" indent="-342900">
              <a:lnSpc>
                <a:spcPct val="114000"/>
              </a:lnSpc>
              <a:spcBef>
                <a:spcPts val="1200"/>
              </a:spcBef>
              <a:buFont typeface="Arial" panose="020B0604020202020204" pitchFamily="34" charset="0"/>
              <a:buChar char="•"/>
            </a:pPr>
            <a:r>
              <a:rPr lang="el-GR" dirty="0" smtClean="0"/>
              <a:t>Γενικά</a:t>
            </a:r>
            <a:r>
              <a:rPr lang="el-GR" dirty="0"/>
              <a:t>, κάθε ασθενής κάνει </a:t>
            </a:r>
            <a:r>
              <a:rPr lang="el-GR" dirty="0" smtClean="0"/>
              <a:t>έχει πολλούς ιατρούς.</a:t>
            </a:r>
            <a:endParaRPr lang="el-GR" dirty="0"/>
          </a:p>
          <a:p>
            <a:pPr marL="342900" lvl="1" indent="-342900">
              <a:lnSpc>
                <a:spcPct val="114000"/>
              </a:lnSpc>
              <a:spcBef>
                <a:spcPts val="1200"/>
              </a:spcBef>
              <a:buFont typeface="Arial" panose="020B0604020202020204" pitchFamily="34" charset="0"/>
              <a:buChar char="•"/>
            </a:pPr>
            <a:r>
              <a:rPr lang="el-GR" dirty="0" smtClean="0"/>
              <a:t>Κάθε ιατρός έχει πολλούς ασθενείς.</a:t>
            </a:r>
            <a:endParaRPr lang="el-GR" dirty="0"/>
          </a:p>
          <a:p>
            <a:pPr marL="342900" lvl="1" indent="-342900">
              <a:lnSpc>
                <a:spcPct val="114000"/>
              </a:lnSpc>
              <a:spcBef>
                <a:spcPts val="1200"/>
              </a:spcBef>
              <a:buFont typeface="Arial" panose="020B0604020202020204" pitchFamily="34" charset="0"/>
              <a:buChar char="•"/>
            </a:pPr>
            <a:r>
              <a:rPr lang="el-GR" dirty="0"/>
              <a:t>Επομένως, μία εγγραφή του πίνακα ασθενείς συνδέεται </a:t>
            </a:r>
            <a:r>
              <a:rPr lang="el-GR" dirty="0" smtClean="0"/>
              <a:t>με πολλές </a:t>
            </a:r>
            <a:r>
              <a:rPr lang="el-GR" dirty="0"/>
              <a:t>εγγραφές του πίνακα </a:t>
            </a:r>
            <a:r>
              <a:rPr lang="el-GR" dirty="0" smtClean="0"/>
              <a:t>ιατροί και μία </a:t>
            </a:r>
            <a:r>
              <a:rPr lang="el-GR" dirty="0"/>
              <a:t>εγγραφή του πίνακα </a:t>
            </a:r>
            <a:r>
              <a:rPr lang="el-GR" dirty="0" smtClean="0"/>
              <a:t>ιατροί συνδέεται </a:t>
            </a:r>
            <a:r>
              <a:rPr lang="el-GR" dirty="0"/>
              <a:t>με </a:t>
            </a:r>
            <a:r>
              <a:rPr lang="el-GR" dirty="0" smtClean="0"/>
              <a:t>πολλές εγγραφές  </a:t>
            </a:r>
            <a:r>
              <a:rPr lang="el-GR" dirty="0"/>
              <a:t>του πίνακα </a:t>
            </a:r>
            <a:r>
              <a:rPr lang="el-GR" dirty="0" smtClean="0"/>
              <a:t>ασθενείς</a:t>
            </a:r>
            <a:r>
              <a:rPr lang="el-GR" dirty="0"/>
              <a:t>.</a:t>
            </a:r>
          </a:p>
        </p:txBody>
      </p:sp>
    </p:spTree>
    <p:extLst>
      <p:ext uri="{BB962C8B-B14F-4D97-AF65-F5344CB8AC3E}">
        <p14:creationId xmlns:p14="http://schemas.microsoft.com/office/powerpoint/2010/main" val="3964523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33 </a:t>
            </a:r>
            <a:r>
              <a:rPr lang="el-GR" sz="3200" b="0" dirty="0"/>
              <a:t>από 43)</a:t>
            </a:r>
            <a:endParaRPr lang="en-US" dirty="0"/>
          </a:p>
        </p:txBody>
      </p:sp>
      <p:sp>
        <p:nvSpPr>
          <p:cNvPr id="3" name="Content Placeholder 2"/>
          <p:cNvSpPr>
            <a:spLocks noGrp="1"/>
          </p:cNvSpPr>
          <p:nvPr>
            <p:ph idx="1"/>
          </p:nvPr>
        </p:nvSpPr>
        <p:spPr/>
        <p:txBody>
          <a:bodyPr>
            <a:normAutofit/>
          </a:bodyPr>
          <a:lstStyle/>
          <a:p>
            <a:r>
              <a:rPr lang="el-GR" b="1" dirty="0"/>
              <a:t>Σχέση ένα προς </a:t>
            </a:r>
            <a:r>
              <a:rPr lang="el-GR" b="1" dirty="0" smtClean="0"/>
              <a:t>πολλά (</a:t>
            </a:r>
            <a:r>
              <a:rPr lang="el-GR" b="1" dirty="0" err="1" smtClean="0"/>
              <a:t>one</a:t>
            </a:r>
            <a:r>
              <a:rPr lang="el-GR" b="1" dirty="0" smtClean="0"/>
              <a:t> </a:t>
            </a:r>
            <a:r>
              <a:rPr lang="el-GR" b="1" dirty="0" err="1"/>
              <a:t>to</a:t>
            </a:r>
            <a:r>
              <a:rPr lang="el-GR" b="1" dirty="0"/>
              <a:t> </a:t>
            </a:r>
            <a:r>
              <a:rPr lang="en-US" b="1" dirty="0" smtClean="0"/>
              <a:t>many</a:t>
            </a:r>
            <a:r>
              <a:rPr lang="el-GR" b="1" dirty="0" smtClean="0"/>
              <a:t>)</a:t>
            </a:r>
          </a:p>
          <a:p>
            <a:pPr lvl="1"/>
            <a:endParaRPr lang="el-GR" dirty="0" smtClean="0"/>
          </a:p>
        </p:txBody>
      </p:sp>
      <p:graphicFrame>
        <p:nvGraphicFramePr>
          <p:cNvPr id="4" name="Table 3"/>
          <p:cNvGraphicFramePr>
            <a:graphicFrameLocks noGrp="1"/>
          </p:cNvGraphicFramePr>
          <p:nvPr>
            <p:extLst>
              <p:ext uri="{D42A27DB-BD31-4B8C-83A1-F6EECF244321}">
                <p14:modId xmlns:p14="http://schemas.microsoft.com/office/powerpoint/2010/main" val="820181180"/>
              </p:ext>
            </p:extLst>
          </p:nvPr>
        </p:nvGraphicFramePr>
        <p:xfrm>
          <a:off x="1212304" y="2396480"/>
          <a:ext cx="6096000" cy="1112520"/>
        </p:xfrm>
        <a:graphic>
          <a:graphicData uri="http://schemas.openxmlformats.org/drawingml/2006/table">
            <a:tbl>
              <a:tblPr firstRow="1" bandRow="1">
                <a:tableStyleId>{5C22544A-7EE6-4342-B048-85BDC9FD1C3A}</a:tableStyleId>
              </a:tblPr>
              <a:tblGrid>
                <a:gridCol w="1584176"/>
                <a:gridCol w="2479824"/>
                <a:gridCol w="2032000"/>
              </a:tblGrid>
              <a:tr h="370840">
                <a:tc>
                  <a:txBody>
                    <a:bodyPr/>
                    <a:lstStyle/>
                    <a:p>
                      <a:r>
                        <a:rPr lang="el-GR" dirty="0" smtClean="0">
                          <a:solidFill>
                            <a:schemeClr val="tx1"/>
                          </a:solidFill>
                        </a:rPr>
                        <a:t>ΚΩΔΙΚΟΣ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ΕΠΩΝΥΜΟ</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ΟΝΟΜΑ</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a:txBody>
                    <a:bodyPr/>
                    <a:lstStyle/>
                    <a:p>
                      <a:pPr algn="ctr"/>
                      <a:r>
                        <a:rPr lang="el-GR"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dirty="0" smtClean="0"/>
                        <a:t>ΑΛΕΞΑΝΔΡΟΥ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dirty="0" smtClean="0"/>
                        <a:t>ΑΛΕΞΑΝΔΡΟΣ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ΝΙΚΟΛΑΟΥ</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ΝΙΚΟΛΑΟΣ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2225242"/>
              </p:ext>
            </p:extLst>
          </p:nvPr>
        </p:nvGraphicFramePr>
        <p:xfrm>
          <a:off x="1187624" y="4581128"/>
          <a:ext cx="7704856" cy="1483360"/>
        </p:xfrm>
        <a:graphic>
          <a:graphicData uri="http://schemas.openxmlformats.org/drawingml/2006/table">
            <a:tbl>
              <a:tblPr firstRow="1" bandRow="1">
                <a:tableStyleId>{5C22544A-7EE6-4342-B048-85BDC9FD1C3A}</a:tableStyleId>
              </a:tblPr>
              <a:tblGrid>
                <a:gridCol w="1498168"/>
                <a:gridCol w="2534280"/>
                <a:gridCol w="1821442"/>
                <a:gridCol w="1850966"/>
              </a:tblGrid>
              <a:tr h="370840">
                <a:tc>
                  <a:txBody>
                    <a:bodyPr/>
                    <a:lstStyle/>
                    <a:p>
                      <a:pPr algn="ctr"/>
                      <a:r>
                        <a:rPr lang="el-GR" dirty="0" smtClean="0">
                          <a:solidFill>
                            <a:schemeClr val="tx1"/>
                          </a:solidFill>
                        </a:rPr>
                        <a:t>ΚΩΔΙΚΟΣ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ΕΠΩΝΥΜΟ</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ΟΝΟΜΑ</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dirty="0" smtClean="0">
                          <a:solidFill>
                            <a:schemeClr val="tx1"/>
                          </a:solidFill>
                        </a:rPr>
                        <a:t>ΕΙΔΙΚΟΤΗΤΑ</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a:txBody>
                    <a:bodyPr/>
                    <a:lstStyle/>
                    <a:p>
                      <a:pPr algn="ctr"/>
                      <a:r>
                        <a:rPr lang="el-GR"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ΑΓΓΕΛΟΠΟΥΛΟΣ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ΠΑΝΑΓΙΩΤΗΣ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ΠΑΘΟΛΟΓΟΣ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ΜΑΝΩΛΟΠΟΥΛΟΣ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ΙΩΑΝΝΗΣ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ΚΑΡΔΙΟΛΟΓΟΣ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l-GR"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ΒΑΣΙΛΟΠΟΥΛΟΣ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ΔΗΜΗΤΡΙΟΣ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t>ΑΚΤΙΝΟΛΟΓΟΣ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2915816" y="2051556"/>
            <a:ext cx="3214341" cy="369332"/>
          </a:xfrm>
          <a:prstGeom prst="rect">
            <a:avLst/>
          </a:prstGeom>
          <a:noFill/>
        </p:spPr>
        <p:txBody>
          <a:bodyPr wrap="none" rtlCol="0">
            <a:spAutoFit/>
          </a:bodyPr>
          <a:lstStyle/>
          <a:p>
            <a:r>
              <a:rPr lang="el-GR" b="1" dirty="0" smtClean="0">
                <a:solidFill>
                  <a:prstClr val="black"/>
                </a:solidFill>
                <a:latin typeface="Calibri"/>
              </a:rPr>
              <a:t>ΠΙΝΑΚΑΣ ΜΕ ΑΣΘΕΝΕΙΣ</a:t>
            </a:r>
            <a:endParaRPr lang="en-US" b="1" dirty="0">
              <a:solidFill>
                <a:prstClr val="black"/>
              </a:solidFill>
              <a:latin typeface="Calibri"/>
            </a:endParaRPr>
          </a:p>
        </p:txBody>
      </p:sp>
      <p:sp>
        <p:nvSpPr>
          <p:cNvPr id="7" name="TextBox 6"/>
          <p:cNvSpPr txBox="1"/>
          <p:nvPr/>
        </p:nvSpPr>
        <p:spPr>
          <a:xfrm>
            <a:off x="2699792" y="4221088"/>
            <a:ext cx="3018775" cy="369332"/>
          </a:xfrm>
          <a:prstGeom prst="rect">
            <a:avLst/>
          </a:prstGeom>
          <a:noFill/>
        </p:spPr>
        <p:txBody>
          <a:bodyPr wrap="none" rtlCol="0">
            <a:spAutoFit/>
          </a:bodyPr>
          <a:lstStyle/>
          <a:p>
            <a:r>
              <a:rPr lang="el-GR" b="1" dirty="0" smtClean="0">
                <a:solidFill>
                  <a:prstClr val="black"/>
                </a:solidFill>
                <a:latin typeface="Calibri"/>
              </a:rPr>
              <a:t>ΠΙΝΑΚΑΣ ΜΕ ΙΑΤΡΟΥΣ</a:t>
            </a:r>
            <a:endParaRPr lang="en-US" b="1" dirty="0">
              <a:solidFill>
                <a:prstClr val="black"/>
              </a:solidFill>
              <a:latin typeface="Calibri"/>
            </a:endParaRPr>
          </a:p>
        </p:txBody>
      </p:sp>
      <p:grpSp>
        <p:nvGrpSpPr>
          <p:cNvPr id="37" name="Group 36"/>
          <p:cNvGrpSpPr/>
          <p:nvPr/>
        </p:nvGrpSpPr>
        <p:grpSpPr>
          <a:xfrm>
            <a:off x="683568" y="2924944"/>
            <a:ext cx="504056" cy="2628292"/>
            <a:chOff x="683568" y="3356992"/>
            <a:chExt cx="504056" cy="2808312"/>
          </a:xfrm>
        </p:grpSpPr>
        <p:cxnSp>
          <p:nvCxnSpPr>
            <p:cNvPr id="28" name="Straight Connector 27"/>
            <p:cNvCxnSpPr/>
            <p:nvPr/>
          </p:nvCxnSpPr>
          <p:spPr>
            <a:xfrm flipV="1">
              <a:off x="683568" y="3356992"/>
              <a:ext cx="0" cy="2448272"/>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683568" y="3356992"/>
              <a:ext cx="504056" cy="0"/>
            </a:xfrm>
            <a:prstGeom prst="line">
              <a:avLst/>
            </a:prstGeom>
            <a:ln>
              <a:solidFill>
                <a:srgbClr val="34494A"/>
              </a:solidFill>
              <a:headEnd type="none"/>
              <a:tailEnd type="oval"/>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683568" y="5805264"/>
              <a:ext cx="504056"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a:off x="683568" y="5805264"/>
              <a:ext cx="0" cy="360040"/>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683568" y="6165304"/>
              <a:ext cx="504056" cy="0"/>
            </a:xfrm>
            <a:prstGeom prst="straightConnector1">
              <a:avLst/>
            </a:prstGeom>
            <a:ln>
              <a:solidFill>
                <a:srgbClr val="34494A"/>
              </a:solidFill>
              <a:tailEnd type="arrow"/>
            </a:ln>
          </p:spPr>
          <p:style>
            <a:lnRef idx="3">
              <a:schemeClr val="accent1"/>
            </a:lnRef>
            <a:fillRef idx="0">
              <a:schemeClr val="accent1"/>
            </a:fillRef>
            <a:effectRef idx="2">
              <a:schemeClr val="accent1"/>
            </a:effectRef>
            <a:fontRef idx="minor">
              <a:schemeClr val="tx1"/>
            </a:fontRef>
          </p:style>
        </p:cxnSp>
      </p:grpSp>
      <p:grpSp>
        <p:nvGrpSpPr>
          <p:cNvPr id="14" name="Group 13"/>
          <p:cNvGrpSpPr/>
          <p:nvPr/>
        </p:nvGrpSpPr>
        <p:grpSpPr>
          <a:xfrm>
            <a:off x="395536" y="3356992"/>
            <a:ext cx="792088" cy="2088232"/>
            <a:chOff x="395536" y="3356992"/>
            <a:chExt cx="792088" cy="2088232"/>
          </a:xfrm>
        </p:grpSpPr>
        <p:cxnSp>
          <p:nvCxnSpPr>
            <p:cNvPr id="9" name="Straight Connector 8"/>
            <p:cNvCxnSpPr/>
            <p:nvPr/>
          </p:nvCxnSpPr>
          <p:spPr>
            <a:xfrm flipH="1">
              <a:off x="395536" y="5445224"/>
              <a:ext cx="792088" cy="0"/>
            </a:xfrm>
            <a:prstGeom prst="line">
              <a:avLst/>
            </a:prstGeom>
            <a:ln>
              <a:headEnd type="triangle"/>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395536" y="3356992"/>
              <a:ext cx="0" cy="20882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395536" y="3356992"/>
              <a:ext cx="792088" cy="0"/>
            </a:xfrm>
            <a:prstGeom prst="line">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25" name="Group 24"/>
          <p:cNvGrpSpPr/>
          <p:nvPr/>
        </p:nvGrpSpPr>
        <p:grpSpPr>
          <a:xfrm>
            <a:off x="179512" y="3212976"/>
            <a:ext cx="1008112" cy="2664296"/>
            <a:chOff x="395536" y="3356992"/>
            <a:chExt cx="792088" cy="2088232"/>
          </a:xfrm>
        </p:grpSpPr>
        <p:cxnSp>
          <p:nvCxnSpPr>
            <p:cNvPr id="26" name="Straight Connector 25"/>
            <p:cNvCxnSpPr/>
            <p:nvPr/>
          </p:nvCxnSpPr>
          <p:spPr>
            <a:xfrm flipH="1">
              <a:off x="395536" y="5445224"/>
              <a:ext cx="792088" cy="0"/>
            </a:xfrm>
            <a:prstGeom prst="line">
              <a:avLst/>
            </a:prstGeom>
            <a:ln>
              <a:solidFill>
                <a:srgbClr val="34494A"/>
              </a:solidFill>
              <a:headEnd type="triangle"/>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flipV="1">
              <a:off x="395536" y="3356992"/>
              <a:ext cx="0" cy="2088232"/>
            </a:xfrm>
            <a:prstGeom prst="line">
              <a:avLst/>
            </a:prstGeom>
            <a:ln>
              <a:solidFill>
                <a:srgbClr val="34494A"/>
              </a:solidFill>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395536" y="3356992"/>
              <a:ext cx="792088" cy="0"/>
            </a:xfrm>
            <a:prstGeom prst="line">
              <a:avLst/>
            </a:prstGeom>
            <a:ln>
              <a:solidFill>
                <a:srgbClr val="34494A"/>
              </a:solidFill>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299246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34 </a:t>
            </a:r>
            <a:r>
              <a:rPr lang="el-GR" sz="3200" b="0" dirty="0"/>
              <a:t>από 43)</a:t>
            </a:r>
            <a:endParaRPr lang="en-US" dirty="0"/>
          </a:p>
        </p:txBody>
      </p:sp>
      <p:sp>
        <p:nvSpPr>
          <p:cNvPr id="3" name="Content Placeholder 2"/>
          <p:cNvSpPr>
            <a:spLocks noGrp="1"/>
          </p:cNvSpPr>
          <p:nvPr>
            <p:ph idx="1"/>
          </p:nvPr>
        </p:nvSpPr>
        <p:spPr/>
        <p:txBody>
          <a:bodyPr>
            <a:normAutofit lnSpcReduction="10000"/>
          </a:bodyPr>
          <a:lstStyle/>
          <a:p>
            <a:pPr>
              <a:lnSpc>
                <a:spcPct val="110000"/>
              </a:lnSpc>
              <a:spcBef>
                <a:spcPts val="1200"/>
              </a:spcBef>
            </a:pPr>
            <a:r>
              <a:rPr lang="el-GR" dirty="0" smtClean="0"/>
              <a:t>Η υλοποίηση μίας σχέσης πολλά προς πολλά υλοποιείται με χρήση ενός πίνακα συνένωσης και δύο σχέσεις ένα προς πολλά.</a:t>
            </a:r>
          </a:p>
          <a:p>
            <a:pPr>
              <a:lnSpc>
                <a:spcPct val="110000"/>
              </a:lnSpc>
              <a:spcBef>
                <a:spcPts val="1200"/>
              </a:spcBef>
            </a:pPr>
            <a:r>
              <a:rPr lang="el-GR" dirty="0" smtClean="0"/>
              <a:t>Στο προηγούμενο παράδειγμα, μπορεί να οριστεί ο πίνακας εξετάσεις με πεδία :</a:t>
            </a:r>
          </a:p>
          <a:p>
            <a:pPr lvl="1">
              <a:lnSpc>
                <a:spcPct val="110000"/>
              </a:lnSpc>
              <a:spcBef>
                <a:spcPts val="1200"/>
              </a:spcBef>
            </a:pPr>
            <a:r>
              <a:rPr lang="el-GR" dirty="0" smtClean="0"/>
              <a:t>Κωδικός,</a:t>
            </a:r>
          </a:p>
          <a:p>
            <a:pPr lvl="1">
              <a:lnSpc>
                <a:spcPct val="110000"/>
              </a:lnSpc>
              <a:spcBef>
                <a:spcPts val="1200"/>
              </a:spcBef>
            </a:pPr>
            <a:r>
              <a:rPr lang="el-GR" dirty="0" smtClean="0"/>
              <a:t>Ημερομηνία εξέτασης,</a:t>
            </a:r>
          </a:p>
          <a:p>
            <a:pPr lvl="1">
              <a:lnSpc>
                <a:spcPct val="110000"/>
              </a:lnSpc>
              <a:spcBef>
                <a:spcPts val="1200"/>
              </a:spcBef>
            </a:pPr>
            <a:r>
              <a:rPr lang="el-GR" dirty="0" smtClean="0"/>
              <a:t>Είδος εξέτασης,</a:t>
            </a:r>
          </a:p>
          <a:p>
            <a:pPr lvl="1">
              <a:lnSpc>
                <a:spcPct val="110000"/>
              </a:lnSpc>
              <a:spcBef>
                <a:spcPts val="1200"/>
              </a:spcBef>
            </a:pPr>
            <a:r>
              <a:rPr lang="el-GR" dirty="0" smtClean="0"/>
              <a:t>Κωδικός ασθενή,</a:t>
            </a:r>
          </a:p>
          <a:p>
            <a:pPr lvl="1">
              <a:lnSpc>
                <a:spcPct val="110000"/>
              </a:lnSpc>
              <a:spcBef>
                <a:spcPts val="1200"/>
              </a:spcBef>
            </a:pPr>
            <a:r>
              <a:rPr lang="el-GR" dirty="0" smtClean="0"/>
              <a:t>Κωδικός ιατρού.</a:t>
            </a:r>
            <a:endParaRPr lang="en-US" dirty="0"/>
          </a:p>
        </p:txBody>
      </p:sp>
    </p:spTree>
    <p:extLst>
      <p:ext uri="{BB962C8B-B14F-4D97-AF65-F5344CB8AC3E}">
        <p14:creationId xmlns:p14="http://schemas.microsoft.com/office/powerpoint/2010/main" val="3172762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35 </a:t>
            </a:r>
            <a:r>
              <a:rPr lang="el-GR" sz="3200" b="0" dirty="0"/>
              <a:t>από 43)</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Το πεδίο κωδικός ασθενή είναι ένα εξωτερικό κλειδί για τη δημιουργία σχέσης ένα προς πολλά με τον πίνακα ασθενείς.</a:t>
            </a:r>
          </a:p>
          <a:p>
            <a:pPr>
              <a:lnSpc>
                <a:spcPct val="114000"/>
              </a:lnSpc>
              <a:spcBef>
                <a:spcPts val="1200"/>
              </a:spcBef>
            </a:pPr>
            <a:r>
              <a:rPr lang="el-GR" dirty="0" smtClean="0"/>
              <a:t> </a:t>
            </a:r>
            <a:r>
              <a:rPr lang="el-GR" dirty="0"/>
              <a:t>Το πεδίο κωδικός </a:t>
            </a:r>
            <a:r>
              <a:rPr lang="el-GR" dirty="0" smtClean="0"/>
              <a:t>ιατρού είναι </a:t>
            </a:r>
            <a:r>
              <a:rPr lang="el-GR" dirty="0"/>
              <a:t>ένα εξωτερικό κλειδί για τη δημιουργία σχέσης ένα προς πολλά με τον πίνακα </a:t>
            </a:r>
            <a:r>
              <a:rPr lang="el-GR" dirty="0" smtClean="0"/>
              <a:t>ιατροί.</a:t>
            </a:r>
            <a:endParaRPr lang="el-GR" dirty="0"/>
          </a:p>
        </p:txBody>
      </p:sp>
    </p:spTree>
    <p:extLst>
      <p:ext uri="{BB962C8B-B14F-4D97-AF65-F5344CB8AC3E}">
        <p14:creationId xmlns:p14="http://schemas.microsoft.com/office/powerpoint/2010/main" val="2528131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36 </a:t>
            </a:r>
            <a:r>
              <a:rPr lang="el-GR" sz="3200" b="0" dirty="0"/>
              <a:t>από 43)</a:t>
            </a:r>
            <a:endParaRPr lang="el-GR" dirty="0"/>
          </a:p>
        </p:txBody>
      </p:sp>
      <p:sp>
        <p:nvSpPr>
          <p:cNvPr id="3" name="Content Placeholder 2"/>
          <p:cNvSpPr>
            <a:spLocks noGrp="1"/>
          </p:cNvSpPr>
          <p:nvPr>
            <p:ph idx="1"/>
          </p:nvPr>
        </p:nvSpPr>
        <p:spPr/>
        <p:txBody>
          <a:bodyPr>
            <a:normAutofit/>
          </a:bodyPr>
          <a:lstStyle/>
          <a:p>
            <a:r>
              <a:rPr lang="el-GR" sz="2200" dirty="0" smtClean="0"/>
              <a:t>Γενικές οδηγίες δημιουργίας βάσης δεδομένων :</a:t>
            </a:r>
          </a:p>
          <a:p>
            <a:pPr lvl="1"/>
            <a:r>
              <a:rPr lang="el-GR" sz="2200" dirty="0" smtClean="0"/>
              <a:t>Καταγραφή όλων των οντοτήτων για τις οποίες θα αποθηκευθούν πληροφορίες.</a:t>
            </a:r>
          </a:p>
          <a:p>
            <a:pPr lvl="1"/>
            <a:r>
              <a:rPr lang="el-GR" sz="2200" dirty="0" smtClean="0"/>
              <a:t>Για κάθε οντότητα θα υπάρχει διαφορετικός πίνακας.</a:t>
            </a:r>
          </a:p>
          <a:p>
            <a:pPr lvl="1"/>
            <a:r>
              <a:rPr lang="el-GR" sz="2200" dirty="0" smtClean="0"/>
              <a:t>Αναγνώριση των σχέσεων μεταξύ οντοτήτων. Οι σχέσεις είναι συνήθως ένα προς πολλά.</a:t>
            </a:r>
          </a:p>
          <a:p>
            <a:pPr lvl="1"/>
            <a:r>
              <a:rPr lang="el-GR" sz="2200" dirty="0" smtClean="0"/>
              <a:t>Κάθε πίνακας πρέπει να έχει ένα πρωτεύον κλειδί, κατά προτίμηση ακέραιος.</a:t>
            </a:r>
          </a:p>
          <a:p>
            <a:pPr lvl="1"/>
            <a:r>
              <a:rPr lang="el-GR" sz="2200" dirty="0" smtClean="0"/>
              <a:t>Κάθε πίνακας με την ένδειξη πολλά (πίνακας </a:t>
            </a:r>
            <a:r>
              <a:rPr lang="en-US" sz="2200" dirty="0" smtClean="0"/>
              <a:t>“</a:t>
            </a:r>
            <a:r>
              <a:rPr lang="el-GR" sz="2200" dirty="0" smtClean="0"/>
              <a:t>παιδί</a:t>
            </a:r>
            <a:r>
              <a:rPr lang="en-US" sz="2200" dirty="0" smtClean="0"/>
              <a:t>”</a:t>
            </a:r>
            <a:r>
              <a:rPr lang="el-GR" sz="2200" dirty="0" smtClean="0"/>
              <a:t> θα έχει εξωτερικό κλειδί), το οποίο συνδέεται με τον πρωτεύον κλειδί του πίνακα </a:t>
            </a:r>
            <a:r>
              <a:rPr lang="en-US" sz="2200" dirty="0" smtClean="0"/>
              <a:t>“</a:t>
            </a:r>
            <a:r>
              <a:rPr lang="el-GR" sz="2200" dirty="0" smtClean="0"/>
              <a:t>πατέρα</a:t>
            </a:r>
            <a:r>
              <a:rPr lang="en-US" sz="2200" dirty="0" smtClean="0"/>
              <a:t>”</a:t>
            </a:r>
            <a:r>
              <a:rPr lang="el-GR" sz="2200" dirty="0" smtClean="0"/>
              <a:t>.</a:t>
            </a:r>
            <a:endParaRPr lang="en-US" sz="2200" dirty="0" smtClean="0"/>
          </a:p>
          <a:p>
            <a:pPr lvl="1"/>
            <a:r>
              <a:rPr lang="el-GR" sz="2200" dirty="0" smtClean="0"/>
              <a:t>Μία σχέση πολλά προς πολλά </a:t>
            </a:r>
            <a:r>
              <a:rPr lang="en-US" sz="2200" dirty="0" smtClean="0"/>
              <a:t>“</a:t>
            </a:r>
            <a:r>
              <a:rPr lang="el-GR" sz="2200" dirty="0" smtClean="0"/>
              <a:t>σπάει</a:t>
            </a:r>
            <a:r>
              <a:rPr lang="en-US" sz="2200" dirty="0" smtClean="0"/>
              <a:t>”</a:t>
            </a:r>
            <a:r>
              <a:rPr lang="el-GR" sz="2200" dirty="0" smtClean="0"/>
              <a:t> σε δύο σχέσεις ένα προς πολλά </a:t>
            </a:r>
            <a:r>
              <a:rPr lang="el-GR" sz="2200" dirty="0"/>
              <a:t>με χρήση πίνακα </a:t>
            </a:r>
            <a:r>
              <a:rPr lang="el-GR" sz="2200" dirty="0" smtClean="0"/>
              <a:t>συνένωσης.</a:t>
            </a:r>
            <a:endParaRPr lang="el-GR" sz="2200" dirty="0"/>
          </a:p>
        </p:txBody>
      </p:sp>
    </p:spTree>
    <p:extLst>
      <p:ext uri="{BB962C8B-B14F-4D97-AF65-F5344CB8AC3E}">
        <p14:creationId xmlns:p14="http://schemas.microsoft.com/office/powerpoint/2010/main" val="3293143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37 </a:t>
            </a:r>
            <a:r>
              <a:rPr lang="el-GR" sz="3200" b="0" dirty="0"/>
              <a:t>από 43)</a:t>
            </a:r>
            <a:endParaRPr lang="el-GR" dirty="0"/>
          </a:p>
        </p:txBody>
      </p:sp>
      <p:sp>
        <p:nvSpPr>
          <p:cNvPr id="3" name="Content Placeholder 2"/>
          <p:cNvSpPr>
            <a:spLocks noGrp="1"/>
          </p:cNvSpPr>
          <p:nvPr>
            <p:ph idx="1"/>
          </p:nvPr>
        </p:nvSpPr>
        <p:spPr/>
        <p:txBody>
          <a:bodyPr/>
          <a:lstStyle/>
          <a:p>
            <a:pPr marL="0" indent="0">
              <a:lnSpc>
                <a:spcPct val="114000"/>
              </a:lnSpc>
              <a:spcBef>
                <a:spcPts val="1200"/>
              </a:spcBef>
              <a:buNone/>
            </a:pPr>
            <a:r>
              <a:rPr lang="el-GR" b="1" dirty="0" smtClean="0"/>
              <a:t>Παράδειγμα</a:t>
            </a:r>
          </a:p>
          <a:p>
            <a:pPr marL="0" indent="0">
              <a:lnSpc>
                <a:spcPct val="114000"/>
              </a:lnSpc>
              <a:spcBef>
                <a:spcPts val="1200"/>
              </a:spcBef>
              <a:buNone/>
            </a:pPr>
            <a:r>
              <a:rPr lang="el-GR" dirty="0" smtClean="0"/>
              <a:t>Έστω ότι θέλει να δημιουργηθεί μία βάση δεδομένων που θα περιλαμβάνει πληροφορίες για τα τμήματα ενός νοσοκομείου, τα μηχανήματα που υπάρχουν, τους ασθενείς που έχουν εισαχθεί, τις εξετάσεις που έχουν κάνει και τους ιατρούς που εργάζονται στο νοσοκομείο.</a:t>
            </a:r>
            <a:endParaRPr lang="el-GR" dirty="0"/>
          </a:p>
        </p:txBody>
      </p:sp>
    </p:spTree>
    <p:extLst>
      <p:ext uri="{BB962C8B-B14F-4D97-AF65-F5344CB8AC3E}">
        <p14:creationId xmlns:p14="http://schemas.microsoft.com/office/powerpoint/2010/main" val="1506943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38 </a:t>
            </a:r>
            <a:r>
              <a:rPr lang="el-GR" sz="3200" b="0" dirty="0"/>
              <a:t>από 43)</a:t>
            </a:r>
            <a:endParaRPr lang="el-GR" dirty="0"/>
          </a:p>
        </p:txBody>
      </p:sp>
      <p:sp>
        <p:nvSpPr>
          <p:cNvPr id="3" name="Content Placeholder 2"/>
          <p:cNvSpPr>
            <a:spLocks noGrp="1"/>
          </p:cNvSpPr>
          <p:nvPr>
            <p:ph idx="1"/>
          </p:nvPr>
        </p:nvSpPr>
        <p:spPr/>
        <p:txBody>
          <a:bodyPr/>
          <a:lstStyle/>
          <a:p>
            <a:pPr marL="0" indent="0">
              <a:lnSpc>
                <a:spcPct val="114000"/>
              </a:lnSpc>
              <a:spcBef>
                <a:spcPts val="1200"/>
              </a:spcBef>
              <a:buNone/>
            </a:pPr>
            <a:r>
              <a:rPr lang="el-GR" b="1" dirty="0" smtClean="0"/>
              <a:t>Παράδειγμα</a:t>
            </a:r>
          </a:p>
          <a:p>
            <a:pPr marL="0" indent="0">
              <a:lnSpc>
                <a:spcPct val="114000"/>
              </a:lnSpc>
              <a:spcBef>
                <a:spcPts val="1200"/>
              </a:spcBef>
              <a:buNone/>
            </a:pPr>
            <a:r>
              <a:rPr lang="el-GR" dirty="0" smtClean="0"/>
              <a:t>Θα δημιουργηθούν οι εξής πίνακες :</a:t>
            </a:r>
          </a:p>
          <a:p>
            <a:pPr>
              <a:lnSpc>
                <a:spcPct val="114000"/>
              </a:lnSpc>
              <a:spcBef>
                <a:spcPts val="1200"/>
              </a:spcBef>
            </a:pPr>
            <a:r>
              <a:rPr lang="el-GR" dirty="0" smtClean="0"/>
              <a:t>Πίνακας για τα τμήματα με το όνομα </a:t>
            </a:r>
            <a:r>
              <a:rPr lang="en-US" dirty="0" smtClean="0"/>
              <a:t>departments</a:t>
            </a:r>
            <a:r>
              <a:rPr lang="el-GR" dirty="0" smtClean="0"/>
              <a:t>.</a:t>
            </a:r>
            <a:endParaRPr lang="en-US" dirty="0" smtClean="0"/>
          </a:p>
          <a:p>
            <a:pPr>
              <a:lnSpc>
                <a:spcPct val="114000"/>
              </a:lnSpc>
              <a:spcBef>
                <a:spcPts val="1200"/>
              </a:spcBef>
            </a:pPr>
            <a:r>
              <a:rPr lang="el-GR" dirty="0"/>
              <a:t>Πίνακας για τα </a:t>
            </a:r>
            <a:r>
              <a:rPr lang="el-GR" dirty="0" smtClean="0"/>
              <a:t>μηχανήματα με </a:t>
            </a:r>
            <a:r>
              <a:rPr lang="el-GR" dirty="0"/>
              <a:t>το όνομα </a:t>
            </a:r>
            <a:r>
              <a:rPr lang="en-US" dirty="0" smtClean="0"/>
              <a:t>devices</a:t>
            </a:r>
            <a:r>
              <a:rPr lang="el-GR" dirty="0" smtClean="0"/>
              <a:t>.</a:t>
            </a:r>
            <a:endParaRPr lang="en-US" dirty="0" smtClean="0"/>
          </a:p>
          <a:p>
            <a:pPr>
              <a:lnSpc>
                <a:spcPct val="114000"/>
              </a:lnSpc>
              <a:spcBef>
                <a:spcPts val="1200"/>
              </a:spcBef>
            </a:pPr>
            <a:r>
              <a:rPr lang="el-GR" dirty="0"/>
              <a:t>Πίνακας για </a:t>
            </a:r>
            <a:r>
              <a:rPr lang="el-GR" dirty="0" smtClean="0"/>
              <a:t>τους ασθενείς με </a:t>
            </a:r>
            <a:r>
              <a:rPr lang="el-GR" dirty="0"/>
              <a:t>το όνομα </a:t>
            </a:r>
            <a:r>
              <a:rPr lang="en-US" dirty="0" smtClean="0"/>
              <a:t>patients</a:t>
            </a:r>
            <a:r>
              <a:rPr lang="el-GR" dirty="0" smtClean="0"/>
              <a:t>.</a:t>
            </a:r>
            <a:endParaRPr lang="en-US" dirty="0" smtClean="0"/>
          </a:p>
          <a:p>
            <a:pPr>
              <a:lnSpc>
                <a:spcPct val="114000"/>
              </a:lnSpc>
              <a:spcBef>
                <a:spcPts val="1200"/>
              </a:spcBef>
            </a:pPr>
            <a:r>
              <a:rPr lang="el-GR" dirty="0"/>
              <a:t>Πίνακας για </a:t>
            </a:r>
            <a:r>
              <a:rPr lang="el-GR" dirty="0" smtClean="0"/>
              <a:t>τις εξετάσεις με </a:t>
            </a:r>
            <a:r>
              <a:rPr lang="el-GR" dirty="0"/>
              <a:t>το όνομα </a:t>
            </a:r>
            <a:r>
              <a:rPr lang="en-US" dirty="0" smtClean="0"/>
              <a:t>exams</a:t>
            </a:r>
            <a:r>
              <a:rPr lang="el-GR" dirty="0" smtClean="0"/>
              <a:t>.</a:t>
            </a:r>
            <a:endParaRPr lang="en-US" dirty="0" smtClean="0"/>
          </a:p>
          <a:p>
            <a:pPr>
              <a:lnSpc>
                <a:spcPct val="114000"/>
              </a:lnSpc>
              <a:spcBef>
                <a:spcPts val="1200"/>
              </a:spcBef>
            </a:pPr>
            <a:r>
              <a:rPr lang="el-GR" dirty="0"/>
              <a:t>Πίνακας για </a:t>
            </a:r>
            <a:r>
              <a:rPr lang="el-GR" dirty="0" smtClean="0"/>
              <a:t>τους ιατρούς με </a:t>
            </a:r>
            <a:r>
              <a:rPr lang="el-GR" dirty="0"/>
              <a:t>το όνομα </a:t>
            </a:r>
            <a:r>
              <a:rPr lang="en-US" dirty="0" smtClean="0"/>
              <a:t>doctors</a:t>
            </a:r>
            <a:r>
              <a:rPr lang="el-GR" dirty="0" smtClean="0"/>
              <a:t>.</a:t>
            </a:r>
            <a:endParaRPr lang="el-GR" dirty="0"/>
          </a:p>
        </p:txBody>
      </p:sp>
    </p:spTree>
    <p:extLst>
      <p:ext uri="{BB962C8B-B14F-4D97-AF65-F5344CB8AC3E}">
        <p14:creationId xmlns:p14="http://schemas.microsoft.com/office/powerpoint/2010/main" val="4143400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(3 </a:t>
            </a:r>
            <a:r>
              <a:rPr lang="el-GR" sz="3200" b="0" dirty="0"/>
              <a:t>από 43)</a:t>
            </a:r>
            <a:endParaRPr lang="el-GR" dirty="0"/>
          </a:p>
        </p:txBody>
      </p:sp>
      <p:sp>
        <p:nvSpPr>
          <p:cNvPr id="3" name="Content Placeholder 2"/>
          <p:cNvSpPr>
            <a:spLocks noGrp="1"/>
          </p:cNvSpPr>
          <p:nvPr>
            <p:ph idx="1"/>
          </p:nvPr>
        </p:nvSpPr>
        <p:spPr>
          <a:xfrm>
            <a:off x="457200" y="1412776"/>
            <a:ext cx="8363272" cy="5040560"/>
          </a:xfrm>
        </p:spPr>
        <p:txBody>
          <a:bodyPr>
            <a:normAutofit/>
          </a:bodyPr>
          <a:lstStyle/>
          <a:p>
            <a:pPr>
              <a:spcBef>
                <a:spcPts val="800"/>
              </a:spcBef>
            </a:pPr>
            <a:r>
              <a:rPr lang="el-GR" sz="2200" dirty="0" smtClean="0"/>
              <a:t>Μια ιατρική βάση δεδομένων μπορεί να περιλαμβάνει :</a:t>
            </a:r>
          </a:p>
          <a:p>
            <a:pPr lvl="1">
              <a:spcBef>
                <a:spcPts val="800"/>
              </a:spcBef>
            </a:pPr>
            <a:r>
              <a:rPr lang="el-GR" sz="2200" dirty="0" smtClean="0"/>
              <a:t>Πληροφορίες για ασθενείς :</a:t>
            </a:r>
          </a:p>
          <a:p>
            <a:pPr lvl="2">
              <a:spcBef>
                <a:spcPts val="800"/>
              </a:spcBef>
            </a:pPr>
            <a:r>
              <a:rPr lang="el-GR" sz="2200" dirty="0" smtClean="0"/>
              <a:t>Δημογραφικά στοιχεία (επώνυμο, όνομα, ημερομηνία γέννησης, διεύθυνση κ.λπ.).</a:t>
            </a:r>
          </a:p>
          <a:p>
            <a:pPr lvl="2">
              <a:spcBef>
                <a:spcPts val="800"/>
              </a:spcBef>
            </a:pPr>
            <a:r>
              <a:rPr lang="el-GR" sz="2200" dirty="0" smtClean="0"/>
              <a:t>Ιστορικό (ασθένειες, προηγούμενες εισαγωγές).</a:t>
            </a:r>
          </a:p>
          <a:p>
            <a:pPr lvl="2">
              <a:spcBef>
                <a:spcPts val="800"/>
              </a:spcBef>
            </a:pPr>
            <a:r>
              <a:rPr lang="el-GR" sz="2200" dirty="0" smtClean="0"/>
              <a:t>Εξετάσεις (είδος εξέτασης, ημερομηνία εξέτασης, εικόνες κ.λπ.).</a:t>
            </a:r>
            <a:endParaRPr lang="en-US" sz="2200" dirty="0" smtClean="0"/>
          </a:p>
          <a:p>
            <a:pPr lvl="1">
              <a:spcBef>
                <a:spcPts val="800"/>
              </a:spcBef>
            </a:pPr>
            <a:r>
              <a:rPr lang="el-GR" sz="2200" dirty="0"/>
              <a:t>Πληροφορίες για το </a:t>
            </a:r>
            <a:r>
              <a:rPr lang="el-GR" sz="2200" dirty="0" smtClean="0"/>
              <a:t>νοσοκομείο</a:t>
            </a:r>
            <a:r>
              <a:rPr lang="en-US" sz="2200" dirty="0"/>
              <a:t>:</a:t>
            </a:r>
            <a:endParaRPr lang="el-GR" sz="2200" dirty="0"/>
          </a:p>
          <a:p>
            <a:pPr lvl="2">
              <a:spcBef>
                <a:spcPts val="800"/>
              </a:spcBef>
            </a:pPr>
            <a:r>
              <a:rPr lang="el-GR" sz="2200" dirty="0" smtClean="0"/>
              <a:t>Ιατροί </a:t>
            </a:r>
            <a:r>
              <a:rPr lang="el-GR" sz="2200" dirty="0"/>
              <a:t>(ονοματεπώνυμο, ειδικότητα κ.λπ</a:t>
            </a:r>
            <a:r>
              <a:rPr lang="el-GR" sz="2200" dirty="0" smtClean="0"/>
              <a:t>.).</a:t>
            </a:r>
            <a:endParaRPr lang="el-GR" sz="2200" dirty="0"/>
          </a:p>
          <a:p>
            <a:pPr lvl="2">
              <a:spcBef>
                <a:spcPts val="800"/>
              </a:spcBef>
            </a:pPr>
            <a:r>
              <a:rPr lang="el-GR" sz="2200" dirty="0" smtClean="0"/>
              <a:t>Ιατρικά </a:t>
            </a:r>
            <a:r>
              <a:rPr lang="el-GR" sz="2200" dirty="0"/>
              <a:t>μηχανήματα (Τύποι μηχανημάτων, συντηρήσεις, βλάβες</a:t>
            </a:r>
            <a:r>
              <a:rPr lang="el-GR" sz="2200" dirty="0" smtClean="0"/>
              <a:t>).</a:t>
            </a:r>
            <a:endParaRPr lang="el-GR" sz="2200" dirty="0"/>
          </a:p>
          <a:p>
            <a:pPr lvl="2">
              <a:spcBef>
                <a:spcPts val="800"/>
              </a:spcBef>
            </a:pPr>
            <a:r>
              <a:rPr lang="el-GR" sz="2200" dirty="0"/>
              <a:t>Τμήματα/κλινικές (ονομασία, πλήθος δωματίων, κ.λπ</a:t>
            </a:r>
            <a:r>
              <a:rPr lang="el-GR" sz="2200" dirty="0" smtClean="0"/>
              <a:t>.).</a:t>
            </a:r>
            <a:endParaRPr lang="el-GR" sz="2200" dirty="0"/>
          </a:p>
        </p:txBody>
      </p:sp>
    </p:spTree>
    <p:extLst>
      <p:ext uri="{BB962C8B-B14F-4D97-AF65-F5344CB8AC3E}">
        <p14:creationId xmlns:p14="http://schemas.microsoft.com/office/powerpoint/2010/main" val="1545868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39 </a:t>
            </a:r>
            <a:r>
              <a:rPr lang="el-GR" sz="3200" b="0" dirty="0"/>
              <a:t>από 43)</a:t>
            </a:r>
            <a:endParaRPr lang="el-GR" dirty="0"/>
          </a:p>
        </p:txBody>
      </p:sp>
      <p:sp>
        <p:nvSpPr>
          <p:cNvPr id="3" name="Content Placeholder 2"/>
          <p:cNvSpPr>
            <a:spLocks noGrp="1"/>
          </p:cNvSpPr>
          <p:nvPr>
            <p:ph idx="1"/>
          </p:nvPr>
        </p:nvSpPr>
        <p:spPr/>
        <p:txBody>
          <a:bodyPr/>
          <a:lstStyle/>
          <a:p>
            <a:pPr marL="0" indent="0">
              <a:lnSpc>
                <a:spcPct val="110000"/>
              </a:lnSpc>
              <a:spcBef>
                <a:spcPts val="1200"/>
              </a:spcBef>
              <a:buNone/>
            </a:pPr>
            <a:r>
              <a:rPr lang="el-GR" b="1" dirty="0" smtClean="0"/>
              <a:t>Παράδειγμα</a:t>
            </a:r>
          </a:p>
          <a:p>
            <a:pPr>
              <a:lnSpc>
                <a:spcPct val="110000"/>
              </a:lnSpc>
              <a:spcBef>
                <a:spcPts val="1200"/>
              </a:spcBef>
            </a:pPr>
            <a:r>
              <a:rPr lang="el-GR" dirty="0" smtClean="0"/>
              <a:t>Κάθε πίνακας θα έχει ένα πεδίο (στήλη) με το όνομα </a:t>
            </a:r>
            <a:r>
              <a:rPr lang="en-US" dirty="0" smtClean="0"/>
              <a:t>id (</a:t>
            </a:r>
            <a:r>
              <a:rPr lang="el-GR" dirty="0" smtClean="0"/>
              <a:t>ή οποιοδήποτε άλλο όνομα</a:t>
            </a:r>
            <a:r>
              <a:rPr lang="en-US" dirty="0" smtClean="0"/>
              <a:t>)</a:t>
            </a:r>
            <a:r>
              <a:rPr lang="el-GR" dirty="0" smtClean="0"/>
              <a:t>, το οποίο θα λαμβάνει αυτόματα ακέραιες τιμές (αύξων αριθμός).</a:t>
            </a:r>
          </a:p>
          <a:p>
            <a:pPr>
              <a:lnSpc>
                <a:spcPct val="110000"/>
              </a:lnSpc>
              <a:spcBef>
                <a:spcPts val="1200"/>
              </a:spcBef>
            </a:pPr>
            <a:r>
              <a:rPr lang="el-GR" dirty="0" smtClean="0"/>
              <a:t>Υπάρχουν οι ακόλουθες σχέσεις:</a:t>
            </a:r>
          </a:p>
          <a:p>
            <a:pPr lvl="1">
              <a:lnSpc>
                <a:spcPct val="110000"/>
              </a:lnSpc>
              <a:spcBef>
                <a:spcPts val="1200"/>
              </a:spcBef>
            </a:pPr>
            <a:r>
              <a:rPr lang="el-GR" dirty="0" smtClean="0"/>
              <a:t>Ένα τμήμα έχει πολλά μηχανήματα.</a:t>
            </a:r>
          </a:p>
          <a:p>
            <a:pPr lvl="1">
              <a:lnSpc>
                <a:spcPct val="110000"/>
              </a:lnSpc>
              <a:spcBef>
                <a:spcPts val="1200"/>
              </a:spcBef>
            </a:pPr>
            <a:r>
              <a:rPr lang="el-GR" dirty="0" smtClean="0"/>
              <a:t>Σε ένα τμήμα εργάζονται πολλοί ιατροί.</a:t>
            </a:r>
          </a:p>
          <a:p>
            <a:pPr lvl="1">
              <a:lnSpc>
                <a:spcPct val="110000"/>
              </a:lnSpc>
              <a:spcBef>
                <a:spcPts val="1200"/>
              </a:spcBef>
            </a:pPr>
            <a:r>
              <a:rPr lang="el-GR" dirty="0" smtClean="0"/>
              <a:t>Ένας ασθενής κάνει πολλές εξετάσεις.</a:t>
            </a:r>
          </a:p>
          <a:p>
            <a:pPr lvl="1">
              <a:lnSpc>
                <a:spcPct val="110000"/>
              </a:lnSpc>
              <a:spcBef>
                <a:spcPts val="1200"/>
              </a:spcBef>
            </a:pPr>
            <a:r>
              <a:rPr lang="el-GR" dirty="0" smtClean="0"/>
              <a:t>Ένας ιατρός παραγγέλνει πολλές εξετάσεις.</a:t>
            </a:r>
            <a:endParaRPr lang="el-GR" dirty="0"/>
          </a:p>
        </p:txBody>
      </p:sp>
    </p:spTree>
    <p:extLst>
      <p:ext uri="{BB962C8B-B14F-4D97-AF65-F5344CB8AC3E}">
        <p14:creationId xmlns:p14="http://schemas.microsoft.com/office/powerpoint/2010/main" val="3788042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(40 </a:t>
            </a:r>
            <a:r>
              <a:rPr lang="el-GR" sz="3200" b="0" dirty="0"/>
              <a:t>από 43)</a:t>
            </a:r>
            <a:endParaRPr lang="el-GR" dirty="0"/>
          </a:p>
        </p:txBody>
      </p:sp>
      <p:sp>
        <p:nvSpPr>
          <p:cNvPr id="3" name="Content Placeholder 2"/>
          <p:cNvSpPr>
            <a:spLocks noGrp="1"/>
          </p:cNvSpPr>
          <p:nvPr>
            <p:ph idx="1"/>
          </p:nvPr>
        </p:nvSpPr>
        <p:spPr/>
        <p:txBody>
          <a:bodyPr/>
          <a:lstStyle/>
          <a:p>
            <a:pPr marL="0" indent="0">
              <a:buNone/>
            </a:pPr>
            <a:r>
              <a:rPr lang="el-GR" b="1" dirty="0" smtClean="0"/>
              <a:t>Παράδειγμα</a:t>
            </a:r>
          </a:p>
          <a:p>
            <a:r>
              <a:rPr lang="el-GR" dirty="0" smtClean="0"/>
              <a:t>Θα πρέπει να δημιουργηθούν εξωτερικά κλειδιά στους πίνακες :</a:t>
            </a:r>
          </a:p>
          <a:p>
            <a:pPr lvl="1"/>
            <a:r>
              <a:rPr lang="en-US" dirty="0" smtClean="0"/>
              <a:t>Devices</a:t>
            </a:r>
            <a:r>
              <a:rPr lang="el-GR" dirty="0"/>
              <a:t>.</a:t>
            </a:r>
            <a:endParaRPr lang="el-GR" dirty="0" smtClean="0"/>
          </a:p>
          <a:p>
            <a:pPr lvl="1"/>
            <a:r>
              <a:rPr lang="en-US" dirty="0" smtClean="0"/>
              <a:t>Doctors</a:t>
            </a:r>
            <a:r>
              <a:rPr lang="el-GR" dirty="0" smtClean="0"/>
              <a:t>.</a:t>
            </a:r>
          </a:p>
          <a:p>
            <a:pPr lvl="1"/>
            <a:r>
              <a:rPr lang="en-US" dirty="0" smtClean="0"/>
              <a:t>Exams</a:t>
            </a:r>
            <a:r>
              <a:rPr lang="el-GR" dirty="0"/>
              <a:t>.</a:t>
            </a:r>
            <a:endParaRPr lang="el-GR" dirty="0" smtClean="0"/>
          </a:p>
          <a:p>
            <a:pPr marL="0" indent="0">
              <a:buNone/>
            </a:pPr>
            <a:endParaRPr lang="el-GR" dirty="0"/>
          </a:p>
          <a:p>
            <a:endParaRPr lang="el-GR" dirty="0"/>
          </a:p>
          <a:p>
            <a:endParaRPr lang="el-GR" dirty="0"/>
          </a:p>
          <a:p>
            <a:endParaRPr lang="el-GR" dirty="0"/>
          </a:p>
        </p:txBody>
      </p:sp>
    </p:spTree>
    <p:extLst>
      <p:ext uri="{BB962C8B-B14F-4D97-AF65-F5344CB8AC3E}">
        <p14:creationId xmlns:p14="http://schemas.microsoft.com/office/powerpoint/2010/main" val="12477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41 </a:t>
            </a:r>
            <a:r>
              <a:rPr lang="el-GR" sz="3200" b="0" dirty="0"/>
              <a:t>από 43)</a:t>
            </a:r>
            <a:endParaRPr lang="en-US" dirty="0"/>
          </a:p>
        </p:txBody>
      </p:sp>
      <p:sp>
        <p:nvSpPr>
          <p:cNvPr id="6" name="Content Placeholder 5"/>
          <p:cNvSpPr>
            <a:spLocks noGrp="1"/>
          </p:cNvSpPr>
          <p:nvPr>
            <p:ph idx="1"/>
          </p:nvPr>
        </p:nvSpPr>
        <p:spPr/>
        <p:txBody>
          <a:bodyPr/>
          <a:lstStyle/>
          <a:p>
            <a:pPr>
              <a:lnSpc>
                <a:spcPct val="110000"/>
              </a:lnSpc>
              <a:spcBef>
                <a:spcPts val="1200"/>
              </a:spcBef>
            </a:pPr>
            <a:r>
              <a:rPr lang="el-GR" dirty="0" smtClean="0"/>
              <a:t>Συνήθως, πριν τη δημιουργία μίας βάσης δεδομένων δημιουργείται ένα διάγραμμα που απεικονίζει τους πίνακες, τα πεδία τους και τις σχέσεις μεταξύ τους.</a:t>
            </a:r>
          </a:p>
          <a:p>
            <a:pPr>
              <a:lnSpc>
                <a:spcPct val="110000"/>
              </a:lnSpc>
              <a:spcBef>
                <a:spcPts val="1200"/>
              </a:spcBef>
            </a:pPr>
            <a:r>
              <a:rPr lang="el-GR" dirty="0" smtClean="0"/>
              <a:t>Ένα τέτοιο διάγραμμα ονομάζεται </a:t>
            </a:r>
            <a:r>
              <a:rPr lang="el-GR" b="1" dirty="0" smtClean="0"/>
              <a:t>διάγραμμα οντοτήτων και σχέσεων</a:t>
            </a:r>
            <a:r>
              <a:rPr lang="en-US" dirty="0" smtClean="0"/>
              <a:t> (</a:t>
            </a:r>
            <a:r>
              <a:rPr lang="en-US" b="1" dirty="0" smtClean="0"/>
              <a:t>entity relationship </a:t>
            </a:r>
            <a:r>
              <a:rPr lang="en-US" b="1" dirty="0" err="1" smtClean="0"/>
              <a:t>diagramm</a:t>
            </a:r>
            <a:r>
              <a:rPr lang="en-US" b="1" dirty="0" smtClean="0"/>
              <a:t> - ERD</a:t>
            </a:r>
            <a:r>
              <a:rPr lang="en-US" dirty="0" smtClean="0"/>
              <a:t> )</a:t>
            </a:r>
            <a:r>
              <a:rPr lang="el-GR" dirty="0" smtClean="0"/>
              <a:t>.</a:t>
            </a:r>
            <a:endParaRPr lang="en-US" dirty="0"/>
          </a:p>
        </p:txBody>
      </p:sp>
    </p:spTree>
    <p:extLst>
      <p:ext uri="{BB962C8B-B14F-4D97-AF65-F5344CB8AC3E}">
        <p14:creationId xmlns:p14="http://schemas.microsoft.com/office/powerpoint/2010/main" val="680583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42 </a:t>
            </a:r>
            <a:r>
              <a:rPr lang="el-GR" sz="3200" b="0" dirty="0"/>
              <a:t>από 43)</a:t>
            </a:r>
            <a:endParaRPr lang="en-US" dirty="0"/>
          </a:p>
        </p:txBody>
      </p:sp>
      <p:sp>
        <p:nvSpPr>
          <p:cNvPr id="3" name="Θέση περιεχομένου 2"/>
          <p:cNvSpPr>
            <a:spLocks noGrp="1"/>
          </p:cNvSpPr>
          <p:nvPr>
            <p:ph idx="1"/>
          </p:nvPr>
        </p:nvSpPr>
        <p:spPr/>
        <p:txBody>
          <a:bodyPr/>
          <a:lstStyle/>
          <a:p>
            <a:pPr marL="0" indent="0">
              <a:buNone/>
            </a:pPr>
            <a:r>
              <a:rPr lang="el-GR" b="1" dirty="0"/>
              <a:t>ΠΑΡΑΔΕΙΓΜΑ </a:t>
            </a:r>
            <a:r>
              <a:rPr lang="en-US" b="1" dirty="0" smtClean="0"/>
              <a:t>ERD</a:t>
            </a:r>
            <a:endParaRPr lang="en-US" b="1" dirty="0"/>
          </a:p>
        </p:txBody>
      </p:sp>
      <p:sp>
        <p:nvSpPr>
          <p:cNvPr id="5" name="Στρογγυλεμένο ορθογώνιο 4"/>
          <p:cNvSpPr/>
          <p:nvPr/>
        </p:nvSpPr>
        <p:spPr>
          <a:xfrm>
            <a:off x="517358" y="2243333"/>
            <a:ext cx="2041376" cy="2016224"/>
          </a:xfrm>
          <a:prstGeom prst="roundRect">
            <a:avLst/>
          </a:prstGeom>
          <a:noFill/>
          <a:ln>
            <a:solidFill>
              <a:srgbClr val="34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prstClr val="black"/>
                </a:solidFill>
              </a:rPr>
              <a:t>DEVICES</a:t>
            </a:r>
          </a:p>
          <a:p>
            <a:pPr marL="285750" indent="-285750">
              <a:buFont typeface="Courier New" panose="02070309020205020404" pitchFamily="49" charset="0"/>
              <a:buChar char="o"/>
            </a:pPr>
            <a:r>
              <a:rPr lang="en-US" dirty="0" smtClean="0">
                <a:solidFill>
                  <a:prstClr val="black"/>
                </a:solidFill>
              </a:rPr>
              <a:t>id PK</a:t>
            </a:r>
          </a:p>
          <a:p>
            <a:pPr marL="285750" indent="-285750">
              <a:buFont typeface="Courier New" panose="02070309020205020404" pitchFamily="49" charset="0"/>
              <a:buChar char="o"/>
            </a:pPr>
            <a:r>
              <a:rPr lang="en-US" dirty="0" smtClean="0">
                <a:solidFill>
                  <a:prstClr val="black"/>
                </a:solidFill>
              </a:rPr>
              <a:t>name</a:t>
            </a:r>
          </a:p>
          <a:p>
            <a:pPr marL="285750" indent="-285750">
              <a:buFont typeface="Courier New" panose="02070309020205020404" pitchFamily="49" charset="0"/>
              <a:buChar char="o"/>
            </a:pPr>
            <a:r>
              <a:rPr lang="en-US" dirty="0" smtClean="0">
                <a:solidFill>
                  <a:prstClr val="black"/>
                </a:solidFill>
              </a:rPr>
              <a:t>model</a:t>
            </a:r>
          </a:p>
          <a:p>
            <a:pPr marL="285750" indent="-285750">
              <a:buFont typeface="Courier New" panose="02070309020205020404" pitchFamily="49" charset="0"/>
              <a:buChar char="o"/>
            </a:pPr>
            <a:r>
              <a:rPr lang="en-US" dirty="0" err="1" smtClean="0">
                <a:solidFill>
                  <a:prstClr val="black"/>
                </a:solidFill>
              </a:rPr>
              <a:t>serialNumber</a:t>
            </a:r>
            <a:endParaRPr lang="en-US" dirty="0" smtClean="0">
              <a:solidFill>
                <a:prstClr val="black"/>
              </a:solidFill>
            </a:endParaRPr>
          </a:p>
          <a:p>
            <a:pPr marL="285750" indent="-285750">
              <a:buFont typeface="Courier New" panose="02070309020205020404" pitchFamily="49" charset="0"/>
              <a:buChar char="o"/>
            </a:pPr>
            <a:r>
              <a:rPr lang="en-US" dirty="0" smtClean="0">
                <a:solidFill>
                  <a:prstClr val="black"/>
                </a:solidFill>
              </a:rPr>
              <a:t>department</a:t>
            </a:r>
          </a:p>
          <a:p>
            <a:pPr algn="ctr"/>
            <a:endParaRPr lang="el-GR" dirty="0">
              <a:solidFill>
                <a:prstClr val="black"/>
              </a:solidFill>
            </a:endParaRPr>
          </a:p>
        </p:txBody>
      </p:sp>
      <p:sp>
        <p:nvSpPr>
          <p:cNvPr id="6" name="Στρογγυλεμένο ορθογώνιο 5"/>
          <p:cNvSpPr/>
          <p:nvPr/>
        </p:nvSpPr>
        <p:spPr>
          <a:xfrm>
            <a:off x="6228184" y="4509370"/>
            <a:ext cx="2232248" cy="1822472"/>
          </a:xfrm>
          <a:prstGeom prst="roundRect">
            <a:avLst/>
          </a:prstGeom>
          <a:noFill/>
          <a:ln>
            <a:solidFill>
              <a:srgbClr val="34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prstClr val="black"/>
                </a:solidFill>
              </a:rPr>
              <a:t>DOCTORS</a:t>
            </a:r>
          </a:p>
          <a:p>
            <a:pPr marL="285750" indent="-285750">
              <a:buFont typeface="Courier New" panose="02070309020205020404" pitchFamily="49" charset="0"/>
              <a:buChar char="o"/>
            </a:pPr>
            <a:r>
              <a:rPr lang="en-US" dirty="0">
                <a:solidFill>
                  <a:prstClr val="black"/>
                </a:solidFill>
              </a:rPr>
              <a:t>id PK</a:t>
            </a:r>
          </a:p>
          <a:p>
            <a:pPr marL="285750" indent="-285750">
              <a:buFont typeface="Courier New" panose="02070309020205020404" pitchFamily="49" charset="0"/>
              <a:buChar char="o"/>
            </a:pPr>
            <a:r>
              <a:rPr lang="en-US" dirty="0" err="1">
                <a:solidFill>
                  <a:prstClr val="black"/>
                </a:solidFill>
              </a:rPr>
              <a:t>firstName</a:t>
            </a:r>
            <a:endParaRPr lang="en-US" dirty="0">
              <a:solidFill>
                <a:prstClr val="black"/>
              </a:solidFill>
            </a:endParaRPr>
          </a:p>
          <a:p>
            <a:pPr marL="285750" indent="-285750">
              <a:buFont typeface="Courier New" panose="02070309020205020404" pitchFamily="49" charset="0"/>
              <a:buChar char="o"/>
            </a:pPr>
            <a:r>
              <a:rPr lang="en-US" dirty="0" err="1" smtClean="0">
                <a:solidFill>
                  <a:prstClr val="black"/>
                </a:solidFill>
              </a:rPr>
              <a:t>lastName</a:t>
            </a:r>
            <a:endParaRPr lang="en-US" dirty="0" smtClean="0">
              <a:solidFill>
                <a:prstClr val="black"/>
              </a:solidFill>
            </a:endParaRPr>
          </a:p>
          <a:p>
            <a:pPr marL="285750" indent="-285750">
              <a:buFont typeface="Courier New" panose="02070309020205020404" pitchFamily="49" charset="0"/>
              <a:buChar char="o"/>
            </a:pPr>
            <a:r>
              <a:rPr lang="en-US" dirty="0" err="1" smtClean="0">
                <a:solidFill>
                  <a:prstClr val="black"/>
                </a:solidFill>
              </a:rPr>
              <a:t>speciaty</a:t>
            </a:r>
            <a:endParaRPr lang="en-US" dirty="0" smtClean="0">
              <a:solidFill>
                <a:prstClr val="black"/>
              </a:solidFill>
            </a:endParaRPr>
          </a:p>
          <a:p>
            <a:pPr marL="285750" indent="-285750">
              <a:buFont typeface="Courier New" panose="02070309020205020404" pitchFamily="49" charset="0"/>
              <a:buChar char="o"/>
            </a:pPr>
            <a:r>
              <a:rPr lang="en-US" dirty="0" err="1" smtClean="0">
                <a:solidFill>
                  <a:prstClr val="black"/>
                </a:solidFill>
              </a:rPr>
              <a:t>departmentld</a:t>
            </a:r>
            <a:r>
              <a:rPr lang="en-US" dirty="0" smtClean="0">
                <a:solidFill>
                  <a:prstClr val="black"/>
                </a:solidFill>
              </a:rPr>
              <a:t> FK</a:t>
            </a:r>
            <a:endParaRPr lang="en-US" dirty="0">
              <a:solidFill>
                <a:prstClr val="black"/>
              </a:solidFill>
            </a:endParaRPr>
          </a:p>
        </p:txBody>
      </p:sp>
      <p:sp>
        <p:nvSpPr>
          <p:cNvPr id="7" name="Στρογγυλεμένο ορθογώνιο 6"/>
          <p:cNvSpPr/>
          <p:nvPr/>
        </p:nvSpPr>
        <p:spPr>
          <a:xfrm>
            <a:off x="3491880" y="4520507"/>
            <a:ext cx="1944216" cy="1800199"/>
          </a:xfrm>
          <a:prstGeom prst="roundRect">
            <a:avLst/>
          </a:prstGeom>
          <a:noFill/>
          <a:ln>
            <a:solidFill>
              <a:srgbClr val="34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prstClr val="black"/>
                </a:solidFill>
              </a:rPr>
              <a:t>EXAMS</a:t>
            </a:r>
          </a:p>
          <a:p>
            <a:pPr marL="285750" indent="-285750">
              <a:buFont typeface="Courier New" panose="02070309020205020404" pitchFamily="49" charset="0"/>
              <a:buChar char="o"/>
            </a:pPr>
            <a:r>
              <a:rPr lang="en-US" dirty="0" smtClean="0">
                <a:solidFill>
                  <a:prstClr val="black"/>
                </a:solidFill>
              </a:rPr>
              <a:t>id PK</a:t>
            </a:r>
          </a:p>
          <a:p>
            <a:pPr marL="285750" indent="-285750">
              <a:buFont typeface="Courier New" panose="02070309020205020404" pitchFamily="49" charset="0"/>
              <a:buChar char="o"/>
            </a:pPr>
            <a:r>
              <a:rPr lang="en-US" dirty="0" err="1" smtClean="0">
                <a:solidFill>
                  <a:prstClr val="black"/>
                </a:solidFill>
              </a:rPr>
              <a:t>examDate</a:t>
            </a:r>
            <a:endParaRPr lang="en-US" dirty="0" smtClean="0">
              <a:solidFill>
                <a:prstClr val="black"/>
              </a:solidFill>
            </a:endParaRPr>
          </a:p>
          <a:p>
            <a:pPr marL="285750" indent="-285750">
              <a:buFont typeface="Courier New" panose="02070309020205020404" pitchFamily="49" charset="0"/>
              <a:buChar char="o"/>
            </a:pPr>
            <a:r>
              <a:rPr lang="en-US" dirty="0" err="1" smtClean="0">
                <a:solidFill>
                  <a:prstClr val="black"/>
                </a:solidFill>
              </a:rPr>
              <a:t>examType</a:t>
            </a:r>
            <a:endParaRPr lang="en-US" dirty="0" smtClean="0">
              <a:solidFill>
                <a:prstClr val="black"/>
              </a:solidFill>
            </a:endParaRPr>
          </a:p>
          <a:p>
            <a:pPr marL="285750" indent="-285750">
              <a:buFont typeface="Courier New" panose="02070309020205020404" pitchFamily="49" charset="0"/>
              <a:buChar char="o"/>
            </a:pPr>
            <a:r>
              <a:rPr lang="en-US" dirty="0" err="1" smtClean="0">
                <a:solidFill>
                  <a:prstClr val="black"/>
                </a:solidFill>
              </a:rPr>
              <a:t>patientld</a:t>
            </a:r>
            <a:r>
              <a:rPr lang="en-US" dirty="0" smtClean="0">
                <a:solidFill>
                  <a:prstClr val="black"/>
                </a:solidFill>
              </a:rPr>
              <a:t> FK1</a:t>
            </a:r>
          </a:p>
          <a:p>
            <a:pPr marL="285750" indent="-285750">
              <a:buFont typeface="Courier New" panose="02070309020205020404" pitchFamily="49" charset="0"/>
              <a:buChar char="o"/>
            </a:pPr>
            <a:r>
              <a:rPr lang="en-US" dirty="0" err="1" smtClean="0">
                <a:solidFill>
                  <a:prstClr val="black"/>
                </a:solidFill>
              </a:rPr>
              <a:t>doctorld</a:t>
            </a:r>
            <a:r>
              <a:rPr lang="en-US" dirty="0" smtClean="0">
                <a:solidFill>
                  <a:prstClr val="black"/>
                </a:solidFill>
              </a:rPr>
              <a:t> FK2</a:t>
            </a:r>
            <a:endParaRPr lang="el-GR" dirty="0">
              <a:solidFill>
                <a:prstClr val="black"/>
              </a:solidFill>
            </a:endParaRPr>
          </a:p>
        </p:txBody>
      </p:sp>
      <p:sp>
        <p:nvSpPr>
          <p:cNvPr id="8" name="Στρογγυλεμένο ορθογώνιο 7"/>
          <p:cNvSpPr/>
          <p:nvPr/>
        </p:nvSpPr>
        <p:spPr>
          <a:xfrm>
            <a:off x="709954" y="4581379"/>
            <a:ext cx="1656184" cy="1678456"/>
          </a:xfrm>
          <a:prstGeom prst="roundRect">
            <a:avLst/>
          </a:prstGeom>
          <a:noFill/>
          <a:ln>
            <a:solidFill>
              <a:srgbClr val="34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prstClr val="black"/>
                </a:solidFill>
              </a:rPr>
              <a:t>PATIENTS</a:t>
            </a:r>
          </a:p>
          <a:p>
            <a:pPr marL="285750" indent="-285750">
              <a:buFont typeface="Courier New" panose="02070309020205020404" pitchFamily="49" charset="0"/>
              <a:buChar char="o"/>
            </a:pPr>
            <a:r>
              <a:rPr lang="en-US" dirty="0" smtClean="0">
                <a:solidFill>
                  <a:prstClr val="black"/>
                </a:solidFill>
              </a:rPr>
              <a:t>id PK</a:t>
            </a:r>
          </a:p>
          <a:p>
            <a:pPr marL="285750" indent="-285750">
              <a:buFont typeface="Courier New" panose="02070309020205020404" pitchFamily="49" charset="0"/>
              <a:buChar char="o"/>
            </a:pPr>
            <a:r>
              <a:rPr lang="en-US" dirty="0" err="1" smtClean="0">
                <a:solidFill>
                  <a:prstClr val="black"/>
                </a:solidFill>
              </a:rPr>
              <a:t>firstName</a:t>
            </a:r>
            <a:endParaRPr lang="en-US" dirty="0" smtClean="0">
              <a:solidFill>
                <a:prstClr val="black"/>
              </a:solidFill>
            </a:endParaRPr>
          </a:p>
          <a:p>
            <a:pPr marL="285750" indent="-285750">
              <a:buFont typeface="Courier New" panose="02070309020205020404" pitchFamily="49" charset="0"/>
              <a:buChar char="o"/>
            </a:pPr>
            <a:r>
              <a:rPr lang="en-US" dirty="0" err="1" smtClean="0">
                <a:solidFill>
                  <a:prstClr val="black"/>
                </a:solidFill>
              </a:rPr>
              <a:t>lastName</a:t>
            </a:r>
            <a:endParaRPr lang="en-US" dirty="0" smtClean="0">
              <a:solidFill>
                <a:prstClr val="black"/>
              </a:solidFill>
            </a:endParaRPr>
          </a:p>
          <a:p>
            <a:pPr marL="285750" indent="-285750">
              <a:buFont typeface="Courier New" panose="02070309020205020404" pitchFamily="49" charset="0"/>
              <a:buChar char="o"/>
            </a:pPr>
            <a:r>
              <a:rPr lang="en-US" dirty="0" smtClean="0">
                <a:solidFill>
                  <a:prstClr val="black"/>
                </a:solidFill>
              </a:rPr>
              <a:t>address</a:t>
            </a:r>
          </a:p>
          <a:p>
            <a:pPr algn="ctr"/>
            <a:endParaRPr lang="el-GR" dirty="0">
              <a:solidFill>
                <a:prstClr val="black"/>
              </a:solidFill>
            </a:endParaRPr>
          </a:p>
        </p:txBody>
      </p:sp>
      <p:sp>
        <p:nvSpPr>
          <p:cNvPr id="9" name="Στρογγυλεμένο ορθογώνιο 8"/>
          <p:cNvSpPr/>
          <p:nvPr/>
        </p:nvSpPr>
        <p:spPr>
          <a:xfrm>
            <a:off x="5191472" y="1988840"/>
            <a:ext cx="1828800" cy="980080"/>
          </a:xfrm>
          <a:prstGeom prst="roundRect">
            <a:avLst/>
          </a:prstGeom>
          <a:noFill/>
          <a:ln>
            <a:solidFill>
              <a:srgbClr val="34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prstClr val="black"/>
                </a:solidFill>
              </a:rPr>
              <a:t>DEPARTMENTS</a:t>
            </a:r>
          </a:p>
          <a:p>
            <a:pPr marL="285750" indent="-285750">
              <a:buFont typeface="Courier New" panose="02070309020205020404" pitchFamily="49" charset="0"/>
              <a:buChar char="o"/>
            </a:pPr>
            <a:r>
              <a:rPr lang="en-US" dirty="0" smtClean="0">
                <a:solidFill>
                  <a:prstClr val="black"/>
                </a:solidFill>
              </a:rPr>
              <a:t>id PK</a:t>
            </a:r>
          </a:p>
          <a:p>
            <a:pPr marL="285750" indent="-285750">
              <a:buFont typeface="Courier New" panose="02070309020205020404" pitchFamily="49" charset="0"/>
              <a:buChar char="o"/>
            </a:pPr>
            <a:r>
              <a:rPr lang="en-US" dirty="0" smtClean="0">
                <a:solidFill>
                  <a:prstClr val="black"/>
                </a:solidFill>
              </a:rPr>
              <a:t>name</a:t>
            </a:r>
            <a:endParaRPr lang="el-GR" dirty="0">
              <a:solidFill>
                <a:prstClr val="black"/>
              </a:solidFill>
            </a:endParaRPr>
          </a:p>
        </p:txBody>
      </p:sp>
      <p:cxnSp>
        <p:nvCxnSpPr>
          <p:cNvPr id="35" name="Ευθεία γραμμή σύνδεσης 34"/>
          <p:cNvCxnSpPr/>
          <p:nvPr/>
        </p:nvCxnSpPr>
        <p:spPr>
          <a:xfrm>
            <a:off x="7020272" y="2348880"/>
            <a:ext cx="1800200" cy="0"/>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8820472" y="2348880"/>
            <a:ext cx="0" cy="2592288"/>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flipH="1">
            <a:off x="8460432" y="4941168"/>
            <a:ext cx="360040" cy="0"/>
          </a:xfrm>
          <a:prstGeom prst="straightConnector1">
            <a:avLst/>
          </a:prstGeom>
          <a:ln w="22225">
            <a:solidFill>
              <a:srgbClr val="34494A"/>
            </a:solidFill>
            <a:tailEnd type="arrow"/>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a:stCxn id="9" idx="1"/>
          </p:cNvCxnSpPr>
          <p:nvPr/>
        </p:nvCxnSpPr>
        <p:spPr>
          <a:xfrm flipH="1">
            <a:off x="3203848" y="2478880"/>
            <a:ext cx="1987624" cy="0"/>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a:off x="3203848" y="2478880"/>
            <a:ext cx="0" cy="1310160"/>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p:cNvCxnSpPr/>
          <p:nvPr/>
        </p:nvCxnSpPr>
        <p:spPr>
          <a:xfrm flipH="1">
            <a:off x="2558734" y="3789040"/>
            <a:ext cx="645114" cy="0"/>
          </a:xfrm>
          <a:prstGeom prst="straightConnector1">
            <a:avLst/>
          </a:prstGeom>
          <a:ln w="22225">
            <a:solidFill>
              <a:srgbClr val="34494A"/>
            </a:solidFill>
            <a:tailEnd type="arrow"/>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p:cNvCxnSpPr/>
          <p:nvPr/>
        </p:nvCxnSpPr>
        <p:spPr>
          <a:xfrm>
            <a:off x="2366138" y="4941168"/>
            <a:ext cx="515153" cy="0"/>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a:off x="2881291" y="4941168"/>
            <a:ext cx="0" cy="936104"/>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2881291" y="5877272"/>
            <a:ext cx="610589" cy="0"/>
          </a:xfrm>
          <a:prstGeom prst="straightConnector1">
            <a:avLst/>
          </a:prstGeom>
          <a:ln w="22225">
            <a:solidFill>
              <a:srgbClr val="34494A"/>
            </a:solidFill>
            <a:tailEnd type="arrow"/>
          </a:ln>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p:cNvCxnSpPr/>
          <p:nvPr/>
        </p:nvCxnSpPr>
        <p:spPr>
          <a:xfrm flipH="1">
            <a:off x="5868144" y="5013176"/>
            <a:ext cx="360040" cy="0"/>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p:cNvCxnSpPr/>
          <p:nvPr/>
        </p:nvCxnSpPr>
        <p:spPr>
          <a:xfrm>
            <a:off x="5868144" y="5013176"/>
            <a:ext cx="0" cy="1080120"/>
          </a:xfrm>
          <a:prstGeom prst="line">
            <a:avLst/>
          </a:prstGeom>
          <a:ln w="22225">
            <a:solidFill>
              <a:srgbClr val="34494A"/>
            </a:solidFill>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flipH="1">
            <a:off x="5436096" y="6093296"/>
            <a:ext cx="432048" cy="0"/>
          </a:xfrm>
          <a:prstGeom prst="straightConnector1">
            <a:avLst/>
          </a:prstGeom>
          <a:ln w="22225">
            <a:solidFill>
              <a:srgbClr val="34494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191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a:t>(</a:t>
            </a:r>
            <a:r>
              <a:rPr lang="el-GR" sz="3200" b="0" dirty="0" smtClean="0"/>
              <a:t>43 </a:t>
            </a:r>
            <a:r>
              <a:rPr lang="el-GR" sz="3200" b="0" dirty="0"/>
              <a:t>από 43)</a:t>
            </a:r>
            <a:endParaRPr lang="el-GR" dirty="0"/>
          </a:p>
        </p:txBody>
      </p:sp>
      <p:sp>
        <p:nvSpPr>
          <p:cNvPr id="3" name="Content Placeholder 2"/>
          <p:cNvSpPr>
            <a:spLocks noGrp="1"/>
          </p:cNvSpPr>
          <p:nvPr>
            <p:ph idx="1"/>
          </p:nvPr>
        </p:nvSpPr>
        <p:spPr/>
        <p:txBody>
          <a:bodyPr>
            <a:normAutofit/>
          </a:bodyPr>
          <a:lstStyle/>
          <a:p>
            <a:pPr marL="0" indent="0">
              <a:lnSpc>
                <a:spcPct val="114000"/>
              </a:lnSpc>
              <a:spcBef>
                <a:spcPts val="1200"/>
              </a:spcBef>
              <a:buNone/>
            </a:pPr>
            <a:r>
              <a:rPr lang="el-GR" b="1" dirty="0" smtClean="0"/>
              <a:t>ΑΣΚΗΣΗ 7</a:t>
            </a:r>
          </a:p>
          <a:p>
            <a:pPr marL="0" indent="0">
              <a:lnSpc>
                <a:spcPct val="114000"/>
              </a:lnSpc>
              <a:spcBef>
                <a:spcPts val="1200"/>
              </a:spcBef>
              <a:buNone/>
            </a:pPr>
            <a:r>
              <a:rPr lang="el-GR" dirty="0" smtClean="0"/>
              <a:t>Να συμπληρωθεί το προηγούμενο διάγραμμα ώστε να περιλαμβάνει πληροφορίες για :</a:t>
            </a:r>
          </a:p>
          <a:p>
            <a:pPr>
              <a:lnSpc>
                <a:spcPct val="114000"/>
              </a:lnSpc>
              <a:spcBef>
                <a:spcPts val="1200"/>
              </a:spcBef>
            </a:pPr>
            <a:r>
              <a:rPr lang="el-GR" dirty="0" smtClean="0"/>
              <a:t>Δωμάτια (αριθμός δωματίου, πλήθος κλινών).</a:t>
            </a:r>
          </a:p>
          <a:p>
            <a:pPr>
              <a:lnSpc>
                <a:spcPct val="114000"/>
              </a:lnSpc>
              <a:spcBef>
                <a:spcPts val="1200"/>
              </a:spcBef>
            </a:pPr>
            <a:r>
              <a:rPr lang="el-GR" dirty="0" smtClean="0"/>
              <a:t>Στοιχεία </a:t>
            </a:r>
            <a:r>
              <a:rPr lang="el-GR" dirty="0"/>
              <a:t>παραμονής ασθενή (ημερομηνία εισόδου, ημερομηνία εξόδου, δωμάτιο παραμονής</a:t>
            </a:r>
            <a:r>
              <a:rPr lang="el-GR" dirty="0" smtClean="0"/>
              <a:t>).</a:t>
            </a:r>
          </a:p>
          <a:p>
            <a:pPr>
              <a:lnSpc>
                <a:spcPct val="114000"/>
              </a:lnSpc>
              <a:spcBef>
                <a:spcPts val="1200"/>
              </a:spcBef>
            </a:pPr>
            <a:r>
              <a:rPr lang="el-GR" dirty="0" smtClean="0"/>
              <a:t>Βλάβες μηχανημάτων (ημερομηνία βλάβης, ημερομηνία επισκευής).</a:t>
            </a:r>
          </a:p>
          <a:p>
            <a:pPr>
              <a:lnSpc>
                <a:spcPct val="114000"/>
              </a:lnSpc>
              <a:spcBef>
                <a:spcPts val="1200"/>
              </a:spcBef>
            </a:pPr>
            <a:r>
              <a:rPr lang="el-GR" dirty="0" smtClean="0"/>
              <a:t>Συντηρήσεις μηχανημάτων (ημερομηνία συντήρησης).</a:t>
            </a:r>
          </a:p>
        </p:txBody>
      </p:sp>
    </p:spTree>
    <p:extLst>
      <p:ext uri="{BB962C8B-B14F-4D97-AF65-F5344CB8AC3E}">
        <p14:creationId xmlns:p14="http://schemas.microsoft.com/office/powerpoint/2010/main" val="1060235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Παντελής </a:t>
            </a:r>
            <a:r>
              <a:rPr lang="el-GR" sz="2000" dirty="0" smtClean="0"/>
              <a:t>Ασβεστάς 2014. </a:t>
            </a:r>
            <a:r>
              <a:rPr lang="el-GR" sz="2000" dirty="0"/>
              <a:t>Παντελής Ασβεστάς. </a:t>
            </a:r>
            <a:r>
              <a:rPr lang="el-GR" sz="2000" dirty="0" smtClean="0"/>
              <a:t>«Ιατρική Πληροφορική - Θ. Ενότητα </a:t>
            </a:r>
            <a:r>
              <a:rPr lang="en-US" sz="2000" smtClean="0"/>
              <a:t>5:</a:t>
            </a:r>
            <a:r>
              <a:rPr lang="el-GR" sz="2000" dirty="0" smtClean="0"/>
              <a:t> </a:t>
            </a:r>
            <a:r>
              <a:rPr lang="el-GR" sz="2000" dirty="0">
                <a:solidFill>
                  <a:prstClr val="black"/>
                </a:solidFill>
              </a:rPr>
              <a:t>Εισαγωγή, σύστημα διαχείρισης ΒΔ, σχεσιακές βάσεις, πίνακες, σχέσεις πινάκων, πρωτεύον κλειδί, εξωτερικό κλειδί</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(4 </a:t>
            </a:r>
            <a:r>
              <a:rPr lang="el-GR" sz="3200" b="0" dirty="0"/>
              <a:t>από 43)</a:t>
            </a:r>
            <a:endParaRPr lang="en-US" dirty="0"/>
          </a:p>
        </p:txBody>
      </p:sp>
      <p:sp>
        <p:nvSpPr>
          <p:cNvPr id="3" name="Content Placeholder 2"/>
          <p:cNvSpPr>
            <a:spLocks noGrp="1"/>
          </p:cNvSpPr>
          <p:nvPr>
            <p:ph idx="1"/>
          </p:nvPr>
        </p:nvSpPr>
        <p:spPr/>
        <p:txBody>
          <a:bodyPr>
            <a:normAutofit/>
          </a:bodyPr>
          <a:lstStyle/>
          <a:p>
            <a:pPr>
              <a:spcBef>
                <a:spcPts val="800"/>
              </a:spcBef>
            </a:pPr>
            <a:r>
              <a:rPr lang="el-GR" sz="2200" dirty="0" smtClean="0"/>
              <a:t>Οι εφαρμογές που χρησιμοποιούν βάσεις δεδομένων στηρίζονται στο μοντέλο πελάτη/</a:t>
            </a:r>
            <a:r>
              <a:rPr lang="el-GR" sz="2200" dirty="0" err="1" smtClean="0"/>
              <a:t>διακομιστή</a:t>
            </a:r>
            <a:r>
              <a:rPr lang="el-GR" sz="2200" dirty="0" smtClean="0"/>
              <a:t> (</a:t>
            </a:r>
            <a:r>
              <a:rPr lang="en-US" sz="2200" dirty="0" smtClean="0"/>
              <a:t>client/server</a:t>
            </a:r>
            <a:r>
              <a:rPr lang="el-GR" sz="2200" dirty="0" smtClean="0"/>
              <a:t>)</a:t>
            </a:r>
            <a:r>
              <a:rPr lang="en-US" sz="2200" dirty="0" smtClean="0"/>
              <a:t> </a:t>
            </a:r>
            <a:r>
              <a:rPr lang="el-GR" sz="2200" dirty="0" smtClean="0"/>
              <a:t>:</a:t>
            </a:r>
            <a:endParaRPr lang="en-US" sz="2200" dirty="0" smtClean="0"/>
          </a:p>
          <a:p>
            <a:pPr lvl="1">
              <a:spcBef>
                <a:spcPts val="800"/>
              </a:spcBef>
            </a:pPr>
            <a:r>
              <a:rPr lang="el-GR" sz="2200" dirty="0" smtClean="0"/>
              <a:t>Ο διακομιστής είναι ένας υπολογιστής, ο οποίος διαχειρίζεται τη βάση δεδομένων</a:t>
            </a:r>
            <a:r>
              <a:rPr lang="en-US" sz="2200" dirty="0" smtClean="0"/>
              <a:t> </a:t>
            </a:r>
            <a:r>
              <a:rPr lang="el-GR" sz="2200" dirty="0" smtClean="0"/>
              <a:t>μέσω κατάλληλου λογισμικού,</a:t>
            </a:r>
            <a:endParaRPr lang="en-US" sz="2200" dirty="0" smtClean="0"/>
          </a:p>
          <a:p>
            <a:pPr lvl="1">
              <a:spcBef>
                <a:spcPts val="800"/>
              </a:spcBef>
            </a:pPr>
            <a:r>
              <a:rPr lang="el-GR" sz="2200" dirty="0" smtClean="0"/>
              <a:t>Το </a:t>
            </a:r>
            <a:r>
              <a:rPr lang="el-GR" sz="2200" dirty="0"/>
              <a:t>λογισμικό </a:t>
            </a:r>
            <a:r>
              <a:rPr lang="el-GR" sz="2200" dirty="0" smtClean="0"/>
              <a:t>ονομάζεται </a:t>
            </a:r>
            <a:r>
              <a:rPr lang="el-GR" sz="2200" b="1" dirty="0" smtClean="0"/>
              <a:t>Σύστημα </a:t>
            </a:r>
            <a:r>
              <a:rPr lang="el-GR" sz="2200" b="1" dirty="0"/>
              <a:t>Διαχείρισης Βάσης Δεδομένων</a:t>
            </a:r>
            <a:r>
              <a:rPr lang="el-GR" sz="2200" dirty="0"/>
              <a:t> - </a:t>
            </a:r>
            <a:r>
              <a:rPr lang="el-GR" sz="2200" b="1" dirty="0" smtClean="0"/>
              <a:t>ΣΔΒΔ</a:t>
            </a:r>
            <a:r>
              <a:rPr lang="en-US" sz="2200" dirty="0" smtClean="0"/>
              <a:t> </a:t>
            </a:r>
            <a:r>
              <a:rPr lang="el-GR" sz="2200" dirty="0" smtClean="0"/>
              <a:t>και είναι υπεύθυνο</a:t>
            </a:r>
            <a:r>
              <a:rPr lang="en-US" sz="2200" dirty="0" smtClean="0"/>
              <a:t> </a:t>
            </a:r>
            <a:r>
              <a:rPr lang="el-GR" sz="2200" dirty="0" smtClean="0"/>
              <a:t>για την </a:t>
            </a:r>
            <a:r>
              <a:rPr lang="en-US" sz="2200" dirty="0" smtClean="0"/>
              <a:t>:</a:t>
            </a:r>
          </a:p>
          <a:p>
            <a:pPr lvl="2">
              <a:spcBef>
                <a:spcPts val="800"/>
              </a:spcBef>
            </a:pPr>
            <a:r>
              <a:rPr lang="el-GR" sz="2200" dirty="0" smtClean="0"/>
              <a:t>Οργάνωση</a:t>
            </a:r>
            <a:r>
              <a:rPr lang="en-US" sz="2200" dirty="0" smtClean="0"/>
              <a:t> </a:t>
            </a:r>
            <a:r>
              <a:rPr lang="el-GR" sz="2200" dirty="0"/>
              <a:t>των </a:t>
            </a:r>
            <a:r>
              <a:rPr lang="el-GR" sz="2200" dirty="0" smtClean="0"/>
              <a:t>δεδομένων</a:t>
            </a:r>
            <a:r>
              <a:rPr lang="el-GR" sz="2200" dirty="0"/>
              <a:t>,</a:t>
            </a:r>
            <a:endParaRPr lang="en-US" sz="2200" dirty="0" smtClean="0"/>
          </a:p>
          <a:p>
            <a:pPr lvl="2">
              <a:spcBef>
                <a:spcPts val="800"/>
              </a:spcBef>
            </a:pPr>
            <a:r>
              <a:rPr lang="el-GR" sz="2200" dirty="0" smtClean="0"/>
              <a:t>Εισαγωγή</a:t>
            </a:r>
            <a:r>
              <a:rPr lang="en-US" sz="2200" dirty="0" smtClean="0"/>
              <a:t> </a:t>
            </a:r>
            <a:r>
              <a:rPr lang="el-GR" sz="2200" dirty="0"/>
              <a:t>των </a:t>
            </a:r>
            <a:r>
              <a:rPr lang="el-GR" sz="2200" dirty="0" smtClean="0"/>
              <a:t>δεδομένων,</a:t>
            </a:r>
            <a:endParaRPr lang="en-US" sz="2200" dirty="0" smtClean="0"/>
          </a:p>
          <a:p>
            <a:pPr lvl="2">
              <a:spcBef>
                <a:spcPts val="800"/>
              </a:spcBef>
            </a:pPr>
            <a:r>
              <a:rPr lang="el-GR" sz="2200" dirty="0" smtClean="0"/>
              <a:t>Ανανέωση</a:t>
            </a:r>
            <a:r>
              <a:rPr lang="en-US" sz="2200" dirty="0" smtClean="0"/>
              <a:t> </a:t>
            </a:r>
            <a:r>
              <a:rPr lang="el-GR" sz="2200" dirty="0"/>
              <a:t>των </a:t>
            </a:r>
            <a:r>
              <a:rPr lang="el-GR" sz="2200" dirty="0" smtClean="0"/>
              <a:t>δεδομένων,</a:t>
            </a:r>
            <a:endParaRPr lang="en-US" sz="2200" dirty="0" smtClean="0"/>
          </a:p>
          <a:p>
            <a:pPr lvl="2">
              <a:spcBef>
                <a:spcPts val="800"/>
              </a:spcBef>
            </a:pPr>
            <a:r>
              <a:rPr lang="el-GR" sz="2200" dirty="0" smtClean="0"/>
              <a:t>Διαγραφή</a:t>
            </a:r>
            <a:r>
              <a:rPr lang="en-US" sz="2200" dirty="0" smtClean="0"/>
              <a:t> </a:t>
            </a:r>
            <a:r>
              <a:rPr lang="el-GR" sz="2200" dirty="0"/>
              <a:t>των </a:t>
            </a:r>
            <a:r>
              <a:rPr lang="el-GR" sz="2200" dirty="0" smtClean="0"/>
              <a:t>δεδομένων,</a:t>
            </a:r>
            <a:endParaRPr lang="en-US" sz="2200" dirty="0" smtClean="0"/>
          </a:p>
          <a:p>
            <a:pPr lvl="2">
              <a:spcBef>
                <a:spcPts val="800"/>
              </a:spcBef>
            </a:pPr>
            <a:r>
              <a:rPr lang="el-GR" sz="2200" dirty="0" smtClean="0"/>
              <a:t>Διαχείριση χρηστών και δικαιωμάτων πρόσβασης στη βάση δεδομένων.</a:t>
            </a:r>
            <a:endParaRPr lang="el-GR" sz="2200" dirty="0"/>
          </a:p>
        </p:txBody>
      </p:sp>
    </p:spTree>
    <p:extLst>
      <p:ext uri="{BB962C8B-B14F-4D97-AF65-F5344CB8AC3E}">
        <p14:creationId xmlns:p14="http://schemas.microsoft.com/office/powerpoint/2010/main" val="2026119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(5 </a:t>
            </a:r>
            <a:r>
              <a:rPr lang="el-GR" sz="3200" b="0" dirty="0"/>
              <a:t>από 43)</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sz="2200" dirty="0" smtClean="0"/>
              <a:t>Οι εφαρμογές που χρησιμοποιούν βάσεις δεδομένων στηρίζονται στο μοντέλο πελάτη/</a:t>
            </a:r>
            <a:r>
              <a:rPr lang="el-GR" sz="2200" dirty="0" err="1" smtClean="0"/>
              <a:t>διακομιστή</a:t>
            </a:r>
            <a:r>
              <a:rPr lang="el-GR" sz="2200" dirty="0" smtClean="0"/>
              <a:t> (</a:t>
            </a:r>
            <a:r>
              <a:rPr lang="en-US" sz="2200" dirty="0" smtClean="0"/>
              <a:t>client/server</a:t>
            </a:r>
            <a:r>
              <a:rPr lang="el-GR" sz="2200" dirty="0" smtClean="0"/>
              <a:t>) :</a:t>
            </a:r>
            <a:endParaRPr lang="en-US" sz="2200" dirty="0" smtClean="0"/>
          </a:p>
          <a:p>
            <a:pPr lvl="1">
              <a:lnSpc>
                <a:spcPct val="114000"/>
              </a:lnSpc>
              <a:spcBef>
                <a:spcPts val="1200"/>
              </a:spcBef>
            </a:pPr>
            <a:r>
              <a:rPr lang="el-GR" sz="2200" dirty="0" smtClean="0"/>
              <a:t>Οι </a:t>
            </a:r>
            <a:r>
              <a:rPr lang="en-US" sz="2200" dirty="0" smtClean="0"/>
              <a:t>“</a:t>
            </a:r>
            <a:r>
              <a:rPr lang="el-GR" sz="2200" dirty="0" smtClean="0"/>
              <a:t>πελάτες</a:t>
            </a:r>
            <a:r>
              <a:rPr lang="en-US" sz="2200" dirty="0" smtClean="0"/>
              <a:t>”</a:t>
            </a:r>
            <a:r>
              <a:rPr lang="el-GR" sz="2200" dirty="0" smtClean="0"/>
              <a:t> (</a:t>
            </a:r>
            <a:r>
              <a:rPr lang="en-US" sz="2200" dirty="0" smtClean="0"/>
              <a:t>clients</a:t>
            </a:r>
            <a:r>
              <a:rPr lang="el-GR" sz="2200" dirty="0" smtClean="0"/>
              <a:t>) είναι υπολογιστές οι οποίοι συνδέονται μέσω δικτύου με το </a:t>
            </a:r>
            <a:r>
              <a:rPr lang="el-GR" sz="2200" dirty="0" err="1" smtClean="0"/>
              <a:t>διακομιστή</a:t>
            </a:r>
            <a:r>
              <a:rPr lang="el-GR" sz="2200" dirty="0" smtClean="0"/>
              <a:t> και υποβάλλουν </a:t>
            </a:r>
            <a:r>
              <a:rPr lang="el-GR" sz="2200" b="1" dirty="0" smtClean="0"/>
              <a:t>ερωτήματα (</a:t>
            </a:r>
            <a:r>
              <a:rPr lang="en-US" sz="2200" b="1" dirty="0" smtClean="0"/>
              <a:t>queries</a:t>
            </a:r>
            <a:r>
              <a:rPr lang="el-GR" sz="2200" b="1" dirty="0" smtClean="0"/>
              <a:t>)</a:t>
            </a:r>
            <a:r>
              <a:rPr lang="el-GR" sz="2200" dirty="0" smtClean="0"/>
              <a:t> για την αλληλεπίδραση με τη βάση δεδομένων.</a:t>
            </a:r>
          </a:p>
          <a:p>
            <a:pPr lvl="1">
              <a:lnSpc>
                <a:spcPct val="114000"/>
              </a:lnSpc>
              <a:spcBef>
                <a:spcPts val="1200"/>
              </a:spcBef>
            </a:pPr>
            <a:r>
              <a:rPr lang="el-GR" sz="2200" dirty="0" smtClean="0"/>
              <a:t>Ο </a:t>
            </a:r>
            <a:r>
              <a:rPr lang="el-GR" sz="2200" dirty="0" err="1" smtClean="0"/>
              <a:t>διακομιστής</a:t>
            </a:r>
            <a:r>
              <a:rPr lang="el-GR" sz="2200" dirty="0" smtClean="0"/>
              <a:t> παραλαμβάνει τα ερωτήματα, τα επεξεργάζεται και τα εκτελεί.</a:t>
            </a:r>
          </a:p>
          <a:p>
            <a:pPr lvl="1">
              <a:lnSpc>
                <a:spcPct val="114000"/>
              </a:lnSpc>
              <a:spcBef>
                <a:spcPts val="1200"/>
              </a:spcBef>
            </a:pPr>
            <a:r>
              <a:rPr lang="el-GR" sz="2200" dirty="0" smtClean="0"/>
              <a:t>Τα αποτελέσματα που προκύπτον από την εκτέλεση των ερωτημάτων αποστέλλονται από το διακομιστή στους </a:t>
            </a:r>
            <a:r>
              <a:rPr lang="en-US" sz="2200" dirty="0" smtClean="0"/>
              <a:t>“</a:t>
            </a:r>
            <a:r>
              <a:rPr lang="el-GR" sz="2200" dirty="0" smtClean="0"/>
              <a:t>πελάτες</a:t>
            </a:r>
            <a:r>
              <a:rPr lang="en-US" sz="2200" dirty="0" smtClean="0"/>
              <a:t>”</a:t>
            </a:r>
            <a:r>
              <a:rPr lang="el-GR" sz="2200" dirty="0" smtClean="0"/>
              <a:t>.</a:t>
            </a:r>
            <a:endParaRPr lang="en-US" sz="2200" dirty="0"/>
          </a:p>
        </p:txBody>
      </p:sp>
    </p:spTree>
    <p:extLst>
      <p:ext uri="{BB962C8B-B14F-4D97-AF65-F5344CB8AC3E}">
        <p14:creationId xmlns:p14="http://schemas.microsoft.com/office/powerpoint/2010/main" val="30492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(6 </a:t>
            </a:r>
            <a:r>
              <a:rPr lang="el-GR" sz="3200" b="0" dirty="0"/>
              <a:t>από 43)</a:t>
            </a:r>
            <a:endParaRPr lang="en-US" dirty="0"/>
          </a:p>
        </p:txBody>
      </p:sp>
      <p:sp>
        <p:nvSpPr>
          <p:cNvPr id="3" name="Content Placeholder 2"/>
          <p:cNvSpPr>
            <a:spLocks noGrp="1"/>
          </p:cNvSpPr>
          <p:nvPr>
            <p:ph idx="1"/>
          </p:nvPr>
        </p:nvSpPr>
        <p:spPr>
          <a:xfrm>
            <a:off x="457200" y="1412776"/>
            <a:ext cx="8229600" cy="936104"/>
          </a:xfrm>
        </p:spPr>
        <p:txBody>
          <a:bodyPr/>
          <a:lstStyle/>
          <a:p>
            <a:r>
              <a:rPr lang="el-GR" dirty="0" smtClean="0"/>
              <a:t>Αρχιτεκτονική μοντέλου πελάτη/</a:t>
            </a:r>
            <a:r>
              <a:rPr lang="el-GR" dirty="0" err="1" smtClean="0"/>
              <a:t>διακομιστή</a:t>
            </a:r>
            <a:r>
              <a:rPr lang="el-GR" dirty="0" smtClean="0"/>
              <a:t> (</a:t>
            </a:r>
            <a:r>
              <a:rPr lang="en-US" dirty="0" smtClean="0"/>
              <a:t>client/server</a:t>
            </a:r>
            <a:r>
              <a:rPr lang="el-GR" dirty="0" smtClean="0"/>
              <a:t>).</a:t>
            </a:r>
          </a:p>
        </p:txBody>
      </p:sp>
      <p:grpSp>
        <p:nvGrpSpPr>
          <p:cNvPr id="21" name="Ομάδα 20"/>
          <p:cNvGrpSpPr/>
          <p:nvPr/>
        </p:nvGrpSpPr>
        <p:grpSpPr>
          <a:xfrm>
            <a:off x="253911" y="3115463"/>
            <a:ext cx="8737502" cy="2545786"/>
            <a:chOff x="253911" y="3115463"/>
            <a:chExt cx="8737502" cy="2545786"/>
          </a:xfrm>
        </p:grpSpPr>
        <p:sp>
          <p:nvSpPr>
            <p:cNvPr id="4" name="Διάγραμμα ροής: Μαγνητικό μέσο 3"/>
            <p:cNvSpPr/>
            <p:nvPr/>
          </p:nvSpPr>
          <p:spPr>
            <a:xfrm>
              <a:off x="7509777" y="4806009"/>
              <a:ext cx="1481636" cy="855240"/>
            </a:xfrm>
            <a:prstGeom prst="flowChartMagneticDisk">
              <a:avLst/>
            </a:prstGeom>
            <a:gradFill>
              <a:gsLst>
                <a:gs pos="0">
                  <a:schemeClr val="tx1">
                    <a:lumMod val="50000"/>
                    <a:lumOff val="50000"/>
                  </a:schemeClr>
                </a:gs>
                <a:gs pos="50000">
                  <a:schemeClr val="bg1">
                    <a:lumMod val="85000"/>
                  </a:schemeClr>
                </a:gs>
                <a:gs pos="100000">
                  <a:schemeClr val="accent1">
                    <a:tint val="23500"/>
                    <a:satMod val="160000"/>
                  </a:schemeClr>
                </a:gs>
              </a:gsLst>
              <a:lin ang="5400000" scaled="0"/>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black"/>
                  </a:solidFill>
                </a:rPr>
                <a:t>Αποθηκευμένα δεδομένα</a:t>
              </a:r>
              <a:endParaRPr lang="el-GR" sz="1600" dirty="0">
                <a:solidFill>
                  <a:prstClr val="black"/>
                </a:solidFill>
              </a:endParaRPr>
            </a:p>
          </p:txBody>
        </p:sp>
        <p:sp>
          <p:nvSpPr>
            <p:cNvPr id="5" name="Διάγραμμα ροής: Μαγνητικό μέσο 4"/>
            <p:cNvSpPr/>
            <p:nvPr/>
          </p:nvSpPr>
          <p:spPr>
            <a:xfrm>
              <a:off x="7636503" y="3115463"/>
              <a:ext cx="1239997" cy="1433952"/>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smtClean="0">
                  <a:solidFill>
                    <a:prstClr val="black"/>
                  </a:solidFill>
                </a:rPr>
                <a:t>Μετα</a:t>
              </a:r>
              <a:r>
                <a:rPr lang="el-GR" sz="1600" dirty="0" smtClean="0">
                  <a:solidFill>
                    <a:prstClr val="black"/>
                  </a:solidFill>
                </a:rPr>
                <a:t>-δεδομένα</a:t>
              </a:r>
              <a:endParaRPr lang="el-GR" sz="1600" dirty="0">
                <a:solidFill>
                  <a:prstClr val="black"/>
                </a:solidFill>
              </a:endParaRPr>
            </a:p>
          </p:txBody>
        </p:sp>
        <p:sp>
          <p:nvSpPr>
            <p:cNvPr id="6" name="TextBox 5"/>
            <p:cNvSpPr txBox="1"/>
            <p:nvPr/>
          </p:nvSpPr>
          <p:spPr>
            <a:xfrm>
              <a:off x="253911" y="4119924"/>
              <a:ext cx="1221745" cy="369332"/>
            </a:xfrm>
            <a:prstGeom prst="rect">
              <a:avLst/>
            </a:prstGeom>
            <a:noFill/>
            <a:ln>
              <a:solidFill>
                <a:schemeClr val="tx1">
                  <a:lumMod val="50000"/>
                  <a:lumOff val="50000"/>
                </a:schemeClr>
              </a:solidFill>
            </a:ln>
          </p:spPr>
          <p:txBody>
            <a:bodyPr wrap="none" rtlCol="0">
              <a:spAutoFit/>
            </a:bodyPr>
            <a:lstStyle/>
            <a:p>
              <a:r>
                <a:rPr lang="el-GR" dirty="0" smtClean="0">
                  <a:solidFill>
                    <a:prstClr val="black"/>
                  </a:solidFill>
                  <a:latin typeface="Calibri"/>
                </a:rPr>
                <a:t>Εφαρμογή </a:t>
              </a:r>
              <a:endParaRPr lang="el-GR" dirty="0">
                <a:solidFill>
                  <a:prstClr val="black"/>
                </a:solidFill>
                <a:latin typeface="Calibri"/>
              </a:endParaRPr>
            </a:p>
          </p:txBody>
        </p:sp>
        <p:sp>
          <p:nvSpPr>
            <p:cNvPr id="7" name="TextBox 6"/>
            <p:cNvSpPr txBox="1"/>
            <p:nvPr/>
          </p:nvSpPr>
          <p:spPr>
            <a:xfrm>
              <a:off x="349161" y="4422073"/>
              <a:ext cx="1031244" cy="369332"/>
            </a:xfrm>
            <a:prstGeom prst="rect">
              <a:avLst/>
            </a:prstGeom>
            <a:noFill/>
          </p:spPr>
          <p:txBody>
            <a:bodyPr wrap="none" rtlCol="0">
              <a:spAutoFit/>
            </a:bodyPr>
            <a:lstStyle/>
            <a:p>
              <a:r>
                <a:rPr lang="el-GR" dirty="0" smtClean="0">
                  <a:solidFill>
                    <a:prstClr val="black"/>
                  </a:solidFill>
                  <a:latin typeface="Calibri"/>
                </a:rPr>
                <a:t>Πελάτης </a:t>
              </a:r>
              <a:endParaRPr lang="el-GR" dirty="0">
                <a:solidFill>
                  <a:prstClr val="black"/>
                </a:solidFill>
                <a:latin typeface="Calibri"/>
              </a:endParaRPr>
            </a:p>
          </p:txBody>
        </p:sp>
        <p:sp>
          <p:nvSpPr>
            <p:cNvPr id="8" name="Δεξιό βέλος 7"/>
            <p:cNvSpPr/>
            <p:nvPr/>
          </p:nvSpPr>
          <p:spPr>
            <a:xfrm>
              <a:off x="1475656" y="4062274"/>
              <a:ext cx="1296144" cy="484632"/>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black"/>
                  </a:solidFill>
                </a:rPr>
                <a:t>ερώτημα</a:t>
              </a:r>
              <a:endParaRPr lang="el-GR" dirty="0">
                <a:solidFill>
                  <a:prstClr val="black"/>
                </a:solidFill>
              </a:endParaRPr>
            </a:p>
          </p:txBody>
        </p:sp>
        <p:sp>
          <p:nvSpPr>
            <p:cNvPr id="9" name="TextBox 8"/>
            <p:cNvSpPr txBox="1"/>
            <p:nvPr/>
          </p:nvSpPr>
          <p:spPr>
            <a:xfrm>
              <a:off x="2872522" y="3849145"/>
              <a:ext cx="1602418" cy="923330"/>
            </a:xfrm>
            <a:prstGeom prst="rect">
              <a:avLst/>
            </a:prstGeom>
            <a:noFill/>
            <a:ln w="12700">
              <a:solidFill>
                <a:schemeClr val="tx1">
                  <a:lumMod val="50000"/>
                  <a:lumOff val="50000"/>
                </a:schemeClr>
              </a:solidFill>
            </a:ln>
          </p:spPr>
          <p:txBody>
            <a:bodyPr wrap="square" rtlCol="0">
              <a:spAutoFit/>
            </a:bodyPr>
            <a:lstStyle/>
            <a:p>
              <a:r>
                <a:rPr lang="el-GR" dirty="0" err="1" smtClean="0">
                  <a:solidFill>
                    <a:prstClr val="black"/>
                  </a:solidFill>
                  <a:latin typeface="Calibri"/>
                </a:rPr>
                <a:t>Λιγισμικό</a:t>
              </a:r>
              <a:r>
                <a:rPr lang="el-GR" dirty="0" smtClean="0">
                  <a:solidFill>
                    <a:prstClr val="black"/>
                  </a:solidFill>
                  <a:latin typeface="Calibri"/>
                </a:rPr>
                <a:t> επεξεργασίας ερωτημάτων</a:t>
              </a:r>
              <a:endParaRPr lang="el-GR" dirty="0">
                <a:solidFill>
                  <a:prstClr val="black"/>
                </a:solidFill>
                <a:latin typeface="Calibri"/>
              </a:endParaRPr>
            </a:p>
          </p:txBody>
        </p:sp>
        <p:sp>
          <p:nvSpPr>
            <p:cNvPr id="10" name="TextBox 9"/>
            <p:cNvSpPr txBox="1"/>
            <p:nvPr/>
          </p:nvSpPr>
          <p:spPr>
            <a:xfrm>
              <a:off x="5453348" y="3849145"/>
              <a:ext cx="1539781" cy="923330"/>
            </a:xfrm>
            <a:prstGeom prst="rect">
              <a:avLst/>
            </a:prstGeom>
            <a:noFill/>
            <a:ln w="12700">
              <a:solidFill>
                <a:schemeClr val="tx1">
                  <a:lumMod val="50000"/>
                  <a:lumOff val="50000"/>
                </a:schemeClr>
              </a:solidFill>
            </a:ln>
          </p:spPr>
          <p:txBody>
            <a:bodyPr wrap="square" rtlCol="0">
              <a:spAutoFit/>
            </a:bodyPr>
            <a:lstStyle/>
            <a:p>
              <a:r>
                <a:rPr lang="el-GR" dirty="0" smtClean="0">
                  <a:solidFill>
                    <a:prstClr val="black"/>
                  </a:solidFill>
                  <a:latin typeface="Calibri"/>
                </a:rPr>
                <a:t>Λογισμικό προσπέλασης δεδομένων</a:t>
              </a:r>
              <a:endParaRPr lang="el-GR" dirty="0">
                <a:solidFill>
                  <a:prstClr val="black"/>
                </a:solidFill>
                <a:latin typeface="Calibri"/>
              </a:endParaRPr>
            </a:p>
          </p:txBody>
        </p:sp>
        <p:sp>
          <p:nvSpPr>
            <p:cNvPr id="11" name="Δεξιό βέλος 10"/>
            <p:cNvSpPr/>
            <p:nvPr/>
          </p:nvSpPr>
          <p:spPr>
            <a:xfrm>
              <a:off x="4474940" y="4068494"/>
              <a:ext cx="978408" cy="484632"/>
            </a:xfrm>
            <a:prstGeom prst="right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black"/>
                  </a:solidFill>
                </a:rPr>
                <a:t>ΣΔΒΔ</a:t>
              </a:r>
              <a:endParaRPr lang="el-GR" dirty="0">
                <a:solidFill>
                  <a:prstClr val="black"/>
                </a:solidFill>
              </a:endParaRPr>
            </a:p>
          </p:txBody>
        </p:sp>
        <p:sp>
          <p:nvSpPr>
            <p:cNvPr id="12" name="Ορθογώνιο 11"/>
            <p:cNvSpPr/>
            <p:nvPr/>
          </p:nvSpPr>
          <p:spPr>
            <a:xfrm>
              <a:off x="2771800" y="3420169"/>
              <a:ext cx="4358791" cy="1768842"/>
            </a:xfrm>
            <a:prstGeom prst="rect">
              <a:avLst/>
            </a:prstGeom>
            <a:noFill/>
            <a:ln>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TextBox 12"/>
            <p:cNvSpPr txBox="1"/>
            <p:nvPr/>
          </p:nvSpPr>
          <p:spPr>
            <a:xfrm>
              <a:off x="4240712" y="5211263"/>
              <a:ext cx="1352999" cy="369332"/>
            </a:xfrm>
            <a:prstGeom prst="rect">
              <a:avLst/>
            </a:prstGeom>
            <a:noFill/>
          </p:spPr>
          <p:txBody>
            <a:bodyPr wrap="none" rtlCol="0">
              <a:spAutoFit/>
            </a:bodyPr>
            <a:lstStyle/>
            <a:p>
              <a:r>
                <a:rPr lang="el-GR" dirty="0" err="1" smtClean="0">
                  <a:solidFill>
                    <a:prstClr val="black"/>
                  </a:solidFill>
                  <a:latin typeface="Calibri"/>
                </a:rPr>
                <a:t>Διακομιστής</a:t>
              </a:r>
              <a:endParaRPr lang="el-GR" dirty="0">
                <a:solidFill>
                  <a:prstClr val="black"/>
                </a:solidFill>
                <a:latin typeface="Calibri"/>
              </a:endParaRPr>
            </a:p>
          </p:txBody>
        </p:sp>
        <p:cxnSp>
          <p:nvCxnSpPr>
            <p:cNvPr id="15" name="Γωνιακή σύνδεση 14"/>
            <p:cNvCxnSpPr>
              <a:stCxn id="10" idx="3"/>
              <a:endCxn id="5" idx="2"/>
            </p:cNvCxnSpPr>
            <p:nvPr/>
          </p:nvCxnSpPr>
          <p:spPr>
            <a:xfrm flipV="1">
              <a:off x="6993129" y="3832439"/>
              <a:ext cx="643374" cy="478371"/>
            </a:xfrm>
            <a:prstGeom prst="bentConnector3">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Γωνιακή σύνδεση 16"/>
            <p:cNvCxnSpPr>
              <a:stCxn id="10" idx="3"/>
              <a:endCxn id="4" idx="2"/>
            </p:cNvCxnSpPr>
            <p:nvPr/>
          </p:nvCxnSpPr>
          <p:spPr>
            <a:xfrm>
              <a:off x="6993129" y="4310810"/>
              <a:ext cx="516648" cy="922819"/>
            </a:xfrm>
            <a:prstGeom prst="bentConnector3">
              <a:avLst>
                <a:gd name="adj1" fmla="val 62028"/>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8270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(7 </a:t>
            </a:r>
            <a:r>
              <a:rPr lang="el-GR" sz="3200" b="0" dirty="0"/>
              <a:t>από 43)</a:t>
            </a:r>
            <a:endParaRPr lang="en-US" dirty="0"/>
          </a:p>
        </p:txBody>
      </p:sp>
      <p:sp>
        <p:nvSpPr>
          <p:cNvPr id="3" name="Content Placeholder 2"/>
          <p:cNvSpPr>
            <a:spLocks noGrp="1"/>
          </p:cNvSpPr>
          <p:nvPr>
            <p:ph idx="1"/>
          </p:nvPr>
        </p:nvSpPr>
        <p:spPr>
          <a:noFill/>
        </p:spPr>
        <p:txBody>
          <a:bodyPr>
            <a:normAutofit/>
          </a:bodyPr>
          <a:lstStyle/>
          <a:p>
            <a:pPr>
              <a:lnSpc>
                <a:spcPct val="114000"/>
              </a:lnSpc>
              <a:spcBef>
                <a:spcPts val="1200"/>
              </a:spcBef>
            </a:pPr>
            <a:r>
              <a:rPr lang="el-GR" dirty="0" smtClean="0"/>
              <a:t>Για παράδειγμα, έστω μία ιατρική βάση δεδομένων που περιλαμβάνει πληροφορίες για ασθενείς (ονοματεπώνυμο, διεύθυνση, τηλέφωνο, ΑΜΚΑ κ.λπ.) και εξετάσεις που έχουν κάνει οι ασθενείς (ημερομηνία εξέτασης, είδος εξέτασης κ.λπ.)</a:t>
            </a:r>
          </a:p>
          <a:p>
            <a:pPr>
              <a:lnSpc>
                <a:spcPct val="114000"/>
              </a:lnSpc>
              <a:spcBef>
                <a:spcPts val="1200"/>
              </a:spcBef>
            </a:pPr>
            <a:r>
              <a:rPr lang="el-GR" dirty="0" smtClean="0"/>
              <a:t>Ο </a:t>
            </a:r>
            <a:r>
              <a:rPr lang="el-GR" dirty="0" err="1" smtClean="0"/>
              <a:t>διακομιστής</a:t>
            </a:r>
            <a:r>
              <a:rPr lang="el-GR" dirty="0" smtClean="0"/>
              <a:t>, μέσω</a:t>
            </a:r>
            <a:r>
              <a:rPr lang="en-US" dirty="0" smtClean="0"/>
              <a:t> </a:t>
            </a:r>
            <a:r>
              <a:rPr lang="el-GR" dirty="0" smtClean="0"/>
              <a:t>του Συστήματος Διαχείρισης Βάσης Δεδομένων (ΣΔΒΔ) διαχειρίζεται τα δεδομένα αυτά.</a:t>
            </a:r>
          </a:p>
        </p:txBody>
      </p:sp>
    </p:spTree>
    <p:extLst>
      <p:ext uri="{BB962C8B-B14F-4D97-AF65-F5344CB8AC3E}">
        <p14:creationId xmlns:p14="http://schemas.microsoft.com/office/powerpoint/2010/main" val="2271324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a:t>
            </a:r>
            <a:r>
              <a:rPr lang="en-US" dirty="0"/>
              <a:t> </a:t>
            </a:r>
            <a:r>
              <a:rPr lang="el-GR" sz="3200" b="0" dirty="0" smtClean="0"/>
              <a:t>(8 </a:t>
            </a:r>
            <a:r>
              <a:rPr lang="el-GR" sz="3200" b="0" dirty="0"/>
              <a:t>από 43)</a:t>
            </a:r>
            <a:endParaRPr lang="en-US" dirty="0"/>
          </a:p>
        </p:txBody>
      </p:sp>
      <p:sp>
        <p:nvSpPr>
          <p:cNvPr id="3" name="Content Placeholder 2"/>
          <p:cNvSpPr>
            <a:spLocks noGrp="1"/>
          </p:cNvSpPr>
          <p:nvPr>
            <p:ph idx="1"/>
          </p:nvPr>
        </p:nvSpPr>
        <p:spPr>
          <a:noFill/>
        </p:spPr>
        <p:txBody>
          <a:bodyPr>
            <a:normAutofit/>
          </a:bodyPr>
          <a:lstStyle/>
          <a:p>
            <a:r>
              <a:rPr lang="el-GR" sz="2200" dirty="0" smtClean="0"/>
              <a:t>Οποιοσδήποτε υπολογιστής που μπορεί να συνδεθεί με το </a:t>
            </a:r>
            <a:r>
              <a:rPr lang="el-GR" sz="2200" dirty="0" err="1" smtClean="0"/>
              <a:t>διακομιστή</a:t>
            </a:r>
            <a:r>
              <a:rPr lang="el-GR" sz="2200" dirty="0" smtClean="0"/>
              <a:t>, μέσω του δικτύου του νοσοκομείου, μπορεί να υποβάλλει ερωτήματα της μορφής:</a:t>
            </a:r>
          </a:p>
          <a:p>
            <a:pPr lvl="1"/>
            <a:r>
              <a:rPr lang="el-GR" sz="2200" dirty="0" smtClean="0"/>
              <a:t>Να εμφανιστούν πληροφορίες για την ασθενή με το όνομα </a:t>
            </a:r>
            <a:r>
              <a:rPr lang="el-GR" sz="2200" dirty="0" err="1" smtClean="0"/>
              <a:t>Νικολαΐδου</a:t>
            </a:r>
            <a:r>
              <a:rPr lang="el-GR" sz="2200" dirty="0" smtClean="0"/>
              <a:t>.</a:t>
            </a:r>
          </a:p>
          <a:p>
            <a:pPr lvl="1"/>
            <a:r>
              <a:rPr lang="el-GR" sz="2200" dirty="0" smtClean="0"/>
              <a:t>Να αναζητηθούν και να εμφανιστούν όλοι οι ασθενείς με επώνυμο που ξεκινάει από Α.</a:t>
            </a:r>
          </a:p>
          <a:p>
            <a:pPr lvl="1"/>
            <a:r>
              <a:rPr lang="el-GR" sz="2200" dirty="0"/>
              <a:t>Να αναζητηθούν και να εμφανιστούν όλοι οι </a:t>
            </a:r>
            <a:r>
              <a:rPr lang="el-GR" sz="2200" dirty="0" smtClean="0"/>
              <a:t>ασθενείς με ημερομηνία γέννησης μετά την 1/1/1970.</a:t>
            </a:r>
          </a:p>
          <a:p>
            <a:pPr lvl="1"/>
            <a:r>
              <a:rPr lang="el-GR" sz="2200" dirty="0"/>
              <a:t>Να αναζητηθούν και να </a:t>
            </a:r>
            <a:r>
              <a:rPr lang="el-GR" sz="2200" dirty="0" smtClean="0"/>
              <a:t>εμφανιστούν οι εξετάσεις που έγιναν το πρώτο εξάμηνο του 2013.</a:t>
            </a:r>
          </a:p>
          <a:p>
            <a:r>
              <a:rPr lang="el-GR" sz="2200" dirty="0" smtClean="0"/>
              <a:t>Ο </a:t>
            </a:r>
            <a:r>
              <a:rPr lang="el-GR" sz="2200" dirty="0" err="1" smtClean="0"/>
              <a:t>διακομιστής</a:t>
            </a:r>
            <a:r>
              <a:rPr lang="el-GR" sz="2200" dirty="0" smtClean="0"/>
              <a:t> παραλαμβάνει το ερώτημα, το εκτελεί και τα αποτελέσματα που προκύπτουν επιστρέφουν στον πελάτη.</a:t>
            </a:r>
            <a:endParaRPr lang="en-US" sz="2200" dirty="0" smtClean="0"/>
          </a:p>
        </p:txBody>
      </p:sp>
    </p:spTree>
    <p:extLst>
      <p:ext uri="{BB962C8B-B14F-4D97-AF65-F5344CB8AC3E}">
        <p14:creationId xmlns:p14="http://schemas.microsoft.com/office/powerpoint/2010/main" val="27568965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OC_template_updated1</Template>
  <TotalTime>12</TotalTime>
  <Words>3167</Words>
  <Application>Microsoft Office PowerPoint</Application>
  <PresentationFormat>Προβολή στην οθόνη (4:3)</PresentationFormat>
  <Paragraphs>437</Paragraphs>
  <Slides>50</Slides>
  <Notes>10</Notes>
  <HiddenSlides>0</HiddenSlides>
  <MMClips>1</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50</vt:i4>
      </vt:variant>
    </vt:vector>
  </HeadingPairs>
  <TitlesOfParts>
    <vt:vector size="53" baseType="lpstr">
      <vt:lpstr>OC_template_updated1</vt:lpstr>
      <vt:lpstr>1_OC_template_updated1</vt:lpstr>
      <vt:lpstr>Equation</vt:lpstr>
      <vt:lpstr>ΙΑΤΡΙΚΗ ΠΛΗΡΟΦΟΡΙΚΗ - Θ</vt:lpstr>
      <vt:lpstr>Ιατρικές βάσεις δεδομένων (1 από 43)</vt:lpstr>
      <vt:lpstr>Ιατρικές βάσεις δεδομένων (2 από 43)</vt:lpstr>
      <vt:lpstr>Ιατρικές βάσεις δεδομένων (3 από 43)</vt:lpstr>
      <vt:lpstr>Ιατρικές βάσεις δεδομένων (4 από 43)</vt:lpstr>
      <vt:lpstr>Ιατρικές βάσεις δεδομένων (5 από 43)</vt:lpstr>
      <vt:lpstr>Ιατρικές βάσεις δεδομένων (6 από 43)</vt:lpstr>
      <vt:lpstr>Ιατρικές βάσεις δεδομένων (7 από 43)</vt:lpstr>
      <vt:lpstr>Ιατρικές βάσεις δεδομένων (8 από 43)</vt:lpstr>
      <vt:lpstr>Ιατρικές βάσεις δεδομένων (9 από 43)</vt:lpstr>
      <vt:lpstr>Ιατρικές βάσεις δεδομένων (10 από 43)</vt:lpstr>
      <vt:lpstr>Ιατρικές βάσεις δεδομένων (11 από 43)</vt:lpstr>
      <vt:lpstr>Ιατρικές βάσεις δεδομένων (12 από 43)</vt:lpstr>
      <vt:lpstr>Ιατρικές βάσεις δεδομένων (13 από 43)</vt:lpstr>
      <vt:lpstr>Ιατρικές βάσεις δεδομένων (14 από 43)</vt:lpstr>
      <vt:lpstr>Ιατρικές βάσεις δεδομένων (15 από 43)</vt:lpstr>
      <vt:lpstr>Ιατρικές βάσεις δεδομένων (16 από 43)</vt:lpstr>
      <vt:lpstr>Ιατρικές βάσεις δεδομένων (17 από 43)</vt:lpstr>
      <vt:lpstr>Ιατρικές βάσεις δεδομένων (18 από 43)</vt:lpstr>
      <vt:lpstr>Ιατρικές βάσεις δεδομένων (19 από 43)</vt:lpstr>
      <vt:lpstr>Ιατρικές βάσεις δεδομένων (20 από 43)</vt:lpstr>
      <vt:lpstr>Ιατρικές βάσεις δεδομένων (21 από 43)</vt:lpstr>
      <vt:lpstr>Ιατρικές βάσεις δεδομένων (22 από 43)</vt:lpstr>
      <vt:lpstr>Ιατρικές βάσεις δεδομένων (23 από 43)</vt:lpstr>
      <vt:lpstr>Ιατρικές βάσεις δεδομένων (24 από 43)</vt:lpstr>
      <vt:lpstr>Ιατρικές βάσεις δεδομένων (25 από 43)</vt:lpstr>
      <vt:lpstr>Ιατρικές βάσεις δεδομένων (26 από 43)</vt:lpstr>
      <vt:lpstr>Ιατρικές βάσεις δεδομένων (27 από 43)</vt:lpstr>
      <vt:lpstr>Ιατρικές βάσεις δεδομένων (28 από 43)</vt:lpstr>
      <vt:lpstr>Ιατρικές βάσεις δεδομένων (29 από 43)</vt:lpstr>
      <vt:lpstr>Ιατρικές βάσεις δεδομένων (30 από 43)</vt:lpstr>
      <vt:lpstr>Ιατρικές βάσεις δεδομένων (31 από 43)</vt:lpstr>
      <vt:lpstr>Ιατρικές βάσεις δεδομένων (32 από 43)</vt:lpstr>
      <vt:lpstr>Ιατρικές βάσεις δεδομένων (33 από 43)</vt:lpstr>
      <vt:lpstr>Ιατρικές βάσεις δεδομένων (34 από 43)</vt:lpstr>
      <vt:lpstr>Ιατρικές βάσεις δεδομένων (35 από 43)</vt:lpstr>
      <vt:lpstr>Ιατρικές βάσεις δεδομένων (36 από 43)</vt:lpstr>
      <vt:lpstr>Ιατρικές βάσεις δεδομένων (37 από 43)</vt:lpstr>
      <vt:lpstr>Ιατρικές βάσεις δεδομένων (38 από 43)</vt:lpstr>
      <vt:lpstr>Ιατρικές βάσεις δεδομένων (39 από 43)</vt:lpstr>
      <vt:lpstr>Ιατρικές βάσεις δεδομένων (40 από 43)</vt:lpstr>
      <vt:lpstr>Ιατρικές βάσεις δεδομένων (41 από 43)</vt:lpstr>
      <vt:lpstr>Ιατρικές βάσεις δεδομένων (42 από 43)</vt:lpstr>
      <vt:lpstr>Ιατρικές βάσεις δεδομένων (43 από 43)</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ΙΑΤΡΙΚΗ ΠΛΗΡΟΦΟΡΙΚΗ - Θ</dc:title>
  <dc:creator>opencourses@teiath.gr</dc:creator>
  <cp:lastModifiedBy>natasakar new</cp:lastModifiedBy>
  <cp:revision>6</cp:revision>
  <dcterms:created xsi:type="dcterms:W3CDTF">2014-09-25T09:12:45Z</dcterms:created>
  <dcterms:modified xsi:type="dcterms:W3CDTF">2015-02-09T13:14:19Z</dcterms:modified>
</cp:coreProperties>
</file>