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1"/>
  </p:notesMasterIdLst>
  <p:handoutMasterIdLst>
    <p:handoutMasterId r:id="rId22"/>
  </p:handoutMasterIdLst>
  <p:sldIdLst>
    <p:sldId id="256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2" r:id="rId12"/>
    <p:sldId id="281" r:id="rId13"/>
    <p:sldId id="257" r:id="rId14"/>
    <p:sldId id="262" r:id="rId15"/>
    <p:sldId id="264" r:id="rId16"/>
    <p:sldId id="269" r:id="rId17"/>
    <p:sldId id="270" r:id="rId18"/>
    <p:sldId id="266" r:id="rId19"/>
    <p:sldId id="261" r:id="rId20"/>
  </p:sldIdLst>
  <p:sldSz cx="9144000" cy="6858000" type="screen4x3"/>
  <p:notesSz cx="7104063" cy="10234613"/>
  <p:custDataLst>
    <p:tags r:id="rId23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60" autoAdjust="0"/>
    <p:restoredTop sz="94660"/>
  </p:normalViewPr>
  <p:slideViewPr>
    <p:cSldViewPr>
      <p:cViewPr varScale="1">
        <p:scale>
          <a:sx n="69" d="100"/>
          <a:sy n="69" d="100"/>
        </p:scale>
        <p:origin x="154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20/11/2015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20/11/2015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14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1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9450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707" r:id="rId3"/>
    <p:sldLayoutId id="2147483687" r:id="rId4"/>
    <p:sldLayoutId id="2147483688" r:id="rId5"/>
    <p:sldLayoutId id="2147483689" r:id="rId6"/>
    <p:sldLayoutId id="2147483690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 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15</a:t>
            </a:r>
            <a:r>
              <a:rPr lang="el-GR" sz="2600" dirty="0" smtClean="0"/>
              <a:t>: </a:t>
            </a:r>
            <a:r>
              <a:rPr lang="en-US" altLang="el-GR" sz="2800" dirty="0"/>
              <a:t>H</a:t>
            </a:r>
            <a:r>
              <a:rPr lang="el-GR" altLang="el-GR" sz="2800" dirty="0"/>
              <a:t> διατροφή </a:t>
            </a:r>
            <a:r>
              <a:rPr lang="el-GR" altLang="el-GR" sz="2800" dirty="0" smtClean="0"/>
              <a:t>στην τρίτη </a:t>
            </a:r>
            <a:r>
              <a:rPr lang="el-GR" altLang="el-GR" sz="2800" dirty="0"/>
              <a:t>ηλικία</a:t>
            </a:r>
            <a:endParaRPr lang="el-GR" altLang="el-GR" sz="2800" dirty="0" smtClean="0"/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 dirty="0"/>
              <a:t>Τμήμα Ιατρικών </a:t>
            </a:r>
            <a:r>
              <a:rPr lang="el-GR" sz="2200" dirty="0" smtClean="0"/>
              <a:t>Εργαστηρίων</a:t>
            </a:r>
            <a:endParaRPr lang="en-US" sz="22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7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Συστάσεις για την τρίτη ηλικία</a:t>
            </a:r>
            <a:endParaRPr lang="el-GR" dirty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9</a:t>
            </a:fld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sz="half" idx="2"/>
          </p:nvPr>
        </p:nvSpPr>
        <p:spPr>
          <a:xfrm>
            <a:off x="457200" y="1268760"/>
            <a:ext cx="4040188" cy="4968551"/>
          </a:xfrm>
        </p:spPr>
        <p:txBody>
          <a:bodyPr/>
          <a:lstStyle/>
          <a:p>
            <a:r>
              <a:rPr lang="el-GR" dirty="0"/>
              <a:t>Προσαρμογή ενεργειακών αναγκών</a:t>
            </a:r>
          </a:p>
          <a:p>
            <a:r>
              <a:rPr lang="el-GR" dirty="0"/>
              <a:t>Ποικιλία στην επιλογή τροφής</a:t>
            </a:r>
          </a:p>
          <a:p>
            <a:r>
              <a:rPr lang="el-GR" dirty="0"/>
              <a:t>Αποφυγή κενών θερμίδων</a:t>
            </a:r>
          </a:p>
          <a:p>
            <a:r>
              <a:rPr lang="el-GR" dirty="0"/>
              <a:t>Περισσότερες  διαιτητικές ίνες</a:t>
            </a:r>
          </a:p>
          <a:p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sz="quarter" idx="4"/>
          </p:nvPr>
        </p:nvSpPr>
        <p:spPr>
          <a:xfrm>
            <a:off x="4645025" y="1268760"/>
            <a:ext cx="4041775" cy="4968551"/>
          </a:xfrm>
        </p:spPr>
        <p:txBody>
          <a:bodyPr/>
          <a:lstStyle/>
          <a:p>
            <a:r>
              <a:rPr lang="el-GR" dirty="0"/>
              <a:t>Γευστική παρασκευή </a:t>
            </a:r>
            <a:r>
              <a:rPr lang="el-GR" dirty="0" smtClean="0"/>
              <a:t>τροφής χωρίς αλάτι</a:t>
            </a:r>
            <a:endParaRPr lang="el-GR" dirty="0"/>
          </a:p>
          <a:p>
            <a:r>
              <a:rPr lang="el-GR" dirty="0"/>
              <a:t>Επαρκή υγρά</a:t>
            </a:r>
          </a:p>
          <a:p>
            <a:r>
              <a:rPr lang="el-GR" dirty="0"/>
              <a:t>Προσοχή στο οινόπνευμα</a:t>
            </a:r>
          </a:p>
          <a:p>
            <a:r>
              <a:rPr lang="el-GR" dirty="0"/>
              <a:t>Κίνηση σε ανοιχτό </a:t>
            </a:r>
            <a:r>
              <a:rPr lang="el-GR" dirty="0" smtClean="0"/>
              <a:t>χώρο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826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BBDA1-8E01-4DC5-B6B3-6D82663E6933}" type="slidenum">
              <a:rPr lang="el-GR" altLang="el-GR"/>
              <a:pPr/>
              <a:t>10</a:t>
            </a:fld>
            <a:endParaRPr lang="el-GR" altLang="el-GR" dirty="0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Τροφές με κενές «θερμίδες»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Περιέχουν κυρίως ενέργεια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Ελάχιστα και καθόλου θρεπτικά συστατικά και διαιτητικές ίνες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dirty="0"/>
              <a:t>Παραδείγματα: 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ζαχαρούχα αναψυκτικά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Γλυκά 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Οινοπνευματώδη ποτά με εξαίρεση το κρασί το οποίο συστήνεται με μέτρο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18870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/>
              <a:t>Αναστασία Κανέλλου 2014. Αναστασία Κανέλλου. «Διατροφή-Διαιτολογία. Ενότητα </a:t>
            </a:r>
            <a:r>
              <a:rPr lang="el-GR" sz="2000" dirty="0" smtClean="0"/>
              <a:t>15: </a:t>
            </a:r>
            <a:r>
              <a:rPr lang="el-GR" sz="2000" dirty="0"/>
              <a:t>H διατροφή στην τρίτη ηλικία». </a:t>
            </a:r>
            <a:r>
              <a:rPr lang="el-GR" sz="2000" dirty="0" smtClean="0"/>
              <a:t>Έκδοση: 1.0. Αθήνα 2014. 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540CD-48B2-4C8E-A6BE-DF83D36A69E8}" type="slidenum">
              <a:rPr lang="el-GR" altLang="el-GR"/>
              <a:pPr/>
              <a:t>1</a:t>
            </a:fld>
            <a:endParaRPr lang="el-GR" altLang="el-GR" dirty="0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Διατροφή στην </a:t>
            </a:r>
            <a:r>
              <a:rPr lang="el-GR" altLang="el-GR" dirty="0"/>
              <a:t>τ</a:t>
            </a:r>
            <a:r>
              <a:rPr lang="el-GR" altLang="el-GR" dirty="0" smtClean="0"/>
              <a:t>ρίτη ηλικία</a:t>
            </a:r>
            <a:endParaRPr lang="el-GR" altLang="el-GR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Ποσοστό ηλικιωμένων αυξάνει λόγω της </a:t>
            </a:r>
            <a:r>
              <a:rPr lang="el-GR" altLang="el-GR" dirty="0" smtClean="0"/>
              <a:t>αύξησης  </a:t>
            </a:r>
            <a:r>
              <a:rPr lang="el-GR" altLang="el-GR" dirty="0"/>
              <a:t>του προσδόκιμου ορίου ζωής</a:t>
            </a:r>
          </a:p>
          <a:p>
            <a:r>
              <a:rPr lang="el-GR" altLang="el-GR" dirty="0"/>
              <a:t>Πλήρης διατροφή που να καλύπτει ανάγκες τους</a:t>
            </a:r>
          </a:p>
          <a:p>
            <a:endParaRPr lang="el-GR" altLang="el-GR" dirty="0"/>
          </a:p>
          <a:p>
            <a:endParaRPr lang="el-GR" altLang="el-GR" dirty="0"/>
          </a:p>
          <a:p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22712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D00AB-2C15-41CD-9317-D0A82FAA5F15}" type="slidenum">
              <a:rPr lang="el-GR" altLang="el-GR"/>
              <a:pPr/>
              <a:t>2</a:t>
            </a:fld>
            <a:endParaRPr lang="el-GR" altLang="el-GR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Ανάγκες </a:t>
            </a:r>
            <a:r>
              <a:rPr lang="el-GR" altLang="el-GR" dirty="0" smtClean="0"/>
              <a:t>αλλάζουν;</a:t>
            </a:r>
            <a:endParaRPr lang="el-GR" altLang="el-GR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l-GR" sz="2800" dirty="0"/>
              <a:t>Βασικός μεταβολισμός μειώνεται</a:t>
            </a:r>
          </a:p>
          <a:p>
            <a:r>
              <a:rPr lang="el-GR" altLang="el-GR" sz="2800" dirty="0"/>
              <a:t>Φυσική δραστηριότητα ελαττώνεται</a:t>
            </a:r>
          </a:p>
          <a:p>
            <a:r>
              <a:rPr lang="el-GR" altLang="el-GR" sz="2800" dirty="0"/>
              <a:t>Ποσοστό μυϊκής μάζας </a:t>
            </a:r>
            <a:r>
              <a:rPr lang="el-GR" altLang="el-GR" sz="2800" dirty="0">
                <a:sym typeface="Symbol" pitchFamily="18" charset="2"/>
              </a:rPr>
              <a:t></a:t>
            </a:r>
          </a:p>
          <a:p>
            <a:r>
              <a:rPr lang="el-GR" altLang="el-GR" sz="2800" dirty="0">
                <a:sym typeface="Symbol" pitchFamily="18" charset="2"/>
              </a:rPr>
              <a:t>Ποσοστό λιπώδους ιστού </a:t>
            </a:r>
          </a:p>
          <a:p>
            <a:pPr>
              <a:buNone/>
            </a:pPr>
            <a:r>
              <a:rPr lang="el-GR" altLang="el-GR" sz="2800" dirty="0" smtClean="0">
                <a:sym typeface="Wingdings" pitchFamily="2" charset="2"/>
              </a:rPr>
              <a:t> </a:t>
            </a:r>
            <a:r>
              <a:rPr lang="el-GR" altLang="el-GR" sz="2800" dirty="0" smtClean="0">
                <a:sym typeface="Monotype Sorts" pitchFamily="2" charset="2"/>
              </a:rPr>
              <a:t>Περιορίζονται </a:t>
            </a:r>
            <a:r>
              <a:rPr lang="el-GR" altLang="el-GR" sz="2800" dirty="0">
                <a:sym typeface="Monotype Sorts" pitchFamily="2" charset="2"/>
              </a:rPr>
              <a:t>οι ενεργειακές ανάγκες σε </a:t>
            </a:r>
          </a:p>
          <a:p>
            <a:pPr>
              <a:buFont typeface="Monotype Sorts" pitchFamily="2" charset="2"/>
              <a:buNone/>
            </a:pPr>
            <a:r>
              <a:rPr lang="en-US" altLang="el-GR" sz="2800" dirty="0">
                <a:sym typeface="Monotype Sorts" pitchFamily="2" charset="2"/>
              </a:rPr>
              <a:t>	</a:t>
            </a:r>
            <a:r>
              <a:rPr lang="el-GR" altLang="el-GR" sz="2800" dirty="0">
                <a:sym typeface="Monotype Sorts" pitchFamily="2" charset="2"/>
              </a:rPr>
              <a:t>1700 </a:t>
            </a:r>
            <a:r>
              <a:rPr lang="en-US" altLang="el-GR" sz="2800" dirty="0">
                <a:sym typeface="Monotype Sorts" pitchFamily="2" charset="2"/>
              </a:rPr>
              <a:t>kcal </a:t>
            </a:r>
            <a:r>
              <a:rPr lang="el-GR" altLang="el-GR" sz="2800" dirty="0">
                <a:sym typeface="Monotype Sorts" pitchFamily="2" charset="2"/>
              </a:rPr>
              <a:t> για τις γυναίκες</a:t>
            </a:r>
          </a:p>
          <a:p>
            <a:pPr>
              <a:buFont typeface="Monotype Sorts" pitchFamily="2" charset="2"/>
              <a:buNone/>
            </a:pPr>
            <a:r>
              <a:rPr lang="el-GR" altLang="el-GR" sz="2800" dirty="0">
                <a:sym typeface="Monotype Sorts" pitchFamily="2" charset="2"/>
              </a:rPr>
              <a:t>	1900 </a:t>
            </a:r>
            <a:r>
              <a:rPr lang="en-US" altLang="el-GR" sz="2800" dirty="0">
                <a:sym typeface="Monotype Sorts" pitchFamily="2" charset="2"/>
              </a:rPr>
              <a:t>kcal</a:t>
            </a:r>
            <a:r>
              <a:rPr lang="el-GR" altLang="el-GR" sz="2800" dirty="0">
                <a:sym typeface="Monotype Sorts" pitchFamily="2" charset="2"/>
              </a:rPr>
              <a:t> για τους άντρες</a:t>
            </a:r>
          </a:p>
          <a:p>
            <a:pPr>
              <a:buNone/>
            </a:pPr>
            <a:r>
              <a:rPr lang="el-GR" altLang="el-GR" sz="2800" dirty="0" smtClean="0">
                <a:sym typeface="Monotype Sorts" pitchFamily="2" charset="2"/>
              </a:rPr>
              <a:t> με σταθερές τις ανάγκες </a:t>
            </a:r>
            <a:r>
              <a:rPr lang="el-GR" altLang="el-GR" sz="2800" dirty="0">
                <a:sym typeface="Monotype Sorts" pitchFamily="2" charset="2"/>
              </a:rPr>
              <a:t>σε πρωτεΐνες</a:t>
            </a: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146131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548CB-181F-4BBF-9C88-062B473624D8}" type="slidenum">
              <a:rPr lang="el-GR" altLang="el-GR"/>
              <a:pPr/>
              <a:t>3</a:t>
            </a:fld>
            <a:endParaRPr lang="el-GR" altLang="el-GR" dirty="0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Πρωτεΐνες</a:t>
            </a:r>
            <a:endParaRPr lang="el-GR" altLang="el-GR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sz="2800" dirty="0">
                <a:sym typeface="Monotype Sorts" pitchFamily="2" charset="2"/>
              </a:rPr>
              <a:t>0,8-1,0γρ/</a:t>
            </a:r>
            <a:r>
              <a:rPr lang="en-US" altLang="el-GR" sz="2800" dirty="0">
                <a:sym typeface="Monotype Sorts" pitchFamily="2" charset="2"/>
              </a:rPr>
              <a:t>kg</a:t>
            </a:r>
            <a:r>
              <a:rPr lang="el-GR" altLang="el-GR" sz="2800" dirty="0">
                <a:sym typeface="Monotype Sorts" pitchFamily="2" charset="2"/>
              </a:rPr>
              <a:t> βάρους σώματος</a:t>
            </a:r>
          </a:p>
          <a:p>
            <a:pPr>
              <a:lnSpc>
                <a:spcPct val="90000"/>
              </a:lnSpc>
            </a:pPr>
            <a:r>
              <a:rPr lang="el-GR" altLang="el-GR" sz="2800" dirty="0">
                <a:sym typeface="Monotype Sorts" pitchFamily="2" charset="2"/>
              </a:rPr>
              <a:t>&gt;12% της ενεργειακής πρόσληψης</a:t>
            </a:r>
          </a:p>
          <a:p>
            <a:pPr>
              <a:lnSpc>
                <a:spcPct val="90000"/>
              </a:lnSpc>
            </a:pPr>
            <a:r>
              <a:rPr lang="el-GR" altLang="el-GR" sz="2800" dirty="0">
                <a:sym typeface="Monotype Sorts" pitchFamily="2" charset="2"/>
              </a:rPr>
              <a:t>Γυναίκες &gt;45 γρ/ημέρα</a:t>
            </a:r>
          </a:p>
          <a:p>
            <a:pPr>
              <a:lnSpc>
                <a:spcPct val="90000"/>
              </a:lnSpc>
            </a:pPr>
            <a:r>
              <a:rPr lang="el-GR" altLang="el-GR" sz="2800" dirty="0">
                <a:sym typeface="Monotype Sorts" pitchFamily="2" charset="2"/>
              </a:rPr>
              <a:t>Άντρες &gt; 55 γρ/ημέρα</a:t>
            </a:r>
            <a:endParaRPr lang="el-GR" altLang="el-GR" sz="2800" dirty="0"/>
          </a:p>
          <a:p>
            <a:pPr>
              <a:lnSpc>
                <a:spcPct val="90000"/>
              </a:lnSpc>
            </a:pPr>
            <a:r>
              <a:rPr lang="el-GR" altLang="el-GR" sz="2800" dirty="0"/>
              <a:t>50% ζωικής + 50% φυτικής προέλευσης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l-GR" altLang="el-GR" sz="2800" dirty="0"/>
              <a:t>Πηγές πρωτεϊνών 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φτωχές σε λιπίδια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Ψηλής βιολογικής αξίας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Εύπεπτες: γάλα, τυρί, γιαούρτι, ψάρι, ψαχνό κρέας</a:t>
            </a:r>
          </a:p>
          <a:p>
            <a:pPr>
              <a:lnSpc>
                <a:spcPct val="90000"/>
              </a:lnSpc>
              <a:buFont typeface="Monotype Sorts" pitchFamily="2" charset="2"/>
              <a:buChar char="ë"/>
            </a:pP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85010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3789E-2E83-4A8F-8931-8492094C37D6}" type="slidenum">
              <a:rPr lang="el-GR" altLang="el-GR"/>
              <a:pPr/>
              <a:t>4</a:t>
            </a:fld>
            <a:endParaRPr lang="el-GR" altLang="el-GR" dirty="0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Λιπίδια</a:t>
            </a:r>
            <a:endParaRPr lang="el-GR" altLang="el-GR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&lt; 30%</a:t>
            </a:r>
          </a:p>
          <a:p>
            <a:r>
              <a:rPr lang="el-GR" altLang="el-GR" dirty="0"/>
              <a:t>Περιορισμός των κορεσμένων </a:t>
            </a:r>
            <a:r>
              <a:rPr lang="el-GR" altLang="el-GR" dirty="0" smtClean="0"/>
              <a:t>λιπαρών οξέων</a:t>
            </a:r>
            <a:endParaRPr lang="el-GR" altLang="el-GR" dirty="0"/>
          </a:p>
          <a:p>
            <a:r>
              <a:rPr lang="el-GR" altLang="el-GR" dirty="0"/>
              <a:t>Κυρίως φυτικά λιπίδια (για πρόσληψη </a:t>
            </a:r>
            <a:r>
              <a:rPr lang="el-GR" altLang="el-GR" dirty="0" smtClean="0"/>
              <a:t>λινολεϊκού </a:t>
            </a:r>
            <a:r>
              <a:rPr lang="el-GR" altLang="el-GR" dirty="0"/>
              <a:t>οξέος) με πρωταγωνιστή το ελαιόλαδο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39522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792E4-DC63-4037-ACBC-69CAAD2916C7}" type="slidenum">
              <a:rPr lang="el-GR" altLang="el-GR"/>
              <a:pPr/>
              <a:t>5</a:t>
            </a:fld>
            <a:endParaRPr lang="el-GR" altLang="el-GR" dirty="0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Υδατάνθρακες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800" dirty="0"/>
              <a:t>Περιορισμός κενών θερμίδων προς αποφυγή</a:t>
            </a:r>
            <a:r>
              <a:rPr lang="en-US" altLang="el-GR" sz="2800" dirty="0"/>
              <a:t>:</a:t>
            </a:r>
            <a:r>
              <a:rPr lang="el-GR" altLang="el-GR" sz="2800" dirty="0"/>
              <a:t> 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Υπέρβαρους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Γεροντικού διαβήτη (τύπου ΙΙ)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Μειωμένη ανεκτικότητα σε υδατάνθρακες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800" dirty="0"/>
              <a:t>Καλές πηγές: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Προϊόντα δημητριακών ολικής άλεσης, 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πατάτες, 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όσπρια, 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λαχανικά και </a:t>
            </a:r>
            <a:r>
              <a:rPr lang="el-GR" altLang="el-GR" sz="2800" dirty="0" smtClean="0"/>
              <a:t>φρούτα </a:t>
            </a: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217090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Ασβέστιο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Γάλα και γαλακτοκομικά (χωρίς </a:t>
            </a:r>
            <a:r>
              <a:rPr lang="el-GR" dirty="0" smtClean="0"/>
              <a:t>υπερβολές δηλ ως 2 φλιτζάνια γάλα την ημέρα)</a:t>
            </a:r>
            <a:endParaRPr lang="el-GR" dirty="0"/>
          </a:p>
          <a:p>
            <a:r>
              <a:rPr lang="el-GR" dirty="0"/>
              <a:t>Εμφάνιση </a:t>
            </a:r>
            <a:r>
              <a:rPr lang="el-GR" dirty="0" smtClean="0"/>
              <a:t>οστεομαλάκυνσης </a:t>
            </a:r>
            <a:r>
              <a:rPr lang="el-GR" dirty="0"/>
              <a:t>και οστεοπόρωσης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345C8-5DEC-403E-A477-CF6928B21142}" type="slidenum">
              <a:rPr lang="el-GR" altLang="el-GR"/>
              <a:pPr/>
              <a:t>6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20456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37AFD-4BC6-4D7F-BE79-5BCABD006C5A}" type="slidenum">
              <a:rPr lang="el-GR" altLang="el-GR"/>
              <a:pPr/>
              <a:t>7</a:t>
            </a:fld>
            <a:endParaRPr lang="el-GR" altLang="el-GR" dirty="0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Βιταμίνες</a:t>
            </a:r>
            <a:endParaRPr lang="el-GR" altLang="el-GR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sz="2800" dirty="0"/>
              <a:t>Ανάγκες δεν αλλάζουν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Μονόπλευρη διατροφή, φτωχή σε φρούτα και λαχανικά  μπορεί να οδηγήσει σε έλλειψη κυρίως των 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Α, 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Β1, Β2, Β6, </a:t>
            </a:r>
          </a:p>
          <a:p>
            <a:pPr lvl="1">
              <a:lnSpc>
                <a:spcPct val="90000"/>
              </a:lnSpc>
            </a:pPr>
            <a:r>
              <a:rPr lang="en-US" altLang="el-GR" sz="2400" dirty="0"/>
              <a:t>C </a:t>
            </a:r>
            <a:r>
              <a:rPr lang="el-GR" altLang="el-GR" sz="2400" dirty="0"/>
              <a:t> και 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φυλλικού οξέος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Προβλήματα στη μασητική ικανότητα</a:t>
            </a:r>
          </a:p>
        </p:txBody>
      </p:sp>
    </p:spTree>
    <p:extLst>
      <p:ext uri="{BB962C8B-B14F-4D97-AF65-F5344CB8AC3E}">
        <p14:creationId xmlns:p14="http://schemas.microsoft.com/office/powerpoint/2010/main" val="375180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A3931-06AA-4925-83A4-731467D715F3}" type="slidenum">
              <a:rPr lang="el-GR" altLang="el-GR"/>
              <a:pPr/>
              <a:t>8</a:t>
            </a:fld>
            <a:endParaRPr lang="el-GR" altLang="el-GR" dirty="0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Νερό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Μειώνεται το αισθητήριο της δίψας με αυξημένο κίνδυνο της εμφάνισης αφυδάτωσης</a:t>
            </a:r>
          </a:p>
          <a:p>
            <a:r>
              <a:rPr lang="el-GR" altLang="el-GR" dirty="0"/>
              <a:t>Τουλάχιστον 1,5 λίτρα υγρά/ημέρα </a:t>
            </a:r>
          </a:p>
        </p:txBody>
      </p:sp>
    </p:spTree>
    <p:extLst>
      <p:ext uri="{BB962C8B-B14F-4D97-AF65-F5344CB8AC3E}">
        <p14:creationId xmlns:p14="http://schemas.microsoft.com/office/powerpoint/2010/main" val="374123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414</TotalTime>
  <Words>883</Words>
  <Application>Microsoft Office PowerPoint</Application>
  <PresentationFormat>Προβολή στην οθόνη (4:3)</PresentationFormat>
  <Paragraphs>143</Paragraphs>
  <Slides>18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18</vt:i4>
      </vt:variant>
    </vt:vector>
  </HeadingPairs>
  <TitlesOfParts>
    <vt:vector size="27" baseType="lpstr">
      <vt:lpstr>Arial</vt:lpstr>
      <vt:lpstr>Calibri</vt:lpstr>
      <vt:lpstr>Courier New</vt:lpstr>
      <vt:lpstr>Monotype Sorts</vt:lpstr>
      <vt:lpstr>Symbol</vt:lpstr>
      <vt:lpstr>Times New Roman</vt:lpstr>
      <vt:lpstr>Wingdings</vt:lpstr>
      <vt:lpstr>template</vt:lpstr>
      <vt:lpstr>OC_template_updated</vt:lpstr>
      <vt:lpstr>Διατροφή- Διαιτολογία</vt:lpstr>
      <vt:lpstr>Διατροφή στην τρίτη ηλικία</vt:lpstr>
      <vt:lpstr>Ανάγκες αλλάζουν;</vt:lpstr>
      <vt:lpstr>Πρωτεΐνες</vt:lpstr>
      <vt:lpstr>Λιπίδια</vt:lpstr>
      <vt:lpstr>Υδατάνθρακες</vt:lpstr>
      <vt:lpstr>Ασβέστιο</vt:lpstr>
      <vt:lpstr>Βιταμίνες</vt:lpstr>
      <vt:lpstr>Νερό</vt:lpstr>
      <vt:lpstr>Συστάσεις για την τρίτη ηλικία</vt:lpstr>
      <vt:lpstr>Τροφές με κενές «θερμίδες»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98</cp:revision>
  <dcterms:created xsi:type="dcterms:W3CDTF">2015-07-21T13:01:13Z</dcterms:created>
  <dcterms:modified xsi:type="dcterms:W3CDTF">2015-11-20T14:21:31Z</dcterms:modified>
</cp:coreProperties>
</file>