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4" r:id="rId14"/>
    <p:sldId id="307" r:id="rId15"/>
    <p:sldId id="298" r:id="rId16"/>
    <p:sldId id="257" r:id="rId17"/>
    <p:sldId id="267" r:id="rId18"/>
    <p:sldId id="269" r:id="rId19"/>
    <p:sldId id="276" r:id="rId20"/>
    <p:sldId id="277" r:id="rId21"/>
    <p:sldId id="271" r:id="rId22"/>
    <p:sldId id="274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C00000"/>
    <a:srgbClr val="333399"/>
    <a:srgbClr val="4545C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Κινησιοθεραπεία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(E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95600"/>
            <a:ext cx="9144000" cy="195354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Παθητική κίνηση</a:t>
            </a:r>
            <a:endParaRPr lang="en-US" sz="2600" dirty="0" smtClean="0"/>
          </a:p>
          <a:p>
            <a:r>
              <a:rPr lang="el-GR" sz="2200" dirty="0" smtClean="0"/>
              <a:t>Δωροθέα </a:t>
            </a:r>
            <a:r>
              <a:rPr lang="el-GR" sz="2200" dirty="0"/>
              <a:t>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Εφαρμογή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90600" y="1219200"/>
            <a:ext cx="6781800" cy="238464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el-GR" dirty="0" smtClean="0"/>
              <a:t>     Η επιλογή της παθητικής κίνησης και ο τρόπος εφαρμογής της (αριθμός επαναλήψεων, ρυθμός, επιλογή αρθρώσεων </a:t>
            </a:r>
            <a:r>
              <a:rPr lang="el-GR" dirty="0" err="1" smtClean="0"/>
              <a:t>κ.λ.π</a:t>
            </a:r>
            <a:r>
              <a:rPr lang="el-GR" dirty="0" smtClean="0"/>
              <a:t>.)  θα εξαρτηθεί από τον θεραπευτικό στόχο και το σχήμα θεραπείας  που οργάνωσε ο φυσικοθεραπευτής.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1981200" y="3733800"/>
            <a:ext cx="4953000" cy="2537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Δεν πρέπει να δημιουργείται ή να επιδεινώνεται ο πόνος η άλλο υπάρχον σύμπτωμα.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Παθητική Θεραπευτική Προσέγγιση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32648"/>
          </a:xfrm>
        </p:spPr>
        <p:txBody>
          <a:bodyPr/>
          <a:lstStyle/>
          <a:p>
            <a:r>
              <a:rPr lang="el-GR" altLang="el-GR" dirty="0" smtClean="0"/>
              <a:t> Η παθητική θεραπευτική προσέγγιση:</a:t>
            </a:r>
          </a:p>
          <a:p>
            <a:pPr lvl="1"/>
            <a:r>
              <a:rPr lang="el-GR" altLang="el-GR" dirty="0" smtClean="0"/>
              <a:t>Βελτιώνει την κινητικότητα και το βιολογικό περιβάλλον του συνδετικού ιστού.</a:t>
            </a:r>
          </a:p>
          <a:p>
            <a:pPr lvl="1"/>
            <a:r>
              <a:rPr lang="el-GR" altLang="el-GR" dirty="0" smtClean="0"/>
              <a:t>Επηρεάζει την ελαστικότητα, την αντοχή και τον προσανατολισμό των ινών των συνδέσμων.</a:t>
            </a:r>
          </a:p>
          <a:p>
            <a:pPr lvl="1"/>
            <a:r>
              <a:rPr lang="el-GR" altLang="el-GR" dirty="0" smtClean="0"/>
              <a:t>Επηρεάζει την μεταβολική δραστηριότητα και την αντοχή των αρθρικών χόνδρων και  του νευρικού ιστού.</a:t>
            </a:r>
          </a:p>
          <a:p>
            <a:pPr lvl="1"/>
            <a:r>
              <a:rPr lang="el-GR" altLang="el-GR" dirty="0" smtClean="0"/>
              <a:t>Αυξάνει την κινητική ενέργεια των ιστών και επομένως την θερμοκρασία τους και διευκολύνει την διακίνηση των μορίων που σχετίζονται με τον μεταβολισμό τους.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Θεραπευτική Άσκηση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90600" y="1905000"/>
            <a:ext cx="7086600" cy="3375248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4A82"/>
            </a:solidFill>
          </a:ln>
        </p:spPr>
        <p:txBody>
          <a:bodyPr anchor="ctr">
            <a:noAutofit/>
          </a:bodyPr>
          <a:lstStyle/>
          <a:p>
            <a:pPr>
              <a:buFontTx/>
              <a:buNone/>
            </a:pPr>
            <a:r>
              <a:rPr lang="el-GR" sz="2800" dirty="0" smtClean="0"/>
              <a:t>Σκοπός της θεραπευτικής άσκησης είναι η</a:t>
            </a:r>
          </a:p>
          <a:p>
            <a:pPr>
              <a:buFontTx/>
              <a:buNone/>
            </a:pPr>
            <a:r>
              <a:rPr lang="el-GR" sz="2800" dirty="0" smtClean="0"/>
              <a:t>αποκατάσταση της ελεύθερης – φυσιολογικής</a:t>
            </a:r>
          </a:p>
          <a:p>
            <a:pPr>
              <a:buFontTx/>
              <a:buNone/>
            </a:pPr>
            <a:r>
              <a:rPr lang="el-GR" sz="2800" dirty="0" smtClean="0"/>
              <a:t>κίνησης και λειτουργίας, χωρίς συμπτώματα</a:t>
            </a:r>
          </a:p>
          <a:p>
            <a:pPr>
              <a:buFontTx/>
              <a:buNone/>
            </a:pPr>
            <a:r>
              <a:rPr lang="el-GR" sz="2800" dirty="0" smtClean="0"/>
              <a:t>και συχνά σχετίζεται με τις συνέπειες της</a:t>
            </a:r>
          </a:p>
          <a:p>
            <a:pPr>
              <a:buFontTx/>
              <a:buNone/>
            </a:pPr>
            <a:r>
              <a:rPr lang="el-GR" sz="2800" dirty="0" smtClean="0"/>
              <a:t>ακινητοποίησης των μαλακών μορίων.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«Κινησιοθεραπεία (Ε). Ενότητα </a:t>
            </a:r>
            <a:r>
              <a:rPr lang="en-US" sz="2000" dirty="0" smtClean="0"/>
              <a:t>2:</a:t>
            </a:r>
            <a:r>
              <a:rPr lang="el-GR" sz="2000" dirty="0"/>
              <a:t> Παθητική κίνηση».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Παθητική Κίνηση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54088"/>
            <a:ext cx="8229600" cy="524671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Η κίνηση που δεν γίνεται με την ευθύνη των μυϊκών συστημάτων του σώματος, δηλαδή δεν συμβαίνει ενεργητική σύσπαση (</a:t>
            </a:r>
            <a:r>
              <a:rPr lang="el-GR" dirty="0" err="1" smtClean="0"/>
              <a:t>μειομετρική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ισομετρική,</a:t>
            </a:r>
            <a:r>
              <a:rPr lang="en-US" dirty="0" smtClean="0"/>
              <a:t> </a:t>
            </a:r>
            <a:r>
              <a:rPr lang="el-GR" dirty="0" err="1" smtClean="0"/>
              <a:t>πλειομετρική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r>
              <a:rPr lang="el-GR" dirty="0" smtClean="0"/>
              <a:t> χαρακτηρίζεται ως παθητική κίνηση.</a:t>
            </a:r>
          </a:p>
          <a:p>
            <a:r>
              <a:rPr lang="el-GR" dirty="0" smtClean="0"/>
              <a:t>Η παθητική κίνηση επηρεάζει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endParaRPr lang="en-US" dirty="0" smtClean="0"/>
          </a:p>
          <a:p>
            <a:pPr lvl="1"/>
            <a:r>
              <a:rPr lang="el-GR" dirty="0" smtClean="0"/>
              <a:t>Τους μύες, </a:t>
            </a:r>
            <a:r>
              <a:rPr lang="el-GR" dirty="0" err="1" smtClean="0"/>
              <a:t>περιτονίες</a:t>
            </a:r>
            <a:r>
              <a:rPr lang="el-GR" dirty="0" smtClean="0"/>
              <a:t>, τένοντες, συνδετικό ιστό.</a:t>
            </a:r>
          </a:p>
          <a:p>
            <a:pPr lvl="1"/>
            <a:r>
              <a:rPr lang="el-GR" dirty="0" smtClean="0"/>
              <a:t>Τις νευρικές κατασκευές, </a:t>
            </a:r>
            <a:r>
              <a:rPr lang="el-GR" altLang="el-GR" dirty="0" smtClean="0">
                <a:latin typeface="Calibri" pitchFamily="34" charset="0"/>
              </a:rPr>
              <a:t>περιφερικό κεντρικό </a:t>
            </a:r>
            <a:r>
              <a:rPr lang="en-US" altLang="el-GR" dirty="0" smtClean="0">
                <a:latin typeface="Calibri" pitchFamily="34" charset="0"/>
              </a:rPr>
              <a:t> </a:t>
            </a:r>
            <a:r>
              <a:rPr lang="el-GR" altLang="el-GR" dirty="0" smtClean="0">
                <a:latin typeface="Calibri" pitchFamily="34" charset="0"/>
              </a:rPr>
              <a:t>και αυτόνομο σύστημα.</a:t>
            </a:r>
          </a:p>
          <a:p>
            <a:pPr lvl="1"/>
            <a:r>
              <a:rPr lang="el-GR" dirty="0" smtClean="0"/>
              <a:t>Τις αρθρώσεις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l-GR" dirty="0" err="1" smtClean="0"/>
              <a:t>ενδοαρθρικές</a:t>
            </a:r>
            <a:r>
              <a:rPr lang="el-GR" dirty="0" smtClean="0"/>
              <a:t> και περιαρθρικές κατασκευές.</a:t>
            </a:r>
            <a:r>
              <a:rPr lang="el-GR" altLang="el-GR" b="1" dirty="0" smtClean="0">
                <a:latin typeface="Calibri" pitchFamily="34" charset="0"/>
              </a:rPr>
              <a:t> </a:t>
            </a:r>
            <a:endParaRPr lang="el-GR" dirty="0" smtClean="0"/>
          </a:p>
          <a:p>
            <a:pPr lvl="1"/>
            <a:r>
              <a:rPr lang="el-GR" dirty="0" smtClean="0"/>
              <a:t>Δέρμα,</a:t>
            </a:r>
            <a:r>
              <a:rPr lang="en-US" dirty="0" smtClean="0"/>
              <a:t> </a:t>
            </a:r>
            <a:r>
              <a:rPr lang="el-GR" dirty="0" err="1" smtClean="0"/>
              <a:t>περιτονίες</a:t>
            </a:r>
            <a:r>
              <a:rPr lang="el-GR" dirty="0" smtClean="0"/>
              <a:t> και άλλες κατασκευές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Παθητική Κίνηση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Αποτελέσματα παθητικής κίνησης:</a:t>
            </a:r>
            <a:endParaRPr lang="en-US" dirty="0" smtClean="0"/>
          </a:p>
          <a:p>
            <a:pPr lvl="1"/>
            <a:r>
              <a:rPr lang="el-GR" dirty="0" smtClean="0"/>
              <a:t>Διατήρηση της κινητικότητας της άρθρωσης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Διατήρηση της ελαστικότητας των μυών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Διατήρηση της αγγειακής δυναμικής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Διάχυση των υλικών της άρθρωσης και διευκόλυνση της θρέψης του χόνδρου.</a:t>
            </a:r>
          </a:p>
          <a:p>
            <a:pPr lvl="1"/>
            <a:r>
              <a:rPr lang="el-GR" dirty="0" smtClean="0"/>
              <a:t>Διατήρηση της αντίληψης της κίνησης από τον ασθενή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Ακινητοποίηση </a:t>
            </a:r>
            <a:r>
              <a:rPr lang="el-GR" sz="3200" b="0" dirty="0" smtClean="0"/>
              <a:t>Αρθρικός Χόνδρος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συνέπειες ακινητοποίησης του αρθρικού χόνδρου είναι:</a:t>
            </a:r>
          </a:p>
          <a:p>
            <a:pPr lvl="1"/>
            <a:r>
              <a:rPr lang="el-GR" dirty="0" smtClean="0"/>
              <a:t>Ελάττωση:</a:t>
            </a:r>
          </a:p>
          <a:p>
            <a:pPr lvl="2"/>
            <a:r>
              <a:rPr lang="el-GR" dirty="0" smtClean="0"/>
              <a:t>σύνθεσης  </a:t>
            </a:r>
            <a:r>
              <a:rPr lang="el-GR" dirty="0" err="1" smtClean="0"/>
              <a:t>πρωτεογλυκανών</a:t>
            </a:r>
            <a:r>
              <a:rPr lang="el-GR" dirty="0"/>
              <a:t>,</a:t>
            </a:r>
            <a:endParaRPr lang="el-GR" dirty="0" smtClean="0"/>
          </a:p>
          <a:p>
            <a:pPr lvl="2"/>
            <a:r>
              <a:rPr lang="el-GR" dirty="0" smtClean="0"/>
              <a:t>πάχους αρθρικού χόνδρου</a:t>
            </a:r>
            <a:r>
              <a:rPr lang="el-GR" dirty="0"/>
              <a:t>,</a:t>
            </a:r>
            <a:endParaRPr lang="el-GR" dirty="0" smtClean="0"/>
          </a:p>
          <a:p>
            <a:pPr lvl="2"/>
            <a:r>
              <a:rPr lang="el-GR" dirty="0"/>
              <a:t>τ</a:t>
            </a:r>
            <a:r>
              <a:rPr lang="el-GR" dirty="0" smtClean="0"/>
              <a:t>ης σκληρότητας του χόνδρου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Νέκρωση στα σημεία επαφής των χόνδρων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Νέκρωση των </a:t>
            </a:r>
            <a:r>
              <a:rPr lang="el-GR" dirty="0" err="1" smtClean="0"/>
              <a:t>χονδροκυττάρων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Διήθηση με </a:t>
            </a:r>
            <a:r>
              <a:rPr lang="el-GR" dirty="0" err="1" smtClean="0"/>
              <a:t>ινολιπώδη</a:t>
            </a:r>
            <a:r>
              <a:rPr lang="el-GR" dirty="0" smtClean="0"/>
              <a:t> συνδετικό ιστό στον χόνδρο.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Ακινητοποίηση</a:t>
            </a:r>
            <a:r>
              <a:rPr lang="el-GR" dirty="0" smtClean="0"/>
              <a:t> </a:t>
            </a:r>
            <a:r>
              <a:rPr lang="el-GR" sz="3200" b="0" dirty="0" smtClean="0"/>
              <a:t>Σύνδεσμοι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l-GR" dirty="0" smtClean="0"/>
              <a:t>Η ακινητοποίηση στις συνδεσμικές δομές προκαλεί:</a:t>
            </a:r>
          </a:p>
          <a:p>
            <a:pPr>
              <a:lnSpc>
                <a:spcPct val="100000"/>
              </a:lnSpc>
            </a:pPr>
            <a:r>
              <a:rPr lang="el-GR" dirty="0" smtClean="0"/>
              <a:t>Ελάττωση:   </a:t>
            </a:r>
          </a:p>
          <a:p>
            <a:pPr lvl="1">
              <a:lnSpc>
                <a:spcPct val="100000"/>
              </a:lnSpc>
            </a:pPr>
            <a:r>
              <a:rPr lang="el-GR" dirty="0" smtClean="0"/>
              <a:t>της μέγιστης τάσης του ιστού,</a:t>
            </a:r>
          </a:p>
          <a:p>
            <a:pPr lvl="1">
              <a:lnSpc>
                <a:spcPct val="100000"/>
              </a:lnSpc>
            </a:pPr>
            <a:r>
              <a:rPr lang="el-GR" dirty="0" smtClean="0"/>
              <a:t>της ινώδους υφής και του μεγέθους του, </a:t>
            </a:r>
          </a:p>
          <a:p>
            <a:pPr lvl="1">
              <a:lnSpc>
                <a:spcPct val="100000"/>
              </a:lnSpc>
            </a:pPr>
            <a:r>
              <a:rPr lang="el-GR" dirty="0" smtClean="0"/>
              <a:t>της σύνθεσης και της </a:t>
            </a:r>
            <a:r>
              <a:rPr lang="el-GR" dirty="0" err="1" smtClean="0"/>
              <a:t>αποδομής</a:t>
            </a:r>
            <a:r>
              <a:rPr lang="el-GR" dirty="0" smtClean="0"/>
              <a:t> του κολλαγόνου,</a:t>
            </a:r>
          </a:p>
          <a:p>
            <a:pPr lvl="1">
              <a:lnSpc>
                <a:spcPct val="100000"/>
              </a:lnSpc>
            </a:pPr>
            <a:r>
              <a:rPr lang="el-GR" dirty="0" smtClean="0"/>
              <a:t>της </a:t>
            </a:r>
            <a:r>
              <a:rPr lang="el-GR" dirty="0" err="1" smtClean="0"/>
              <a:t>διατασιμότητας</a:t>
            </a:r>
            <a:r>
              <a:rPr lang="el-GR" dirty="0" smtClean="0"/>
              <a:t> και της περιεκτικότητας σε νερό, και </a:t>
            </a:r>
          </a:p>
          <a:p>
            <a:pPr lvl="1">
              <a:lnSpc>
                <a:spcPct val="100000"/>
              </a:lnSpc>
            </a:pPr>
            <a:r>
              <a:rPr lang="el-GR" dirty="0" smtClean="0"/>
              <a:t>της δυνατότητας απορρόφησης ενέργειας στην </a:t>
            </a:r>
          </a:p>
          <a:p>
            <a:pPr lvl="1">
              <a:lnSpc>
                <a:spcPct val="100000"/>
              </a:lnSpc>
              <a:buNone/>
            </a:pPr>
            <a:r>
              <a:rPr lang="el-GR" dirty="0" smtClean="0"/>
              <a:t>     πρόσφυση   των συνδέσμων.</a:t>
            </a:r>
          </a:p>
          <a:p>
            <a:pPr>
              <a:lnSpc>
                <a:spcPct val="100000"/>
              </a:lnSpc>
            </a:pPr>
            <a:r>
              <a:rPr lang="el-GR" dirty="0" smtClean="0"/>
              <a:t> Αύξηση της </a:t>
            </a:r>
            <a:r>
              <a:rPr lang="el-GR" dirty="0" err="1" smtClean="0"/>
              <a:t>οστεοκλαστικής</a:t>
            </a:r>
            <a:r>
              <a:rPr lang="el-GR" dirty="0" smtClean="0"/>
              <a:t> δραστηριότητας των οστών</a:t>
            </a:r>
          </a:p>
          <a:p>
            <a:pPr>
              <a:lnSpc>
                <a:spcPct val="100000"/>
              </a:lnSpc>
            </a:pPr>
            <a:r>
              <a:rPr lang="el-GR" dirty="0" smtClean="0"/>
              <a:t>Άτακτη ανάπτυξη των νέων ινών.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Ακινητοποίηση</a:t>
            </a:r>
            <a:r>
              <a:rPr lang="el-GR" dirty="0" smtClean="0"/>
              <a:t> </a:t>
            </a:r>
            <a:r>
              <a:rPr lang="el-GR" sz="3200" b="0" dirty="0" smtClean="0"/>
              <a:t>Μυϊκός Ιστός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FontTx/>
              <a:buNone/>
            </a:pPr>
            <a:r>
              <a:rPr lang="el-GR" dirty="0" smtClean="0"/>
              <a:t> Η ακινητοποίηση στον μυϊκό ιστό  προκαλεί: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Ελάττωση: 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του μεγέθους της μυϊκής ίνας,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του συνολικού βάρους του μυός, 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του μεγέθους και αριθμού μιτοχονδρίων,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των επιπέδων  γλυκογόνου και </a:t>
            </a:r>
            <a:r>
              <a:rPr lang="en-US" dirty="0" smtClean="0"/>
              <a:t>ATP</a:t>
            </a:r>
            <a:r>
              <a:rPr lang="el-GR" dirty="0" smtClean="0"/>
              <a:t>,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των επιπέδων </a:t>
            </a:r>
            <a:r>
              <a:rPr lang="en-US" dirty="0" smtClean="0"/>
              <a:t>ATP</a:t>
            </a:r>
            <a:r>
              <a:rPr lang="el-GR" dirty="0" smtClean="0"/>
              <a:t> κατά τη άσκηση,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της αναπτυσσόμενης μυϊκής τάσης,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της σύνθεσης των πρωτεϊνών.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Αύξηση:   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του χρόνου μυϊκής σύσπασης,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του γαλακτικού οξέος κατά την άσκηση. 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Ατροφία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5181600" cy="2667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4A82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l-GR" sz="3200" dirty="0" smtClean="0"/>
              <a:t>Η </a:t>
            </a:r>
            <a:r>
              <a:rPr lang="el-GR" sz="3200" dirty="0"/>
              <a:t>πρώιμη  εφαρμογή </a:t>
            </a:r>
            <a:r>
              <a:rPr lang="el-GR" sz="3200" dirty="0" smtClean="0"/>
              <a:t> άσκησης-κίνησης  δρα  προληπτικά </a:t>
            </a:r>
            <a:r>
              <a:rPr lang="el-GR" sz="3200" dirty="0"/>
              <a:t>κατά  </a:t>
            </a:r>
            <a:r>
              <a:rPr lang="el-GR" sz="3200" dirty="0" smtClean="0"/>
              <a:t>της </a:t>
            </a:r>
            <a:r>
              <a:rPr lang="el-GR" sz="3200" dirty="0"/>
              <a:t>ατροφίας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Άσκηση-Κίνηση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62000" y="1143000"/>
            <a:ext cx="7696200" cy="5029200"/>
          </a:xfrm>
        </p:spPr>
        <p:txBody>
          <a:bodyPr>
            <a:normAutofit/>
          </a:bodyPr>
          <a:lstStyle/>
          <a:p>
            <a:r>
              <a:rPr lang="el-GR" dirty="0" smtClean="0"/>
              <a:t>Η διάταση του μυός κατά την κίνηση ενεργοποιεί την μυϊκή άτρακτο και οδηγεί  στην αύξηση του ερεθισμού των ινών τύπου Ι.</a:t>
            </a:r>
          </a:p>
          <a:p>
            <a:r>
              <a:rPr lang="el-GR" dirty="0" smtClean="0"/>
              <a:t>Η επαναλαμβανόμενη ισομετρική άσκηση είναι επαρκής για την διατήρηση της μεταβολικής ικανότητας των ινών ΙΙ.</a:t>
            </a:r>
          </a:p>
          <a:p>
            <a:r>
              <a:rPr lang="el-GR" dirty="0" smtClean="0"/>
              <a:t>Αντίθετα οι ίνες τύπου Ι απαιτούν συνεχή ερεθισμό (ηλεκτρικό)για να διατηρήσουν την οξειδωτική ικανότητα των ενζύμων.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Τεχνικά Στοιχεία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Κατά την εφαρμογή της παθητικής κίνησης σε άρθρωση  αναπαράγεται η ελεύθερη τροχιά της με άσκηση εξωτερικής δύναμης (π.χ. από τον φυσικοθεραπευτή)</a:t>
            </a:r>
          </a:p>
          <a:p>
            <a:r>
              <a:rPr lang="el-GR" dirty="0" smtClean="0"/>
              <a:t>Απαιτείται:</a:t>
            </a:r>
          </a:p>
          <a:p>
            <a:pPr lvl="1"/>
            <a:r>
              <a:rPr lang="el-GR" dirty="0" smtClean="0"/>
              <a:t>Χαλαρή αρχική θέση στον ασθενή. </a:t>
            </a:r>
          </a:p>
          <a:p>
            <a:pPr lvl="1"/>
            <a:r>
              <a:rPr lang="el-GR" dirty="0" smtClean="0"/>
              <a:t>Λαβή του άκρου, που θα κινηθεί παθητικά, ασφαλής, σταθερή, ευχάριστα αποδεκτή χωρίς μάλιστα να αποτελεί «εμπόδιο» στην εξέλιξη της κίνησης.</a:t>
            </a:r>
          </a:p>
          <a:p>
            <a:pPr lvl="1"/>
            <a:r>
              <a:rPr lang="el-GR" dirty="0" smtClean="0"/>
              <a:t>Σωστή σταθεροποίηση του κεντρικού οστού της κινούμενης άρθρωσης.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1.κινησιοθεραπεια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1.κινησιοθεραπεια</Template>
  <TotalTime>199</TotalTime>
  <Words>1188</Words>
  <Application>Microsoft Office PowerPoint</Application>
  <PresentationFormat>Προβολή στην οθόνη (4:3)</PresentationFormat>
  <Paragraphs>150</Paragraphs>
  <Slides>19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template 1.κινησιοθεραπεια</vt:lpstr>
      <vt:lpstr>Προσαρμοσμένη σχεδίαση</vt:lpstr>
      <vt:lpstr>1_exo-opistho_simeiomata</vt:lpstr>
      <vt:lpstr>OC_template_updated</vt:lpstr>
      <vt:lpstr>Κινησιοθεραπεία (E)</vt:lpstr>
      <vt:lpstr>Παθητική Κίνηση 1/2</vt:lpstr>
      <vt:lpstr>Παθητική Κίνηση 2/2</vt:lpstr>
      <vt:lpstr>Ακινητοποίηση Αρθρικός Χόνδρος</vt:lpstr>
      <vt:lpstr>Ακινητοποίηση Σύνδεσμοι</vt:lpstr>
      <vt:lpstr>Ακινητοποίηση Μυϊκός Ιστός</vt:lpstr>
      <vt:lpstr>Ατροφία </vt:lpstr>
      <vt:lpstr>Άσκηση-Κίνηση</vt:lpstr>
      <vt:lpstr>Τεχνικά Στοιχεία</vt:lpstr>
      <vt:lpstr>Εφαρμογή </vt:lpstr>
      <vt:lpstr>Παθητική Θεραπευτική Προσέγγιση</vt:lpstr>
      <vt:lpstr>Θεραπευτική Άσκηση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Κινησιοθεραπεία (E)</dc:title>
  <dc:creator>Your User Name</dc:creator>
  <cp:lastModifiedBy>fkaram2</cp:lastModifiedBy>
  <cp:revision>17</cp:revision>
  <dcterms:created xsi:type="dcterms:W3CDTF">2015-08-03T08:18:23Z</dcterms:created>
  <dcterms:modified xsi:type="dcterms:W3CDTF">2015-08-06T09:18:24Z</dcterms:modified>
</cp:coreProperties>
</file>