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84" r:id="rId1"/>
    <p:sldMasterId id="2147483696" r:id="rId2"/>
  </p:sldMasterIdLst>
  <p:notesMasterIdLst>
    <p:notesMasterId r:id="rId23"/>
  </p:notesMasterIdLst>
  <p:handoutMasterIdLst>
    <p:handoutMasterId r:id="rId24"/>
  </p:handoutMasterIdLst>
  <p:sldIdLst>
    <p:sldId id="277" r:id="rId3"/>
    <p:sldId id="278" r:id="rId4"/>
    <p:sldId id="279" r:id="rId5"/>
    <p:sldId id="280" r:id="rId6"/>
    <p:sldId id="281" r:id="rId7"/>
    <p:sldId id="282" r:id="rId8"/>
    <p:sldId id="283" r:id="rId9"/>
    <p:sldId id="284" r:id="rId10"/>
    <p:sldId id="285" r:id="rId11"/>
    <p:sldId id="286" r:id="rId12"/>
    <p:sldId id="287" r:id="rId13"/>
    <p:sldId id="288" r:id="rId14"/>
    <p:sldId id="289" r:id="rId15"/>
    <p:sldId id="257" r:id="rId16"/>
    <p:sldId id="262" r:id="rId17"/>
    <p:sldId id="264" r:id="rId18"/>
    <p:sldId id="269" r:id="rId19"/>
    <p:sldId id="270" r:id="rId20"/>
    <p:sldId id="266" r:id="rId21"/>
    <p:sldId id="261" r:id="rId22"/>
  </p:sldIdLst>
  <p:sldSz cx="9144000" cy="6858000" type="screen4x3"/>
  <p:notesSz cx="7104063" cy="10234613"/>
  <p:custDataLst>
    <p:tags r:id="rId25"/>
  </p:custDataLst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3">
          <p15:clr>
            <a:srgbClr val="A4A3A4"/>
          </p15:clr>
        </p15:guide>
        <p15:guide id="2" pos="223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66"/>
    <a:srgbClr val="5B3462"/>
    <a:srgbClr val="49385E"/>
    <a:srgbClr val="333399"/>
    <a:srgbClr val="4545C3"/>
    <a:srgbClr val="C000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35" autoAdjust="0"/>
    <p:restoredTop sz="94660"/>
  </p:normalViewPr>
  <p:slideViewPr>
    <p:cSldViewPr>
      <p:cViewPr varScale="1">
        <p:scale>
          <a:sx n="70" d="100"/>
          <a:sy n="70" d="100"/>
        </p:scale>
        <p:origin x="152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3978" y="-108"/>
      </p:cViewPr>
      <p:guideLst>
        <p:guide orient="horz" pos="3223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gs" Target="tags/tag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84A79048-66B1-475A-B924-F459D231C4C3}" type="datetimeFigureOut">
              <a:rPr lang="el-GR"/>
              <a:pPr>
                <a:defRPr/>
              </a:pPr>
              <a:t>2/10/2015</a:t>
            </a:fld>
            <a:endParaRPr lang="el-GR" dirty="0"/>
          </a:p>
        </p:txBody>
      </p:sp>
      <p:sp>
        <p:nvSpPr>
          <p:cNvPr id="921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921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2EBCFCCB-10BB-4121-80C8-1E5058FD1454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9600949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19B0F716-1969-45AD-B426-D0CBFDF13F46}" type="datetimeFigureOut">
              <a:rPr lang="el-GR"/>
              <a:pPr>
                <a:defRPr/>
              </a:pPr>
              <a:t>2/10/2015</a:t>
            </a:fld>
            <a:endParaRPr lang="el-GR" dirty="0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993775" y="768350"/>
            <a:ext cx="5116513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l-GR" noProof="0" dirty="0" smtClean="0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 bwMode="auto">
          <a:xfrm>
            <a:off x="711200" y="4860925"/>
            <a:ext cx="5683250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noProof="0" smtClean="0"/>
              <a:t>Kλικ για επεξεργασία των στυλ του υποδείγματος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71016A41-0609-40C7-9E3E-89C33107DF6A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3665844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66" indent="-185766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0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93689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Θέση σημειώσεων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  <p:sp>
        <p:nvSpPr>
          <p:cNvPr id="5124" name="Θέση αριθμού διαφάνειας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B7921EA7-FE1E-4B5F-9B9E-743FD30A7B3A}" type="slidenum">
              <a:rPr lang="el-GR" altLang="el-GR" sz="1200"/>
              <a:pPr/>
              <a:t>1</a:t>
            </a:fld>
            <a:endParaRPr lang="el-GR" altLang="el-GR" sz="1200" dirty="0"/>
          </a:p>
        </p:txBody>
      </p:sp>
    </p:spTree>
    <p:extLst>
      <p:ext uri="{BB962C8B-B14F-4D97-AF65-F5344CB8AC3E}">
        <p14:creationId xmlns:p14="http://schemas.microsoft.com/office/powerpoint/2010/main" val="24283910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13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017940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14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7497211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15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375097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16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01659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18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7537072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66" indent="-185766">
              <a:buFont typeface="Arial" pitchFamily="34" charset="0"/>
              <a:buChar char="•"/>
            </a:pP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19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459846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992313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236224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05877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87519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19397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39242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78971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02185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63556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l-G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71660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57441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96752"/>
          </a:xfrm>
          <a:solidFill>
            <a:srgbClr val="006666"/>
          </a:solidFill>
        </p:spPr>
        <p:txBody>
          <a:bodyPr>
            <a:normAutofit/>
          </a:bodyPr>
          <a:lstStyle>
            <a:lvl1pPr marL="176213" indent="0"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96544"/>
          </a:xfrm>
        </p:spPr>
        <p:txBody>
          <a:bodyPr>
            <a:normAutofit/>
          </a:bodyPr>
          <a:lstStyle>
            <a:lvl1pPr>
              <a:lnSpc>
                <a:spcPct val="110000"/>
              </a:lnSpc>
              <a:spcBef>
                <a:spcPts val="1200"/>
              </a:spcBef>
              <a:defRPr sz="2400"/>
            </a:lvl1pPr>
            <a:lvl2pPr marL="742950" indent="-382588">
              <a:lnSpc>
                <a:spcPct val="110000"/>
              </a:lnSpc>
              <a:spcBef>
                <a:spcPts val="1200"/>
              </a:spcBef>
              <a:buFont typeface="Courier New" panose="02070309020205020404" pitchFamily="49" charset="0"/>
              <a:buChar char="o"/>
              <a:defRPr sz="2400"/>
            </a:lvl2pPr>
            <a:lvl3pPr>
              <a:lnSpc>
                <a:spcPct val="110000"/>
              </a:lnSpc>
              <a:spcBef>
                <a:spcPts val="1200"/>
              </a:spcBef>
              <a:defRPr sz="2400"/>
            </a:lvl3pPr>
            <a:lvl4pPr>
              <a:lnSpc>
                <a:spcPct val="110000"/>
              </a:lnSpc>
              <a:spcBef>
                <a:spcPts val="1200"/>
              </a:spcBef>
              <a:defRPr sz="2400"/>
            </a:lvl4pPr>
            <a:lvl5pPr>
              <a:lnSpc>
                <a:spcPct val="110000"/>
              </a:lnSpc>
              <a:spcBef>
                <a:spcPts val="1200"/>
              </a:spcBef>
              <a:defRPr sz="2400"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464160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09546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453610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384025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473453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61368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271341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dirty="0" smtClean="0"/>
              <a:t>Κάντε κλικ στο εικονίδιο για να προσθέσετε μια εικόνα</a:t>
            </a:r>
            <a:endParaRPr lang="el-G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020766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679694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46972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2" r:id="rId7"/>
    <p:sldLayoutId id="2147483693" r:id="rId8"/>
    <p:sldLayoutId id="2147483694" r:id="rId9"/>
    <p:sldLayoutId id="2147483695" r:id="rId10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2171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ocp.teiath.gr/modules/document/document.php?course=STEF100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%5b1%5d%20http:/creativecommons.org/licenses/by-nc-sa/4.0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3568" y="1340768"/>
            <a:ext cx="7772400" cy="1470025"/>
          </a:xfrm>
        </p:spPr>
        <p:txBody>
          <a:bodyPr>
            <a:normAutofit/>
          </a:bodyPr>
          <a:lstStyle/>
          <a:p>
            <a:pPr lvl="1" algn="ctr"/>
            <a:r>
              <a:rPr lang="el-GR" sz="3600" b="1" dirty="0" smtClean="0">
                <a:solidFill>
                  <a:schemeClr val="tx1"/>
                </a:solidFill>
                <a:latin typeface="+mn-lt"/>
              </a:rPr>
              <a:t>Διατροφή-Διαιτολογία</a:t>
            </a:r>
            <a:endParaRPr lang="el-GR" sz="36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0" y="2924944"/>
            <a:ext cx="9144000" cy="2304255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2400"/>
              </a:spcAft>
            </a:pPr>
            <a:r>
              <a:rPr lang="el-GR" sz="2600" b="1" dirty="0" smtClean="0"/>
              <a:t>Ενότητα 17</a:t>
            </a:r>
            <a:r>
              <a:rPr lang="el-GR" sz="2600" dirty="0" smtClean="0"/>
              <a:t>: </a:t>
            </a:r>
            <a:r>
              <a:rPr lang="el-GR" sz="2600" dirty="0"/>
              <a:t>Ακμή (acne </a:t>
            </a:r>
            <a:r>
              <a:rPr lang="el-GR" sz="2600" dirty="0" smtClean="0"/>
              <a:t>vulgaris) και </a:t>
            </a:r>
            <a:r>
              <a:rPr lang="el-GR" sz="2600" dirty="0"/>
              <a:t>Διατροφή</a:t>
            </a:r>
            <a:endParaRPr lang="en-US" sz="2600" dirty="0" smtClean="0"/>
          </a:p>
          <a:p>
            <a:pPr>
              <a:spcBef>
                <a:spcPts val="0"/>
              </a:spcBef>
            </a:pPr>
            <a:r>
              <a:rPr lang="el-GR" sz="2200" dirty="0" smtClean="0"/>
              <a:t>Αναστασία Κανέλλου, καθηγήτρια</a:t>
            </a:r>
            <a:endParaRPr lang="en-US" sz="2200" dirty="0" smtClean="0"/>
          </a:p>
          <a:p>
            <a:pPr>
              <a:spcBef>
                <a:spcPts val="0"/>
              </a:spcBef>
            </a:pPr>
            <a:r>
              <a:rPr lang="el-GR" sz="2200" dirty="0" smtClean="0"/>
              <a:t>Τμήμα </a:t>
            </a:r>
            <a:r>
              <a:rPr lang="el-GR" sz="2200" dirty="0" smtClean="0"/>
              <a:t>Αισθητικής και </a:t>
            </a:r>
            <a:r>
              <a:rPr lang="el-GR" sz="2200" dirty="0" err="1" smtClean="0"/>
              <a:t>Κοσμητολογίας</a:t>
            </a:r>
            <a:endParaRPr lang="en-US" sz="2200" dirty="0" smtClean="0"/>
          </a:p>
        </p:txBody>
      </p:sp>
      <p:pic>
        <p:nvPicPr>
          <p:cNvPr id="6" name="Picture 5" descr="Λογότυπο έργου Ανοικτών Ακαδημαϊκών Μαθημάτων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2318" y="476672"/>
            <a:ext cx="854197" cy="648072"/>
          </a:xfrm>
          <a:prstGeom prst="rect">
            <a:avLst/>
          </a:prstGeom>
        </p:spPr>
      </p:pic>
      <p:pic>
        <p:nvPicPr>
          <p:cNvPr id="1027" name="Picture 3" descr="Λογότυπο Τεχνολογικού Ιδρύματος Αθήνας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76673"/>
            <a:ext cx="682943" cy="694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/>
          <p:cNvSpPr/>
          <p:nvPr/>
        </p:nvSpPr>
        <p:spPr>
          <a:xfrm>
            <a:off x="1241425" y="631431"/>
            <a:ext cx="666115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l-GR" sz="1600" dirty="0">
                <a:solidFill>
                  <a:prstClr val="black"/>
                </a:solidFill>
                <a:latin typeface="Calibri"/>
              </a:rPr>
              <a:t>Ανοικτά Ακαδημαϊκά </a:t>
            </a:r>
            <a:r>
              <a:rPr lang="el-GR" sz="1600" dirty="0" smtClean="0">
                <a:solidFill>
                  <a:prstClr val="black"/>
                </a:solidFill>
                <a:latin typeface="Calibri"/>
              </a:rPr>
              <a:t>Μαθήματα στο ΤΕΙ Αθήνας</a:t>
            </a:r>
            <a:endParaRPr lang="el-GR" sz="1600" dirty="0">
              <a:solidFill>
                <a:prstClr val="black"/>
              </a:solidFill>
              <a:latin typeface="Calibri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1759817" y="6087984"/>
          <a:ext cx="5695950" cy="792088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2138838"/>
                <a:gridCol w="3557112"/>
              </a:tblGrid>
              <a:tr h="79208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περιεχόμενο του μαθήματος διατίθεται με άδεια </a:t>
                      </a:r>
                      <a:r>
                        <a:rPr lang="en-US" sz="1000" dirty="0">
                          <a:effectLst/>
                        </a:rPr>
                        <a:t>Creative Commons </a:t>
                      </a:r>
                      <a:r>
                        <a:rPr lang="el-GR" sz="1000" dirty="0">
                          <a:effectLst/>
                        </a:rPr>
                        <a:t>εκτός και αν αναφέρεται διαφορετικά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1112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12" name="Picture 11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3792" y="5367126"/>
            <a:ext cx="1971675" cy="702000"/>
          </a:xfrm>
          <a:prstGeom prst="rect">
            <a:avLst/>
          </a:prstGeom>
          <a:noFill/>
        </p:spPr>
      </p:pic>
      <p:pic>
        <p:nvPicPr>
          <p:cNvPr id="11" name="Picture 2" descr="C:\Users\alex\Desktop\logo.png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214"/>
          <a:stretch/>
        </p:blipFill>
        <p:spPr bwMode="auto">
          <a:xfrm>
            <a:off x="4045866" y="5368483"/>
            <a:ext cx="3348000" cy="7006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52935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n-US" dirty="0" smtClean="0"/>
              <a:t>Βιταμίνες</a:t>
            </a:r>
          </a:p>
        </p:txBody>
      </p:sp>
      <p:sp>
        <p:nvSpPr>
          <p:cNvPr id="13315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l-GR" altLang="en-US" dirty="0" smtClean="0"/>
              <a:t>Ενώ η βιταμίνη Α χρησιμοποιείται ως καλλυντικό/φάρμακο στη θεραπεία της ακμής, δε φαίνεται να επηρεάζει η πρόσληψη βιτ Α από τις τροφές την ακμή</a:t>
            </a:r>
          </a:p>
          <a:p>
            <a:pPr eaLnBrk="1" hangingPunct="1"/>
            <a:r>
              <a:rPr lang="el-GR" altLang="en-US" dirty="0" smtClean="0"/>
              <a:t>Η βιταμίνη </a:t>
            </a:r>
            <a:r>
              <a:rPr lang="en-US" altLang="en-US" dirty="0" smtClean="0"/>
              <a:t>D </a:t>
            </a:r>
            <a:r>
              <a:rPr lang="el-GR" altLang="en-US" dirty="0" smtClean="0"/>
              <a:t>βελτιώνει την ακμή. Την παράγει τη δέρμα μας με την ηλιοφάνεια</a:t>
            </a:r>
          </a:p>
          <a:p>
            <a:pPr eaLnBrk="1" hangingPunct="1"/>
            <a:r>
              <a:rPr lang="el-GR" altLang="en-US" dirty="0" smtClean="0"/>
              <a:t>Βοηθά η Βιταμίνη Β6 (πχ σε πουλερικά, μπανάνες και δημητριακά</a:t>
            </a:r>
          </a:p>
        </p:txBody>
      </p:sp>
      <p:sp>
        <p:nvSpPr>
          <p:cNvPr id="13317" name="Θέση αριθμού διαφάνειας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243B9A1A-C0D2-47EE-9D0A-C272D92E132C}" type="slidenum">
              <a:rPr lang="el-GR" altLang="el-GR" sz="1400"/>
              <a:pPr/>
              <a:t>9</a:t>
            </a:fld>
            <a:endParaRPr lang="el-GR" altLang="el-GR" sz="1400" dirty="0"/>
          </a:p>
        </p:txBody>
      </p:sp>
    </p:spTree>
    <p:extLst>
      <p:ext uri="{BB962C8B-B14F-4D97-AF65-F5344CB8AC3E}">
        <p14:creationId xmlns:p14="http://schemas.microsoft.com/office/powerpoint/2010/main" val="15168662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n-US" dirty="0" smtClean="0"/>
              <a:t>Σωματικό βάρος </a:t>
            </a:r>
          </a:p>
        </p:txBody>
      </p:sp>
      <p:sp>
        <p:nvSpPr>
          <p:cNvPr id="14339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l-GR" altLang="en-US" dirty="0" smtClean="0"/>
              <a:t>Επιδεινώνει την ακμή η παχυσαρκία, συνεπώς συμπεριλαμβάνεται στη θεραπεία η απώλεια περισσού βάρους</a:t>
            </a:r>
          </a:p>
          <a:p>
            <a:pPr eaLnBrk="1" hangingPunct="1"/>
            <a:r>
              <a:rPr lang="el-GR" altLang="en-US" dirty="0" smtClean="0"/>
              <a:t>Στις διατροφικές διαταραχές (νευρική ανορεξία και βουλιμία) εμφανίζεται ακμή συχνά</a:t>
            </a:r>
          </a:p>
        </p:txBody>
      </p:sp>
      <p:sp>
        <p:nvSpPr>
          <p:cNvPr id="14341" name="Θέση αριθμού διαφάνειας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B77CB5BA-0B8D-46BB-8E1F-E9686E2FCCA6}" type="slidenum">
              <a:rPr lang="el-GR" altLang="el-GR" sz="1400"/>
              <a:pPr/>
              <a:t>10</a:t>
            </a:fld>
            <a:endParaRPr lang="el-GR" altLang="el-GR" sz="1400" dirty="0"/>
          </a:p>
        </p:txBody>
      </p:sp>
    </p:spTree>
    <p:extLst>
      <p:ext uri="{BB962C8B-B14F-4D97-AF65-F5344CB8AC3E}">
        <p14:creationId xmlns:p14="http://schemas.microsoft.com/office/powerpoint/2010/main" val="33079386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Τίτλος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n-US" dirty="0" smtClean="0"/>
              <a:t>Παλαιότερες απόψεις</a:t>
            </a:r>
          </a:p>
        </p:txBody>
      </p:sp>
      <p:sp>
        <p:nvSpPr>
          <p:cNvPr id="7" name="Θέση περιεχομένου 6"/>
          <p:cNvSpPr>
            <a:spLocks noGrp="1"/>
          </p:cNvSpPr>
          <p:nvPr>
            <p:ph idx="1"/>
          </p:nvPr>
        </p:nvSpPr>
        <p:spPr>
          <a:xfrm>
            <a:off x="827088" y="1619250"/>
            <a:ext cx="7772400" cy="4629150"/>
          </a:xfrm>
        </p:spPr>
        <p:txBody>
          <a:bodyPr>
            <a:normAutofit fontScale="92500" lnSpcReduction="10000"/>
          </a:bodyPr>
          <a:lstStyle/>
          <a:p>
            <a:pPr marL="0" indent="0" eaLnBrk="1" hangingPunct="1">
              <a:buFontTx/>
              <a:buNone/>
              <a:defRPr/>
            </a:pPr>
            <a:r>
              <a:rPr lang="el-GR" sz="2800" dirty="0" smtClean="0"/>
              <a:t>Δεν επιβεβαιώνεται παλαιότερη άποψη ότι επιδεινώνουν γενικά την ακμή, (πάρα μόνο μεμονωμένα περιστατικά) τα</a:t>
            </a:r>
          </a:p>
          <a:p>
            <a:pPr eaLnBrk="1" hangingPunct="1">
              <a:defRPr/>
            </a:pPr>
            <a:r>
              <a:rPr lang="el-GR" sz="2800" dirty="0" smtClean="0"/>
              <a:t>η σοκολάτα </a:t>
            </a:r>
          </a:p>
          <a:p>
            <a:pPr eaLnBrk="1" hangingPunct="1">
              <a:defRPr/>
            </a:pPr>
            <a:r>
              <a:rPr lang="el-GR" sz="2800" dirty="0" smtClean="0"/>
              <a:t>το αβγό </a:t>
            </a:r>
          </a:p>
          <a:p>
            <a:pPr eaLnBrk="1" hangingPunct="1">
              <a:defRPr/>
            </a:pPr>
            <a:r>
              <a:rPr lang="el-GR" sz="2800" dirty="0" smtClean="0"/>
              <a:t>οι ξηροί καρποί </a:t>
            </a:r>
          </a:p>
          <a:p>
            <a:pPr eaLnBrk="1" hangingPunct="1">
              <a:defRPr/>
            </a:pPr>
            <a:r>
              <a:rPr lang="el-GR" sz="2800" dirty="0" smtClean="0"/>
              <a:t>το χοιρινό λίπος</a:t>
            </a:r>
          </a:p>
          <a:p>
            <a:pPr eaLnBrk="1" hangingPunct="1">
              <a:defRPr/>
            </a:pPr>
            <a:r>
              <a:rPr lang="el-GR" sz="2800" dirty="0" smtClean="0"/>
              <a:t>οι λιπαρές τροφές</a:t>
            </a:r>
          </a:p>
          <a:p>
            <a:pPr eaLnBrk="1" hangingPunct="1">
              <a:defRPr/>
            </a:pPr>
            <a:r>
              <a:rPr lang="el-GR" sz="2800" dirty="0" smtClean="0"/>
              <a:t>τα ανθρακούχα αναψυκτικά</a:t>
            </a:r>
          </a:p>
        </p:txBody>
      </p:sp>
      <p:sp>
        <p:nvSpPr>
          <p:cNvPr id="15365" name="Θέση αριθμού διαφάνειας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FC635438-9B45-4EAE-9D5B-E19C5D23C384}" type="slidenum">
              <a:rPr lang="el-GR" altLang="el-GR" sz="1400"/>
              <a:pPr/>
              <a:t>11</a:t>
            </a:fld>
            <a:endParaRPr lang="el-GR" altLang="el-GR" sz="1400" dirty="0"/>
          </a:p>
        </p:txBody>
      </p:sp>
    </p:spTree>
    <p:extLst>
      <p:ext uri="{BB962C8B-B14F-4D97-AF65-F5344CB8AC3E}">
        <p14:creationId xmlns:p14="http://schemas.microsoft.com/office/powerpoint/2010/main" val="10409070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n-US" dirty="0" smtClean="0"/>
              <a:t>Αντιμετώπιση ακμής και ατομικότητα</a:t>
            </a:r>
          </a:p>
        </p:txBody>
      </p:sp>
      <p:sp>
        <p:nvSpPr>
          <p:cNvPr id="16387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Tx/>
              <a:buNone/>
            </a:pPr>
            <a:r>
              <a:rPr lang="el-GR" altLang="en-US" dirty="0" smtClean="0"/>
              <a:t>Εκτός των παραπάνω, η ιδιαιτερότητα και ευαισθησία του κάθε οργανισμού καθώς και η προσωπική του εμπειρία σε αντίδραση από τρόφιμα, λαμβάνεται πάντα υπόψη στην προσπάθεια βελτίωσης της ακμής</a:t>
            </a:r>
          </a:p>
          <a:p>
            <a:pPr marL="0" indent="0" eaLnBrk="1" hangingPunct="1">
              <a:buFontTx/>
              <a:buNone/>
            </a:pPr>
            <a:r>
              <a:rPr lang="el-GR" altLang="en-US" dirty="0" smtClean="0"/>
              <a:t>Μη διατροφικοί παράγοντες όπως υγιεινή προσώπου, κληρονομικοί παράγοντες, έκθεση στον ήλιο κλπ έχουν τη σημασία τους </a:t>
            </a:r>
          </a:p>
        </p:txBody>
      </p:sp>
      <p:sp>
        <p:nvSpPr>
          <p:cNvPr id="16389" name="Θέση αριθμού διαφάνειας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56BFB0ED-CD27-41B6-AD81-04D0C53F2AC5}" type="slidenum">
              <a:rPr lang="el-GR" altLang="el-GR" sz="1400"/>
              <a:pPr/>
              <a:t>12</a:t>
            </a:fld>
            <a:endParaRPr lang="el-GR" altLang="el-GR" sz="1400" dirty="0"/>
          </a:p>
        </p:txBody>
      </p:sp>
    </p:spTree>
    <p:extLst>
      <p:ext uri="{BB962C8B-B14F-4D97-AF65-F5344CB8AC3E}">
        <p14:creationId xmlns:p14="http://schemas.microsoft.com/office/powerpoint/2010/main" val="34806114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Τέλος Ενότητας</a:t>
            </a:r>
            <a:endParaRPr lang="el-GR" dirty="0"/>
          </a:p>
        </p:txBody>
      </p:sp>
      <p:sp>
        <p:nvSpPr>
          <p:cNvPr id="8" name="Υπότιτλος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  <p:grpSp>
        <p:nvGrpSpPr>
          <p:cNvPr id="3" name="Ομάδα 2"/>
          <p:cNvGrpSpPr/>
          <p:nvPr/>
        </p:nvGrpSpPr>
        <p:grpSpPr>
          <a:xfrm>
            <a:off x="1767633" y="5931169"/>
            <a:ext cx="5828703" cy="768532"/>
            <a:chOff x="1767633" y="5931169"/>
            <a:chExt cx="5828703" cy="768532"/>
          </a:xfrm>
        </p:grpSpPr>
        <p:pic>
          <p:nvPicPr>
            <p:cNvPr id="9" name="Picture 5"/>
            <p:cNvPicPr/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67633" y="5931169"/>
              <a:ext cx="1971675" cy="702000"/>
            </a:xfrm>
            <a:prstGeom prst="rect">
              <a:avLst/>
            </a:prstGeom>
            <a:noFill/>
          </p:spPr>
        </p:pic>
        <p:pic>
          <p:nvPicPr>
            <p:cNvPr id="10" name="Picture 2" descr="C:\Users\alex\Desktop\logo.png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8214"/>
            <a:stretch/>
          </p:blipFill>
          <p:spPr bwMode="auto">
            <a:xfrm>
              <a:off x="3923928" y="5931169"/>
              <a:ext cx="3672408" cy="7685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086791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sz="4400" cap="none" dirty="0" smtClean="0"/>
              <a:t>Σημειώματα</a:t>
            </a:r>
            <a:endParaRPr lang="el-GR" sz="4400" cap="none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181336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Αναφοράς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smtClean="0"/>
              <a:t>Copyright Τεχνολογικό Εκπαιδευτικό Ίδρυμα Αθήνας</a:t>
            </a:r>
            <a:r>
              <a:rPr lang="en-US" sz="2000" dirty="0" smtClean="0"/>
              <a:t>, </a:t>
            </a:r>
            <a:r>
              <a:rPr lang="el-GR" sz="2000" dirty="0" smtClean="0"/>
              <a:t>Αναστασία Κανέλλου 2014. </a:t>
            </a:r>
            <a:r>
              <a:rPr lang="el-GR" sz="2000" dirty="0"/>
              <a:t>Αναστασία </a:t>
            </a:r>
            <a:r>
              <a:rPr lang="el-GR" sz="2000" dirty="0" smtClean="0"/>
              <a:t>Κανέλλου</a:t>
            </a:r>
            <a:r>
              <a:rPr lang="el-GR" sz="2000" dirty="0"/>
              <a:t>. «Διατροφή-Διαιτολογία. </a:t>
            </a:r>
            <a:r>
              <a:rPr lang="el-GR" sz="2000" dirty="0" smtClean="0"/>
              <a:t>Ενότητα 17</a:t>
            </a:r>
            <a:r>
              <a:rPr lang="en-US" sz="2000" dirty="0" smtClean="0"/>
              <a:t>:</a:t>
            </a:r>
            <a:r>
              <a:rPr lang="el-GR" sz="2000" dirty="0" smtClean="0"/>
              <a:t> </a:t>
            </a:r>
            <a:r>
              <a:rPr lang="el-GR" sz="2000" dirty="0"/>
              <a:t>Ακμή (acne vulgaris) και </a:t>
            </a:r>
            <a:r>
              <a:rPr lang="el-GR" sz="2000" dirty="0" smtClean="0"/>
              <a:t>Διατροφή». </a:t>
            </a:r>
            <a:r>
              <a:rPr lang="el-GR" sz="2000" dirty="0"/>
              <a:t>Έκδοση: </a:t>
            </a:r>
            <a:r>
              <a:rPr lang="el-GR" sz="2000" dirty="0" smtClean="0"/>
              <a:t>1.0</a:t>
            </a:r>
            <a:r>
              <a:rPr lang="el-GR" sz="2000" dirty="0"/>
              <a:t>. Αθήνα </a:t>
            </a:r>
            <a:r>
              <a:rPr lang="el-GR" sz="2000" dirty="0" smtClean="0"/>
              <a:t>2014. </a:t>
            </a:r>
            <a:r>
              <a:rPr lang="el-GR" sz="2000" dirty="0"/>
              <a:t>Διαθέσιμο από τη δικτυακή </a:t>
            </a:r>
            <a:r>
              <a:rPr lang="el-GR" sz="2000" dirty="0" smtClean="0"/>
              <a:t>διεύθυνση: </a:t>
            </a:r>
            <a:r>
              <a:rPr lang="en-US" sz="2000" dirty="0" smtClean="0">
                <a:hlinkClick r:id="rId3"/>
              </a:rPr>
              <a:t>ocp.teiath.gr</a:t>
            </a:r>
            <a:r>
              <a:rPr lang="el-GR" sz="2000" dirty="0" smtClean="0"/>
              <a:t>.</a:t>
            </a:r>
            <a:endParaRPr lang="el-GR" sz="2000" dirty="0"/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2766653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Αδειοδότησης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648" y="764704"/>
            <a:ext cx="8928992" cy="2078336"/>
          </a:xfrm>
          <a:noFill/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1800" dirty="0" smtClean="0"/>
              <a:t>Το </a:t>
            </a:r>
            <a:r>
              <a:rPr lang="el-GR" sz="1800" dirty="0"/>
              <a:t>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κ.λ.π., </a:t>
            </a:r>
            <a:r>
              <a:rPr lang="el-GR" sz="1800" dirty="0" smtClean="0"/>
              <a:t>τα </a:t>
            </a:r>
            <a:r>
              <a:rPr lang="el-GR" sz="1800" dirty="0"/>
              <a:t>οποία εμπεριέχονται σε </a:t>
            </a:r>
            <a:r>
              <a:rPr lang="el-GR" sz="1800" dirty="0" smtClean="0"/>
              <a:t>αυτό. </a:t>
            </a:r>
            <a:r>
              <a:rPr lang="el-GR" sz="1800" dirty="0"/>
              <a:t>Οι όροι χρήσης των </a:t>
            </a:r>
            <a:r>
              <a:rPr lang="el-GR" sz="1800" dirty="0" smtClean="0"/>
              <a:t>έργων τρίτων </a:t>
            </a:r>
            <a:r>
              <a:rPr lang="el-GR" sz="1800" dirty="0"/>
              <a:t>επεξηγούνται στη διαφάνεια  «Επεξήγηση όρων χρήσης έργων </a:t>
            </a:r>
            <a:r>
              <a:rPr lang="el-GR" sz="1800" dirty="0" smtClean="0"/>
              <a:t>τρίτων». </a:t>
            </a:r>
          </a:p>
          <a:p>
            <a:pPr marL="0" indent="0">
              <a:buNone/>
            </a:pPr>
            <a:r>
              <a:rPr lang="el-GR" sz="1800" dirty="0" smtClean="0"/>
              <a:t>Τα έργα για τα οποία έχει ζητηθεί και δοθεί άδεια  αναφέρονται στο «Σημείωμα  </a:t>
            </a:r>
            <a:r>
              <a:rPr lang="el-GR" sz="1800" dirty="0"/>
              <a:t>Χρήσης Έργων Τρίτων</a:t>
            </a:r>
            <a:r>
              <a:rPr lang="el-GR" sz="1800" dirty="0" smtClean="0"/>
              <a:t>». </a:t>
            </a:r>
          </a:p>
        </p:txBody>
      </p:sp>
      <p:pic>
        <p:nvPicPr>
          <p:cNvPr id="2056" name="Picture 22" descr="Λογότυπο για Άδειες χρήσης Creative Commons BY-NC-ND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2843040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76648" y="3284984"/>
            <a:ext cx="9036496" cy="357301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pPr>
              <a:spcBef>
                <a:spcPts val="600"/>
              </a:spcBef>
            </a:pPr>
            <a:r>
              <a:rPr lang="el-GR" dirty="0">
                <a:solidFill>
                  <a:prstClr val="black"/>
                </a:solidFill>
                <a:latin typeface="Calibri"/>
              </a:rPr>
              <a:t>[1] http://creativecommons.org/licenses/by-nc-sa/4.0/ </a:t>
            </a: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pPr>
              <a:spcBef>
                <a:spcPts val="600"/>
              </a:spcBef>
            </a:pPr>
            <a:r>
              <a:rPr lang="el-GR" dirty="0" smtClean="0">
                <a:solidFill>
                  <a:prstClr val="black"/>
                </a:solidFill>
                <a:latin typeface="Calibri"/>
              </a:rPr>
              <a:t>Ως </a:t>
            </a:r>
            <a:r>
              <a:rPr lang="el-GR" b="1" dirty="0">
                <a:solidFill>
                  <a:prstClr val="black"/>
                </a:solidFill>
                <a:latin typeface="Calibri"/>
              </a:rPr>
              <a:t>Μη Εμπορική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 ορίζεται η χρήση: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 δεν περιλαμβάνει άμεσο ή έμμεσο οικονομικό όφελος από την χρήση του έργου, για το διανομέα του έργου και αδειοδόχο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δεν περιλαμβάνει οικονομική συναλλαγή ως προϋπόθεση για τη χρήση ή πρόσβαση στο έργο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δεν προσπορίζει στο διανομέα του έργου και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αδειοδόχο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έμμεσο οικονομικό όφελος (π.χ. διαφημίσεις) από την προβολή του έργου σε διαδικτυακό </a:t>
            </a:r>
            <a:r>
              <a:rPr lang="el-GR" dirty="0" smtClean="0">
                <a:solidFill>
                  <a:prstClr val="black"/>
                </a:solidFill>
                <a:latin typeface="Calibri"/>
              </a:rPr>
              <a:t>τόπο</a:t>
            </a: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pPr>
              <a:spcBef>
                <a:spcPts val="600"/>
              </a:spcBef>
            </a:pPr>
            <a:r>
              <a:rPr lang="el-GR" dirty="0" smtClean="0">
                <a:solidFill>
                  <a:prstClr val="black"/>
                </a:solidFill>
                <a:latin typeface="Calibri"/>
              </a:rPr>
              <a:t>Ο 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δικαιούχος μπορεί να παρέχει στον αδειοδόχο ξεχωριστή άδεια να χρησιμοποιεί το έργο για εμπορική χρήση, εφόσον αυτό του ζητηθεί</a:t>
            </a:r>
            <a:r>
              <a:rPr lang="el-GR" dirty="0" smtClean="0">
                <a:solidFill>
                  <a:prstClr val="black"/>
                </a:solidFill>
                <a:latin typeface="Calibri"/>
              </a:rPr>
              <a:t>.</a:t>
            </a:r>
            <a:endParaRPr lang="el-GR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80909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3366" y="0"/>
            <a:ext cx="8229600" cy="908720"/>
          </a:xfrm>
          <a:noFill/>
        </p:spPr>
        <p:txBody>
          <a:bodyPr>
            <a:normAutofit fontScale="90000"/>
          </a:bodyPr>
          <a:lstStyle/>
          <a:p>
            <a:r>
              <a:rPr lang="el-GR" dirty="0" smtClean="0"/>
              <a:t>Επεξήγηση όρων χρήσης έργων τρίτων</a:t>
            </a:r>
            <a:endParaRPr lang="el-GR" dirty="0"/>
          </a:p>
        </p:txBody>
      </p:sp>
      <p:sp>
        <p:nvSpPr>
          <p:cNvPr id="6" name="Rectangle 5"/>
          <p:cNvSpPr/>
          <p:nvPr/>
        </p:nvSpPr>
        <p:spPr>
          <a:xfrm>
            <a:off x="2088230" y="823372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επαναχρησιμοποίηση του έργου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,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παρά μόνο εάν ζητηθεί εκ νέου άδεια από το δημιουργό.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688763" y="914631"/>
            <a:ext cx="39946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©</a:t>
            </a:r>
            <a:endParaRPr lang="el-GR" sz="20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66552" y="1360947"/>
            <a:ext cx="142167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93932" y="1945722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CC-BY-SA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06220" y="3829842"/>
            <a:ext cx="188201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NC-SA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61245" y="3132000"/>
            <a:ext cx="182698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088000" y="1404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και η δημιουργία παραγώγων αυτού με απλή αναφορά του δημιουργού.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088000" y="1980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δημιουργού, και διάθεση του έργου ή του παράγωγου αυτού με την ίδια άδεια.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088000" y="3168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 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088230" y="3752897"/>
            <a:ext cx="662473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</a:p>
          <a:p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και διάθεση του έργου ή του παράγωγου αυτού με την ίδια άδεια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93932" y="2530497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CC-BY-ND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088230" y="2561274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δημιουργού. 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</a:t>
            </a:r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δημιουργία παραγώγων του έργου.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05954" y="4513900"/>
            <a:ext cx="168227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NC-ND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088230" y="4544678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και η δημιουργία παραγώγων του.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0" y="5112000"/>
            <a:ext cx="208823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άδεια </a:t>
            </a:r>
          </a:p>
          <a:p>
            <a:pPr algn="r"/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CC0 </a:t>
            </a:r>
            <a:r>
              <a:rPr lang="en-US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Public Domain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0" y="5791105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ως κοινό κτήμα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088000" y="5112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088231" y="5688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0" y="6334511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χωρίς σήμανση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088231" y="6334512"/>
            <a:ext cx="706296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Συνήθως δεν επιτρέπεται η επαναχρησιμοποίηση του έργου.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>
            <a:off x="71243" y="1383775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71243" y="1968481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71243" y="253945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71243" y="3107253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71243" y="372280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71243" y="451432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-1" y="511131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71244" y="569777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71244" y="622099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2624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Διατήρηση </a:t>
            </a:r>
            <a:r>
              <a:rPr lang="el-GR" dirty="0" smtClean="0"/>
              <a:t>Σημειωμάτων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 smtClean="0"/>
              <a:t>Οποιαδήποτε </a:t>
            </a:r>
            <a:r>
              <a:rPr lang="el-GR" sz="2400" dirty="0"/>
              <a:t>αναπαραγωγή ή διασκευή του υλικού θα πρέπει να συμπεριλαμβάνει: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ο </a:t>
            </a:r>
            <a:r>
              <a:rPr lang="en-US" sz="2000" dirty="0"/>
              <a:t>Σημείωμα Αναφοράς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ο </a:t>
            </a:r>
            <a:r>
              <a:rPr lang="en-US" sz="2000" dirty="0"/>
              <a:t>Σημείωμα Αδειοδότησης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η </a:t>
            </a:r>
            <a:r>
              <a:rPr lang="en-US" sz="2000" dirty="0"/>
              <a:t>δήλωση </a:t>
            </a:r>
            <a:r>
              <a:rPr lang="el-GR" sz="2000" dirty="0"/>
              <a:t>Δ</a:t>
            </a:r>
            <a:r>
              <a:rPr lang="en-US" sz="2000" dirty="0" smtClean="0"/>
              <a:t>ιατήρησης </a:t>
            </a:r>
            <a:r>
              <a:rPr lang="en-US" sz="2000" dirty="0"/>
              <a:t>Σημειωμάτων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l-GR" sz="2000" dirty="0" smtClean="0"/>
              <a:t>ο Σημείωμα Χρήσης Έργων Τρίτων </a:t>
            </a:r>
            <a:r>
              <a:rPr lang="el-GR" sz="2000" dirty="0"/>
              <a:t>(εφόσον υπάρχει)</a:t>
            </a:r>
          </a:p>
          <a:p>
            <a:pPr marL="0" indent="0">
              <a:buNone/>
            </a:pPr>
            <a:r>
              <a:rPr lang="el-GR" sz="2400" dirty="0"/>
              <a:t>μαζί με τους συνοδευόμενους υπερσυνδέσμους.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4171927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n-US" dirty="0" smtClean="0"/>
              <a:t>Λίγα στοιχεία</a:t>
            </a:r>
          </a:p>
        </p:txBody>
      </p:sp>
      <p:sp>
        <p:nvSpPr>
          <p:cNvPr id="4099" name="Θέση περιεχομένου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l-GR" altLang="en-US" sz="2800" dirty="0" smtClean="0"/>
              <a:t>Συνήθης πάθηση του δέρματος σε παιδιά και εφήβους</a:t>
            </a:r>
          </a:p>
          <a:p>
            <a:pPr eaLnBrk="1" hangingPunct="1"/>
            <a:r>
              <a:rPr lang="el-GR" altLang="en-US" sz="2800" dirty="0" smtClean="0"/>
              <a:t>Αφορά </a:t>
            </a:r>
          </a:p>
          <a:p>
            <a:pPr lvl="1" eaLnBrk="1" hangingPunct="1"/>
            <a:r>
              <a:rPr lang="el-GR" altLang="en-US" dirty="0" smtClean="0"/>
              <a:t>το 75-95% των εφήβων</a:t>
            </a:r>
          </a:p>
          <a:p>
            <a:pPr lvl="1" eaLnBrk="1" hangingPunct="1"/>
            <a:r>
              <a:rPr lang="el-GR" altLang="en-US" dirty="0" smtClean="0"/>
              <a:t>Το 40-54 % νέων &gt;25 ετών</a:t>
            </a:r>
          </a:p>
          <a:p>
            <a:pPr lvl="1" eaLnBrk="1" hangingPunct="1"/>
            <a:r>
              <a:rPr lang="el-GR" altLang="en-US" dirty="0" smtClean="0"/>
              <a:t>Μεσήλικες</a:t>
            </a:r>
          </a:p>
          <a:p>
            <a:pPr lvl="2" eaLnBrk="1" hangingPunct="1"/>
            <a:r>
              <a:rPr lang="el-GR" altLang="en-US" sz="2800" dirty="0" smtClean="0"/>
              <a:t>12% γυναίκες</a:t>
            </a:r>
          </a:p>
          <a:p>
            <a:pPr lvl="2" eaLnBrk="1" hangingPunct="1"/>
            <a:r>
              <a:rPr lang="el-GR" altLang="en-US" sz="2800" dirty="0" smtClean="0"/>
              <a:t>3% άντρες</a:t>
            </a:r>
          </a:p>
          <a:p>
            <a:pPr eaLnBrk="1" hangingPunct="1"/>
            <a:endParaRPr lang="el-GR" altLang="en-US" dirty="0" smtClean="0"/>
          </a:p>
        </p:txBody>
      </p:sp>
      <p:sp>
        <p:nvSpPr>
          <p:cNvPr id="4101" name="Θέση αριθμού διαφάνειας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C9AE99F5-535C-44B7-ADD8-32DE02197505}" type="slidenum">
              <a:rPr lang="el-GR" altLang="el-GR" sz="1400"/>
              <a:pPr/>
              <a:t>1</a:t>
            </a:fld>
            <a:endParaRPr lang="el-GR" altLang="el-GR" sz="1400" dirty="0"/>
          </a:p>
        </p:txBody>
      </p:sp>
    </p:spTree>
    <p:extLst>
      <p:ext uri="{BB962C8B-B14F-4D97-AF65-F5344CB8AC3E}">
        <p14:creationId xmlns:p14="http://schemas.microsoft.com/office/powerpoint/2010/main" val="384019256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Χρηματοδότηση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000" dirty="0" smtClean="0"/>
              <a:t>Το παρόν εκπαιδευτικό υλικό έχει αναπτυχθεί στ</a:t>
            </a:r>
            <a:r>
              <a:rPr lang="en-US" sz="2000" dirty="0" smtClean="0"/>
              <a:t>o</a:t>
            </a:r>
            <a:r>
              <a:rPr lang="el-GR" sz="2000" dirty="0" smtClean="0"/>
              <a:t> πλαίσι</a:t>
            </a:r>
            <a:r>
              <a:rPr lang="en-US" sz="2000" dirty="0" smtClean="0"/>
              <a:t>o</a:t>
            </a:r>
            <a:r>
              <a:rPr lang="el-GR" sz="2000" dirty="0" smtClean="0"/>
              <a:t> του εκπαιδευτικού έργου του διδάσκοντα.</a:t>
            </a:r>
            <a:endParaRPr lang="en-US" sz="2000" dirty="0" smtClean="0"/>
          </a:p>
          <a:p>
            <a:r>
              <a:rPr lang="el-GR" sz="2000" dirty="0" smtClean="0"/>
              <a:t>Το έργο «</a:t>
            </a:r>
            <a:r>
              <a:rPr lang="el-GR" sz="2000" b="1" dirty="0" smtClean="0"/>
              <a:t>Ανοικτά Ακαδημαϊκά Μαθήματα στο ΤΕΙ Αθηνών</a:t>
            </a:r>
            <a:r>
              <a:rPr lang="el-GR" sz="2000" dirty="0" smtClean="0"/>
              <a:t>» έχει χρηματοδοτήσει μόνο την αναδιαμόρφωση του εκπαιδευτικού υλικού. </a:t>
            </a:r>
            <a:endParaRPr lang="en-US" sz="2000" dirty="0" smtClean="0"/>
          </a:p>
          <a:p>
            <a:r>
              <a:rPr lang="el-GR" sz="2000" dirty="0" smtClean="0"/>
              <a:t>Το 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</a:r>
          </a:p>
        </p:txBody>
      </p:sp>
      <p:pic>
        <p:nvPicPr>
          <p:cNvPr id="7" name="Picture 6" descr="Λογότυπο Επιχειρησιακού Προγράμματος Εκπαίδευση και Δια βίου Μάθηση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4653136"/>
            <a:ext cx="5501640" cy="1386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9565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n-US" dirty="0" smtClean="0"/>
              <a:t>Πρόληψη -Θεραπεία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l-GR" dirty="0" smtClean="0"/>
              <a:t>Θεραπεία, μεταξύ άλλων, και μέσω της διατροφής συζητείται</a:t>
            </a:r>
          </a:p>
          <a:p>
            <a:pPr eaLnBrk="1" hangingPunct="1">
              <a:defRPr/>
            </a:pPr>
            <a:r>
              <a:rPr lang="el-GR" dirty="0" smtClean="0"/>
              <a:t>Νεότερα δεδομένα συνδέουν ακμή με ορισμένα συστατικά των τροφών</a:t>
            </a:r>
          </a:p>
          <a:p>
            <a:pPr marL="0" indent="0" eaLnBrk="1" hangingPunct="1">
              <a:buFontTx/>
              <a:buNone/>
              <a:defRPr/>
            </a:pPr>
            <a:endParaRPr lang="el-GR" dirty="0" smtClean="0"/>
          </a:p>
        </p:txBody>
      </p:sp>
      <p:sp>
        <p:nvSpPr>
          <p:cNvPr id="6149" name="Θέση αριθμού διαφάνειας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51D745A-ECE7-41B0-9E13-317AB1CF9FCF}" type="slidenum">
              <a:rPr lang="el-GR" altLang="el-GR" sz="1400"/>
              <a:pPr/>
              <a:t>2</a:t>
            </a:fld>
            <a:endParaRPr lang="el-GR" altLang="el-GR" sz="1400" dirty="0"/>
          </a:p>
        </p:txBody>
      </p:sp>
    </p:spTree>
    <p:extLst>
      <p:ext uri="{BB962C8B-B14F-4D97-AF65-F5344CB8AC3E}">
        <p14:creationId xmlns:p14="http://schemas.microsoft.com/office/powerpoint/2010/main" val="8420172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n-US" dirty="0" smtClean="0"/>
              <a:t>Σχέση διατροφής και ακμής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267200"/>
          </a:xfrm>
        </p:spPr>
        <p:txBody>
          <a:bodyPr>
            <a:normAutofit fontScale="92500" lnSpcReduction="10000"/>
          </a:bodyPr>
          <a:lstStyle/>
          <a:p>
            <a:pPr marL="0" indent="0" eaLnBrk="1" hangingPunct="1">
              <a:buFontTx/>
              <a:buNone/>
              <a:defRPr/>
            </a:pPr>
            <a:r>
              <a:rPr lang="el-GR" sz="2400" dirty="0" smtClean="0"/>
              <a:t>Ενδεχομένως επιδεινώνουν εμφάνιση ακμής</a:t>
            </a:r>
          </a:p>
          <a:p>
            <a:pPr eaLnBrk="1" hangingPunct="1">
              <a:defRPr/>
            </a:pPr>
            <a:r>
              <a:rPr lang="el-GR" sz="2400" dirty="0" smtClean="0"/>
              <a:t>Δυτικός τρόπος διατροφής</a:t>
            </a:r>
          </a:p>
          <a:p>
            <a:pPr lvl="1" eaLnBrk="1" hangingPunct="1">
              <a:defRPr/>
            </a:pPr>
            <a:r>
              <a:rPr lang="el-GR" sz="2400" dirty="0" smtClean="0"/>
              <a:t>Γάλα (αγελαδινό πλήρες και ελαφρύ) λόγω αυξημένης περιεκτικότητας σε ορμόνες και άλλα βιοενεργά συστατικά</a:t>
            </a:r>
          </a:p>
          <a:p>
            <a:pPr lvl="1" eaLnBrk="1" hangingPunct="1">
              <a:defRPr/>
            </a:pPr>
            <a:r>
              <a:rPr lang="el-GR" sz="2400" dirty="0" smtClean="0"/>
              <a:t>Επεξεργασμένοι υδατάνθρακες με υψηλό γλυκαιμικό δείκτη, κυρίως</a:t>
            </a:r>
          </a:p>
          <a:p>
            <a:pPr lvl="2" eaLnBrk="1" hangingPunct="1">
              <a:defRPr/>
            </a:pPr>
            <a:r>
              <a:rPr lang="el-GR" dirty="0" smtClean="0"/>
              <a:t>Λευκό αλεύρι</a:t>
            </a:r>
          </a:p>
          <a:p>
            <a:pPr lvl="2" eaLnBrk="1" hangingPunct="1">
              <a:defRPr/>
            </a:pPr>
            <a:r>
              <a:rPr lang="el-GR" dirty="0" smtClean="0"/>
              <a:t>Ζάχαρη</a:t>
            </a:r>
          </a:p>
          <a:p>
            <a:pPr lvl="2" eaLnBrk="1" hangingPunct="1">
              <a:defRPr/>
            </a:pPr>
            <a:r>
              <a:rPr lang="el-GR" dirty="0" smtClean="0"/>
              <a:t>Και τα προϊόντα τους </a:t>
            </a:r>
          </a:p>
          <a:p>
            <a:pPr marL="914400" lvl="2" indent="0" eaLnBrk="1" hangingPunct="1">
              <a:buFontTx/>
              <a:buNone/>
              <a:defRPr/>
            </a:pPr>
            <a:endParaRPr lang="el-GR" dirty="0" smtClean="0"/>
          </a:p>
        </p:txBody>
      </p:sp>
      <p:sp>
        <p:nvSpPr>
          <p:cNvPr id="7173" name="Θέση αριθμού διαφάνειας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08DBCDB9-7FDF-48D4-BD4E-D4CDA6A01C08}" type="slidenum">
              <a:rPr lang="el-GR" altLang="el-GR" sz="1400"/>
              <a:pPr/>
              <a:t>3</a:t>
            </a:fld>
            <a:endParaRPr lang="el-GR" altLang="el-GR" sz="1400" dirty="0"/>
          </a:p>
        </p:txBody>
      </p:sp>
    </p:spTree>
    <p:extLst>
      <p:ext uri="{BB962C8B-B14F-4D97-AF65-F5344CB8AC3E}">
        <p14:creationId xmlns:p14="http://schemas.microsoft.com/office/powerpoint/2010/main" val="1410037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n-US" dirty="0" smtClean="0"/>
              <a:t> Υδατάνθρακες: συστήνεται ο περιορισμός των</a:t>
            </a:r>
            <a:endParaRPr lang="el-GR" altLang="en-US" sz="3200" b="0" dirty="0" smtClean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827088" y="1844675"/>
            <a:ext cx="7772400" cy="4403725"/>
          </a:xfrm>
        </p:spPr>
        <p:txBody>
          <a:bodyPr/>
          <a:lstStyle/>
          <a:p>
            <a:pPr eaLnBrk="1" hangingPunct="1">
              <a:defRPr/>
            </a:pPr>
            <a:r>
              <a:rPr lang="el-GR" dirty="0" smtClean="0"/>
              <a:t>Λευκό ψωμί</a:t>
            </a:r>
          </a:p>
          <a:p>
            <a:pPr eaLnBrk="1" hangingPunct="1">
              <a:defRPr/>
            </a:pPr>
            <a:r>
              <a:rPr lang="el-GR" dirty="0" smtClean="0"/>
              <a:t>Αποφλοιωμένο ρύζι</a:t>
            </a:r>
          </a:p>
          <a:p>
            <a:pPr eaLnBrk="1" hangingPunct="1">
              <a:defRPr/>
            </a:pPr>
            <a:r>
              <a:rPr lang="el-GR" dirty="0" smtClean="0"/>
              <a:t>Επεξεργασμένα δημητριακά πρωινού</a:t>
            </a:r>
          </a:p>
          <a:p>
            <a:pPr eaLnBrk="1" hangingPunct="1">
              <a:defRPr/>
            </a:pPr>
            <a:r>
              <a:rPr lang="el-GR" dirty="0" smtClean="0"/>
              <a:t>Μπισκότα, κέικ και  άλλα τυποποιημένα αρτοσκευάσματα </a:t>
            </a:r>
          </a:p>
          <a:p>
            <a:pPr marL="0" indent="0" eaLnBrk="1" hangingPunct="1">
              <a:buFontTx/>
              <a:buNone/>
              <a:defRPr/>
            </a:pPr>
            <a:r>
              <a:rPr lang="el-GR" dirty="0" smtClean="0"/>
              <a:t>Τα προϊόντα αυτά προκαλούν υπερινσουλιναιμία και -μέσω διαφόρων μηχανισμών- τελικά ακμή</a:t>
            </a:r>
          </a:p>
        </p:txBody>
      </p:sp>
      <p:sp>
        <p:nvSpPr>
          <p:cNvPr id="8197" name="Θέση αριθμού διαφάνειας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47B1124E-CB95-4F52-B964-F70528478C27}" type="slidenum">
              <a:rPr lang="el-GR" altLang="el-GR" sz="1400"/>
              <a:pPr/>
              <a:t>4</a:t>
            </a:fld>
            <a:endParaRPr lang="el-GR" altLang="el-GR" sz="1400" dirty="0"/>
          </a:p>
        </p:txBody>
      </p:sp>
    </p:spTree>
    <p:extLst>
      <p:ext uri="{BB962C8B-B14F-4D97-AF65-F5344CB8AC3E}">
        <p14:creationId xmlns:p14="http://schemas.microsoft.com/office/powerpoint/2010/main" val="23758612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n-US" dirty="0" smtClean="0"/>
              <a:t>Υδατάνθρακες: συστήνεται η πρόσληψη των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685800" y="1844675"/>
            <a:ext cx="7772400" cy="4608513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defRPr/>
            </a:pPr>
            <a:r>
              <a:rPr lang="el-GR" sz="2800" dirty="0" smtClean="0"/>
              <a:t>Δημητριακά προϊόντα ολικής άλεσης</a:t>
            </a:r>
          </a:p>
          <a:p>
            <a:pPr lvl="1" eaLnBrk="1" hangingPunct="1">
              <a:defRPr/>
            </a:pPr>
            <a:r>
              <a:rPr lang="el-GR" dirty="0" smtClean="0"/>
              <a:t>Ψωμί ολικής άλεσης</a:t>
            </a:r>
          </a:p>
          <a:p>
            <a:pPr lvl="1" eaLnBrk="1" hangingPunct="1">
              <a:defRPr/>
            </a:pPr>
            <a:r>
              <a:rPr lang="el-GR" dirty="0" smtClean="0"/>
              <a:t>Παξιμάδια/φρυγανιές ολικής άλεσης</a:t>
            </a:r>
          </a:p>
          <a:p>
            <a:pPr lvl="1" eaLnBrk="1" hangingPunct="1">
              <a:defRPr/>
            </a:pPr>
            <a:r>
              <a:rPr lang="el-GR" dirty="0" smtClean="0"/>
              <a:t>Δημητριακά πρωινού ολικής άλεσης</a:t>
            </a:r>
          </a:p>
          <a:p>
            <a:pPr lvl="1" eaLnBrk="1" hangingPunct="1">
              <a:defRPr/>
            </a:pPr>
            <a:r>
              <a:rPr lang="el-GR" dirty="0" smtClean="0"/>
              <a:t>Ζυμαρικά ολικής άλεσης</a:t>
            </a:r>
          </a:p>
          <a:p>
            <a:pPr eaLnBrk="1" hangingPunct="1">
              <a:defRPr/>
            </a:pPr>
            <a:r>
              <a:rPr lang="el-GR" sz="2800" dirty="0" smtClean="0"/>
              <a:t>Καστανό ρύζι (αναποφλοίωτο)</a:t>
            </a:r>
          </a:p>
          <a:p>
            <a:pPr eaLnBrk="1" hangingPunct="1">
              <a:defRPr/>
            </a:pPr>
            <a:r>
              <a:rPr lang="el-GR" sz="2800" dirty="0" smtClean="0"/>
              <a:t>Όσπρια</a:t>
            </a:r>
          </a:p>
          <a:p>
            <a:pPr eaLnBrk="1" hangingPunct="1">
              <a:defRPr/>
            </a:pPr>
            <a:r>
              <a:rPr lang="el-GR" sz="2800" dirty="0" smtClean="0"/>
              <a:t>Λαχανικά και </a:t>
            </a:r>
          </a:p>
          <a:p>
            <a:pPr eaLnBrk="1" hangingPunct="1">
              <a:defRPr/>
            </a:pPr>
            <a:r>
              <a:rPr lang="el-GR" sz="2800" dirty="0" smtClean="0"/>
              <a:t>Φρούτα</a:t>
            </a:r>
          </a:p>
          <a:p>
            <a:pPr marL="0" indent="0" eaLnBrk="1" hangingPunct="1">
              <a:buFontTx/>
              <a:buNone/>
              <a:defRPr/>
            </a:pPr>
            <a:endParaRPr lang="el-GR" dirty="0" smtClean="0"/>
          </a:p>
        </p:txBody>
      </p:sp>
      <p:sp>
        <p:nvSpPr>
          <p:cNvPr id="9221" name="Θέση αριθμού διαφάνειας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E1FB3BC7-05A3-436A-97B9-E4CD1842012F}" type="slidenum">
              <a:rPr lang="el-GR" altLang="el-GR" sz="1400"/>
              <a:pPr/>
              <a:t>5</a:t>
            </a:fld>
            <a:endParaRPr lang="el-GR" altLang="el-GR" sz="1400" dirty="0"/>
          </a:p>
        </p:txBody>
      </p:sp>
    </p:spTree>
    <p:extLst>
      <p:ext uri="{BB962C8B-B14F-4D97-AF65-F5344CB8AC3E}">
        <p14:creationId xmlns:p14="http://schemas.microsoft.com/office/powerpoint/2010/main" val="22580146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n-US" dirty="0" smtClean="0"/>
              <a:t>Πρωτεΐνες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Tx/>
              <a:buNone/>
              <a:defRPr/>
            </a:pPr>
            <a:r>
              <a:rPr lang="el-GR" dirty="0" smtClean="0"/>
              <a:t>Δεν έχει βρεθεί να επηρεάζουν την έκβαση της ακμής τα</a:t>
            </a:r>
          </a:p>
          <a:p>
            <a:pPr eaLnBrk="1" hangingPunct="1">
              <a:defRPr/>
            </a:pPr>
            <a:r>
              <a:rPr lang="el-GR" dirty="0" smtClean="0"/>
              <a:t>Κόκκινο κρέας</a:t>
            </a:r>
          </a:p>
          <a:p>
            <a:pPr eaLnBrk="1" hangingPunct="1">
              <a:defRPr/>
            </a:pPr>
            <a:r>
              <a:rPr lang="el-GR" dirty="0" smtClean="0"/>
              <a:t>Κοτόπουλο</a:t>
            </a:r>
          </a:p>
          <a:p>
            <a:pPr eaLnBrk="1" hangingPunct="1">
              <a:defRPr/>
            </a:pPr>
            <a:r>
              <a:rPr lang="el-GR" dirty="0" smtClean="0"/>
              <a:t>Ψάρι</a:t>
            </a:r>
          </a:p>
          <a:p>
            <a:pPr eaLnBrk="1" hangingPunct="1">
              <a:defRPr/>
            </a:pPr>
            <a:r>
              <a:rPr lang="el-GR" dirty="0" smtClean="0"/>
              <a:t>Γαλακτοκομικά προϊόντα (τυρί, γιαούρτι) με εξαίρεση το ΓΑΛΑ !</a:t>
            </a:r>
          </a:p>
        </p:txBody>
      </p:sp>
      <p:sp>
        <p:nvSpPr>
          <p:cNvPr id="10245" name="Θέση αριθμού διαφάνειας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A84339C-EAD2-4280-A8CB-09E78FF7421D}" type="slidenum">
              <a:rPr lang="el-GR" altLang="el-GR" sz="1400"/>
              <a:pPr/>
              <a:t>6</a:t>
            </a:fld>
            <a:endParaRPr lang="el-GR" altLang="el-GR" sz="1400" dirty="0"/>
          </a:p>
        </p:txBody>
      </p:sp>
    </p:spTree>
    <p:extLst>
      <p:ext uri="{BB962C8B-B14F-4D97-AF65-F5344CB8AC3E}">
        <p14:creationId xmlns:p14="http://schemas.microsoft.com/office/powerpoint/2010/main" val="16854034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n-US" dirty="0" smtClean="0"/>
              <a:t>Λιπίδια</a:t>
            </a:r>
          </a:p>
        </p:txBody>
      </p:sp>
      <p:sp>
        <p:nvSpPr>
          <p:cNvPr id="11267" name="Θέση περιεχομένου 2"/>
          <p:cNvSpPr>
            <a:spLocks noGrp="1"/>
          </p:cNvSpPr>
          <p:nvPr>
            <p:ph idx="1"/>
          </p:nvPr>
        </p:nvSpPr>
        <p:spPr>
          <a:xfrm>
            <a:off x="700088" y="1484313"/>
            <a:ext cx="7772400" cy="4764087"/>
          </a:xfrm>
        </p:spPr>
        <p:txBody>
          <a:bodyPr/>
          <a:lstStyle/>
          <a:p>
            <a:pPr eaLnBrk="1" hangingPunct="1"/>
            <a:r>
              <a:rPr lang="el-GR" altLang="en-US" dirty="0" smtClean="0"/>
              <a:t>Τα ω-3 λιπαρά οξέα προστατεύουν το δέρμα με την αντιφλεγμονώδη δράση τους</a:t>
            </a:r>
          </a:p>
          <a:p>
            <a:pPr lvl="1" eaLnBrk="1" hangingPunct="1"/>
            <a:r>
              <a:rPr lang="el-GR" altLang="en-US" dirty="0" smtClean="0"/>
              <a:t>Σε ψάρι</a:t>
            </a:r>
          </a:p>
          <a:p>
            <a:pPr lvl="1" eaLnBrk="1" hangingPunct="1"/>
            <a:r>
              <a:rPr lang="el-GR" altLang="en-US" dirty="0" smtClean="0"/>
              <a:t>Σε ξηρούς καρπούς πχ καρύδια</a:t>
            </a:r>
          </a:p>
          <a:p>
            <a:pPr eaLnBrk="1" hangingPunct="1"/>
            <a:r>
              <a:rPr lang="el-GR" altLang="en-US" dirty="0" smtClean="0"/>
              <a:t>Αντίθετα τα ω-6, δε βοηθούν και συστήνεται ο περιορισμός τους</a:t>
            </a:r>
          </a:p>
          <a:p>
            <a:pPr lvl="1" eaLnBrk="1" hangingPunct="1"/>
            <a:r>
              <a:rPr lang="el-GR" altLang="en-US" dirty="0" smtClean="0"/>
              <a:t>Σπορέλαια</a:t>
            </a:r>
          </a:p>
          <a:p>
            <a:pPr lvl="1" eaLnBrk="1" hangingPunct="1"/>
            <a:r>
              <a:rPr lang="el-GR" altLang="en-US" dirty="0" smtClean="0"/>
              <a:t>Μαργαρίνη</a:t>
            </a:r>
          </a:p>
          <a:p>
            <a:pPr eaLnBrk="1" hangingPunct="1"/>
            <a:r>
              <a:rPr lang="el-GR" altLang="en-US" dirty="0" smtClean="0"/>
              <a:t>Ναι στο ελαιόλαδο </a:t>
            </a:r>
          </a:p>
        </p:txBody>
      </p:sp>
      <p:sp>
        <p:nvSpPr>
          <p:cNvPr id="11269" name="Θέση αριθμού διαφάνειας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2FDC84C2-B2B4-42F3-B62C-A96580D0EFA0}" type="slidenum">
              <a:rPr lang="el-GR" altLang="el-GR" sz="1400"/>
              <a:pPr/>
              <a:t>7</a:t>
            </a:fld>
            <a:endParaRPr lang="el-GR" altLang="el-GR" sz="1400" dirty="0"/>
          </a:p>
        </p:txBody>
      </p:sp>
    </p:spTree>
    <p:extLst>
      <p:ext uri="{BB962C8B-B14F-4D97-AF65-F5344CB8AC3E}">
        <p14:creationId xmlns:p14="http://schemas.microsoft.com/office/powerpoint/2010/main" val="24693159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n-US" dirty="0" smtClean="0"/>
              <a:t>Αντιφλεγμονώδη δράση</a:t>
            </a:r>
          </a:p>
        </p:txBody>
      </p:sp>
      <p:sp>
        <p:nvSpPr>
          <p:cNvPr id="12291" name="Θέση περιεχομένου 2"/>
          <p:cNvSpPr>
            <a:spLocks noGrp="1"/>
          </p:cNvSpPr>
          <p:nvPr>
            <p:ph idx="1"/>
          </p:nvPr>
        </p:nvSpPr>
        <p:spPr>
          <a:xfrm>
            <a:off x="685800" y="1628775"/>
            <a:ext cx="7772400" cy="4114800"/>
          </a:xfrm>
        </p:spPr>
        <p:txBody>
          <a:bodyPr>
            <a:normAutofit fontScale="92500" lnSpcReduction="20000"/>
          </a:bodyPr>
          <a:lstStyle/>
          <a:p>
            <a:pPr eaLnBrk="1" hangingPunct="1"/>
            <a:r>
              <a:rPr lang="el-GR" altLang="en-US" sz="2400" dirty="0" smtClean="0"/>
              <a:t>Ω-3 πολυακόρεστα λιπαρά οξέα</a:t>
            </a:r>
          </a:p>
          <a:p>
            <a:pPr lvl="1" eaLnBrk="1" hangingPunct="1"/>
            <a:r>
              <a:rPr lang="el-GR" altLang="en-US" sz="2400" dirty="0" smtClean="0"/>
              <a:t>Ψάρια, ιδιαίτερα το παχύ ψάρι (πχ σαρδέλα, κολιός, σολομός)</a:t>
            </a:r>
          </a:p>
          <a:p>
            <a:pPr lvl="1" eaLnBrk="1" hangingPunct="1"/>
            <a:r>
              <a:rPr lang="el-GR" altLang="en-US" sz="2400" dirty="0" smtClean="0"/>
              <a:t>Ξηροί καρποί, σπόροι (πχ καρύδια, λιναρόσπορος)</a:t>
            </a:r>
          </a:p>
          <a:p>
            <a:pPr eaLnBrk="1" hangingPunct="1"/>
            <a:r>
              <a:rPr lang="el-GR" altLang="en-US" sz="2400" dirty="0" smtClean="0"/>
              <a:t>Βιταμίνη Νιασίνη</a:t>
            </a:r>
          </a:p>
          <a:p>
            <a:pPr lvl="1" eaLnBrk="1" hangingPunct="1"/>
            <a:r>
              <a:rPr lang="el-GR" altLang="en-US" sz="2400" dirty="0" smtClean="0"/>
              <a:t>Κρέας </a:t>
            </a:r>
          </a:p>
          <a:p>
            <a:pPr lvl="1" eaLnBrk="1" hangingPunct="1"/>
            <a:r>
              <a:rPr lang="el-GR" altLang="en-US" sz="2400" dirty="0" smtClean="0"/>
              <a:t>Πουλερικά</a:t>
            </a:r>
          </a:p>
          <a:p>
            <a:pPr lvl="1" eaLnBrk="1" hangingPunct="1"/>
            <a:r>
              <a:rPr lang="el-GR" altLang="en-US" sz="2400" dirty="0" smtClean="0"/>
              <a:t>Ψάρι</a:t>
            </a:r>
          </a:p>
          <a:p>
            <a:pPr lvl="1" eaLnBrk="1" hangingPunct="1"/>
            <a:r>
              <a:rPr lang="el-GR" altLang="en-US" sz="2400" dirty="0" smtClean="0"/>
              <a:t>Ψωμί ολικής </a:t>
            </a:r>
          </a:p>
        </p:txBody>
      </p:sp>
      <p:sp>
        <p:nvSpPr>
          <p:cNvPr id="12293" name="Θέση αριθμού διαφάνειας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0CA06936-FFB4-499B-875C-53730F625CBD}" type="slidenum">
              <a:rPr lang="el-GR" altLang="el-GR" sz="1400"/>
              <a:pPr/>
              <a:t>8</a:t>
            </a:fld>
            <a:endParaRPr lang="el-GR" altLang="el-GR" sz="1400" dirty="0"/>
          </a:p>
        </p:txBody>
      </p:sp>
    </p:spTree>
    <p:extLst>
      <p:ext uri="{BB962C8B-B14F-4D97-AF65-F5344CB8AC3E}">
        <p14:creationId xmlns:p14="http://schemas.microsoft.com/office/powerpoint/2010/main" val="396221710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ISPRING_RESOURCE_PATHS_HASH_2" val="e63e9eec434b6a22ddb5216a25ec256f5ce4e1fb"/>
</p:tagLst>
</file>

<file path=ppt/theme/theme1.xml><?xml version="1.0" encoding="utf-8"?>
<a:theme xmlns:a="http://schemas.openxmlformats.org/drawingml/2006/main" name="template">
  <a:themeElements>
    <a:clrScheme name="Προσαρμοσμένο 22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C_template_updated">
  <a:themeElements>
    <a:clrScheme name="Custom 6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58</TotalTime>
  <Words>1036</Words>
  <Application>Microsoft Office PowerPoint</Application>
  <PresentationFormat>Προβολή στην οθόνη (4:3)</PresentationFormat>
  <Paragraphs>154</Paragraphs>
  <Slides>20</Slides>
  <Notes>8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5</vt:i4>
      </vt:variant>
      <vt:variant>
        <vt:lpstr>Θέμα</vt:lpstr>
      </vt:variant>
      <vt:variant>
        <vt:i4>2</vt:i4>
      </vt:variant>
      <vt:variant>
        <vt:lpstr>Τίτλοι διαφανειών</vt:lpstr>
      </vt:variant>
      <vt:variant>
        <vt:i4>20</vt:i4>
      </vt:variant>
    </vt:vector>
  </HeadingPairs>
  <TitlesOfParts>
    <vt:vector size="27" baseType="lpstr">
      <vt:lpstr>Arial</vt:lpstr>
      <vt:lpstr>Calibri</vt:lpstr>
      <vt:lpstr>Courier New</vt:lpstr>
      <vt:lpstr>Times New Roman</vt:lpstr>
      <vt:lpstr>Wingdings</vt:lpstr>
      <vt:lpstr>template</vt:lpstr>
      <vt:lpstr>OC_template_updated</vt:lpstr>
      <vt:lpstr>Διατροφή-Διαιτολογία</vt:lpstr>
      <vt:lpstr>Λίγα στοιχεία</vt:lpstr>
      <vt:lpstr>Πρόληψη -Θεραπεία</vt:lpstr>
      <vt:lpstr>Σχέση διατροφής και ακμής</vt:lpstr>
      <vt:lpstr> Υδατάνθρακες: συστήνεται ο περιορισμός των</vt:lpstr>
      <vt:lpstr>Υδατάνθρακες: συστήνεται η πρόσληψη των</vt:lpstr>
      <vt:lpstr>Πρωτεΐνες</vt:lpstr>
      <vt:lpstr>Λιπίδια</vt:lpstr>
      <vt:lpstr>Αντιφλεγμονώδη δράση</vt:lpstr>
      <vt:lpstr>Βιταμίνες</vt:lpstr>
      <vt:lpstr>Σωματικό βάρος </vt:lpstr>
      <vt:lpstr>Παλαιότερες απόψεις</vt:lpstr>
      <vt:lpstr>Αντιμετώπιση ακμής και ατομικότητα</vt:lpstr>
      <vt:lpstr>Τέλος Ενότητας</vt:lpstr>
      <vt:lpstr>Σημειώματα</vt:lpstr>
      <vt:lpstr>Σημείωμα Αναφοράς</vt:lpstr>
      <vt:lpstr>Σημείωμα Αδειοδότησης</vt:lpstr>
      <vt:lpstr>Επεξήγηση όρων χρήσης έργων τρίτων</vt:lpstr>
      <vt:lpstr>Διατήρηση Σημειωμάτων</vt:lpstr>
      <vt:lpstr>Χρηματοδότηση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Διεθνείς Συστήματα Κρατήσεων στον Τουρισμό</dc:title>
  <dc:creator>opencourses@teiath.gr</dc:creator>
  <cp:lastModifiedBy>Natassa Karap</cp:lastModifiedBy>
  <cp:revision>13</cp:revision>
  <dcterms:created xsi:type="dcterms:W3CDTF">2015-07-21T13:01:13Z</dcterms:created>
  <dcterms:modified xsi:type="dcterms:W3CDTF">2015-10-02T08:21:36Z</dcterms:modified>
</cp:coreProperties>
</file>