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7" r:id="rId13"/>
    <p:sldId id="262" r:id="rId14"/>
    <p:sldId id="264" r:id="rId15"/>
    <p:sldId id="277" r:id="rId16"/>
    <p:sldId id="27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171" autoAdjust="0"/>
  </p:normalViewPr>
  <p:slideViewPr>
    <p:cSldViewPr>
      <p:cViewPr varScale="1">
        <p:scale>
          <a:sx n="106" d="100"/>
          <a:sy n="106" d="100"/>
        </p:scale>
        <p:origin x="-21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719A7-721D-46E2-90D6-59622995A310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89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8365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 </a:t>
            </a:r>
            <a:r>
              <a:rPr lang="el-GR" sz="2600" dirty="0"/>
              <a:t>Χρώση </a:t>
            </a:r>
            <a:r>
              <a:rPr lang="el-GR" sz="2600" dirty="0" err="1" smtClean="0"/>
              <a:t>Μυελοϋπεροξειδάσης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521381" y="38610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288032" y="386104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Μπίρτσας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Βασίλειος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M.Sc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 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Μικροσκοπική εικόνα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142999" y="1916832"/>
            <a:ext cx="4123397" cy="3308350"/>
            <a:chOff x="135" y="1215"/>
            <a:chExt cx="2509" cy="2009"/>
          </a:xfrm>
        </p:grpSpPr>
        <p:pic>
          <p:nvPicPr>
            <p:cNvPr id="1434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1215"/>
              <a:ext cx="2509" cy="20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7" name="Text Box 4"/>
            <p:cNvSpPr txBox="1">
              <a:spLocks noChangeArrowheads="1"/>
            </p:cNvSpPr>
            <p:nvPr/>
          </p:nvSpPr>
          <p:spPr bwMode="auto">
            <a:xfrm>
              <a:off x="135" y="1215"/>
              <a:ext cx="2509" cy="20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4391471" y="1916832"/>
            <a:ext cx="4645025" cy="3308350"/>
            <a:chOff x="2688" y="1152"/>
            <a:chExt cx="2926" cy="2084"/>
          </a:xfrm>
        </p:grpSpPr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152"/>
              <a:ext cx="2926" cy="20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2688" y="1152"/>
              <a:ext cx="2926" cy="20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 sz="2200">
                <a:latin typeface="+mn-lt"/>
              </a:endParaRP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6288" y="5495216"/>
            <a:ext cx="3786188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>
                <a:latin typeface="+mn-lt"/>
              </a:rPr>
              <a:t>Bluish-black granules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88024" y="5495216"/>
            <a:ext cx="3929063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>
                <a:latin typeface="+mn-lt"/>
              </a:rPr>
              <a:t>red brown precipitate</a:t>
            </a:r>
          </a:p>
        </p:txBody>
      </p:sp>
    </p:spTree>
    <p:extLst>
      <p:ext uri="{BB962C8B-B14F-4D97-AF65-F5344CB8AC3E}">
        <p14:creationId xmlns:p14="http://schemas.microsoft.com/office/powerpoint/2010/main" val="15622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Χρώση </a:t>
            </a:r>
            <a:r>
              <a:rPr lang="el-GR" sz="2000" dirty="0" err="1"/>
              <a:t>Μυελοϋπεροξειδάσης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Χρήση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Μυελοϋπεροξειδάση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(MPO) </a:t>
            </a:r>
            <a:r>
              <a:rPr lang="el-GR" altLang="el-GR" sz="2400" dirty="0" smtClean="0"/>
              <a:t>βρίσκεται στα κοκκία του κυτταροπλάσματος των κυττάρων της μυελικής σειράς.</a:t>
            </a:r>
          </a:p>
          <a:p>
            <a:r>
              <a:rPr lang="el-GR" altLang="el-GR" sz="2400" dirty="0" smtClean="0"/>
              <a:t>Η χρώση </a:t>
            </a:r>
            <a:r>
              <a:rPr lang="en-US" altLang="el-GR" sz="2400" dirty="0" smtClean="0"/>
              <a:t>(MPO) </a:t>
            </a:r>
            <a:r>
              <a:rPr lang="el-GR" altLang="el-GR" sz="2400" dirty="0" smtClean="0"/>
              <a:t>γίνεται για τη διαφορική διάγνωση των Οξειών Λευχαιμιών  </a:t>
            </a:r>
            <a:r>
              <a:rPr lang="el-GR" altLang="el-GR" sz="2400" dirty="0" err="1" smtClean="0"/>
              <a:t>Μυελογενούς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Μονοκυτταρικής</a:t>
            </a:r>
            <a:r>
              <a:rPr lang="el-GR" altLang="el-GR" sz="2400" dirty="0" smtClean="0"/>
              <a:t> σειράς από τη </a:t>
            </a:r>
            <a:r>
              <a:rPr lang="el-GR" altLang="el-GR" sz="2400" dirty="0" err="1" smtClean="0"/>
              <a:t>Λεμφοβλαστική</a:t>
            </a:r>
            <a:r>
              <a:rPr lang="el-GR" altLang="el-GR" sz="2400" dirty="0" smtClean="0"/>
              <a:t>)</a:t>
            </a:r>
            <a:r>
              <a:rPr lang="el-GR" altLang="el-GR" sz="2400" dirty="0"/>
              <a:t>.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7933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βενζιδίνη</a:t>
            </a:r>
            <a:r>
              <a:rPr lang="el-GR" altLang="el-GR" sz="2400" dirty="0" smtClean="0"/>
              <a:t> οξειδώνεται από το υπεροξείδιο του υδρογόνου,  παρουσία του ενζύμου της </a:t>
            </a:r>
            <a:r>
              <a:rPr lang="el-GR" altLang="el-GR" sz="2400" dirty="0" err="1" smtClean="0"/>
              <a:t>υπεροξειδάσης</a:t>
            </a:r>
            <a:r>
              <a:rPr lang="el-GR" altLang="el-GR" sz="2400" dirty="0" smtClean="0"/>
              <a:t>.</a:t>
            </a:r>
          </a:p>
          <a:p>
            <a:pPr algn="just" eaLnBrk="1" hangingPunct="1"/>
            <a:r>
              <a:rPr lang="el-GR" altLang="el-GR" sz="2400" dirty="0" smtClean="0"/>
              <a:t>Ο θειικός χαλκός με την οξειδωμένη </a:t>
            </a:r>
            <a:r>
              <a:rPr lang="el-GR" altLang="el-GR" sz="2400" dirty="0" err="1" smtClean="0"/>
              <a:t>βενζιδίνη</a:t>
            </a:r>
            <a:r>
              <a:rPr lang="el-GR" altLang="el-GR" sz="2400" dirty="0" smtClean="0"/>
              <a:t> σχηματίζει κυανοπράσινα ή σκούρα - μπλε κοκκία.</a:t>
            </a:r>
          </a:p>
        </p:txBody>
      </p:sp>
    </p:spTree>
    <p:extLst>
      <p:ext uri="{BB962C8B-B14F-4D97-AF65-F5344CB8AC3E}">
        <p14:creationId xmlns:p14="http://schemas.microsoft.com/office/powerpoint/2010/main" val="22428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Αντιδραστήρια</a:t>
            </a:r>
          </a:p>
        </p:txBody>
      </p:sp>
      <p:graphicFrame>
        <p:nvGraphicFramePr>
          <p:cNvPr id="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96710"/>
              </p:ext>
            </p:extLst>
          </p:nvPr>
        </p:nvGraphicFramePr>
        <p:xfrm>
          <a:off x="395536" y="1340768"/>
          <a:ext cx="8208962" cy="4883151"/>
        </p:xfrm>
        <a:graphic>
          <a:graphicData uri="http://schemas.openxmlformats.org/drawingml/2006/table">
            <a:tbl>
              <a:tblPr firstRow="1"/>
              <a:tblGrid>
                <a:gridCol w="2448287"/>
                <a:gridCol w="4464523"/>
                <a:gridCol w="1296152"/>
              </a:tblGrid>
              <a:tr h="89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Μονιμοποιητικό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Αιθυλική αλκοόλη (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απολ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Φορμαλδεΰδη (37%)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0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Χρωστική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α΄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Αιθανόλη 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Διυδρωχλωρική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βενζιδίνη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Υδατικό διάλ.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CuSO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0.132M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Οξικό Νάτριο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Καυστικό νάτριο 10Ν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Υπεροξείδιο του υδρογόνου 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Σαφρανίνη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Χρωστική </a:t>
                      </a:r>
                      <a:r>
                        <a:rPr kumimoji="0" 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β΄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Giemsa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6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Διαδικασία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defRPr/>
            </a:pPr>
            <a:r>
              <a:rPr lang="el-GR" dirty="0" smtClean="0"/>
              <a:t>Μονιμοποίηση για 1 λεπτό.</a:t>
            </a:r>
          </a:p>
          <a:p>
            <a:pPr marL="342900" indent="-342900" algn="just">
              <a:defRPr/>
            </a:pPr>
            <a:r>
              <a:rPr lang="el-GR" dirty="0" smtClean="0"/>
              <a:t>Ξέπλυμα με </a:t>
            </a:r>
            <a:r>
              <a:rPr lang="el-GR" dirty="0" err="1" smtClean="0"/>
              <a:t>απεσταγμένο</a:t>
            </a:r>
            <a:r>
              <a:rPr lang="el-GR" dirty="0" smtClean="0"/>
              <a:t> νερό (3 φορές).</a:t>
            </a:r>
          </a:p>
          <a:p>
            <a:pPr marL="342900" indent="-342900" algn="just">
              <a:defRPr/>
            </a:pPr>
            <a:r>
              <a:rPr lang="el-GR" dirty="0" smtClean="0"/>
              <a:t>Χρώση με τη χρωστική </a:t>
            </a:r>
            <a:r>
              <a:rPr lang="el-GR" dirty="0" err="1" smtClean="0"/>
              <a:t>α΄</a:t>
            </a:r>
            <a:r>
              <a:rPr lang="el-GR" dirty="0" smtClean="0"/>
              <a:t> για 30 δευτερόλεπτα.</a:t>
            </a:r>
          </a:p>
          <a:p>
            <a:pPr marL="342900" indent="-342900" algn="just">
              <a:defRPr/>
            </a:pPr>
            <a:r>
              <a:rPr lang="el-GR" dirty="0" smtClean="0"/>
              <a:t>Ξέπλυμα με </a:t>
            </a:r>
            <a:r>
              <a:rPr lang="el-GR" dirty="0" err="1" smtClean="0"/>
              <a:t>απεσταγμένο</a:t>
            </a:r>
            <a:r>
              <a:rPr lang="el-GR" dirty="0" smtClean="0"/>
              <a:t> νερό (3 φορές).</a:t>
            </a:r>
          </a:p>
          <a:p>
            <a:pPr marL="342900" indent="-342900" algn="just">
              <a:defRPr/>
            </a:pPr>
            <a:r>
              <a:rPr lang="el-GR" dirty="0" smtClean="0"/>
              <a:t>Χρώση με τη χρωστική </a:t>
            </a:r>
            <a:r>
              <a:rPr lang="el-GR" dirty="0" err="1" smtClean="0"/>
              <a:t>β΄</a:t>
            </a:r>
            <a:r>
              <a:rPr lang="el-GR" dirty="0" smtClean="0"/>
              <a:t> για 10 λεπτά.</a:t>
            </a:r>
          </a:p>
          <a:p>
            <a:pPr marL="342900" indent="-342900" algn="just">
              <a:defRPr/>
            </a:pPr>
            <a:r>
              <a:rPr lang="el-GR" dirty="0" smtClean="0"/>
              <a:t>Ξέπλυμα με </a:t>
            </a:r>
            <a:r>
              <a:rPr lang="el-GR" dirty="0" err="1" smtClean="0"/>
              <a:t>απεσταγμένο</a:t>
            </a:r>
            <a:r>
              <a:rPr lang="el-GR" dirty="0" smtClean="0"/>
              <a:t> νερό (3 φορές).</a:t>
            </a:r>
          </a:p>
          <a:p>
            <a:pPr marL="342900" indent="-342900" algn="just">
              <a:defRPr/>
            </a:pPr>
            <a:endParaRPr lang="el-GR" dirty="0" smtClean="0">
              <a:latin typeface="+mj-lt"/>
            </a:endParaRPr>
          </a:p>
          <a:p>
            <a:pPr marL="342900" indent="-342900" algn="just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7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Χρωστικά αποτελέσματα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algn="just"/>
            <a:r>
              <a:rPr lang="el-GR" altLang="el-GR" sz="2400" dirty="0" smtClean="0"/>
              <a:t>Η θετική αντίδραση σημειώνεται με σταυρούς (+, ++, +++, ++++). Εξαρτάται από τον αριθμό και το μέγεθος των κοκκίων και την ένταση του διάχυτου χρώματος εντός του κυτταροπλάσματος.</a:t>
            </a:r>
          </a:p>
          <a:p>
            <a:pPr algn="just"/>
            <a:endParaRPr lang="el-GR" altLang="el-GR" sz="24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Χρωστικά αποτελέσματα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l-GR" b="1" dirty="0" smtClean="0"/>
              <a:t>Θετική αντίδραση (πράσινο - καφέ χρώμα κοκκίων) δίνουν τα:</a:t>
            </a:r>
          </a:p>
          <a:p>
            <a:pPr lvl="1" indent="-342900">
              <a:defRPr/>
            </a:pPr>
            <a:r>
              <a:rPr lang="el-GR" sz="2400" dirty="0" smtClean="0"/>
              <a:t>Μυελοκύτταρα,</a:t>
            </a:r>
          </a:p>
          <a:p>
            <a:pPr lvl="1" indent="-342900">
              <a:defRPr/>
            </a:pPr>
            <a:r>
              <a:rPr lang="el-GR" sz="2400" dirty="0" err="1" smtClean="0"/>
              <a:t>Μεταμυελοκύτταρα</a:t>
            </a:r>
            <a:r>
              <a:rPr lang="el-GR" sz="2400" dirty="0" smtClean="0"/>
              <a:t>,</a:t>
            </a:r>
          </a:p>
          <a:p>
            <a:pPr lvl="1" indent="-342900">
              <a:defRPr/>
            </a:pPr>
            <a:r>
              <a:rPr lang="el-GR" sz="2400" dirty="0" smtClean="0"/>
              <a:t>Ουδετερόφιλα και</a:t>
            </a:r>
          </a:p>
          <a:p>
            <a:pPr lvl="1" indent="-342900">
              <a:defRPr/>
            </a:pPr>
            <a:r>
              <a:rPr lang="el-GR" sz="2400" dirty="0" err="1" smtClean="0"/>
              <a:t>Εωσινόφιλα</a:t>
            </a:r>
            <a:r>
              <a:rPr lang="el-GR" sz="2400" dirty="0"/>
              <a:t>.</a:t>
            </a:r>
            <a:endParaRPr lang="el-GR" dirty="0" smtClean="0"/>
          </a:p>
          <a:p>
            <a:pPr marL="342900" indent="-342900">
              <a:defRPr/>
            </a:pPr>
            <a:r>
              <a:rPr lang="el-GR" b="1" dirty="0" smtClean="0"/>
              <a:t>Αρνητική αντίδραση δίνουν:</a:t>
            </a:r>
          </a:p>
          <a:p>
            <a:pPr lvl="1" indent="-342900">
              <a:defRPr/>
            </a:pPr>
            <a:r>
              <a:rPr lang="el-GR" sz="2400" dirty="0" err="1" smtClean="0"/>
              <a:t>Λεμφοβλάστες</a:t>
            </a:r>
            <a:r>
              <a:rPr lang="el-GR" sz="2400" dirty="0" smtClean="0"/>
              <a:t>,</a:t>
            </a:r>
          </a:p>
          <a:p>
            <a:pPr lvl="1" indent="-342900">
              <a:defRPr/>
            </a:pPr>
            <a:r>
              <a:rPr lang="el-GR" sz="2400" dirty="0" smtClean="0"/>
              <a:t>Λεμφοκύτταρα,</a:t>
            </a:r>
          </a:p>
          <a:p>
            <a:pPr lvl="1" indent="-342900">
              <a:defRPr/>
            </a:pPr>
            <a:r>
              <a:rPr lang="el-GR" sz="2400" dirty="0" smtClean="0"/>
              <a:t>Πλασματοκύτταρα.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375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Σημεία Προσοχής - παρατηρήσεις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Δείγμα περιφερικού αίματος ή μυελού.</a:t>
            </a:r>
          </a:p>
          <a:p>
            <a:r>
              <a:rPr lang="el-GR" altLang="el-GR" sz="2400" dirty="0" smtClean="0"/>
              <a:t>Δείγμα πρόσφατο με αντιπηκτικό </a:t>
            </a:r>
            <a:r>
              <a:rPr lang="en-US" altLang="el-GR" sz="2400" dirty="0" smtClean="0"/>
              <a:t>EDTA</a:t>
            </a:r>
            <a:r>
              <a:rPr lang="el-GR" altLang="el-GR" sz="2400" dirty="0" smtClean="0"/>
              <a:t> ή χωρίς αντιπηκτικό (αν στρωθεί αμέσως).</a:t>
            </a:r>
          </a:p>
          <a:p>
            <a:r>
              <a:rPr lang="el-GR" altLang="el-GR" sz="2400" dirty="0" smtClean="0"/>
              <a:t>Χρήση υπεροξειδίου του υδρογόνου που δεν έχει «ξεθυμάνει».</a:t>
            </a:r>
          </a:p>
          <a:p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βενζιδίνη</a:t>
            </a:r>
            <a:r>
              <a:rPr lang="el-GR" altLang="el-GR" sz="2400" dirty="0" smtClean="0"/>
              <a:t> χρειάζεται προσοχή λόγω τοξικότητας.</a:t>
            </a:r>
          </a:p>
        </p:txBody>
      </p:sp>
    </p:spTree>
    <p:extLst>
      <p:ext uri="{BB962C8B-B14F-4D97-AF65-F5344CB8AC3E}">
        <p14:creationId xmlns:p14="http://schemas.microsoft.com/office/powerpoint/2010/main" val="1140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Μικροσκοπική εικόνα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2171700" y="5013176"/>
            <a:ext cx="4800600" cy="648072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000" b="1" dirty="0" smtClean="0"/>
              <a:t>Λευχαιμικά κύτταρα περιφερικού αίματος.</a:t>
            </a:r>
            <a:endParaRPr lang="el-GR" altLang="el-GR" sz="1000" b="1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56792"/>
            <a:ext cx="4800600" cy="3162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42</TotalTime>
  <Words>902</Words>
  <Application>Microsoft Office PowerPoint</Application>
  <PresentationFormat>Προβολή στην οθόνη (4:3)</PresentationFormat>
  <Paragraphs>128</Paragraphs>
  <Slides>17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</vt:lpstr>
      <vt:lpstr>OC_template_updated</vt:lpstr>
      <vt:lpstr>Αιματολογία ΙΙΙ (Ε)</vt:lpstr>
      <vt:lpstr>Χρήση</vt:lpstr>
      <vt:lpstr>Αρχή μεθόδου</vt:lpstr>
      <vt:lpstr>Αντιδραστήρια</vt:lpstr>
      <vt:lpstr>Διαδικασία</vt:lpstr>
      <vt:lpstr>Χρωστικά αποτελέσματα 1/2</vt:lpstr>
      <vt:lpstr>Χρωστικά αποτελέσματα 2/2</vt:lpstr>
      <vt:lpstr>Σημεία Προσοχής - παρατηρήσεις</vt:lpstr>
      <vt:lpstr>Μικροσκοπική εικόνα 1/2</vt:lpstr>
      <vt:lpstr>Μικροσκοπική εικόνα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fkaram2</cp:lastModifiedBy>
  <cp:revision>10</cp:revision>
  <dcterms:created xsi:type="dcterms:W3CDTF">2015-01-22T12:20:41Z</dcterms:created>
  <dcterms:modified xsi:type="dcterms:W3CDTF">2015-03-02T08:20:09Z</dcterms:modified>
</cp:coreProperties>
</file>