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5"/>
  </p:notesMasterIdLst>
  <p:handoutMasterIdLst>
    <p:handoutMasterId r:id="rId46"/>
  </p:handoutMasterIdLst>
  <p:sldIdLst>
    <p:sldId id="293"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 id="279" r:id="rId25"/>
    <p:sldId id="280" r:id="rId26"/>
    <p:sldId id="281" r:id="rId27"/>
    <p:sldId id="282" r:id="rId28"/>
    <p:sldId id="283" r:id="rId29"/>
    <p:sldId id="284" r:id="rId30"/>
    <p:sldId id="285" r:id="rId31"/>
    <p:sldId id="286" r:id="rId32"/>
    <p:sldId id="287" r:id="rId33"/>
    <p:sldId id="291" r:id="rId34"/>
    <p:sldId id="289" r:id="rId35"/>
    <p:sldId id="290" r:id="rId36"/>
    <p:sldId id="294" r:id="rId37"/>
    <p:sldId id="295" r:id="rId38"/>
    <p:sldId id="296" r:id="rId39"/>
    <p:sldId id="301" r:id="rId40"/>
    <p:sldId id="302" r:id="rId41"/>
    <p:sldId id="298" r:id="rId42"/>
    <p:sldId id="299" r:id="rId43"/>
    <p:sldId id="300"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215968"/>
    <a:srgbClr val="333399"/>
    <a:srgbClr val="501414"/>
    <a:srgbClr val="143C14"/>
    <a:srgbClr val="142814"/>
    <a:srgbClr val="7D3B06"/>
    <a:srgbClr val="00662E"/>
    <a:srgbClr val="4545C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2118"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81915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48126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19145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07409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00850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9586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02630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05800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906932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35007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44059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905851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937899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288754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307487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521384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08663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752473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91326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54994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82778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49714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7192263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20.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image" Target="../media/image18.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hyperlink" Target="http://commons.wikimedia.org/wiki/File:Icosane-3D-balls.png" TargetMode="Externa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hyperlink" Target="http://commons.wikimedia.org/wiki/User:Jynto" TargetMode="Externa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png"/><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9.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http://commons.wikimedia.org/wiki/User:Jynto" TargetMode="External"/><Relationship Id="rId5" Type="http://schemas.openxmlformats.org/officeDocument/2006/relationships/image" Target="../media/image36.png"/><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7.wmf"/><Relationship Id="rId5" Type="http://schemas.openxmlformats.org/officeDocument/2006/relationships/oleObject" Target="../embeddings/oleObject15.bin"/><Relationship Id="rId4"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0.wmf"/><Relationship Id="rId5" Type="http://schemas.openxmlformats.org/officeDocument/2006/relationships/oleObject" Target="../embeddings/oleObject17.bin"/><Relationship Id="rId4" Type="http://schemas.openxmlformats.org/officeDocument/2006/relationships/image" Target="../media/image59.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ommons.wikimedia.org/wiki/User:Benjah-bmm27" TargetMode="External"/><Relationship Id="rId4" Type="http://schemas.openxmlformats.org/officeDocument/2006/relationships/hyperlink" Target="http://commons.wikimedia.org/wiki/File:Methane-3D-balls.png" TargetMode="Externa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3.wmf"/><Relationship Id="rId5" Type="http://schemas.openxmlformats.org/officeDocument/2006/relationships/oleObject" Target="../embeddings/oleObject19.bin"/><Relationship Id="rId4" Type="http://schemas.openxmlformats.org/officeDocument/2006/relationships/image" Target="../media/image6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commons.wikimedia.org/wiki/User:Benjah-bmm27"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commons.wikimedia.org/wiki/File:Water-3D-balls-A.png" TargetMode="Externa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07231" y="908720"/>
            <a:ext cx="7772400" cy="1470025"/>
          </a:xfrm>
        </p:spPr>
        <p:txBody>
          <a:bodyPr/>
          <a:lstStyle/>
          <a:p>
            <a:pPr lvl="1" algn="ctr"/>
            <a:r>
              <a:rPr lang="el-GR" sz="4400" b="1" dirty="0">
                <a:latin typeface="+mn-lt"/>
              </a:rPr>
              <a:t>Ε</a:t>
            </a:r>
            <a:r>
              <a:rPr lang="el-GR" sz="4400" b="1" dirty="0" smtClean="0">
                <a:latin typeface="+mn-lt"/>
              </a:rPr>
              <a:t>ργαστήριο </a:t>
            </a:r>
            <a:br>
              <a:rPr lang="el-GR" sz="4400" b="1" dirty="0" smtClean="0">
                <a:latin typeface="+mn-lt"/>
              </a:rPr>
            </a:br>
            <a:r>
              <a:rPr lang="el-GR" sz="4400" b="1" dirty="0" smtClean="0">
                <a:latin typeface="+mn-lt"/>
              </a:rPr>
              <a:t>Επιστήμης Υλικών ΙΙ</a:t>
            </a:r>
            <a:endParaRPr lang="el-GR" b="1" dirty="0">
              <a:solidFill>
                <a:schemeClr val="tx1"/>
              </a:solidFill>
              <a:latin typeface="+mn-lt"/>
            </a:endParaRPr>
          </a:p>
        </p:txBody>
      </p:sp>
      <p:sp>
        <p:nvSpPr>
          <p:cNvPr id="3" name="Υπότιτλος 2"/>
          <p:cNvSpPr>
            <a:spLocks noGrp="1"/>
          </p:cNvSpPr>
          <p:nvPr>
            <p:ph type="subTitle" idx="1"/>
          </p:nvPr>
        </p:nvSpPr>
        <p:spPr>
          <a:xfrm>
            <a:off x="452971" y="2564904"/>
            <a:ext cx="8280920" cy="2232248"/>
          </a:xfrm>
        </p:spPr>
        <p:txBody>
          <a:bodyPr>
            <a:noAutofit/>
          </a:bodyPr>
          <a:lstStyle/>
          <a:p>
            <a:pPr>
              <a:spcBef>
                <a:spcPts val="600"/>
              </a:spcBef>
              <a:spcAft>
                <a:spcPts val="1200"/>
              </a:spcAft>
            </a:pPr>
            <a:r>
              <a:rPr lang="el-GR" sz="2600" b="1" dirty="0"/>
              <a:t>Ενότητα 2: </a:t>
            </a:r>
            <a:r>
              <a:rPr lang="el-GR" sz="2600" dirty="0"/>
              <a:t>Γεωμετρία των μορίων στα οργανικά υλικά</a:t>
            </a:r>
          </a:p>
          <a:p>
            <a:endParaRPr lang="en-US" sz="2400" dirty="0" smtClean="0"/>
          </a:p>
          <a:p>
            <a:r>
              <a:rPr lang="el-GR" sz="2400" dirty="0" smtClean="0"/>
              <a:t>Σταμάτης Μπογιατζής</a:t>
            </a:r>
            <a:r>
              <a:rPr lang="en-US" sz="2400" dirty="0" smtClean="0"/>
              <a:t>, </a:t>
            </a:r>
            <a:r>
              <a:rPr lang="el-GR" sz="2400" dirty="0" smtClean="0"/>
              <a:t>επίκουρος καθηγητής</a:t>
            </a:r>
          </a:p>
          <a:p>
            <a:r>
              <a:rPr lang="el-GR" sz="2400" dirty="0" smtClean="0"/>
              <a:t>Τμήμα Συντήρησης Αρχαιοτήτων &amp; Έργων Τέχνης</a:t>
            </a:r>
          </a:p>
        </p:txBody>
      </p:sp>
      <p:pic>
        <p:nvPicPr>
          <p:cNvPr id="12"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5" name="Table 3"/>
          <p:cNvGraphicFramePr>
            <a:graphicFrameLocks noGrp="1"/>
          </p:cNvGraphicFramePr>
          <p:nvPr>
            <p:extLst>
              <p:ext uri="{D42A27DB-BD31-4B8C-83A1-F6EECF244321}">
                <p14:modId xmlns:p14="http://schemas.microsoft.com/office/powerpoint/2010/main" val="400038226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3206" b="-1"/>
          <a:stretch/>
        </p:blipFill>
        <p:spPr bwMode="auto">
          <a:xfrm>
            <a:off x="4045866" y="5281301"/>
            <a:ext cx="3348000" cy="7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29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solidFill>
                  <a:prstClr val="black"/>
                </a:solidFill>
              </a:rPr>
              <a:t>Κορεσμένες οργανικές </a:t>
            </a:r>
            <a:r>
              <a:rPr lang="el-GR" dirty="0" smtClean="0">
                <a:solidFill>
                  <a:prstClr val="black"/>
                </a:solidFill>
              </a:rPr>
              <a:t>ενώσεις </a:t>
            </a:r>
            <a:r>
              <a:rPr lang="el-GR" sz="3200" b="0" dirty="0" smtClean="0">
                <a:solidFill>
                  <a:prstClr val="black"/>
                </a:solidFill>
              </a:rPr>
              <a:t>(</a:t>
            </a:r>
            <a:r>
              <a:rPr lang="el-GR" sz="3200" b="0" dirty="0">
                <a:solidFill>
                  <a:prstClr val="black"/>
                </a:solidFill>
              </a:rPr>
              <a:t>σ</a:t>
            </a:r>
            <a:r>
              <a:rPr lang="el-GR" sz="3200" b="0" dirty="0" smtClean="0">
                <a:solidFill>
                  <a:prstClr val="black"/>
                </a:solidFill>
              </a:rPr>
              <a:t>υνέχεια)</a:t>
            </a:r>
            <a:endParaRPr lang="el-GR" sz="3200" b="0" dirty="0"/>
          </a:p>
        </p:txBody>
      </p:sp>
      <p:sp>
        <p:nvSpPr>
          <p:cNvPr id="3" name="Content Placeholder 2"/>
          <p:cNvSpPr>
            <a:spLocks noGrp="1"/>
          </p:cNvSpPr>
          <p:nvPr>
            <p:ph idx="1"/>
          </p:nvPr>
        </p:nvSpPr>
        <p:spPr>
          <a:xfrm>
            <a:off x="457200" y="1196752"/>
            <a:ext cx="8229600" cy="1296144"/>
          </a:xfrm>
        </p:spPr>
        <p:txBody>
          <a:bodyPr>
            <a:normAutofit/>
          </a:bodyPr>
          <a:lstStyle/>
          <a:p>
            <a:pPr lvl="0">
              <a:buFont typeface="Wingdings" pitchFamily="2" charset="2"/>
              <a:buChar char="§"/>
            </a:pPr>
            <a:r>
              <a:rPr lang="el-GR" sz="2400" dirty="0">
                <a:solidFill>
                  <a:prstClr val="black"/>
                </a:solidFill>
              </a:rPr>
              <a:t>Εκτός του άνθρακα, μπορούν και άλλα άτομα να έχουν γεωμετρία </a:t>
            </a:r>
            <a:r>
              <a:rPr lang="en-US" sz="2400" dirty="0">
                <a:solidFill>
                  <a:prstClr val="black"/>
                </a:solidFill>
              </a:rPr>
              <a:t>sp</a:t>
            </a:r>
            <a:r>
              <a:rPr lang="en-US" sz="2400" baseline="30000" dirty="0">
                <a:solidFill>
                  <a:prstClr val="black"/>
                </a:solidFill>
              </a:rPr>
              <a:t>3</a:t>
            </a:r>
            <a:r>
              <a:rPr lang="en-US" sz="2400" dirty="0">
                <a:solidFill>
                  <a:prstClr val="black"/>
                </a:solidFill>
              </a:rPr>
              <a:t>, </a:t>
            </a:r>
            <a:r>
              <a:rPr lang="el-GR" sz="2400" dirty="0">
                <a:solidFill>
                  <a:prstClr val="black"/>
                </a:solidFill>
              </a:rPr>
              <a:t>π.χ. το άτομο του </a:t>
            </a:r>
            <a:r>
              <a:rPr lang="el-GR" sz="2400" b="1" dirty="0">
                <a:solidFill>
                  <a:prstClr val="black"/>
                </a:solidFill>
              </a:rPr>
              <a:t>οξυγόνου</a:t>
            </a:r>
            <a:r>
              <a:rPr lang="el-GR" sz="2400" dirty="0">
                <a:solidFill>
                  <a:prstClr val="black"/>
                </a:solidFill>
              </a:rPr>
              <a:t> στο νερό και τις αλκοόλες.</a:t>
            </a:r>
          </a:p>
        </p:txBody>
      </p:sp>
      <p:grpSp>
        <p:nvGrpSpPr>
          <p:cNvPr id="11" name="Group 10" descr="Εικόνα του μορίου του νερού&#10;"/>
          <p:cNvGrpSpPr/>
          <p:nvPr/>
        </p:nvGrpSpPr>
        <p:grpSpPr>
          <a:xfrm>
            <a:off x="503547" y="2877723"/>
            <a:ext cx="3228390" cy="1500198"/>
            <a:chOff x="503547" y="2877723"/>
            <a:chExt cx="3228390" cy="1500198"/>
          </a:xfrm>
        </p:grpSpPr>
        <p:pic>
          <p:nvPicPr>
            <p:cNvPr id="5" name="Picture 5" title="μόριο νερού"/>
            <p:cNvPicPr>
              <a:picLocks noChangeAspect="1" noChangeArrowheads="1"/>
            </p:cNvPicPr>
            <p:nvPr/>
          </p:nvPicPr>
          <p:blipFill>
            <a:blip r:embed="rId3"/>
            <a:srcRect/>
            <a:stretch>
              <a:fillRect/>
            </a:stretch>
          </p:blipFill>
          <p:spPr bwMode="auto">
            <a:xfrm rot="10800000">
              <a:off x="503547" y="3290859"/>
              <a:ext cx="1143008" cy="673925"/>
            </a:xfrm>
            <a:prstGeom prst="rect">
              <a:avLst/>
            </a:prstGeom>
            <a:noFill/>
            <a:ln w="9525">
              <a:noFill/>
              <a:miter lim="800000"/>
              <a:headEnd/>
              <a:tailEnd/>
            </a:ln>
            <a:effectLst/>
          </p:spPr>
        </p:pic>
        <p:pic>
          <p:nvPicPr>
            <p:cNvPr id="6" name="Αντικείμενο 6" title="μόριο νερού"/>
            <p:cNvPicPr>
              <a:picLocks noChangeArrowheads="1"/>
            </p:cNvPicPr>
            <p:nvPr/>
          </p:nvPicPr>
          <p:blipFill>
            <a:blip r:embed="rId4"/>
            <a:srcRect t="-1282" r="-854" b="-1180"/>
            <a:stretch>
              <a:fillRect/>
            </a:stretch>
          </p:blipFill>
          <p:spPr bwMode="auto">
            <a:xfrm rot="10800000">
              <a:off x="2231739" y="2877723"/>
              <a:ext cx="1500198" cy="1500198"/>
            </a:xfrm>
            <a:prstGeom prst="rect">
              <a:avLst/>
            </a:prstGeom>
            <a:noFill/>
            <a:ln w="9525">
              <a:noFill/>
              <a:miter lim="800000"/>
              <a:headEnd/>
              <a:tailEnd/>
            </a:ln>
          </p:spPr>
        </p:pic>
      </p:grpSp>
      <p:sp>
        <p:nvSpPr>
          <p:cNvPr id="9" name="TextBox 8"/>
          <p:cNvSpPr txBox="1"/>
          <p:nvPr/>
        </p:nvSpPr>
        <p:spPr>
          <a:xfrm>
            <a:off x="935595" y="4749931"/>
            <a:ext cx="2376264" cy="400110"/>
          </a:xfrm>
          <a:prstGeom prst="rect">
            <a:avLst/>
          </a:prstGeom>
          <a:noFill/>
        </p:spPr>
        <p:txBody>
          <a:bodyPr wrap="square" rtlCol="0">
            <a:spAutoFit/>
          </a:bodyPr>
          <a:lstStyle/>
          <a:p>
            <a:pPr lvl="0"/>
            <a:r>
              <a:rPr lang="el-GR" sz="2000" dirty="0">
                <a:solidFill>
                  <a:prstClr val="black"/>
                </a:solidFill>
                <a:latin typeface="Calibri"/>
              </a:rPr>
              <a:t>Το μόριο του νερού</a:t>
            </a:r>
          </a:p>
        </p:txBody>
      </p:sp>
      <p:grpSp>
        <p:nvGrpSpPr>
          <p:cNvPr id="12" name="Group 11" descr="Εικόνα του μορίου της μεθανόλης&#10;"/>
          <p:cNvGrpSpPr/>
          <p:nvPr/>
        </p:nvGrpSpPr>
        <p:grpSpPr>
          <a:xfrm>
            <a:off x="5112059" y="2877723"/>
            <a:ext cx="3685355" cy="1357322"/>
            <a:chOff x="5112059" y="2877723"/>
            <a:chExt cx="3685355" cy="1357322"/>
          </a:xfrm>
        </p:grpSpPr>
        <p:graphicFrame>
          <p:nvGraphicFramePr>
            <p:cNvPr id="7" name="Object 6" title="μόριο μεθανόλης"/>
            <p:cNvGraphicFramePr>
              <a:graphicFrameLocks noChangeAspect="1"/>
            </p:cNvGraphicFramePr>
            <p:nvPr>
              <p:extLst>
                <p:ext uri="{D42A27DB-BD31-4B8C-83A1-F6EECF244321}">
                  <p14:modId xmlns:p14="http://schemas.microsoft.com/office/powerpoint/2010/main" val="967531460"/>
                </p:ext>
              </p:extLst>
            </p:nvPr>
          </p:nvGraphicFramePr>
          <p:xfrm>
            <a:off x="5112059" y="3121409"/>
            <a:ext cx="1257300" cy="869950"/>
          </p:xfrm>
          <a:graphic>
            <a:graphicData uri="http://schemas.openxmlformats.org/presentationml/2006/ole">
              <mc:AlternateContent xmlns:mc="http://schemas.openxmlformats.org/markup-compatibility/2006">
                <mc:Choice xmlns:v="urn:schemas-microsoft-com:vml" Requires="v">
                  <p:oleObj spid="_x0000_s2106" name="ChemSketch" r:id="rId5" imgW="1118616" imgH="771144" progId="ACD.ChemSketch.20">
                    <p:embed/>
                  </p:oleObj>
                </mc:Choice>
                <mc:Fallback>
                  <p:oleObj name="ChemSketch" r:id="rId5" imgW="1118616" imgH="771144" progId="ACD.ChemSketch.2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059" y="3121409"/>
                          <a:ext cx="12573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Εικόνα 3" title="μόριο μεθανόλης"/>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6840251" y="2877723"/>
              <a:ext cx="1957163" cy="1357322"/>
            </a:xfrm>
            <a:prstGeom prst="rect">
              <a:avLst/>
            </a:prstGeom>
            <a:noFill/>
            <a:ln w="9525">
              <a:noFill/>
              <a:miter lim="800000"/>
              <a:headEnd/>
              <a:tailEnd/>
            </a:ln>
          </p:spPr>
        </p:pic>
      </p:grpSp>
      <p:sp>
        <p:nvSpPr>
          <p:cNvPr id="10" name="TextBox 9"/>
          <p:cNvSpPr txBox="1"/>
          <p:nvPr/>
        </p:nvSpPr>
        <p:spPr>
          <a:xfrm>
            <a:off x="5760131" y="4749931"/>
            <a:ext cx="2758226" cy="400110"/>
          </a:xfrm>
          <a:prstGeom prst="rect">
            <a:avLst/>
          </a:prstGeom>
          <a:noFill/>
        </p:spPr>
        <p:txBody>
          <a:bodyPr wrap="square" rtlCol="0">
            <a:spAutoFit/>
          </a:bodyPr>
          <a:lstStyle/>
          <a:p>
            <a:pPr lvl="0"/>
            <a:r>
              <a:rPr lang="el-GR" sz="2000" dirty="0">
                <a:solidFill>
                  <a:prstClr val="black"/>
                </a:solidFill>
                <a:latin typeface="Calibri"/>
              </a:rPr>
              <a:t>Το μόριο της μεθανόλης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659146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Ακόρεστες οργανικές ενώσεις</a:t>
            </a:r>
          </a:p>
        </p:txBody>
      </p:sp>
      <p:sp>
        <p:nvSpPr>
          <p:cNvPr id="3" name="Content Placeholder 2"/>
          <p:cNvSpPr>
            <a:spLocks noGrp="1"/>
          </p:cNvSpPr>
          <p:nvPr>
            <p:ph idx="1"/>
          </p:nvPr>
        </p:nvSpPr>
        <p:spPr>
          <a:xfrm>
            <a:off x="457200" y="1196752"/>
            <a:ext cx="4762872" cy="5040560"/>
          </a:xfrm>
        </p:spPr>
        <p:txBody>
          <a:bodyPr/>
          <a:lstStyle/>
          <a:p>
            <a:pPr lvl="0">
              <a:buFont typeface="Wingdings" pitchFamily="2" charset="2"/>
              <a:buChar char="§"/>
            </a:pPr>
            <a:r>
              <a:rPr lang="el-GR" sz="2400" dirty="0">
                <a:solidFill>
                  <a:prstClr val="black"/>
                </a:solidFill>
              </a:rPr>
              <a:t>Ακόρεστες με διπλό δεσμό, όπου δυο τουλάχιστον άνθρακες είναι επίπεδοι, ή </a:t>
            </a:r>
            <a:r>
              <a:rPr lang="en-US" sz="2400" dirty="0">
                <a:solidFill>
                  <a:prstClr val="black"/>
                </a:solidFill>
              </a:rPr>
              <a:t>sp</a:t>
            </a:r>
            <a:r>
              <a:rPr lang="el-GR" sz="2400" baseline="30000" dirty="0">
                <a:solidFill>
                  <a:prstClr val="black"/>
                </a:solidFill>
              </a:rPr>
              <a:t>2</a:t>
            </a:r>
            <a:r>
              <a:rPr lang="el-GR" sz="2400" dirty="0">
                <a:solidFill>
                  <a:prstClr val="black"/>
                </a:solidFill>
              </a:rPr>
              <a:t>). Μεταξύ των δυο ανθράκων υπάρχει ένας σ και ένας π </a:t>
            </a:r>
            <a:r>
              <a:rPr lang="el-GR" sz="2400" dirty="0" smtClean="0">
                <a:solidFill>
                  <a:prstClr val="black"/>
                </a:solidFill>
              </a:rPr>
              <a:t>δεσμός,</a:t>
            </a:r>
            <a:endParaRPr lang="el-GR" sz="2400" dirty="0">
              <a:solidFill>
                <a:prstClr val="black"/>
              </a:solidFill>
            </a:endParaRPr>
          </a:p>
          <a:p>
            <a:pPr lvl="0">
              <a:spcBef>
                <a:spcPts val="3600"/>
              </a:spcBef>
              <a:buFont typeface="Wingdings" pitchFamily="2" charset="2"/>
              <a:buChar char="§"/>
            </a:pPr>
            <a:r>
              <a:rPr lang="el-GR" sz="2400" dirty="0" smtClean="0">
                <a:solidFill>
                  <a:prstClr val="black"/>
                </a:solidFill>
              </a:rPr>
              <a:t>Ακόρεστες </a:t>
            </a:r>
            <a:r>
              <a:rPr lang="el-GR" sz="2400" dirty="0">
                <a:solidFill>
                  <a:prstClr val="black"/>
                </a:solidFill>
              </a:rPr>
              <a:t>με τριπλό δεσμό, όπου τουλάχιστον δυο άνθρακες είναι γραμμικοί, ή </a:t>
            </a:r>
            <a:r>
              <a:rPr lang="en-US" sz="2400" dirty="0">
                <a:solidFill>
                  <a:prstClr val="black"/>
                </a:solidFill>
              </a:rPr>
              <a:t>sp</a:t>
            </a:r>
            <a:r>
              <a:rPr lang="el-GR" sz="2400" dirty="0">
                <a:solidFill>
                  <a:prstClr val="black"/>
                </a:solidFill>
              </a:rPr>
              <a:t>). Μεταξύ των δυο ανθράκων υπάρχει ένας σ και δύο π </a:t>
            </a:r>
            <a:r>
              <a:rPr lang="el-GR" sz="2400" dirty="0" smtClean="0">
                <a:solidFill>
                  <a:prstClr val="black"/>
                </a:solidFill>
              </a:rPr>
              <a:t>δεσμοί.</a:t>
            </a:r>
            <a:endParaRPr lang="el-GR" sz="2400" dirty="0">
              <a:solidFill>
                <a:prstClr val="black"/>
              </a:solidFill>
            </a:endParaRPr>
          </a:p>
          <a:p>
            <a:pPr>
              <a:buFont typeface="Wingdings" pitchFamily="2" charset="2"/>
              <a:buChar char="§"/>
            </a:pPr>
            <a:endParaRPr lang="el-GR" dirty="0"/>
          </a:p>
        </p:txBody>
      </p:sp>
      <p:grpSp>
        <p:nvGrpSpPr>
          <p:cNvPr id="5" name="6 - Ομάδα" descr="Εικόνα με ακόρεστες οργανικές ενώσεις με διπό δεσμό"/>
          <p:cNvGrpSpPr/>
          <p:nvPr/>
        </p:nvGrpSpPr>
        <p:grpSpPr>
          <a:xfrm>
            <a:off x="5103264" y="774585"/>
            <a:ext cx="3883281" cy="2214578"/>
            <a:chOff x="4541436" y="1573894"/>
            <a:chExt cx="4776035" cy="2214578"/>
          </a:xfrm>
        </p:grpSpPr>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41436" y="1573894"/>
              <a:ext cx="4776035" cy="2214578"/>
            </a:xfrm>
            <a:prstGeom prst="rect">
              <a:avLst/>
            </a:prstGeom>
            <a:noFill/>
            <a:ln w="9525">
              <a:noFill/>
              <a:miter lim="800000"/>
              <a:headEnd/>
              <a:tailEnd/>
            </a:ln>
            <a:effectLst/>
          </p:spPr>
        </p:pic>
        <p:sp>
          <p:nvSpPr>
            <p:cNvPr id="7" name="4 - Ορθογώνιο"/>
            <p:cNvSpPr/>
            <p:nvPr/>
          </p:nvSpPr>
          <p:spPr>
            <a:xfrm>
              <a:off x="6929454" y="2857496"/>
              <a:ext cx="312906" cy="369332"/>
            </a:xfrm>
            <a:prstGeom prst="rect">
              <a:avLst/>
            </a:prstGeom>
          </p:spPr>
          <p:txBody>
            <a:bodyPr wrap="none">
              <a:spAutoFit/>
            </a:bodyPr>
            <a:lstStyle/>
            <a:p>
              <a:r>
                <a:rPr lang="el-GR" b="1" i="1" dirty="0" smtClean="0"/>
                <a:t>σ</a:t>
              </a:r>
              <a:endParaRPr lang="el-GR" b="1" i="1" dirty="0"/>
            </a:p>
          </p:txBody>
        </p:sp>
        <p:sp>
          <p:nvSpPr>
            <p:cNvPr id="8" name="5 - Ορθογώνιο"/>
            <p:cNvSpPr/>
            <p:nvPr/>
          </p:nvSpPr>
          <p:spPr>
            <a:xfrm>
              <a:off x="6929454" y="2357430"/>
              <a:ext cx="320922" cy="369332"/>
            </a:xfrm>
            <a:prstGeom prst="rect">
              <a:avLst/>
            </a:prstGeom>
          </p:spPr>
          <p:txBody>
            <a:bodyPr wrap="none">
              <a:spAutoFit/>
            </a:bodyPr>
            <a:lstStyle/>
            <a:p>
              <a:r>
                <a:rPr lang="el-GR" b="1" i="1" dirty="0" smtClean="0"/>
                <a:t>π</a:t>
              </a:r>
              <a:endParaRPr lang="el-GR" b="1" i="1" dirty="0"/>
            </a:p>
          </p:txBody>
        </p:sp>
      </p:grpSp>
      <p:grpSp>
        <p:nvGrpSpPr>
          <p:cNvPr id="9" name="11 - Ομάδα" descr="Εικόνα με ακόρεστες οργανικές ενώσεις με τριπλό δεσμό"/>
          <p:cNvGrpSpPr/>
          <p:nvPr/>
        </p:nvGrpSpPr>
        <p:grpSpPr>
          <a:xfrm>
            <a:off x="5586546" y="3280076"/>
            <a:ext cx="2990525" cy="2603500"/>
            <a:chOff x="5572132" y="3929066"/>
            <a:chExt cx="2990525" cy="2603500"/>
          </a:xfrm>
        </p:grpSpPr>
        <p:pic>
          <p:nvPicPr>
            <p:cNvPr id="10" name="Picture 2"/>
            <p:cNvPicPr>
              <a:picLocks noChangeAspect="1" noChangeArrowheads="1"/>
            </p:cNvPicPr>
            <p:nvPr/>
          </p:nvPicPr>
          <p:blipFill>
            <a:blip r:embed="rId3" cstate="print">
              <a:clrChange>
                <a:clrFrom>
                  <a:srgbClr val="FFFFFF"/>
                </a:clrFrom>
                <a:clrTo>
                  <a:srgbClr val="FFFFFF">
                    <a:alpha val="0"/>
                  </a:srgbClr>
                </a:clrTo>
              </a:clrChange>
            </a:blip>
            <a:srcRect l="61358"/>
            <a:stretch>
              <a:fillRect/>
            </a:stretch>
          </p:blipFill>
          <p:spPr bwMode="auto">
            <a:xfrm>
              <a:off x="5572132" y="3929066"/>
              <a:ext cx="2990525" cy="2603500"/>
            </a:xfrm>
            <a:prstGeom prst="rect">
              <a:avLst/>
            </a:prstGeom>
            <a:noFill/>
            <a:ln w="9525">
              <a:noFill/>
              <a:miter lim="800000"/>
              <a:headEnd/>
              <a:tailEnd/>
            </a:ln>
          </p:spPr>
        </p:pic>
        <p:sp>
          <p:nvSpPr>
            <p:cNvPr id="11" name="8 - Ορθογώνιο"/>
            <p:cNvSpPr/>
            <p:nvPr/>
          </p:nvSpPr>
          <p:spPr>
            <a:xfrm>
              <a:off x="6929454" y="5143512"/>
              <a:ext cx="312906" cy="369332"/>
            </a:xfrm>
            <a:prstGeom prst="rect">
              <a:avLst/>
            </a:prstGeom>
          </p:spPr>
          <p:txBody>
            <a:bodyPr wrap="none">
              <a:spAutoFit/>
            </a:bodyPr>
            <a:lstStyle/>
            <a:p>
              <a:r>
                <a:rPr lang="el-GR" b="1" i="1" dirty="0" smtClean="0"/>
                <a:t>σ</a:t>
              </a:r>
              <a:endParaRPr lang="el-GR" b="1" i="1" dirty="0"/>
            </a:p>
          </p:txBody>
        </p:sp>
        <p:sp>
          <p:nvSpPr>
            <p:cNvPr id="12" name="9 - Ορθογώνιο"/>
            <p:cNvSpPr/>
            <p:nvPr/>
          </p:nvSpPr>
          <p:spPr>
            <a:xfrm>
              <a:off x="6929454" y="4643446"/>
              <a:ext cx="320922" cy="369332"/>
            </a:xfrm>
            <a:prstGeom prst="rect">
              <a:avLst/>
            </a:prstGeom>
          </p:spPr>
          <p:txBody>
            <a:bodyPr wrap="none">
              <a:spAutoFit/>
            </a:bodyPr>
            <a:lstStyle/>
            <a:p>
              <a:r>
                <a:rPr lang="el-GR" b="1" i="1" dirty="0" smtClean="0"/>
                <a:t>π</a:t>
              </a:r>
              <a:endParaRPr lang="el-GR" b="1" i="1" dirty="0"/>
            </a:p>
          </p:txBody>
        </p:sp>
        <p:sp>
          <p:nvSpPr>
            <p:cNvPr id="13" name="10 - Ορθογώνιο"/>
            <p:cNvSpPr/>
            <p:nvPr/>
          </p:nvSpPr>
          <p:spPr>
            <a:xfrm>
              <a:off x="6429388" y="5429264"/>
              <a:ext cx="320922" cy="369332"/>
            </a:xfrm>
            <a:prstGeom prst="rect">
              <a:avLst/>
            </a:prstGeom>
          </p:spPr>
          <p:txBody>
            <a:bodyPr wrap="none">
              <a:spAutoFit/>
            </a:bodyPr>
            <a:lstStyle/>
            <a:p>
              <a:r>
                <a:rPr lang="el-GR" b="1" i="1" dirty="0" smtClean="0"/>
                <a:t>π</a:t>
              </a:r>
              <a:endParaRPr lang="el-GR" b="1" i="1" dirty="0"/>
            </a:p>
          </p:txBody>
        </p: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356456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Χρήση μοριακών μοντέλων</a:t>
            </a:r>
          </a:p>
        </p:txBody>
      </p:sp>
      <p:sp>
        <p:nvSpPr>
          <p:cNvPr id="3" name="Content Placeholder 2"/>
          <p:cNvSpPr>
            <a:spLocks noGrp="1"/>
          </p:cNvSpPr>
          <p:nvPr>
            <p:ph idx="1"/>
          </p:nvPr>
        </p:nvSpPr>
        <p:spPr>
          <a:xfrm>
            <a:off x="457200" y="1196752"/>
            <a:ext cx="8229600" cy="3600400"/>
          </a:xfrm>
        </p:spPr>
        <p:txBody>
          <a:bodyPr/>
          <a:lstStyle/>
          <a:p>
            <a:pPr lvl="0">
              <a:buFont typeface="Wingdings" pitchFamily="2" charset="2"/>
              <a:buChar char="§"/>
            </a:pPr>
            <a:r>
              <a:rPr lang="el-GR" sz="2400" dirty="0"/>
              <a:t>Οι σπουδαστές κατά τη διάρκεια της άσκησης </a:t>
            </a:r>
            <a:r>
              <a:rPr lang="el-GR" sz="2400" b="1" dirty="0">
                <a:solidFill>
                  <a:srgbClr val="820000"/>
                </a:solidFill>
              </a:rPr>
              <a:t>κατασκευάζουν</a:t>
            </a:r>
            <a:r>
              <a:rPr lang="el-GR" sz="2400" dirty="0">
                <a:solidFill>
                  <a:srgbClr val="820000"/>
                </a:solidFill>
              </a:rPr>
              <a:t> </a:t>
            </a:r>
            <a:r>
              <a:rPr lang="el-GR" sz="2400" dirty="0"/>
              <a:t>τα μόρια των χημικών ενώσεων που ακολουθούν, συνδυάζοντας τα </a:t>
            </a:r>
            <a:r>
              <a:rPr lang="el-GR" sz="2400" b="1" dirty="0">
                <a:solidFill>
                  <a:srgbClr val="820000"/>
                </a:solidFill>
              </a:rPr>
              <a:t>μοντέλα </a:t>
            </a:r>
            <a:r>
              <a:rPr lang="el-GR" sz="2400" dirty="0"/>
              <a:t>των ατόμων </a:t>
            </a:r>
            <a:r>
              <a:rPr lang="el-GR" sz="2400" b="1" dirty="0">
                <a:solidFill>
                  <a:srgbClr val="820000"/>
                </a:solidFill>
              </a:rPr>
              <a:t>(σφαίρες) </a:t>
            </a:r>
            <a:r>
              <a:rPr lang="el-GR" sz="2400" dirty="0"/>
              <a:t>με τους κατάλληλους </a:t>
            </a:r>
            <a:r>
              <a:rPr lang="el-GR" sz="2400" b="1" dirty="0"/>
              <a:t>συνδέσμους</a:t>
            </a:r>
            <a:r>
              <a:rPr lang="el-GR" sz="2400" dirty="0"/>
              <a:t> (εν είδει ομοιοπολικών δεσμών) </a:t>
            </a:r>
            <a:r>
              <a:rPr lang="el-GR" sz="2400" dirty="0" smtClean="0"/>
              <a:t>,</a:t>
            </a:r>
            <a:endParaRPr lang="el-GR" sz="2400" dirty="0"/>
          </a:p>
          <a:p>
            <a:pPr lvl="0">
              <a:buFont typeface="Wingdings" pitchFamily="2" charset="2"/>
              <a:buChar char="§"/>
            </a:pPr>
            <a:endParaRPr lang="el-GR" sz="2400" dirty="0">
              <a:solidFill>
                <a:srgbClr val="820000"/>
              </a:solidFill>
            </a:endParaRPr>
          </a:p>
          <a:p>
            <a:pPr lvl="0">
              <a:buFont typeface="Wingdings" pitchFamily="2" charset="2"/>
              <a:buChar char="§"/>
            </a:pPr>
            <a:r>
              <a:rPr lang="el-GR" sz="2400" dirty="0"/>
              <a:t>Με τις υποδείξεις των διδασκόντων οι σπουδαστές προσπαθούν να στρέψουν τα διάφορα μέρη κάθε μορίου με σκοπό την</a:t>
            </a:r>
            <a:r>
              <a:rPr lang="el-GR" sz="2400" dirty="0">
                <a:solidFill>
                  <a:srgbClr val="820000"/>
                </a:solidFill>
              </a:rPr>
              <a:t> </a:t>
            </a:r>
            <a:r>
              <a:rPr lang="el-GR" sz="2400" b="1" dirty="0">
                <a:solidFill>
                  <a:srgbClr val="820000"/>
                </a:solidFill>
              </a:rPr>
              <a:t>πιο ευνοϊκή </a:t>
            </a:r>
            <a:r>
              <a:rPr lang="el-GR" sz="2400" dirty="0"/>
              <a:t>γεωμετρία</a:t>
            </a:r>
            <a:r>
              <a:rPr lang="el-GR" sz="2400"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661419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Κορεσμένοι υδρογονάνθρακες </a:t>
            </a:r>
          </a:p>
        </p:txBody>
      </p:sp>
      <p:sp>
        <p:nvSpPr>
          <p:cNvPr id="11" name="Rectangle 10"/>
          <p:cNvSpPr/>
          <p:nvPr/>
        </p:nvSpPr>
        <p:spPr>
          <a:xfrm>
            <a:off x="451904" y="1222058"/>
            <a:ext cx="8152544" cy="1354217"/>
          </a:xfrm>
          <a:prstGeom prst="rect">
            <a:avLst/>
          </a:prstGeom>
        </p:spPr>
        <p:txBody>
          <a:bodyPr wrap="square">
            <a:spAutoFit/>
          </a:bodyPr>
          <a:lstStyle/>
          <a:p>
            <a:pPr marL="354013" lvl="0" indent="-354013">
              <a:spcBef>
                <a:spcPts val="1200"/>
              </a:spcBef>
              <a:spcAft>
                <a:spcPts val="0"/>
              </a:spcAft>
              <a:buFont typeface="Wingdings" pitchFamily="2" charset="2"/>
              <a:buChar char="§"/>
            </a:pPr>
            <a:r>
              <a:rPr lang="el-GR" sz="2400" dirty="0">
                <a:solidFill>
                  <a:prstClr val="black"/>
                </a:solidFill>
                <a:latin typeface="+mn-lt"/>
              </a:rPr>
              <a:t>Όλοι οι άνθρακες είναι τετραεδρικής συμμετρίας (</a:t>
            </a:r>
            <a:r>
              <a:rPr lang="en-US" sz="2400" dirty="0">
                <a:solidFill>
                  <a:prstClr val="black"/>
                </a:solidFill>
                <a:latin typeface="+mn-lt"/>
              </a:rPr>
              <a:t>sp</a:t>
            </a:r>
            <a:r>
              <a:rPr lang="el-GR" sz="2400" baseline="30000" dirty="0">
                <a:solidFill>
                  <a:prstClr val="black"/>
                </a:solidFill>
                <a:latin typeface="+mn-lt"/>
              </a:rPr>
              <a:t>3</a:t>
            </a:r>
            <a:r>
              <a:rPr lang="el-GR" sz="2400" dirty="0" smtClean="0">
                <a:solidFill>
                  <a:prstClr val="black"/>
                </a:solidFill>
                <a:latin typeface="+mn-lt"/>
              </a:rPr>
              <a:t>),</a:t>
            </a:r>
            <a:endParaRPr lang="el-GR" sz="2400" dirty="0">
              <a:solidFill>
                <a:prstClr val="black"/>
              </a:solidFill>
              <a:latin typeface="+mn-lt"/>
            </a:endParaRPr>
          </a:p>
          <a:p>
            <a:pPr marL="354013" lvl="0" indent="-354013">
              <a:spcBef>
                <a:spcPts val="1200"/>
              </a:spcBef>
              <a:spcAft>
                <a:spcPts val="0"/>
              </a:spcAft>
              <a:buFont typeface="Wingdings" pitchFamily="2" charset="2"/>
              <a:buChar char="§"/>
            </a:pPr>
            <a:r>
              <a:rPr lang="el-GR" sz="2400" dirty="0">
                <a:solidFill>
                  <a:prstClr val="black"/>
                </a:solidFill>
                <a:latin typeface="+mn-lt"/>
              </a:rPr>
              <a:t>Σε ένα τετραεδρικό άνθρακα οι γωνίες μεταξύ των δεσμών είναι 109.5</a:t>
            </a:r>
            <a:r>
              <a:rPr lang="el-GR" sz="2400" dirty="0" smtClean="0">
                <a:solidFill>
                  <a:prstClr val="black"/>
                </a:solidFill>
                <a:latin typeface="+mn-lt"/>
              </a:rPr>
              <a:t>° ,</a:t>
            </a:r>
            <a:endParaRPr lang="el-GR" sz="2400" dirty="0">
              <a:solidFill>
                <a:prstClr val="black"/>
              </a:solidFill>
              <a:latin typeface="+mn-lt"/>
            </a:endParaRPr>
          </a:p>
        </p:txBody>
      </p:sp>
      <p:sp>
        <p:nvSpPr>
          <p:cNvPr id="3" name="Content Placeholder 2"/>
          <p:cNvSpPr>
            <a:spLocks noGrp="1"/>
          </p:cNvSpPr>
          <p:nvPr>
            <p:ph idx="1"/>
          </p:nvPr>
        </p:nvSpPr>
        <p:spPr>
          <a:xfrm>
            <a:off x="451904" y="2297874"/>
            <a:ext cx="3976080" cy="2448272"/>
          </a:xfrm>
        </p:spPr>
        <p:txBody>
          <a:bodyPr>
            <a:normAutofit/>
          </a:bodyPr>
          <a:lstStyle/>
          <a:p>
            <a:pPr lvl="0">
              <a:buFont typeface="Wingdings" pitchFamily="2" charset="2"/>
              <a:buChar char="§"/>
            </a:pPr>
            <a:endParaRPr lang="el-GR" sz="2400" dirty="0">
              <a:solidFill>
                <a:prstClr val="black"/>
              </a:solidFill>
            </a:endParaRPr>
          </a:p>
          <a:p>
            <a:pPr lvl="0">
              <a:spcBef>
                <a:spcPts val="0"/>
              </a:spcBef>
              <a:buFont typeface="Wingdings" pitchFamily="2" charset="2"/>
              <a:buChar char="§"/>
            </a:pPr>
            <a:r>
              <a:rPr lang="el-GR" sz="2400" dirty="0">
                <a:solidFill>
                  <a:prstClr val="black"/>
                </a:solidFill>
              </a:rPr>
              <a:t>Τα μόρια του </a:t>
            </a:r>
            <a:r>
              <a:rPr lang="el-GR" sz="2400" b="1" dirty="0">
                <a:solidFill>
                  <a:schemeClr val="tx1">
                    <a:lumMod val="65000"/>
                    <a:lumOff val="35000"/>
                  </a:schemeClr>
                </a:solidFill>
              </a:rPr>
              <a:t>μεθανίου</a:t>
            </a:r>
            <a:r>
              <a:rPr lang="el-GR" sz="2400" dirty="0">
                <a:solidFill>
                  <a:srgbClr val="EEECE1">
                    <a:lumMod val="25000"/>
                  </a:srgbClr>
                </a:solidFill>
              </a:rPr>
              <a:t> </a:t>
            </a:r>
            <a:r>
              <a:rPr lang="el-GR" sz="2400" dirty="0">
                <a:solidFill>
                  <a:prstClr val="black"/>
                </a:solidFill>
              </a:rPr>
              <a:t>και </a:t>
            </a:r>
            <a:endParaRPr lang="el-GR" sz="2400" dirty="0" smtClean="0">
              <a:solidFill>
                <a:prstClr val="black"/>
              </a:solidFill>
            </a:endParaRPr>
          </a:p>
          <a:p>
            <a:pPr marL="354013" lvl="0" indent="0">
              <a:spcBef>
                <a:spcPts val="0"/>
              </a:spcBef>
              <a:buNone/>
            </a:pPr>
            <a:r>
              <a:rPr lang="el-GR" sz="2400" dirty="0" smtClean="0">
                <a:solidFill>
                  <a:prstClr val="black"/>
                </a:solidFill>
              </a:rPr>
              <a:t>του </a:t>
            </a:r>
            <a:r>
              <a:rPr lang="el-GR" sz="2400" b="1" dirty="0">
                <a:solidFill>
                  <a:srgbClr val="143C14"/>
                </a:solidFill>
              </a:rPr>
              <a:t>τετραχλωράνθρακα</a:t>
            </a:r>
            <a:r>
              <a:rPr lang="el-GR" sz="2400" dirty="0">
                <a:solidFill>
                  <a:srgbClr val="00662E"/>
                </a:solidFill>
              </a:rPr>
              <a:t> </a:t>
            </a:r>
            <a:r>
              <a:rPr lang="el-GR" sz="2400" dirty="0">
                <a:solidFill>
                  <a:prstClr val="black"/>
                </a:solidFill>
              </a:rPr>
              <a:t>έχουν αυστηρή τετραεδρική συμμετρία.</a:t>
            </a:r>
          </a:p>
          <a:p>
            <a:pPr>
              <a:spcBef>
                <a:spcPts val="0"/>
              </a:spcBef>
              <a:buFont typeface="Wingdings" pitchFamily="2" charset="2"/>
              <a:buChar char="§"/>
            </a:pPr>
            <a:endParaRPr lang="el-GR" dirty="0"/>
          </a:p>
        </p:txBody>
      </p:sp>
      <p:grpSp>
        <p:nvGrpSpPr>
          <p:cNvPr id="12" name="Group 11" descr="Εικόνα με το μόριο μεθανίου"/>
          <p:cNvGrpSpPr/>
          <p:nvPr/>
        </p:nvGrpSpPr>
        <p:grpSpPr>
          <a:xfrm>
            <a:off x="4430009" y="3269136"/>
            <a:ext cx="2564367" cy="1482133"/>
            <a:chOff x="4430009" y="3269136"/>
            <a:chExt cx="2564367" cy="1482133"/>
          </a:xfrm>
        </p:grpSpPr>
        <p:pic>
          <p:nvPicPr>
            <p:cNvPr id="5" name="Εικόνα 1" descr="Εικόνα με το μόριο μεθανίου"/>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4430009" y="3269136"/>
              <a:ext cx="1357322" cy="1482133"/>
            </a:xfrm>
            <a:prstGeom prst="rect">
              <a:avLst/>
            </a:prstGeom>
            <a:noFill/>
          </p:spPr>
        </p:pic>
        <p:graphicFrame>
          <p:nvGraphicFramePr>
            <p:cNvPr id="6" name="Object 5" title="μόριο μεθανίου"/>
            <p:cNvGraphicFramePr>
              <a:graphicFrameLocks noChangeAspect="1"/>
            </p:cNvGraphicFramePr>
            <p:nvPr>
              <p:extLst>
                <p:ext uri="{D42A27DB-BD31-4B8C-83A1-F6EECF244321}">
                  <p14:modId xmlns:p14="http://schemas.microsoft.com/office/powerpoint/2010/main" val="3349270485"/>
                </p:ext>
              </p:extLst>
            </p:nvPr>
          </p:nvGraphicFramePr>
          <p:xfrm>
            <a:off x="6156176" y="3269136"/>
            <a:ext cx="838200" cy="981075"/>
          </p:xfrm>
          <a:graphic>
            <a:graphicData uri="http://schemas.openxmlformats.org/presentationml/2006/ole">
              <mc:AlternateContent xmlns:mc="http://schemas.openxmlformats.org/markup-compatibility/2006">
                <mc:Choice xmlns:v="urn:schemas-microsoft-com:vml" Requires="v">
                  <p:oleObj spid="_x0000_s3180" name="ChemSketch" r:id="rId4" imgW="1167384" imgH="1371600" progId="ACD.ChemSketch.20">
                    <p:embed/>
                  </p:oleObj>
                </mc:Choice>
                <mc:Fallback>
                  <p:oleObj name="ChemSketch" r:id="rId4" imgW="1167384" imgH="1371600" progId="ACD.ChemSketch.2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269136"/>
                          <a:ext cx="8382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 name="Group 13" descr="Εικόνα με το μόριο τετραχλωράνθρακα"/>
          <p:cNvGrpSpPr/>
          <p:nvPr/>
        </p:nvGrpSpPr>
        <p:grpSpPr>
          <a:xfrm>
            <a:off x="6084168" y="4751269"/>
            <a:ext cx="2714600" cy="1786151"/>
            <a:chOff x="6084168" y="4751269"/>
            <a:chExt cx="2714600" cy="1786151"/>
          </a:xfrm>
        </p:grpSpPr>
        <p:pic>
          <p:nvPicPr>
            <p:cNvPr id="7" name="Εικόνα 8"/>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6084168" y="4751269"/>
              <a:ext cx="1500166" cy="1786151"/>
            </a:xfrm>
            <a:prstGeom prst="rect">
              <a:avLst/>
            </a:prstGeom>
            <a:noFill/>
            <a:ln w="9525">
              <a:noFill/>
              <a:miter lim="800000"/>
              <a:headEnd/>
              <a:tailEnd/>
            </a:ln>
          </p:spPr>
        </p:pic>
        <p:graphicFrame>
          <p:nvGraphicFramePr>
            <p:cNvPr id="8" name="Object 7" title="μόριο τετραχλωράνθρακα"/>
            <p:cNvGraphicFramePr>
              <a:graphicFrameLocks noChangeAspect="1"/>
            </p:cNvGraphicFramePr>
            <p:nvPr>
              <p:extLst>
                <p:ext uri="{D42A27DB-BD31-4B8C-83A1-F6EECF244321}">
                  <p14:modId xmlns:p14="http://schemas.microsoft.com/office/powerpoint/2010/main" val="1454566256"/>
                </p:ext>
              </p:extLst>
            </p:nvPr>
          </p:nvGraphicFramePr>
          <p:xfrm>
            <a:off x="7884368" y="4765369"/>
            <a:ext cx="914400" cy="1019175"/>
          </p:xfrm>
          <a:graphic>
            <a:graphicData uri="http://schemas.openxmlformats.org/presentationml/2006/ole">
              <mc:AlternateContent xmlns:mc="http://schemas.openxmlformats.org/markup-compatibility/2006">
                <mc:Choice xmlns:v="urn:schemas-microsoft-com:vml" Requires="v">
                  <p:oleObj spid="_x0000_s3181" name="ChemSketch" r:id="rId7" imgW="1228344" imgH="1371600" progId="ACD.ChemSketch.20">
                    <p:embed/>
                  </p:oleObj>
                </mc:Choice>
                <mc:Fallback>
                  <p:oleObj name="ChemSketch" r:id="rId7" imgW="1228344" imgH="1371600" progId="ACD.ChemSketch.20">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368" y="4765369"/>
                          <a:ext cx="914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9" name="12 - Ευθύγραμμο βέλος σύνδεσης" title="βέλος"/>
          <p:cNvCxnSpPr/>
          <p:nvPr/>
        </p:nvCxnSpPr>
        <p:spPr>
          <a:xfrm rot="5400000" flipH="1" flipV="1">
            <a:off x="4723260" y="5216646"/>
            <a:ext cx="857256" cy="214314"/>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13 - Ευθύγραμμο βέλος σύνδεσης" title="βέλος"/>
          <p:cNvCxnSpPr/>
          <p:nvPr/>
        </p:nvCxnSpPr>
        <p:spPr>
          <a:xfrm>
            <a:off x="5044731" y="5752431"/>
            <a:ext cx="1039437" cy="78958"/>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05102" y="5437967"/>
            <a:ext cx="2139629" cy="707886"/>
          </a:xfrm>
          <a:prstGeom prst="rect">
            <a:avLst/>
          </a:prstGeom>
          <a:noFill/>
        </p:spPr>
        <p:txBody>
          <a:bodyPr wrap="square" rtlCol="0">
            <a:spAutoFit/>
          </a:bodyPr>
          <a:lstStyle/>
          <a:p>
            <a:pPr algn="ctr"/>
            <a:r>
              <a:rPr lang="el-GR" sz="2000" dirty="0">
                <a:solidFill>
                  <a:srgbClr val="820000"/>
                </a:solidFill>
                <a:latin typeface="+mn-lt"/>
              </a:rPr>
              <a:t>Μοντέλο τύπου </a:t>
            </a:r>
            <a:endParaRPr lang="en-US" sz="2000" dirty="0">
              <a:solidFill>
                <a:srgbClr val="820000"/>
              </a:solidFill>
              <a:latin typeface="+mn-lt"/>
            </a:endParaRPr>
          </a:p>
          <a:p>
            <a:pPr algn="ctr"/>
            <a:r>
              <a:rPr lang="en-US" sz="2000" i="1" dirty="0">
                <a:solidFill>
                  <a:srgbClr val="820000"/>
                </a:solidFill>
                <a:latin typeface="+mn-lt"/>
              </a:rPr>
              <a:t>ball-and-stick</a:t>
            </a:r>
            <a:endParaRPr lang="el-GR" sz="2000" i="1" dirty="0">
              <a:solidFill>
                <a:srgbClr val="820000"/>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9442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solidFill>
                  <a:prstClr val="black"/>
                </a:solidFill>
              </a:rPr>
              <a:t>Κορεσμένοι </a:t>
            </a:r>
            <a:r>
              <a:rPr lang="el-GR" dirty="0" smtClean="0">
                <a:solidFill>
                  <a:prstClr val="black"/>
                </a:solidFill>
              </a:rPr>
              <a:t>υδρογονάνθρακες </a:t>
            </a:r>
            <a:r>
              <a:rPr lang="el-GR" sz="3200" b="0" dirty="0" smtClean="0">
                <a:solidFill>
                  <a:prstClr val="black"/>
                </a:solidFill>
              </a:rPr>
              <a:t>(συνέχεια) </a:t>
            </a:r>
            <a:endParaRPr lang="el-GR" sz="3200" b="0" dirty="0"/>
          </a:p>
        </p:txBody>
      </p:sp>
      <p:sp>
        <p:nvSpPr>
          <p:cNvPr id="3" name="Content Placeholder 2"/>
          <p:cNvSpPr>
            <a:spLocks noGrp="1"/>
          </p:cNvSpPr>
          <p:nvPr>
            <p:ph idx="1"/>
          </p:nvPr>
        </p:nvSpPr>
        <p:spPr>
          <a:xfrm>
            <a:off x="457200" y="1196752"/>
            <a:ext cx="8229600" cy="648072"/>
          </a:xfrm>
        </p:spPr>
        <p:txBody>
          <a:bodyPr/>
          <a:lstStyle/>
          <a:p>
            <a:pPr lvl="0">
              <a:buFont typeface="Wingdings" pitchFamily="2" charset="2"/>
              <a:buChar char="§"/>
            </a:pPr>
            <a:r>
              <a:rPr lang="en-US" sz="2400" dirty="0">
                <a:solidFill>
                  <a:prstClr val="black"/>
                </a:solidFill>
              </a:rPr>
              <a:t>n-</a:t>
            </a:r>
            <a:r>
              <a:rPr lang="el-GR" sz="2400" dirty="0">
                <a:solidFill>
                  <a:prstClr val="black"/>
                </a:solidFill>
              </a:rPr>
              <a:t>Εικοσάνιο (και οι 20 άνθρακες είναι τετραεδρικοί, </a:t>
            </a:r>
            <a:r>
              <a:rPr lang="en-US" sz="2400" dirty="0">
                <a:solidFill>
                  <a:prstClr val="black"/>
                </a:solidFill>
              </a:rPr>
              <a:t>sp</a:t>
            </a:r>
            <a:r>
              <a:rPr lang="en-US" sz="2400" baseline="30000" dirty="0">
                <a:solidFill>
                  <a:prstClr val="black"/>
                </a:solidFill>
              </a:rPr>
              <a:t>3</a:t>
            </a:r>
            <a:r>
              <a:rPr lang="en-US" sz="2400" dirty="0">
                <a:solidFill>
                  <a:prstClr val="black"/>
                </a:solidFill>
              </a:rPr>
              <a:t>)</a:t>
            </a:r>
            <a:endParaRPr lang="el-GR" sz="2400" dirty="0">
              <a:solidFill>
                <a:prstClr val="black"/>
              </a:solidFill>
            </a:endParaRPr>
          </a:p>
          <a:p>
            <a:pPr>
              <a:buFont typeface="Wingdings" pitchFamily="2" charset="2"/>
              <a:buChar char="§"/>
            </a:pPr>
            <a:endParaRPr lang="el-GR" dirty="0"/>
          </a:p>
        </p:txBody>
      </p:sp>
      <p:sp>
        <p:nvSpPr>
          <p:cNvPr id="8" name="TextBox 7"/>
          <p:cNvSpPr txBox="1"/>
          <p:nvPr/>
        </p:nvSpPr>
        <p:spPr>
          <a:xfrm>
            <a:off x="4157700" y="3068960"/>
            <a:ext cx="936104" cy="400110"/>
          </a:xfrm>
          <a:prstGeom prst="rect">
            <a:avLst/>
          </a:prstGeom>
          <a:noFill/>
        </p:spPr>
        <p:txBody>
          <a:bodyPr wrap="square" rtlCol="0">
            <a:spAutoFit/>
          </a:bodyPr>
          <a:lstStyle/>
          <a:p>
            <a:pPr algn="ctr"/>
            <a:r>
              <a:rPr lang="el-GR" sz="2000" i="1" dirty="0" smtClean="0">
                <a:latin typeface="+mn-lt"/>
              </a:rPr>
              <a:t>ή</a:t>
            </a:r>
            <a:endParaRPr lang="el-GR" sz="2000" i="1" dirty="0">
              <a:latin typeface="+mn-lt"/>
            </a:endParaRPr>
          </a:p>
        </p:txBody>
      </p:sp>
      <p:sp>
        <p:nvSpPr>
          <p:cNvPr id="9" name="TextBox 8"/>
          <p:cNvSpPr txBox="1"/>
          <p:nvPr/>
        </p:nvSpPr>
        <p:spPr>
          <a:xfrm>
            <a:off x="4253535" y="4509120"/>
            <a:ext cx="744434" cy="400110"/>
          </a:xfrm>
          <a:prstGeom prst="rect">
            <a:avLst/>
          </a:prstGeom>
          <a:noFill/>
        </p:spPr>
        <p:txBody>
          <a:bodyPr wrap="square" rtlCol="0">
            <a:spAutoFit/>
          </a:bodyPr>
          <a:lstStyle/>
          <a:p>
            <a:pPr algn="ctr"/>
            <a:r>
              <a:rPr lang="el-GR" sz="2000" i="1" dirty="0" smtClean="0">
                <a:latin typeface="+mn-lt"/>
              </a:rPr>
              <a:t>ή</a:t>
            </a:r>
            <a:endParaRPr lang="el-GR" sz="2000" i="1" dirty="0">
              <a:latin typeface="+mn-lt"/>
            </a:endParaRPr>
          </a:p>
        </p:txBody>
      </p:sp>
      <p:sp>
        <p:nvSpPr>
          <p:cNvPr id="12" name="Rectangle 11"/>
          <p:cNvSpPr/>
          <p:nvPr/>
        </p:nvSpPr>
        <p:spPr>
          <a:xfrm>
            <a:off x="2555776" y="6396335"/>
            <a:ext cx="4032448"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3"/>
              </a:rPr>
              <a:t>Icosane-3D-balls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err="1">
                <a:solidFill>
                  <a:schemeClr val="tx1">
                    <a:lumMod val="65000"/>
                    <a:lumOff val="35000"/>
                  </a:schemeClr>
                </a:solidFill>
                <a:latin typeface="+mn-lt"/>
                <a:hlinkClick r:id="rId4"/>
              </a:rPr>
              <a:t>Jynto</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grpSp>
        <p:nvGrpSpPr>
          <p:cNvPr id="10" name="Group 9" descr="Εικόνα με  n-Εικοσάνιο "/>
          <p:cNvGrpSpPr/>
          <p:nvPr/>
        </p:nvGrpSpPr>
        <p:grpSpPr>
          <a:xfrm>
            <a:off x="107504" y="2636918"/>
            <a:ext cx="9036496" cy="3721375"/>
            <a:chOff x="107504" y="2636918"/>
            <a:chExt cx="9036496" cy="3721375"/>
          </a:xfrm>
        </p:grpSpPr>
        <p:grpSp>
          <p:nvGrpSpPr>
            <p:cNvPr id="7" name="Group 6"/>
            <p:cNvGrpSpPr/>
            <p:nvPr/>
          </p:nvGrpSpPr>
          <p:grpSpPr>
            <a:xfrm>
              <a:off x="175367" y="2636918"/>
              <a:ext cx="8900770" cy="1681901"/>
              <a:chOff x="175367" y="2636918"/>
              <a:chExt cx="8900770" cy="1681901"/>
            </a:xfrm>
          </p:grpSpPr>
          <p:graphicFrame>
            <p:nvGraphicFramePr>
              <p:cNvPr id="5" name="Object 4" title="εικοσάνιο"/>
              <p:cNvGraphicFramePr>
                <a:graphicFrameLocks noChangeAspect="1"/>
              </p:cNvGraphicFramePr>
              <p:nvPr>
                <p:extLst>
                  <p:ext uri="{D42A27DB-BD31-4B8C-83A1-F6EECF244321}">
                    <p14:modId xmlns:p14="http://schemas.microsoft.com/office/powerpoint/2010/main" val="2303079035"/>
                  </p:ext>
                </p:extLst>
              </p:nvPr>
            </p:nvGraphicFramePr>
            <p:xfrm>
              <a:off x="175367" y="2636918"/>
              <a:ext cx="8900770" cy="387401"/>
            </p:xfrm>
            <a:graphic>
              <a:graphicData uri="http://schemas.openxmlformats.org/presentationml/2006/ole">
                <mc:AlternateContent xmlns:mc="http://schemas.openxmlformats.org/markup-compatibility/2006">
                  <mc:Choice xmlns:v="urn:schemas-microsoft-com:vml" Requires="v">
                    <p:oleObj spid="_x0000_s4212" name="ChemSketch" r:id="rId5" imgW="2871216" imgH="124968" progId="ACD.ChemSketch.20">
                      <p:embed/>
                    </p:oleObj>
                  </mc:Choice>
                  <mc:Fallback>
                    <p:oleObj name="ChemSketch" r:id="rId5" imgW="2871216" imgH="124968" progId="ACD.ChemSketch.20">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367" y="2636918"/>
                            <a:ext cx="8900770" cy="387401"/>
                          </a:xfrm>
                          <a:prstGeom prst="rect">
                            <a:avLst/>
                          </a:prstGeom>
                          <a:noFill/>
                          <a:ln>
                            <a:noFill/>
                          </a:ln>
                          <a:extLst/>
                        </p:spPr>
                      </p:pic>
                    </p:oleObj>
                  </mc:Fallback>
                </mc:AlternateContent>
              </a:graphicData>
            </a:graphic>
          </p:graphicFrame>
          <p:graphicFrame>
            <p:nvGraphicFramePr>
              <p:cNvPr id="6" name="Object 5" title="εικοσάνιο"/>
              <p:cNvGraphicFramePr>
                <a:graphicFrameLocks noChangeAspect="1"/>
              </p:cNvGraphicFramePr>
              <p:nvPr>
                <p:extLst>
                  <p:ext uri="{D42A27DB-BD31-4B8C-83A1-F6EECF244321}">
                    <p14:modId xmlns:p14="http://schemas.microsoft.com/office/powerpoint/2010/main" val="2999127194"/>
                  </p:ext>
                </p:extLst>
              </p:nvPr>
            </p:nvGraphicFramePr>
            <p:xfrm>
              <a:off x="197260" y="3717032"/>
              <a:ext cx="8856984" cy="601787"/>
            </p:xfrm>
            <a:graphic>
              <a:graphicData uri="http://schemas.openxmlformats.org/presentationml/2006/ole">
                <mc:AlternateContent xmlns:mc="http://schemas.openxmlformats.org/markup-compatibility/2006">
                  <mc:Choice xmlns:v="urn:schemas-microsoft-com:vml" Requires="v">
                    <p:oleObj spid="_x0000_s4213" name="ChemSketch" r:id="rId7" imgW="7927848" imgH="478536" progId="ACD.ChemSketch.20">
                      <p:embed/>
                    </p:oleObj>
                  </mc:Choice>
                  <mc:Fallback>
                    <p:oleObj name="ChemSketch" r:id="rId7" imgW="7927848" imgH="478536" progId="ACD.ChemSketch.20">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60" y="3717032"/>
                            <a:ext cx="8856984" cy="601787"/>
                          </a:xfrm>
                          <a:prstGeom prst="rect">
                            <a:avLst/>
                          </a:prstGeom>
                          <a:noFill/>
                          <a:ln>
                            <a:noFill/>
                          </a:ln>
                          <a:extLst/>
                        </p:spPr>
                      </p:pic>
                    </p:oleObj>
                  </mc:Fallback>
                </mc:AlternateContent>
              </a:graphicData>
            </a:graphic>
          </p:graphicFrame>
        </p:grpSp>
        <p:pic>
          <p:nvPicPr>
            <p:cNvPr id="4163" name="Picture 67" descr="C:\Users\alex\Downloads\Icosane-3D-ball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5013176"/>
              <a:ext cx="9036496" cy="134511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188177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Άλλες κορεσμένες ενώσεις</a:t>
            </a:r>
          </a:p>
        </p:txBody>
      </p:sp>
      <p:sp>
        <p:nvSpPr>
          <p:cNvPr id="3" name="Content Placeholder 2"/>
          <p:cNvSpPr>
            <a:spLocks noGrp="1"/>
          </p:cNvSpPr>
          <p:nvPr>
            <p:ph idx="1"/>
          </p:nvPr>
        </p:nvSpPr>
        <p:spPr>
          <a:xfrm>
            <a:off x="457200" y="1196752"/>
            <a:ext cx="8229600" cy="936104"/>
          </a:xfrm>
        </p:spPr>
        <p:txBody>
          <a:bodyPr/>
          <a:lstStyle/>
          <a:p>
            <a:pPr lvl="0">
              <a:buFont typeface="Wingdings" pitchFamily="2" charset="2"/>
              <a:buChar char="§"/>
            </a:pPr>
            <a:r>
              <a:rPr lang="el-GR" sz="2400" b="1" dirty="0">
                <a:solidFill>
                  <a:prstClr val="black"/>
                </a:solidFill>
              </a:rPr>
              <a:t>Αιθανόλη</a:t>
            </a:r>
            <a:r>
              <a:rPr lang="el-GR" sz="2400" dirty="0">
                <a:solidFill>
                  <a:prstClr val="black"/>
                </a:solidFill>
              </a:rPr>
              <a:t>: δυο άνθρακες και ένα οξυγόνο, όλα τετραεδρικά (</a:t>
            </a:r>
            <a:r>
              <a:rPr lang="en-US" sz="2400" dirty="0">
                <a:solidFill>
                  <a:prstClr val="black"/>
                </a:solidFill>
              </a:rPr>
              <a:t>sp</a:t>
            </a:r>
            <a:r>
              <a:rPr lang="el-GR" sz="2400" dirty="0">
                <a:solidFill>
                  <a:prstClr val="black"/>
                </a:solidFill>
              </a:rPr>
              <a:t>3</a:t>
            </a:r>
            <a:r>
              <a:rPr lang="el-GR" sz="2400" dirty="0" smtClean="0">
                <a:solidFill>
                  <a:prstClr val="black"/>
                </a:solidFill>
              </a:rPr>
              <a:t>).</a:t>
            </a:r>
            <a:endParaRPr lang="el-GR" sz="2400" dirty="0">
              <a:solidFill>
                <a:prstClr val="black"/>
              </a:solidFill>
            </a:endParaRPr>
          </a:p>
          <a:p>
            <a:pPr>
              <a:buFont typeface="Wingdings" pitchFamily="2" charset="2"/>
              <a:buChar char="§"/>
            </a:pPr>
            <a:endParaRPr lang="el-GR" dirty="0"/>
          </a:p>
        </p:txBody>
      </p:sp>
      <p:graphicFrame>
        <p:nvGraphicFramePr>
          <p:cNvPr id="5" name="Object 4" descr="Εικόνα της αιθανόλης"/>
          <p:cNvGraphicFramePr>
            <a:graphicFrameLocks noChangeAspect="1"/>
          </p:cNvGraphicFramePr>
          <p:nvPr>
            <p:extLst>
              <p:ext uri="{D42A27DB-BD31-4B8C-83A1-F6EECF244321}">
                <p14:modId xmlns:p14="http://schemas.microsoft.com/office/powerpoint/2010/main" val="554205584"/>
              </p:ext>
            </p:extLst>
          </p:nvPr>
        </p:nvGraphicFramePr>
        <p:xfrm>
          <a:off x="1728976" y="3149351"/>
          <a:ext cx="1428750" cy="1220787"/>
        </p:xfrm>
        <a:graphic>
          <a:graphicData uri="http://schemas.openxmlformats.org/presentationml/2006/ole">
            <mc:AlternateContent xmlns:mc="http://schemas.openxmlformats.org/markup-compatibility/2006">
              <mc:Choice xmlns:v="urn:schemas-microsoft-com:vml" Requires="v">
                <p:oleObj spid="_x0000_s5175" name="ChemSketch" r:id="rId3" imgW="1737360" imgH="1478280" progId="ACD.ChemSketch.20">
                  <p:embed/>
                </p:oleObj>
              </mc:Choice>
              <mc:Fallback>
                <p:oleObj name="ChemSketch" r:id="rId3" imgW="1737360" imgH="1478280" progId="ACD.ChemSketch.2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976" y="3149351"/>
                        <a:ext cx="14287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 name="Ομάδα 11"/>
          <p:cNvGrpSpPr/>
          <p:nvPr/>
        </p:nvGrpSpPr>
        <p:grpSpPr>
          <a:xfrm>
            <a:off x="3809630" y="2521400"/>
            <a:ext cx="3803482" cy="2699344"/>
            <a:chOff x="3809630" y="2521400"/>
            <a:chExt cx="3803482" cy="2699344"/>
          </a:xfrm>
        </p:grpSpPr>
        <p:pic>
          <p:nvPicPr>
            <p:cNvPr id="6" name="Picture 4" descr="Εικόνα της αιθανόλης"/>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3809630" y="2521400"/>
              <a:ext cx="1720380" cy="1924067"/>
            </a:xfrm>
            <a:prstGeom prst="rect">
              <a:avLst/>
            </a:prstGeom>
            <a:noFill/>
            <a:ln w="9525">
              <a:noFill/>
              <a:miter lim="800000"/>
              <a:headEnd/>
              <a:tailEnd/>
            </a:ln>
          </p:spPr>
        </p:pic>
        <p:cxnSp>
          <p:nvCxnSpPr>
            <p:cNvPr id="7" name="15 - Ευθύγραμμο βέλος σύνδεσης" title="βέλος"/>
            <p:cNvCxnSpPr/>
            <p:nvPr/>
          </p:nvCxnSpPr>
          <p:spPr>
            <a:xfrm flipH="1" flipV="1">
              <a:off x="5530010" y="3054807"/>
              <a:ext cx="642942" cy="323180"/>
            </a:xfrm>
            <a:prstGeom prst="straightConnector1">
              <a:avLst/>
            </a:prstGeom>
            <a:ln>
              <a:solidFill>
                <a:srgbClr val="820000"/>
              </a:solidFill>
              <a:tailEnd type="arrow"/>
            </a:ln>
          </p:spPr>
          <p:style>
            <a:lnRef idx="1">
              <a:schemeClr val="accent1"/>
            </a:lnRef>
            <a:fillRef idx="0">
              <a:schemeClr val="accent1"/>
            </a:fillRef>
            <a:effectRef idx="0">
              <a:schemeClr val="accent1"/>
            </a:effectRef>
            <a:fontRef idx="minor">
              <a:schemeClr val="tx1"/>
            </a:fontRef>
          </p:style>
        </p:cxnSp>
        <p:cxnSp>
          <p:nvCxnSpPr>
            <p:cNvPr id="8" name="19 - Ευθύγραμμο βέλος σύνδεσης" title="βέλος"/>
            <p:cNvCxnSpPr/>
            <p:nvPr/>
          </p:nvCxnSpPr>
          <p:spPr>
            <a:xfrm flipV="1">
              <a:off x="4825320" y="4019046"/>
              <a:ext cx="215454" cy="785818"/>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17 - Ευθύγραμμο βέλος σύνδεσης" title="βέλος"/>
            <p:cNvCxnSpPr/>
            <p:nvPr/>
          </p:nvCxnSpPr>
          <p:spPr>
            <a:xfrm flipH="1" flipV="1">
              <a:off x="4559194" y="4161922"/>
              <a:ext cx="266126" cy="642942"/>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952" y="3177932"/>
              <a:ext cx="1440160" cy="400110"/>
            </a:xfrm>
            <a:prstGeom prst="rect">
              <a:avLst/>
            </a:prstGeom>
            <a:noFill/>
          </p:spPr>
          <p:txBody>
            <a:bodyPr wrap="square" rtlCol="0">
              <a:spAutoFit/>
            </a:bodyPr>
            <a:lstStyle/>
            <a:p>
              <a:pPr lvl="0"/>
              <a:r>
                <a:rPr lang="en-US" sz="2000" dirty="0">
                  <a:solidFill>
                    <a:srgbClr val="820000"/>
                  </a:solidFill>
                  <a:latin typeface="Calibri"/>
                </a:rPr>
                <a:t>sp</a:t>
              </a:r>
              <a:r>
                <a:rPr lang="el-GR" sz="2000" baseline="30000" dirty="0">
                  <a:solidFill>
                    <a:srgbClr val="820000"/>
                  </a:solidFill>
                  <a:latin typeface="Calibri"/>
                </a:rPr>
                <a:t>3</a:t>
              </a:r>
              <a:r>
                <a:rPr lang="el-GR" sz="2000" dirty="0">
                  <a:solidFill>
                    <a:srgbClr val="820000"/>
                  </a:solidFill>
                  <a:latin typeface="Calibri"/>
                </a:rPr>
                <a:t> οξυγόνο</a:t>
              </a:r>
            </a:p>
          </p:txBody>
        </p:sp>
        <p:sp>
          <p:nvSpPr>
            <p:cNvPr id="11" name="TextBox 10"/>
            <p:cNvSpPr txBox="1"/>
            <p:nvPr/>
          </p:nvSpPr>
          <p:spPr>
            <a:xfrm>
              <a:off x="4183518" y="4820634"/>
              <a:ext cx="1714512" cy="400110"/>
            </a:xfrm>
            <a:prstGeom prst="rect">
              <a:avLst/>
            </a:prstGeom>
            <a:noFill/>
          </p:spPr>
          <p:txBody>
            <a:bodyPr wrap="square" rtlCol="0">
              <a:spAutoFit/>
            </a:bodyPr>
            <a:lstStyle/>
            <a:p>
              <a:pPr lvl="0"/>
              <a:r>
                <a:rPr lang="en-US" sz="2000" dirty="0">
                  <a:solidFill>
                    <a:schemeClr val="accent5">
                      <a:lumMod val="50000"/>
                    </a:schemeClr>
                  </a:solidFill>
                  <a:latin typeface="Calibri"/>
                </a:rPr>
                <a:t>sp</a:t>
              </a:r>
              <a:r>
                <a:rPr lang="el-GR" sz="2000" baseline="30000" dirty="0">
                  <a:solidFill>
                    <a:schemeClr val="accent5">
                      <a:lumMod val="50000"/>
                    </a:schemeClr>
                  </a:solidFill>
                  <a:latin typeface="Calibri"/>
                </a:rPr>
                <a:t>3</a:t>
              </a:r>
              <a:r>
                <a:rPr lang="el-GR" sz="2000" dirty="0">
                  <a:solidFill>
                    <a:schemeClr val="accent5">
                      <a:lumMod val="50000"/>
                    </a:schemeClr>
                  </a:solidFill>
                  <a:latin typeface="Calibri"/>
                </a:rPr>
                <a:t> άνθρακας</a:t>
              </a:r>
            </a:p>
          </p:txBody>
        </p: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181933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Άλλες κορεσμένες </a:t>
            </a:r>
            <a:r>
              <a:rPr lang="el-GR" dirty="0" smtClean="0">
                <a:solidFill>
                  <a:prstClr val="black"/>
                </a:solidFill>
              </a:rPr>
              <a:t>ενώσεις </a:t>
            </a:r>
            <a:r>
              <a:rPr lang="el-GR" sz="3200" b="0" dirty="0" smtClean="0">
                <a:solidFill>
                  <a:prstClr val="black"/>
                </a:solidFill>
              </a:rPr>
              <a:t>(συνέχεια)</a:t>
            </a:r>
            <a:endParaRPr lang="el-GR" sz="3200" b="0" dirty="0"/>
          </a:p>
        </p:txBody>
      </p:sp>
      <p:sp>
        <p:nvSpPr>
          <p:cNvPr id="3" name="Content Placeholder 2"/>
          <p:cNvSpPr>
            <a:spLocks noGrp="1"/>
          </p:cNvSpPr>
          <p:nvPr>
            <p:ph idx="1"/>
          </p:nvPr>
        </p:nvSpPr>
        <p:spPr>
          <a:xfrm>
            <a:off x="457200" y="1196752"/>
            <a:ext cx="8229600" cy="1008112"/>
          </a:xfrm>
        </p:spPr>
        <p:txBody>
          <a:bodyPr/>
          <a:lstStyle/>
          <a:p>
            <a:pPr lvl="0">
              <a:buFont typeface="Wingdings" pitchFamily="2" charset="2"/>
              <a:buChar char="§"/>
            </a:pPr>
            <a:r>
              <a:rPr lang="el-GR" sz="2400" b="1" dirty="0" smtClean="0">
                <a:solidFill>
                  <a:prstClr val="black"/>
                </a:solidFill>
              </a:rPr>
              <a:t>Γλυκερόλη (</a:t>
            </a:r>
            <a:r>
              <a:rPr lang="el-GR" sz="2400" b="1" dirty="0">
                <a:solidFill>
                  <a:prstClr val="black"/>
                </a:solidFill>
              </a:rPr>
              <a:t>ή προπανοτριόλη-1,2,3) </a:t>
            </a:r>
            <a:r>
              <a:rPr lang="el-GR" sz="2400" dirty="0">
                <a:solidFill>
                  <a:prstClr val="black"/>
                </a:solidFill>
              </a:rPr>
              <a:t>: τρεις άνθρακες και τρία οξυγόνα, όλα τετραεδρικά (</a:t>
            </a:r>
            <a:r>
              <a:rPr lang="en-US" sz="2400" dirty="0">
                <a:solidFill>
                  <a:prstClr val="black"/>
                </a:solidFill>
              </a:rPr>
              <a:t>sp</a:t>
            </a:r>
            <a:r>
              <a:rPr lang="el-GR" sz="2400" dirty="0">
                <a:solidFill>
                  <a:prstClr val="black"/>
                </a:solidFill>
              </a:rPr>
              <a:t>3)</a:t>
            </a:r>
          </a:p>
          <a:p>
            <a:pPr>
              <a:buFont typeface="Wingdings" pitchFamily="2" charset="2"/>
              <a:buChar char="§"/>
            </a:pPr>
            <a:endParaRPr lang="el-GR" dirty="0"/>
          </a:p>
        </p:txBody>
      </p:sp>
      <p:sp>
        <p:nvSpPr>
          <p:cNvPr id="9" name="TextBox 8"/>
          <p:cNvSpPr txBox="1"/>
          <p:nvPr/>
        </p:nvSpPr>
        <p:spPr>
          <a:xfrm>
            <a:off x="179512" y="4077072"/>
            <a:ext cx="3096344" cy="2246769"/>
          </a:xfrm>
          <a:prstGeom prst="rect">
            <a:avLst/>
          </a:prstGeom>
          <a:noFill/>
        </p:spPr>
        <p:txBody>
          <a:bodyPr wrap="square" rtlCol="0">
            <a:spAutoFit/>
          </a:bodyPr>
          <a:lstStyle/>
          <a:p>
            <a:r>
              <a:rPr lang="el-GR" sz="2000" dirty="0">
                <a:latin typeface="+mn-lt"/>
              </a:rPr>
              <a:t>Το μόριό της μπορεί να σχεδιαστεί αν τη δούμε ως παράγωγο του </a:t>
            </a:r>
            <a:r>
              <a:rPr lang="el-GR" sz="2000" b="1" dirty="0">
                <a:latin typeface="+mn-lt"/>
              </a:rPr>
              <a:t>προπανίου</a:t>
            </a:r>
            <a:r>
              <a:rPr lang="el-GR" sz="2000" dirty="0">
                <a:latin typeface="+mn-lt"/>
              </a:rPr>
              <a:t>, στο οποίο ένα υδρογόνο σε κάθε άνθρακα αντικαθίσταται από μια ομάδα υδροξυλίου. </a:t>
            </a:r>
          </a:p>
        </p:txBody>
      </p:sp>
      <p:sp>
        <p:nvSpPr>
          <p:cNvPr id="10" name="TextBox 9"/>
          <p:cNvSpPr txBox="1"/>
          <p:nvPr/>
        </p:nvSpPr>
        <p:spPr>
          <a:xfrm>
            <a:off x="3563888" y="4077072"/>
            <a:ext cx="5184576" cy="1938992"/>
          </a:xfrm>
          <a:prstGeom prst="rect">
            <a:avLst/>
          </a:prstGeom>
          <a:noFill/>
        </p:spPr>
        <p:txBody>
          <a:bodyPr wrap="square" rtlCol="0">
            <a:spAutoFit/>
          </a:bodyPr>
          <a:lstStyle/>
          <a:p>
            <a:pPr lvl="0"/>
            <a:r>
              <a:rPr lang="el-GR" sz="2000" dirty="0">
                <a:solidFill>
                  <a:prstClr val="black"/>
                </a:solidFill>
                <a:latin typeface="Calibri"/>
              </a:rPr>
              <a:t>Για να πετύχουμε την πιο ευνοϊκή διαμόρφωση στο χώρο, πρέπει να ληφθεί υπ’ όψη ότι οι υδροξυλομάδες (ΟΗ) τείνουν να βρίσκονται στη μεγαλύτερη δυνατή απόσταση μεταξύ τους λόγω άπωσης των φορτίων στο κάθε άτομο </a:t>
            </a:r>
            <a:r>
              <a:rPr lang="el-GR" sz="2000" dirty="0" smtClean="0">
                <a:solidFill>
                  <a:prstClr val="black"/>
                </a:solidFill>
                <a:latin typeface="Calibri"/>
              </a:rPr>
              <a:t>οξυγόνου</a:t>
            </a:r>
            <a:r>
              <a:rPr lang="en-US" sz="2000" dirty="0" smtClean="0">
                <a:solidFill>
                  <a:prstClr val="black"/>
                </a:solidFill>
                <a:latin typeface="Calibri"/>
              </a:rPr>
              <a:t>.</a:t>
            </a:r>
            <a:endParaRPr lang="el-GR" sz="2000" dirty="0">
              <a:solidFill>
                <a:prstClr val="black"/>
              </a:solidFill>
              <a:latin typeface="Calibri"/>
            </a:endParaRPr>
          </a:p>
        </p:txBody>
      </p:sp>
      <p:grpSp>
        <p:nvGrpSpPr>
          <p:cNvPr id="11" name="Group 10"/>
          <p:cNvGrpSpPr/>
          <p:nvPr/>
        </p:nvGrpSpPr>
        <p:grpSpPr>
          <a:xfrm>
            <a:off x="611560" y="2420888"/>
            <a:ext cx="2361444" cy="1175532"/>
            <a:chOff x="872293" y="2945597"/>
            <a:chExt cx="1857388" cy="905144"/>
          </a:xfrm>
        </p:grpSpPr>
        <p:graphicFrame>
          <p:nvGraphicFramePr>
            <p:cNvPr id="5" name="Object 4" title="γλυκερόλη"/>
            <p:cNvGraphicFramePr>
              <a:graphicFrameLocks noChangeAspect="1"/>
            </p:cNvGraphicFramePr>
            <p:nvPr>
              <p:extLst>
                <p:ext uri="{D42A27DB-BD31-4B8C-83A1-F6EECF244321}">
                  <p14:modId xmlns:p14="http://schemas.microsoft.com/office/powerpoint/2010/main" val="2175480518"/>
                </p:ext>
              </p:extLst>
            </p:nvPr>
          </p:nvGraphicFramePr>
          <p:xfrm>
            <a:off x="1006184" y="3201454"/>
            <a:ext cx="1500188" cy="649287"/>
          </p:xfrm>
          <a:graphic>
            <a:graphicData uri="http://schemas.openxmlformats.org/presentationml/2006/ole">
              <mc:AlternateContent xmlns:mc="http://schemas.openxmlformats.org/markup-compatibility/2006">
                <mc:Choice xmlns:v="urn:schemas-microsoft-com:vml" Requires="v">
                  <p:oleObj spid="_x0000_s6250" name="ChemSketch" r:id="rId3" imgW="1395984" imgH="609600" progId="ACD.ChemSketch.20">
                    <p:embed/>
                  </p:oleObj>
                </mc:Choice>
                <mc:Fallback>
                  <p:oleObj name="ChemSketch" r:id="rId3" imgW="1395984" imgH="609600" progId="ACD.ChemSketch.20">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184" y="3201454"/>
                          <a:ext cx="15001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18 - Ορθογώνιο"/>
            <p:cNvSpPr/>
            <p:nvPr/>
          </p:nvSpPr>
          <p:spPr>
            <a:xfrm>
              <a:off x="872293" y="2945597"/>
              <a:ext cx="1857388" cy="500066"/>
            </a:xfrm>
            <a:prstGeom prst="rect">
              <a:avLst/>
            </a:prstGeom>
            <a:noFill/>
            <a:ln>
              <a:solidFill>
                <a:schemeClr val="accent2">
                  <a:lumMod val="50000"/>
                </a:schemeClr>
              </a:solidFill>
              <a:prstDash val="sysDash"/>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l-GR" dirty="0"/>
            </a:p>
          </p:txBody>
        </p:sp>
      </p:grpSp>
      <p:grpSp>
        <p:nvGrpSpPr>
          <p:cNvPr id="12" name="Group 11" descr="Εικόνα της γλυκερόλης"/>
          <p:cNvGrpSpPr/>
          <p:nvPr/>
        </p:nvGrpSpPr>
        <p:grpSpPr>
          <a:xfrm>
            <a:off x="3563888" y="2172534"/>
            <a:ext cx="4824536" cy="1961920"/>
            <a:chOff x="3563888" y="2172534"/>
            <a:chExt cx="4824536" cy="1961920"/>
          </a:xfrm>
        </p:grpSpPr>
        <p:graphicFrame>
          <p:nvGraphicFramePr>
            <p:cNvPr id="7" name="Object 6" title="γλυκερόλη"/>
            <p:cNvGraphicFramePr>
              <a:graphicFrameLocks noChangeAspect="1"/>
            </p:cNvGraphicFramePr>
            <p:nvPr>
              <p:extLst>
                <p:ext uri="{D42A27DB-BD31-4B8C-83A1-F6EECF244321}">
                  <p14:modId xmlns:p14="http://schemas.microsoft.com/office/powerpoint/2010/main" val="3099964816"/>
                </p:ext>
              </p:extLst>
            </p:nvPr>
          </p:nvGraphicFramePr>
          <p:xfrm>
            <a:off x="3563888" y="2172534"/>
            <a:ext cx="2232248" cy="1818868"/>
          </p:xfrm>
          <a:graphic>
            <a:graphicData uri="http://schemas.openxmlformats.org/presentationml/2006/ole">
              <mc:AlternateContent xmlns:mc="http://schemas.openxmlformats.org/markup-compatibility/2006">
                <mc:Choice xmlns:v="urn:schemas-microsoft-com:vml" Requires="v">
                  <p:oleObj spid="_x0000_s6251" name="ChemSketch" r:id="rId5" imgW="1408176" imgH="1136904" progId="ACD.ChemSketch.20">
                    <p:embed/>
                  </p:oleObj>
                </mc:Choice>
                <mc:Fallback>
                  <p:oleObj name="ChemSketch" r:id="rId5" imgW="1408176" imgH="1136904" progId="ACD.ChemSketch.20">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172534"/>
                          <a:ext cx="2232248" cy="1818868"/>
                        </a:xfrm>
                        <a:prstGeom prst="rect">
                          <a:avLst/>
                        </a:prstGeom>
                        <a:noFill/>
                        <a:ln>
                          <a:noFill/>
                        </a:ln>
                        <a:extLst/>
                      </p:spPr>
                    </p:pic>
                  </p:oleObj>
                </mc:Fallback>
              </mc:AlternateContent>
            </a:graphicData>
          </a:graphic>
        </p:graphicFrame>
        <p:pic>
          <p:nvPicPr>
            <p:cNvPr id="8" name="Picture 9"/>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6298292" y="2172534"/>
              <a:ext cx="2090132" cy="1961920"/>
            </a:xfrm>
            <a:prstGeom prst="rect">
              <a:avLst/>
            </a:prstGeom>
            <a:noFill/>
            <a:ln w="9525">
              <a:noFill/>
              <a:miter lim="800000"/>
              <a:headEnd/>
              <a:tailEnd/>
            </a:ln>
          </p:spPr>
        </p:pic>
      </p:grpSp>
      <p:cxnSp>
        <p:nvCxnSpPr>
          <p:cNvPr id="13" name="Straight Connector 12"/>
          <p:cNvCxnSpPr/>
          <p:nvPr/>
        </p:nvCxnSpPr>
        <p:spPr>
          <a:xfrm>
            <a:off x="3347864" y="4192344"/>
            <a:ext cx="0" cy="20162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949440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Καρβονυλικές ενώσεις</a:t>
            </a:r>
            <a:endParaRPr lang="el-GR" dirty="0"/>
          </a:p>
        </p:txBody>
      </p:sp>
      <p:sp>
        <p:nvSpPr>
          <p:cNvPr id="3" name="Content Placeholder 2"/>
          <p:cNvSpPr>
            <a:spLocks noGrp="1"/>
          </p:cNvSpPr>
          <p:nvPr>
            <p:ph idx="1"/>
          </p:nvPr>
        </p:nvSpPr>
        <p:spPr>
          <a:xfrm>
            <a:off x="457200" y="1196752"/>
            <a:ext cx="8229600" cy="3528392"/>
          </a:xfrm>
        </p:spPr>
        <p:txBody>
          <a:bodyPr/>
          <a:lstStyle/>
          <a:p>
            <a:pPr lvl="0">
              <a:buFont typeface="Wingdings" pitchFamily="2" charset="2"/>
              <a:buChar char="§"/>
            </a:pPr>
            <a:r>
              <a:rPr lang="el-GR" sz="2400" dirty="0">
                <a:solidFill>
                  <a:prstClr val="black"/>
                </a:solidFill>
              </a:rPr>
              <a:t>Σε ενώσεις όπως οι αλδεΰδες, οι κετόνες, τα καρβοξυλικά οξέα, οι εστέρες και τα αμινοξέα, κοινή ομάδα αποτελεί το καρβονύλιο (</a:t>
            </a:r>
            <a:r>
              <a:rPr lang="en-US" sz="2400" dirty="0">
                <a:solidFill>
                  <a:prstClr val="black"/>
                </a:solidFill>
              </a:rPr>
              <a:t>C</a:t>
            </a:r>
            <a:r>
              <a:rPr lang="el-GR" sz="2400" dirty="0">
                <a:solidFill>
                  <a:prstClr val="black"/>
                </a:solidFill>
              </a:rPr>
              <a:t>=</a:t>
            </a:r>
            <a:r>
              <a:rPr lang="en-US" sz="2400" dirty="0">
                <a:solidFill>
                  <a:prstClr val="black"/>
                </a:solidFill>
              </a:rPr>
              <a:t>O</a:t>
            </a:r>
            <a:r>
              <a:rPr lang="el-GR" sz="2400" dirty="0">
                <a:solidFill>
                  <a:prstClr val="black"/>
                </a:solidFill>
              </a:rPr>
              <a:t>), στο οποίο υπάρχει ένας άνθρακας </a:t>
            </a:r>
            <a:r>
              <a:rPr lang="en-US" sz="2400" dirty="0">
                <a:solidFill>
                  <a:prstClr val="black"/>
                </a:solidFill>
              </a:rPr>
              <a:t>sp</a:t>
            </a:r>
            <a:r>
              <a:rPr lang="el-GR" sz="2400" baseline="30000" dirty="0">
                <a:solidFill>
                  <a:prstClr val="black"/>
                </a:solidFill>
              </a:rPr>
              <a:t>2</a:t>
            </a:r>
            <a:r>
              <a:rPr lang="el-GR" sz="2400" dirty="0">
                <a:solidFill>
                  <a:prstClr val="black"/>
                </a:solidFill>
              </a:rPr>
              <a:t> και ένα οξυγόνο (επίσης </a:t>
            </a:r>
            <a:r>
              <a:rPr lang="en-US" sz="2400" dirty="0">
                <a:solidFill>
                  <a:prstClr val="black"/>
                </a:solidFill>
              </a:rPr>
              <a:t>sp</a:t>
            </a:r>
            <a:r>
              <a:rPr lang="el-GR" sz="2400" baseline="30000" dirty="0">
                <a:solidFill>
                  <a:prstClr val="black"/>
                </a:solidFill>
              </a:rPr>
              <a:t>2</a:t>
            </a:r>
            <a:r>
              <a:rPr lang="el-GR" sz="2400" dirty="0" smtClean="0">
                <a:solidFill>
                  <a:prstClr val="black"/>
                </a:solidFill>
              </a:rPr>
              <a:t>),</a:t>
            </a:r>
            <a:endParaRPr lang="el-GR" sz="2400" dirty="0">
              <a:solidFill>
                <a:prstClr val="black"/>
              </a:solidFill>
            </a:endParaRPr>
          </a:p>
          <a:p>
            <a:pPr lvl="0">
              <a:buFont typeface="Wingdings" pitchFamily="2" charset="2"/>
              <a:buChar char="§"/>
            </a:pPr>
            <a:r>
              <a:rPr lang="el-GR" sz="2400" dirty="0">
                <a:solidFill>
                  <a:prstClr val="black"/>
                </a:solidFill>
              </a:rPr>
              <a:t>Η συγκρότηση του μορίου της </a:t>
            </a:r>
            <a:r>
              <a:rPr lang="el-GR" sz="2400" b="1" dirty="0">
                <a:solidFill>
                  <a:prstClr val="black"/>
                </a:solidFill>
              </a:rPr>
              <a:t>ακετόνης</a:t>
            </a:r>
            <a:r>
              <a:rPr lang="el-GR" sz="2400" dirty="0">
                <a:solidFill>
                  <a:prstClr val="black"/>
                </a:solidFill>
              </a:rPr>
              <a:t>: ο μεσαίος άνθρακας (</a:t>
            </a:r>
            <a:r>
              <a:rPr lang="en-US" sz="2400" dirty="0">
                <a:solidFill>
                  <a:prstClr val="black"/>
                </a:solidFill>
              </a:rPr>
              <a:t>sp</a:t>
            </a:r>
            <a:r>
              <a:rPr lang="el-GR" sz="2400" baseline="30000" dirty="0">
                <a:solidFill>
                  <a:prstClr val="black"/>
                </a:solidFill>
              </a:rPr>
              <a:t>2</a:t>
            </a:r>
            <a:r>
              <a:rPr lang="el-GR" sz="2400" dirty="0">
                <a:solidFill>
                  <a:prstClr val="black"/>
                </a:solidFill>
              </a:rPr>
              <a:t>) συγκρατεί ένα ομοίως </a:t>
            </a:r>
            <a:r>
              <a:rPr lang="en-US" sz="2400" dirty="0">
                <a:solidFill>
                  <a:prstClr val="black"/>
                </a:solidFill>
              </a:rPr>
              <a:t>sp</a:t>
            </a:r>
            <a:r>
              <a:rPr lang="el-GR" sz="2400" baseline="30000" dirty="0">
                <a:solidFill>
                  <a:prstClr val="black"/>
                </a:solidFill>
              </a:rPr>
              <a:t>2</a:t>
            </a:r>
            <a:r>
              <a:rPr lang="el-GR" sz="2400" dirty="0">
                <a:solidFill>
                  <a:prstClr val="black"/>
                </a:solidFill>
              </a:rPr>
              <a:t> άτομο οξυγόνου. Αυτά τα δύο άτομα αποτελούν το καρβονύλιο (</a:t>
            </a:r>
            <a:r>
              <a:rPr lang="en-US" sz="2400" dirty="0">
                <a:solidFill>
                  <a:prstClr val="black"/>
                </a:solidFill>
              </a:rPr>
              <a:t>C</a:t>
            </a:r>
            <a:r>
              <a:rPr lang="el-GR" sz="2400" dirty="0">
                <a:solidFill>
                  <a:prstClr val="black"/>
                </a:solidFill>
              </a:rPr>
              <a:t>=</a:t>
            </a:r>
            <a:r>
              <a:rPr lang="en-US" sz="2400" dirty="0">
                <a:solidFill>
                  <a:prstClr val="black"/>
                </a:solidFill>
              </a:rPr>
              <a:t>O</a:t>
            </a:r>
            <a:r>
              <a:rPr lang="el-GR" sz="2400" dirty="0">
                <a:solidFill>
                  <a:prstClr val="black"/>
                </a:solidFill>
              </a:rPr>
              <a:t>), το οποίο έχει επίπεδο γεωμετρία και είναι επί πλέον, διαθέσιμο να συγκρατήσει δύο άτομα ή ομάδες (εδώ δύο μεθυλομάδες).</a:t>
            </a:r>
          </a:p>
          <a:p>
            <a:pPr>
              <a:buFont typeface="Wingdings" pitchFamily="2" charset="2"/>
              <a:buChar char="§"/>
            </a:pPr>
            <a:endParaRPr lang="el-GR" dirty="0"/>
          </a:p>
        </p:txBody>
      </p:sp>
      <p:grpSp>
        <p:nvGrpSpPr>
          <p:cNvPr id="10" name="Group 9" descr="Εικόνα της ακετόνης"/>
          <p:cNvGrpSpPr/>
          <p:nvPr/>
        </p:nvGrpSpPr>
        <p:grpSpPr>
          <a:xfrm>
            <a:off x="1259632" y="4941168"/>
            <a:ext cx="5455508" cy="1681726"/>
            <a:chOff x="1259632" y="4941168"/>
            <a:chExt cx="5455508" cy="1681726"/>
          </a:xfrm>
        </p:grpSpPr>
        <p:graphicFrame>
          <p:nvGraphicFramePr>
            <p:cNvPr id="5" name="Object 4" title="ακετόνη"/>
            <p:cNvGraphicFramePr>
              <a:graphicFrameLocks noChangeAspect="1"/>
            </p:cNvGraphicFramePr>
            <p:nvPr>
              <p:extLst>
                <p:ext uri="{D42A27DB-BD31-4B8C-83A1-F6EECF244321}">
                  <p14:modId xmlns:p14="http://schemas.microsoft.com/office/powerpoint/2010/main" val="1666238819"/>
                </p:ext>
              </p:extLst>
            </p:nvPr>
          </p:nvGraphicFramePr>
          <p:xfrm>
            <a:off x="1259632" y="5028762"/>
            <a:ext cx="1571625" cy="1506537"/>
          </p:xfrm>
          <a:graphic>
            <a:graphicData uri="http://schemas.openxmlformats.org/presentationml/2006/ole">
              <mc:AlternateContent xmlns:mc="http://schemas.openxmlformats.org/markup-compatibility/2006">
                <mc:Choice xmlns:v="urn:schemas-microsoft-com:vml" Requires="v">
                  <p:oleObj spid="_x0000_s7222" name="ChemSketch" r:id="rId3" imgW="1185672" imgH="1146048" progId="ACD.ChemSketch.20">
                    <p:embed/>
                  </p:oleObj>
                </mc:Choice>
                <mc:Fallback>
                  <p:oleObj name="ChemSketch" r:id="rId3" imgW="1185672" imgH="1146048" progId="ACD.ChemSketch.2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5028762"/>
                          <a:ext cx="157162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Εικόνα 7"/>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4786314" y="4941168"/>
              <a:ext cx="1928826" cy="1681726"/>
            </a:xfrm>
            <a:prstGeom prst="rect">
              <a:avLst/>
            </a:prstGeom>
            <a:noFill/>
            <a:ln w="9525">
              <a:noFill/>
              <a:miter lim="800000"/>
              <a:headEnd/>
              <a:tailEnd/>
            </a:ln>
          </p:spPr>
        </p:pic>
      </p:grpSp>
      <p:cxnSp>
        <p:nvCxnSpPr>
          <p:cNvPr id="7" name="9 - Ευθύγραμμο βέλος σύνδεσης" title="βέλος"/>
          <p:cNvCxnSpPr/>
          <p:nvPr/>
        </p:nvCxnSpPr>
        <p:spPr>
          <a:xfrm>
            <a:off x="4786314" y="5285239"/>
            <a:ext cx="663013" cy="270353"/>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48745" y="4941168"/>
            <a:ext cx="1654474" cy="400110"/>
          </a:xfrm>
          <a:prstGeom prst="rect">
            <a:avLst/>
          </a:prstGeom>
          <a:noFill/>
        </p:spPr>
        <p:txBody>
          <a:bodyPr wrap="square" rtlCol="0">
            <a:spAutoFit/>
          </a:bodyPr>
          <a:lstStyle/>
          <a:p>
            <a:pPr lvl="0"/>
            <a:r>
              <a:rPr lang="en-US" sz="2000" dirty="0">
                <a:solidFill>
                  <a:srgbClr val="C0504D">
                    <a:lumMod val="50000"/>
                  </a:srgbClr>
                </a:solidFill>
                <a:latin typeface="Calibri"/>
              </a:rPr>
              <a:t>sp</a:t>
            </a:r>
            <a:r>
              <a:rPr lang="el-GR" sz="2000" baseline="30000" dirty="0">
                <a:solidFill>
                  <a:srgbClr val="C0504D">
                    <a:lumMod val="50000"/>
                  </a:srgbClr>
                </a:solidFill>
                <a:latin typeface="Calibri"/>
              </a:rPr>
              <a:t>2</a:t>
            </a:r>
            <a:r>
              <a:rPr lang="el-GR" sz="2000" dirty="0">
                <a:solidFill>
                  <a:srgbClr val="C0504D">
                    <a:lumMod val="50000"/>
                  </a:srgbClr>
                </a:solidFill>
                <a:latin typeface="Calibri"/>
              </a:rPr>
              <a:t> άνθρακας</a:t>
            </a:r>
          </a:p>
        </p:txBody>
      </p:sp>
      <p:sp>
        <p:nvSpPr>
          <p:cNvPr id="9" name="TextBox 8"/>
          <p:cNvSpPr txBox="1"/>
          <p:nvPr/>
        </p:nvSpPr>
        <p:spPr>
          <a:xfrm>
            <a:off x="6012160" y="4905944"/>
            <a:ext cx="1728192" cy="400110"/>
          </a:xfrm>
          <a:prstGeom prst="rect">
            <a:avLst/>
          </a:prstGeom>
          <a:noFill/>
        </p:spPr>
        <p:txBody>
          <a:bodyPr wrap="square" rtlCol="0">
            <a:spAutoFit/>
          </a:bodyPr>
          <a:lstStyle/>
          <a:p>
            <a:pPr lvl="0"/>
            <a:r>
              <a:rPr lang="en-US" sz="2000" dirty="0">
                <a:solidFill>
                  <a:schemeClr val="tx2">
                    <a:lumMod val="50000"/>
                  </a:schemeClr>
                </a:solidFill>
                <a:latin typeface="Calibri"/>
              </a:rPr>
              <a:t>sp</a:t>
            </a:r>
            <a:r>
              <a:rPr lang="el-GR" sz="2000" baseline="30000" dirty="0">
                <a:solidFill>
                  <a:schemeClr val="tx2">
                    <a:lumMod val="50000"/>
                  </a:schemeClr>
                </a:solidFill>
                <a:latin typeface="Calibri"/>
              </a:rPr>
              <a:t>2</a:t>
            </a:r>
            <a:r>
              <a:rPr lang="el-GR" sz="2000" dirty="0">
                <a:solidFill>
                  <a:schemeClr val="tx2">
                    <a:lumMod val="50000"/>
                  </a:schemeClr>
                </a:solidFill>
                <a:latin typeface="Calibri"/>
              </a:rPr>
              <a:t> οξυγόνο</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862032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Καρβοξυλικά οξέα</a:t>
            </a:r>
            <a:endParaRPr lang="el-GR" dirty="0"/>
          </a:p>
        </p:txBody>
      </p:sp>
      <p:pic>
        <p:nvPicPr>
          <p:cNvPr id="5" name="Content Placeholder 4" descr="Εικόνα του οξικού οξέ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96" y="1823593"/>
            <a:ext cx="1790950" cy="1390844"/>
          </a:xfrm>
        </p:spPr>
      </p:pic>
      <p:pic>
        <p:nvPicPr>
          <p:cNvPr id="6" name="Picture 5" descr="Εικόνα του οξικού οξέο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772816"/>
            <a:ext cx="2181530" cy="1790950"/>
          </a:xfrm>
          <a:prstGeom prst="rect">
            <a:avLst/>
          </a:prstGeom>
        </p:spPr>
      </p:pic>
      <p:pic>
        <p:nvPicPr>
          <p:cNvPr id="7" name="Picture 6" descr="Εικόνα του οξικού οξέο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1793181"/>
            <a:ext cx="2016224" cy="1789912"/>
          </a:xfrm>
          <a:prstGeom prst="rect">
            <a:avLst/>
          </a:prstGeom>
        </p:spPr>
      </p:pic>
      <p:sp>
        <p:nvSpPr>
          <p:cNvPr id="8" name="TextBox 7"/>
          <p:cNvSpPr txBox="1"/>
          <p:nvPr/>
        </p:nvSpPr>
        <p:spPr>
          <a:xfrm>
            <a:off x="6824137" y="1372706"/>
            <a:ext cx="1584176" cy="400110"/>
          </a:xfrm>
          <a:prstGeom prst="rect">
            <a:avLst/>
          </a:prstGeom>
          <a:noFill/>
        </p:spPr>
        <p:txBody>
          <a:bodyPr wrap="square" rtlCol="0">
            <a:spAutoFit/>
          </a:bodyPr>
          <a:lstStyle/>
          <a:p>
            <a:pPr lvl="0"/>
            <a:r>
              <a:rPr lang="en-US" sz="2000" dirty="0">
                <a:solidFill>
                  <a:schemeClr val="tx2">
                    <a:lumMod val="50000"/>
                  </a:schemeClr>
                </a:solidFill>
                <a:latin typeface="+mn-lt"/>
              </a:rPr>
              <a:t>sp</a:t>
            </a:r>
            <a:r>
              <a:rPr lang="el-GR" sz="2000" baseline="30000" dirty="0">
                <a:solidFill>
                  <a:schemeClr val="tx2">
                    <a:lumMod val="50000"/>
                  </a:schemeClr>
                </a:solidFill>
                <a:latin typeface="+mn-lt"/>
              </a:rPr>
              <a:t>2</a:t>
            </a:r>
            <a:r>
              <a:rPr lang="el-GR" sz="2000" dirty="0">
                <a:solidFill>
                  <a:schemeClr val="tx2">
                    <a:lumMod val="50000"/>
                  </a:schemeClr>
                </a:solidFill>
                <a:latin typeface="+mn-lt"/>
              </a:rPr>
              <a:t> οξυγόνο</a:t>
            </a:r>
          </a:p>
        </p:txBody>
      </p:sp>
      <p:cxnSp>
        <p:nvCxnSpPr>
          <p:cNvPr id="9" name="6 - Ευθύγραμμο βέλος σύνδεσης" title="βέλος"/>
          <p:cNvCxnSpPr/>
          <p:nvPr/>
        </p:nvCxnSpPr>
        <p:spPr>
          <a:xfrm>
            <a:off x="6012160" y="2132856"/>
            <a:ext cx="702980" cy="358330"/>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68804" y="1793181"/>
            <a:ext cx="1654664" cy="400110"/>
          </a:xfrm>
          <a:prstGeom prst="rect">
            <a:avLst/>
          </a:prstGeom>
          <a:noFill/>
        </p:spPr>
        <p:txBody>
          <a:bodyPr wrap="square" rtlCol="0">
            <a:spAutoFit/>
          </a:bodyPr>
          <a:lstStyle/>
          <a:p>
            <a:pPr lvl="0"/>
            <a:r>
              <a:rPr lang="en-US" sz="2000" dirty="0">
                <a:solidFill>
                  <a:srgbClr val="C0504D">
                    <a:lumMod val="50000"/>
                  </a:srgbClr>
                </a:solidFill>
                <a:latin typeface="+mn-lt"/>
              </a:rPr>
              <a:t>sp</a:t>
            </a:r>
            <a:r>
              <a:rPr lang="el-GR" sz="2000" baseline="30000" dirty="0">
                <a:solidFill>
                  <a:srgbClr val="C0504D">
                    <a:lumMod val="50000"/>
                  </a:srgbClr>
                </a:solidFill>
                <a:latin typeface="+mn-lt"/>
              </a:rPr>
              <a:t>2</a:t>
            </a:r>
            <a:r>
              <a:rPr lang="el-GR" sz="2000" dirty="0">
                <a:solidFill>
                  <a:srgbClr val="C0504D">
                    <a:lumMod val="50000"/>
                  </a:srgbClr>
                </a:solidFill>
                <a:latin typeface="+mn-lt"/>
              </a:rPr>
              <a:t> άνθρακας</a:t>
            </a:r>
          </a:p>
        </p:txBody>
      </p:sp>
      <p:cxnSp>
        <p:nvCxnSpPr>
          <p:cNvPr id="12" name="10 - Ευθύγραμμο βέλος σύνδεσης" title="βέλος"/>
          <p:cNvCxnSpPr/>
          <p:nvPr/>
        </p:nvCxnSpPr>
        <p:spPr>
          <a:xfrm flipV="1">
            <a:off x="6072198" y="3058624"/>
            <a:ext cx="357190" cy="5244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35617" y="3583093"/>
            <a:ext cx="1679523" cy="400110"/>
          </a:xfrm>
          <a:prstGeom prst="rect">
            <a:avLst/>
          </a:prstGeom>
          <a:noFill/>
        </p:spPr>
        <p:txBody>
          <a:bodyPr wrap="square" rtlCol="0">
            <a:spAutoFit/>
          </a:bodyPr>
          <a:lstStyle/>
          <a:p>
            <a:r>
              <a:rPr lang="en-US" sz="2000" dirty="0">
                <a:latin typeface="+mn-lt"/>
              </a:rPr>
              <a:t>sp</a:t>
            </a:r>
            <a:r>
              <a:rPr lang="el-GR" sz="2000" baseline="30000" dirty="0">
                <a:latin typeface="+mn-lt"/>
              </a:rPr>
              <a:t>3</a:t>
            </a:r>
            <a:r>
              <a:rPr lang="el-GR" sz="2000" dirty="0">
                <a:latin typeface="+mn-lt"/>
              </a:rPr>
              <a:t> άνθρακας</a:t>
            </a:r>
          </a:p>
        </p:txBody>
      </p:sp>
      <p:sp>
        <p:nvSpPr>
          <p:cNvPr id="15" name="TextBox 14"/>
          <p:cNvSpPr txBox="1"/>
          <p:nvPr/>
        </p:nvSpPr>
        <p:spPr>
          <a:xfrm>
            <a:off x="7056276" y="3028890"/>
            <a:ext cx="1512168" cy="400110"/>
          </a:xfrm>
          <a:prstGeom prst="rect">
            <a:avLst/>
          </a:prstGeom>
          <a:noFill/>
        </p:spPr>
        <p:txBody>
          <a:bodyPr wrap="square" rtlCol="0">
            <a:spAutoFit/>
          </a:bodyPr>
          <a:lstStyle/>
          <a:p>
            <a:r>
              <a:rPr lang="en-US" sz="2000" dirty="0">
                <a:solidFill>
                  <a:srgbClr val="7D3B06"/>
                </a:solidFill>
                <a:latin typeface="+mn-lt"/>
              </a:rPr>
              <a:t>sp</a:t>
            </a:r>
            <a:r>
              <a:rPr lang="el-GR" sz="2000" baseline="30000" dirty="0">
                <a:solidFill>
                  <a:srgbClr val="7D3B06"/>
                </a:solidFill>
                <a:latin typeface="+mn-lt"/>
              </a:rPr>
              <a:t>3</a:t>
            </a:r>
            <a:r>
              <a:rPr lang="el-GR" sz="2000" dirty="0">
                <a:solidFill>
                  <a:srgbClr val="7D3B06"/>
                </a:solidFill>
                <a:latin typeface="+mn-lt"/>
              </a:rPr>
              <a:t> οξυγόνο</a:t>
            </a:r>
          </a:p>
        </p:txBody>
      </p:sp>
      <p:sp>
        <p:nvSpPr>
          <p:cNvPr id="16" name="TextBox 15"/>
          <p:cNvSpPr txBox="1"/>
          <p:nvPr/>
        </p:nvSpPr>
        <p:spPr>
          <a:xfrm>
            <a:off x="107504" y="4509120"/>
            <a:ext cx="8712967" cy="1938992"/>
          </a:xfrm>
          <a:prstGeom prst="rect">
            <a:avLst/>
          </a:prstGeom>
          <a:noFill/>
        </p:spPr>
        <p:txBody>
          <a:bodyPr wrap="square" rtlCol="0">
            <a:spAutoFit/>
          </a:bodyPr>
          <a:lstStyle/>
          <a:p>
            <a:pPr marL="342900" indent="-342900">
              <a:buFont typeface="Wingdings" pitchFamily="2" charset="2"/>
              <a:buChar char="§"/>
            </a:pPr>
            <a:r>
              <a:rPr lang="el-GR" sz="2400" dirty="0">
                <a:latin typeface="+mn-lt"/>
              </a:rPr>
              <a:t>Η συγκρότηση του μορίου του </a:t>
            </a:r>
            <a:r>
              <a:rPr lang="el-GR" sz="2400" i="1" dirty="0">
                <a:latin typeface="+mn-lt"/>
              </a:rPr>
              <a:t>οξικού οξέος</a:t>
            </a:r>
            <a:r>
              <a:rPr lang="el-GR" sz="2400" dirty="0">
                <a:latin typeface="+mn-lt"/>
              </a:rPr>
              <a:t>: </a:t>
            </a:r>
            <a:endParaRPr lang="el-GR" sz="2400" dirty="0" smtClean="0">
              <a:latin typeface="+mn-lt"/>
            </a:endParaRPr>
          </a:p>
          <a:p>
            <a:pPr marL="354013"/>
            <a:r>
              <a:rPr lang="el-GR" sz="2400" dirty="0" smtClean="0">
                <a:latin typeface="+mn-lt"/>
              </a:rPr>
              <a:t>Στη </a:t>
            </a:r>
            <a:r>
              <a:rPr lang="el-GR" sz="2400" dirty="0">
                <a:latin typeface="+mn-lt"/>
              </a:rPr>
              <a:t>μέση βρίσκεται και εδώ το καρβονύλιο (</a:t>
            </a:r>
            <a:r>
              <a:rPr lang="en-US" sz="2400" dirty="0">
                <a:latin typeface="+mn-lt"/>
              </a:rPr>
              <a:t>C</a:t>
            </a:r>
            <a:r>
              <a:rPr lang="el-GR" sz="2400" dirty="0">
                <a:latin typeface="+mn-lt"/>
              </a:rPr>
              <a:t>=</a:t>
            </a:r>
            <a:r>
              <a:rPr lang="en-US" sz="2400" dirty="0">
                <a:latin typeface="+mn-lt"/>
              </a:rPr>
              <a:t>O</a:t>
            </a:r>
            <a:r>
              <a:rPr lang="el-GR" sz="2400" dirty="0">
                <a:latin typeface="+mn-lt"/>
              </a:rPr>
              <a:t>), το οποίο είναι επί πλέον διαθέσιμο να συγκρατήσει δύο άτομα ή ομάδες: στο ένα άκρο μια ομάδα υδροξυλίου και στο άλλο άκρο μια μεθυλομάδα).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13969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Λιπαρά οξέα</a:t>
            </a:r>
            <a:endParaRPr lang="el-GR" dirty="0"/>
          </a:p>
        </p:txBody>
      </p:sp>
      <p:graphicFrame>
        <p:nvGraphicFramePr>
          <p:cNvPr id="5" name="Content Placeholder 4" title="στεατικό οξύ"/>
          <p:cNvGraphicFramePr>
            <a:graphicFrameLocks noGrp="1" noChangeAspect="1"/>
          </p:cNvGraphicFramePr>
          <p:nvPr>
            <p:ph idx="1"/>
            <p:extLst>
              <p:ext uri="{D42A27DB-BD31-4B8C-83A1-F6EECF244321}">
                <p14:modId xmlns:p14="http://schemas.microsoft.com/office/powerpoint/2010/main" val="2532290053"/>
              </p:ext>
            </p:extLst>
          </p:nvPr>
        </p:nvGraphicFramePr>
        <p:xfrm>
          <a:off x="1166197" y="1340768"/>
          <a:ext cx="6367381" cy="1224136"/>
        </p:xfrm>
        <a:graphic>
          <a:graphicData uri="http://schemas.openxmlformats.org/presentationml/2006/ole">
            <mc:AlternateContent xmlns:mc="http://schemas.openxmlformats.org/markup-compatibility/2006">
              <mc:Choice xmlns:v="urn:schemas-microsoft-com:vml" Requires="v">
                <p:oleObj spid="_x0000_s8248" name="ChemSketch" r:id="rId3" imgW="3236976" imgH="621792" progId="ACD.ChemSketch.20">
                  <p:embed/>
                </p:oleObj>
              </mc:Choice>
              <mc:Fallback>
                <p:oleObj name="ChemSketch" r:id="rId3" imgW="3236976" imgH="621792" progId="ACD.ChemSketch.2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197" y="1340768"/>
                        <a:ext cx="6367381" cy="1224136"/>
                      </a:xfrm>
                      <a:prstGeom prst="rect">
                        <a:avLst/>
                      </a:prstGeom>
                      <a:noFill/>
                      <a:ln>
                        <a:noFill/>
                      </a:ln>
                    </p:spPr>
                  </p:pic>
                </p:oleObj>
              </mc:Fallback>
            </mc:AlternateContent>
          </a:graphicData>
        </a:graphic>
      </p:graphicFrame>
      <p:sp>
        <p:nvSpPr>
          <p:cNvPr id="7" name="TextBox 6"/>
          <p:cNvSpPr txBox="1"/>
          <p:nvPr/>
        </p:nvSpPr>
        <p:spPr>
          <a:xfrm>
            <a:off x="319329" y="4869159"/>
            <a:ext cx="8538950" cy="1200329"/>
          </a:xfrm>
          <a:prstGeom prst="rect">
            <a:avLst/>
          </a:prstGeom>
          <a:noFill/>
        </p:spPr>
        <p:txBody>
          <a:bodyPr wrap="square" rtlCol="0">
            <a:spAutoFit/>
          </a:bodyPr>
          <a:lstStyle/>
          <a:p>
            <a:pPr marL="342900" lvl="0" indent="-342900" fontAlgn="auto">
              <a:spcBef>
                <a:spcPts val="0"/>
              </a:spcBef>
              <a:spcAft>
                <a:spcPts val="0"/>
              </a:spcAft>
              <a:buFont typeface="Wingdings" pitchFamily="2" charset="2"/>
              <a:buChar char="§"/>
            </a:pPr>
            <a:r>
              <a:rPr lang="el-GR" sz="2400" dirty="0">
                <a:solidFill>
                  <a:prstClr val="black"/>
                </a:solidFill>
                <a:latin typeface="Calibri"/>
              </a:rPr>
              <a:t>Το μόριο του </a:t>
            </a:r>
            <a:r>
              <a:rPr lang="el-GR" sz="2400" i="1" dirty="0">
                <a:solidFill>
                  <a:prstClr val="black"/>
                </a:solidFill>
                <a:latin typeface="Calibri"/>
              </a:rPr>
              <a:t>στεατικού οξέος (ή δεκαοκτανοϊκού οξέος)</a:t>
            </a:r>
            <a:r>
              <a:rPr lang="el-GR" sz="2400" dirty="0">
                <a:solidFill>
                  <a:prstClr val="black"/>
                </a:solidFill>
                <a:latin typeface="Calibri"/>
              </a:rPr>
              <a:t>: </a:t>
            </a:r>
            <a:endParaRPr lang="el-GR" sz="2400" dirty="0" smtClean="0">
              <a:solidFill>
                <a:prstClr val="black"/>
              </a:solidFill>
              <a:latin typeface="Calibri"/>
            </a:endParaRPr>
          </a:p>
          <a:p>
            <a:pPr marL="354013" lvl="0" fontAlgn="auto">
              <a:spcBef>
                <a:spcPts val="0"/>
              </a:spcBef>
              <a:spcAft>
                <a:spcPts val="0"/>
              </a:spcAft>
            </a:pPr>
            <a:r>
              <a:rPr lang="el-GR" sz="2400" dirty="0" smtClean="0">
                <a:solidFill>
                  <a:prstClr val="black"/>
                </a:solidFill>
                <a:latin typeface="Calibri"/>
              </a:rPr>
              <a:t>Η ομάδα του καρβοξυλίου εδώ συνδέεται με μια μακριά αλκυλική ομάδα δεκαεπτά ανθράκων (ή </a:t>
            </a:r>
            <a:r>
              <a:rPr lang="el-GR" sz="2400" i="1" dirty="0" smtClean="0">
                <a:solidFill>
                  <a:prstClr val="black"/>
                </a:solidFill>
                <a:latin typeface="Calibri"/>
              </a:rPr>
              <a:t>δεκαεπτυλική</a:t>
            </a:r>
            <a:r>
              <a:rPr lang="el-GR" sz="2400" dirty="0" smtClean="0">
                <a:solidFill>
                  <a:prstClr val="black"/>
                </a:solidFill>
                <a:latin typeface="Calibri"/>
              </a:rPr>
              <a:t> ομάδα).</a:t>
            </a:r>
            <a:endParaRPr lang="el-GR" sz="2400" dirty="0">
              <a:solidFill>
                <a:prstClr val="black"/>
              </a:solidFill>
              <a:latin typeface="Calibri"/>
            </a:endParaRPr>
          </a:p>
        </p:txBody>
      </p:sp>
      <p:pic>
        <p:nvPicPr>
          <p:cNvPr id="8225" name="Picture 33" descr="Εικόνα του στεατικού οξέο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2664139"/>
            <a:ext cx="6900593" cy="16032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76008" y="4040434"/>
            <a:ext cx="3168352" cy="461665"/>
          </a:xfrm>
          <a:prstGeom prst="rect">
            <a:avLst/>
          </a:prstGeom>
        </p:spPr>
        <p:txBody>
          <a:bodyPr wrap="square">
            <a:spAutoFit/>
          </a:bodyPr>
          <a:lstStyle/>
          <a:p>
            <a:pPr algn="ctr"/>
            <a:r>
              <a:rPr lang="el-GR" sz="1200" smtClean="0">
                <a:solidFill>
                  <a:schemeClr val="tx1">
                    <a:lumMod val="65000"/>
                    <a:lumOff val="35000"/>
                  </a:schemeClr>
                </a:solidFill>
                <a:latin typeface="+mn-lt"/>
              </a:rPr>
              <a:t>Από </a:t>
            </a:r>
            <a:r>
              <a:rPr lang="en-US" sz="1200" smtClean="0">
                <a:solidFill>
                  <a:schemeClr val="tx1">
                    <a:lumMod val="65000"/>
                    <a:lumOff val="35000"/>
                  </a:schemeClr>
                </a:solidFill>
                <a:latin typeface="+mn-lt"/>
              </a:rPr>
              <a:t>“Palmitelaidic-acid-3D-balls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err="1">
                <a:solidFill>
                  <a:schemeClr val="tx1">
                    <a:lumMod val="65000"/>
                    <a:lumOff val="35000"/>
                  </a:schemeClr>
                </a:solidFill>
                <a:latin typeface="+mn-lt"/>
                <a:hlinkClick r:id="rId6"/>
              </a:rPr>
              <a:t>Jynto</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061462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όροι</a:t>
            </a:r>
          </a:p>
        </p:txBody>
      </p:sp>
      <p:sp>
        <p:nvSpPr>
          <p:cNvPr id="3" name="Content Placeholder 2"/>
          <p:cNvSpPr>
            <a:spLocks noGrp="1"/>
          </p:cNvSpPr>
          <p:nvPr>
            <p:ph idx="1"/>
          </p:nvPr>
        </p:nvSpPr>
        <p:spPr>
          <a:xfrm>
            <a:off x="539552" y="1556792"/>
            <a:ext cx="6768752" cy="3528392"/>
          </a:xfrm>
        </p:spPr>
        <p:txBody>
          <a:bodyPr>
            <a:noAutofit/>
          </a:bodyPr>
          <a:lstStyle/>
          <a:p>
            <a:pPr lvl="0">
              <a:spcAft>
                <a:spcPts val="600"/>
              </a:spcAft>
              <a:buClr>
                <a:schemeClr val="tx1"/>
              </a:buClr>
              <a:buFont typeface="Wingdings" pitchFamily="2" charset="2"/>
              <a:buChar char="§"/>
            </a:pPr>
            <a:r>
              <a:rPr lang="el-GR" sz="2800" dirty="0">
                <a:solidFill>
                  <a:prstClr val="black"/>
                </a:solidFill>
              </a:rPr>
              <a:t>Ομοιοπολικές χημικές </a:t>
            </a:r>
            <a:r>
              <a:rPr lang="el-GR" sz="2800" dirty="0" smtClean="0">
                <a:solidFill>
                  <a:prstClr val="black"/>
                </a:solidFill>
              </a:rPr>
              <a:t>ενώσεις</a:t>
            </a:r>
            <a:r>
              <a:rPr lang="en-US" sz="2800" dirty="0" smtClean="0">
                <a:solidFill>
                  <a:prstClr val="black"/>
                </a:solidFill>
              </a:rPr>
              <a:t>,</a:t>
            </a:r>
            <a:endParaRPr lang="el-GR" sz="2800" dirty="0">
              <a:solidFill>
                <a:prstClr val="black"/>
              </a:solidFill>
            </a:endParaRPr>
          </a:p>
          <a:p>
            <a:pPr lvl="0">
              <a:spcAft>
                <a:spcPts val="600"/>
              </a:spcAft>
              <a:buClr>
                <a:schemeClr val="tx1"/>
              </a:buClr>
              <a:buFont typeface="Wingdings" pitchFamily="2" charset="2"/>
              <a:buChar char="§"/>
            </a:pPr>
            <a:r>
              <a:rPr lang="el-GR" sz="2800" dirty="0">
                <a:solidFill>
                  <a:prstClr val="black"/>
                </a:solidFill>
              </a:rPr>
              <a:t>Ενώσεις του </a:t>
            </a:r>
            <a:r>
              <a:rPr lang="el-GR" sz="2800" dirty="0" smtClean="0">
                <a:solidFill>
                  <a:prstClr val="black"/>
                </a:solidFill>
              </a:rPr>
              <a:t>άνθρακα</a:t>
            </a:r>
            <a:r>
              <a:rPr lang="en-US" sz="2800" dirty="0" smtClean="0">
                <a:solidFill>
                  <a:prstClr val="black"/>
                </a:solidFill>
              </a:rPr>
              <a:t>,</a:t>
            </a:r>
            <a:endParaRPr lang="el-GR" sz="2800" dirty="0">
              <a:solidFill>
                <a:prstClr val="black"/>
              </a:solidFill>
            </a:endParaRPr>
          </a:p>
          <a:p>
            <a:pPr lvl="0">
              <a:spcAft>
                <a:spcPts val="600"/>
              </a:spcAft>
              <a:buClr>
                <a:schemeClr val="tx1"/>
              </a:buClr>
              <a:buFont typeface="Wingdings" pitchFamily="2" charset="2"/>
              <a:buChar char="§"/>
            </a:pPr>
            <a:r>
              <a:rPr lang="el-GR" sz="2800" dirty="0">
                <a:solidFill>
                  <a:prstClr val="black"/>
                </a:solidFill>
              </a:rPr>
              <a:t>Χαρακτηριστικές </a:t>
            </a:r>
            <a:r>
              <a:rPr lang="el-GR" sz="2800" dirty="0" smtClean="0">
                <a:solidFill>
                  <a:prstClr val="black"/>
                </a:solidFill>
              </a:rPr>
              <a:t>ομάδες</a:t>
            </a:r>
            <a:r>
              <a:rPr lang="en-US" sz="2800" dirty="0" smtClean="0">
                <a:solidFill>
                  <a:prstClr val="black"/>
                </a:solidFill>
              </a:rPr>
              <a:t>,</a:t>
            </a:r>
            <a:endParaRPr lang="el-GR" sz="2800" dirty="0">
              <a:solidFill>
                <a:prstClr val="black"/>
              </a:solidFill>
            </a:endParaRPr>
          </a:p>
          <a:p>
            <a:pPr lvl="0">
              <a:spcAft>
                <a:spcPts val="600"/>
              </a:spcAft>
              <a:buClr>
                <a:schemeClr val="tx1"/>
              </a:buClr>
              <a:buFont typeface="Wingdings" pitchFamily="2" charset="2"/>
              <a:buChar char="§"/>
            </a:pPr>
            <a:r>
              <a:rPr lang="el-GR" sz="2800" dirty="0">
                <a:solidFill>
                  <a:prstClr val="black"/>
                </a:solidFill>
              </a:rPr>
              <a:t>Τετραεδρική μοριακή </a:t>
            </a:r>
            <a:r>
              <a:rPr lang="el-GR" sz="2800" dirty="0" smtClean="0">
                <a:solidFill>
                  <a:prstClr val="black"/>
                </a:solidFill>
              </a:rPr>
              <a:t>δομή</a:t>
            </a:r>
            <a:r>
              <a:rPr lang="en-US" sz="2800" dirty="0" smtClean="0">
                <a:solidFill>
                  <a:prstClr val="black"/>
                </a:solidFill>
              </a:rPr>
              <a:t>,</a:t>
            </a:r>
            <a:endParaRPr lang="el-GR" sz="2800" dirty="0">
              <a:solidFill>
                <a:prstClr val="black"/>
              </a:solidFill>
            </a:endParaRPr>
          </a:p>
          <a:p>
            <a:pPr lvl="0">
              <a:spcAft>
                <a:spcPts val="600"/>
              </a:spcAft>
              <a:buClr>
                <a:schemeClr val="tx1"/>
              </a:buClr>
              <a:buFont typeface="Wingdings" pitchFamily="2" charset="2"/>
              <a:buChar char="§"/>
            </a:pPr>
            <a:r>
              <a:rPr lang="el-GR" sz="2800" dirty="0">
                <a:solidFill>
                  <a:prstClr val="black"/>
                </a:solidFill>
              </a:rPr>
              <a:t>Επίπεδη τριγωνική μοριακή δομή</a:t>
            </a:r>
          </a:p>
          <a:p>
            <a:pPr lvl="0">
              <a:spcAft>
                <a:spcPts val="600"/>
              </a:spcAft>
              <a:buClr>
                <a:schemeClr val="tx1"/>
              </a:buClr>
              <a:buFont typeface="Wingdings" pitchFamily="2" charset="2"/>
              <a:buChar char="§"/>
            </a:pPr>
            <a:r>
              <a:rPr lang="el-GR" sz="2800" dirty="0">
                <a:solidFill>
                  <a:prstClr val="black"/>
                </a:solidFill>
              </a:rPr>
              <a:t>Ευθύγραμμη μοριακή </a:t>
            </a:r>
            <a:r>
              <a:rPr lang="el-GR" sz="2800" dirty="0" smtClean="0">
                <a:solidFill>
                  <a:prstClr val="black"/>
                </a:solidFill>
              </a:rPr>
              <a:t>δομή</a:t>
            </a:r>
            <a:r>
              <a:rPr lang="en-US" sz="2800" dirty="0" smtClean="0">
                <a:solidFill>
                  <a:prstClr val="black"/>
                </a:solidFill>
              </a:rPr>
              <a:t>.</a:t>
            </a:r>
            <a:endParaRPr lang="el-GR" sz="2800" dirty="0">
              <a:solidFill>
                <a:prstClr val="black"/>
              </a:solidFill>
            </a:endParaRPr>
          </a:p>
          <a:p>
            <a:pPr>
              <a:buClr>
                <a:schemeClr val="tx1"/>
              </a:buClr>
              <a:buFont typeface="Wingdings" pitchFamily="2" charset="2"/>
              <a:buChar char="§"/>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711610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Καρβοξυλικό ανιόν</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80728"/>
            <a:ext cx="3610479" cy="1933845"/>
          </a:xfrm>
        </p:spPr>
      </p:pic>
      <p:sp>
        <p:nvSpPr>
          <p:cNvPr id="10" name="TextBox 9"/>
          <p:cNvSpPr txBox="1"/>
          <p:nvPr/>
        </p:nvSpPr>
        <p:spPr>
          <a:xfrm>
            <a:off x="300758" y="3068960"/>
            <a:ext cx="8578417" cy="3564053"/>
          </a:xfrm>
          <a:prstGeom prst="rect">
            <a:avLst/>
          </a:prstGeom>
          <a:noFill/>
        </p:spPr>
        <p:txBody>
          <a:bodyPr wrap="square" rtlCol="0">
            <a:spAutoFit/>
          </a:bodyPr>
          <a:lstStyle/>
          <a:p>
            <a:pPr lvl="0" fontAlgn="auto">
              <a:spcBef>
                <a:spcPct val="20000"/>
              </a:spcBef>
              <a:spcAft>
                <a:spcPts val="0"/>
              </a:spcAft>
            </a:pPr>
            <a:r>
              <a:rPr lang="el-GR" sz="2400" dirty="0">
                <a:solidFill>
                  <a:prstClr val="black"/>
                </a:solidFill>
                <a:latin typeface="Calibri"/>
              </a:rPr>
              <a:t>Η συγκρότηση του </a:t>
            </a:r>
            <a:r>
              <a:rPr lang="el-GR" sz="2400" i="1" dirty="0">
                <a:solidFill>
                  <a:prstClr val="black"/>
                </a:solidFill>
                <a:latin typeface="Calibri"/>
              </a:rPr>
              <a:t>οξικού ανιόντος</a:t>
            </a:r>
            <a:r>
              <a:rPr lang="el-GR" sz="2400" dirty="0">
                <a:solidFill>
                  <a:prstClr val="black"/>
                </a:solidFill>
                <a:latin typeface="Calibri"/>
              </a:rPr>
              <a:t>:  </a:t>
            </a:r>
          </a:p>
          <a:p>
            <a:pPr marL="342900" lvl="0" indent="-342900" fontAlgn="auto">
              <a:spcBef>
                <a:spcPct val="20000"/>
              </a:spcBef>
              <a:spcAft>
                <a:spcPts val="0"/>
              </a:spcAft>
              <a:buFont typeface="Wingdings" pitchFamily="2" charset="2"/>
              <a:buChar char="§"/>
            </a:pPr>
            <a:r>
              <a:rPr lang="el-GR" sz="2400" dirty="0">
                <a:solidFill>
                  <a:prstClr val="black"/>
                </a:solidFill>
                <a:latin typeface="Calibri"/>
              </a:rPr>
              <a:t>Το </a:t>
            </a:r>
            <a:r>
              <a:rPr lang="el-GR" sz="2400" i="1" dirty="0">
                <a:solidFill>
                  <a:prstClr val="black"/>
                </a:solidFill>
                <a:latin typeface="Calibri"/>
              </a:rPr>
              <a:t>καρβοξυλικό ανιόν</a:t>
            </a:r>
            <a:r>
              <a:rPr lang="el-GR" sz="2400" dirty="0">
                <a:solidFill>
                  <a:prstClr val="black"/>
                </a:solidFill>
                <a:latin typeface="Calibri"/>
              </a:rPr>
              <a:t> διαφέρει σημαντικότατα από την αντίστοιχη όξινη καρβοξυλομάδα επειδή έχει χάσει το ιόν υδρογόνου (</a:t>
            </a:r>
            <a:r>
              <a:rPr lang="en-US" sz="2400" dirty="0">
                <a:solidFill>
                  <a:prstClr val="black"/>
                </a:solidFill>
                <a:latin typeface="Calibri"/>
              </a:rPr>
              <a:t>H</a:t>
            </a:r>
            <a:r>
              <a:rPr lang="el-GR" sz="2400" baseline="30000" dirty="0">
                <a:solidFill>
                  <a:prstClr val="black"/>
                </a:solidFill>
                <a:latin typeface="Calibri"/>
              </a:rPr>
              <a:t>+</a:t>
            </a:r>
            <a:r>
              <a:rPr lang="el-GR" sz="2400" dirty="0">
                <a:solidFill>
                  <a:prstClr val="black"/>
                </a:solidFill>
                <a:latin typeface="Calibri"/>
              </a:rPr>
              <a:t>), και συνεπώς φέρει αρνητικό φορτίο, το οποίο μοιράζεται στις 2 δομές συντονισμού που φαίνονται με το διπλό βέλος, βλ. δομές </a:t>
            </a:r>
            <a:r>
              <a:rPr lang="el-GR" sz="2400" b="1" dirty="0">
                <a:solidFill>
                  <a:prstClr val="black"/>
                </a:solidFill>
                <a:latin typeface="Calibri"/>
              </a:rPr>
              <a:t>(α)</a:t>
            </a:r>
            <a:r>
              <a:rPr lang="el-GR" sz="2400" dirty="0">
                <a:solidFill>
                  <a:prstClr val="black"/>
                </a:solidFill>
                <a:latin typeface="Calibri"/>
              </a:rPr>
              <a:t>. </a:t>
            </a:r>
            <a:endParaRPr lang="el-GR" sz="2400" b="1" dirty="0">
              <a:solidFill>
                <a:prstClr val="black"/>
              </a:solidFill>
              <a:latin typeface="Calibri"/>
            </a:endParaRPr>
          </a:p>
          <a:p>
            <a:pPr marL="342900" lvl="0" indent="-342900" fontAlgn="auto">
              <a:spcBef>
                <a:spcPct val="20000"/>
              </a:spcBef>
              <a:spcAft>
                <a:spcPts val="0"/>
              </a:spcAft>
              <a:buFont typeface="Wingdings" pitchFamily="2" charset="2"/>
              <a:buChar char="§"/>
            </a:pPr>
            <a:r>
              <a:rPr lang="el-GR" sz="2400" dirty="0">
                <a:solidFill>
                  <a:prstClr val="black"/>
                </a:solidFill>
                <a:latin typeface="Calibri"/>
              </a:rPr>
              <a:t>Εναλλακτικά, μπορούμε να απεικονίσουμε αυτή τη σύνθετη κατάσταση με </a:t>
            </a:r>
            <a:r>
              <a:rPr lang="el-GR" sz="2400" b="1" dirty="0">
                <a:solidFill>
                  <a:prstClr val="black"/>
                </a:solidFill>
                <a:latin typeface="Calibri"/>
              </a:rPr>
              <a:t>μη εντοπισμένο </a:t>
            </a:r>
            <a:r>
              <a:rPr lang="el-GR" sz="2400" dirty="0">
                <a:solidFill>
                  <a:prstClr val="black"/>
                </a:solidFill>
                <a:latin typeface="Calibri"/>
              </a:rPr>
              <a:t>αρνητικό φορτίο (σημειώνεται με την εστιγμένη καμπύλη γραμμή στο μέσον), βλ. </a:t>
            </a:r>
            <a:r>
              <a:rPr lang="el-GR" sz="2400" dirty="0">
                <a:solidFill>
                  <a:schemeClr val="tx2">
                    <a:lumMod val="75000"/>
                  </a:schemeClr>
                </a:solidFill>
                <a:latin typeface="Calibri"/>
              </a:rPr>
              <a:t>δομή </a:t>
            </a:r>
            <a:r>
              <a:rPr lang="el-GR" sz="2400" b="1" dirty="0">
                <a:solidFill>
                  <a:schemeClr val="tx2">
                    <a:lumMod val="75000"/>
                  </a:schemeClr>
                </a:solidFill>
                <a:latin typeface="Calibri"/>
              </a:rPr>
              <a:t>(β)</a:t>
            </a:r>
            <a:r>
              <a:rPr lang="el-GR" sz="2400" dirty="0">
                <a:solidFill>
                  <a:schemeClr val="tx2">
                    <a:lumMod val="75000"/>
                  </a:schemeClr>
                </a:solidFill>
                <a:latin typeface="Calibri"/>
              </a:rPr>
              <a:t>. </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344934"/>
            <a:ext cx="1514475" cy="1724025"/>
          </a:xfrm>
          <a:prstGeom prst="rect">
            <a:avLst/>
          </a:prstGeom>
          <a:noFill/>
          <a:ln w="5715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524307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Καρβοξυλικό </a:t>
            </a:r>
            <a:r>
              <a:rPr lang="el-GR" dirty="0" smtClean="0">
                <a:solidFill>
                  <a:prstClr val="black"/>
                </a:solidFill>
              </a:rPr>
              <a:t>ανιόν </a:t>
            </a:r>
            <a:r>
              <a:rPr lang="el-GR" sz="3200" b="0" dirty="0" smtClean="0">
                <a:solidFill>
                  <a:prstClr val="black"/>
                </a:solidFill>
              </a:rPr>
              <a:t>(συνέχεια)</a:t>
            </a:r>
            <a:endParaRPr lang="el-GR" sz="3200" b="0" dirty="0"/>
          </a:p>
        </p:txBody>
      </p:sp>
      <p:sp>
        <p:nvSpPr>
          <p:cNvPr id="6" name="TextBox 5"/>
          <p:cNvSpPr txBox="1"/>
          <p:nvPr/>
        </p:nvSpPr>
        <p:spPr>
          <a:xfrm>
            <a:off x="179512" y="4149080"/>
            <a:ext cx="8352928" cy="1200329"/>
          </a:xfrm>
          <a:prstGeom prst="rect">
            <a:avLst/>
          </a:prstGeom>
          <a:noFill/>
        </p:spPr>
        <p:txBody>
          <a:bodyPr wrap="square" rtlCol="0">
            <a:spAutoFit/>
          </a:bodyPr>
          <a:lstStyle/>
          <a:p>
            <a:pPr marL="342900" lvl="0" indent="-342900" fontAlgn="auto">
              <a:spcBef>
                <a:spcPct val="20000"/>
              </a:spcBef>
              <a:spcAft>
                <a:spcPts val="0"/>
              </a:spcAft>
              <a:buFont typeface="Wingdings" pitchFamily="2" charset="2"/>
              <a:buChar char="§"/>
            </a:pPr>
            <a:r>
              <a:rPr lang="el-GR" sz="2400" dirty="0">
                <a:solidFill>
                  <a:prstClr val="black"/>
                </a:solidFill>
                <a:latin typeface="Calibri"/>
              </a:rPr>
              <a:t>Παρατηρούμε ότι το ιόν αυτό διαθέτει υψηλότερη συμμετρία σε σχέση με το αντίστοιχο οξύ γιατί τα δυο </a:t>
            </a:r>
            <a:r>
              <a:rPr lang="el-GR" sz="2400" b="1" dirty="0">
                <a:solidFill>
                  <a:srgbClr val="820000"/>
                </a:solidFill>
                <a:latin typeface="Calibri"/>
              </a:rPr>
              <a:t>οξυγόνα</a:t>
            </a:r>
            <a:r>
              <a:rPr lang="el-GR" sz="2400" dirty="0">
                <a:solidFill>
                  <a:schemeClr val="accent2">
                    <a:lumMod val="50000"/>
                  </a:schemeClr>
                </a:solidFill>
                <a:latin typeface="Calibri"/>
              </a:rPr>
              <a:t> </a:t>
            </a:r>
            <a:r>
              <a:rPr lang="el-GR" sz="2400" dirty="0">
                <a:solidFill>
                  <a:prstClr val="black"/>
                </a:solidFill>
                <a:latin typeface="Calibri"/>
              </a:rPr>
              <a:t>είναι </a:t>
            </a:r>
            <a:r>
              <a:rPr lang="el-GR" sz="2400" b="1" dirty="0">
                <a:solidFill>
                  <a:srgbClr val="820000"/>
                </a:solidFill>
                <a:latin typeface="Calibri"/>
              </a:rPr>
              <a:t>ισοδύναμα</a:t>
            </a:r>
            <a:r>
              <a:rPr lang="el-GR" sz="2400" dirty="0">
                <a:solidFill>
                  <a:prstClr val="black"/>
                </a:solidFill>
                <a:latin typeface="Calibri"/>
              </a:rPr>
              <a:t> , βλ</a:t>
            </a:r>
            <a:r>
              <a:rPr lang="el-GR" sz="2400" dirty="0">
                <a:solidFill>
                  <a:srgbClr val="8064A2">
                    <a:lumMod val="50000"/>
                  </a:srgbClr>
                </a:solidFill>
                <a:latin typeface="Calibri"/>
              </a:rPr>
              <a:t>. </a:t>
            </a:r>
            <a:r>
              <a:rPr lang="el-GR" sz="2400" b="1" dirty="0">
                <a:solidFill>
                  <a:schemeClr val="accent4">
                    <a:lumMod val="75000"/>
                  </a:schemeClr>
                </a:solidFill>
                <a:latin typeface="Calibri"/>
              </a:rPr>
              <a:t>δομή (γ)</a:t>
            </a:r>
            <a:r>
              <a:rPr lang="el-GR" sz="2400" dirty="0">
                <a:solidFill>
                  <a:srgbClr val="8064A2">
                    <a:lumMod val="50000"/>
                  </a:srgbClr>
                </a:solidFill>
                <a:latin typeface="Calibri"/>
              </a:rPr>
              <a:t>.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84784"/>
            <a:ext cx="1981200" cy="2095500"/>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9727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08720"/>
          </a:xfrm>
        </p:spPr>
        <p:txBody>
          <a:bodyPr/>
          <a:lstStyle/>
          <a:p>
            <a:r>
              <a:rPr lang="el-GR" dirty="0">
                <a:solidFill>
                  <a:prstClr val="black"/>
                </a:solidFill>
              </a:rPr>
              <a:t>Εστέρες καρβοξυλικών οξέων</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66" y="1517780"/>
            <a:ext cx="1848108" cy="150516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498" y="1602412"/>
            <a:ext cx="2000529" cy="16956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625" y="1712579"/>
            <a:ext cx="3057952" cy="2048161"/>
          </a:xfrm>
          <a:prstGeom prst="rect">
            <a:avLst/>
          </a:prstGeom>
        </p:spPr>
      </p:pic>
      <p:sp>
        <p:nvSpPr>
          <p:cNvPr id="8" name="TextBox 7"/>
          <p:cNvSpPr txBox="1"/>
          <p:nvPr/>
        </p:nvSpPr>
        <p:spPr>
          <a:xfrm>
            <a:off x="6151922" y="1664935"/>
            <a:ext cx="1584176" cy="400110"/>
          </a:xfrm>
          <a:prstGeom prst="rect">
            <a:avLst/>
          </a:prstGeom>
          <a:noFill/>
        </p:spPr>
        <p:txBody>
          <a:bodyPr wrap="square" rtlCol="0">
            <a:spAutoFit/>
          </a:bodyPr>
          <a:lstStyle/>
          <a:p>
            <a:r>
              <a:rPr lang="en-US" sz="2000" dirty="0">
                <a:solidFill>
                  <a:srgbClr val="820000"/>
                </a:solidFill>
                <a:latin typeface="+mn-lt"/>
              </a:rPr>
              <a:t>sp</a:t>
            </a:r>
            <a:r>
              <a:rPr lang="el-GR" sz="2000" baseline="30000" dirty="0">
                <a:solidFill>
                  <a:srgbClr val="820000"/>
                </a:solidFill>
                <a:latin typeface="+mn-lt"/>
              </a:rPr>
              <a:t>2</a:t>
            </a:r>
            <a:r>
              <a:rPr lang="el-GR" sz="2000" dirty="0">
                <a:solidFill>
                  <a:srgbClr val="820000"/>
                </a:solidFill>
                <a:latin typeface="+mn-lt"/>
              </a:rPr>
              <a:t> οξυγόνο</a:t>
            </a:r>
          </a:p>
        </p:txBody>
      </p:sp>
      <p:sp>
        <p:nvSpPr>
          <p:cNvPr id="9" name="TextBox 8"/>
          <p:cNvSpPr txBox="1"/>
          <p:nvPr/>
        </p:nvSpPr>
        <p:spPr>
          <a:xfrm>
            <a:off x="4238169" y="1746490"/>
            <a:ext cx="1800201" cy="400110"/>
          </a:xfrm>
          <a:prstGeom prst="rect">
            <a:avLst/>
          </a:prstGeom>
          <a:noFill/>
        </p:spPr>
        <p:txBody>
          <a:bodyPr wrap="square" rtlCol="0">
            <a:spAutoFit/>
          </a:bodyPr>
          <a:lstStyle/>
          <a:p>
            <a:r>
              <a:rPr lang="en-US" sz="2000" dirty="0">
                <a:solidFill>
                  <a:schemeClr val="accent5">
                    <a:lumMod val="50000"/>
                  </a:schemeClr>
                </a:solidFill>
                <a:latin typeface="+mn-lt"/>
              </a:rPr>
              <a:t>sp</a:t>
            </a:r>
            <a:r>
              <a:rPr lang="el-GR" sz="2000" baseline="30000" dirty="0">
                <a:solidFill>
                  <a:schemeClr val="accent5">
                    <a:lumMod val="50000"/>
                  </a:schemeClr>
                </a:solidFill>
                <a:latin typeface="+mn-lt"/>
              </a:rPr>
              <a:t>2</a:t>
            </a:r>
            <a:r>
              <a:rPr lang="el-GR" sz="2000" dirty="0">
                <a:solidFill>
                  <a:schemeClr val="accent5">
                    <a:lumMod val="50000"/>
                  </a:schemeClr>
                </a:solidFill>
                <a:latin typeface="+mn-lt"/>
              </a:rPr>
              <a:t> άνθρακας</a:t>
            </a:r>
          </a:p>
        </p:txBody>
      </p:sp>
      <p:cxnSp>
        <p:nvCxnSpPr>
          <p:cNvPr id="10" name="6 - Ευθύγραμμο βέλος σύνδεσης"/>
          <p:cNvCxnSpPr/>
          <p:nvPr/>
        </p:nvCxnSpPr>
        <p:spPr>
          <a:xfrm>
            <a:off x="5188335" y="2127422"/>
            <a:ext cx="658591" cy="445637"/>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89734" y="3498576"/>
            <a:ext cx="1704355" cy="400110"/>
          </a:xfrm>
          <a:prstGeom prst="rect">
            <a:avLst/>
          </a:prstGeom>
          <a:noFill/>
        </p:spPr>
        <p:txBody>
          <a:bodyPr wrap="square" rtlCol="0">
            <a:spAutoFit/>
          </a:bodyPr>
          <a:lstStyle/>
          <a:p>
            <a:pPr lvl="0"/>
            <a:r>
              <a:rPr lang="en-US" sz="2000" dirty="0">
                <a:solidFill>
                  <a:prstClr val="black"/>
                </a:solidFill>
                <a:latin typeface="Calibri"/>
              </a:rPr>
              <a:t>sp</a:t>
            </a:r>
            <a:r>
              <a:rPr lang="el-GR" sz="2000" baseline="30000" dirty="0">
                <a:solidFill>
                  <a:prstClr val="black"/>
                </a:solidFill>
                <a:latin typeface="Calibri"/>
              </a:rPr>
              <a:t>3</a:t>
            </a:r>
            <a:r>
              <a:rPr lang="el-GR" sz="2000" dirty="0">
                <a:solidFill>
                  <a:prstClr val="black"/>
                </a:solidFill>
                <a:latin typeface="Calibri"/>
              </a:rPr>
              <a:t> άνθρακας</a:t>
            </a:r>
          </a:p>
        </p:txBody>
      </p:sp>
      <p:cxnSp>
        <p:nvCxnSpPr>
          <p:cNvPr id="12" name="11 - Ευθύγραμμο βέλος σύνδεσης"/>
          <p:cNvCxnSpPr>
            <a:stCxn id="11" idx="0"/>
          </p:cNvCxnSpPr>
          <p:nvPr/>
        </p:nvCxnSpPr>
        <p:spPr>
          <a:xfrm flipV="1">
            <a:off x="5141912" y="3239831"/>
            <a:ext cx="357834" cy="2587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64544" y="2760560"/>
            <a:ext cx="1656184" cy="400110"/>
          </a:xfrm>
          <a:prstGeom prst="rect">
            <a:avLst/>
          </a:prstGeom>
          <a:noFill/>
        </p:spPr>
        <p:txBody>
          <a:bodyPr wrap="square" rtlCol="0">
            <a:spAutoFit/>
          </a:bodyPr>
          <a:lstStyle/>
          <a:p>
            <a:pPr lvl="0"/>
            <a:r>
              <a:rPr lang="en-US" sz="2000" dirty="0">
                <a:solidFill>
                  <a:prstClr val="black"/>
                </a:solidFill>
                <a:latin typeface="Calibri"/>
              </a:rPr>
              <a:t>sp</a:t>
            </a:r>
            <a:r>
              <a:rPr lang="el-GR" sz="2000" baseline="30000" dirty="0">
                <a:solidFill>
                  <a:prstClr val="black"/>
                </a:solidFill>
                <a:latin typeface="Calibri"/>
              </a:rPr>
              <a:t>3</a:t>
            </a:r>
            <a:r>
              <a:rPr lang="el-GR" sz="2000" dirty="0">
                <a:solidFill>
                  <a:prstClr val="black"/>
                </a:solidFill>
                <a:latin typeface="Calibri"/>
              </a:rPr>
              <a:t> άνθρακας</a:t>
            </a:r>
          </a:p>
        </p:txBody>
      </p:sp>
      <p:sp>
        <p:nvSpPr>
          <p:cNvPr id="14" name="TextBox 13"/>
          <p:cNvSpPr txBox="1"/>
          <p:nvPr/>
        </p:nvSpPr>
        <p:spPr>
          <a:xfrm>
            <a:off x="6151922" y="3677242"/>
            <a:ext cx="1872953" cy="400110"/>
          </a:xfrm>
          <a:prstGeom prst="rect">
            <a:avLst/>
          </a:prstGeom>
          <a:noFill/>
        </p:spPr>
        <p:txBody>
          <a:bodyPr wrap="square" rtlCol="0">
            <a:spAutoFit/>
          </a:bodyPr>
          <a:lstStyle/>
          <a:p>
            <a:pPr lvl="0"/>
            <a:r>
              <a:rPr lang="en-US" sz="2000" dirty="0">
                <a:solidFill>
                  <a:srgbClr val="820000"/>
                </a:solidFill>
                <a:latin typeface="Calibri"/>
              </a:rPr>
              <a:t>sp</a:t>
            </a:r>
            <a:r>
              <a:rPr lang="el-GR" sz="2000" baseline="30000" dirty="0">
                <a:solidFill>
                  <a:srgbClr val="820000"/>
                </a:solidFill>
                <a:latin typeface="Calibri"/>
              </a:rPr>
              <a:t>3</a:t>
            </a:r>
            <a:r>
              <a:rPr lang="el-GR" sz="2000" dirty="0">
                <a:solidFill>
                  <a:srgbClr val="820000"/>
                </a:solidFill>
                <a:latin typeface="Calibri"/>
              </a:rPr>
              <a:t> οξυγόνο</a:t>
            </a:r>
          </a:p>
        </p:txBody>
      </p:sp>
      <p:sp>
        <p:nvSpPr>
          <p:cNvPr id="17" name="TextBox 16"/>
          <p:cNvSpPr txBox="1"/>
          <p:nvPr/>
        </p:nvSpPr>
        <p:spPr>
          <a:xfrm>
            <a:off x="179512" y="4869160"/>
            <a:ext cx="8424936" cy="1569660"/>
          </a:xfrm>
          <a:prstGeom prst="rect">
            <a:avLst/>
          </a:prstGeom>
          <a:noFill/>
        </p:spPr>
        <p:txBody>
          <a:bodyPr wrap="square" rtlCol="0">
            <a:spAutoFit/>
          </a:bodyPr>
          <a:lstStyle/>
          <a:p>
            <a:pPr marL="342900" lvl="0" indent="-342900" fontAlgn="auto">
              <a:spcBef>
                <a:spcPct val="20000"/>
              </a:spcBef>
              <a:spcAft>
                <a:spcPts val="0"/>
              </a:spcAft>
              <a:buFont typeface="Wingdings" pitchFamily="2" charset="2"/>
              <a:buChar char="§"/>
            </a:pPr>
            <a:r>
              <a:rPr lang="el-GR" sz="2400" dirty="0">
                <a:solidFill>
                  <a:prstClr val="black"/>
                </a:solidFill>
                <a:latin typeface="Calibri"/>
              </a:rPr>
              <a:t>Η συγκρότηση του μορίου του </a:t>
            </a:r>
            <a:r>
              <a:rPr lang="el-GR" sz="2400" i="1" dirty="0">
                <a:solidFill>
                  <a:prstClr val="black"/>
                </a:solidFill>
                <a:latin typeface="Calibri"/>
              </a:rPr>
              <a:t>οξικού μεθυλεστέρα</a:t>
            </a:r>
            <a:r>
              <a:rPr lang="el-GR" sz="2400" dirty="0">
                <a:solidFill>
                  <a:prstClr val="black"/>
                </a:solidFill>
                <a:latin typeface="Calibri"/>
              </a:rPr>
              <a:t>: στη μέση βρίσκεται το </a:t>
            </a:r>
            <a:r>
              <a:rPr lang="el-GR" sz="2400" b="1" dirty="0">
                <a:solidFill>
                  <a:prstClr val="black"/>
                </a:solidFill>
                <a:latin typeface="Calibri"/>
              </a:rPr>
              <a:t>καρβονύλιο</a:t>
            </a:r>
            <a:r>
              <a:rPr lang="el-GR" sz="2400" dirty="0">
                <a:solidFill>
                  <a:prstClr val="black"/>
                </a:solidFill>
                <a:latin typeface="Calibri"/>
              </a:rPr>
              <a:t> (</a:t>
            </a:r>
            <a:r>
              <a:rPr lang="en-US" sz="2400" dirty="0">
                <a:solidFill>
                  <a:prstClr val="black"/>
                </a:solidFill>
                <a:latin typeface="Calibri"/>
              </a:rPr>
              <a:t>C</a:t>
            </a:r>
            <a:r>
              <a:rPr lang="el-GR" sz="2400" dirty="0">
                <a:solidFill>
                  <a:prstClr val="black"/>
                </a:solidFill>
                <a:latin typeface="Calibri"/>
              </a:rPr>
              <a:t>=</a:t>
            </a:r>
            <a:r>
              <a:rPr lang="en-US" sz="2400" dirty="0">
                <a:solidFill>
                  <a:prstClr val="black"/>
                </a:solidFill>
                <a:latin typeface="Calibri"/>
              </a:rPr>
              <a:t>O</a:t>
            </a:r>
            <a:r>
              <a:rPr lang="el-GR" sz="2400" dirty="0">
                <a:solidFill>
                  <a:prstClr val="black"/>
                </a:solidFill>
                <a:latin typeface="Calibri"/>
              </a:rPr>
              <a:t>), το οποίο είναι επί πλέον διαθέσιμο να συγκρατήσει δύο άτομα ή ομάδες: στο ένα άκρο μια ομάδα υδροξυλίου και στο άλλο άκρο μια μεθυλομάδα).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221049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Εστέρες λιπαρών οξέων</a:t>
            </a:r>
            <a:endParaRPr lang="el-GR" dirty="0"/>
          </a:p>
        </p:txBody>
      </p:sp>
      <p:sp>
        <p:nvSpPr>
          <p:cNvPr id="3" name="Θέση περιεχομένου 2"/>
          <p:cNvSpPr>
            <a:spLocks noGrp="1"/>
          </p:cNvSpPr>
          <p:nvPr>
            <p:ph idx="1"/>
          </p:nvPr>
        </p:nvSpPr>
        <p:spPr>
          <a:xfrm>
            <a:off x="467544" y="5373216"/>
            <a:ext cx="8229600" cy="936104"/>
          </a:xfrm>
        </p:spPr>
        <p:txBody>
          <a:bodyPr>
            <a:normAutofit/>
          </a:bodyPr>
          <a:lstStyle/>
          <a:p>
            <a:pPr lvl="0">
              <a:buFont typeface="Wingdings" pitchFamily="2" charset="2"/>
              <a:buChar char="§"/>
            </a:pPr>
            <a:r>
              <a:rPr lang="el-GR" sz="2400" dirty="0">
                <a:solidFill>
                  <a:prstClr val="black"/>
                </a:solidFill>
              </a:rPr>
              <a:t>Η συγκρότηση του μορίου του δεκαοκτανοϊκού μεθυλεστέρα (ή μεθυλεστέρα του δεκαοκτανοϊκού οξέος</a:t>
            </a:r>
            <a:r>
              <a:rPr lang="el-GR" sz="2400" dirty="0" smtClean="0">
                <a:solidFill>
                  <a:prstClr val="black"/>
                </a:solidFill>
              </a:rPr>
              <a:t>.</a:t>
            </a:r>
            <a:endParaRPr lang="el-GR"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284" y="1772816"/>
            <a:ext cx="6948835" cy="140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Εικόνα του μορίου του δεκαοκτανοϊκού μεθυλεστέρα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36852"/>
            <a:ext cx="82423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872657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648"/>
            <a:ext cx="9144000" cy="908720"/>
          </a:xfrm>
        </p:spPr>
        <p:txBody>
          <a:bodyPr>
            <a:noAutofit/>
          </a:bodyPr>
          <a:lstStyle/>
          <a:p>
            <a:r>
              <a:rPr lang="el-GR" dirty="0">
                <a:solidFill>
                  <a:prstClr val="black"/>
                </a:solidFill>
              </a:rPr>
              <a:t>Ακόρεστες ενώσεις με διπλούς δεσμούς μεταξύ ανθράκων</a:t>
            </a:r>
            <a:endParaRPr lang="el-GR" dirty="0"/>
          </a:p>
        </p:txBody>
      </p:sp>
      <p:sp>
        <p:nvSpPr>
          <p:cNvPr id="3" name="Θέση περιεχομένου 2"/>
          <p:cNvSpPr>
            <a:spLocks noGrp="1"/>
          </p:cNvSpPr>
          <p:nvPr>
            <p:ph idx="1"/>
          </p:nvPr>
        </p:nvSpPr>
        <p:spPr>
          <a:xfrm>
            <a:off x="179512" y="4365104"/>
            <a:ext cx="8712968" cy="1008112"/>
          </a:xfrm>
        </p:spPr>
        <p:txBody>
          <a:bodyPr>
            <a:noAutofit/>
          </a:bodyPr>
          <a:lstStyle/>
          <a:p>
            <a:pPr lvl="0">
              <a:buFont typeface="Wingdings" pitchFamily="2" charset="2"/>
              <a:buChar char="§"/>
            </a:pPr>
            <a:r>
              <a:rPr lang="el-GR" sz="2400" dirty="0">
                <a:solidFill>
                  <a:prstClr val="black"/>
                </a:solidFill>
              </a:rPr>
              <a:t>Αιθυλένιο (δύο επίπεδοι τριγωνικοί άνθρακες, ή </a:t>
            </a:r>
            <a:r>
              <a:rPr lang="en-US" sz="2400" dirty="0">
                <a:solidFill>
                  <a:prstClr val="black"/>
                </a:solidFill>
              </a:rPr>
              <a:t>sp</a:t>
            </a:r>
            <a:r>
              <a:rPr lang="el-GR" sz="2400" baseline="30000" dirty="0">
                <a:solidFill>
                  <a:prstClr val="black"/>
                </a:solidFill>
              </a:rPr>
              <a:t>2</a:t>
            </a:r>
            <a:r>
              <a:rPr lang="el-GR" sz="2400" dirty="0">
                <a:solidFill>
                  <a:prstClr val="black"/>
                </a:solidFill>
              </a:rPr>
              <a:t>). </a:t>
            </a:r>
          </a:p>
          <a:p>
            <a:pPr lvl="0">
              <a:buFont typeface="Wingdings" pitchFamily="2" charset="2"/>
              <a:buChar char="§"/>
            </a:pPr>
            <a:r>
              <a:rPr lang="el-GR" sz="2400" dirty="0">
                <a:solidFill>
                  <a:prstClr val="black"/>
                </a:solidFill>
              </a:rPr>
              <a:t>Όλα τα άτομα του μορίου βρίσκονται επάνω στο ίδιο επίπεδο.</a:t>
            </a:r>
          </a:p>
          <a:p>
            <a:pPr>
              <a:buFont typeface="Wingdings" pitchFamily="2" charset="2"/>
              <a:buChar char="§"/>
            </a:pPr>
            <a:endParaRPr lang="el-GR" sz="2400" dirty="0"/>
          </a:p>
        </p:txBody>
      </p:sp>
      <p:sp>
        <p:nvSpPr>
          <p:cNvPr id="5" name="TextBox 4"/>
          <p:cNvSpPr txBox="1"/>
          <p:nvPr/>
        </p:nvSpPr>
        <p:spPr>
          <a:xfrm>
            <a:off x="6444208" y="1500753"/>
            <a:ext cx="1728192" cy="400110"/>
          </a:xfrm>
          <a:prstGeom prst="rect">
            <a:avLst/>
          </a:prstGeom>
          <a:noFill/>
        </p:spPr>
        <p:txBody>
          <a:bodyPr wrap="square" rtlCol="0">
            <a:spAutoFit/>
          </a:bodyPr>
          <a:lstStyle/>
          <a:p>
            <a:pPr lvl="0"/>
            <a:r>
              <a:rPr lang="en-US" sz="2000" dirty="0">
                <a:solidFill>
                  <a:srgbClr val="215968"/>
                </a:solidFill>
                <a:latin typeface="+mn-lt"/>
              </a:rPr>
              <a:t>sp</a:t>
            </a:r>
            <a:r>
              <a:rPr lang="el-GR" sz="2000" baseline="30000" dirty="0">
                <a:solidFill>
                  <a:srgbClr val="215968"/>
                </a:solidFill>
                <a:latin typeface="+mn-lt"/>
              </a:rPr>
              <a:t>2</a:t>
            </a:r>
            <a:r>
              <a:rPr lang="el-GR" sz="2000" dirty="0">
                <a:solidFill>
                  <a:srgbClr val="215968"/>
                </a:solidFill>
                <a:latin typeface="+mn-lt"/>
              </a:rPr>
              <a:t> άνθρακες</a:t>
            </a:r>
          </a:p>
        </p:txBody>
      </p:sp>
      <p:cxnSp>
        <p:nvCxnSpPr>
          <p:cNvPr id="9" name="14 - Ευθύγραμμο βέλος σύνδεσης"/>
          <p:cNvCxnSpPr/>
          <p:nvPr/>
        </p:nvCxnSpPr>
        <p:spPr>
          <a:xfrm>
            <a:off x="6971123" y="1971926"/>
            <a:ext cx="193165" cy="52097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12 - Ευθύγραμμο βέλος σύνδεσης"/>
          <p:cNvCxnSpPr/>
          <p:nvPr/>
        </p:nvCxnSpPr>
        <p:spPr>
          <a:xfrm flipH="1">
            <a:off x="6588224" y="1971926"/>
            <a:ext cx="376950" cy="448962"/>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descr="Εικόνα του αιθυλενίου"/>
          <p:cNvGrpSpPr/>
          <p:nvPr/>
        </p:nvGrpSpPr>
        <p:grpSpPr>
          <a:xfrm>
            <a:off x="467544" y="2492896"/>
            <a:ext cx="7559667" cy="1111440"/>
            <a:chOff x="467544" y="2492896"/>
            <a:chExt cx="7559667" cy="111144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46212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descr="C:\Users\alex\Desktop\24-4-2013 12-09-27 μμ.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136" y="2566111"/>
              <a:ext cx="2124075" cy="10382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894283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9088" y="332656"/>
            <a:ext cx="9144000" cy="908720"/>
          </a:xfrm>
        </p:spPr>
        <p:txBody>
          <a:bodyPr>
            <a:noAutofit/>
          </a:bodyPr>
          <a:lstStyle/>
          <a:p>
            <a:r>
              <a:rPr lang="el-GR" dirty="0">
                <a:solidFill>
                  <a:prstClr val="black"/>
                </a:solidFill>
              </a:rPr>
              <a:t>Ακόρεστες ενώσεις με διπλούς δεσμούς μεταξύ άνθρακα και οξυγόνου: αλδεΰδες</a:t>
            </a:r>
            <a:endParaRPr lang="el-GR" dirty="0"/>
          </a:p>
        </p:txBody>
      </p:sp>
      <p:sp>
        <p:nvSpPr>
          <p:cNvPr id="3" name="Θέση περιεχομένου 2"/>
          <p:cNvSpPr>
            <a:spLocks noGrp="1"/>
          </p:cNvSpPr>
          <p:nvPr>
            <p:ph idx="1"/>
          </p:nvPr>
        </p:nvSpPr>
        <p:spPr>
          <a:xfrm>
            <a:off x="251520" y="5085184"/>
            <a:ext cx="8229600" cy="1296144"/>
          </a:xfrm>
        </p:spPr>
        <p:txBody>
          <a:bodyPr>
            <a:normAutofit fontScale="92500"/>
          </a:bodyPr>
          <a:lstStyle/>
          <a:p>
            <a:pPr lvl="0">
              <a:buFont typeface="Wingdings" pitchFamily="2" charset="2"/>
              <a:buChar char="§"/>
            </a:pPr>
            <a:r>
              <a:rPr lang="el-GR" sz="2400" b="1" dirty="0">
                <a:solidFill>
                  <a:prstClr val="black"/>
                </a:solidFill>
              </a:rPr>
              <a:t>Φορμαλδεΰδη</a:t>
            </a:r>
            <a:r>
              <a:rPr lang="el-GR" sz="2400" dirty="0">
                <a:solidFill>
                  <a:prstClr val="black"/>
                </a:solidFill>
              </a:rPr>
              <a:t> [ένας άνθρακας </a:t>
            </a:r>
            <a:r>
              <a:rPr lang="en-US" sz="2400" dirty="0">
                <a:solidFill>
                  <a:prstClr val="black"/>
                </a:solidFill>
              </a:rPr>
              <a:t>sp</a:t>
            </a:r>
            <a:r>
              <a:rPr lang="el-GR" sz="2400" baseline="30000" dirty="0">
                <a:solidFill>
                  <a:prstClr val="black"/>
                </a:solidFill>
              </a:rPr>
              <a:t>2</a:t>
            </a:r>
            <a:r>
              <a:rPr lang="el-GR" sz="2400" dirty="0">
                <a:solidFill>
                  <a:prstClr val="black"/>
                </a:solidFill>
              </a:rPr>
              <a:t> και ένα οξυγόνο </a:t>
            </a:r>
            <a:r>
              <a:rPr lang="en-US" sz="2400" dirty="0">
                <a:solidFill>
                  <a:prstClr val="black"/>
                </a:solidFill>
              </a:rPr>
              <a:t>sp</a:t>
            </a:r>
            <a:r>
              <a:rPr lang="el-GR" sz="2400" baseline="30000" dirty="0">
                <a:solidFill>
                  <a:prstClr val="black"/>
                </a:solidFill>
              </a:rPr>
              <a:t>2 </a:t>
            </a:r>
            <a:r>
              <a:rPr lang="el-GR" sz="2400" dirty="0">
                <a:solidFill>
                  <a:prstClr val="black"/>
                </a:solidFill>
              </a:rPr>
              <a:t>συνδέονται με διπλό δεσμό: σχηματισμός καρβονυλικής ομάδας</a:t>
            </a:r>
            <a:r>
              <a:rPr lang="el-GR" sz="2400" dirty="0" smtClean="0">
                <a:solidFill>
                  <a:prstClr val="black"/>
                </a:solidFill>
              </a:rPr>
              <a:t>]</a:t>
            </a:r>
            <a:r>
              <a:rPr lang="en-US" sz="2400" dirty="0" smtClean="0">
                <a:solidFill>
                  <a:prstClr val="black"/>
                </a:solidFill>
              </a:rPr>
              <a:t>,</a:t>
            </a:r>
            <a:endParaRPr lang="el-GR" sz="2400" dirty="0">
              <a:solidFill>
                <a:prstClr val="black"/>
              </a:solidFill>
            </a:endParaRPr>
          </a:p>
          <a:p>
            <a:pPr lvl="0">
              <a:buFont typeface="Wingdings" pitchFamily="2" charset="2"/>
              <a:buChar char="§"/>
            </a:pPr>
            <a:r>
              <a:rPr lang="el-GR" sz="2400" dirty="0">
                <a:solidFill>
                  <a:prstClr val="black"/>
                </a:solidFill>
              </a:rPr>
              <a:t>Όλο το μόριο σε ένα επίπεδο.</a:t>
            </a:r>
          </a:p>
          <a:p>
            <a:pPr>
              <a:buFont typeface="Wingdings" pitchFamily="2" charset="2"/>
              <a:buChar char="§"/>
            </a:pPr>
            <a:endParaRPr lang="el-GR" dirty="0"/>
          </a:p>
        </p:txBody>
      </p:sp>
      <p:grpSp>
        <p:nvGrpSpPr>
          <p:cNvPr id="6" name="Group 5" descr="Εικόνα φορμαλδεϋδης"/>
          <p:cNvGrpSpPr/>
          <p:nvPr/>
        </p:nvGrpSpPr>
        <p:grpSpPr>
          <a:xfrm>
            <a:off x="1074220" y="1954946"/>
            <a:ext cx="7981122" cy="2882276"/>
            <a:chOff x="1074220" y="1954946"/>
            <a:chExt cx="7981122" cy="2882276"/>
          </a:xfrm>
        </p:grpSpPr>
        <p:sp>
          <p:nvSpPr>
            <p:cNvPr id="10" name="11 - Δεξιό άγκιστρο"/>
            <p:cNvSpPr/>
            <p:nvPr/>
          </p:nvSpPr>
          <p:spPr>
            <a:xfrm rot="16200000">
              <a:off x="7403018" y="2230617"/>
              <a:ext cx="500066" cy="1321603"/>
            </a:xfrm>
            <a:prstGeom prst="rightBrac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5" name="TextBox 4"/>
            <p:cNvSpPr txBox="1"/>
            <p:nvPr/>
          </p:nvSpPr>
          <p:spPr>
            <a:xfrm>
              <a:off x="7399159" y="4437112"/>
              <a:ext cx="1656183" cy="400110"/>
            </a:xfrm>
            <a:prstGeom prst="rect">
              <a:avLst/>
            </a:prstGeom>
            <a:noFill/>
          </p:spPr>
          <p:txBody>
            <a:bodyPr wrap="square" rtlCol="0">
              <a:spAutoFit/>
            </a:bodyPr>
            <a:lstStyle/>
            <a:p>
              <a:pPr lvl="0"/>
              <a:r>
                <a:rPr lang="en-US" sz="2000" dirty="0">
                  <a:solidFill>
                    <a:srgbClr val="820000"/>
                  </a:solidFill>
                  <a:latin typeface="Calibri"/>
                </a:rPr>
                <a:t>sp</a:t>
              </a:r>
              <a:r>
                <a:rPr lang="el-GR" sz="2000" baseline="30000" dirty="0">
                  <a:solidFill>
                    <a:srgbClr val="820000"/>
                  </a:solidFill>
                  <a:latin typeface="Calibri"/>
                </a:rPr>
                <a:t>2</a:t>
              </a:r>
              <a:r>
                <a:rPr lang="el-GR" sz="2000" dirty="0">
                  <a:solidFill>
                    <a:srgbClr val="820000"/>
                  </a:solidFill>
                  <a:latin typeface="Calibri"/>
                </a:rPr>
                <a:t> οξυγόνο</a:t>
              </a:r>
            </a:p>
          </p:txBody>
        </p:sp>
        <p:cxnSp>
          <p:nvCxnSpPr>
            <p:cNvPr id="12" name="19 - Ευθύγραμμο βέλος σύνδεσης"/>
            <p:cNvCxnSpPr/>
            <p:nvPr/>
          </p:nvCxnSpPr>
          <p:spPr>
            <a:xfrm flipV="1">
              <a:off x="6084168" y="3721730"/>
              <a:ext cx="720080" cy="159942"/>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34517" y="3865608"/>
              <a:ext cx="1728191" cy="400110"/>
            </a:xfrm>
            <a:prstGeom prst="rect">
              <a:avLst/>
            </a:prstGeom>
            <a:noFill/>
          </p:spPr>
          <p:txBody>
            <a:bodyPr wrap="square" rtlCol="0">
              <a:spAutoFit/>
            </a:bodyPr>
            <a:lstStyle/>
            <a:p>
              <a:pPr lvl="0"/>
              <a:r>
                <a:rPr lang="en-US" sz="2000" dirty="0">
                  <a:solidFill>
                    <a:srgbClr val="215968"/>
                  </a:solidFill>
                  <a:latin typeface="Calibri"/>
                </a:rPr>
                <a:t>sp</a:t>
              </a:r>
              <a:r>
                <a:rPr lang="el-GR" sz="2000" baseline="30000" dirty="0">
                  <a:solidFill>
                    <a:srgbClr val="215968"/>
                  </a:solidFill>
                  <a:latin typeface="Calibri"/>
                </a:rPr>
                <a:t>2</a:t>
              </a:r>
              <a:r>
                <a:rPr lang="el-GR" sz="2000" dirty="0">
                  <a:solidFill>
                    <a:srgbClr val="215968"/>
                  </a:solidFill>
                  <a:latin typeface="Calibri"/>
                </a:rPr>
                <a:t> άνθρακας</a:t>
              </a:r>
            </a:p>
          </p:txBody>
        </p:sp>
        <p:sp>
          <p:nvSpPr>
            <p:cNvPr id="17" name="TextBox 16"/>
            <p:cNvSpPr txBox="1"/>
            <p:nvPr/>
          </p:nvSpPr>
          <p:spPr>
            <a:xfrm>
              <a:off x="2896275" y="1954946"/>
              <a:ext cx="2539821" cy="400110"/>
            </a:xfrm>
            <a:prstGeom prst="rect">
              <a:avLst/>
            </a:prstGeom>
            <a:noFill/>
          </p:spPr>
          <p:txBody>
            <a:bodyPr wrap="square" rtlCol="0">
              <a:spAutoFit/>
            </a:bodyPr>
            <a:lstStyle/>
            <a:p>
              <a:r>
                <a:rPr lang="el-GR" sz="2000" b="1" dirty="0">
                  <a:solidFill>
                    <a:schemeClr val="accent4">
                      <a:lumMod val="50000"/>
                    </a:schemeClr>
                  </a:solidFill>
                  <a:latin typeface="Calibri"/>
                </a:rPr>
                <a:t>Καρβονυλική ομάδα</a:t>
              </a:r>
              <a:endParaRPr lang="el-GR" dirty="0">
                <a:solidFill>
                  <a:schemeClr val="accent4">
                    <a:lumMod val="50000"/>
                  </a:schemeClr>
                </a:solidFill>
              </a:endParaRPr>
            </a:p>
          </p:txBody>
        </p:sp>
        <p:pic>
          <p:nvPicPr>
            <p:cNvPr id="21" name="Picture 2"/>
            <p:cNvPicPr>
              <a:picLocks noChangeAspect="1" noChangeArrowheads="1"/>
            </p:cNvPicPr>
            <p:nvPr/>
          </p:nvPicPr>
          <p:blipFill>
            <a:blip r:embed="rId2"/>
            <a:srcRect/>
            <a:stretch>
              <a:fillRect/>
            </a:stretch>
          </p:blipFill>
          <p:spPr bwMode="auto">
            <a:xfrm>
              <a:off x="2526703" y="3158759"/>
              <a:ext cx="3216942" cy="785818"/>
            </a:xfrm>
            <a:prstGeom prst="rect">
              <a:avLst/>
            </a:prstGeom>
            <a:noFill/>
          </p:spPr>
        </p:pic>
        <p:sp>
          <p:nvSpPr>
            <p:cNvPr id="22" name="10 - Έλλειψη"/>
            <p:cNvSpPr/>
            <p:nvPr/>
          </p:nvSpPr>
          <p:spPr>
            <a:xfrm>
              <a:off x="3923928" y="3285571"/>
              <a:ext cx="1071570" cy="500066"/>
            </a:xfrm>
            <a:prstGeom prst="ellipse">
              <a:avLst/>
            </a:prstGeom>
            <a:solidFill>
              <a:schemeClr val="accent1">
                <a:lumMod val="20000"/>
                <a:lumOff val="80000"/>
                <a:alpha val="14000"/>
              </a:schemeClr>
            </a:solidFill>
            <a:ln w="1905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4">
                    <a:lumMod val="50000"/>
                  </a:schemeClr>
                </a:solidFill>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20" y="2920954"/>
              <a:ext cx="857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9 - Έλλειψη"/>
            <p:cNvSpPr/>
            <p:nvPr/>
          </p:nvSpPr>
          <p:spPr>
            <a:xfrm>
              <a:off x="1095372" y="3301635"/>
              <a:ext cx="1071570" cy="500066"/>
            </a:xfrm>
            <a:prstGeom prst="ellipse">
              <a:avLst/>
            </a:prstGeom>
            <a:solidFill>
              <a:schemeClr val="accent1">
                <a:lumMod val="20000"/>
                <a:lumOff val="80000"/>
                <a:alpha val="14000"/>
              </a:schemeClr>
            </a:solidFill>
            <a:ln w="1905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4">
                    <a:lumMod val="50000"/>
                  </a:schemeClr>
                </a:solidFill>
              </a:endParaRPr>
            </a:p>
          </p:txBody>
        </p:sp>
        <p:cxnSp>
          <p:nvCxnSpPr>
            <p:cNvPr id="25" name="17 - Ευθύγραμμο βέλος σύνδεσης"/>
            <p:cNvCxnSpPr/>
            <p:nvPr/>
          </p:nvCxnSpPr>
          <p:spPr>
            <a:xfrm>
              <a:off x="4283968" y="2358026"/>
              <a:ext cx="2664296" cy="515298"/>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15 - Ευθύγραμμο βέλος σύνδεσης"/>
            <p:cNvCxnSpPr/>
            <p:nvPr/>
          </p:nvCxnSpPr>
          <p:spPr>
            <a:xfrm>
              <a:off x="3673895" y="2310383"/>
              <a:ext cx="610073" cy="983721"/>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14 - Ευθύγραμμο βέλος σύνδεσης"/>
            <p:cNvCxnSpPr>
              <a:endCxn id="24" idx="7"/>
            </p:cNvCxnSpPr>
            <p:nvPr/>
          </p:nvCxnSpPr>
          <p:spPr>
            <a:xfrm flipH="1">
              <a:off x="2010014" y="2358026"/>
              <a:ext cx="1159631" cy="1016842"/>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1506" name="Picture 2" descr="C:\Users\alex\Desktop\24-4-2013 12-07-37 μμ.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899" y="3314934"/>
              <a:ext cx="1790700" cy="113347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351607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648"/>
            <a:ext cx="9144000" cy="908720"/>
          </a:xfrm>
        </p:spPr>
        <p:txBody>
          <a:bodyPr>
            <a:noAutofit/>
          </a:bodyPr>
          <a:lstStyle/>
          <a:p>
            <a:r>
              <a:rPr lang="el-GR" dirty="0">
                <a:solidFill>
                  <a:prstClr val="black"/>
                </a:solidFill>
              </a:rPr>
              <a:t>Ακόρεστες ενώσεις με διπλούς δεσμούς μεταξύ άνθρακα και οξυγόνου: κετόνες</a:t>
            </a:r>
            <a:endParaRPr lang="el-GR" dirty="0"/>
          </a:p>
        </p:txBody>
      </p:sp>
      <p:sp>
        <p:nvSpPr>
          <p:cNvPr id="3" name="Θέση περιεχομένου 2"/>
          <p:cNvSpPr>
            <a:spLocks noGrp="1"/>
          </p:cNvSpPr>
          <p:nvPr>
            <p:ph idx="1"/>
          </p:nvPr>
        </p:nvSpPr>
        <p:spPr>
          <a:xfrm>
            <a:off x="0" y="5085184"/>
            <a:ext cx="9144000" cy="1635792"/>
          </a:xfrm>
        </p:spPr>
        <p:txBody>
          <a:bodyPr>
            <a:noAutofit/>
          </a:bodyPr>
          <a:lstStyle/>
          <a:p>
            <a:pPr lvl="0">
              <a:buFont typeface="Wingdings" pitchFamily="2" charset="2"/>
              <a:buChar char="§"/>
            </a:pPr>
            <a:r>
              <a:rPr lang="el-GR" sz="2400" b="1" dirty="0">
                <a:solidFill>
                  <a:prstClr val="black"/>
                </a:solidFill>
              </a:rPr>
              <a:t>Ακετόνη</a:t>
            </a:r>
            <a:r>
              <a:rPr lang="el-GR" sz="2400" dirty="0">
                <a:solidFill>
                  <a:prstClr val="black"/>
                </a:solidFill>
              </a:rPr>
              <a:t> [δύο άνθρακες </a:t>
            </a:r>
            <a:r>
              <a:rPr lang="en-US" sz="2400" dirty="0">
                <a:solidFill>
                  <a:prstClr val="black"/>
                </a:solidFill>
              </a:rPr>
              <a:t>sp</a:t>
            </a:r>
            <a:r>
              <a:rPr lang="el-GR" sz="2400" baseline="30000" dirty="0">
                <a:solidFill>
                  <a:prstClr val="black"/>
                </a:solidFill>
              </a:rPr>
              <a:t>3</a:t>
            </a:r>
            <a:r>
              <a:rPr lang="el-GR" sz="2400" dirty="0">
                <a:solidFill>
                  <a:prstClr val="black"/>
                </a:solidFill>
              </a:rPr>
              <a:t>, ένας άνθρακας </a:t>
            </a:r>
            <a:r>
              <a:rPr lang="en-US" sz="2400" dirty="0">
                <a:solidFill>
                  <a:prstClr val="black"/>
                </a:solidFill>
              </a:rPr>
              <a:t>sp</a:t>
            </a:r>
            <a:r>
              <a:rPr lang="el-GR" sz="2400" baseline="30000" dirty="0">
                <a:solidFill>
                  <a:prstClr val="black"/>
                </a:solidFill>
              </a:rPr>
              <a:t>2</a:t>
            </a:r>
            <a:r>
              <a:rPr lang="el-GR" sz="2400" dirty="0">
                <a:solidFill>
                  <a:prstClr val="black"/>
                </a:solidFill>
              </a:rPr>
              <a:t> και ένα </a:t>
            </a:r>
            <a:r>
              <a:rPr lang="el-GR" sz="2400" dirty="0" smtClean="0">
                <a:solidFill>
                  <a:prstClr val="black"/>
                </a:solidFill>
              </a:rPr>
              <a:t>οξυγόνο</a:t>
            </a:r>
            <a:r>
              <a:rPr lang="en-US" sz="2400" dirty="0" smtClean="0">
                <a:solidFill>
                  <a:prstClr val="black"/>
                </a:solidFill>
              </a:rPr>
              <a:t> sp</a:t>
            </a:r>
            <a:r>
              <a:rPr lang="el-GR" sz="2400" baseline="30000" dirty="0">
                <a:solidFill>
                  <a:prstClr val="black"/>
                </a:solidFill>
              </a:rPr>
              <a:t>2</a:t>
            </a:r>
            <a:r>
              <a:rPr lang="el-GR" sz="2400" dirty="0">
                <a:solidFill>
                  <a:prstClr val="black"/>
                </a:solidFill>
              </a:rPr>
              <a:t>], </a:t>
            </a:r>
          </a:p>
          <a:p>
            <a:pPr lvl="0">
              <a:buFont typeface="Wingdings" pitchFamily="2" charset="2"/>
              <a:buChar char="§"/>
            </a:pPr>
            <a:r>
              <a:rPr lang="el-GR" sz="2400" dirty="0">
                <a:solidFill>
                  <a:prstClr val="black"/>
                </a:solidFill>
              </a:rPr>
              <a:t>Οι τρεις άνθρακες και το οξυγόνο σε ένα επίπεδο, </a:t>
            </a:r>
          </a:p>
          <a:p>
            <a:pPr lvl="0">
              <a:buFont typeface="Wingdings" pitchFamily="2" charset="2"/>
              <a:buChar char="§"/>
            </a:pPr>
            <a:r>
              <a:rPr lang="el-GR" sz="2400" dirty="0">
                <a:solidFill>
                  <a:prstClr val="black"/>
                </a:solidFill>
              </a:rPr>
              <a:t>Τα υδρογόνα διατάσσονται στο χώρο σε θέσεις κορυφών τετραέδρου.</a:t>
            </a:r>
          </a:p>
          <a:p>
            <a:pPr>
              <a:buFont typeface="Wingdings" pitchFamily="2" charset="2"/>
              <a:buChar char="§"/>
            </a:pPr>
            <a:endParaRPr lang="el-GR" sz="2400" dirty="0"/>
          </a:p>
        </p:txBody>
      </p:sp>
      <p:grpSp>
        <p:nvGrpSpPr>
          <p:cNvPr id="11" name="Group 10" descr="Εικόνα ένωσης και μορίου ακετόνης "/>
          <p:cNvGrpSpPr/>
          <p:nvPr/>
        </p:nvGrpSpPr>
        <p:grpSpPr>
          <a:xfrm>
            <a:off x="339441" y="1415197"/>
            <a:ext cx="8641353" cy="3546363"/>
            <a:chOff x="339441" y="1415197"/>
            <a:chExt cx="8641353" cy="3546363"/>
          </a:xfrm>
        </p:grpSpPr>
        <p:sp>
          <p:nvSpPr>
            <p:cNvPr id="5" name="9 - Έλλειψη"/>
            <p:cNvSpPr/>
            <p:nvPr/>
          </p:nvSpPr>
          <p:spPr>
            <a:xfrm>
              <a:off x="823576" y="3407665"/>
              <a:ext cx="857256" cy="500066"/>
            </a:xfrm>
            <a:prstGeom prst="ellipse">
              <a:avLst/>
            </a:prstGeom>
            <a:solidFill>
              <a:schemeClr val="accent1">
                <a:lumMod val="20000"/>
                <a:lumOff val="80000"/>
                <a:alpha val="14000"/>
              </a:schemeClr>
            </a:solidFill>
            <a:ln w="1905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562950056"/>
                </p:ext>
              </p:extLst>
            </p:nvPr>
          </p:nvGraphicFramePr>
          <p:xfrm>
            <a:off x="664378" y="3169726"/>
            <a:ext cx="857250" cy="1001712"/>
          </p:xfrm>
          <a:graphic>
            <a:graphicData uri="http://schemas.openxmlformats.org/presentationml/2006/ole">
              <mc:AlternateContent xmlns:mc="http://schemas.openxmlformats.org/markup-compatibility/2006">
                <mc:Choice xmlns:v="urn:schemas-microsoft-com:vml" Requires="v">
                  <p:oleObj spid="_x0000_s12336" name="ChemSketch" r:id="rId3" imgW="1231392" imgH="1441704" progId="ACD.ChemSketch.20">
                    <p:embed/>
                  </p:oleObj>
                </mc:Choice>
                <mc:Fallback>
                  <p:oleObj name="ChemSketch" r:id="rId3" imgW="1231392" imgH="1441704" progId="ACD.ChemSketch.2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78" y="3169726"/>
                          <a:ext cx="8572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4"/>
            <p:cNvPicPr>
              <a:picLocks noChangeAspect="1" noChangeArrowheads="1"/>
            </p:cNvPicPr>
            <p:nvPr/>
          </p:nvPicPr>
          <p:blipFill>
            <a:blip r:embed="rId5"/>
            <a:srcRect/>
            <a:stretch>
              <a:fillRect/>
            </a:stretch>
          </p:blipFill>
          <p:spPr bwMode="auto">
            <a:xfrm>
              <a:off x="2464578" y="3028430"/>
              <a:ext cx="3727200" cy="1143008"/>
            </a:xfrm>
            <a:prstGeom prst="rect">
              <a:avLst/>
            </a:prstGeom>
            <a:noFill/>
          </p:spPr>
        </p:pic>
        <p:pic>
          <p:nvPicPr>
            <p:cNvPr id="8" name="Εικόνα 17"/>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6995332" y="2836161"/>
              <a:ext cx="1643074" cy="1527545"/>
            </a:xfrm>
            <a:prstGeom prst="rect">
              <a:avLst/>
            </a:prstGeom>
            <a:noFill/>
          </p:spPr>
        </p:pic>
        <p:sp>
          <p:nvSpPr>
            <p:cNvPr id="9" name="TextBox 8"/>
            <p:cNvSpPr txBox="1"/>
            <p:nvPr/>
          </p:nvSpPr>
          <p:spPr>
            <a:xfrm>
              <a:off x="7380671" y="2285601"/>
              <a:ext cx="1600123" cy="400110"/>
            </a:xfrm>
            <a:prstGeom prst="rect">
              <a:avLst/>
            </a:prstGeom>
            <a:noFill/>
          </p:spPr>
          <p:txBody>
            <a:bodyPr wrap="square" rtlCol="0">
              <a:spAutoFit/>
            </a:bodyPr>
            <a:lstStyle/>
            <a:p>
              <a:pPr lvl="0"/>
              <a:r>
                <a:rPr lang="en-US" sz="2000" dirty="0">
                  <a:solidFill>
                    <a:schemeClr val="accent5">
                      <a:lumMod val="50000"/>
                    </a:schemeClr>
                  </a:solidFill>
                  <a:latin typeface="+mn-lt"/>
                </a:rPr>
                <a:t>sp</a:t>
              </a:r>
              <a:r>
                <a:rPr lang="el-GR" sz="2000" baseline="30000" dirty="0">
                  <a:solidFill>
                    <a:schemeClr val="accent5">
                      <a:lumMod val="50000"/>
                    </a:schemeClr>
                  </a:solidFill>
                  <a:latin typeface="+mn-lt"/>
                </a:rPr>
                <a:t>2</a:t>
              </a:r>
              <a:r>
                <a:rPr lang="el-GR" sz="2000" dirty="0">
                  <a:solidFill>
                    <a:schemeClr val="accent5">
                      <a:lumMod val="50000"/>
                    </a:schemeClr>
                  </a:solidFill>
                  <a:latin typeface="+mn-lt"/>
                </a:rPr>
                <a:t> άνθρακας</a:t>
              </a:r>
            </a:p>
          </p:txBody>
        </p:sp>
        <p:cxnSp>
          <p:nvCxnSpPr>
            <p:cNvPr id="10" name="29 - Ευθύγραμμο βέλος σύνδεσης"/>
            <p:cNvCxnSpPr/>
            <p:nvPr/>
          </p:nvCxnSpPr>
          <p:spPr>
            <a:xfrm flipH="1">
              <a:off x="7972192" y="2718035"/>
              <a:ext cx="473142" cy="881899"/>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14816" y="4386268"/>
              <a:ext cx="1457376" cy="400110"/>
            </a:xfrm>
            <a:prstGeom prst="rect">
              <a:avLst/>
            </a:prstGeom>
            <a:noFill/>
          </p:spPr>
          <p:txBody>
            <a:bodyPr wrap="square" rtlCol="0">
              <a:spAutoFit/>
            </a:bodyPr>
            <a:lstStyle/>
            <a:p>
              <a:pPr lvl="0"/>
              <a:r>
                <a:rPr lang="en-US" sz="2000" dirty="0">
                  <a:latin typeface="+mn-lt"/>
                </a:rPr>
                <a:t>sp</a:t>
              </a:r>
              <a:r>
                <a:rPr lang="el-GR" sz="2000" baseline="30000" dirty="0">
                  <a:latin typeface="+mn-lt"/>
                </a:rPr>
                <a:t>2</a:t>
              </a:r>
              <a:r>
                <a:rPr lang="el-GR" sz="2000" dirty="0">
                  <a:latin typeface="+mn-lt"/>
                </a:rPr>
                <a:t> οξυγόνο</a:t>
              </a:r>
            </a:p>
          </p:txBody>
        </p:sp>
        <p:sp>
          <p:nvSpPr>
            <p:cNvPr id="13" name="11 - Δεξιό άγκιστρο"/>
            <p:cNvSpPr/>
            <p:nvPr/>
          </p:nvSpPr>
          <p:spPr>
            <a:xfrm rot="11993855">
              <a:off x="6590513" y="3063709"/>
              <a:ext cx="545645" cy="913887"/>
            </a:xfrm>
            <a:prstGeom prst="rightBrace">
              <a:avLst>
                <a:gd name="adj1" fmla="val 14584"/>
                <a:gd name="adj2" fmla="val 50000"/>
              </a:avLst>
            </a:prstGeom>
            <a:ln w="28575">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4" name="TextBox 13"/>
            <p:cNvSpPr txBox="1"/>
            <p:nvPr/>
          </p:nvSpPr>
          <p:spPr>
            <a:xfrm>
              <a:off x="339441" y="2415017"/>
              <a:ext cx="947866" cy="400110"/>
            </a:xfrm>
            <a:prstGeom prst="rect">
              <a:avLst/>
            </a:prstGeom>
            <a:noFill/>
          </p:spPr>
          <p:txBody>
            <a:bodyPr wrap="square" rtlCol="0">
              <a:spAutoFit/>
            </a:bodyPr>
            <a:lstStyle/>
            <a:p>
              <a:pPr lvl="0"/>
              <a:r>
                <a:rPr lang="en-US" sz="2000" b="1" i="1" dirty="0">
                  <a:solidFill>
                    <a:srgbClr val="820000"/>
                  </a:solidFill>
                  <a:latin typeface="+mn-lt"/>
                </a:rPr>
                <a:t>sp</a:t>
              </a:r>
              <a:r>
                <a:rPr lang="el-GR" sz="2000" b="1" i="1" baseline="30000" dirty="0">
                  <a:solidFill>
                    <a:srgbClr val="820000"/>
                  </a:solidFill>
                  <a:latin typeface="+mn-lt"/>
                </a:rPr>
                <a:t>3</a:t>
              </a:r>
              <a:endParaRPr lang="el-GR" sz="2000" b="1" i="1" dirty="0">
                <a:solidFill>
                  <a:srgbClr val="820000"/>
                </a:solidFill>
                <a:latin typeface="+mn-lt"/>
              </a:endParaRPr>
            </a:p>
          </p:txBody>
        </p:sp>
        <p:sp>
          <p:nvSpPr>
            <p:cNvPr id="15" name="TextBox 14"/>
            <p:cNvSpPr txBox="1"/>
            <p:nvPr/>
          </p:nvSpPr>
          <p:spPr>
            <a:xfrm>
              <a:off x="1218674" y="4561450"/>
              <a:ext cx="708318" cy="400110"/>
            </a:xfrm>
            <a:prstGeom prst="rect">
              <a:avLst/>
            </a:prstGeom>
            <a:noFill/>
          </p:spPr>
          <p:txBody>
            <a:bodyPr wrap="square" rtlCol="0">
              <a:spAutoFit/>
            </a:bodyPr>
            <a:lstStyle/>
            <a:p>
              <a:pPr lvl="0"/>
              <a:r>
                <a:rPr lang="en-US" sz="2000" b="1" i="1" dirty="0">
                  <a:solidFill>
                    <a:schemeClr val="tx1">
                      <a:lumMod val="65000"/>
                      <a:lumOff val="35000"/>
                    </a:schemeClr>
                  </a:solidFill>
                  <a:latin typeface="+mn-lt"/>
                </a:rPr>
                <a:t>sp</a:t>
              </a:r>
              <a:r>
                <a:rPr lang="el-GR" sz="2000" b="1" i="1" baseline="30000" dirty="0">
                  <a:solidFill>
                    <a:schemeClr val="tx1">
                      <a:lumMod val="65000"/>
                      <a:lumOff val="35000"/>
                    </a:schemeClr>
                  </a:solidFill>
                  <a:latin typeface="+mn-lt"/>
                </a:rPr>
                <a:t>2</a:t>
              </a:r>
              <a:endParaRPr lang="el-GR" sz="2000" b="1" i="1" dirty="0">
                <a:solidFill>
                  <a:schemeClr val="tx1">
                    <a:lumMod val="65000"/>
                    <a:lumOff val="35000"/>
                  </a:schemeClr>
                </a:solidFill>
                <a:latin typeface="+mn-lt"/>
              </a:endParaRPr>
            </a:p>
          </p:txBody>
        </p:sp>
        <p:sp>
          <p:nvSpPr>
            <p:cNvPr id="16" name="TextBox 15"/>
            <p:cNvSpPr txBox="1"/>
            <p:nvPr/>
          </p:nvSpPr>
          <p:spPr>
            <a:xfrm>
              <a:off x="375067" y="4443335"/>
              <a:ext cx="689957" cy="400110"/>
            </a:xfrm>
            <a:prstGeom prst="rect">
              <a:avLst/>
            </a:prstGeom>
            <a:noFill/>
          </p:spPr>
          <p:txBody>
            <a:bodyPr wrap="square" rtlCol="0">
              <a:spAutoFit/>
            </a:bodyPr>
            <a:lstStyle/>
            <a:p>
              <a:pPr lvl="0"/>
              <a:r>
                <a:rPr lang="en-US" sz="2000" b="1" i="1" dirty="0">
                  <a:solidFill>
                    <a:srgbClr val="820000"/>
                  </a:solidFill>
                  <a:latin typeface="+mn-lt"/>
                </a:rPr>
                <a:t>sp</a:t>
              </a:r>
              <a:r>
                <a:rPr lang="el-GR" sz="2000" b="1" i="1" baseline="30000" dirty="0">
                  <a:solidFill>
                    <a:srgbClr val="820000"/>
                  </a:solidFill>
                  <a:latin typeface="+mn-lt"/>
                </a:rPr>
                <a:t>3</a:t>
              </a:r>
              <a:endParaRPr lang="el-GR" sz="2000" b="1" i="1" dirty="0">
                <a:solidFill>
                  <a:srgbClr val="820000"/>
                </a:solidFill>
                <a:latin typeface="+mn-lt"/>
              </a:endParaRPr>
            </a:p>
          </p:txBody>
        </p:sp>
        <p:cxnSp>
          <p:nvCxnSpPr>
            <p:cNvPr id="17" name="30 - Ευθύγραμμο βέλος σύνδεσης"/>
            <p:cNvCxnSpPr/>
            <p:nvPr/>
          </p:nvCxnSpPr>
          <p:spPr>
            <a:xfrm flipH="1" flipV="1">
              <a:off x="1166217" y="3746397"/>
              <a:ext cx="242181" cy="843686"/>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27 - Ευθύγραμμο βέλος σύνδεσης"/>
            <p:cNvCxnSpPr/>
            <p:nvPr/>
          </p:nvCxnSpPr>
          <p:spPr>
            <a:xfrm flipV="1">
              <a:off x="1407119" y="3746397"/>
              <a:ext cx="1279" cy="8436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33 - Ευθύγραμμο βέλος σύνδεσης"/>
            <p:cNvCxnSpPr/>
            <p:nvPr/>
          </p:nvCxnSpPr>
          <p:spPr>
            <a:xfrm flipV="1">
              <a:off x="656207" y="4171438"/>
              <a:ext cx="63838" cy="394638"/>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5 - Ευθύγραμμο βέλος σύνδεσης"/>
            <p:cNvCxnSpPr/>
            <p:nvPr/>
          </p:nvCxnSpPr>
          <p:spPr>
            <a:xfrm>
              <a:off x="656207" y="2769465"/>
              <a:ext cx="84462" cy="376288"/>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464578" y="1415197"/>
              <a:ext cx="3240360" cy="369332"/>
            </a:xfrm>
            <a:prstGeom prst="rect">
              <a:avLst/>
            </a:prstGeom>
            <a:noFill/>
          </p:spPr>
          <p:txBody>
            <a:bodyPr wrap="square" rtlCol="0">
              <a:spAutoFit/>
            </a:bodyPr>
            <a:lstStyle/>
            <a:p>
              <a:pPr lvl="0"/>
              <a:r>
                <a:rPr lang="el-GR" b="1" dirty="0">
                  <a:solidFill>
                    <a:schemeClr val="accent4">
                      <a:lumMod val="50000"/>
                    </a:schemeClr>
                  </a:solidFill>
                </a:rPr>
                <a:t>Καρβονυλική ομάδα</a:t>
              </a:r>
            </a:p>
          </p:txBody>
        </p:sp>
        <p:cxnSp>
          <p:nvCxnSpPr>
            <p:cNvPr id="36" name="17 - Ευθύγραμμο βέλος σύνδεσης"/>
            <p:cNvCxnSpPr/>
            <p:nvPr/>
          </p:nvCxnSpPr>
          <p:spPr>
            <a:xfrm>
              <a:off x="4220129" y="1858075"/>
              <a:ext cx="2643206" cy="1354374"/>
            </a:xfrm>
            <a:prstGeom prst="straightConnector1">
              <a:avLst/>
            </a:prstGeom>
            <a:ln w="38100">
              <a:solidFill>
                <a:schemeClr val="accent4">
                  <a:lumMod val="50000"/>
                </a:schemeClr>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15 - Ευθύγραμμο βέλος σύνδεσης"/>
            <p:cNvCxnSpPr/>
            <p:nvPr/>
          </p:nvCxnSpPr>
          <p:spPr>
            <a:xfrm>
              <a:off x="3400682" y="1843513"/>
              <a:ext cx="684076" cy="1143008"/>
            </a:xfrm>
            <a:prstGeom prst="straightConnector1">
              <a:avLst/>
            </a:prstGeom>
            <a:ln w="38100">
              <a:solidFill>
                <a:schemeClr val="accent4">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14 - Ευθύγραμμο βέλος σύνδεσης"/>
            <p:cNvCxnSpPr/>
            <p:nvPr/>
          </p:nvCxnSpPr>
          <p:spPr>
            <a:xfrm flipH="1">
              <a:off x="1491729" y="1963758"/>
              <a:ext cx="1559743" cy="1443907"/>
            </a:xfrm>
            <a:prstGeom prst="straightConnector1">
              <a:avLst/>
            </a:prstGeom>
            <a:ln w="38100">
              <a:solidFill>
                <a:schemeClr val="accent4">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12598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Αρωματικές ενώσεις: Βενζόλιο</a:t>
            </a:r>
            <a:endParaRPr lang="el-GR" dirty="0"/>
          </a:p>
        </p:txBody>
      </p:sp>
      <p:sp>
        <p:nvSpPr>
          <p:cNvPr id="3" name="Θέση περιεχομένου 2"/>
          <p:cNvSpPr>
            <a:spLocks noGrp="1"/>
          </p:cNvSpPr>
          <p:nvPr>
            <p:ph idx="1"/>
          </p:nvPr>
        </p:nvSpPr>
        <p:spPr>
          <a:xfrm>
            <a:off x="323528" y="5517232"/>
            <a:ext cx="8229600" cy="648072"/>
          </a:xfrm>
        </p:spPr>
        <p:txBody>
          <a:bodyPr>
            <a:normAutofit/>
          </a:bodyPr>
          <a:lstStyle/>
          <a:p>
            <a:pPr lvl="0">
              <a:buFont typeface="Wingdings" pitchFamily="2" charset="2"/>
              <a:buChar char="§"/>
            </a:pPr>
            <a:r>
              <a:rPr lang="el-GR" sz="2400" dirty="0">
                <a:solidFill>
                  <a:prstClr val="black"/>
                </a:solidFill>
              </a:rPr>
              <a:t>Βενζόλιο [έξη άνθρακες </a:t>
            </a:r>
            <a:r>
              <a:rPr lang="en-US" sz="2400" dirty="0">
                <a:solidFill>
                  <a:prstClr val="black"/>
                </a:solidFill>
              </a:rPr>
              <a:t>sp</a:t>
            </a:r>
            <a:r>
              <a:rPr lang="el-GR" sz="2400" baseline="30000" dirty="0">
                <a:solidFill>
                  <a:prstClr val="black"/>
                </a:solidFill>
              </a:rPr>
              <a:t>2</a:t>
            </a:r>
            <a:r>
              <a:rPr lang="el-GR" sz="2400" dirty="0">
                <a:solidFill>
                  <a:prstClr val="black"/>
                </a:solidFill>
              </a:rPr>
              <a:t>], </a:t>
            </a:r>
            <a:r>
              <a:rPr lang="el-GR" sz="2400" i="1" dirty="0">
                <a:solidFill>
                  <a:prstClr val="black"/>
                </a:solidFill>
              </a:rPr>
              <a:t>όλο</a:t>
            </a:r>
            <a:r>
              <a:rPr lang="el-GR" sz="2400" dirty="0">
                <a:solidFill>
                  <a:prstClr val="black"/>
                </a:solidFill>
              </a:rPr>
              <a:t> το μόριο σε ένα επίπεδο.</a:t>
            </a:r>
          </a:p>
          <a:p>
            <a:pPr>
              <a:buFont typeface="Wingdings" pitchFamily="2" charset="2"/>
              <a:buChar char="§"/>
            </a:pPr>
            <a:endParaRPr lang="el-GR" sz="2400" dirty="0"/>
          </a:p>
        </p:txBody>
      </p:sp>
      <p:grpSp>
        <p:nvGrpSpPr>
          <p:cNvPr id="5" name="Group 4" descr="Εικόνα ένωσης και μορίου του βενζολίου"/>
          <p:cNvGrpSpPr/>
          <p:nvPr/>
        </p:nvGrpSpPr>
        <p:grpSpPr>
          <a:xfrm>
            <a:off x="395536" y="2648251"/>
            <a:ext cx="8584432" cy="1353013"/>
            <a:chOff x="395536" y="2648251"/>
            <a:chExt cx="8584432" cy="1353013"/>
          </a:xfrm>
        </p:grpSpPr>
        <p:graphicFrame>
          <p:nvGraphicFramePr>
            <p:cNvPr id="6" name="Object 3"/>
            <p:cNvGraphicFramePr>
              <a:graphicFrameLocks noChangeAspect="1"/>
            </p:cNvGraphicFramePr>
            <p:nvPr>
              <p:extLst>
                <p:ext uri="{D42A27DB-BD31-4B8C-83A1-F6EECF244321}">
                  <p14:modId xmlns:p14="http://schemas.microsoft.com/office/powerpoint/2010/main" val="2705866234"/>
                </p:ext>
              </p:extLst>
            </p:nvPr>
          </p:nvGraphicFramePr>
          <p:xfrm>
            <a:off x="395536" y="2715380"/>
            <a:ext cx="1028707" cy="1143008"/>
          </p:xfrm>
          <a:graphic>
            <a:graphicData uri="http://schemas.openxmlformats.org/presentationml/2006/ole">
              <mc:AlternateContent xmlns:mc="http://schemas.openxmlformats.org/markup-compatibility/2006">
                <mc:Choice xmlns:v="urn:schemas-microsoft-com:vml" Requires="v">
                  <p:oleObj spid="_x0000_s13355" name="ChemSketch" r:id="rId3" imgW="594360" imgH="661416" progId="ACD.ChemSketch.20">
                    <p:embed/>
                  </p:oleObj>
                </mc:Choice>
                <mc:Fallback>
                  <p:oleObj name="ChemSketch" r:id="rId3" imgW="594360" imgH="661416"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15380"/>
                          <a:ext cx="1028707"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p:cNvPicPr>
              <a:picLocks noChangeAspect="1" noChangeArrowheads="1"/>
            </p:cNvPicPr>
            <p:nvPr/>
          </p:nvPicPr>
          <p:blipFill>
            <a:blip r:embed="rId5">
              <a:lum bright="20000"/>
            </a:blip>
            <a:srcRect/>
            <a:stretch>
              <a:fillRect/>
            </a:stretch>
          </p:blipFill>
          <p:spPr bwMode="auto">
            <a:xfrm>
              <a:off x="1763688" y="2648251"/>
              <a:ext cx="4648370" cy="1352253"/>
            </a:xfrm>
            <a:prstGeom prst="rect">
              <a:avLst/>
            </a:prstGeom>
            <a:noFill/>
          </p:spPr>
        </p:pic>
        <p:pic>
          <p:nvPicPr>
            <p:cNvPr id="8" name="Εικόνα 15"/>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6588224" y="2715380"/>
              <a:ext cx="2391744" cy="1285884"/>
            </a:xfrm>
            <a:prstGeom prst="rect">
              <a:avLst/>
            </a:prstGeom>
            <a:noFill/>
          </p:spPr>
        </p:pic>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142167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Αζωτούχες οργανικές ενώσεις: αμίνες</a:t>
            </a:r>
            <a:endParaRPr lang="el-GR" dirty="0"/>
          </a:p>
        </p:txBody>
      </p:sp>
      <p:sp>
        <p:nvSpPr>
          <p:cNvPr id="3" name="Θέση περιεχομένου 2"/>
          <p:cNvSpPr>
            <a:spLocks noGrp="1"/>
          </p:cNvSpPr>
          <p:nvPr>
            <p:ph idx="1"/>
          </p:nvPr>
        </p:nvSpPr>
        <p:spPr>
          <a:xfrm>
            <a:off x="251520" y="1772816"/>
            <a:ext cx="7920880" cy="648072"/>
          </a:xfrm>
        </p:spPr>
        <p:txBody>
          <a:bodyPr>
            <a:noAutofit/>
          </a:bodyPr>
          <a:lstStyle/>
          <a:p>
            <a:pPr lvl="0">
              <a:buFont typeface="Wingdings" pitchFamily="2" charset="2"/>
              <a:buChar char="§"/>
            </a:pPr>
            <a:r>
              <a:rPr lang="el-GR" sz="2400" dirty="0">
                <a:solidFill>
                  <a:prstClr val="black"/>
                </a:solidFill>
              </a:rPr>
              <a:t>Η συγκρότηση του μορίου της αιθυλαμίνης.</a:t>
            </a:r>
          </a:p>
          <a:p>
            <a:pPr>
              <a:buFont typeface="Wingdings" pitchFamily="2" charset="2"/>
              <a:buChar char="§"/>
            </a:pPr>
            <a:endParaRPr lang="el-GR" sz="2400" dirty="0"/>
          </a:p>
        </p:txBody>
      </p:sp>
      <p:grpSp>
        <p:nvGrpSpPr>
          <p:cNvPr id="8" name="Group 7" descr="Εικόνα της  συγκρότησης του μορίου της αιθυλαμίνης.&#10;"/>
          <p:cNvGrpSpPr/>
          <p:nvPr/>
        </p:nvGrpSpPr>
        <p:grpSpPr>
          <a:xfrm>
            <a:off x="428680" y="2924944"/>
            <a:ext cx="7926256" cy="1860808"/>
            <a:chOff x="395536" y="2492896"/>
            <a:chExt cx="7926256" cy="1860808"/>
          </a:xfrm>
        </p:grpSpPr>
        <p:graphicFrame>
          <p:nvGraphicFramePr>
            <p:cNvPr id="5" name="Αντικείμενο 4"/>
            <p:cNvGraphicFramePr>
              <a:graphicFrameLocks noChangeAspect="1"/>
            </p:cNvGraphicFramePr>
            <p:nvPr>
              <p:extLst>
                <p:ext uri="{D42A27DB-BD31-4B8C-83A1-F6EECF244321}">
                  <p14:modId xmlns:p14="http://schemas.microsoft.com/office/powerpoint/2010/main" val="4154393674"/>
                </p:ext>
              </p:extLst>
            </p:nvPr>
          </p:nvGraphicFramePr>
          <p:xfrm>
            <a:off x="395536" y="3140968"/>
            <a:ext cx="2217372" cy="606576"/>
          </p:xfrm>
          <a:graphic>
            <a:graphicData uri="http://schemas.openxmlformats.org/presentationml/2006/ole">
              <mc:AlternateContent xmlns:mc="http://schemas.openxmlformats.org/markup-compatibility/2006">
                <mc:Choice xmlns:v="urn:schemas-microsoft-com:vml" Requires="v">
                  <p:oleObj spid="_x0000_s14412" name="ChemSketch" r:id="rId3" imgW="1450848" imgH="396240" progId="ACD.ChemSketch.20">
                    <p:embed/>
                  </p:oleObj>
                </mc:Choice>
                <mc:Fallback>
                  <p:oleObj name="ChemSketch" r:id="rId3" imgW="1450848" imgH="396240" progId="ACD.ChemSketch.2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140968"/>
                          <a:ext cx="2217372" cy="606576"/>
                        </a:xfrm>
                        <a:prstGeom prst="rect">
                          <a:avLst/>
                        </a:prstGeom>
                        <a:noFill/>
                        <a:ln>
                          <a:noFill/>
                        </a:ln>
                        <a:extLst/>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856392366"/>
                </p:ext>
              </p:extLst>
            </p:nvPr>
          </p:nvGraphicFramePr>
          <p:xfrm>
            <a:off x="3275856" y="2492896"/>
            <a:ext cx="2676951" cy="1860808"/>
          </p:xfrm>
          <a:graphic>
            <a:graphicData uri="http://schemas.openxmlformats.org/presentationml/2006/ole">
              <mc:AlternateContent xmlns:mc="http://schemas.openxmlformats.org/markup-compatibility/2006">
                <mc:Choice xmlns:v="urn:schemas-microsoft-com:vml" Requires="v">
                  <p:oleObj spid="_x0000_s14413" name="ChemSketch" r:id="rId5" imgW="2218944" imgH="1539240" progId="ACD.ChemSketch.20">
                    <p:embed/>
                  </p:oleObj>
                </mc:Choice>
                <mc:Fallback>
                  <p:oleObj name="ChemSketch" r:id="rId5" imgW="2218944" imgH="1539240" progId="ACD.ChemSketch.2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492896"/>
                          <a:ext cx="2676951" cy="1860808"/>
                        </a:xfrm>
                        <a:prstGeom prst="rect">
                          <a:avLst/>
                        </a:prstGeom>
                        <a:noFill/>
                        <a:ln>
                          <a:noFill/>
                        </a:ln>
                        <a:extLst/>
                      </p:spPr>
                    </p:pic>
                  </p:oleObj>
                </mc:Fallback>
              </mc:AlternateContent>
            </a:graphicData>
          </a:graphic>
        </p:graphicFrame>
        <p:pic>
          <p:nvPicPr>
            <p:cNvPr id="7" name="Picture 1"/>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6516216" y="2708920"/>
              <a:ext cx="1805576" cy="1428760"/>
            </a:xfrm>
            <a:prstGeom prst="rect">
              <a:avLst/>
            </a:prstGeom>
            <a:noFill/>
          </p:spPr>
        </p:pic>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941952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908720"/>
          </a:xfrm>
        </p:spPr>
        <p:txBody>
          <a:bodyPr>
            <a:noAutofit/>
          </a:bodyPr>
          <a:lstStyle/>
          <a:p>
            <a:r>
              <a:rPr lang="el-GR" dirty="0">
                <a:solidFill>
                  <a:prstClr val="black"/>
                </a:solidFill>
              </a:rPr>
              <a:t>Αζωτούχες αρωματικές ενώσεις: ανιλίνες</a:t>
            </a:r>
            <a:endParaRPr lang="el-GR" dirty="0"/>
          </a:p>
        </p:txBody>
      </p:sp>
      <p:sp>
        <p:nvSpPr>
          <p:cNvPr id="3" name="Θέση περιεχομένου 2"/>
          <p:cNvSpPr>
            <a:spLocks noGrp="1"/>
          </p:cNvSpPr>
          <p:nvPr>
            <p:ph idx="1"/>
          </p:nvPr>
        </p:nvSpPr>
        <p:spPr>
          <a:xfrm>
            <a:off x="251520" y="1340768"/>
            <a:ext cx="8229600" cy="1656184"/>
          </a:xfrm>
        </p:spPr>
        <p:txBody>
          <a:bodyPr>
            <a:noAutofit/>
          </a:bodyPr>
          <a:lstStyle/>
          <a:p>
            <a:pPr lvl="0">
              <a:buFont typeface="Wingdings" pitchFamily="2" charset="2"/>
              <a:buChar char="§"/>
            </a:pPr>
            <a:r>
              <a:rPr lang="el-GR" sz="2400" dirty="0">
                <a:solidFill>
                  <a:prstClr val="black"/>
                </a:solidFill>
              </a:rPr>
              <a:t>Η συγκρότηση του μορίου της ανιλίνης (της πιο απλής </a:t>
            </a:r>
            <a:r>
              <a:rPr lang="el-GR" sz="2400" i="1" dirty="0">
                <a:solidFill>
                  <a:prstClr val="black"/>
                </a:solidFill>
              </a:rPr>
              <a:t>αρωματικής</a:t>
            </a:r>
            <a:r>
              <a:rPr lang="el-GR" sz="2400" dirty="0">
                <a:solidFill>
                  <a:prstClr val="black"/>
                </a:solidFill>
              </a:rPr>
              <a:t> αμίνης).</a:t>
            </a:r>
          </a:p>
          <a:p>
            <a:pPr lvl="0">
              <a:buFont typeface="Wingdings" pitchFamily="2" charset="2"/>
              <a:buChar char="§"/>
            </a:pPr>
            <a:r>
              <a:rPr lang="el-GR" sz="2400" dirty="0">
                <a:solidFill>
                  <a:prstClr val="black"/>
                </a:solidFill>
              </a:rPr>
              <a:t>Έξη άτομα άνθρακα, πέντε υδρογόνα και η αμινομάδα ως ενιαίο σύνολο βρίσκονται επάνω στο ίδιο </a:t>
            </a:r>
            <a:r>
              <a:rPr lang="el-GR" sz="2400" dirty="0" smtClean="0">
                <a:solidFill>
                  <a:prstClr val="black"/>
                </a:solidFill>
              </a:rPr>
              <a:t>επίπεδο</a:t>
            </a:r>
            <a:r>
              <a:rPr lang="en-US" sz="2400" dirty="0" smtClean="0">
                <a:solidFill>
                  <a:prstClr val="black"/>
                </a:solidFill>
              </a:rPr>
              <a:t>.</a:t>
            </a:r>
            <a:endParaRPr lang="el-GR" sz="2400" dirty="0">
              <a:solidFill>
                <a:prstClr val="black"/>
              </a:solidFill>
            </a:endParaRPr>
          </a:p>
          <a:p>
            <a:pPr>
              <a:buFont typeface="Wingdings" pitchFamily="2" charset="2"/>
              <a:buChar char="§"/>
            </a:pPr>
            <a:endParaRPr lang="el-GR" sz="2400" dirty="0"/>
          </a:p>
        </p:txBody>
      </p:sp>
      <p:grpSp>
        <p:nvGrpSpPr>
          <p:cNvPr id="8" name="Group 7" descr="Εικόνα της συγκρότησης του μορίου της ανιλίνης"/>
          <p:cNvGrpSpPr/>
          <p:nvPr/>
        </p:nvGrpSpPr>
        <p:grpSpPr>
          <a:xfrm>
            <a:off x="357456" y="3501008"/>
            <a:ext cx="8503848" cy="1577041"/>
            <a:chOff x="323528" y="2396120"/>
            <a:chExt cx="8503848" cy="1577041"/>
          </a:xfrm>
        </p:grpSpPr>
        <p:graphicFrame>
          <p:nvGraphicFramePr>
            <p:cNvPr id="5" name="Αντικείμενο 4"/>
            <p:cNvGraphicFramePr>
              <a:graphicFrameLocks noChangeAspect="1"/>
            </p:cNvGraphicFramePr>
            <p:nvPr>
              <p:extLst>
                <p:ext uri="{D42A27DB-BD31-4B8C-83A1-F6EECF244321}">
                  <p14:modId xmlns:p14="http://schemas.microsoft.com/office/powerpoint/2010/main" val="2865277655"/>
                </p:ext>
              </p:extLst>
            </p:nvPr>
          </p:nvGraphicFramePr>
          <p:xfrm>
            <a:off x="323528" y="2564904"/>
            <a:ext cx="2161433" cy="1292902"/>
          </p:xfrm>
          <a:graphic>
            <a:graphicData uri="http://schemas.openxmlformats.org/presentationml/2006/ole">
              <mc:AlternateContent xmlns:mc="http://schemas.openxmlformats.org/markup-compatibility/2006">
                <mc:Choice xmlns:v="urn:schemas-microsoft-com:vml" Requires="v">
                  <p:oleObj spid="_x0000_s15434" name="ChemSketch" r:id="rId3" imgW="1584960" imgH="932688" progId="ACD.ChemSketch.20">
                    <p:embed/>
                  </p:oleObj>
                </mc:Choice>
                <mc:Fallback>
                  <p:oleObj name="ChemSketch" r:id="rId3" imgW="1584960" imgH="932688" progId="ACD.ChemSketch.2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564904"/>
                          <a:ext cx="2161433" cy="1292902"/>
                        </a:xfrm>
                        <a:prstGeom prst="rect">
                          <a:avLst/>
                        </a:prstGeom>
                        <a:noFill/>
                        <a:ln>
                          <a:noFill/>
                        </a:ln>
                        <a:extLst/>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1564495511"/>
                </p:ext>
              </p:extLst>
            </p:nvPr>
          </p:nvGraphicFramePr>
          <p:xfrm>
            <a:off x="2843808" y="2396120"/>
            <a:ext cx="2888714" cy="1577041"/>
          </p:xfrm>
          <a:graphic>
            <a:graphicData uri="http://schemas.openxmlformats.org/presentationml/2006/ole">
              <mc:AlternateContent xmlns:mc="http://schemas.openxmlformats.org/markup-compatibility/2006">
                <mc:Choice xmlns:v="urn:schemas-microsoft-com:vml" Requires="v">
                  <p:oleObj spid="_x0000_s15435" name="ChemSketch" r:id="rId5" imgW="1834896" imgH="999744" progId="ACD.ChemSketch.20">
                    <p:embed/>
                  </p:oleObj>
                </mc:Choice>
                <mc:Fallback>
                  <p:oleObj name="ChemSketch" r:id="rId5" imgW="1834896" imgH="999744" progId="ACD.ChemSketch.2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396120"/>
                          <a:ext cx="2888714" cy="1577041"/>
                        </a:xfrm>
                        <a:prstGeom prst="rect">
                          <a:avLst/>
                        </a:prstGeom>
                        <a:noFill/>
                        <a:ln>
                          <a:noFill/>
                        </a:ln>
                        <a:extLst/>
                      </p:spPr>
                    </p:pic>
                  </p:oleObj>
                </mc:Fallback>
              </mc:AlternateContent>
            </a:graphicData>
          </a:graphic>
        </p:graphicFrame>
        <p:pic>
          <p:nvPicPr>
            <p:cNvPr id="7" name="Picture 1"/>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6084168" y="2420888"/>
              <a:ext cx="2743208" cy="1436918"/>
            </a:xfrm>
            <a:prstGeom prst="rect">
              <a:avLst/>
            </a:prstGeom>
            <a:noFill/>
          </p:spPr>
        </p:pic>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029648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οργανικά μόρια </a:t>
            </a:r>
          </a:p>
        </p:txBody>
      </p:sp>
      <p:sp>
        <p:nvSpPr>
          <p:cNvPr id="3" name="Content Placeholder 2"/>
          <p:cNvSpPr>
            <a:spLocks noGrp="1"/>
          </p:cNvSpPr>
          <p:nvPr>
            <p:ph idx="1"/>
          </p:nvPr>
        </p:nvSpPr>
        <p:spPr>
          <a:xfrm>
            <a:off x="251520" y="1124744"/>
            <a:ext cx="6181244" cy="5620634"/>
          </a:xfrm>
        </p:spPr>
        <p:txBody>
          <a:bodyPr>
            <a:normAutofit fontScale="92500"/>
          </a:bodyPr>
          <a:lstStyle/>
          <a:p>
            <a:pPr lvl="0">
              <a:buClr>
                <a:schemeClr val="tx1"/>
              </a:buClr>
              <a:buFont typeface="Wingdings" pitchFamily="2" charset="2"/>
              <a:buChar char="§"/>
            </a:pPr>
            <a:r>
              <a:rPr lang="el-GR" sz="2600" dirty="0">
                <a:solidFill>
                  <a:prstClr val="black"/>
                </a:solidFill>
              </a:rPr>
              <a:t>Τα οργανικά μόρια μπορεί κάποιος να τα αντιληφθεί σαν μικροσκοπικές κατασκευές που περιέχουν άτομα άνθρακα </a:t>
            </a:r>
            <a:r>
              <a:rPr lang="en-US" sz="2600" dirty="0">
                <a:solidFill>
                  <a:prstClr val="black"/>
                </a:solidFill>
              </a:rPr>
              <a:t>(C) </a:t>
            </a:r>
            <a:r>
              <a:rPr lang="el-GR" sz="2600" dirty="0">
                <a:solidFill>
                  <a:prstClr val="black"/>
                </a:solidFill>
              </a:rPr>
              <a:t>τα οποία συνδέονται μέσω δεσμών</a:t>
            </a:r>
            <a:r>
              <a:rPr lang="en-US" sz="2600" dirty="0">
                <a:solidFill>
                  <a:prstClr val="black"/>
                </a:solidFill>
              </a:rPr>
              <a:t> </a:t>
            </a:r>
            <a:r>
              <a:rPr lang="el-GR" sz="2600" dirty="0">
                <a:solidFill>
                  <a:prstClr val="black"/>
                </a:solidFill>
              </a:rPr>
              <a:t>με άλλα άτομα άνθρακα ή άλλων </a:t>
            </a:r>
            <a:r>
              <a:rPr lang="el-GR" sz="2600" dirty="0" smtClean="0">
                <a:solidFill>
                  <a:prstClr val="black"/>
                </a:solidFill>
              </a:rPr>
              <a:t>στοιχείων</a:t>
            </a:r>
            <a:r>
              <a:rPr lang="en-US" sz="2600" dirty="0">
                <a:solidFill>
                  <a:prstClr val="black"/>
                </a:solidFill>
              </a:rPr>
              <a:t>,</a:t>
            </a:r>
          </a:p>
          <a:p>
            <a:pPr lvl="0">
              <a:buClr>
                <a:schemeClr val="tx1"/>
              </a:buClr>
              <a:buFont typeface="Wingdings" pitchFamily="2" charset="2"/>
              <a:buChar char="§"/>
            </a:pPr>
            <a:r>
              <a:rPr lang="el-GR" sz="2600" dirty="0">
                <a:solidFill>
                  <a:prstClr val="black"/>
                </a:solidFill>
              </a:rPr>
              <a:t>Οι κατασκευές αυτές μπορεί να έχουν ποικίλα μεγέθη, ανάλογα με τον αριθμό των ατόμων που τα απαρτίζουν και αποκτούν ένα συγκεκριμένο σχήμα (μορφή</a:t>
            </a:r>
            <a:r>
              <a:rPr lang="el-GR" sz="2600" dirty="0" smtClean="0">
                <a:solidFill>
                  <a:prstClr val="black"/>
                </a:solidFill>
              </a:rPr>
              <a:t>)</a:t>
            </a:r>
            <a:r>
              <a:rPr lang="en-US" sz="2600" dirty="0" smtClean="0">
                <a:solidFill>
                  <a:prstClr val="black"/>
                </a:solidFill>
              </a:rPr>
              <a:t>,</a:t>
            </a:r>
            <a:endParaRPr lang="en-US" sz="2600" dirty="0">
              <a:solidFill>
                <a:prstClr val="black"/>
              </a:solidFill>
            </a:endParaRPr>
          </a:p>
          <a:p>
            <a:pPr lvl="0">
              <a:buClr>
                <a:schemeClr val="tx1"/>
              </a:buClr>
              <a:buFont typeface="Wingdings" pitchFamily="2" charset="2"/>
              <a:buChar char="§"/>
            </a:pPr>
            <a:r>
              <a:rPr lang="el-GR" sz="2600" dirty="0">
                <a:solidFill>
                  <a:prstClr val="black"/>
                </a:solidFill>
              </a:rPr>
              <a:t>Το σχήμα τους εξαρτάται από το είδος των ατόμων, τον αριθμό των ατόμων, τα είδη και την </a:t>
            </a:r>
            <a:r>
              <a:rPr lang="el-GR" sz="2600" dirty="0" smtClean="0">
                <a:solidFill>
                  <a:prstClr val="black"/>
                </a:solidFill>
              </a:rPr>
              <a:t>κατεύθυνση των </a:t>
            </a:r>
            <a:r>
              <a:rPr lang="el-GR" sz="2600" dirty="0">
                <a:solidFill>
                  <a:prstClr val="black"/>
                </a:solidFill>
              </a:rPr>
              <a:t>δεσμών ανάμεσά τους και τέλος, τα φορτία και την κατανομή τους επάνω στην «κατασκευή» αυτή. </a:t>
            </a:r>
          </a:p>
          <a:p>
            <a:pPr>
              <a:buClr>
                <a:schemeClr val="tx1"/>
              </a:buClr>
              <a:buFont typeface="Wingdings" pitchFamily="2" charset="2"/>
              <a:buChar char="§"/>
            </a:pPr>
            <a:endParaRPr lang="el-GR" dirty="0"/>
          </a:p>
        </p:txBody>
      </p:sp>
      <p:pic>
        <p:nvPicPr>
          <p:cNvPr id="5" name="Picture 2" descr="Εικόνα οργανικού μορίου"/>
          <p:cNvPicPr>
            <a:picLocks noChangeAspect="1" noChangeArrowheads="1"/>
          </p:cNvPicPr>
          <p:nvPr/>
        </p:nvPicPr>
        <p:blipFill>
          <a:blip r:embed="rId2" cstate="print">
            <a:clrChange>
              <a:clrFrom>
                <a:srgbClr val="FFFFFF"/>
              </a:clrFrom>
              <a:clrTo>
                <a:srgbClr val="FFFFFF">
                  <a:alpha val="0"/>
                </a:srgbClr>
              </a:clrTo>
            </a:clrChange>
          </a:blip>
          <a:srcRect b="53865"/>
          <a:stretch>
            <a:fillRect/>
          </a:stretch>
        </p:blipFill>
        <p:spPr bwMode="auto">
          <a:xfrm>
            <a:off x="6181244" y="980728"/>
            <a:ext cx="2779217" cy="2232248"/>
          </a:xfrm>
          <a:prstGeom prst="rect">
            <a:avLst/>
          </a:prstGeom>
          <a:noFill/>
          <a:ln w="9525">
            <a:noFill/>
            <a:miter lim="800000"/>
            <a:headEnd/>
            <a:tailEnd/>
          </a:ln>
        </p:spPr>
      </p:pic>
      <p:pic>
        <p:nvPicPr>
          <p:cNvPr id="17416" name="Picture 8" descr="Εικόνα του μορίου του μεθανί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298" y="3759376"/>
            <a:ext cx="2029149" cy="20458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61284" y="5791261"/>
            <a:ext cx="2699177" cy="646331"/>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solidFill>
                  <a:schemeClr val="tx1">
                    <a:lumMod val="65000"/>
                    <a:lumOff val="35000"/>
                  </a:schemeClr>
                </a:solidFill>
                <a:latin typeface="+mn-lt"/>
                <a:hlinkClick r:id="rId4"/>
              </a:rPr>
              <a:t>Methane-3D-balls</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5"/>
              </a:rPr>
              <a:t>Benjah-bmm27</a:t>
            </a:r>
            <a:r>
              <a:rPr lang="en-US" sz="1200" dirty="0" smtClean="0">
                <a:solidFill>
                  <a:schemeClr val="tx1">
                    <a:lumMod val="65000"/>
                    <a:lumOff val="35000"/>
                  </a:schemeClr>
                </a:solidFill>
                <a:latin typeface="+mn-lt"/>
              </a:rPr>
              <a:t> </a:t>
            </a:r>
          </a:p>
          <a:p>
            <a:pPr algn="ct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809549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prstClr val="black"/>
                </a:solidFill>
              </a:rPr>
              <a:t>Αζωτούχες οργανικές ενώσεις: αμινοξέα</a:t>
            </a:r>
            <a:endParaRPr lang="el-GR" dirty="0"/>
          </a:p>
        </p:txBody>
      </p:sp>
      <p:sp>
        <p:nvSpPr>
          <p:cNvPr id="3" name="Θέση περιεχομένου 2"/>
          <p:cNvSpPr>
            <a:spLocks noGrp="1"/>
          </p:cNvSpPr>
          <p:nvPr>
            <p:ph idx="1"/>
          </p:nvPr>
        </p:nvSpPr>
        <p:spPr>
          <a:xfrm>
            <a:off x="467544" y="1772816"/>
            <a:ext cx="6408712" cy="648072"/>
          </a:xfrm>
        </p:spPr>
        <p:txBody>
          <a:bodyPr>
            <a:noAutofit/>
          </a:bodyPr>
          <a:lstStyle/>
          <a:p>
            <a:pPr lvl="0">
              <a:buFont typeface="Wingdings" pitchFamily="2" charset="2"/>
              <a:buChar char="§"/>
            </a:pPr>
            <a:r>
              <a:rPr lang="el-GR" sz="2400" dirty="0">
                <a:solidFill>
                  <a:prstClr val="black"/>
                </a:solidFill>
              </a:rPr>
              <a:t>Η συγκρότηση του μορίου της αλανίνης.</a:t>
            </a:r>
          </a:p>
          <a:p>
            <a:pPr>
              <a:buFont typeface="Wingdings" pitchFamily="2" charset="2"/>
              <a:buChar char="§"/>
            </a:pPr>
            <a:endParaRPr lang="el-GR" sz="2400" dirty="0"/>
          </a:p>
        </p:txBody>
      </p:sp>
      <p:grpSp>
        <p:nvGrpSpPr>
          <p:cNvPr id="8" name="Group 7" descr="Εικόνα της συγκρότησης του μορίου τηα αλανίνης&#10;"/>
          <p:cNvGrpSpPr/>
          <p:nvPr/>
        </p:nvGrpSpPr>
        <p:grpSpPr>
          <a:xfrm>
            <a:off x="352096" y="2813296"/>
            <a:ext cx="8457298" cy="2088934"/>
            <a:chOff x="352096" y="2813296"/>
            <a:chExt cx="8457298" cy="2088934"/>
          </a:xfrm>
        </p:grpSpPr>
        <p:graphicFrame>
          <p:nvGraphicFramePr>
            <p:cNvPr id="5" name="Αντικείμενο 4"/>
            <p:cNvGraphicFramePr>
              <a:graphicFrameLocks noChangeAspect="1"/>
            </p:cNvGraphicFramePr>
            <p:nvPr>
              <p:extLst>
                <p:ext uri="{D42A27DB-BD31-4B8C-83A1-F6EECF244321}">
                  <p14:modId xmlns:p14="http://schemas.microsoft.com/office/powerpoint/2010/main" val="1504354495"/>
                </p:ext>
              </p:extLst>
            </p:nvPr>
          </p:nvGraphicFramePr>
          <p:xfrm>
            <a:off x="352096" y="2813296"/>
            <a:ext cx="2088232" cy="1690750"/>
          </p:xfrm>
          <a:graphic>
            <a:graphicData uri="http://schemas.openxmlformats.org/presentationml/2006/ole">
              <mc:AlternateContent xmlns:mc="http://schemas.openxmlformats.org/markup-compatibility/2006">
                <mc:Choice xmlns:v="urn:schemas-microsoft-com:vml" Requires="v">
                  <p:oleObj spid="_x0000_s16454" name="ChemSketch" r:id="rId3" imgW="1106424" imgH="896112" progId="ACD.ChemSketch.20">
                    <p:embed/>
                  </p:oleObj>
                </mc:Choice>
                <mc:Fallback>
                  <p:oleObj name="ChemSketch" r:id="rId3" imgW="1106424" imgH="896112" progId="ACD.ChemSketch.2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96" y="2813296"/>
                          <a:ext cx="2088232" cy="1690750"/>
                        </a:xfrm>
                        <a:prstGeom prst="rect">
                          <a:avLst/>
                        </a:prstGeom>
                        <a:noFill/>
                        <a:ln>
                          <a:noFill/>
                        </a:ln>
                        <a:extLst/>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601765031"/>
                </p:ext>
              </p:extLst>
            </p:nvPr>
          </p:nvGraphicFramePr>
          <p:xfrm>
            <a:off x="3016392" y="2823422"/>
            <a:ext cx="2952328" cy="2078808"/>
          </p:xfrm>
          <a:graphic>
            <a:graphicData uri="http://schemas.openxmlformats.org/presentationml/2006/ole">
              <mc:AlternateContent xmlns:mc="http://schemas.openxmlformats.org/markup-compatibility/2006">
                <mc:Choice xmlns:v="urn:schemas-microsoft-com:vml" Requires="v">
                  <p:oleObj spid="_x0000_s16455" name="ChemSketch" r:id="rId5" imgW="1569720" imgH="1112520" progId="ACD.ChemSketch.20">
                    <p:embed/>
                  </p:oleObj>
                </mc:Choice>
                <mc:Fallback>
                  <p:oleObj name="ChemSketch" r:id="rId5" imgW="1569720" imgH="1112520" progId="ACD.ChemSketch.2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92" y="2823422"/>
                          <a:ext cx="2952328" cy="2078808"/>
                        </a:xfrm>
                        <a:prstGeom prst="rect">
                          <a:avLst/>
                        </a:prstGeom>
                        <a:noFill/>
                        <a:ln>
                          <a:noFill/>
                        </a:ln>
                        <a:extLst/>
                      </p:spPr>
                    </p:pic>
                  </p:oleObj>
                </mc:Fallback>
              </mc:AlternateContent>
            </a:graphicData>
          </a:graphic>
        </p:graphicFrame>
        <p:pic>
          <p:nvPicPr>
            <p:cNvPr id="7" name="Picture 1"/>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6328759" y="3106742"/>
              <a:ext cx="2480635" cy="1512168"/>
            </a:xfrm>
            <a:prstGeom prst="rect">
              <a:avLst/>
            </a:prstGeom>
            <a:noFill/>
          </p:spPr>
        </p:pic>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381543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Φύλλο </a:t>
            </a:r>
            <a:r>
              <a:rPr lang="el-GR" dirty="0" smtClean="0">
                <a:solidFill>
                  <a:prstClr val="black"/>
                </a:solidFill>
              </a:rPr>
              <a:t>παρουσίασης </a:t>
            </a:r>
            <a:r>
              <a:rPr lang="el-GR" dirty="0">
                <a:solidFill>
                  <a:prstClr val="black"/>
                </a:solidFill>
              </a:rPr>
              <a:t>αποτελεσμάτων</a:t>
            </a:r>
            <a:endParaRPr lang="el-GR" dirty="0"/>
          </a:p>
        </p:txBody>
      </p:sp>
      <p:graphicFrame>
        <p:nvGraphicFramePr>
          <p:cNvPr id="7" name="Table 6"/>
          <p:cNvGraphicFramePr>
            <a:graphicFrameLocks noGrp="1"/>
          </p:cNvGraphicFramePr>
          <p:nvPr>
            <p:extLst>
              <p:ext uri="{D42A27DB-BD31-4B8C-83A1-F6EECF244321}">
                <p14:modId xmlns:p14="http://schemas.microsoft.com/office/powerpoint/2010/main" val="2391163757"/>
              </p:ext>
            </p:extLst>
          </p:nvPr>
        </p:nvGraphicFramePr>
        <p:xfrm>
          <a:off x="179512" y="1124744"/>
          <a:ext cx="8856983" cy="5577840"/>
        </p:xfrm>
        <a:graphic>
          <a:graphicData uri="http://schemas.openxmlformats.org/drawingml/2006/table">
            <a:tbl>
              <a:tblPr firstRow="1" bandRow="1">
                <a:tableStyleId>{8EC20E35-A176-4012-BC5E-935CFFF8708E}</a:tableStyleId>
              </a:tblPr>
              <a:tblGrid>
                <a:gridCol w="2376264"/>
                <a:gridCol w="2088232"/>
                <a:gridCol w="4392487"/>
              </a:tblGrid>
              <a:tr h="1166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Ονομασία </a:t>
                      </a:r>
                      <a:endParaRPr lang="en-US" dirty="0"/>
                    </a:p>
                  </a:txBody>
                  <a:tcPr/>
                </a:tc>
                <a:tc>
                  <a:txBody>
                    <a:bodyPr/>
                    <a:lstStyle/>
                    <a:p>
                      <a:r>
                        <a:rPr lang="el-GR" sz="1800" dirty="0" smtClean="0"/>
                        <a:t>Συντακτικός τύπος </a:t>
                      </a:r>
                      <a:endParaRPr lang="el-GR" sz="18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Στερεοχημική αποτύπωση με μοντέλα σφαίρας και ράβδου (</a:t>
                      </a:r>
                      <a:r>
                        <a:rPr lang="en-US" dirty="0" smtClean="0"/>
                        <a:t>ball-and-stick). </a:t>
                      </a:r>
                      <a:r>
                        <a:rPr lang="el-GR" dirty="0" smtClean="0"/>
                        <a:t>Να σημειώσετε τους τετραεδρικούς άνθρακες </a:t>
                      </a:r>
                      <a:r>
                        <a:rPr lang="en-US" dirty="0" smtClean="0"/>
                        <a:t>(sp3) </a:t>
                      </a:r>
                      <a:r>
                        <a:rPr lang="el-GR" dirty="0" smtClean="0"/>
                        <a:t>και τους επίπεδους τριγωνικούς </a:t>
                      </a:r>
                      <a:r>
                        <a:rPr lang="en-US" dirty="0" smtClean="0"/>
                        <a:t>(sp2)</a:t>
                      </a:r>
                      <a:endParaRPr lang="en-US" dirty="0"/>
                    </a:p>
                  </a:txBody>
                  <a:tcPr/>
                </a:tc>
              </a:tr>
              <a:tr h="358860">
                <a:tc>
                  <a:txBody>
                    <a:bodyPr/>
                    <a:lstStyle/>
                    <a:p>
                      <a:pPr marL="342900" indent="-342900">
                        <a:buAutoNum type="arabicPeriod"/>
                      </a:pPr>
                      <a:r>
                        <a:rPr lang="el-GR" sz="1800" dirty="0" smtClean="0"/>
                        <a:t>Μεθάνιο</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 </a:t>
                      </a:r>
                      <a:r>
                        <a:rPr lang="el-GR" sz="1800" dirty="0" smtClean="0"/>
                        <a:t>Αιθάνιο</a:t>
                      </a:r>
                      <a:endParaRPr lang="en-US" dirty="0"/>
                    </a:p>
                  </a:txBody>
                  <a:tcPr/>
                </a:tc>
                <a:tc>
                  <a:txBody>
                    <a:bodyPr/>
                    <a:lstStyle/>
                    <a:p>
                      <a:endParaRPr lang="en-US" dirty="0"/>
                    </a:p>
                  </a:txBody>
                  <a:tcPr/>
                </a:tc>
                <a:tc>
                  <a:txBody>
                    <a:bodyPr/>
                    <a:lstStyle/>
                    <a:p>
                      <a:endParaRPr lang="en-US" dirty="0"/>
                    </a:p>
                  </a:txBody>
                  <a:tcPr/>
                </a:tc>
              </a:tr>
              <a:tr h="358860">
                <a:tc>
                  <a:txBody>
                    <a:bodyPr/>
                    <a:lstStyle/>
                    <a:p>
                      <a:r>
                        <a:rPr lang="en-US" sz="1800" dirty="0" smtClean="0"/>
                        <a:t>3. </a:t>
                      </a:r>
                      <a:r>
                        <a:rPr lang="el-GR" sz="1800" dirty="0" smtClean="0"/>
                        <a:t>Νερό</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 </a:t>
                      </a:r>
                      <a:r>
                        <a:rPr lang="el-GR" sz="1800" dirty="0" smtClean="0"/>
                        <a:t>Αιθανόλη</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 </a:t>
                      </a:r>
                      <a:r>
                        <a:rPr lang="el-GR" sz="1800" dirty="0" smtClean="0"/>
                        <a:t>Γλυκερίνη</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6. </a:t>
                      </a:r>
                      <a:r>
                        <a:rPr lang="el-GR" sz="1800" dirty="0" smtClean="0"/>
                        <a:t>Διαιθυλαιθέρας</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 </a:t>
                      </a:r>
                      <a:r>
                        <a:rPr lang="el-GR" sz="1800" dirty="0" smtClean="0"/>
                        <a:t>Οξικό οξύ</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8. </a:t>
                      </a:r>
                      <a:r>
                        <a:rPr lang="el-GR" sz="1800" dirty="0" smtClean="0"/>
                        <a:t>Οξικό ανιόν</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a:t>
                      </a:r>
                      <a:r>
                        <a:rPr lang="en-US" sz="1800" baseline="0" dirty="0" smtClean="0"/>
                        <a:t> </a:t>
                      </a:r>
                      <a:r>
                        <a:rPr lang="el-GR" sz="1800" dirty="0" smtClean="0"/>
                        <a:t>Οξικός αιθυλεστέρας</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 </a:t>
                      </a:r>
                      <a:r>
                        <a:rPr lang="el-GR" sz="1800" dirty="0" smtClean="0"/>
                        <a:t>Αλανίνη</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11. </a:t>
                      </a:r>
                      <a:r>
                        <a:rPr lang="el-GR" sz="1800" dirty="0" smtClean="0"/>
                        <a:t>Τόλο υόλιο</a:t>
                      </a:r>
                      <a:endParaRPr lang="en-US" dirty="0"/>
                    </a:p>
                  </a:txBody>
                  <a:tcPr/>
                </a:tc>
                <a:tc>
                  <a:txBody>
                    <a:bodyPr/>
                    <a:lstStyle/>
                    <a:p>
                      <a:endParaRPr lang="en-US" dirty="0"/>
                    </a:p>
                  </a:txBody>
                  <a:tcPr/>
                </a:tc>
                <a:tc>
                  <a:txBody>
                    <a:bodyPr/>
                    <a:lstStyle/>
                    <a:p>
                      <a:endParaRPr lang="en-US" dirty="0"/>
                    </a:p>
                  </a:txBody>
                  <a:tcPr/>
                </a:tc>
              </a:tr>
              <a:tr h="35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12. A</a:t>
                      </a:r>
                      <a:r>
                        <a:rPr lang="el-GR" sz="1800" dirty="0" err="1" smtClean="0"/>
                        <a:t>νιλίνη</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Θέση αριθμού διαφάνειας 3"/>
          <p:cNvSpPr>
            <a:spLocks noGrp="1"/>
          </p:cNvSpPr>
          <p:nvPr>
            <p:ph type="sldNum" sz="quarter" idx="12"/>
          </p:nvPr>
        </p:nvSpPr>
        <p:spPr>
          <a:xfrm>
            <a:off x="6588224" y="6381328"/>
            <a:ext cx="2133600" cy="365125"/>
          </a:xfrm>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754784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Ερωτήσεις</a:t>
            </a:r>
            <a:endParaRPr lang="el-GR" dirty="0"/>
          </a:p>
        </p:txBody>
      </p:sp>
      <p:sp>
        <p:nvSpPr>
          <p:cNvPr id="3" name="Θέση περιεχομένου 2"/>
          <p:cNvSpPr>
            <a:spLocks noGrp="1"/>
          </p:cNvSpPr>
          <p:nvPr>
            <p:ph idx="1"/>
          </p:nvPr>
        </p:nvSpPr>
        <p:spPr>
          <a:xfrm>
            <a:off x="179512" y="1124744"/>
            <a:ext cx="8784976" cy="5400600"/>
          </a:xfrm>
        </p:spPr>
        <p:txBody>
          <a:bodyPr>
            <a:normAutofit fontScale="92500" lnSpcReduction="20000"/>
          </a:bodyPr>
          <a:lstStyle/>
          <a:p>
            <a:pPr lvl="0">
              <a:buFont typeface="Wingdings" pitchFamily="2" charset="2"/>
              <a:buChar char="§"/>
            </a:pPr>
            <a:r>
              <a:rPr lang="el-GR" sz="2600" dirty="0">
                <a:solidFill>
                  <a:prstClr val="black"/>
                </a:solidFill>
              </a:rPr>
              <a:t>Ανάλογα με όσα διαπιστώσατε για το μόριο του νερού και του μεθανίου, τι μπορείτε να συνάγετε για τη γεωμετρία του μορίου της αμμωνίας;</a:t>
            </a:r>
          </a:p>
          <a:p>
            <a:pPr lvl="0">
              <a:buFont typeface="Wingdings" pitchFamily="2" charset="2"/>
              <a:buChar char="§"/>
            </a:pPr>
            <a:r>
              <a:rPr lang="el-GR" sz="2600" dirty="0">
                <a:solidFill>
                  <a:prstClr val="black"/>
                </a:solidFill>
              </a:rPr>
              <a:t>Τα καρβοξυλικά οξέα, τα καρβοξυλικά ανιόντα και οι εστέρες είναι όλα καρβονυλικές ενώσεις. Ποιο είναι το κοινό τους γνώρισμα;  Πόσα «είδη»  οξυγόνου υπάρχουν στην κάθε κατηγορία;</a:t>
            </a:r>
          </a:p>
          <a:p>
            <a:pPr lvl="0">
              <a:buFont typeface="Wingdings" pitchFamily="2" charset="2"/>
              <a:buChar char="§"/>
            </a:pPr>
            <a:r>
              <a:rPr lang="el-GR" sz="2600" dirty="0">
                <a:solidFill>
                  <a:prstClr val="black"/>
                </a:solidFill>
              </a:rPr>
              <a:t>Το ελαϊκό οξύ είναι συστατικό του ελαιόλαδου, του λινέλαιου του καρυδέλαιου. Αποτελείται από 18 άνθρακες εκ των οποίων οι δεκαεπτά ανήκουν σε ανθρακική αλυσίδα με ένα διπλό δεσμό στη θέση 9. Ο διπλός δεσμός μπορεί να έχει γεωμετρία </a:t>
            </a:r>
            <a:r>
              <a:rPr lang="en-US" sz="2600" dirty="0">
                <a:solidFill>
                  <a:prstClr val="black"/>
                </a:solidFill>
              </a:rPr>
              <a:t>cis</a:t>
            </a:r>
            <a:r>
              <a:rPr lang="el-GR" sz="2600" dirty="0">
                <a:solidFill>
                  <a:prstClr val="black"/>
                </a:solidFill>
              </a:rPr>
              <a:t>- ή </a:t>
            </a:r>
            <a:r>
              <a:rPr lang="en-US" sz="2600" dirty="0">
                <a:solidFill>
                  <a:prstClr val="black"/>
                </a:solidFill>
              </a:rPr>
              <a:t>trans</a:t>
            </a:r>
            <a:r>
              <a:rPr lang="el-GR" sz="2600" dirty="0">
                <a:solidFill>
                  <a:prstClr val="black"/>
                </a:solidFill>
              </a:rPr>
              <a:t>-. Σχηματίστε το μόριο του </a:t>
            </a:r>
            <a:r>
              <a:rPr lang="en-US" sz="2600" dirty="0">
                <a:solidFill>
                  <a:prstClr val="black"/>
                </a:solidFill>
              </a:rPr>
              <a:t>cis</a:t>
            </a:r>
            <a:r>
              <a:rPr lang="el-GR" sz="2600" dirty="0">
                <a:solidFill>
                  <a:prstClr val="black"/>
                </a:solidFill>
              </a:rPr>
              <a:t>-ελαϊκού οξέος και να δείξετε ποιοι άνθρακες είναι τετραεδρικοί (</a:t>
            </a:r>
            <a:r>
              <a:rPr lang="en-US" sz="2600" dirty="0">
                <a:solidFill>
                  <a:prstClr val="black"/>
                </a:solidFill>
              </a:rPr>
              <a:t>sp</a:t>
            </a:r>
            <a:r>
              <a:rPr lang="el-GR" sz="2600" baseline="30000" dirty="0">
                <a:solidFill>
                  <a:prstClr val="black"/>
                </a:solidFill>
              </a:rPr>
              <a:t>3</a:t>
            </a:r>
            <a:r>
              <a:rPr lang="el-GR" sz="2600" dirty="0">
                <a:solidFill>
                  <a:prstClr val="black"/>
                </a:solidFill>
              </a:rPr>
              <a:t>) και ποιοι επίπεδοι τριγωνικοί (</a:t>
            </a:r>
            <a:r>
              <a:rPr lang="en-US" sz="2600" dirty="0">
                <a:solidFill>
                  <a:prstClr val="black"/>
                </a:solidFill>
              </a:rPr>
              <a:t>sp</a:t>
            </a:r>
            <a:r>
              <a:rPr lang="el-GR" sz="2600" baseline="30000" dirty="0">
                <a:solidFill>
                  <a:prstClr val="black"/>
                </a:solidFill>
              </a:rPr>
              <a:t>2</a:t>
            </a:r>
            <a:r>
              <a:rPr lang="el-GR" sz="2600" dirty="0" smtClean="0">
                <a:solidFill>
                  <a:prstClr val="black"/>
                </a:solidFill>
              </a:rPr>
              <a:t>).</a:t>
            </a:r>
          </a:p>
          <a:p>
            <a:pPr lvl="0">
              <a:buFont typeface="Wingdings" pitchFamily="2" charset="2"/>
              <a:buChar char="§"/>
            </a:pPr>
            <a:r>
              <a:rPr lang="el-GR" sz="2600" dirty="0">
                <a:solidFill>
                  <a:prstClr val="black"/>
                </a:solidFill>
              </a:rPr>
              <a:t>Τριεστέρες της γλυκερίνης: κατ’ αναλογία με το μόριο του οξικού αιθυλεστέρα που είδατε προηγουμένως, σχεδιάστε το μόριο του αντίστοιχου τρι-εστέρα της γλυκερίνης με οξικό οξύ (δηλαδή του οξικού τριεστέρα της γλυκερίνης).</a:t>
            </a:r>
          </a:p>
          <a:p>
            <a:pPr lvl="0">
              <a:buFont typeface="Wingdings" pitchFamily="2" charset="2"/>
              <a:buChar char="§"/>
            </a:pPr>
            <a:endParaRPr lang="el-GR" sz="24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611123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Βιβλιογραφία</a:t>
            </a:r>
            <a:endParaRPr lang="el-GR" dirty="0"/>
          </a:p>
        </p:txBody>
      </p:sp>
      <p:sp>
        <p:nvSpPr>
          <p:cNvPr id="3" name="Θέση περιεχομένου 2"/>
          <p:cNvSpPr>
            <a:spLocks noGrp="1"/>
          </p:cNvSpPr>
          <p:nvPr>
            <p:ph idx="1"/>
          </p:nvPr>
        </p:nvSpPr>
        <p:spPr/>
        <p:txBody>
          <a:bodyPr/>
          <a:lstStyle/>
          <a:p>
            <a:pPr lvl="0">
              <a:lnSpc>
                <a:spcPct val="150000"/>
              </a:lnSpc>
              <a:buFont typeface="Wingdings" pitchFamily="2" charset="2"/>
              <a:buChar char="§"/>
            </a:pPr>
            <a:r>
              <a:rPr lang="el-GR" sz="2400" dirty="0">
                <a:solidFill>
                  <a:prstClr val="black"/>
                </a:solidFill>
              </a:rPr>
              <a:t>Σπηλιόπουλος Ιωακείμ, Βασική Οργανική Χημεία, 2008, Εκδ. Σταμούλη ΑΕ, </a:t>
            </a:r>
          </a:p>
          <a:p>
            <a:pPr lvl="0">
              <a:lnSpc>
                <a:spcPct val="150000"/>
              </a:lnSpc>
              <a:buFont typeface="Wingdings" pitchFamily="2" charset="2"/>
              <a:buChar char="§"/>
            </a:pPr>
            <a:r>
              <a:rPr lang="el-GR" sz="2400" dirty="0">
                <a:solidFill>
                  <a:prstClr val="black"/>
                </a:solidFill>
              </a:rPr>
              <a:t>Βάρβογλης Αναστάσιος, Επίτομη Οργανική Χημεία, 2005, Ζήτη Πελαγία &amp; Σια Ο.Ε</a:t>
            </a:r>
            <a:r>
              <a:rPr lang="el-GR" sz="2400" dirty="0" smtClean="0">
                <a:solidFill>
                  <a:prstClr val="black"/>
                </a:solidFill>
              </a:rPr>
              <a:t>.</a:t>
            </a:r>
            <a:r>
              <a:rPr lang="en-US" sz="2400" dirty="0" smtClean="0">
                <a:solidFill>
                  <a:prstClr val="black"/>
                </a:solidFill>
              </a:rPr>
              <a:t>,</a:t>
            </a:r>
            <a:endParaRPr lang="el-GR" sz="2400" dirty="0">
              <a:solidFill>
                <a:prstClr val="black"/>
              </a:solidFill>
            </a:endParaRPr>
          </a:p>
          <a:p>
            <a:pPr lvl="0">
              <a:lnSpc>
                <a:spcPct val="150000"/>
              </a:lnSpc>
              <a:buFont typeface="Wingdings" pitchFamily="2" charset="2"/>
              <a:buChar char="§"/>
            </a:pPr>
            <a:r>
              <a:rPr lang="en-US" sz="2400" dirty="0">
                <a:solidFill>
                  <a:prstClr val="black"/>
                </a:solidFill>
              </a:rPr>
              <a:t>McMurry</a:t>
            </a:r>
            <a:r>
              <a:rPr lang="el-GR" sz="2400" dirty="0">
                <a:solidFill>
                  <a:prstClr val="black"/>
                </a:solidFill>
              </a:rPr>
              <a:t>,</a:t>
            </a:r>
            <a:r>
              <a:rPr lang="en-US" sz="2400" dirty="0">
                <a:solidFill>
                  <a:prstClr val="black"/>
                </a:solidFill>
              </a:rPr>
              <a:t> John</a:t>
            </a:r>
            <a:r>
              <a:rPr lang="el-GR" sz="2400" dirty="0">
                <a:solidFill>
                  <a:prstClr val="black"/>
                </a:solidFill>
              </a:rPr>
              <a:t>, Οργανική Χημεία, Πανεπιστημιακές Εκδόσεις Κρήτης, 2012 (ενιαίος τόμος) Πανεπιστημιακές εκδόσεις </a:t>
            </a:r>
            <a:r>
              <a:rPr lang="el-GR" sz="2400" dirty="0" smtClean="0">
                <a:solidFill>
                  <a:prstClr val="black"/>
                </a:solidFill>
              </a:rPr>
              <a:t>Κρήτης</a:t>
            </a:r>
            <a:r>
              <a:rPr lang="en-US" sz="2400" dirty="0" smtClean="0">
                <a:solidFill>
                  <a:prstClr val="black"/>
                </a:solidFill>
              </a:rPr>
              <a:t>,</a:t>
            </a:r>
            <a:endParaRPr lang="el-GR" sz="2400" dirty="0">
              <a:solidFill>
                <a:prstClr val="black"/>
              </a:solidFill>
            </a:endParaRPr>
          </a:p>
          <a:p>
            <a:pPr lvl="0">
              <a:lnSpc>
                <a:spcPct val="150000"/>
              </a:lnSpc>
              <a:buFont typeface="Wingdings" pitchFamily="2" charset="2"/>
              <a:buChar char="§"/>
            </a:pPr>
            <a:r>
              <a:rPr lang="en-US" sz="2400" dirty="0">
                <a:solidFill>
                  <a:prstClr val="black"/>
                </a:solidFill>
              </a:rPr>
              <a:t>Klein</a:t>
            </a:r>
            <a:r>
              <a:rPr lang="el-GR" sz="2400" dirty="0">
                <a:solidFill>
                  <a:prstClr val="black"/>
                </a:solidFill>
              </a:rPr>
              <a:t>,</a:t>
            </a:r>
            <a:r>
              <a:rPr lang="en-US" sz="2400" dirty="0">
                <a:solidFill>
                  <a:prstClr val="black"/>
                </a:solidFill>
              </a:rPr>
              <a:t> David, Organic Chemistry, 2012, Wiley, Hoboken, </a:t>
            </a:r>
            <a:r>
              <a:rPr lang="en-US" sz="2400" dirty="0" smtClean="0">
                <a:solidFill>
                  <a:prstClr val="black"/>
                </a:solidFill>
              </a:rPr>
              <a:t>NJ.</a:t>
            </a:r>
            <a:endParaRPr lang="el-GR" sz="24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96622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860111"/>
            <a:ext cx="5828703" cy="839590"/>
            <a:chOff x="1767633" y="5860111"/>
            <a:chExt cx="5828703" cy="83959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272" b="-1"/>
            <a:stretch/>
          </p:blipFill>
          <p:spPr bwMode="auto">
            <a:xfrm>
              <a:off x="3923928" y="5860111"/>
              <a:ext cx="3672408" cy="8395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6827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207736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a:t>
            </a:r>
            <a:r>
              <a:rPr lang="en-US" sz="2000" dirty="0"/>
              <a:t>, </a:t>
            </a:r>
            <a:r>
              <a:rPr lang="el-GR" sz="2000" dirty="0"/>
              <a:t>Σταμάτης Μπογιατζής 2014. Σταμάτης Μπογιατζής. «Εργαστήριο Επιστήμης Υλικών ΙΙ. Ενότητα </a:t>
            </a:r>
            <a:r>
              <a:rPr lang="el-GR" sz="2000" dirty="0" smtClean="0"/>
              <a:t>2</a:t>
            </a:r>
            <a:r>
              <a:rPr lang="en-US" sz="2000" dirty="0" smtClean="0"/>
              <a:t>:</a:t>
            </a:r>
            <a:r>
              <a:rPr lang="el-GR" sz="2000" dirty="0" smtClean="0"/>
              <a:t> </a:t>
            </a:r>
            <a:r>
              <a:rPr lang="el-GR" sz="2000" dirty="0"/>
              <a:t>Γεωμετρία των μορίων στα οργανικά </a:t>
            </a:r>
            <a:r>
              <a:rPr lang="el-GR" sz="2000" dirty="0" smtClean="0"/>
              <a:t>υλικά». </a:t>
            </a:r>
            <a:r>
              <a:rPr lang="el-GR" sz="2000" dirty="0"/>
              <a:t>Έκδοση: 1.0. Αθήνα 2014. Διαθέσιμο από τη δικτυακή διεύθυνση: </a:t>
            </a:r>
            <a:r>
              <a:rPr lang="en-US" sz="2000" dirty="0">
                <a:hlinkClick r:id="rId3"/>
              </a:rPr>
              <a:t>ocp.teiath.gr</a:t>
            </a:r>
            <a:r>
              <a:rPr lang="el-GR" sz="2000" dirty="0"/>
              <a:t>.</a:t>
            </a:r>
          </a:p>
          <a:p>
            <a:endParaRPr lang="el-GR" sz="2000" dirty="0"/>
          </a:p>
        </p:txBody>
      </p:sp>
    </p:spTree>
    <p:extLst>
      <p:ext uri="{BB962C8B-B14F-4D97-AF65-F5344CB8AC3E}">
        <p14:creationId xmlns:p14="http://schemas.microsoft.com/office/powerpoint/2010/main" val="641915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dirty="0" smtClean="0">
                <a:solidFill>
                  <a:prstClr val="black"/>
                </a:solidFill>
                <a:latin typeface="Calibri"/>
              </a:rPr>
              <a:t>by</a:t>
            </a:r>
            <a:r>
              <a:rPr lang="el-GR" dirty="0"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386386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321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318222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908720"/>
          </a:xfrm>
        </p:spPr>
        <p:txBody>
          <a:bodyPr>
            <a:noAutofit/>
          </a:bodyPr>
          <a:lstStyle/>
          <a:p>
            <a:r>
              <a:rPr lang="el-GR" dirty="0"/>
              <a:t>Πόσο διαφορετικά είναι τα οργανικά μόρια από τα ανόργανα; </a:t>
            </a:r>
          </a:p>
        </p:txBody>
      </p:sp>
      <p:pic>
        <p:nvPicPr>
          <p:cNvPr id="5" name="Picture 8" descr="C:\Users\alex\Desktop\Methane-3D-balls.png"/>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47475" y="2996952"/>
            <a:ext cx="3428104"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1628800"/>
            <a:ext cx="8229600" cy="3600400"/>
          </a:xfrm>
        </p:spPr>
        <p:txBody>
          <a:bodyPr/>
          <a:lstStyle/>
          <a:p>
            <a:pPr lvl="0">
              <a:spcBef>
                <a:spcPts val="600"/>
              </a:spcBef>
              <a:buFont typeface="Wingdings" pitchFamily="2" charset="2"/>
              <a:buChar char="§"/>
            </a:pPr>
            <a:r>
              <a:rPr lang="el-GR" sz="2400" dirty="0">
                <a:solidFill>
                  <a:prstClr val="black"/>
                </a:solidFill>
              </a:rPr>
              <a:t>Τα </a:t>
            </a:r>
            <a:r>
              <a:rPr lang="el-GR" sz="2400" b="1" dirty="0">
                <a:solidFill>
                  <a:prstClr val="black"/>
                </a:solidFill>
              </a:rPr>
              <a:t>οργανικά</a:t>
            </a:r>
            <a:r>
              <a:rPr lang="el-GR" sz="2400" dirty="0">
                <a:solidFill>
                  <a:prstClr val="black"/>
                </a:solidFill>
              </a:rPr>
              <a:t> μόρια είναι περισσότερα σε πλήθος, αλλά φτωχότερα σε ποικιλία ατόμων σε σύγκριση με τα </a:t>
            </a:r>
            <a:r>
              <a:rPr lang="el-GR" sz="2400" b="1" dirty="0" smtClean="0">
                <a:solidFill>
                  <a:prstClr val="black"/>
                </a:solidFill>
              </a:rPr>
              <a:t>ανόργανα</a:t>
            </a:r>
            <a:r>
              <a:rPr lang="en-US" sz="2400" b="1" dirty="0" smtClean="0">
                <a:solidFill>
                  <a:prstClr val="black"/>
                </a:solidFill>
              </a:rPr>
              <a:t>,</a:t>
            </a:r>
            <a:endParaRPr lang="el-GR" sz="2400" b="1" dirty="0">
              <a:solidFill>
                <a:prstClr val="black"/>
              </a:solidFill>
            </a:endParaRPr>
          </a:p>
          <a:p>
            <a:pPr lvl="0">
              <a:spcBef>
                <a:spcPts val="600"/>
              </a:spcBef>
              <a:buFont typeface="Wingdings" pitchFamily="2" charset="2"/>
              <a:buChar char="§"/>
            </a:pPr>
            <a:r>
              <a:rPr lang="el-GR" sz="2400" dirty="0">
                <a:solidFill>
                  <a:prstClr val="black"/>
                </a:solidFill>
              </a:rPr>
              <a:t>Έχουν πάντα τον άνθρακα σαν κοινό στοιχείο, και συνεπώς μπορούν να συστηματοποιηθούν σε σχέση με τη δομή τους και τις ιδιότητές </a:t>
            </a:r>
            <a:r>
              <a:rPr lang="el-GR" sz="2400" dirty="0" smtClean="0">
                <a:solidFill>
                  <a:prstClr val="black"/>
                </a:solidFill>
              </a:rPr>
              <a:t>τους</a:t>
            </a:r>
            <a:r>
              <a:rPr lang="en-US" sz="2400" dirty="0">
                <a:solidFill>
                  <a:prstClr val="black"/>
                </a:solidFill>
              </a:rPr>
              <a:t>,</a:t>
            </a:r>
            <a:endParaRPr lang="el-GR" sz="2400" dirty="0">
              <a:solidFill>
                <a:prstClr val="black"/>
              </a:solidFill>
            </a:endParaRPr>
          </a:p>
          <a:p>
            <a:pPr lvl="0">
              <a:spcBef>
                <a:spcPts val="600"/>
              </a:spcBef>
              <a:buFont typeface="Wingdings" pitchFamily="2" charset="2"/>
              <a:buChar char="§"/>
            </a:pPr>
            <a:r>
              <a:rPr lang="el-GR" sz="2400" dirty="0">
                <a:solidFill>
                  <a:prstClr val="black"/>
                </a:solidFill>
              </a:rPr>
              <a:t>Η συστηματοποίηση αυτή περιλαμβάνει κυρίως την κατηγοριοποίησή τους σε </a:t>
            </a:r>
            <a:r>
              <a:rPr lang="el-GR" sz="2400" b="1" dirty="0">
                <a:solidFill>
                  <a:prstClr val="black"/>
                </a:solidFill>
              </a:rPr>
              <a:t>ομόλογες σειρές</a:t>
            </a:r>
            <a:r>
              <a:rPr lang="el-GR" sz="2400" dirty="0">
                <a:solidFill>
                  <a:prstClr val="black"/>
                </a:solidFill>
              </a:rPr>
              <a:t> οι οποίες παίρνουν την ταυτότητά τους από την παρουσία </a:t>
            </a:r>
            <a:r>
              <a:rPr lang="el-GR" sz="2400" b="1" dirty="0">
                <a:solidFill>
                  <a:srgbClr val="820000"/>
                </a:solidFill>
              </a:rPr>
              <a:t>χαρακτηριστικών ομάδων</a:t>
            </a:r>
            <a:r>
              <a:rPr lang="el-GR" sz="2400" dirty="0">
                <a:solidFill>
                  <a:srgbClr val="820000"/>
                </a:solidFill>
              </a:rPr>
              <a:t>.</a:t>
            </a:r>
          </a:p>
          <a:p>
            <a:pPr>
              <a:buFont typeface="Wingdings" pitchFamily="2" charset="2"/>
              <a:buChar char="§"/>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40167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0" indent="0">
              <a:buNone/>
            </a:pPr>
            <a:endParaRPr lang="en-US" sz="2000" dirty="0" smtClean="0"/>
          </a:p>
          <a:p>
            <a:pPr marL="0" indent="0">
              <a:buNone/>
            </a:pPr>
            <a:r>
              <a:rPr lang="el-GR" sz="2000" dirty="0"/>
              <a:t>Όλες οι εικόνες και χημικοί τύποι</a:t>
            </a:r>
            <a:r>
              <a:rPr lang="el-GR" sz="2000" dirty="0" smtClean="0"/>
              <a:t>:© </a:t>
            </a:r>
            <a:r>
              <a:rPr lang="el-GR" sz="2000" dirty="0"/>
              <a:t>Σταμάτης Χ. Μπογιατζής </a:t>
            </a:r>
          </a:p>
          <a:p>
            <a:pPr marL="0" indent="0">
              <a:buNone/>
            </a:pPr>
            <a:r>
              <a:rPr lang="el-GR" sz="2000" dirty="0"/>
              <a:t>(εκτός αν αναφέρεται </a:t>
            </a:r>
            <a:r>
              <a:rPr lang="el-GR" sz="2000" dirty="0" smtClean="0"/>
              <a:t>διαφορετικά</a:t>
            </a:r>
            <a:r>
              <a:rPr lang="en-US" sz="2000" dirty="0" smtClean="0"/>
              <a:t>)</a:t>
            </a:r>
            <a:endParaRPr lang="el-GR" sz="2000" dirty="0"/>
          </a:p>
          <a:p>
            <a:pPr marL="457200" indent="-457200">
              <a:buFont typeface="+mj-lt"/>
              <a:buAutoNum type="arabicPeriod"/>
            </a:pPr>
            <a:endParaRPr lang="el-GR" sz="2000" dirty="0"/>
          </a:p>
        </p:txBody>
      </p:sp>
    </p:spTree>
    <p:extLst>
      <p:ext uri="{BB962C8B-B14F-4D97-AF65-F5344CB8AC3E}">
        <p14:creationId xmlns:p14="http://schemas.microsoft.com/office/powerpoint/2010/main" val="1435774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703684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2" y="260648"/>
            <a:ext cx="9144000" cy="908720"/>
          </a:xfrm>
        </p:spPr>
        <p:txBody>
          <a:bodyPr>
            <a:noAutofit/>
          </a:bodyPr>
          <a:lstStyle/>
          <a:p>
            <a:r>
              <a:rPr lang="el-GR" dirty="0">
                <a:solidFill>
                  <a:prstClr val="black"/>
                </a:solidFill>
              </a:rPr>
              <a:t>Γιατί μας ενδιαφέρει το σχήμα των μορίων;</a:t>
            </a:r>
            <a:endParaRPr lang="el-GR" dirty="0"/>
          </a:p>
        </p:txBody>
      </p:sp>
      <p:sp>
        <p:nvSpPr>
          <p:cNvPr id="3" name="Content Placeholder 2"/>
          <p:cNvSpPr>
            <a:spLocks noGrp="1"/>
          </p:cNvSpPr>
          <p:nvPr>
            <p:ph idx="1"/>
          </p:nvPr>
        </p:nvSpPr>
        <p:spPr>
          <a:xfrm>
            <a:off x="179512" y="1257548"/>
            <a:ext cx="8496944" cy="3683620"/>
          </a:xfrm>
        </p:spPr>
        <p:txBody>
          <a:bodyPr>
            <a:normAutofit fontScale="25000" lnSpcReduction="20000"/>
          </a:bodyPr>
          <a:lstStyle/>
          <a:p>
            <a:pPr>
              <a:lnSpc>
                <a:spcPct val="120000"/>
              </a:lnSpc>
              <a:buFont typeface="Wingdings" pitchFamily="2" charset="2"/>
              <a:buChar char="§"/>
            </a:pPr>
            <a:r>
              <a:rPr lang="el-GR" sz="9600" dirty="0" smtClean="0">
                <a:solidFill>
                  <a:prstClr val="black"/>
                </a:solidFill>
              </a:rPr>
              <a:t>Η γεωμετρία των μορίων καθορίζεται από τη γειτνίαση των ατόμων μεταξύ τους και την ύπαρξη ηλεκτρικών φορτίων επάνω στα μόρια με άμεση επίδραση στις πολύ σημαντικές </a:t>
            </a:r>
            <a:r>
              <a:rPr lang="el-GR" sz="9600" b="1" dirty="0" smtClean="0">
                <a:solidFill>
                  <a:prstClr val="black"/>
                </a:solidFill>
              </a:rPr>
              <a:t>διαμοριακές δυνάμεις</a:t>
            </a:r>
            <a:r>
              <a:rPr lang="en-US" sz="9600" dirty="0">
                <a:solidFill>
                  <a:prstClr val="black"/>
                </a:solidFill>
              </a:rPr>
              <a:t>,</a:t>
            </a:r>
            <a:endParaRPr lang="en-US" sz="9600" dirty="0" smtClean="0">
              <a:solidFill>
                <a:prstClr val="black"/>
              </a:solidFill>
            </a:endParaRPr>
          </a:p>
          <a:p>
            <a:pPr>
              <a:lnSpc>
                <a:spcPct val="120000"/>
              </a:lnSpc>
              <a:buFont typeface="Wingdings" pitchFamily="2" charset="2"/>
              <a:buChar char="§"/>
            </a:pPr>
            <a:r>
              <a:rPr lang="el-GR" sz="9600" dirty="0">
                <a:solidFill>
                  <a:prstClr val="black"/>
                </a:solidFill>
              </a:rPr>
              <a:t>Οι διαμοριακές δυνάμεις επηρεάζουν τις </a:t>
            </a:r>
            <a:r>
              <a:rPr lang="el-GR" sz="9600" b="1" dirty="0">
                <a:solidFill>
                  <a:prstClr val="black"/>
                </a:solidFill>
              </a:rPr>
              <a:t>φυσικές</a:t>
            </a:r>
            <a:r>
              <a:rPr lang="el-GR" sz="9600" dirty="0">
                <a:solidFill>
                  <a:prstClr val="black"/>
                </a:solidFill>
              </a:rPr>
              <a:t> και </a:t>
            </a:r>
            <a:r>
              <a:rPr lang="el-GR" sz="9600" b="1" dirty="0">
                <a:solidFill>
                  <a:prstClr val="black"/>
                </a:solidFill>
              </a:rPr>
              <a:t>φυσικοχημικές</a:t>
            </a:r>
            <a:r>
              <a:rPr lang="el-GR" sz="9600" dirty="0">
                <a:solidFill>
                  <a:prstClr val="black"/>
                </a:solidFill>
              </a:rPr>
              <a:t> ιδιότητες των </a:t>
            </a:r>
            <a:r>
              <a:rPr lang="el-GR" sz="9600" dirty="0" smtClean="0">
                <a:solidFill>
                  <a:prstClr val="black"/>
                </a:solidFill>
              </a:rPr>
              <a:t>υλικών</a:t>
            </a:r>
            <a:r>
              <a:rPr lang="en-US" sz="9600" dirty="0" smtClean="0">
                <a:solidFill>
                  <a:prstClr val="black"/>
                </a:solidFill>
              </a:rPr>
              <a:t>,</a:t>
            </a:r>
          </a:p>
          <a:p>
            <a:pPr>
              <a:lnSpc>
                <a:spcPct val="120000"/>
              </a:lnSpc>
              <a:buFont typeface="Wingdings" pitchFamily="2" charset="2"/>
              <a:buChar char="§"/>
            </a:pPr>
            <a:r>
              <a:rPr lang="el-GR" sz="9600" dirty="0">
                <a:solidFill>
                  <a:prstClr val="black"/>
                </a:solidFill>
              </a:rPr>
              <a:t>Η γεωμετρία των μορίων σε συνδυασμό με τα είδη των ενδομοριακών δεσμών επηρεάζουν τη </a:t>
            </a:r>
            <a:r>
              <a:rPr lang="el-GR" sz="9600" b="1" dirty="0">
                <a:solidFill>
                  <a:prstClr val="black"/>
                </a:solidFill>
              </a:rPr>
              <a:t>χημική δραστικότητα </a:t>
            </a:r>
            <a:r>
              <a:rPr lang="el-GR" sz="9600" dirty="0">
                <a:solidFill>
                  <a:prstClr val="black"/>
                </a:solidFill>
              </a:rPr>
              <a:t>και την </a:t>
            </a:r>
            <a:r>
              <a:rPr lang="el-GR" sz="9600" b="1" dirty="0">
                <a:solidFill>
                  <a:prstClr val="black"/>
                </a:solidFill>
              </a:rPr>
              <a:t>δομή </a:t>
            </a:r>
            <a:r>
              <a:rPr lang="el-GR" sz="9600" dirty="0">
                <a:solidFill>
                  <a:prstClr val="black"/>
                </a:solidFill>
              </a:rPr>
              <a:t>των υλικών (</a:t>
            </a:r>
            <a:r>
              <a:rPr lang="el-GR" sz="9600" b="1" dirty="0">
                <a:solidFill>
                  <a:prstClr val="black"/>
                </a:solidFill>
              </a:rPr>
              <a:t>άμορφα</a:t>
            </a:r>
            <a:r>
              <a:rPr lang="el-GR" sz="9600" dirty="0">
                <a:solidFill>
                  <a:prstClr val="black"/>
                </a:solidFill>
              </a:rPr>
              <a:t> ή </a:t>
            </a:r>
            <a:r>
              <a:rPr lang="el-GR" sz="9600" b="1" dirty="0">
                <a:solidFill>
                  <a:prstClr val="black"/>
                </a:solidFill>
              </a:rPr>
              <a:t>κρυσταλλικά</a:t>
            </a:r>
            <a:r>
              <a:rPr lang="el-GR" sz="9600" dirty="0">
                <a:solidFill>
                  <a:prstClr val="black"/>
                </a:solidFill>
              </a:rPr>
              <a:t> υλικά</a:t>
            </a:r>
            <a:r>
              <a:rPr lang="el-GR" sz="9600" dirty="0" smtClean="0">
                <a:solidFill>
                  <a:prstClr val="black"/>
                </a:solidFill>
              </a:rPr>
              <a:t>)</a:t>
            </a:r>
            <a:r>
              <a:rPr lang="en-US" sz="9600" dirty="0" smtClean="0">
                <a:solidFill>
                  <a:prstClr val="black"/>
                </a:solidFill>
              </a:rPr>
              <a:t>.</a:t>
            </a:r>
            <a:endParaRPr lang="el-GR" sz="9600" dirty="0">
              <a:solidFill>
                <a:prstClr val="black"/>
              </a:solidFill>
            </a:endParaRPr>
          </a:p>
          <a:p>
            <a:pPr>
              <a:lnSpc>
                <a:spcPct val="120000"/>
              </a:lnSpc>
              <a:buFont typeface="Wingdings" pitchFamily="2" charset="2"/>
              <a:buChar char="§"/>
            </a:pPr>
            <a:endParaRPr lang="el-GR" sz="9600" dirty="0">
              <a:solidFill>
                <a:schemeClr val="accent2">
                  <a:lumMod val="50000"/>
                </a:schemeClr>
              </a:solidFill>
            </a:endParaRPr>
          </a:p>
          <a:p>
            <a:pPr>
              <a:lnSpc>
                <a:spcPct val="120000"/>
              </a:lnSpc>
              <a:buFont typeface="Wingdings" pitchFamily="2" charset="2"/>
              <a:buChar char="§"/>
            </a:pPr>
            <a:endParaRPr lang="el-GR" sz="9600" dirty="0" smtClean="0">
              <a:solidFill>
                <a:prstClr val="black"/>
              </a:solidFill>
            </a:endParaRPr>
          </a:p>
        </p:txBody>
      </p:sp>
      <p:sp>
        <p:nvSpPr>
          <p:cNvPr id="7" name="Rectangle 6"/>
          <p:cNvSpPr/>
          <p:nvPr/>
        </p:nvSpPr>
        <p:spPr>
          <a:xfrm>
            <a:off x="611560" y="5085184"/>
            <a:ext cx="7848872" cy="1200329"/>
          </a:xfrm>
          <a:prstGeom prst="rect">
            <a:avLst/>
          </a:prstGeom>
          <a:ln>
            <a:solidFill>
              <a:schemeClr val="tx1"/>
            </a:solidFill>
          </a:ln>
        </p:spPr>
        <p:txBody>
          <a:bodyPr wrap="square">
            <a:spAutoFit/>
          </a:bodyPr>
          <a:lstStyle/>
          <a:p>
            <a:pPr lvl="0">
              <a:buClr>
                <a:schemeClr val="tx2"/>
              </a:buClr>
            </a:pPr>
            <a:r>
              <a:rPr lang="el-GR" sz="2400" dirty="0">
                <a:latin typeface="+mn-lt"/>
              </a:rPr>
              <a:t>Με άλλα λόγια, η γνώση της γεωμετρίας των μορίων μας βοηθά να </a:t>
            </a:r>
            <a:r>
              <a:rPr lang="el-GR" sz="2400" b="1" dirty="0">
                <a:solidFill>
                  <a:srgbClr val="820000"/>
                </a:solidFill>
                <a:latin typeface="+mn-lt"/>
              </a:rPr>
              <a:t>κατανοήσουμε</a:t>
            </a:r>
            <a:r>
              <a:rPr lang="el-GR" sz="2400" dirty="0">
                <a:solidFill>
                  <a:srgbClr val="820000"/>
                </a:solidFill>
                <a:latin typeface="+mn-lt"/>
              </a:rPr>
              <a:t> </a:t>
            </a:r>
            <a:r>
              <a:rPr lang="el-GR" sz="2400" dirty="0">
                <a:latin typeface="+mn-lt"/>
              </a:rPr>
              <a:t>τις παραπάνω ιδιότητες και να </a:t>
            </a:r>
            <a:r>
              <a:rPr lang="el-GR" sz="2400" b="1" dirty="0">
                <a:solidFill>
                  <a:srgbClr val="820000"/>
                </a:solidFill>
                <a:latin typeface="+mn-lt"/>
              </a:rPr>
              <a:t>προβλέπουμε</a:t>
            </a:r>
            <a:r>
              <a:rPr lang="el-GR" sz="2400" dirty="0">
                <a:solidFill>
                  <a:srgbClr val="820000"/>
                </a:solidFill>
                <a:latin typeface="+mn-lt"/>
              </a:rPr>
              <a:t> </a:t>
            </a:r>
            <a:r>
              <a:rPr lang="el-GR" sz="2400" dirty="0">
                <a:latin typeface="+mn-lt"/>
              </a:rPr>
              <a:t>τη σωστή αντιμετώπιση και χρήση των υλικών.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332123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030" y="260648"/>
            <a:ext cx="8229600" cy="908720"/>
          </a:xfrm>
        </p:spPr>
        <p:txBody>
          <a:bodyPr>
            <a:noAutofit/>
          </a:bodyPr>
          <a:lstStyle/>
          <a:p>
            <a:r>
              <a:rPr lang="el-GR" dirty="0"/>
              <a:t>Το σχήμα των μορίων μερικών γνωστών (ανόργανων) ενώσεων</a:t>
            </a:r>
          </a:p>
        </p:txBody>
      </p:sp>
      <p:sp>
        <p:nvSpPr>
          <p:cNvPr id="3" name="Content Placeholder 2" descr="Εικόνα με το σχήμα του μορίου του νερού "/>
          <p:cNvSpPr>
            <a:spLocks noGrp="1"/>
          </p:cNvSpPr>
          <p:nvPr>
            <p:ph idx="1"/>
          </p:nvPr>
        </p:nvSpPr>
        <p:spPr>
          <a:xfrm>
            <a:off x="467544" y="1484784"/>
            <a:ext cx="5410944" cy="5040560"/>
          </a:xfrm>
        </p:spPr>
        <p:txBody>
          <a:bodyPr>
            <a:normAutofit lnSpcReduction="10000"/>
          </a:bodyPr>
          <a:lstStyle/>
          <a:p>
            <a:pPr lvl="0">
              <a:spcAft>
                <a:spcPts val="600"/>
              </a:spcAft>
              <a:buFont typeface="Wingdings" pitchFamily="2" charset="2"/>
              <a:buChar char="§"/>
            </a:pPr>
            <a:r>
              <a:rPr lang="el-GR" sz="2400" dirty="0">
                <a:solidFill>
                  <a:prstClr val="black"/>
                </a:solidFill>
              </a:rPr>
              <a:t>Το σχήμα του μορίου του </a:t>
            </a:r>
            <a:r>
              <a:rPr lang="el-GR" sz="2400" b="1" dirty="0">
                <a:solidFill>
                  <a:prstClr val="black"/>
                </a:solidFill>
              </a:rPr>
              <a:t>νερού</a:t>
            </a:r>
            <a:r>
              <a:rPr lang="el-GR" sz="2400" dirty="0">
                <a:solidFill>
                  <a:prstClr val="black"/>
                </a:solidFill>
              </a:rPr>
              <a:t> είναι μια γωνία 104.5° και ευθύνεται για το ότι αυτό είναι </a:t>
            </a:r>
            <a:r>
              <a:rPr lang="el-GR" sz="2400" b="1" dirty="0">
                <a:solidFill>
                  <a:prstClr val="black"/>
                </a:solidFill>
              </a:rPr>
              <a:t>υγρό</a:t>
            </a:r>
            <a:r>
              <a:rPr lang="el-GR" sz="2400" dirty="0">
                <a:solidFill>
                  <a:prstClr val="black"/>
                </a:solidFill>
              </a:rPr>
              <a:t> στις συνήθεις θερμοκρασίες που επικρατούν σε όλα τα μήκη και πλάτη της γης στο μεγαλύτερο μέρος του έτους, και κατ’ επέκταση σε αυτό οφείλεται η ύπαρξη της ζωής όπως τη γνωρίζουμε μέχρι </a:t>
            </a:r>
            <a:r>
              <a:rPr lang="el-GR" sz="2400" dirty="0" smtClean="0">
                <a:solidFill>
                  <a:prstClr val="black"/>
                </a:solidFill>
              </a:rPr>
              <a:t>σήμερα</a:t>
            </a:r>
            <a:r>
              <a:rPr lang="en-US" sz="2400" dirty="0">
                <a:solidFill>
                  <a:prstClr val="black"/>
                </a:solidFill>
              </a:rPr>
              <a:t>,</a:t>
            </a:r>
            <a:endParaRPr lang="el-GR" sz="2400" dirty="0">
              <a:solidFill>
                <a:prstClr val="black"/>
              </a:solidFill>
            </a:endParaRPr>
          </a:p>
          <a:p>
            <a:pPr lvl="0">
              <a:spcAft>
                <a:spcPts val="600"/>
              </a:spcAft>
              <a:buFont typeface="Wingdings" pitchFamily="2" charset="2"/>
              <a:buChar char="§"/>
            </a:pPr>
            <a:r>
              <a:rPr lang="el-GR" sz="2400" dirty="0">
                <a:solidFill>
                  <a:prstClr val="black"/>
                </a:solidFill>
              </a:rPr>
              <a:t>Επίσης, λόγω του ευθύγραμμου σχήματος του μορίου του </a:t>
            </a:r>
            <a:r>
              <a:rPr lang="el-GR" sz="2400" b="1" dirty="0">
                <a:solidFill>
                  <a:prstClr val="black"/>
                </a:solidFill>
              </a:rPr>
              <a:t>διοξειδίου του άνθρακα</a:t>
            </a:r>
            <a:r>
              <a:rPr lang="el-GR" sz="2400" dirty="0">
                <a:solidFill>
                  <a:prstClr val="black"/>
                </a:solidFill>
              </a:rPr>
              <a:t>,</a:t>
            </a:r>
            <a:r>
              <a:rPr lang="el-GR" sz="2400" b="1" dirty="0">
                <a:solidFill>
                  <a:prstClr val="black"/>
                </a:solidFill>
              </a:rPr>
              <a:t> </a:t>
            </a:r>
            <a:r>
              <a:rPr lang="el-GR" sz="2400" dirty="0">
                <a:solidFill>
                  <a:prstClr val="black"/>
                </a:solidFill>
              </a:rPr>
              <a:t>δεν θα μπορούσε παρά να ήταν </a:t>
            </a:r>
            <a:r>
              <a:rPr lang="el-GR" sz="2400" b="1" dirty="0">
                <a:solidFill>
                  <a:prstClr val="black"/>
                </a:solidFill>
              </a:rPr>
              <a:t>αέριο</a:t>
            </a:r>
            <a:r>
              <a:rPr lang="el-GR" sz="2400" dirty="0">
                <a:solidFill>
                  <a:prstClr val="black"/>
                </a:solidFill>
              </a:rPr>
              <a:t> σε συνήθεις συνθήκες.</a:t>
            </a:r>
          </a:p>
          <a:p>
            <a:pPr>
              <a:buFont typeface="Wingdings" pitchFamily="2" charset="2"/>
              <a:buChar char="§"/>
            </a:pPr>
            <a:endParaRPr lang="el-GR" dirty="0"/>
          </a:p>
        </p:txBody>
      </p:sp>
      <p:graphicFrame>
        <p:nvGraphicFramePr>
          <p:cNvPr id="6" name="Object 5" descr="Εικόνα του μορίου διοξειδίου του άνθρακα"/>
          <p:cNvGraphicFramePr>
            <a:graphicFrameLocks noChangeAspect="1"/>
          </p:cNvGraphicFramePr>
          <p:nvPr>
            <p:extLst>
              <p:ext uri="{D42A27DB-BD31-4B8C-83A1-F6EECF244321}">
                <p14:modId xmlns:p14="http://schemas.microsoft.com/office/powerpoint/2010/main" val="845637188"/>
              </p:ext>
            </p:extLst>
          </p:nvPr>
        </p:nvGraphicFramePr>
        <p:xfrm>
          <a:off x="6216655" y="4941168"/>
          <a:ext cx="2325687" cy="500063"/>
        </p:xfrm>
        <a:graphic>
          <a:graphicData uri="http://schemas.openxmlformats.org/presentationml/2006/ole">
            <mc:AlternateContent xmlns:mc="http://schemas.openxmlformats.org/markup-compatibility/2006">
              <mc:Choice xmlns:v="urn:schemas-microsoft-com:vml" Requires="v">
                <p:oleObj spid="_x0000_s1086" name="ChemSketch" r:id="rId3" imgW="576072" imgH="146304" progId="ACD.ChemSketch.20">
                  <p:embed/>
                </p:oleObj>
              </mc:Choice>
              <mc:Fallback>
                <p:oleObj name="ChemSketch" r:id="rId3" imgW="576072" imgH="146304" progId="ACD.ChemSketch.2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655" y="4941168"/>
                        <a:ext cx="23256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9" name="Picture 35" descr="Εικόνα του μορίου του νερού"/>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570" y="1714152"/>
            <a:ext cx="2303857" cy="15121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29909" y="3226320"/>
            <a:ext cx="2699177" cy="461665"/>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solidFill>
                  <a:schemeClr val="tx1">
                    <a:lumMod val="65000"/>
                    <a:lumOff val="35000"/>
                  </a:schemeClr>
                </a:solidFill>
                <a:latin typeface="+mn-lt"/>
                <a:hlinkClick r:id="rId6"/>
              </a:rPr>
              <a:t>Water-3D-balls-A</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7"/>
              </a:rPr>
              <a:t>Benjah-bmm27</a:t>
            </a:r>
            <a:r>
              <a:rPr lang="en-US" sz="1200" dirty="0" smtClean="0">
                <a:solidFill>
                  <a:schemeClr val="tx1">
                    <a:lumMod val="65000"/>
                    <a:lumOff val="35000"/>
                  </a:schemeClr>
                </a:solidFill>
                <a:latin typeface="+mn-lt"/>
              </a:rPr>
              <a:t> </a:t>
            </a:r>
          </a:p>
          <a:p>
            <a:pPr algn="ct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19221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Χαρακτηριστικά των οργανικών μορίων</a:t>
            </a:r>
          </a:p>
        </p:txBody>
      </p:sp>
      <p:sp>
        <p:nvSpPr>
          <p:cNvPr id="3" name="Content Placeholder 2"/>
          <p:cNvSpPr>
            <a:spLocks noGrp="1"/>
          </p:cNvSpPr>
          <p:nvPr>
            <p:ph idx="1"/>
          </p:nvPr>
        </p:nvSpPr>
        <p:spPr/>
        <p:txBody>
          <a:bodyPr/>
          <a:lstStyle/>
          <a:p>
            <a:pPr lvl="0">
              <a:buFont typeface="Wingdings" pitchFamily="2" charset="2"/>
              <a:buChar char="§"/>
            </a:pPr>
            <a:r>
              <a:rPr lang="el-GR" sz="2400" dirty="0">
                <a:solidFill>
                  <a:prstClr val="black"/>
                </a:solidFill>
              </a:rPr>
              <a:t>Όλα τα οργανικά μόρια έχουν σαν κοινό στοιχείο τους τον </a:t>
            </a:r>
            <a:r>
              <a:rPr lang="el-GR" sz="2400" b="1" dirty="0">
                <a:solidFill>
                  <a:prstClr val="black"/>
                </a:solidFill>
              </a:rPr>
              <a:t>άνθρακα</a:t>
            </a:r>
            <a:r>
              <a:rPr lang="el-GR" sz="2400" dirty="0">
                <a:solidFill>
                  <a:prstClr val="black"/>
                </a:solidFill>
              </a:rPr>
              <a:t>, και σχεδόν όλα περιέχουν επίσης και </a:t>
            </a:r>
            <a:r>
              <a:rPr lang="el-GR" sz="2400" b="1" dirty="0">
                <a:solidFill>
                  <a:prstClr val="black"/>
                </a:solidFill>
              </a:rPr>
              <a:t>υδρογόνο</a:t>
            </a:r>
            <a:r>
              <a:rPr lang="el-GR" sz="2400" dirty="0">
                <a:solidFill>
                  <a:prstClr val="black"/>
                </a:solidFill>
              </a:rPr>
              <a:t>. Από αυτά τα δύο είδη ατόμων, είναι δυνατό να κατασκευαστεί (και η φύση πράγματι τα κατασκευάζει) τεράστιος αριθμός διαφορετικών μορίων τα οποία καλούνται </a:t>
            </a:r>
            <a:r>
              <a:rPr lang="el-GR" sz="2400" b="1" dirty="0" smtClean="0">
                <a:solidFill>
                  <a:prstClr val="black"/>
                </a:solidFill>
              </a:rPr>
              <a:t>υδρογονάνθρακες</a:t>
            </a:r>
            <a:r>
              <a:rPr lang="en-US" sz="2400" dirty="0">
                <a:solidFill>
                  <a:prstClr val="black"/>
                </a:solidFill>
              </a:rPr>
              <a:t>,</a:t>
            </a:r>
            <a:endParaRPr lang="el-GR" sz="2400" dirty="0">
              <a:solidFill>
                <a:prstClr val="black"/>
              </a:solidFill>
            </a:endParaRPr>
          </a:p>
          <a:p>
            <a:pPr lvl="0">
              <a:buFont typeface="Wingdings" pitchFamily="2" charset="2"/>
              <a:buChar char="§"/>
            </a:pPr>
            <a:r>
              <a:rPr lang="el-GR" sz="2400" dirty="0">
                <a:solidFill>
                  <a:prstClr val="black"/>
                </a:solidFill>
              </a:rPr>
              <a:t>Στην περίπτωση των υδρογονανθράκων, το σχήμα τους καθορίζεται κατά βάση από τα άτομα </a:t>
            </a:r>
            <a:r>
              <a:rPr lang="el-GR" sz="2400" dirty="0" smtClean="0">
                <a:solidFill>
                  <a:prstClr val="black"/>
                </a:solidFill>
              </a:rPr>
              <a:t>άνθρακα</a:t>
            </a:r>
            <a:r>
              <a:rPr lang="en-US" sz="2400" dirty="0">
                <a:solidFill>
                  <a:prstClr val="black"/>
                </a:solidFill>
              </a:rPr>
              <a:t>,</a:t>
            </a:r>
            <a:endParaRPr lang="el-GR" sz="2400" dirty="0">
              <a:solidFill>
                <a:prstClr val="black"/>
              </a:solidFill>
            </a:endParaRPr>
          </a:p>
          <a:p>
            <a:pPr lvl="0">
              <a:buFont typeface="Wingdings" pitchFamily="2" charset="2"/>
              <a:buChar char="§"/>
            </a:pPr>
            <a:r>
              <a:rPr lang="el-GR" sz="2400" dirty="0">
                <a:solidFill>
                  <a:prstClr val="black"/>
                </a:solidFill>
              </a:rPr>
              <a:t>Στην περίπτωση που στα μόρια συμμετέχουν και </a:t>
            </a:r>
            <a:r>
              <a:rPr lang="el-GR" sz="2400" b="1" dirty="0">
                <a:solidFill>
                  <a:prstClr val="black"/>
                </a:solidFill>
              </a:rPr>
              <a:t>ετεροάτομα</a:t>
            </a:r>
            <a:r>
              <a:rPr lang="el-GR" sz="2400" dirty="0">
                <a:solidFill>
                  <a:prstClr val="black"/>
                </a:solidFill>
              </a:rPr>
              <a:t>, όπως οξυγόνο, άζωτο, φώσφορος, αλογόνα, κλπ., έχουν και αυτά σημαντική συνεισφορά στο σχήμα των μορίων.</a:t>
            </a:r>
          </a:p>
          <a:p>
            <a:pPr>
              <a:buFont typeface="Wingdings" pitchFamily="2" charset="2"/>
              <a:buChar char="§"/>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538031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908720"/>
          </a:xfrm>
        </p:spPr>
        <p:txBody>
          <a:bodyPr>
            <a:noAutofit/>
          </a:bodyPr>
          <a:lstStyle/>
          <a:p>
            <a:r>
              <a:rPr lang="el-GR" dirty="0">
                <a:solidFill>
                  <a:prstClr val="black"/>
                </a:solidFill>
              </a:rPr>
              <a:t>Κορεσμένες και ακόρεστες οργανικές ενώσεις</a:t>
            </a:r>
            <a:endParaRPr lang="el-GR" dirty="0"/>
          </a:p>
        </p:txBody>
      </p:sp>
      <p:sp>
        <p:nvSpPr>
          <p:cNvPr id="3" name="Content Placeholder 2"/>
          <p:cNvSpPr>
            <a:spLocks noGrp="1"/>
          </p:cNvSpPr>
          <p:nvPr>
            <p:ph idx="1"/>
          </p:nvPr>
        </p:nvSpPr>
        <p:spPr>
          <a:xfrm>
            <a:off x="467544" y="1772816"/>
            <a:ext cx="8219256" cy="2664296"/>
          </a:xfrm>
        </p:spPr>
        <p:txBody>
          <a:bodyPr/>
          <a:lstStyle/>
          <a:p>
            <a:pPr lvl="0">
              <a:spcAft>
                <a:spcPts val="600"/>
              </a:spcAft>
              <a:buFont typeface="Wingdings" pitchFamily="2" charset="2"/>
              <a:buChar char="§"/>
            </a:pPr>
            <a:r>
              <a:rPr lang="el-GR" sz="2400" dirty="0">
                <a:solidFill>
                  <a:prstClr val="black"/>
                </a:solidFill>
              </a:rPr>
              <a:t>Ανάλογα με τον τρόπο που συνδέονται οι άνθρακες στα μόρια των οργανικών ενώσεων, αυτές διακρίνονται </a:t>
            </a:r>
            <a:r>
              <a:rPr lang="el-GR" sz="2400" dirty="0" smtClean="0">
                <a:solidFill>
                  <a:prstClr val="black"/>
                </a:solidFill>
              </a:rPr>
              <a:t>σε</a:t>
            </a:r>
            <a:r>
              <a:rPr lang="en-US" sz="2400" dirty="0" smtClean="0">
                <a:solidFill>
                  <a:prstClr val="black"/>
                </a:solidFill>
              </a:rPr>
              <a:t> </a:t>
            </a:r>
            <a:r>
              <a:rPr lang="el-GR" sz="2400" dirty="0" smtClean="0">
                <a:solidFill>
                  <a:prstClr val="black"/>
                </a:solidFill>
              </a:rPr>
              <a:t>: </a:t>
            </a:r>
            <a:endParaRPr lang="el-GR" sz="2400" dirty="0">
              <a:solidFill>
                <a:prstClr val="black"/>
              </a:solidFill>
            </a:endParaRPr>
          </a:p>
          <a:p>
            <a:pPr lvl="1">
              <a:spcAft>
                <a:spcPts val="600"/>
              </a:spcAft>
              <a:buFont typeface="Wingdings" pitchFamily="2" charset="2"/>
              <a:buChar char="§"/>
            </a:pPr>
            <a:r>
              <a:rPr lang="el-GR" sz="2400" dirty="0">
                <a:solidFill>
                  <a:prstClr val="black"/>
                </a:solidFill>
              </a:rPr>
              <a:t>Κορεσμένες (περιέχουν μόνο απλούς δεσμούς</a:t>
            </a:r>
            <a:r>
              <a:rPr lang="el-GR" sz="2400" dirty="0" smtClean="0">
                <a:solidFill>
                  <a:prstClr val="black"/>
                </a:solidFill>
              </a:rPr>
              <a:t>)</a:t>
            </a:r>
            <a:r>
              <a:rPr lang="en-US" sz="2400" dirty="0" smtClean="0">
                <a:solidFill>
                  <a:prstClr val="black"/>
                </a:solidFill>
              </a:rPr>
              <a:t>,</a:t>
            </a:r>
            <a:endParaRPr lang="el-GR" sz="2400" dirty="0">
              <a:solidFill>
                <a:prstClr val="black"/>
              </a:solidFill>
            </a:endParaRPr>
          </a:p>
          <a:p>
            <a:pPr lvl="1">
              <a:spcAft>
                <a:spcPts val="600"/>
              </a:spcAft>
              <a:buFont typeface="Wingdings" pitchFamily="2" charset="2"/>
              <a:buChar char="§"/>
            </a:pPr>
            <a:r>
              <a:rPr lang="el-GR" sz="2400" dirty="0">
                <a:solidFill>
                  <a:prstClr val="black"/>
                </a:solidFill>
              </a:rPr>
              <a:t>Ακόρεστες με διπλό δεσμό/δεσμούς και </a:t>
            </a:r>
          </a:p>
          <a:p>
            <a:pPr lvl="1">
              <a:spcAft>
                <a:spcPts val="600"/>
              </a:spcAft>
              <a:buFont typeface="Wingdings" pitchFamily="2" charset="2"/>
              <a:buChar char="§"/>
            </a:pPr>
            <a:r>
              <a:rPr lang="el-GR" sz="2400" dirty="0">
                <a:solidFill>
                  <a:prstClr val="black"/>
                </a:solidFill>
              </a:rPr>
              <a:t>Ακόρεστες με τριπλό </a:t>
            </a:r>
            <a:r>
              <a:rPr lang="el-GR" sz="2400" dirty="0" smtClean="0">
                <a:solidFill>
                  <a:prstClr val="black"/>
                </a:solidFill>
              </a:rPr>
              <a:t>δεσμό/δεσμούς</a:t>
            </a:r>
            <a:r>
              <a:rPr lang="en-US" sz="2400" dirty="0" smtClean="0">
                <a:solidFill>
                  <a:prstClr val="black"/>
                </a:solidFill>
              </a:rPr>
              <a:t>.</a:t>
            </a:r>
            <a:endParaRPr lang="el-GR" sz="2400" dirty="0">
              <a:solidFill>
                <a:prstClr val="black"/>
              </a:solidFill>
            </a:endParaRPr>
          </a:p>
          <a:p>
            <a:pPr lvl="1">
              <a:buFont typeface="Wingdings" pitchFamily="2" charset="2"/>
              <a:buChar char="§"/>
            </a:pPr>
            <a:endParaRPr lang="el-GR" sz="2400" dirty="0">
              <a:solidFill>
                <a:prstClr val="black"/>
              </a:solidFill>
            </a:endParaRPr>
          </a:p>
          <a:p>
            <a:pPr>
              <a:buFont typeface="Wingdings" pitchFamily="2" charset="2"/>
              <a:buChar char="§"/>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31202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Κορεσμένες οργανικές ενώσεις</a:t>
            </a:r>
            <a:endParaRPr lang="el-GR" dirty="0"/>
          </a:p>
        </p:txBody>
      </p:sp>
      <p:sp>
        <p:nvSpPr>
          <p:cNvPr id="3" name="Content Placeholder 2"/>
          <p:cNvSpPr>
            <a:spLocks noGrp="1"/>
          </p:cNvSpPr>
          <p:nvPr>
            <p:ph idx="1"/>
          </p:nvPr>
        </p:nvSpPr>
        <p:spPr>
          <a:xfrm>
            <a:off x="457200" y="1484784"/>
            <a:ext cx="8229600" cy="1008112"/>
          </a:xfrm>
        </p:spPr>
        <p:txBody>
          <a:bodyPr>
            <a:noAutofit/>
          </a:bodyPr>
          <a:lstStyle/>
          <a:p>
            <a:pPr lvl="0">
              <a:buFont typeface="Wingdings" pitchFamily="2" charset="2"/>
              <a:buChar char="§"/>
            </a:pPr>
            <a:r>
              <a:rPr lang="el-GR" sz="2800" dirty="0">
                <a:solidFill>
                  <a:prstClr val="black"/>
                </a:solidFill>
              </a:rPr>
              <a:t>Στις κορεσμένες ενώσεις όλοι οι άνθρακες είναι τετραεδρικοί, ή </a:t>
            </a:r>
            <a:r>
              <a:rPr lang="en-US" sz="2800" dirty="0">
                <a:solidFill>
                  <a:prstClr val="black"/>
                </a:solidFill>
              </a:rPr>
              <a:t>sp</a:t>
            </a:r>
            <a:r>
              <a:rPr lang="el-GR" sz="2800" baseline="30000" dirty="0" smtClean="0">
                <a:solidFill>
                  <a:prstClr val="black"/>
                </a:solidFill>
              </a:rPr>
              <a:t>3</a:t>
            </a:r>
            <a:r>
              <a:rPr lang="el-GR" sz="2800" dirty="0" smtClean="0">
                <a:solidFill>
                  <a:prstClr val="black"/>
                </a:solidFill>
              </a:rPr>
              <a:t> </a:t>
            </a:r>
            <a:r>
              <a:rPr lang="el-GR" sz="2800" dirty="0"/>
              <a:t>.</a:t>
            </a:r>
            <a:endParaRPr lang="el-GR" sz="2800" dirty="0">
              <a:solidFill>
                <a:prstClr val="black"/>
              </a:solidFill>
            </a:endParaRPr>
          </a:p>
        </p:txBody>
      </p:sp>
      <p:pic>
        <p:nvPicPr>
          <p:cNvPr id="5" name="Αντικείμενο 1" descr="Εικόνα του μορίου του μεθανίου"/>
          <p:cNvPicPr>
            <a:picLocks noChangeArrowheads="1"/>
          </p:cNvPicPr>
          <p:nvPr/>
        </p:nvPicPr>
        <p:blipFill>
          <a:blip r:embed="rId2" cstate="print"/>
          <a:srcRect l="-194" t="-175" r="-1186" b="-317"/>
          <a:stretch>
            <a:fillRect/>
          </a:stretch>
        </p:blipFill>
        <p:spPr bwMode="auto">
          <a:xfrm>
            <a:off x="1266187" y="2810812"/>
            <a:ext cx="1643074" cy="1785950"/>
          </a:xfrm>
          <a:prstGeom prst="rect">
            <a:avLst/>
          </a:prstGeom>
          <a:noFill/>
          <a:ln w="9525">
            <a:noFill/>
            <a:miter lim="800000"/>
            <a:headEnd/>
            <a:tailEnd/>
          </a:ln>
        </p:spPr>
      </p:pic>
      <p:sp>
        <p:nvSpPr>
          <p:cNvPr id="6" name="TextBox 5"/>
          <p:cNvSpPr txBox="1"/>
          <p:nvPr/>
        </p:nvSpPr>
        <p:spPr>
          <a:xfrm>
            <a:off x="323528" y="4878440"/>
            <a:ext cx="3528392" cy="707886"/>
          </a:xfrm>
          <a:prstGeom prst="rect">
            <a:avLst/>
          </a:prstGeom>
          <a:noFill/>
        </p:spPr>
        <p:txBody>
          <a:bodyPr wrap="square" rtlCol="0">
            <a:spAutoFit/>
          </a:bodyPr>
          <a:lstStyle/>
          <a:p>
            <a:pPr algn="ctr"/>
            <a:r>
              <a:rPr lang="el-GR" sz="2000" dirty="0">
                <a:latin typeface="+mn-lt"/>
              </a:rPr>
              <a:t>Μεθάνιο (ένας τετραεδρικός άνθρακας (</a:t>
            </a:r>
            <a:r>
              <a:rPr lang="en-US" sz="2000" dirty="0">
                <a:latin typeface="+mn-lt"/>
              </a:rPr>
              <a:t>sp</a:t>
            </a:r>
            <a:r>
              <a:rPr lang="en-US" sz="2000" baseline="30000" dirty="0">
                <a:latin typeface="+mn-lt"/>
              </a:rPr>
              <a:t>3</a:t>
            </a:r>
            <a:r>
              <a:rPr lang="en-US" sz="2000" dirty="0">
                <a:latin typeface="+mn-lt"/>
              </a:rPr>
              <a:t>)</a:t>
            </a:r>
            <a:endParaRPr lang="el-GR" sz="2000" dirty="0">
              <a:latin typeface="+mn-lt"/>
            </a:endParaRPr>
          </a:p>
        </p:txBody>
      </p:sp>
      <p:pic>
        <p:nvPicPr>
          <p:cNvPr id="7" name="Αντικείμενο 2" descr="Εικόνα του μορίου του αιθανίου"/>
          <p:cNvPicPr>
            <a:picLocks noChangeArrowheads="1"/>
          </p:cNvPicPr>
          <p:nvPr/>
        </p:nvPicPr>
        <p:blipFill>
          <a:blip r:embed="rId3" cstate="print"/>
          <a:srcRect t="-255" r="-720" b="-742"/>
          <a:stretch>
            <a:fillRect/>
          </a:stretch>
        </p:blipFill>
        <p:spPr bwMode="auto">
          <a:xfrm>
            <a:off x="5116161" y="2778056"/>
            <a:ext cx="2857520" cy="1857388"/>
          </a:xfrm>
          <a:prstGeom prst="rect">
            <a:avLst/>
          </a:prstGeom>
          <a:noFill/>
          <a:ln w="9525">
            <a:noFill/>
            <a:miter lim="800000"/>
            <a:headEnd/>
            <a:tailEnd/>
          </a:ln>
        </p:spPr>
      </p:pic>
      <p:sp>
        <p:nvSpPr>
          <p:cNvPr id="8" name="TextBox 7"/>
          <p:cNvSpPr txBox="1"/>
          <p:nvPr/>
        </p:nvSpPr>
        <p:spPr>
          <a:xfrm>
            <a:off x="4283968" y="4922864"/>
            <a:ext cx="4521906" cy="400110"/>
          </a:xfrm>
          <a:prstGeom prst="rect">
            <a:avLst/>
          </a:prstGeom>
          <a:noFill/>
        </p:spPr>
        <p:txBody>
          <a:bodyPr wrap="square" rtlCol="0">
            <a:spAutoFit/>
          </a:bodyPr>
          <a:lstStyle/>
          <a:p>
            <a:r>
              <a:rPr lang="el-GR" sz="2000" dirty="0">
                <a:latin typeface="+mn-lt"/>
              </a:rPr>
              <a:t>Αιθάνιο (δύο τετραεδρικοί άνθρακες, </a:t>
            </a:r>
            <a:r>
              <a:rPr lang="en-US" sz="2000" dirty="0">
                <a:latin typeface="+mn-lt"/>
              </a:rPr>
              <a:t>sp</a:t>
            </a:r>
            <a:r>
              <a:rPr lang="en-US" sz="2000" baseline="30000" dirty="0">
                <a:latin typeface="+mn-lt"/>
              </a:rPr>
              <a:t>3</a:t>
            </a:r>
            <a:r>
              <a:rPr lang="en-US" sz="2000" dirty="0">
                <a:latin typeface="+mn-lt"/>
              </a:rPr>
              <a:t>)</a:t>
            </a:r>
            <a:r>
              <a:rPr lang="el-GR" sz="2000" dirty="0">
                <a:latin typeface="+mn-lt"/>
              </a:rPr>
              <a:t>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774420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Custom 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1767</TotalTime>
  <Words>2500</Words>
  <Application>Microsoft Office PowerPoint</Application>
  <PresentationFormat>Προβολή στην οθόνη (4:3)</PresentationFormat>
  <Paragraphs>269</Paragraphs>
  <Slides>41</Slides>
  <Notes>9</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41</vt:i4>
      </vt:variant>
    </vt:vector>
  </HeadingPairs>
  <TitlesOfParts>
    <vt:vector size="45" baseType="lpstr">
      <vt:lpstr>OC_template_updated</vt:lpstr>
      <vt:lpstr>1_OC_template_updated</vt:lpstr>
      <vt:lpstr>2_OC_template_updated</vt:lpstr>
      <vt:lpstr>ChemSketch</vt:lpstr>
      <vt:lpstr>Εργαστήριο  Επιστήμης Υλικών ΙΙ</vt:lpstr>
      <vt:lpstr>Βασικοί όροι</vt:lpstr>
      <vt:lpstr>Τα οργανικά μόρια </vt:lpstr>
      <vt:lpstr>Πόσο διαφορετικά είναι τα οργανικά μόρια από τα ανόργανα; </vt:lpstr>
      <vt:lpstr>Γιατί μας ενδιαφέρει το σχήμα των μορίων;</vt:lpstr>
      <vt:lpstr>Το σχήμα των μορίων μερικών γνωστών (ανόργανων) ενώσεων</vt:lpstr>
      <vt:lpstr>Χαρακτηριστικά των οργανικών μορίων</vt:lpstr>
      <vt:lpstr>Κορεσμένες και ακόρεστες οργανικές ενώσεις</vt:lpstr>
      <vt:lpstr>Κορεσμένες οργανικές ενώσεις</vt:lpstr>
      <vt:lpstr>Κορεσμένες οργανικές ενώσεις (συνέχεια)</vt:lpstr>
      <vt:lpstr>Ακόρεστες οργανικές ενώσεις</vt:lpstr>
      <vt:lpstr>Χρήση μοριακών μοντέλων</vt:lpstr>
      <vt:lpstr>Κορεσμένοι υδρογονάνθρακες </vt:lpstr>
      <vt:lpstr>Κορεσμένοι υδρογονάνθρακες (συνέχεια) </vt:lpstr>
      <vt:lpstr>Άλλες κορεσμένες ενώσεις</vt:lpstr>
      <vt:lpstr>Άλλες κορεσμένες ενώσεις (συνέχεια)</vt:lpstr>
      <vt:lpstr>Καρβονυλικές ενώσεις</vt:lpstr>
      <vt:lpstr>Καρβοξυλικά οξέα</vt:lpstr>
      <vt:lpstr>Λιπαρά οξέα</vt:lpstr>
      <vt:lpstr>Καρβοξυλικό ανιόν</vt:lpstr>
      <vt:lpstr>Καρβοξυλικό ανιόν (συνέχεια)</vt:lpstr>
      <vt:lpstr>Εστέρες καρβοξυλικών οξέων</vt:lpstr>
      <vt:lpstr>Εστέρες λιπαρών οξέων</vt:lpstr>
      <vt:lpstr>Ακόρεστες ενώσεις με διπλούς δεσμούς μεταξύ ανθράκων</vt:lpstr>
      <vt:lpstr>Ακόρεστες ενώσεις με διπλούς δεσμούς μεταξύ άνθρακα και οξυγόνου: αλδεΰδες</vt:lpstr>
      <vt:lpstr>Ακόρεστες ενώσεις με διπλούς δεσμούς μεταξύ άνθρακα και οξυγόνου: κετόνες</vt:lpstr>
      <vt:lpstr>Αρωματικές ενώσεις: Βενζόλιο</vt:lpstr>
      <vt:lpstr>Αζωτούχες οργανικές ενώσεις: αμίνες</vt:lpstr>
      <vt:lpstr>Αζωτούχες αρωματικές ενώσεις: ανιλίνες</vt:lpstr>
      <vt:lpstr>Αζωτούχες οργανικές ενώσεις: αμινοξέα</vt:lpstr>
      <vt:lpstr>Φύλλο παρουσίασης αποτελεσμάτων</vt:lpstr>
      <vt:lpstr>Ερωτήσεις</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Γεωμετρία των μορίων στα οργανικά υλικά</dc:title>
  <dc:creator>opencourses@teiath.gr</dc:creator>
  <cp:lastModifiedBy>natasakar new</cp:lastModifiedBy>
  <cp:revision>69</cp:revision>
  <dcterms:created xsi:type="dcterms:W3CDTF">2013-04-05T13:10:46Z</dcterms:created>
  <dcterms:modified xsi:type="dcterms:W3CDTF">2015-02-27T13:13:41Z</dcterms:modified>
</cp:coreProperties>
</file>