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9" r:id="rId11"/>
    <p:sldId id="257" r:id="rId12"/>
    <p:sldId id="262" r:id="rId13"/>
    <p:sldId id="264" r:id="rId14"/>
    <p:sldId id="269" r:id="rId15"/>
    <p:sldId id="270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107" d="100"/>
          <a:sy n="107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 ΒΜΙ και ενέργεια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11: ΒΜΙ και ενέργεια».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σωματικού βάρους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Δείκτης μάζας σώματος =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Body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mass index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de-DE" altLang="el-GR" dirty="0">
                <a:latin typeface="Arial" pitchFamily="34" charset="0"/>
                <a:cs typeface="Times New Roman" pitchFamily="18" charset="0"/>
              </a:rPr>
              <a:t>BMI =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altLang="el-GR" u="sng" dirty="0" smtClean="0">
                <a:latin typeface="Arial" pitchFamily="34" charset="0"/>
                <a:cs typeface="Times New Roman" pitchFamily="18" charset="0"/>
              </a:rPr>
              <a:t>B </a:t>
            </a:r>
            <a:r>
              <a:rPr lang="de-DE" altLang="el-GR" u="sng" dirty="0">
                <a:latin typeface="Arial" pitchFamily="34" charset="0"/>
                <a:cs typeface="Times New Roman" pitchFamily="18" charset="0"/>
              </a:rPr>
              <a:t>(kg)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 smtClean="0">
                <a:latin typeface="Arial" pitchFamily="34" charset="0"/>
              </a:rPr>
              <a:t>	</a:t>
            </a:r>
            <a:r>
              <a:rPr lang="en-GB" altLang="el-GR" dirty="0" smtClean="0">
                <a:latin typeface="Arial" pitchFamily="34" charset="0"/>
                <a:cs typeface="Times New Roman" pitchFamily="18" charset="0"/>
              </a:rPr>
              <a:t>Y</a:t>
            </a:r>
            <a:r>
              <a:rPr lang="el-GR" altLang="el-GR" baseline="30000" dirty="0">
                <a:latin typeface="Arial" pitchFamily="34" charset="0"/>
                <a:cs typeface="Times New Roman" pitchFamily="18" charset="0"/>
              </a:rPr>
              <a:t>2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Φυσιολογικές τιμές 		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ΒΜΙ:18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,5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4,9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Υπέρβαροι 			ΒΜΙ: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5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30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Παχύσαρκοι 			ΒΜΙ:	&gt;30</a:t>
            </a: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497D-1114-45C5-A474-5752F35D8827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721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ενεργειακών αναγκών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Βασικός μεταβολισμός:</a:t>
            </a:r>
          </a:p>
          <a:p>
            <a:r>
              <a:rPr lang="el-GR" dirty="0"/>
              <a:t>Υπολογίζεται ότι οι ενεργειακές ανάγκες ανά κιλό σωματικού βάρους και ανά ώρα είναι </a:t>
            </a:r>
            <a:endParaRPr lang="en-US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kcal  για τον άντρα και </a:t>
            </a:r>
            <a:endParaRPr lang="en-US" dirty="0" smtClean="0"/>
          </a:p>
          <a:p>
            <a:pPr lvl="1"/>
            <a:r>
              <a:rPr lang="el-GR" dirty="0" smtClean="0"/>
              <a:t>0,9 </a:t>
            </a:r>
            <a:r>
              <a:rPr lang="el-GR" dirty="0"/>
              <a:t>kcal για τη γυναίκα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B63-0295-44B7-B83C-772961A4EE19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5782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Ενεργειακό ισοζύγιο για διατήρηση βάρους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3314" name="Picture 2" descr="http://www.ptonthenet.com/images/articles/the_k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14748" cy="49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7544" y="6453336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http://www.ptonthenet.com/articles/The-Key-to-Weight-Management--The-Energy-Balance-Equation-and-RMR-1765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391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δραστηριότητα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Ανάλογα με τη φύση της δραστηριότητας διακρίνονται 4 κατηγορίες με διαφορετικό συντελεστή επί το βασικού μεταβολισμού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πολύ ελαφριά 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	20%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ελαφριά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40%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μέτρια  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60%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βαριά 			70 %-130%</a:t>
            </a:r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7395-625A-47AB-B0CD-1BF142ABF25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985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Τροφογενής θερμογένεση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Το 10% του αθροίσματος του βασικού μεταβολισμού και της φυσικής δραστηριότητας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0654-F87C-4863-9E09-DD8FC359BF63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5799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E29D-4933-411A-86B7-A6BE1A11647A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Σύνολο ενεργειακών αναγκών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Οι 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ημερήσιες ενεργειακές ανάγκες υπολογίζονται από το άθροισμα του βασικού μεταβολισμού, της φυσικής δραστηριότητας και της τροφογενούς θερμογένεσης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8900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Ισορροπημένη πρόσληψη θερμιδογόνων θρεπτικών </a:t>
            </a:r>
            <a:r>
              <a:rPr lang="el-GR" dirty="0" smtClean="0"/>
              <a:t>συστατικών (% ενέργειας)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68369"/>
              </p:ext>
            </p:extLst>
          </p:nvPr>
        </p:nvGraphicFramePr>
        <p:xfrm>
          <a:off x="755576" y="1844824"/>
          <a:ext cx="7128792" cy="39974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Υδατάνθρακες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50-55%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</a:t>
                      </a:r>
                      <a:r>
                        <a:rPr lang="el-GR" sz="2800" baseline="0" dirty="0" smtClean="0"/>
                        <a:t> 12%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Λιπίδια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 30-40</a:t>
                      </a:r>
                      <a:r>
                        <a:rPr lang="el-GR" sz="2400" dirty="0" smtClean="0"/>
                        <a:t>%  </a:t>
                      </a:r>
                    </a:p>
                    <a:p>
                      <a:r>
                        <a:rPr lang="el-GR" sz="2400" dirty="0" smtClean="0"/>
                        <a:t>αν το κύριο προστιθέμενο λιπίδιο είναι το ελαιόλαδο (εξαιρετικό</a:t>
                      </a:r>
                      <a:r>
                        <a:rPr lang="el-GR" sz="2400" baseline="0" dirty="0" smtClean="0"/>
                        <a:t> παρθένο) </a:t>
                      </a:r>
                      <a:r>
                        <a:rPr lang="el-GR" sz="2400" dirty="0" smtClean="0"/>
                        <a:t>στις τροφές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1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ενεργειακή αξία των θερμιδογόνων θρεπτικών συστατικών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8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183"/>
              </p:ext>
            </p:extLst>
          </p:nvPr>
        </p:nvGraphicFramePr>
        <p:xfrm>
          <a:off x="755576" y="1844824"/>
          <a:ext cx="7128792" cy="4395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1872208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1γρ υδατανθράκων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πρωτεϊνών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λιπιδίων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αιθυλικής αλκοόλης (δεν θεωρείται θρεπτικό συστατικό)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 kcal</a:t>
                      </a:r>
                    </a:p>
                    <a:p>
                      <a:endParaRPr lang="el-GR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23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162</TotalTime>
  <Words>769</Words>
  <Application>Microsoft Office PowerPoint</Application>
  <PresentationFormat>Προβολή στην οθόνη (4:3)</PresentationFormat>
  <Paragraphs>114</Paragraphs>
  <Slides>16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template</vt:lpstr>
      <vt:lpstr>OC_template_updated</vt:lpstr>
      <vt:lpstr>Διατροφή-Διαιτολογία</vt:lpstr>
      <vt:lpstr>Εκτίμηση σωματικού βάρους</vt:lpstr>
      <vt:lpstr>Υπολογισμός ενεργειακών αναγκών</vt:lpstr>
      <vt:lpstr>Ενεργειακό ισοζύγιο για διατήρηση βάρους</vt:lpstr>
      <vt:lpstr>Φυσική δραστηριότητα</vt:lpstr>
      <vt:lpstr>Τροφογενής θερμογένεση</vt:lpstr>
      <vt:lpstr>Σύνολο ενεργειακών αναγκών</vt:lpstr>
      <vt:lpstr>Ισορροπημένη πρόσληψη θερμιδογόνων θρεπτικών συστατικών (% ενέργειας)</vt:lpstr>
      <vt:lpstr>Η ενεργειακή αξία των θερμιδογόνων θρεπτικών συστατικών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43</cp:revision>
  <dcterms:created xsi:type="dcterms:W3CDTF">2015-07-21T13:01:13Z</dcterms:created>
  <dcterms:modified xsi:type="dcterms:W3CDTF">2015-12-23T12:27:46Z</dcterms:modified>
</cp:coreProperties>
</file>