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57" r:id="rId23"/>
    <p:sldId id="262" r:id="rId24"/>
    <p:sldId id="264" r:id="rId25"/>
    <p:sldId id="269" r:id="rId26"/>
    <p:sldId id="270" r:id="rId27"/>
    <p:sldId id="266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60" autoAdjust="0"/>
    <p:restoredTop sz="94660"/>
  </p:normalViewPr>
  <p:slideViewPr>
    <p:cSldViewPr>
      <p:cViewPr>
        <p:scale>
          <a:sx n="80" d="100"/>
          <a:sy n="80" d="100"/>
        </p:scale>
        <p:origin x="19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10/11/2015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10/11/2015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5AC4C-4BC8-4742-BC3F-182C4464642F}" type="slidenum">
              <a:rPr lang="en-GB" altLang="el-GR"/>
              <a:pPr/>
              <a:t>‹#›</a:t>
            </a:fld>
            <a:endParaRPr lang="en-GB" altLang="el-GR" dirty="0"/>
          </a:p>
        </p:txBody>
      </p:sp>
    </p:spTree>
    <p:extLst>
      <p:ext uri="{BB962C8B-B14F-4D97-AF65-F5344CB8AC3E}">
        <p14:creationId xmlns="" xmlns:p14="http://schemas.microsoft.com/office/powerpoint/2010/main" val="357164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6666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Διατροφή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20</a:t>
            </a:r>
            <a:r>
              <a:rPr lang="el-GR" sz="2600" dirty="0" smtClean="0"/>
              <a:t>: </a:t>
            </a:r>
            <a:r>
              <a:rPr lang="el-GR" sz="2600" dirty="0" smtClean="0"/>
              <a:t>Φρούτα</a:t>
            </a:r>
            <a:r>
              <a:rPr lang="el-GR" altLang="el-GR" sz="2800" dirty="0" smtClean="0"/>
              <a:t>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200" dirty="0" smtClean="0"/>
              <a:t>Αναστασία Κανέλλου, καθηγήτρια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EF75-5BCA-4F11-AE7A-DD65C5617657}" type="slidenum">
              <a:rPr lang="el-GR" altLang="el-GR"/>
              <a:pPr/>
              <a:t>9</a:t>
            </a:fld>
            <a:endParaRPr lang="el-GR" altLang="el-GR" dirty="0"/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Διατροφική συνεισφορά </a:t>
            </a:r>
            <a:r>
              <a:rPr lang="el-GR" altLang="el-GR" dirty="0"/>
              <a:t>πρόσληψης φρούτων</a:t>
            </a:r>
          </a:p>
        </p:txBody>
      </p:sp>
      <p:graphicFrame>
        <p:nvGraphicFramePr>
          <p:cNvPr id="3" name="Θέση περιεχομένου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97485336"/>
              </p:ext>
            </p:extLst>
          </p:nvPr>
        </p:nvGraphicFramePr>
        <p:xfrm>
          <a:off x="611560" y="1844824"/>
          <a:ext cx="4906888" cy="30175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216699"/>
                <a:gridCol w="269018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altLang="el-GR" sz="2800" dirty="0" smtClean="0"/>
                        <a:t>Βιταμίνη </a:t>
                      </a:r>
                      <a:r>
                        <a:rPr lang="en-US" altLang="el-GR" sz="2800" dirty="0" smtClean="0"/>
                        <a:t>C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40%</a:t>
                      </a:r>
                      <a:endParaRPr lang="el-G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2800" dirty="0" smtClean="0"/>
                        <a:t>K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12%</a:t>
                      </a:r>
                      <a:endParaRPr lang="el-G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2800" dirty="0" smtClean="0"/>
                        <a:t>Mg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9%</a:t>
                      </a:r>
                      <a:endParaRPr lang="el-G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2800" dirty="0" smtClean="0"/>
                        <a:t>Fe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9%</a:t>
                      </a:r>
                      <a:endParaRPr lang="el-G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800" dirty="0" smtClean="0"/>
                        <a:t>Διαιτητικές ίνες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30%</a:t>
                      </a:r>
                      <a:endParaRPr lang="el-G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16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9F-F379-4A4D-9BBB-2920F46A1DE2}" type="slidenum">
              <a:rPr lang="el-GR" altLang="el-GR"/>
              <a:pPr/>
              <a:t>10</a:t>
            </a:fld>
            <a:endParaRPr lang="el-GR" altLang="el-GR" dirty="0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</a:t>
            </a:r>
            <a:r>
              <a:rPr lang="el-GR" altLang="el-GR" dirty="0" smtClean="0"/>
              <a:t>φρούτων </a:t>
            </a:r>
            <a:r>
              <a:rPr lang="el-GR" altLang="el-GR" sz="3200" b="0" dirty="0" smtClean="0"/>
              <a:t>1/4</a:t>
            </a:r>
            <a:r>
              <a:rPr lang="el-GR" altLang="el-GR" dirty="0" smtClean="0"/>
              <a:t> </a:t>
            </a:r>
            <a:endParaRPr lang="el-GR" altLang="el-GR" dirty="0"/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b="1" dirty="0"/>
              <a:t>Μήλα </a:t>
            </a:r>
          </a:p>
          <a:p>
            <a:r>
              <a:rPr lang="el-GR" altLang="el-GR" dirty="0"/>
              <a:t>Βιταμίνη </a:t>
            </a:r>
            <a:r>
              <a:rPr lang="en-US" altLang="el-GR" dirty="0"/>
              <a:t>C</a:t>
            </a:r>
          </a:p>
          <a:p>
            <a:r>
              <a:rPr lang="el-GR" altLang="el-GR" dirty="0"/>
              <a:t>Αποθηκεύονται για μήνες</a:t>
            </a:r>
          </a:p>
          <a:p>
            <a:pPr>
              <a:buFont typeface="Wingdings" pitchFamily="2" charset="2"/>
              <a:buNone/>
            </a:pPr>
            <a:r>
              <a:rPr lang="el-GR" altLang="el-GR" b="1" dirty="0"/>
              <a:t>Αχλάδια</a:t>
            </a:r>
          </a:p>
          <a:p>
            <a:r>
              <a:rPr lang="el-GR" altLang="el-GR" dirty="0"/>
              <a:t>Παρόμοια σύσταση με μήλα</a:t>
            </a:r>
          </a:p>
          <a:p>
            <a:r>
              <a:rPr lang="el-GR" altLang="el-GR" dirty="0"/>
              <a:t>Περισσότερα μέταλλα, καροτίνη</a:t>
            </a:r>
          </a:p>
          <a:p>
            <a:r>
              <a:rPr lang="el-GR" altLang="el-GR" dirty="0"/>
              <a:t>Περιορισμένος χρόνος αποθήκευσης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41164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φρούτων </a:t>
            </a:r>
            <a:r>
              <a:rPr lang="el-GR" altLang="el-GR" sz="3200" b="0" dirty="0" smtClean="0"/>
              <a:t>2/4</a:t>
            </a:r>
            <a:endParaRPr lang="el-GR" alt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/>
              <a:t>Κεράσια, δαμάσκηνα, βερίκοκα, ροδάκινα</a:t>
            </a:r>
          </a:p>
          <a:p>
            <a:r>
              <a:rPr lang="el-GR" dirty="0"/>
              <a:t>Περισσότερη καροτίνη</a:t>
            </a:r>
          </a:p>
          <a:p>
            <a:r>
              <a:rPr lang="el-GR" dirty="0"/>
              <a:t>Εν μέρει περισσότερη βιτ Β </a:t>
            </a:r>
          </a:p>
          <a:p>
            <a:r>
              <a:rPr lang="el-GR" dirty="0"/>
              <a:t>σε σχέση με τα μήλα/αχλάδια</a:t>
            </a:r>
          </a:p>
          <a:p>
            <a:pPr>
              <a:buNone/>
            </a:pPr>
            <a:r>
              <a:rPr lang="el-GR" b="1" dirty="0"/>
              <a:t>Ράγες</a:t>
            </a:r>
          </a:p>
          <a:p>
            <a:r>
              <a:rPr lang="el-GR" dirty="0"/>
              <a:t>Αποθηκεύονται περιορισμένα, μεταφέρονται δύσκολα </a:t>
            </a:r>
            <a:r>
              <a:rPr lang="el-GR" dirty="0" smtClean="0"/>
              <a:t> </a:t>
            </a:r>
            <a:r>
              <a:rPr lang="el-GR" dirty="0"/>
              <a:t>χυμοί, μαρμελάδες</a:t>
            </a:r>
          </a:p>
          <a:p>
            <a:r>
              <a:rPr lang="el-GR" dirty="0"/>
              <a:t>Περισσότερη βιτ C και οξέα φρούτων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05E1-797D-43F9-8A70-1116286723F5}" type="slidenum">
              <a:rPr lang="el-GR" altLang="el-GR"/>
              <a:pPr/>
              <a:t>11</a:t>
            </a:fld>
            <a:endParaRPr lang="el-GR" altLang="el-GR" dirty="0"/>
          </a:p>
        </p:txBody>
      </p:sp>
      <p:sp>
        <p:nvSpPr>
          <p:cNvPr id="5" name="Right Arrow 4"/>
          <p:cNvSpPr/>
          <p:nvPr/>
        </p:nvSpPr>
        <p:spPr>
          <a:xfrm>
            <a:off x="7812360" y="4221088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24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2BE9-AC83-4C3E-9EE3-4E8CB9497C53}" type="slidenum">
              <a:rPr lang="el-GR" altLang="el-GR"/>
              <a:pPr/>
              <a:t>12</a:t>
            </a:fld>
            <a:endParaRPr lang="el-GR" altLang="el-GR" dirty="0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φρούτων </a:t>
            </a:r>
            <a:r>
              <a:rPr lang="el-GR" altLang="el-GR" sz="3200" b="0" dirty="0" smtClean="0"/>
              <a:t>3/4</a:t>
            </a:r>
            <a:endParaRPr lang="el-GR" altLang="el-GR" sz="3200" b="0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b="1" dirty="0"/>
              <a:t>Εσπεριδοειδή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Σημαντική πηγή βιταμίνης </a:t>
            </a:r>
            <a:r>
              <a:rPr lang="en-US" altLang="el-GR" dirty="0"/>
              <a:t>C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Αιθέρια έλαια στη φλούδα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Πορτοκάλια δεν ωριμάζουν μετά τη συγκομιδή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Επιτρέπεται η επικάλυψη της φλούδας 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 κερί (προστατεύει από ξήρανση) ή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 χημικές ουσίες (μύκητες)</a:t>
            </a:r>
          </a:p>
        </p:txBody>
      </p:sp>
    </p:spTree>
    <p:extLst>
      <p:ext uri="{BB962C8B-B14F-4D97-AF65-F5344CB8AC3E}">
        <p14:creationId xmlns="" xmlns:p14="http://schemas.microsoft.com/office/powerpoint/2010/main" val="759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D187-FCD5-4452-B170-1AEDDA223FA9}" type="slidenum">
              <a:rPr lang="el-GR" altLang="el-GR"/>
              <a:pPr/>
              <a:t>13</a:t>
            </a:fld>
            <a:endParaRPr lang="el-GR" altLang="el-GR" dirty="0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φρούτων </a:t>
            </a:r>
            <a:r>
              <a:rPr lang="el-GR" altLang="el-GR" sz="3200" b="0" dirty="0" smtClean="0"/>
              <a:t>4/4</a:t>
            </a:r>
            <a:endParaRPr lang="el-GR" altLang="el-GR" sz="3200" b="0" dirty="0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b="1" dirty="0"/>
              <a:t>Μπανάνες</a:t>
            </a:r>
          </a:p>
          <a:p>
            <a:r>
              <a:rPr lang="el-GR" altLang="el-GR" dirty="0"/>
              <a:t>Συγκομιδή άγουρες, ωριμάζουν μετά</a:t>
            </a:r>
          </a:p>
          <a:p>
            <a:r>
              <a:rPr lang="el-GR" altLang="el-GR" dirty="0"/>
              <a:t>Καροτίνη, βιταμίνη Β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26878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B6B9-2BB1-498C-A736-30E4C7C52C03}" type="slidenum">
              <a:rPr lang="el-GR" altLang="el-GR"/>
              <a:pPr/>
              <a:t>14</a:t>
            </a:fld>
            <a:endParaRPr lang="el-GR" altLang="el-GR" dirty="0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Συντήρηση φρούτων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Μικρό ποσοστό συγκομιδής καταναλώνεται φρέσκο λόγω περιορισμένης </a:t>
            </a:r>
            <a:r>
              <a:rPr lang="el-GR" altLang="el-GR" sz="2800" dirty="0" smtClean="0"/>
              <a:t>διατηρησιμότητας</a:t>
            </a:r>
            <a:endParaRPr lang="el-GR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Τρόποι συντήρησης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1" dirty="0" smtClean="0"/>
              <a:t>Ψύξη</a:t>
            </a:r>
            <a:r>
              <a:rPr lang="el-GR" altLang="el-GR" sz="2400" dirty="0" smtClean="0"/>
              <a:t>: –1 </a:t>
            </a:r>
            <a:r>
              <a:rPr lang="el-GR" altLang="el-GR" sz="2400" dirty="0"/>
              <a:t>ως + 2 </a:t>
            </a:r>
            <a:r>
              <a:rPr lang="en-US" altLang="el-GR" sz="2400" baseline="30000" dirty="0"/>
              <a:t>o</a:t>
            </a:r>
            <a:r>
              <a:rPr lang="en-US" altLang="el-GR" sz="2400" dirty="0"/>
              <a:t>C</a:t>
            </a:r>
            <a:r>
              <a:rPr lang="el-GR" altLang="el-GR" sz="2400" dirty="0"/>
              <a:t>, υγρασία 80-90%,</a:t>
            </a:r>
            <a:r>
              <a:rPr lang="en-US" altLang="el-GR" sz="2400" dirty="0"/>
              <a:t> </a:t>
            </a:r>
            <a:r>
              <a:rPr lang="el-GR" altLang="el-GR" sz="2400" dirty="0"/>
              <a:t>έλεγχος </a:t>
            </a:r>
            <a:r>
              <a:rPr lang="en-US" altLang="el-GR" sz="2400" dirty="0"/>
              <a:t>CO</a:t>
            </a:r>
            <a:r>
              <a:rPr lang="en-US" altLang="el-GR" sz="2400" baseline="-25000" dirty="0"/>
              <a:t>2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Μήλα: 4-8 μήνες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Αχλάδια: 2-6 μήνες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Σταφύλια: 2-3  μήνες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Φράουλες: 1-2 εβδομάδες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Κεράσια: 4-5 ημέρες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/>
              <a:t>Απώλεια βάρους: 3-10%</a:t>
            </a:r>
          </a:p>
        </p:txBody>
      </p:sp>
    </p:spTree>
    <p:extLst>
      <p:ext uri="{BB962C8B-B14F-4D97-AF65-F5344CB8AC3E}">
        <p14:creationId xmlns="" xmlns:p14="http://schemas.microsoft.com/office/powerpoint/2010/main" val="12469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A09-F9C0-4CD6-8679-7D23DBA1459E}" type="slidenum">
              <a:rPr lang="el-GR" altLang="el-GR"/>
              <a:pPr/>
              <a:t>15</a:t>
            </a:fld>
            <a:endParaRPr lang="el-GR" altLang="el-GR" dirty="0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Τρόποι </a:t>
            </a:r>
            <a:r>
              <a:rPr lang="el-GR" altLang="el-GR" dirty="0" smtClean="0"/>
              <a:t>συντήρησης </a:t>
            </a:r>
            <a:r>
              <a:rPr lang="el-GR" altLang="el-GR" sz="3200" b="0" dirty="0" smtClean="0"/>
              <a:t>1/2</a:t>
            </a:r>
            <a:endParaRPr lang="el-GR" altLang="el-GR" sz="3200" b="0" dirty="0"/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800" b="1" dirty="0"/>
              <a:t>Κατάψυξη</a:t>
            </a:r>
            <a:r>
              <a:rPr lang="el-GR" altLang="el-GR" sz="2800" dirty="0"/>
              <a:t> –30 </a:t>
            </a:r>
            <a:r>
              <a:rPr lang="en-US" altLang="el-GR" sz="2800" baseline="30000" dirty="0"/>
              <a:t>o</a:t>
            </a:r>
            <a:r>
              <a:rPr lang="en-US" altLang="el-GR" sz="2800" dirty="0"/>
              <a:t>C</a:t>
            </a:r>
            <a:r>
              <a:rPr lang="el-GR" altLang="el-GR" sz="2800" dirty="0"/>
              <a:t>, απότομα προς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Αποφυγή δημιουργίας κρυστάλλων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Μεταφορά συγκεντρώσεων στον ιστό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800" b="1" dirty="0"/>
              <a:t>Ξήρανση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Αφαίρεση νερού 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 smtClean="0">
                <a:sym typeface="Monotype Sorts" pitchFamily="2" charset="2"/>
              </a:rPr>
              <a:t>ενεργειακή </a:t>
            </a:r>
            <a:r>
              <a:rPr lang="el-GR" altLang="el-GR" sz="2400" dirty="0">
                <a:sym typeface="Monotype Sorts" pitchFamily="2" charset="2"/>
              </a:rPr>
              <a:t>αξία </a:t>
            </a:r>
            <a:r>
              <a:rPr lang="el-GR" altLang="el-GR" sz="2400" dirty="0">
                <a:sym typeface="Symbol" pitchFamily="18" charset="2"/>
              </a:rPr>
              <a:t>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 smtClean="0">
                <a:sym typeface="Symbol" pitchFamily="18" charset="2"/>
              </a:rPr>
              <a:t>περιορίζει </a:t>
            </a:r>
            <a:r>
              <a:rPr lang="el-GR" altLang="el-GR" sz="2400" dirty="0">
                <a:sym typeface="Symbol" pitchFamily="18" charset="2"/>
              </a:rPr>
              <a:t>ανάπτυξη μικροοργανισμών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Προσθήκη </a:t>
            </a:r>
            <a:r>
              <a:rPr lang="en-US" altLang="el-GR" sz="2800" dirty="0"/>
              <a:t>S</a:t>
            </a:r>
            <a:endParaRPr lang="el-GR" altLang="el-GR" sz="2800" dirty="0"/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Αδρανοποιεί δράση μυκητών</a:t>
            </a:r>
            <a:endParaRPr lang="en-US" altLang="el-GR" sz="2400" dirty="0"/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Καθυστερεί αλλαγή χρώματος</a:t>
            </a:r>
          </a:p>
        </p:txBody>
      </p:sp>
    </p:spTree>
    <p:extLst>
      <p:ext uri="{BB962C8B-B14F-4D97-AF65-F5344CB8AC3E}">
        <p14:creationId xmlns="" xmlns:p14="http://schemas.microsoft.com/office/powerpoint/2010/main" val="34201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Τρόποι </a:t>
            </a:r>
            <a:r>
              <a:rPr lang="el-GR" altLang="el-GR" dirty="0" smtClean="0"/>
              <a:t>συντήρησης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Θερμική επεξεργασία</a:t>
            </a:r>
          </a:p>
          <a:p>
            <a:pPr lvl="1"/>
            <a:r>
              <a:rPr lang="el-GR" dirty="0"/>
              <a:t>Σημαντικότερος τρόπος συντήρησης</a:t>
            </a:r>
          </a:p>
          <a:p>
            <a:pPr lvl="1"/>
            <a:r>
              <a:rPr lang="el-GR" dirty="0"/>
              <a:t>Προϊόν περιέχει 14-22% ζάχαρη</a:t>
            </a:r>
          </a:p>
          <a:p>
            <a:r>
              <a:rPr lang="el-GR" dirty="0"/>
              <a:t>Μαρμελάδα</a:t>
            </a:r>
          </a:p>
          <a:p>
            <a:pPr lvl="1" indent="-342900"/>
            <a:r>
              <a:rPr lang="el-GR" dirty="0" smtClean="0"/>
              <a:t>από </a:t>
            </a:r>
            <a:r>
              <a:rPr lang="el-GR" dirty="0"/>
              <a:t>φρέσκα φρούτα ή φρέσκα κατεψυγμένα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2D4-60FC-43E8-BA29-0D5103C5DA08}" type="slidenum">
              <a:rPr lang="el-GR" altLang="el-GR"/>
              <a:pPr/>
              <a:t>16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38773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83D3-4C6C-49C4-966B-07FFFF274E66}" type="slidenum">
              <a:rPr lang="el-GR" altLang="el-GR"/>
              <a:pPr/>
              <a:t>17</a:t>
            </a:fld>
            <a:endParaRPr lang="el-GR" altLang="el-GR" dirty="0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Θερμική </a:t>
            </a:r>
            <a:r>
              <a:rPr lang="el-GR" altLang="el-GR" dirty="0" smtClean="0"/>
              <a:t>επεξεργασία </a:t>
            </a:r>
            <a:r>
              <a:rPr lang="el-GR" altLang="el-GR" sz="3200" b="0" dirty="0" smtClean="0"/>
              <a:t>1/2</a:t>
            </a:r>
            <a:endParaRPr lang="el-GR" altLang="el-GR" sz="3200" b="0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Χυμοί </a:t>
            </a:r>
          </a:p>
          <a:p>
            <a:pPr lvl="1"/>
            <a:r>
              <a:rPr lang="el-GR" altLang="el-GR" dirty="0" smtClean="0"/>
              <a:t>Στυμμένα </a:t>
            </a:r>
            <a:r>
              <a:rPr lang="el-GR" altLang="el-GR" dirty="0"/>
              <a:t>φρέσκα ή κατεψυγμένα φρούτα</a:t>
            </a:r>
          </a:p>
          <a:p>
            <a:pPr lvl="1"/>
            <a:r>
              <a:rPr lang="el-GR" altLang="el-GR" dirty="0"/>
              <a:t>Προσθήκη νερού σε κατεψ. στημένο φρούτο</a:t>
            </a:r>
          </a:p>
          <a:p>
            <a:pPr lvl="1"/>
            <a:r>
              <a:rPr lang="el-GR" altLang="el-GR" dirty="0"/>
              <a:t>προσθήκη ζάχαρης </a:t>
            </a:r>
          </a:p>
          <a:p>
            <a:pPr lvl="2"/>
            <a:r>
              <a:rPr lang="el-GR" altLang="el-GR" dirty="0"/>
              <a:t>ως 15γ/λίτρο χωρίς επισήμανση ή</a:t>
            </a:r>
          </a:p>
          <a:p>
            <a:pPr lvl="2"/>
            <a:r>
              <a:rPr lang="el-GR" altLang="el-GR" dirty="0"/>
              <a:t>ως 200γ/λίτρο σε ξινά φρούτα με επισήμανση</a:t>
            </a:r>
          </a:p>
          <a:p>
            <a:pPr lvl="2"/>
            <a:r>
              <a:rPr lang="el-GR" altLang="el-GR" dirty="0"/>
              <a:t>Ως 100γ/λίτρο στα υπόλοιπα με επισήμανση 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9670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8A84-F226-424F-B85F-744CAE5795BE}" type="slidenum">
              <a:rPr lang="el-GR" altLang="el-GR"/>
              <a:pPr/>
              <a:t>18</a:t>
            </a:fld>
            <a:endParaRPr lang="el-GR" altLang="el-GR" dirty="0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Θερμική </a:t>
            </a:r>
            <a:r>
              <a:rPr lang="el-GR" altLang="el-GR" dirty="0" smtClean="0"/>
              <a:t>επεξεργασία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2/2</a:t>
            </a:r>
            <a:endParaRPr lang="el-GR" altLang="el-GR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Νέκταρ</a:t>
            </a:r>
          </a:p>
          <a:p>
            <a:r>
              <a:rPr lang="el-GR" altLang="el-GR" dirty="0"/>
              <a:t>Αποτελείται από χυμό και σάρκα φρούτου με προσθήκη νερού, ζάχαρης</a:t>
            </a:r>
          </a:p>
          <a:p>
            <a:r>
              <a:rPr lang="el-GR" altLang="el-GR" dirty="0"/>
              <a:t>Μέρος φρούτου </a:t>
            </a:r>
          </a:p>
          <a:p>
            <a:pPr lvl="1"/>
            <a:r>
              <a:rPr lang="el-GR" altLang="el-GR" dirty="0"/>
              <a:t>Συνήθως </a:t>
            </a:r>
            <a:r>
              <a:rPr lang="el-GR" altLang="el-GR" dirty="0" smtClean="0"/>
              <a:t> 50</a:t>
            </a:r>
            <a:r>
              <a:rPr lang="el-GR" altLang="el-GR" dirty="0"/>
              <a:t>%</a:t>
            </a:r>
          </a:p>
          <a:p>
            <a:pPr lvl="1"/>
            <a:r>
              <a:rPr lang="el-GR" altLang="el-GR" dirty="0"/>
              <a:t>Ξινοί χυμοί </a:t>
            </a:r>
            <a:r>
              <a:rPr lang="el-GR" altLang="el-GR" dirty="0" smtClean="0"/>
              <a:t> 25-50</a:t>
            </a:r>
            <a:r>
              <a:rPr lang="el-GR" altLang="el-GR" dirty="0"/>
              <a:t>%</a:t>
            </a:r>
          </a:p>
          <a:p>
            <a:r>
              <a:rPr lang="el-GR" altLang="el-GR" dirty="0"/>
              <a:t>Προσθήκη ζάχαρης ως 20%</a:t>
            </a:r>
          </a:p>
        </p:txBody>
      </p:sp>
    </p:spTree>
    <p:extLst>
      <p:ext uri="{BB962C8B-B14F-4D97-AF65-F5344CB8AC3E}">
        <p14:creationId xmlns="" xmlns:p14="http://schemas.microsoft.com/office/powerpoint/2010/main" val="1159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37D-1144-4CB8-9DBE-B8EC9C720D5A}" type="slidenum">
              <a:rPr lang="el-GR" altLang="el-GR"/>
              <a:pPr/>
              <a:t>1</a:t>
            </a:fld>
            <a:endParaRPr lang="el-GR" altLang="el-GR" dirty="0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Φρούτα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Ορισμός: </a:t>
            </a:r>
          </a:p>
          <a:p>
            <a:pPr>
              <a:buFont typeface="Wingdings" pitchFamily="2" charset="2"/>
              <a:buNone/>
            </a:pPr>
            <a:r>
              <a:rPr lang="el-GR" altLang="el-GR" dirty="0"/>
              <a:t>Φρούτα και καρποί καλλιεργημένων και άγριων φυτών </a:t>
            </a:r>
          </a:p>
        </p:txBody>
      </p:sp>
    </p:spTree>
    <p:extLst>
      <p:ext uri="{BB962C8B-B14F-4D97-AF65-F5344CB8AC3E}">
        <p14:creationId xmlns="" xmlns:p14="http://schemas.microsoft.com/office/powerpoint/2010/main" val="31254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D667-8E8F-469B-9051-85CC343EF593}" type="slidenum">
              <a:rPr lang="el-GR" altLang="el-GR"/>
              <a:pPr/>
              <a:t>19</a:t>
            </a:fld>
            <a:endParaRPr lang="el-GR" altLang="el-GR" dirty="0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Τίτλος;;;;;</a:t>
            </a:r>
            <a:endParaRPr lang="el-GR" altLang="el-GR" dirty="0"/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Σιρόπι: 68% ζάχαρη</a:t>
            </a:r>
          </a:p>
          <a:p>
            <a:r>
              <a:rPr lang="el-GR" altLang="el-GR" dirty="0"/>
              <a:t>Αναψυκτικά: </a:t>
            </a:r>
          </a:p>
          <a:p>
            <a:pPr lvl="1"/>
            <a:r>
              <a:rPr lang="el-GR" altLang="el-GR" dirty="0"/>
              <a:t>Ποσοστό φρούτου</a:t>
            </a:r>
          </a:p>
          <a:p>
            <a:pPr lvl="2"/>
            <a:r>
              <a:rPr lang="el-GR" altLang="el-GR" dirty="0"/>
              <a:t>6% 	εσπεριδοειδή</a:t>
            </a:r>
          </a:p>
          <a:p>
            <a:pPr lvl="2"/>
            <a:r>
              <a:rPr lang="el-GR" altLang="el-GR" dirty="0"/>
              <a:t>30% 	ράγες,  πυρηνόκαρπα</a:t>
            </a:r>
          </a:p>
          <a:p>
            <a:pPr lvl="2"/>
            <a:r>
              <a:rPr lang="el-GR" altLang="el-GR" dirty="0"/>
              <a:t>10% 	άλλα είδη φρούτων</a:t>
            </a:r>
          </a:p>
          <a:p>
            <a:pPr lvl="1"/>
            <a:r>
              <a:rPr lang="el-GR" altLang="el-GR" dirty="0"/>
              <a:t>Ζάχαρη: 10%</a:t>
            </a:r>
          </a:p>
          <a:p>
            <a:pPr lvl="4">
              <a:buFont typeface="Wingdings" pitchFamily="2" charset="2"/>
              <a:buNone/>
            </a:pPr>
            <a:r>
              <a:rPr lang="el-GR" altLang="el-GR" dirty="0"/>
              <a:t>		</a:t>
            </a:r>
          </a:p>
        </p:txBody>
      </p:sp>
    </p:spTree>
    <p:extLst>
      <p:ext uri="{BB962C8B-B14F-4D97-AF65-F5344CB8AC3E}">
        <p14:creationId xmlns="" xmlns:p14="http://schemas.microsoft.com/office/powerpoint/2010/main" val="13419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Αναστασία Κανέλλου 2014. Αναστασία Κανέλλου . «Διατροφή. Ενότητα </a:t>
            </a:r>
            <a:r>
              <a:rPr lang="en-US" sz="2000" smtClean="0"/>
              <a:t>20</a:t>
            </a:r>
            <a:r>
              <a:rPr lang="el-GR" sz="2000" smtClean="0"/>
              <a:t>: </a:t>
            </a:r>
            <a:r>
              <a:rPr lang="el-GR" sz="2000" dirty="0" smtClean="0"/>
              <a:t>Φρούτα».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Κατηγορίες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Γιγαρτόκαρπα</a:t>
            </a:r>
            <a:endParaRPr lang="el-GR" b="1" dirty="0"/>
          </a:p>
          <a:p>
            <a:pPr lvl="1"/>
            <a:r>
              <a:rPr lang="el-GR" dirty="0"/>
              <a:t>Μήλα, αχλάδια, κυδώνια</a:t>
            </a:r>
          </a:p>
          <a:p>
            <a:r>
              <a:rPr lang="el-GR" b="1" dirty="0"/>
              <a:t>Πυρηνόκαρπα</a:t>
            </a:r>
          </a:p>
          <a:p>
            <a:pPr lvl="1"/>
            <a:r>
              <a:rPr lang="el-GR" dirty="0"/>
              <a:t>Βερύκοκα, κεράσια</a:t>
            </a:r>
          </a:p>
          <a:p>
            <a:r>
              <a:rPr lang="el-GR" b="1" dirty="0"/>
              <a:t>Ράγες</a:t>
            </a:r>
          </a:p>
          <a:p>
            <a:pPr lvl="1"/>
            <a:r>
              <a:rPr lang="el-GR" dirty="0"/>
              <a:t>φράουλες, σταφύλια</a:t>
            </a:r>
          </a:p>
          <a:p>
            <a:r>
              <a:rPr lang="el-GR" b="1" dirty="0"/>
              <a:t>Εσπεριδοειδή</a:t>
            </a:r>
          </a:p>
          <a:p>
            <a:r>
              <a:rPr lang="el-GR" b="1" dirty="0"/>
              <a:t>Άγρια φρούτα και εξωτικά φρούτα</a:t>
            </a:r>
          </a:p>
          <a:p>
            <a:pPr lvl="1"/>
            <a:r>
              <a:rPr lang="el-GR" dirty="0"/>
              <a:t>Μούρα, φραγκόσυκα</a:t>
            </a:r>
          </a:p>
          <a:p>
            <a:pPr lvl="1"/>
            <a:r>
              <a:rPr lang="el-GR" dirty="0"/>
              <a:t>Ακτινίδια, μάνγκο, παπάγια, αβοκάντο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18D8-EFC0-4472-8CA1-9A796BCDBB07}" type="slidenum">
              <a:rPr lang="el-GR" altLang="el-GR"/>
              <a:pPr/>
              <a:t>2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75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02F-8412-4351-97ED-B3658F4F7A4C}" type="slidenum">
              <a:rPr lang="el-GR" altLang="el-GR"/>
              <a:pPr/>
              <a:t>3</a:t>
            </a:fld>
            <a:endParaRPr lang="el-GR" altLang="el-GR" dirty="0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Συστατικά των φρούτων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800" dirty="0" smtClean="0"/>
              <a:t>Νερ</a:t>
            </a:r>
            <a:r>
              <a:rPr lang="el-GR" altLang="el-GR" sz="2800" dirty="0"/>
              <a:t>ό</a:t>
            </a:r>
            <a:r>
              <a:rPr lang="en-US" altLang="el-GR" sz="2800" dirty="0" smtClean="0"/>
              <a:t>:</a:t>
            </a:r>
            <a:r>
              <a:rPr lang="el-GR" altLang="el-GR" sz="2800" dirty="0" smtClean="0"/>
              <a:t> 80-90</a:t>
            </a:r>
            <a:r>
              <a:rPr lang="el-GR" altLang="el-GR" sz="2800" dirty="0"/>
              <a:t>% (εκτός των ξηρών καρπών)</a:t>
            </a:r>
          </a:p>
          <a:p>
            <a:r>
              <a:rPr lang="el-GR" altLang="el-GR" sz="2800" dirty="0" smtClean="0"/>
              <a:t>Ενέργεια</a:t>
            </a:r>
            <a:r>
              <a:rPr lang="en-US" altLang="el-GR" sz="2800" dirty="0" smtClean="0"/>
              <a:t>: </a:t>
            </a:r>
            <a:r>
              <a:rPr lang="el-GR" altLang="el-GR" sz="2800" dirty="0" smtClean="0"/>
              <a:t>40-80 </a:t>
            </a:r>
            <a:r>
              <a:rPr lang="en-US" altLang="el-GR" sz="2800" dirty="0"/>
              <a:t>kcal/100g</a:t>
            </a:r>
          </a:p>
          <a:p>
            <a:pPr lvl="1"/>
            <a:r>
              <a:rPr lang="el-GR" altLang="el-GR" dirty="0"/>
              <a:t>Σε μορφή διαλυτών υδατανθράκων</a:t>
            </a:r>
          </a:p>
          <a:p>
            <a:pPr lvl="2"/>
            <a:r>
              <a:rPr lang="el-GR" altLang="el-GR" sz="2800" dirty="0"/>
              <a:t>γλυκόζη</a:t>
            </a:r>
          </a:p>
          <a:p>
            <a:pPr lvl="2"/>
            <a:r>
              <a:rPr lang="el-GR" altLang="el-GR" sz="2800" dirty="0"/>
              <a:t>φρουκτόζη </a:t>
            </a:r>
          </a:p>
          <a:p>
            <a:pPr lvl="2"/>
            <a:r>
              <a:rPr lang="el-GR" altLang="el-GR" sz="2800" dirty="0"/>
              <a:t>σακχαρόζη</a:t>
            </a:r>
          </a:p>
          <a:p>
            <a:pPr lvl="1"/>
            <a:r>
              <a:rPr lang="el-GR" altLang="el-GR" dirty="0"/>
              <a:t>Άμυλο: συνήθως σε άγουρα φρούτα</a:t>
            </a:r>
          </a:p>
          <a:p>
            <a:r>
              <a:rPr lang="el-GR" altLang="el-GR" sz="2800" dirty="0"/>
              <a:t>Διαιτητικές ίνες: 1-5% (κυρίως κυτταρίνη)</a:t>
            </a:r>
          </a:p>
        </p:txBody>
      </p:sp>
    </p:spTree>
    <p:extLst>
      <p:ext uri="{BB962C8B-B14F-4D97-AF65-F5344CB8AC3E}">
        <p14:creationId xmlns="" xmlns:p14="http://schemas.microsoft.com/office/powerpoint/2010/main" val="2949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Διατροφική σημασία φρούτων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Βιταμίνες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Βιταμίνη </a:t>
            </a:r>
            <a:r>
              <a:rPr lang="en-US" altLang="el-GR" sz="2400" dirty="0"/>
              <a:t>C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Βιταμίνη Β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Καροτίνη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Μέταλλα και Ιχνοστοιχεία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Περιέχουν Κ </a:t>
            </a:r>
          </a:p>
          <a:p>
            <a:pPr lvl="1">
              <a:lnSpc>
                <a:spcPct val="90000"/>
              </a:lnSpc>
            </a:pPr>
            <a:r>
              <a:rPr lang="en-US" altLang="el-GR" sz="2400" dirty="0"/>
              <a:t>Fe </a:t>
            </a:r>
            <a:r>
              <a:rPr lang="el-GR" altLang="el-GR" sz="2400" dirty="0"/>
              <a:t>σε καλά απορροφήσιμη μορφή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Πρωτεΐνη </a:t>
            </a:r>
            <a:r>
              <a:rPr lang="el-GR" altLang="el-GR" sz="2800" dirty="0"/>
              <a:t>(ελάχιστη)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Κυρίως ένζυμα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Λιπίδια (0,1-0,5%) 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Χαμηλή </a:t>
            </a:r>
            <a:r>
              <a:rPr lang="de-DE" altLang="el-GR" sz="2400" dirty="0" smtClean="0"/>
              <a:t> </a:t>
            </a:r>
            <a:r>
              <a:rPr lang="el-GR" altLang="el-GR" sz="2400" dirty="0" smtClean="0"/>
              <a:t>περιεκτικότητα με </a:t>
            </a:r>
            <a:r>
              <a:rPr lang="el-GR" altLang="el-GR" sz="2400" dirty="0"/>
              <a:t>εξαίρεση το αβοκάντο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FCA-7EC8-4983-B060-5B716F2F6076}" type="slidenum">
              <a:rPr lang="el-GR" altLang="el-GR"/>
              <a:pPr/>
              <a:t>4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27123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705F-F3A3-44F5-A98C-77EF595F4596}" type="slidenum">
              <a:rPr lang="el-GR" altLang="el-GR"/>
              <a:pPr/>
              <a:t>5</a:t>
            </a:fld>
            <a:endParaRPr lang="el-GR" altLang="el-GR" dirty="0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Ξηροί καρποί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7606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Διαφορετική σύνθεση από τα φρούτα:</a:t>
            </a:r>
          </a:p>
          <a:p>
            <a:endParaRPr lang="el-GR" alt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2653714"/>
              </p:ext>
            </p:extLst>
          </p:nvPr>
        </p:nvGraphicFramePr>
        <p:xfrm>
          <a:off x="827584" y="2348880"/>
          <a:ext cx="7272808" cy="21945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160240"/>
                <a:gridCol w="511256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Νερό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400" dirty="0" smtClean="0"/>
                        <a:t>&lt;10%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Πρωτεΐνες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400" dirty="0" smtClean="0"/>
                        <a:t>10-20%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Λιπίδια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400" dirty="0" smtClean="0"/>
                        <a:t>50-60% (υψηλή)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Βιταμίνες/ μέταλλα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400" dirty="0" smtClean="0"/>
                        <a:t>ιδίως Β1 και αρκετά μέταλλα ( με υψηλή συγκέντρωση)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42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9286-96B1-416D-AEEA-83AE29D50C7E}" type="slidenum">
              <a:rPr lang="el-GR" altLang="el-GR"/>
              <a:pPr/>
              <a:t>6</a:t>
            </a:fld>
            <a:endParaRPr lang="el-GR" altLang="el-GR" dirty="0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Γεύση/άρωμα φρούτων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800" dirty="0"/>
              <a:t>Οξέα φρούτων (μηλικό, κιτρικό κλπ)</a:t>
            </a:r>
          </a:p>
          <a:p>
            <a:pPr lvl="1"/>
            <a:r>
              <a:rPr lang="el-GR" altLang="el-GR" sz="2400" dirty="0"/>
              <a:t>Προκαλούν τη δροσερή γεύση</a:t>
            </a:r>
          </a:p>
          <a:p>
            <a:pPr lvl="1"/>
            <a:r>
              <a:rPr lang="el-GR" altLang="el-GR" sz="2400" dirty="0"/>
              <a:t>Βαθμός οξύτητας αλλάζει με τις κλιματολογικές συνθήκες </a:t>
            </a:r>
          </a:p>
          <a:p>
            <a:r>
              <a:rPr lang="el-GR" altLang="el-GR" sz="2800" dirty="0"/>
              <a:t>Διαφορετικό άρωμα φρούτων </a:t>
            </a:r>
            <a:r>
              <a:rPr lang="el-GR" altLang="el-GR" sz="2800" dirty="0" smtClean="0"/>
              <a:t>οφείλεται </a:t>
            </a:r>
            <a:r>
              <a:rPr lang="el-GR" altLang="el-GR" sz="2800" dirty="0"/>
              <a:t>σε</a:t>
            </a:r>
          </a:p>
          <a:p>
            <a:pPr lvl="1"/>
            <a:r>
              <a:rPr lang="el-GR" altLang="el-GR" sz="2400" dirty="0"/>
              <a:t>Αλκοόλη</a:t>
            </a:r>
          </a:p>
          <a:p>
            <a:pPr lvl="1"/>
            <a:r>
              <a:rPr lang="el-GR" altLang="el-GR" sz="2400" dirty="0"/>
              <a:t>Αιθέρας</a:t>
            </a:r>
          </a:p>
          <a:p>
            <a:pPr lvl="1"/>
            <a:r>
              <a:rPr lang="el-GR" altLang="el-GR" sz="2400" dirty="0"/>
              <a:t>Εστέρας</a:t>
            </a:r>
          </a:p>
          <a:p>
            <a:pPr lvl="1"/>
            <a:r>
              <a:rPr lang="el-GR" altLang="el-GR" sz="2400" dirty="0"/>
              <a:t>Οξέα και άλλες οργανικές ουσίες</a:t>
            </a:r>
          </a:p>
        </p:txBody>
      </p:sp>
    </p:spTree>
    <p:extLst>
      <p:ext uri="{BB962C8B-B14F-4D97-AF65-F5344CB8AC3E}">
        <p14:creationId xmlns="" xmlns:p14="http://schemas.microsoft.com/office/powerpoint/2010/main" val="24859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5F41-875C-420B-8EED-05E0632C41FE}" type="slidenum">
              <a:rPr lang="el-GR" altLang="el-GR"/>
              <a:pPr/>
              <a:t>7</a:t>
            </a:fld>
            <a:endParaRPr lang="el-GR" altLang="el-GR" dirty="0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Ωρίμανση των φρούτων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sz="2800" dirty="0"/>
              <a:t>Οφείλεται σε φυσικοχημικές μεταβολές</a:t>
            </a:r>
          </a:p>
          <a:p>
            <a:r>
              <a:rPr lang="el-GR" altLang="el-GR" sz="2800" dirty="0"/>
              <a:t>Άμυλο μετατρέπεται σε </a:t>
            </a:r>
            <a:r>
              <a:rPr lang="el-GR" altLang="el-GR" sz="2800" dirty="0" smtClean="0"/>
              <a:t>ζάχαρη	   πιο </a:t>
            </a:r>
            <a:r>
              <a:rPr lang="el-GR" altLang="el-GR" sz="2800" dirty="0"/>
              <a:t>γλυκό</a:t>
            </a:r>
          </a:p>
          <a:p>
            <a:r>
              <a:rPr lang="el-GR" altLang="el-GR" sz="2800" dirty="0"/>
              <a:t>Αδιάλυτη πηκτίνη γίνεται </a:t>
            </a:r>
            <a:r>
              <a:rPr lang="el-GR" altLang="el-GR" sz="2800" dirty="0" smtClean="0"/>
              <a:t>διαλυτή	       πιο </a:t>
            </a:r>
            <a:r>
              <a:rPr lang="el-GR" altLang="el-GR" sz="2800" dirty="0"/>
              <a:t>μαλακό </a:t>
            </a:r>
          </a:p>
          <a:p>
            <a:r>
              <a:rPr lang="el-GR" altLang="el-GR" sz="2800" dirty="0"/>
              <a:t>Μείωση της διαλυτής </a:t>
            </a:r>
            <a:r>
              <a:rPr lang="el-GR" altLang="el-GR" sz="2800" dirty="0" smtClean="0"/>
              <a:t>πηκτίνη        </a:t>
            </a:r>
            <a:r>
              <a:rPr lang="el-GR" altLang="el-GR" sz="2800" dirty="0" smtClean="0">
                <a:cs typeface="Tahoma" pitchFamily="34" charset="0"/>
              </a:rPr>
              <a:t> </a:t>
            </a:r>
            <a:r>
              <a:rPr lang="el-GR" altLang="el-GR" sz="2800" dirty="0"/>
              <a:t>υφή άλευρου</a:t>
            </a:r>
          </a:p>
          <a:p>
            <a:r>
              <a:rPr lang="el-GR" altLang="el-GR" sz="2800" dirty="0"/>
              <a:t>Αποδόμηση </a:t>
            </a:r>
            <a:r>
              <a:rPr lang="el-GR" altLang="el-GR" sz="2800" dirty="0" smtClean="0"/>
              <a:t>χλωροφύλλης          </a:t>
            </a:r>
            <a:r>
              <a:rPr lang="el-GR" altLang="el-GR" sz="2800" dirty="0" smtClean="0">
                <a:sym typeface="Monotype Sorts" pitchFamily="2" charset="2"/>
              </a:rPr>
              <a:t> </a:t>
            </a:r>
            <a:r>
              <a:rPr lang="el-GR" altLang="el-GR" sz="2800" dirty="0" smtClean="0"/>
              <a:t>εμφανίζονται </a:t>
            </a:r>
            <a:r>
              <a:rPr lang="el-GR" altLang="el-GR" sz="2800" dirty="0"/>
              <a:t>επικαλυμμένα χρώματα</a:t>
            </a:r>
          </a:p>
          <a:p>
            <a:r>
              <a:rPr lang="el-GR" altLang="el-GR" sz="2800" dirty="0"/>
              <a:t>Νέα χρώματα και αρώματα σχηματίζονται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580112" y="2060848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>
            <a:off x="5940152" y="2708920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Arrow 7"/>
          <p:cNvSpPr/>
          <p:nvPr/>
        </p:nvSpPr>
        <p:spPr>
          <a:xfrm>
            <a:off x="5364088" y="3356992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ight Arrow 8"/>
          <p:cNvSpPr/>
          <p:nvPr/>
        </p:nvSpPr>
        <p:spPr>
          <a:xfrm>
            <a:off x="4860032" y="3933056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168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6F6D-F417-42DE-9E35-073F99A590A5}" type="slidenum">
              <a:rPr lang="el-GR" altLang="el-GR"/>
              <a:pPr/>
              <a:t>8</a:t>
            </a:fld>
            <a:endParaRPr lang="el-GR" altLang="el-GR" dirty="0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Χρόνος συγκομιδής/βρώσης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Κατάλληλος χρόνος διαφέρει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Άγουρο φρούτο είναι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Λιγότερο αρωματικό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Διατηρείται λιγότερο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Δεν έχει καλή όψη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Ώριμο φρούτο χαρακτηρίζεται η εποχή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Με μέγιστο άρωμα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Καλύτερη γεύση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Εξαρτάται από χρόνο συγκομιδής και </a:t>
            </a:r>
            <a:r>
              <a:rPr lang="el-GR" altLang="el-GR" sz="2400" dirty="0" smtClean="0"/>
              <a:t>διατηρησιμότητα</a:t>
            </a:r>
            <a:endParaRPr lang="el-GR" alt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7932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286</TotalTime>
  <Words>1140</Words>
  <Application>Microsoft Office PowerPoint</Application>
  <PresentationFormat>Προβολή στην οθόνη (4:3)</PresentationFormat>
  <Paragraphs>245</Paragraphs>
  <Slides>27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template</vt:lpstr>
      <vt:lpstr>OC_template_updated</vt:lpstr>
      <vt:lpstr>Διατροφή</vt:lpstr>
      <vt:lpstr>Φρούτα</vt:lpstr>
      <vt:lpstr>Κατηγορίες</vt:lpstr>
      <vt:lpstr>Συστατικά των φρούτων</vt:lpstr>
      <vt:lpstr>Διατροφική σημασία φρούτων</vt:lpstr>
      <vt:lpstr>Ξηροί καρποί</vt:lpstr>
      <vt:lpstr>Γεύση/άρωμα φρούτων</vt:lpstr>
      <vt:lpstr>Ωρίμανση των φρούτων</vt:lpstr>
      <vt:lpstr>Χρόνος συγκομιδής/βρώσης</vt:lpstr>
      <vt:lpstr>Διατροφική συνεισφορά πρόσληψης φρούτων</vt:lpstr>
      <vt:lpstr>Είδη φρούτων 1/4 </vt:lpstr>
      <vt:lpstr>Είδη φρούτων 2/4</vt:lpstr>
      <vt:lpstr>Είδη φρούτων 3/4</vt:lpstr>
      <vt:lpstr>Είδη φρούτων 4/4</vt:lpstr>
      <vt:lpstr>Συντήρηση φρούτων</vt:lpstr>
      <vt:lpstr>Τρόποι συντήρησης 1/2</vt:lpstr>
      <vt:lpstr>Τρόποι συντήρησης 2/2</vt:lpstr>
      <vt:lpstr>Θερμική επεξεργασία 1/2</vt:lpstr>
      <vt:lpstr>Θερμική επεξεργασία 2/2</vt:lpstr>
      <vt:lpstr>Τίτλος;;;;;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user</cp:lastModifiedBy>
  <cp:revision>65</cp:revision>
  <dcterms:created xsi:type="dcterms:W3CDTF">2015-07-21T13:01:13Z</dcterms:created>
  <dcterms:modified xsi:type="dcterms:W3CDTF">2015-11-10T18:27:14Z</dcterms:modified>
</cp:coreProperties>
</file>