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323" r:id="rId2"/>
    <p:sldId id="258" r:id="rId3"/>
    <p:sldId id="259" r:id="rId4"/>
    <p:sldId id="286" r:id="rId5"/>
    <p:sldId id="320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315" r:id="rId14"/>
    <p:sldId id="294" r:id="rId15"/>
    <p:sldId id="316" r:id="rId16"/>
    <p:sldId id="297" r:id="rId17"/>
    <p:sldId id="298" r:id="rId18"/>
    <p:sldId id="321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07" r:id="rId29"/>
    <p:sldId id="309" r:id="rId30"/>
    <p:sldId id="310" r:id="rId31"/>
    <p:sldId id="311" r:id="rId32"/>
    <p:sldId id="312" r:id="rId33"/>
    <p:sldId id="313" r:id="rId34"/>
    <p:sldId id="324" r:id="rId35"/>
    <p:sldId id="325" r:id="rId36"/>
    <p:sldId id="326" r:id="rId37"/>
    <p:sldId id="327" r:id="rId38"/>
    <p:sldId id="333" r:id="rId39"/>
    <p:sldId id="334" r:id="rId40"/>
    <p:sldId id="335" r:id="rId41"/>
    <p:sldId id="332" r:id="rId42"/>
    <p:sldId id="331" r:id="rId43"/>
  </p:sldIdLst>
  <p:sldSz cx="9144000" cy="6858000" type="screen4x3"/>
  <p:notesSz cx="6797675" cy="9928225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Ειρήνη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A82"/>
    <a:srgbClr val="C00000"/>
    <a:srgbClr val="4545C3"/>
    <a:srgbClr val="33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371" autoAdjust="0"/>
  </p:normalViewPr>
  <p:slideViewPr>
    <p:cSldViewPr>
      <p:cViewPr>
        <p:scale>
          <a:sx n="80" d="100"/>
          <a:sy n="80" d="100"/>
        </p:scale>
        <p:origin x="-11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80527" y="4715406"/>
            <a:ext cx="5438140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73" indent="-17917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90" indent="-17919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38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545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035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62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2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102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551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987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dameducation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rdandrapacz.wordpress.com/2012/08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urge.com/phs/?p=4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ol.hesperian.org/w/images/thumb/d/d2/NWTND_bag_Page_20-2.png/400px-NWTND_bag_Page_20-2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ysical_examination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High_Contras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Magnus_Manske" TargetMode="External"/><Relationship Id="rId4" Type="http://schemas.openxmlformats.org/officeDocument/2006/relationships/hyperlink" Target="http://commons.wikimedia.org/wiki/File:Stress_test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Lungs.gi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spiratory_therapy#mediaviewer/File:Turkish_pediatrician_listens_to_a_childs_heartbeat_in_Afghanistan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" TargetMode="External"/><Relationship Id="rId4" Type="http://schemas.openxmlformats.org/officeDocument/2006/relationships/hyperlink" Target="http://commons.wikimedia.org/wiki/User:Randa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988641"/>
          </a:xfrm>
        </p:spPr>
        <p:txBody>
          <a:bodyPr>
            <a:noAutofit/>
          </a:bodyPr>
          <a:lstStyle/>
          <a:p>
            <a:pPr lvl="0">
              <a:spcAft>
                <a:spcPts val="2400"/>
              </a:spcAft>
            </a:pPr>
            <a:r>
              <a:rPr lang="el-GR" sz="2700" b="1" dirty="0" smtClean="0"/>
              <a:t>Ενότητα 4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>
                <a:solidFill>
                  <a:prstClr val="black"/>
                </a:solidFill>
              </a:rPr>
              <a:t>Η αξιολόγηση του αναπνευστικού </a:t>
            </a:r>
            <a:r>
              <a:rPr lang="el-GR" sz="2700" dirty="0" smtClean="0">
                <a:solidFill>
                  <a:prstClr val="black"/>
                </a:solidFill>
              </a:rPr>
              <a:t>ασθενή (β’ μέρος)</a:t>
            </a:r>
            <a:endParaRPr lang="en-US" sz="2700" dirty="0" smtClean="0"/>
          </a:p>
          <a:p>
            <a:pPr lvl="0"/>
            <a:r>
              <a:rPr lang="el-GR" sz="2400" dirty="0" smtClean="0">
                <a:solidFill>
                  <a:prstClr val="black"/>
                </a:solidFill>
              </a:rPr>
              <a:t>Ειρήνη Γραμματοπούλου,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Αναπληρώτρια Καθηγήτρια 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Τμήμα Φυσικοθεραπείας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16115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1.γ Επισκόπηση χεριών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n-US" sz="3200" b="0" dirty="0" smtClean="0">
                <a:solidFill>
                  <a:srgbClr val="004A82"/>
                </a:solidFill>
              </a:rPr>
              <a:t>(1 </a:t>
            </a:r>
            <a:r>
              <a:rPr lang="el-GR" sz="3200" b="0" dirty="0" smtClean="0">
                <a:solidFill>
                  <a:srgbClr val="004A82"/>
                </a:solidFill>
              </a:rPr>
              <a:t>από 2)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504056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800" b="1" dirty="0">
                <a:solidFill>
                  <a:srgbClr val="820000"/>
                </a:solidFill>
              </a:rPr>
              <a:t>1. </a:t>
            </a:r>
            <a:r>
              <a:rPr lang="el-GR" sz="2800" b="1" dirty="0" smtClean="0">
                <a:solidFill>
                  <a:srgbClr val="820000"/>
                </a:solidFill>
              </a:rPr>
              <a:t>Πληκτροδακτυλία</a:t>
            </a:r>
            <a:endParaRPr lang="el-GR" sz="2800" b="1" dirty="0">
              <a:solidFill>
                <a:srgbClr val="82000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Σήψη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Κυστική ίνωση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Βρογχικό καρκίνωμα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u="sng" dirty="0" smtClean="0">
              <a:solidFill>
                <a:srgbClr val="0000FF"/>
              </a:solidFill>
            </a:endParaRPr>
          </a:p>
          <a:p>
            <a:pPr lvl="0">
              <a:lnSpc>
                <a:spcPct val="80000"/>
              </a:lnSpc>
              <a:buNone/>
            </a:pPr>
            <a:endParaRPr lang="en-US" sz="2400" u="sng" dirty="0">
              <a:solidFill>
                <a:srgbClr val="0000FF"/>
              </a:solidFill>
            </a:endParaRPr>
          </a:p>
          <a:p>
            <a:pPr lvl="0">
              <a:lnSpc>
                <a:spcPct val="80000"/>
              </a:lnSpc>
              <a:buNone/>
            </a:pPr>
            <a:endParaRPr lang="en-US" sz="2400" u="sng" dirty="0" smtClean="0">
              <a:solidFill>
                <a:srgbClr val="0000FF"/>
              </a:solidFill>
            </a:endParaRPr>
          </a:p>
          <a:p>
            <a:pPr lvl="0">
              <a:lnSpc>
                <a:spcPct val="80000"/>
              </a:lnSpc>
              <a:buNone/>
            </a:pPr>
            <a:endParaRPr lang="el-GR" sz="2400" u="sng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0" y="6273225"/>
            <a:ext cx="4860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16" y="1268760"/>
            <a:ext cx="4471484" cy="357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479253" y="4927388"/>
            <a:ext cx="16034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adameducation.com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2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1.γ Επισκόπηση </a:t>
            </a:r>
            <a:r>
              <a:rPr lang="el-GR" dirty="0">
                <a:solidFill>
                  <a:srgbClr val="004A82"/>
                </a:solidFill>
              </a:rPr>
              <a:t>χεριών </a:t>
            </a:r>
            <a:r>
              <a:rPr lang="el-GR" sz="3200" b="0" dirty="0" smtClean="0">
                <a:solidFill>
                  <a:srgbClr val="004A82"/>
                </a:solidFill>
              </a:rPr>
              <a:t>(2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23" y="2656875"/>
            <a:ext cx="6110592" cy="504056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None/>
            </a:pPr>
            <a:r>
              <a:rPr lang="el-GR" sz="2800" b="1" dirty="0">
                <a:solidFill>
                  <a:srgbClr val="820000"/>
                </a:solidFill>
              </a:rPr>
              <a:t>3. Ζεστά χέρια με τρόμο/φτερούγισμα </a:t>
            </a:r>
            <a:endParaRPr lang="el-GR" sz="2800" dirty="0">
              <a:solidFill>
                <a:srgbClr val="820000"/>
              </a:solidFill>
              <a:sym typeface="Wingdings 3" pitchFamily="18" charset="2"/>
            </a:endParaRPr>
          </a:p>
          <a:p>
            <a:pPr lvl="0">
              <a:lnSpc>
                <a:spcPct val="80000"/>
              </a:lnSpc>
              <a:buNone/>
            </a:pP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	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801888" y="2613597"/>
            <a:ext cx="168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Υπερκαπνία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427984" y="3674805"/>
            <a:ext cx="52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Παρενέργεια </a:t>
            </a: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βρογχοδιασταλτικών φαρμάκων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0" y="6273225"/>
            <a:ext cx="4824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223" y="1551139"/>
            <a:ext cx="516154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2. Κηλίδες νικοτίνης στα δάχτυλα</a:t>
            </a:r>
            <a:endParaRPr lang="el-GR" sz="2800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3937" y="1533226"/>
            <a:ext cx="1558375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Καπνιστής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36" y="4823417"/>
            <a:ext cx="1676400" cy="118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02" y="4823417"/>
            <a:ext cx="1748205" cy="118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5" name="Right Arrow 14"/>
          <p:cNvSpPr/>
          <p:nvPr/>
        </p:nvSpPr>
        <p:spPr>
          <a:xfrm>
            <a:off x="5463058" y="1503834"/>
            <a:ext cx="333077" cy="470148"/>
          </a:xfrm>
          <a:prstGeom prst="rightArrow">
            <a:avLst/>
          </a:prstGeom>
          <a:solidFill>
            <a:srgbClr val="004A8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214919" y="3674805"/>
            <a:ext cx="3423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l-GR" sz="2800" b="1" dirty="0">
                <a:solidFill>
                  <a:srgbClr val="820000"/>
                </a:solidFill>
                <a:latin typeface="+mn-lt"/>
                <a:sym typeface="Wingdings 3" pitchFamily="18" charset="2"/>
              </a:rPr>
              <a:t>4. Χέρια που τρέμουν</a:t>
            </a:r>
            <a:endParaRPr lang="en-US" sz="2800" dirty="0">
              <a:solidFill>
                <a:srgbClr val="820000"/>
              </a:solidFill>
              <a:latin typeface="+mn-lt"/>
              <a:sym typeface="Wingdings 3" pitchFamily="18" charset="2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232007" y="2647895"/>
            <a:ext cx="333077" cy="470148"/>
          </a:xfrm>
          <a:prstGeom prst="rightArrow">
            <a:avLst/>
          </a:prstGeom>
          <a:solidFill>
            <a:srgbClr val="004A8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Right Arrow 17"/>
          <p:cNvSpPr/>
          <p:nvPr/>
        </p:nvSpPr>
        <p:spPr>
          <a:xfrm>
            <a:off x="3829397" y="3727877"/>
            <a:ext cx="333077" cy="470148"/>
          </a:xfrm>
          <a:prstGeom prst="rightArrow">
            <a:avLst/>
          </a:prstGeom>
          <a:solidFill>
            <a:srgbClr val="004A82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76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dirty="0" smtClean="0">
                <a:solidFill>
                  <a:srgbClr val="004A82"/>
                </a:solidFill>
                <a:ea typeface="+mn-ea"/>
                <a:cs typeface="+mn-cs"/>
              </a:rPr>
              <a:t>1.δ Οίδημα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31" y="3093553"/>
            <a:ext cx="5698976" cy="26642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Σε </a:t>
            </a:r>
            <a:r>
              <a:rPr lang="el-GR" sz="2400" b="1" dirty="0">
                <a:solidFill>
                  <a:srgbClr val="820000"/>
                </a:solidFill>
              </a:rPr>
              <a:t>αναπνευστικούς </a:t>
            </a:r>
            <a:r>
              <a:rPr lang="el-GR" sz="2400" b="1" dirty="0" smtClean="0">
                <a:solidFill>
                  <a:srgbClr val="820000"/>
                </a:solidFill>
              </a:rPr>
              <a:t>ασθενείς </a:t>
            </a:r>
            <a:r>
              <a:rPr lang="el-GR" sz="2400" dirty="0" smtClean="0"/>
              <a:t>υπονοεί ανεπάρκεια φλεβικής επιστροφής στην καρδιά και μπορεί να σχετίζεται με καρδιακή ανεπάρκεια που συμβαίνει σε προχωρημένο στάδιο της ΧΑΠ.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15200" y="6316528"/>
            <a:ext cx="473121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2709302"/>
            <a:ext cx="508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5536" y="11971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el-GR" sz="2400" dirty="0">
                <a:latin typeface="+mn-lt"/>
              </a:rPr>
              <a:t>Στους αστραγάλους ή στην περιοχή του ιερού οστού, ανάλογα με τη θέ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ση του σώματος.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9563" y="2703411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563" y="4815865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86" y="1317725"/>
            <a:ext cx="3282277" cy="2687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09185" y="4005446"/>
            <a:ext cx="3197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drdandrapacz.wordpress.com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52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1.η Αναπνευστική </a:t>
            </a:r>
            <a:r>
              <a:rPr lang="el-GR" dirty="0">
                <a:solidFill>
                  <a:srgbClr val="004A82"/>
                </a:solidFill>
              </a:rPr>
              <a:t>συχνότητα (Α.Σ.)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224136"/>
          </a:xfrm>
        </p:spPr>
        <p:txBody>
          <a:bodyPr>
            <a:noAutofit/>
          </a:bodyPr>
          <a:lstStyle/>
          <a:p>
            <a:pPr lvl="0"/>
            <a:r>
              <a:rPr lang="el-GR" sz="2400" dirty="0">
                <a:solidFill>
                  <a:prstClr val="black"/>
                </a:solidFill>
              </a:rPr>
              <a:t>Φυσιολογική: 12-16</a:t>
            </a:r>
            <a:r>
              <a:rPr lang="en-US" sz="2400" dirty="0">
                <a:solidFill>
                  <a:prstClr val="black"/>
                </a:solidFill>
              </a:rPr>
              <a:t> br</a:t>
            </a:r>
            <a:r>
              <a:rPr lang="el-GR" sz="2400" dirty="0">
                <a:solidFill>
                  <a:prstClr val="black"/>
                </a:solidFill>
              </a:rPr>
              <a:t>/</a:t>
            </a:r>
            <a:r>
              <a:rPr lang="en-US" sz="2400" dirty="0">
                <a:solidFill>
                  <a:prstClr val="black"/>
                </a:solidFill>
              </a:rPr>
              <a:t>min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&gt; 40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br/min </a:t>
            </a:r>
            <a:r>
              <a:rPr lang="el-GR" sz="2400" dirty="0">
                <a:solidFill>
                  <a:prstClr val="black"/>
                </a:solidFill>
              </a:rPr>
              <a:t>είναι εξαντλητική </a:t>
            </a:r>
            <a:r>
              <a:rPr lang="el-GR" sz="2400" dirty="0" smtClean="0">
                <a:solidFill>
                  <a:prstClr val="black"/>
                </a:solidFill>
                <a:sym typeface="Wingdings"/>
              </a:rPr>
              <a:t></a:t>
            </a:r>
            <a:r>
              <a:rPr lang="el-GR" sz="2400" dirty="0" smtClean="0">
                <a:solidFill>
                  <a:prstClr val="black"/>
                </a:solidFill>
              </a:rPr>
              <a:t>αναπνευστική </a:t>
            </a:r>
            <a:r>
              <a:rPr lang="el-GR" sz="2400" dirty="0">
                <a:solidFill>
                  <a:prstClr val="black"/>
                </a:solidFill>
              </a:rPr>
              <a:t>αλκάλωση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&lt; 8</a:t>
            </a:r>
            <a:r>
              <a:rPr lang="en-US" sz="2400" dirty="0">
                <a:solidFill>
                  <a:prstClr val="black"/>
                </a:solidFill>
              </a:rPr>
              <a:t> br</a:t>
            </a:r>
            <a:r>
              <a:rPr lang="el-GR" sz="2400" dirty="0">
                <a:solidFill>
                  <a:prstClr val="black"/>
                </a:solidFill>
              </a:rPr>
              <a:t>/</a:t>
            </a:r>
            <a:r>
              <a:rPr lang="en-US" sz="2400" dirty="0">
                <a:solidFill>
                  <a:prstClr val="black"/>
                </a:solidFill>
              </a:rPr>
              <a:t>min</a:t>
            </a:r>
            <a:r>
              <a:rPr lang="el-GR" sz="2400" dirty="0">
                <a:solidFill>
                  <a:prstClr val="black"/>
                </a:solidFill>
              </a:rPr>
              <a:t> ανεβάζει την </a:t>
            </a:r>
            <a:r>
              <a:rPr lang="en-US" sz="2400" dirty="0">
                <a:solidFill>
                  <a:prstClr val="black"/>
                </a:solidFill>
              </a:rPr>
              <a:t>PCO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sym typeface="Wingdings"/>
              </a:rPr>
              <a:t></a:t>
            </a:r>
            <a:r>
              <a:rPr lang="el-GR" sz="2400" dirty="0" smtClean="0">
                <a:solidFill>
                  <a:prstClr val="black"/>
                </a:solidFill>
              </a:rPr>
              <a:t>αναπνευστική οξέωση</a:t>
            </a:r>
            <a:r>
              <a:rPr lang="el-GR" sz="2400" dirty="0">
                <a:solidFill>
                  <a:prstClr val="black"/>
                </a:solidFill>
              </a:rPr>
              <a:t>			</a:t>
            </a:r>
            <a:endParaRPr lang="el-GR" sz="2400" b="1" dirty="0">
              <a:solidFill>
                <a:prstClr val="black"/>
              </a:solidFill>
              <a:sym typeface="Wingdings 3" pitchFamily="18" charset="2"/>
            </a:endParaRP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2967335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Calibri"/>
                <a:sym typeface="Wingdings 3" pitchFamily="18" charset="2"/>
              </a:rPr>
              <a:t>  ΑΣ</a:t>
            </a:r>
            <a:endParaRPr lang="el-GR" sz="2400" b="1" dirty="0">
              <a:solidFill>
                <a:srgbClr val="820000"/>
              </a:solidFill>
              <a:latin typeface="Calibri"/>
              <a:sym typeface="Wingdings 3" pitchFamily="18" charset="2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971600" y="3090155"/>
            <a:ext cx="144016" cy="21602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u="sng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9388" y="2967335"/>
            <a:ext cx="2466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  <a:sym typeface="Wingdings 3" pitchFamily="18" charset="2"/>
              </a:rPr>
              <a:t>Ξαφνική 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  <a:sym typeface="Wingdings 3" pitchFamily="18" charset="2"/>
              </a:rPr>
              <a:t>    ΑΣ</a:t>
            </a:r>
            <a:endParaRPr lang="el-GR" sz="2400" b="1" dirty="0">
              <a:solidFill>
                <a:srgbClr val="820000"/>
              </a:solidFill>
              <a:latin typeface="Calibri"/>
              <a:sym typeface="Wingdings 3" pitchFamily="18" charset="2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261872" y="3090155"/>
            <a:ext cx="144016" cy="21602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8136" y="2967102"/>
            <a:ext cx="583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Calibri"/>
                <a:sym typeface="Wingdings 3" pitchFamily="18" charset="2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Calibri"/>
                <a:sym typeface="Wingdings 3" pitchFamily="18" charset="2"/>
              </a:rPr>
              <a:t>ΑΣ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886128" y="3090155"/>
            <a:ext cx="144016" cy="21602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812" y="3564163"/>
            <a:ext cx="266357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Αναπνευστική,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καρδιακή πάθηση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Πόνος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Αναιμία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Κόπωση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4648" y="3573016"/>
            <a:ext cx="3330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Πνευμονικό οίδημα</a:t>
            </a:r>
          </a:p>
          <a:p>
            <a:pPr>
              <a:spcBef>
                <a:spcPts val="28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Πνευμονική εμβολή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Αυτόματος πν/θώρακας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7019" y="3564163"/>
            <a:ext cx="2592288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Drug overdose</a:t>
            </a:r>
            <a:endParaRPr lang="el-GR" sz="2400" dirty="0">
              <a:solidFill>
                <a:prstClr val="black"/>
              </a:solidFill>
              <a:latin typeface="Calibri"/>
              <a:sym typeface="Wingdings 3" pitchFamily="18" charset="2"/>
            </a:endParaRPr>
          </a:p>
          <a:p>
            <a:pPr>
              <a:spcBef>
                <a:spcPts val="28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Εγκεφαλική βλάβη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Διαβητικό κώμα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Εξάντληση	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73225"/>
            <a:ext cx="469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1997; Frownfelter 1978; Frownfelter &amp; Dean, 1996)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41244" y="3539255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0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0" dirty="0" smtClean="0">
                <a:solidFill>
                  <a:srgbClr val="004A82"/>
                </a:solidFill>
              </a:rPr>
              <a:t>2.α Σχήμα θώρακα </a:t>
            </a:r>
            <a:r>
              <a:rPr lang="el-GR" sz="3200" b="0" kern="0" dirty="0" smtClean="0">
                <a:solidFill>
                  <a:srgbClr val="004A82"/>
                </a:solidFill>
              </a:rPr>
              <a:t>(1 από 2)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32" y="1577551"/>
            <a:ext cx="3682752" cy="1512168"/>
          </a:xfrm>
        </p:spPr>
        <p:txBody>
          <a:bodyPr>
            <a:normAutofit lnSpcReduction="10000"/>
          </a:bodyPr>
          <a:lstStyle/>
          <a:p>
            <a:pPr marL="354013" lvl="1" indent="-3540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Ηλικία </a:t>
            </a:r>
            <a:endParaRPr lang="el-GR" sz="2400" dirty="0">
              <a:solidFill>
                <a:prstClr val="black"/>
              </a:solidFill>
            </a:endParaRPr>
          </a:p>
          <a:p>
            <a:pPr marL="354013" lvl="1" indent="-3540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Οστεοπόρωση </a:t>
            </a:r>
          </a:p>
          <a:p>
            <a:pPr marL="354013" lvl="1" indent="-35401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ΧΑΠ</a:t>
            </a:r>
          </a:p>
          <a:p>
            <a:pPr marL="457200" lvl="1" indent="0"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8836"/>
            <a:ext cx="1675705" cy="199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42488"/>
            <a:ext cx="2430935" cy="218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78836"/>
            <a:ext cx="1803397" cy="199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23286"/>
            <a:ext cx="471601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Frownfelter 1978;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&amp;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Dean,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1996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)</a:t>
            </a:r>
            <a:endParaRPr lang="el-GR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1363" y="4319366"/>
            <a:ext cx="37530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Πτηνοειδής θώρακας, 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Χωνοειδής θώρακας)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Βυτιοειδής θώρακας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3717032"/>
            <a:ext cx="8064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kern="0" dirty="0" smtClean="0">
                <a:solidFill>
                  <a:srgbClr val="004A82"/>
                </a:solidFill>
              </a:rPr>
              <a:t>2.α </a:t>
            </a:r>
            <a:r>
              <a:rPr lang="el-GR" kern="0" dirty="0">
                <a:solidFill>
                  <a:srgbClr val="004A82"/>
                </a:solidFill>
              </a:rPr>
              <a:t>Σχήμα </a:t>
            </a:r>
            <a:r>
              <a:rPr lang="el-GR" kern="0" dirty="0" smtClean="0">
                <a:solidFill>
                  <a:srgbClr val="004A82"/>
                </a:solidFill>
              </a:rPr>
              <a:t>θώρακα </a:t>
            </a:r>
            <a:r>
              <a:rPr lang="el-GR" b="0" kern="0" dirty="0" smtClean="0">
                <a:solidFill>
                  <a:srgbClr val="004A82"/>
                </a:solidFill>
              </a:rPr>
              <a:t>(</a:t>
            </a:r>
            <a:r>
              <a:rPr lang="en-US" b="0" kern="0" dirty="0" smtClean="0">
                <a:solidFill>
                  <a:srgbClr val="004A82"/>
                </a:solidFill>
              </a:rPr>
              <a:t>2</a:t>
            </a:r>
            <a:r>
              <a:rPr lang="el-GR" b="0" kern="0" dirty="0" smtClean="0">
                <a:solidFill>
                  <a:srgbClr val="004A82"/>
                </a:solidFill>
              </a:rPr>
              <a:t> </a:t>
            </a:r>
            <a:r>
              <a:rPr lang="el-GR" b="0" kern="0" dirty="0">
                <a:solidFill>
                  <a:srgbClr val="004A82"/>
                </a:solidFill>
              </a:rPr>
              <a:t>από 2)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000" y="6516000"/>
            <a:ext cx="3881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Barrel and normal chest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image,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nburge.com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blog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2" y="1767286"/>
            <a:ext cx="4265688" cy="322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Βυτιοειδής θώρακας (</a:t>
            </a:r>
            <a:r>
              <a:rPr lang="en-US" sz="2600" b="1" dirty="0" smtClean="0">
                <a:solidFill>
                  <a:srgbClr val="820000"/>
                </a:solidFill>
                <a:latin typeface="+mn-lt"/>
              </a:rPr>
              <a:t>barrel chest)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1539" y="2060848"/>
            <a:ext cx="380246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Φυσιολογική αναλογία προσθοπίσθιας/εγκάρσιας διαμέτρυ= </a:t>
            </a:r>
            <a:r>
              <a:rPr lang="en-US" sz="2400" dirty="0" smtClean="0">
                <a:latin typeface="+mn-lt"/>
              </a:rPr>
              <a:t>1:2</a:t>
            </a:r>
            <a:endParaRPr lang="el-GR" sz="2400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l-GR" sz="2400" dirty="0">
                <a:latin typeface="+mn-lt"/>
              </a:rPr>
              <a:t>Σε ασθενείς με </a:t>
            </a:r>
            <a:r>
              <a:rPr lang="el-GR" sz="2400" dirty="0" smtClean="0">
                <a:latin typeface="+mn-lt"/>
              </a:rPr>
              <a:t>ΧΑΠ: </a:t>
            </a:r>
            <a:r>
              <a:rPr lang="en-US" sz="2400" dirty="0" smtClean="0">
                <a:latin typeface="+mn-lt"/>
              </a:rPr>
              <a:t>1:1</a:t>
            </a:r>
            <a:endParaRPr lang="en-US" sz="2400" dirty="0">
              <a:latin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58344" y="5443802"/>
            <a:ext cx="1399208" cy="869694"/>
            <a:chOff x="2915816" y="5157192"/>
            <a:chExt cx="1399208" cy="869694"/>
          </a:xfrm>
        </p:grpSpPr>
        <p:sp>
          <p:nvSpPr>
            <p:cNvPr id="33" name="Freeform 32"/>
            <p:cNvSpPr>
              <a:spLocks noChangeAspect="1"/>
            </p:cNvSpPr>
            <p:nvPr/>
          </p:nvSpPr>
          <p:spPr>
            <a:xfrm>
              <a:off x="2915816" y="5157192"/>
              <a:ext cx="1399208" cy="869694"/>
            </a:xfrm>
            <a:custGeom>
              <a:avLst/>
              <a:gdLst>
                <a:gd name="connsiteX0" fmla="*/ 1069939 w 2332013"/>
                <a:gd name="connsiteY0" fmla="*/ 91540 h 2217224"/>
                <a:gd name="connsiteX1" fmla="*/ 784932 w 2332013"/>
                <a:gd name="connsiteY1" fmla="*/ 8413 h 2217224"/>
                <a:gd name="connsiteX2" fmla="*/ 535550 w 2332013"/>
                <a:gd name="connsiteY2" fmla="*/ 20288 h 2217224"/>
                <a:gd name="connsiteX3" fmla="*/ 286168 w 2332013"/>
                <a:gd name="connsiteY3" fmla="*/ 162792 h 2217224"/>
                <a:gd name="connsiteX4" fmla="*/ 48661 w 2332013"/>
                <a:gd name="connsiteY4" fmla="*/ 602179 h 2217224"/>
                <a:gd name="connsiteX5" fmla="*/ 1160 w 2332013"/>
                <a:gd name="connsiteY5" fmla="*/ 1089068 h 2217224"/>
                <a:gd name="connsiteX6" fmla="*/ 72412 w 2332013"/>
                <a:gd name="connsiteY6" fmla="*/ 1528455 h 2217224"/>
                <a:gd name="connsiteX7" fmla="*/ 155539 w 2332013"/>
                <a:gd name="connsiteY7" fmla="*/ 1730335 h 2217224"/>
                <a:gd name="connsiteX8" fmla="*/ 309919 w 2332013"/>
                <a:gd name="connsiteY8" fmla="*/ 2027218 h 2217224"/>
                <a:gd name="connsiteX9" fmla="*/ 583051 w 2332013"/>
                <a:gd name="connsiteY9" fmla="*/ 2169722 h 2217224"/>
                <a:gd name="connsiteX10" fmla="*/ 737430 w 2332013"/>
                <a:gd name="connsiteY10" fmla="*/ 2193473 h 2217224"/>
                <a:gd name="connsiteX11" fmla="*/ 868059 w 2332013"/>
                <a:gd name="connsiteY11" fmla="*/ 2193473 h 2217224"/>
                <a:gd name="connsiteX12" fmla="*/ 986812 w 2332013"/>
                <a:gd name="connsiteY12" fmla="*/ 2169722 h 2217224"/>
                <a:gd name="connsiteX13" fmla="*/ 1200568 w 2332013"/>
                <a:gd name="connsiteY13" fmla="*/ 2181598 h 2217224"/>
                <a:gd name="connsiteX14" fmla="*/ 1319321 w 2332013"/>
                <a:gd name="connsiteY14" fmla="*/ 2217224 h 2217224"/>
                <a:gd name="connsiteX15" fmla="*/ 1449950 w 2332013"/>
                <a:gd name="connsiteY15" fmla="*/ 2217224 h 2217224"/>
                <a:gd name="connsiteX16" fmla="*/ 1687456 w 2332013"/>
                <a:gd name="connsiteY16" fmla="*/ 2181598 h 2217224"/>
                <a:gd name="connsiteX17" fmla="*/ 1996215 w 2332013"/>
                <a:gd name="connsiteY17" fmla="*/ 1979717 h 2217224"/>
                <a:gd name="connsiteX18" fmla="*/ 2245596 w 2332013"/>
                <a:gd name="connsiteY18" fmla="*/ 1528455 h 2217224"/>
                <a:gd name="connsiteX19" fmla="*/ 2328724 w 2332013"/>
                <a:gd name="connsiteY19" fmla="*/ 970314 h 2217224"/>
                <a:gd name="connsiteX20" fmla="*/ 2150594 w 2332013"/>
                <a:gd name="connsiteY20" fmla="*/ 376548 h 2217224"/>
                <a:gd name="connsiteX21" fmla="*/ 1924963 w 2332013"/>
                <a:gd name="connsiteY21" fmla="*/ 91540 h 2217224"/>
                <a:gd name="connsiteX22" fmla="*/ 1699332 w 2332013"/>
                <a:gd name="connsiteY22" fmla="*/ 8413 h 2217224"/>
                <a:gd name="connsiteX23" fmla="*/ 1533077 w 2332013"/>
                <a:gd name="connsiteY23" fmla="*/ 8413 h 2217224"/>
                <a:gd name="connsiteX24" fmla="*/ 1378698 w 2332013"/>
                <a:gd name="connsiteY24" fmla="*/ 55914 h 2217224"/>
                <a:gd name="connsiteX25" fmla="*/ 1224319 w 2332013"/>
                <a:gd name="connsiteY25" fmla="*/ 115291 h 2217224"/>
                <a:gd name="connsiteX26" fmla="*/ 1069939 w 2332013"/>
                <a:gd name="connsiteY26" fmla="*/ 91540 h 221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32013" h="2217224">
                  <a:moveTo>
                    <a:pt x="1069939" y="91540"/>
                  </a:moveTo>
                  <a:cubicBezTo>
                    <a:pt x="996708" y="73727"/>
                    <a:pt x="873997" y="20288"/>
                    <a:pt x="784932" y="8413"/>
                  </a:cubicBezTo>
                  <a:cubicBezTo>
                    <a:pt x="695867" y="-3462"/>
                    <a:pt x="618677" y="-5442"/>
                    <a:pt x="535550" y="20288"/>
                  </a:cubicBezTo>
                  <a:cubicBezTo>
                    <a:pt x="452423" y="46018"/>
                    <a:pt x="367316" y="65810"/>
                    <a:pt x="286168" y="162792"/>
                  </a:cubicBezTo>
                  <a:cubicBezTo>
                    <a:pt x="205020" y="259774"/>
                    <a:pt x="96162" y="447800"/>
                    <a:pt x="48661" y="602179"/>
                  </a:cubicBezTo>
                  <a:cubicBezTo>
                    <a:pt x="1160" y="756558"/>
                    <a:pt x="-2799" y="934689"/>
                    <a:pt x="1160" y="1089068"/>
                  </a:cubicBezTo>
                  <a:cubicBezTo>
                    <a:pt x="5118" y="1243447"/>
                    <a:pt x="46682" y="1421577"/>
                    <a:pt x="72412" y="1528455"/>
                  </a:cubicBezTo>
                  <a:cubicBezTo>
                    <a:pt x="98142" y="1635333"/>
                    <a:pt x="115955" y="1647208"/>
                    <a:pt x="155539" y="1730335"/>
                  </a:cubicBezTo>
                  <a:cubicBezTo>
                    <a:pt x="195123" y="1813462"/>
                    <a:pt x="238667" y="1953987"/>
                    <a:pt x="309919" y="2027218"/>
                  </a:cubicBezTo>
                  <a:cubicBezTo>
                    <a:pt x="381171" y="2100449"/>
                    <a:pt x="511799" y="2142013"/>
                    <a:pt x="583051" y="2169722"/>
                  </a:cubicBezTo>
                  <a:cubicBezTo>
                    <a:pt x="654303" y="2197431"/>
                    <a:pt x="689929" y="2189515"/>
                    <a:pt x="737430" y="2193473"/>
                  </a:cubicBezTo>
                  <a:cubicBezTo>
                    <a:pt x="784931" y="2197431"/>
                    <a:pt x="826495" y="2197431"/>
                    <a:pt x="868059" y="2193473"/>
                  </a:cubicBezTo>
                  <a:cubicBezTo>
                    <a:pt x="909623" y="2189515"/>
                    <a:pt x="931394" y="2171701"/>
                    <a:pt x="986812" y="2169722"/>
                  </a:cubicBezTo>
                  <a:cubicBezTo>
                    <a:pt x="1042230" y="2167743"/>
                    <a:pt x="1145150" y="2173681"/>
                    <a:pt x="1200568" y="2181598"/>
                  </a:cubicBezTo>
                  <a:cubicBezTo>
                    <a:pt x="1255986" y="2189515"/>
                    <a:pt x="1277757" y="2211286"/>
                    <a:pt x="1319321" y="2217224"/>
                  </a:cubicBezTo>
                  <a:cubicBezTo>
                    <a:pt x="1360885" y="2223162"/>
                    <a:pt x="1388594" y="2223162"/>
                    <a:pt x="1449950" y="2217224"/>
                  </a:cubicBezTo>
                  <a:cubicBezTo>
                    <a:pt x="1511306" y="2211286"/>
                    <a:pt x="1596412" y="2221183"/>
                    <a:pt x="1687456" y="2181598"/>
                  </a:cubicBezTo>
                  <a:cubicBezTo>
                    <a:pt x="1778500" y="2142014"/>
                    <a:pt x="1903192" y="2088574"/>
                    <a:pt x="1996215" y="1979717"/>
                  </a:cubicBezTo>
                  <a:cubicBezTo>
                    <a:pt x="2089238" y="1870860"/>
                    <a:pt x="2190178" y="1696689"/>
                    <a:pt x="2245596" y="1528455"/>
                  </a:cubicBezTo>
                  <a:cubicBezTo>
                    <a:pt x="2301014" y="1360221"/>
                    <a:pt x="2344558" y="1162298"/>
                    <a:pt x="2328724" y="970314"/>
                  </a:cubicBezTo>
                  <a:cubicBezTo>
                    <a:pt x="2312890" y="778330"/>
                    <a:pt x="2217888" y="523010"/>
                    <a:pt x="2150594" y="376548"/>
                  </a:cubicBezTo>
                  <a:cubicBezTo>
                    <a:pt x="2083301" y="230086"/>
                    <a:pt x="2000173" y="152896"/>
                    <a:pt x="1924963" y="91540"/>
                  </a:cubicBezTo>
                  <a:cubicBezTo>
                    <a:pt x="1849753" y="30184"/>
                    <a:pt x="1764646" y="22267"/>
                    <a:pt x="1699332" y="8413"/>
                  </a:cubicBezTo>
                  <a:cubicBezTo>
                    <a:pt x="1634018" y="-5442"/>
                    <a:pt x="1586516" y="496"/>
                    <a:pt x="1533077" y="8413"/>
                  </a:cubicBezTo>
                  <a:cubicBezTo>
                    <a:pt x="1479638" y="16330"/>
                    <a:pt x="1430158" y="38101"/>
                    <a:pt x="1378698" y="55914"/>
                  </a:cubicBezTo>
                  <a:cubicBezTo>
                    <a:pt x="1327238" y="73727"/>
                    <a:pt x="1271820" y="105395"/>
                    <a:pt x="1224319" y="115291"/>
                  </a:cubicBezTo>
                  <a:cubicBezTo>
                    <a:pt x="1176818" y="125187"/>
                    <a:pt x="1143170" y="109353"/>
                    <a:pt x="1069939" y="915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419872" y="5708961"/>
              <a:ext cx="331644" cy="155212"/>
            </a:xfrm>
            <a:custGeom>
              <a:avLst/>
              <a:gdLst>
                <a:gd name="connsiteX0" fmla="*/ 1069939 w 2332013"/>
                <a:gd name="connsiteY0" fmla="*/ 91540 h 2217224"/>
                <a:gd name="connsiteX1" fmla="*/ 784932 w 2332013"/>
                <a:gd name="connsiteY1" fmla="*/ 8413 h 2217224"/>
                <a:gd name="connsiteX2" fmla="*/ 535550 w 2332013"/>
                <a:gd name="connsiteY2" fmla="*/ 20288 h 2217224"/>
                <a:gd name="connsiteX3" fmla="*/ 286168 w 2332013"/>
                <a:gd name="connsiteY3" fmla="*/ 162792 h 2217224"/>
                <a:gd name="connsiteX4" fmla="*/ 48661 w 2332013"/>
                <a:gd name="connsiteY4" fmla="*/ 602179 h 2217224"/>
                <a:gd name="connsiteX5" fmla="*/ 1160 w 2332013"/>
                <a:gd name="connsiteY5" fmla="*/ 1089068 h 2217224"/>
                <a:gd name="connsiteX6" fmla="*/ 72412 w 2332013"/>
                <a:gd name="connsiteY6" fmla="*/ 1528455 h 2217224"/>
                <a:gd name="connsiteX7" fmla="*/ 155539 w 2332013"/>
                <a:gd name="connsiteY7" fmla="*/ 1730335 h 2217224"/>
                <a:gd name="connsiteX8" fmla="*/ 309919 w 2332013"/>
                <a:gd name="connsiteY8" fmla="*/ 2027218 h 2217224"/>
                <a:gd name="connsiteX9" fmla="*/ 583051 w 2332013"/>
                <a:gd name="connsiteY9" fmla="*/ 2169722 h 2217224"/>
                <a:gd name="connsiteX10" fmla="*/ 737430 w 2332013"/>
                <a:gd name="connsiteY10" fmla="*/ 2193473 h 2217224"/>
                <a:gd name="connsiteX11" fmla="*/ 868059 w 2332013"/>
                <a:gd name="connsiteY11" fmla="*/ 2193473 h 2217224"/>
                <a:gd name="connsiteX12" fmla="*/ 986812 w 2332013"/>
                <a:gd name="connsiteY12" fmla="*/ 2169722 h 2217224"/>
                <a:gd name="connsiteX13" fmla="*/ 1200568 w 2332013"/>
                <a:gd name="connsiteY13" fmla="*/ 2181598 h 2217224"/>
                <a:gd name="connsiteX14" fmla="*/ 1319321 w 2332013"/>
                <a:gd name="connsiteY14" fmla="*/ 2217224 h 2217224"/>
                <a:gd name="connsiteX15" fmla="*/ 1449950 w 2332013"/>
                <a:gd name="connsiteY15" fmla="*/ 2217224 h 2217224"/>
                <a:gd name="connsiteX16" fmla="*/ 1687456 w 2332013"/>
                <a:gd name="connsiteY16" fmla="*/ 2181598 h 2217224"/>
                <a:gd name="connsiteX17" fmla="*/ 1996215 w 2332013"/>
                <a:gd name="connsiteY17" fmla="*/ 1979717 h 2217224"/>
                <a:gd name="connsiteX18" fmla="*/ 2245596 w 2332013"/>
                <a:gd name="connsiteY18" fmla="*/ 1528455 h 2217224"/>
                <a:gd name="connsiteX19" fmla="*/ 2328724 w 2332013"/>
                <a:gd name="connsiteY19" fmla="*/ 970314 h 2217224"/>
                <a:gd name="connsiteX20" fmla="*/ 2150594 w 2332013"/>
                <a:gd name="connsiteY20" fmla="*/ 376548 h 2217224"/>
                <a:gd name="connsiteX21" fmla="*/ 1924963 w 2332013"/>
                <a:gd name="connsiteY21" fmla="*/ 91540 h 2217224"/>
                <a:gd name="connsiteX22" fmla="*/ 1699332 w 2332013"/>
                <a:gd name="connsiteY22" fmla="*/ 8413 h 2217224"/>
                <a:gd name="connsiteX23" fmla="*/ 1533077 w 2332013"/>
                <a:gd name="connsiteY23" fmla="*/ 8413 h 2217224"/>
                <a:gd name="connsiteX24" fmla="*/ 1378698 w 2332013"/>
                <a:gd name="connsiteY24" fmla="*/ 55914 h 2217224"/>
                <a:gd name="connsiteX25" fmla="*/ 1224319 w 2332013"/>
                <a:gd name="connsiteY25" fmla="*/ 115291 h 2217224"/>
                <a:gd name="connsiteX26" fmla="*/ 1069939 w 2332013"/>
                <a:gd name="connsiteY26" fmla="*/ 91540 h 221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32013" h="2217224">
                  <a:moveTo>
                    <a:pt x="1069939" y="91540"/>
                  </a:moveTo>
                  <a:cubicBezTo>
                    <a:pt x="996708" y="73727"/>
                    <a:pt x="873997" y="20288"/>
                    <a:pt x="784932" y="8413"/>
                  </a:cubicBezTo>
                  <a:cubicBezTo>
                    <a:pt x="695867" y="-3462"/>
                    <a:pt x="618677" y="-5442"/>
                    <a:pt x="535550" y="20288"/>
                  </a:cubicBezTo>
                  <a:cubicBezTo>
                    <a:pt x="452423" y="46018"/>
                    <a:pt x="367316" y="65810"/>
                    <a:pt x="286168" y="162792"/>
                  </a:cubicBezTo>
                  <a:cubicBezTo>
                    <a:pt x="205020" y="259774"/>
                    <a:pt x="96162" y="447800"/>
                    <a:pt x="48661" y="602179"/>
                  </a:cubicBezTo>
                  <a:cubicBezTo>
                    <a:pt x="1160" y="756558"/>
                    <a:pt x="-2799" y="934689"/>
                    <a:pt x="1160" y="1089068"/>
                  </a:cubicBezTo>
                  <a:cubicBezTo>
                    <a:pt x="5118" y="1243447"/>
                    <a:pt x="46682" y="1421577"/>
                    <a:pt x="72412" y="1528455"/>
                  </a:cubicBezTo>
                  <a:cubicBezTo>
                    <a:pt x="98142" y="1635333"/>
                    <a:pt x="115955" y="1647208"/>
                    <a:pt x="155539" y="1730335"/>
                  </a:cubicBezTo>
                  <a:cubicBezTo>
                    <a:pt x="195123" y="1813462"/>
                    <a:pt x="238667" y="1953987"/>
                    <a:pt x="309919" y="2027218"/>
                  </a:cubicBezTo>
                  <a:cubicBezTo>
                    <a:pt x="381171" y="2100449"/>
                    <a:pt x="511799" y="2142013"/>
                    <a:pt x="583051" y="2169722"/>
                  </a:cubicBezTo>
                  <a:cubicBezTo>
                    <a:pt x="654303" y="2197431"/>
                    <a:pt x="689929" y="2189515"/>
                    <a:pt x="737430" y="2193473"/>
                  </a:cubicBezTo>
                  <a:cubicBezTo>
                    <a:pt x="784931" y="2197431"/>
                    <a:pt x="826495" y="2197431"/>
                    <a:pt x="868059" y="2193473"/>
                  </a:cubicBezTo>
                  <a:cubicBezTo>
                    <a:pt x="909623" y="2189515"/>
                    <a:pt x="931394" y="2171701"/>
                    <a:pt x="986812" y="2169722"/>
                  </a:cubicBezTo>
                  <a:cubicBezTo>
                    <a:pt x="1042230" y="2167743"/>
                    <a:pt x="1145150" y="2173681"/>
                    <a:pt x="1200568" y="2181598"/>
                  </a:cubicBezTo>
                  <a:cubicBezTo>
                    <a:pt x="1255986" y="2189515"/>
                    <a:pt x="1277757" y="2211286"/>
                    <a:pt x="1319321" y="2217224"/>
                  </a:cubicBezTo>
                  <a:cubicBezTo>
                    <a:pt x="1360885" y="2223162"/>
                    <a:pt x="1388594" y="2223162"/>
                    <a:pt x="1449950" y="2217224"/>
                  </a:cubicBezTo>
                  <a:cubicBezTo>
                    <a:pt x="1511306" y="2211286"/>
                    <a:pt x="1596412" y="2221183"/>
                    <a:pt x="1687456" y="2181598"/>
                  </a:cubicBezTo>
                  <a:cubicBezTo>
                    <a:pt x="1778500" y="2142014"/>
                    <a:pt x="1903192" y="2088574"/>
                    <a:pt x="1996215" y="1979717"/>
                  </a:cubicBezTo>
                  <a:cubicBezTo>
                    <a:pt x="2089238" y="1870860"/>
                    <a:pt x="2190178" y="1696689"/>
                    <a:pt x="2245596" y="1528455"/>
                  </a:cubicBezTo>
                  <a:cubicBezTo>
                    <a:pt x="2301014" y="1360221"/>
                    <a:pt x="2344558" y="1162298"/>
                    <a:pt x="2328724" y="970314"/>
                  </a:cubicBezTo>
                  <a:cubicBezTo>
                    <a:pt x="2312890" y="778330"/>
                    <a:pt x="2217888" y="523010"/>
                    <a:pt x="2150594" y="376548"/>
                  </a:cubicBezTo>
                  <a:cubicBezTo>
                    <a:pt x="2083301" y="230086"/>
                    <a:pt x="2000173" y="152896"/>
                    <a:pt x="1924963" y="91540"/>
                  </a:cubicBezTo>
                  <a:cubicBezTo>
                    <a:pt x="1849753" y="30184"/>
                    <a:pt x="1764646" y="22267"/>
                    <a:pt x="1699332" y="8413"/>
                  </a:cubicBezTo>
                  <a:cubicBezTo>
                    <a:pt x="1634018" y="-5442"/>
                    <a:pt x="1586516" y="496"/>
                    <a:pt x="1533077" y="8413"/>
                  </a:cubicBezTo>
                  <a:cubicBezTo>
                    <a:pt x="1479638" y="16330"/>
                    <a:pt x="1430158" y="38101"/>
                    <a:pt x="1378698" y="55914"/>
                  </a:cubicBezTo>
                  <a:cubicBezTo>
                    <a:pt x="1327238" y="73727"/>
                    <a:pt x="1271820" y="105395"/>
                    <a:pt x="1224319" y="115291"/>
                  </a:cubicBezTo>
                  <a:cubicBezTo>
                    <a:pt x="1176818" y="125187"/>
                    <a:pt x="1143170" y="109353"/>
                    <a:pt x="1069939" y="915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2900" y="5115056"/>
            <a:ext cx="1399208" cy="1330334"/>
            <a:chOff x="683568" y="4696552"/>
            <a:chExt cx="1399208" cy="1330334"/>
          </a:xfrm>
        </p:grpSpPr>
        <p:sp>
          <p:nvSpPr>
            <p:cNvPr id="41" name="Freeform 40"/>
            <p:cNvSpPr>
              <a:spLocks noChangeAspect="1"/>
            </p:cNvSpPr>
            <p:nvPr/>
          </p:nvSpPr>
          <p:spPr>
            <a:xfrm>
              <a:off x="683568" y="4696552"/>
              <a:ext cx="1399208" cy="1330334"/>
            </a:xfrm>
            <a:custGeom>
              <a:avLst/>
              <a:gdLst>
                <a:gd name="connsiteX0" fmla="*/ 1069939 w 2332013"/>
                <a:gd name="connsiteY0" fmla="*/ 91540 h 2217224"/>
                <a:gd name="connsiteX1" fmla="*/ 784932 w 2332013"/>
                <a:gd name="connsiteY1" fmla="*/ 8413 h 2217224"/>
                <a:gd name="connsiteX2" fmla="*/ 535550 w 2332013"/>
                <a:gd name="connsiteY2" fmla="*/ 20288 h 2217224"/>
                <a:gd name="connsiteX3" fmla="*/ 286168 w 2332013"/>
                <a:gd name="connsiteY3" fmla="*/ 162792 h 2217224"/>
                <a:gd name="connsiteX4" fmla="*/ 48661 w 2332013"/>
                <a:gd name="connsiteY4" fmla="*/ 602179 h 2217224"/>
                <a:gd name="connsiteX5" fmla="*/ 1160 w 2332013"/>
                <a:gd name="connsiteY5" fmla="*/ 1089068 h 2217224"/>
                <a:gd name="connsiteX6" fmla="*/ 72412 w 2332013"/>
                <a:gd name="connsiteY6" fmla="*/ 1528455 h 2217224"/>
                <a:gd name="connsiteX7" fmla="*/ 155539 w 2332013"/>
                <a:gd name="connsiteY7" fmla="*/ 1730335 h 2217224"/>
                <a:gd name="connsiteX8" fmla="*/ 309919 w 2332013"/>
                <a:gd name="connsiteY8" fmla="*/ 2027218 h 2217224"/>
                <a:gd name="connsiteX9" fmla="*/ 583051 w 2332013"/>
                <a:gd name="connsiteY9" fmla="*/ 2169722 h 2217224"/>
                <a:gd name="connsiteX10" fmla="*/ 737430 w 2332013"/>
                <a:gd name="connsiteY10" fmla="*/ 2193473 h 2217224"/>
                <a:gd name="connsiteX11" fmla="*/ 868059 w 2332013"/>
                <a:gd name="connsiteY11" fmla="*/ 2193473 h 2217224"/>
                <a:gd name="connsiteX12" fmla="*/ 986812 w 2332013"/>
                <a:gd name="connsiteY12" fmla="*/ 2169722 h 2217224"/>
                <a:gd name="connsiteX13" fmla="*/ 1200568 w 2332013"/>
                <a:gd name="connsiteY13" fmla="*/ 2181598 h 2217224"/>
                <a:gd name="connsiteX14" fmla="*/ 1319321 w 2332013"/>
                <a:gd name="connsiteY14" fmla="*/ 2217224 h 2217224"/>
                <a:gd name="connsiteX15" fmla="*/ 1449950 w 2332013"/>
                <a:gd name="connsiteY15" fmla="*/ 2217224 h 2217224"/>
                <a:gd name="connsiteX16" fmla="*/ 1687456 w 2332013"/>
                <a:gd name="connsiteY16" fmla="*/ 2181598 h 2217224"/>
                <a:gd name="connsiteX17" fmla="*/ 1996215 w 2332013"/>
                <a:gd name="connsiteY17" fmla="*/ 1979717 h 2217224"/>
                <a:gd name="connsiteX18" fmla="*/ 2245596 w 2332013"/>
                <a:gd name="connsiteY18" fmla="*/ 1528455 h 2217224"/>
                <a:gd name="connsiteX19" fmla="*/ 2328724 w 2332013"/>
                <a:gd name="connsiteY19" fmla="*/ 970314 h 2217224"/>
                <a:gd name="connsiteX20" fmla="*/ 2150594 w 2332013"/>
                <a:gd name="connsiteY20" fmla="*/ 376548 h 2217224"/>
                <a:gd name="connsiteX21" fmla="*/ 1924963 w 2332013"/>
                <a:gd name="connsiteY21" fmla="*/ 91540 h 2217224"/>
                <a:gd name="connsiteX22" fmla="*/ 1699332 w 2332013"/>
                <a:gd name="connsiteY22" fmla="*/ 8413 h 2217224"/>
                <a:gd name="connsiteX23" fmla="*/ 1533077 w 2332013"/>
                <a:gd name="connsiteY23" fmla="*/ 8413 h 2217224"/>
                <a:gd name="connsiteX24" fmla="*/ 1378698 w 2332013"/>
                <a:gd name="connsiteY24" fmla="*/ 55914 h 2217224"/>
                <a:gd name="connsiteX25" fmla="*/ 1224319 w 2332013"/>
                <a:gd name="connsiteY25" fmla="*/ 115291 h 2217224"/>
                <a:gd name="connsiteX26" fmla="*/ 1069939 w 2332013"/>
                <a:gd name="connsiteY26" fmla="*/ 91540 h 221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32013" h="2217224">
                  <a:moveTo>
                    <a:pt x="1069939" y="91540"/>
                  </a:moveTo>
                  <a:cubicBezTo>
                    <a:pt x="996708" y="73727"/>
                    <a:pt x="873997" y="20288"/>
                    <a:pt x="784932" y="8413"/>
                  </a:cubicBezTo>
                  <a:cubicBezTo>
                    <a:pt x="695867" y="-3462"/>
                    <a:pt x="618677" y="-5442"/>
                    <a:pt x="535550" y="20288"/>
                  </a:cubicBezTo>
                  <a:cubicBezTo>
                    <a:pt x="452423" y="46018"/>
                    <a:pt x="367316" y="65810"/>
                    <a:pt x="286168" y="162792"/>
                  </a:cubicBezTo>
                  <a:cubicBezTo>
                    <a:pt x="205020" y="259774"/>
                    <a:pt x="96162" y="447800"/>
                    <a:pt x="48661" y="602179"/>
                  </a:cubicBezTo>
                  <a:cubicBezTo>
                    <a:pt x="1160" y="756558"/>
                    <a:pt x="-2799" y="934689"/>
                    <a:pt x="1160" y="1089068"/>
                  </a:cubicBezTo>
                  <a:cubicBezTo>
                    <a:pt x="5118" y="1243447"/>
                    <a:pt x="46682" y="1421577"/>
                    <a:pt x="72412" y="1528455"/>
                  </a:cubicBezTo>
                  <a:cubicBezTo>
                    <a:pt x="98142" y="1635333"/>
                    <a:pt x="115955" y="1647208"/>
                    <a:pt x="155539" y="1730335"/>
                  </a:cubicBezTo>
                  <a:cubicBezTo>
                    <a:pt x="195123" y="1813462"/>
                    <a:pt x="238667" y="1953987"/>
                    <a:pt x="309919" y="2027218"/>
                  </a:cubicBezTo>
                  <a:cubicBezTo>
                    <a:pt x="381171" y="2100449"/>
                    <a:pt x="511799" y="2142013"/>
                    <a:pt x="583051" y="2169722"/>
                  </a:cubicBezTo>
                  <a:cubicBezTo>
                    <a:pt x="654303" y="2197431"/>
                    <a:pt x="689929" y="2189515"/>
                    <a:pt x="737430" y="2193473"/>
                  </a:cubicBezTo>
                  <a:cubicBezTo>
                    <a:pt x="784931" y="2197431"/>
                    <a:pt x="826495" y="2197431"/>
                    <a:pt x="868059" y="2193473"/>
                  </a:cubicBezTo>
                  <a:cubicBezTo>
                    <a:pt x="909623" y="2189515"/>
                    <a:pt x="931394" y="2171701"/>
                    <a:pt x="986812" y="2169722"/>
                  </a:cubicBezTo>
                  <a:cubicBezTo>
                    <a:pt x="1042230" y="2167743"/>
                    <a:pt x="1145150" y="2173681"/>
                    <a:pt x="1200568" y="2181598"/>
                  </a:cubicBezTo>
                  <a:cubicBezTo>
                    <a:pt x="1255986" y="2189515"/>
                    <a:pt x="1277757" y="2211286"/>
                    <a:pt x="1319321" y="2217224"/>
                  </a:cubicBezTo>
                  <a:cubicBezTo>
                    <a:pt x="1360885" y="2223162"/>
                    <a:pt x="1388594" y="2223162"/>
                    <a:pt x="1449950" y="2217224"/>
                  </a:cubicBezTo>
                  <a:cubicBezTo>
                    <a:pt x="1511306" y="2211286"/>
                    <a:pt x="1596412" y="2221183"/>
                    <a:pt x="1687456" y="2181598"/>
                  </a:cubicBezTo>
                  <a:cubicBezTo>
                    <a:pt x="1778500" y="2142014"/>
                    <a:pt x="1903192" y="2088574"/>
                    <a:pt x="1996215" y="1979717"/>
                  </a:cubicBezTo>
                  <a:cubicBezTo>
                    <a:pt x="2089238" y="1870860"/>
                    <a:pt x="2190178" y="1696689"/>
                    <a:pt x="2245596" y="1528455"/>
                  </a:cubicBezTo>
                  <a:cubicBezTo>
                    <a:pt x="2301014" y="1360221"/>
                    <a:pt x="2344558" y="1162298"/>
                    <a:pt x="2328724" y="970314"/>
                  </a:cubicBezTo>
                  <a:cubicBezTo>
                    <a:pt x="2312890" y="778330"/>
                    <a:pt x="2217888" y="523010"/>
                    <a:pt x="2150594" y="376548"/>
                  </a:cubicBezTo>
                  <a:cubicBezTo>
                    <a:pt x="2083301" y="230086"/>
                    <a:pt x="2000173" y="152896"/>
                    <a:pt x="1924963" y="91540"/>
                  </a:cubicBezTo>
                  <a:cubicBezTo>
                    <a:pt x="1849753" y="30184"/>
                    <a:pt x="1764646" y="22267"/>
                    <a:pt x="1699332" y="8413"/>
                  </a:cubicBezTo>
                  <a:cubicBezTo>
                    <a:pt x="1634018" y="-5442"/>
                    <a:pt x="1586516" y="496"/>
                    <a:pt x="1533077" y="8413"/>
                  </a:cubicBezTo>
                  <a:cubicBezTo>
                    <a:pt x="1479638" y="16330"/>
                    <a:pt x="1430158" y="38101"/>
                    <a:pt x="1378698" y="55914"/>
                  </a:cubicBezTo>
                  <a:cubicBezTo>
                    <a:pt x="1327238" y="73727"/>
                    <a:pt x="1271820" y="105395"/>
                    <a:pt x="1224319" y="115291"/>
                  </a:cubicBezTo>
                  <a:cubicBezTo>
                    <a:pt x="1176818" y="125187"/>
                    <a:pt x="1143170" y="109353"/>
                    <a:pt x="1069939" y="915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217350" y="5686987"/>
              <a:ext cx="331644" cy="155212"/>
            </a:xfrm>
            <a:custGeom>
              <a:avLst/>
              <a:gdLst>
                <a:gd name="connsiteX0" fmla="*/ 1069939 w 2332013"/>
                <a:gd name="connsiteY0" fmla="*/ 91540 h 2217224"/>
                <a:gd name="connsiteX1" fmla="*/ 784932 w 2332013"/>
                <a:gd name="connsiteY1" fmla="*/ 8413 h 2217224"/>
                <a:gd name="connsiteX2" fmla="*/ 535550 w 2332013"/>
                <a:gd name="connsiteY2" fmla="*/ 20288 h 2217224"/>
                <a:gd name="connsiteX3" fmla="*/ 286168 w 2332013"/>
                <a:gd name="connsiteY3" fmla="*/ 162792 h 2217224"/>
                <a:gd name="connsiteX4" fmla="*/ 48661 w 2332013"/>
                <a:gd name="connsiteY4" fmla="*/ 602179 h 2217224"/>
                <a:gd name="connsiteX5" fmla="*/ 1160 w 2332013"/>
                <a:gd name="connsiteY5" fmla="*/ 1089068 h 2217224"/>
                <a:gd name="connsiteX6" fmla="*/ 72412 w 2332013"/>
                <a:gd name="connsiteY6" fmla="*/ 1528455 h 2217224"/>
                <a:gd name="connsiteX7" fmla="*/ 155539 w 2332013"/>
                <a:gd name="connsiteY7" fmla="*/ 1730335 h 2217224"/>
                <a:gd name="connsiteX8" fmla="*/ 309919 w 2332013"/>
                <a:gd name="connsiteY8" fmla="*/ 2027218 h 2217224"/>
                <a:gd name="connsiteX9" fmla="*/ 583051 w 2332013"/>
                <a:gd name="connsiteY9" fmla="*/ 2169722 h 2217224"/>
                <a:gd name="connsiteX10" fmla="*/ 737430 w 2332013"/>
                <a:gd name="connsiteY10" fmla="*/ 2193473 h 2217224"/>
                <a:gd name="connsiteX11" fmla="*/ 868059 w 2332013"/>
                <a:gd name="connsiteY11" fmla="*/ 2193473 h 2217224"/>
                <a:gd name="connsiteX12" fmla="*/ 986812 w 2332013"/>
                <a:gd name="connsiteY12" fmla="*/ 2169722 h 2217224"/>
                <a:gd name="connsiteX13" fmla="*/ 1200568 w 2332013"/>
                <a:gd name="connsiteY13" fmla="*/ 2181598 h 2217224"/>
                <a:gd name="connsiteX14" fmla="*/ 1319321 w 2332013"/>
                <a:gd name="connsiteY14" fmla="*/ 2217224 h 2217224"/>
                <a:gd name="connsiteX15" fmla="*/ 1449950 w 2332013"/>
                <a:gd name="connsiteY15" fmla="*/ 2217224 h 2217224"/>
                <a:gd name="connsiteX16" fmla="*/ 1687456 w 2332013"/>
                <a:gd name="connsiteY16" fmla="*/ 2181598 h 2217224"/>
                <a:gd name="connsiteX17" fmla="*/ 1996215 w 2332013"/>
                <a:gd name="connsiteY17" fmla="*/ 1979717 h 2217224"/>
                <a:gd name="connsiteX18" fmla="*/ 2245596 w 2332013"/>
                <a:gd name="connsiteY18" fmla="*/ 1528455 h 2217224"/>
                <a:gd name="connsiteX19" fmla="*/ 2328724 w 2332013"/>
                <a:gd name="connsiteY19" fmla="*/ 970314 h 2217224"/>
                <a:gd name="connsiteX20" fmla="*/ 2150594 w 2332013"/>
                <a:gd name="connsiteY20" fmla="*/ 376548 h 2217224"/>
                <a:gd name="connsiteX21" fmla="*/ 1924963 w 2332013"/>
                <a:gd name="connsiteY21" fmla="*/ 91540 h 2217224"/>
                <a:gd name="connsiteX22" fmla="*/ 1699332 w 2332013"/>
                <a:gd name="connsiteY22" fmla="*/ 8413 h 2217224"/>
                <a:gd name="connsiteX23" fmla="*/ 1533077 w 2332013"/>
                <a:gd name="connsiteY23" fmla="*/ 8413 h 2217224"/>
                <a:gd name="connsiteX24" fmla="*/ 1378698 w 2332013"/>
                <a:gd name="connsiteY24" fmla="*/ 55914 h 2217224"/>
                <a:gd name="connsiteX25" fmla="*/ 1224319 w 2332013"/>
                <a:gd name="connsiteY25" fmla="*/ 115291 h 2217224"/>
                <a:gd name="connsiteX26" fmla="*/ 1069939 w 2332013"/>
                <a:gd name="connsiteY26" fmla="*/ 91540 h 221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32013" h="2217224">
                  <a:moveTo>
                    <a:pt x="1069939" y="91540"/>
                  </a:moveTo>
                  <a:cubicBezTo>
                    <a:pt x="996708" y="73727"/>
                    <a:pt x="873997" y="20288"/>
                    <a:pt x="784932" y="8413"/>
                  </a:cubicBezTo>
                  <a:cubicBezTo>
                    <a:pt x="695867" y="-3462"/>
                    <a:pt x="618677" y="-5442"/>
                    <a:pt x="535550" y="20288"/>
                  </a:cubicBezTo>
                  <a:cubicBezTo>
                    <a:pt x="452423" y="46018"/>
                    <a:pt x="367316" y="65810"/>
                    <a:pt x="286168" y="162792"/>
                  </a:cubicBezTo>
                  <a:cubicBezTo>
                    <a:pt x="205020" y="259774"/>
                    <a:pt x="96162" y="447800"/>
                    <a:pt x="48661" y="602179"/>
                  </a:cubicBezTo>
                  <a:cubicBezTo>
                    <a:pt x="1160" y="756558"/>
                    <a:pt x="-2799" y="934689"/>
                    <a:pt x="1160" y="1089068"/>
                  </a:cubicBezTo>
                  <a:cubicBezTo>
                    <a:pt x="5118" y="1243447"/>
                    <a:pt x="46682" y="1421577"/>
                    <a:pt x="72412" y="1528455"/>
                  </a:cubicBezTo>
                  <a:cubicBezTo>
                    <a:pt x="98142" y="1635333"/>
                    <a:pt x="115955" y="1647208"/>
                    <a:pt x="155539" y="1730335"/>
                  </a:cubicBezTo>
                  <a:cubicBezTo>
                    <a:pt x="195123" y="1813462"/>
                    <a:pt x="238667" y="1953987"/>
                    <a:pt x="309919" y="2027218"/>
                  </a:cubicBezTo>
                  <a:cubicBezTo>
                    <a:pt x="381171" y="2100449"/>
                    <a:pt x="511799" y="2142013"/>
                    <a:pt x="583051" y="2169722"/>
                  </a:cubicBezTo>
                  <a:cubicBezTo>
                    <a:pt x="654303" y="2197431"/>
                    <a:pt x="689929" y="2189515"/>
                    <a:pt x="737430" y="2193473"/>
                  </a:cubicBezTo>
                  <a:cubicBezTo>
                    <a:pt x="784931" y="2197431"/>
                    <a:pt x="826495" y="2197431"/>
                    <a:pt x="868059" y="2193473"/>
                  </a:cubicBezTo>
                  <a:cubicBezTo>
                    <a:pt x="909623" y="2189515"/>
                    <a:pt x="931394" y="2171701"/>
                    <a:pt x="986812" y="2169722"/>
                  </a:cubicBezTo>
                  <a:cubicBezTo>
                    <a:pt x="1042230" y="2167743"/>
                    <a:pt x="1145150" y="2173681"/>
                    <a:pt x="1200568" y="2181598"/>
                  </a:cubicBezTo>
                  <a:cubicBezTo>
                    <a:pt x="1255986" y="2189515"/>
                    <a:pt x="1277757" y="2211286"/>
                    <a:pt x="1319321" y="2217224"/>
                  </a:cubicBezTo>
                  <a:cubicBezTo>
                    <a:pt x="1360885" y="2223162"/>
                    <a:pt x="1388594" y="2223162"/>
                    <a:pt x="1449950" y="2217224"/>
                  </a:cubicBezTo>
                  <a:cubicBezTo>
                    <a:pt x="1511306" y="2211286"/>
                    <a:pt x="1596412" y="2221183"/>
                    <a:pt x="1687456" y="2181598"/>
                  </a:cubicBezTo>
                  <a:cubicBezTo>
                    <a:pt x="1778500" y="2142014"/>
                    <a:pt x="1903192" y="2088574"/>
                    <a:pt x="1996215" y="1979717"/>
                  </a:cubicBezTo>
                  <a:cubicBezTo>
                    <a:pt x="2089238" y="1870860"/>
                    <a:pt x="2190178" y="1696689"/>
                    <a:pt x="2245596" y="1528455"/>
                  </a:cubicBezTo>
                  <a:cubicBezTo>
                    <a:pt x="2301014" y="1360221"/>
                    <a:pt x="2344558" y="1162298"/>
                    <a:pt x="2328724" y="970314"/>
                  </a:cubicBezTo>
                  <a:cubicBezTo>
                    <a:pt x="2312890" y="778330"/>
                    <a:pt x="2217888" y="523010"/>
                    <a:pt x="2150594" y="376548"/>
                  </a:cubicBezTo>
                  <a:cubicBezTo>
                    <a:pt x="2083301" y="230086"/>
                    <a:pt x="2000173" y="152896"/>
                    <a:pt x="1924963" y="91540"/>
                  </a:cubicBezTo>
                  <a:cubicBezTo>
                    <a:pt x="1849753" y="30184"/>
                    <a:pt x="1764646" y="22267"/>
                    <a:pt x="1699332" y="8413"/>
                  </a:cubicBezTo>
                  <a:cubicBezTo>
                    <a:pt x="1634018" y="-5442"/>
                    <a:pt x="1586516" y="496"/>
                    <a:pt x="1533077" y="8413"/>
                  </a:cubicBezTo>
                  <a:cubicBezTo>
                    <a:pt x="1479638" y="16330"/>
                    <a:pt x="1430158" y="38101"/>
                    <a:pt x="1378698" y="55914"/>
                  </a:cubicBezTo>
                  <a:cubicBezTo>
                    <a:pt x="1327238" y="73727"/>
                    <a:pt x="1271820" y="105395"/>
                    <a:pt x="1224319" y="115291"/>
                  </a:cubicBezTo>
                  <a:cubicBezTo>
                    <a:pt x="1176818" y="125187"/>
                    <a:pt x="1143170" y="109353"/>
                    <a:pt x="1069939" y="915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79336" y="5064727"/>
            <a:ext cx="262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Προσθοπίσθια διάμετρος 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59697" y="6069878"/>
            <a:ext cx="182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39236" y="5595557"/>
            <a:ext cx="219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Εγκάρσια διάμετρος</a:t>
            </a:r>
            <a:endParaRPr lang="en-US" dirty="0">
              <a:latin typeface="+mn-l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09372" y="5768497"/>
            <a:ext cx="1295448" cy="1172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910224" y="5847158"/>
            <a:ext cx="1295448" cy="1172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75502" y="5274310"/>
            <a:ext cx="0" cy="732260"/>
          </a:xfrm>
          <a:prstGeom prst="straightConnector1">
            <a:avLst/>
          </a:prstGeom>
          <a:ln w="19050">
            <a:solidFill>
              <a:srgbClr val="82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536540" y="5578427"/>
            <a:ext cx="21408" cy="397707"/>
          </a:xfrm>
          <a:prstGeom prst="straightConnector1">
            <a:avLst/>
          </a:prstGeom>
          <a:ln w="19050">
            <a:solidFill>
              <a:srgbClr val="82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026135" y="5262510"/>
            <a:ext cx="578686" cy="1715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123005" y="5262510"/>
            <a:ext cx="289343" cy="37793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Rectangle 4096"/>
          <p:cNvSpPr/>
          <p:nvPr/>
        </p:nvSpPr>
        <p:spPr>
          <a:xfrm>
            <a:off x="27497" y="2144185"/>
            <a:ext cx="1340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+mn-lt"/>
              </a:rPr>
              <a:t>Βυτιοειδής  </a:t>
            </a:r>
            <a:endParaRPr lang="en-US" dirty="0"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55776" y="2348880"/>
            <a:ext cx="15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latin typeface="+mn-lt"/>
              </a:rPr>
              <a:t>Φυσιολογικός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9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2.β Αναπνευστικό </a:t>
            </a:r>
            <a:r>
              <a:rPr lang="el-GR" dirty="0">
                <a:solidFill>
                  <a:srgbClr val="004A82"/>
                </a:solidFill>
              </a:rPr>
              <a:t>πρότυπο</a:t>
            </a:r>
            <a:r>
              <a:rPr lang="en-US" dirty="0">
                <a:solidFill>
                  <a:srgbClr val="004A82"/>
                </a:solidFill>
              </a:rPr>
              <a:t> </a:t>
            </a:r>
            <a:r>
              <a:rPr lang="en-US" sz="3200" b="0" dirty="0">
                <a:solidFill>
                  <a:srgbClr val="004A82"/>
                </a:solidFill>
              </a:rPr>
              <a:t>(1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n-US" sz="3200" b="0" dirty="0" smtClean="0">
                <a:solidFill>
                  <a:srgbClr val="004A82"/>
                </a:solidFill>
              </a:rPr>
              <a:t>5)</a:t>
            </a:r>
            <a:r>
              <a:rPr lang="el-GR" sz="3200" b="0" dirty="0" smtClean="0">
                <a:solidFill>
                  <a:srgbClr val="004A82"/>
                </a:solidFill>
              </a:rPr>
              <a:t>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189929"/>
            <a:ext cx="5616624" cy="508059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None/>
            </a:pPr>
            <a:r>
              <a:rPr lang="el-GR" sz="2400" dirty="0">
                <a:solidFill>
                  <a:prstClr val="black"/>
                </a:solidFill>
              </a:rPr>
              <a:t>	</a:t>
            </a:r>
            <a:r>
              <a:rPr lang="el-GR" sz="2400" b="1" dirty="0">
                <a:solidFill>
                  <a:prstClr val="black"/>
                </a:solidFill>
              </a:rPr>
              <a:t>Φυσιολογικό: </a:t>
            </a:r>
          </a:p>
          <a:p>
            <a:pPr marL="536575" lvl="0" indent="-182563">
              <a:spcBef>
                <a:spcPts val="600"/>
              </a:spcBef>
            </a:pPr>
            <a:r>
              <a:rPr lang="el-GR" sz="2300" dirty="0">
                <a:solidFill>
                  <a:prstClr val="black"/>
                </a:solidFill>
              </a:rPr>
              <a:t>Ενεργητική εισπνοή, παθητική εκπνοή</a:t>
            </a:r>
          </a:p>
          <a:p>
            <a:pPr marL="536575" lvl="0" indent="-182563">
              <a:spcBef>
                <a:spcPts val="600"/>
              </a:spcBef>
              <a:spcAft>
                <a:spcPts val="600"/>
              </a:spcAft>
            </a:pPr>
            <a:r>
              <a:rPr lang="el-GR" sz="2300" dirty="0">
                <a:solidFill>
                  <a:prstClr val="black"/>
                </a:solidFill>
              </a:rPr>
              <a:t> </a:t>
            </a:r>
            <a:r>
              <a:rPr lang="en-US" sz="2300" dirty="0">
                <a:solidFill>
                  <a:prstClr val="black"/>
                </a:solidFill>
              </a:rPr>
              <a:t>I/E </a:t>
            </a:r>
            <a:r>
              <a:rPr lang="el-GR" sz="2300" dirty="0">
                <a:solidFill>
                  <a:prstClr val="black"/>
                </a:solidFill>
              </a:rPr>
              <a:t>: 1/1.5 – 1/2</a:t>
            </a:r>
          </a:p>
          <a:p>
            <a:pPr lvl="0">
              <a:spcBef>
                <a:spcPts val="600"/>
              </a:spcBef>
              <a:buNone/>
            </a:pPr>
            <a:r>
              <a:rPr lang="el-GR" sz="2400" dirty="0">
                <a:solidFill>
                  <a:prstClr val="black"/>
                </a:solidFill>
              </a:rPr>
              <a:t>	</a:t>
            </a:r>
            <a:r>
              <a:rPr lang="el-GR" sz="2400" b="1" dirty="0">
                <a:solidFill>
                  <a:prstClr val="black"/>
                </a:solidFill>
              </a:rPr>
              <a:t>Παρατεταμένη </a:t>
            </a:r>
            <a:r>
              <a:rPr lang="el-GR" sz="2400" b="1" dirty="0" smtClean="0">
                <a:solidFill>
                  <a:prstClr val="black"/>
                </a:solidFill>
              </a:rPr>
              <a:t>εκπνοή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u="sng" dirty="0" smtClean="0">
                <a:solidFill>
                  <a:prstClr val="black"/>
                </a:solidFill>
              </a:rPr>
              <a:t>:</a:t>
            </a:r>
            <a:r>
              <a:rPr lang="el-GR" sz="2400" b="1" u="sng" dirty="0" smtClean="0">
                <a:solidFill>
                  <a:prstClr val="black"/>
                </a:solidFill>
              </a:rPr>
              <a:t> </a:t>
            </a:r>
            <a:endParaRPr lang="el-GR" sz="2400" b="1" u="sng" dirty="0">
              <a:solidFill>
                <a:prstClr val="black"/>
              </a:solidFill>
            </a:endParaRPr>
          </a:p>
          <a:p>
            <a:pPr marL="536575" lvl="0" indent="-182563">
              <a:spcBef>
                <a:spcPts val="600"/>
              </a:spcBef>
            </a:pPr>
            <a:r>
              <a:rPr lang="el-GR" sz="2300" dirty="0">
                <a:solidFill>
                  <a:prstClr val="black"/>
                </a:solidFill>
              </a:rPr>
              <a:t>Αποφρακτική Πνευμονοπάθεια </a:t>
            </a:r>
            <a:r>
              <a:rPr lang="el-GR" sz="2300" dirty="0" smtClean="0">
                <a:solidFill>
                  <a:prstClr val="black"/>
                </a:solidFill>
              </a:rPr>
              <a:t> (απόφραξη μικρών αεραγών)</a:t>
            </a:r>
          </a:p>
          <a:p>
            <a:pPr marL="536575" lvl="0" indent="-182563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>
                <a:solidFill>
                  <a:prstClr val="black"/>
                </a:solidFill>
              </a:rPr>
              <a:t>I/E </a:t>
            </a:r>
            <a:r>
              <a:rPr lang="el-GR" sz="2300" dirty="0" smtClean="0">
                <a:solidFill>
                  <a:prstClr val="black"/>
                </a:solidFill>
              </a:rPr>
              <a:t>: 1/3 – 1-4</a:t>
            </a:r>
          </a:p>
          <a:p>
            <a:pPr lvl="0">
              <a:spcBef>
                <a:spcPts val="600"/>
              </a:spcBef>
              <a:buNone/>
            </a:pPr>
            <a:r>
              <a:rPr lang="el-GR" sz="2400" dirty="0">
                <a:solidFill>
                  <a:prstClr val="black"/>
                </a:solidFill>
              </a:rPr>
              <a:t>	</a:t>
            </a:r>
            <a:r>
              <a:rPr lang="el-GR" sz="2400" b="1" dirty="0">
                <a:solidFill>
                  <a:prstClr val="black"/>
                </a:solidFill>
              </a:rPr>
              <a:t>Αναπνοή με μισόκλειστα χείλη</a:t>
            </a:r>
            <a:r>
              <a:rPr lang="en-US" sz="2400" b="1" dirty="0">
                <a:solidFill>
                  <a:prstClr val="black"/>
                </a:solidFill>
              </a:rPr>
              <a:t> :</a:t>
            </a:r>
            <a:endParaRPr lang="el-GR" sz="2400" b="1" dirty="0">
              <a:solidFill>
                <a:prstClr val="black"/>
              </a:solidFill>
            </a:endParaRPr>
          </a:p>
          <a:p>
            <a:pPr marL="536575" lvl="0" indent="-182563">
              <a:spcBef>
                <a:spcPts val="600"/>
              </a:spcBef>
            </a:pPr>
            <a:r>
              <a:rPr lang="el-GR" sz="2300" dirty="0" smtClean="0">
                <a:solidFill>
                  <a:prstClr val="black"/>
                </a:solidFill>
              </a:rPr>
              <a:t>Σοβαρή </a:t>
            </a:r>
            <a:r>
              <a:rPr lang="el-GR" sz="2300" dirty="0">
                <a:solidFill>
                  <a:prstClr val="black"/>
                </a:solidFill>
              </a:rPr>
              <a:t>πάθηση αεραγωγών</a:t>
            </a:r>
          </a:p>
          <a:p>
            <a:pPr marL="536575" lvl="0" indent="-182563">
              <a:spcBef>
                <a:spcPts val="600"/>
              </a:spcBef>
              <a:spcAft>
                <a:spcPts val="600"/>
              </a:spcAft>
            </a:pPr>
            <a:r>
              <a:rPr lang="el-GR" sz="2300" dirty="0">
                <a:solidFill>
                  <a:prstClr val="black"/>
                </a:solidFill>
              </a:rPr>
              <a:t>Εμποδίζει την σύμπτωση των κυψελίδων αυξάνοντας έτσι τη συνολική ροή αέρα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73225"/>
            <a:ext cx="471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+mn-lt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99695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None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Μπορεί να υποδηλώνει παθολογία </a:t>
            </a:r>
            <a:endParaRPr lang="en-US" sz="24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19872" y="1191445"/>
            <a:ext cx="0" cy="4757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2.β Αναπνευστικό </a:t>
            </a:r>
            <a:r>
              <a:rPr lang="el-GR" dirty="0">
                <a:solidFill>
                  <a:srgbClr val="004A82"/>
                </a:solidFill>
              </a:rPr>
              <a:t>πρότυπο </a:t>
            </a:r>
            <a:r>
              <a:rPr lang="el-GR" sz="3200" b="0" dirty="0">
                <a:solidFill>
                  <a:srgbClr val="004A82"/>
                </a:solidFill>
              </a:rPr>
              <a:t>(2 από </a:t>
            </a:r>
            <a:r>
              <a:rPr lang="en-US" sz="3200" b="0" dirty="0" smtClean="0">
                <a:solidFill>
                  <a:srgbClr val="004A82"/>
                </a:solidFill>
              </a:rPr>
              <a:t>5</a:t>
            </a:r>
            <a:r>
              <a:rPr lang="el-GR" sz="3200" b="0" dirty="0" smtClean="0">
                <a:solidFill>
                  <a:srgbClr val="004A82"/>
                </a:solidFill>
              </a:rPr>
              <a:t>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0" y="980728"/>
            <a:ext cx="8146808" cy="410445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600" b="1" dirty="0" smtClean="0">
                <a:solidFill>
                  <a:prstClr val="black"/>
                </a:solidFill>
              </a:rPr>
              <a:t>Άπνοια</a:t>
            </a:r>
            <a:r>
              <a:rPr lang="en-US" sz="2600" dirty="0" smtClean="0">
                <a:solidFill>
                  <a:prstClr val="black"/>
                </a:solidFill>
              </a:rPr>
              <a:t>:</a:t>
            </a:r>
            <a:r>
              <a:rPr lang="el-GR" sz="2600" dirty="0" smtClean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 Απουσία αναπνοής &gt; 15 </a:t>
            </a:r>
            <a:r>
              <a:rPr lang="en-US" sz="2400" dirty="0" smtClean="0">
                <a:solidFill>
                  <a:prstClr val="black"/>
                </a:solidFill>
              </a:rPr>
              <a:t>sec</a:t>
            </a:r>
            <a:endParaRPr lang="el-GR" sz="24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600" b="1" dirty="0" smtClean="0">
                <a:solidFill>
                  <a:prstClr val="black"/>
                </a:solidFill>
              </a:rPr>
              <a:t>Υποαερισμός</a:t>
            </a:r>
            <a:r>
              <a:rPr lang="en-US" sz="2600" dirty="0">
                <a:solidFill>
                  <a:prstClr val="black"/>
                </a:solidFill>
              </a:rPr>
              <a:t>:</a:t>
            </a:r>
            <a:endParaRPr lang="el-GR" sz="26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Μείωση της αναπνοής με ανεπαρκή αερισμό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Στη διάρκεια του ύπνου σε αναπνευστικές παθήσεις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600" b="1" dirty="0" smtClean="0">
                <a:solidFill>
                  <a:prstClr val="black"/>
                </a:solidFill>
              </a:rPr>
              <a:t>Αναπνοή </a:t>
            </a:r>
            <a:r>
              <a:rPr lang="en-US" sz="2600" b="1" dirty="0" smtClean="0">
                <a:solidFill>
                  <a:prstClr val="black"/>
                </a:solidFill>
              </a:rPr>
              <a:t>Kussmaul</a:t>
            </a:r>
            <a:r>
              <a:rPr lang="en-US" sz="2600" dirty="0" smtClean="0">
                <a:solidFill>
                  <a:prstClr val="black"/>
                </a:solidFill>
              </a:rPr>
              <a:t>:</a:t>
            </a:r>
            <a:endParaRPr lang="el-GR" sz="26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Γρήγορη, βαθιά αναπνοή με υψηλό κατά λεπτό αερισμό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Σε ασθενείς με μεταβολική οξέωση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73225"/>
            <a:ext cx="4928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7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2.β Αναπνευστικό </a:t>
            </a:r>
            <a:r>
              <a:rPr lang="el-GR" dirty="0">
                <a:solidFill>
                  <a:srgbClr val="004A82"/>
                </a:solidFill>
              </a:rPr>
              <a:t>πρότυπο </a:t>
            </a: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3</a:t>
            </a:r>
            <a:r>
              <a:rPr lang="el-GR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n-US" sz="3200" b="0" dirty="0" smtClean="0">
                <a:solidFill>
                  <a:srgbClr val="004A82"/>
                </a:solidFill>
              </a:rPr>
              <a:t>5</a:t>
            </a:r>
            <a:r>
              <a:rPr lang="el-GR" sz="3200" b="0" dirty="0" smtClean="0">
                <a:solidFill>
                  <a:srgbClr val="004A82"/>
                </a:solidFill>
              </a:rPr>
              <a:t>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0" y="980728"/>
            <a:ext cx="8506848" cy="504056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b="1" dirty="0" smtClean="0">
                <a:solidFill>
                  <a:prstClr val="black"/>
                </a:solidFill>
              </a:rPr>
              <a:t>Αναπνοή </a:t>
            </a:r>
            <a:r>
              <a:rPr lang="en-US" sz="2600" b="1" dirty="0" smtClean="0">
                <a:solidFill>
                  <a:prstClr val="black"/>
                </a:solidFill>
              </a:rPr>
              <a:t>Cheyne-Stokes</a:t>
            </a:r>
            <a:r>
              <a:rPr lang="el-GR" sz="2600" dirty="0" smtClean="0">
                <a:solidFill>
                  <a:prstClr val="black"/>
                </a:solidFill>
              </a:rPr>
              <a:t>: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Σε καρδιακή ανεπάρκεια, σοβαρές νευρολογικές διαταραχές ή ναρκωτικά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b="1" dirty="0" smtClean="0">
                <a:solidFill>
                  <a:prstClr val="black"/>
                </a:solidFill>
              </a:rPr>
              <a:t>Ακανόνιστη αναπνοή με κύκλους που περιλαμβάνουν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Μερικές βαθιές αναπνοές,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Προοδευτικά πολύ ρηχές αναπνοές μέχρι και άπνοια και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Στη συνέχεια αύξηση του βάθους της αναπνοής.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73225"/>
            <a:ext cx="4928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3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2.β Αναπνευστικό </a:t>
            </a:r>
            <a:r>
              <a:rPr lang="el-GR" dirty="0">
                <a:solidFill>
                  <a:srgbClr val="004A82"/>
                </a:solidFill>
              </a:rPr>
              <a:t>πρότυπο </a:t>
            </a: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n-US" sz="3200" b="0" dirty="0" smtClean="0">
                <a:solidFill>
                  <a:srgbClr val="004A82"/>
                </a:solidFill>
              </a:rPr>
              <a:t>4</a:t>
            </a:r>
            <a:r>
              <a:rPr lang="el-GR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n-US" sz="3200" b="0" dirty="0" smtClean="0">
                <a:solidFill>
                  <a:srgbClr val="004A82"/>
                </a:solidFill>
              </a:rPr>
              <a:t>5</a:t>
            </a:r>
            <a:r>
              <a:rPr lang="el-GR" sz="3200" b="0" dirty="0" smtClean="0">
                <a:solidFill>
                  <a:srgbClr val="004A82"/>
                </a:solidFill>
              </a:rPr>
              <a:t>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032448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>
                <a:solidFill>
                  <a:srgbClr val="820000"/>
                </a:solidFill>
              </a:rPr>
              <a:t>ΧΑΠ: </a:t>
            </a:r>
            <a:r>
              <a:rPr lang="el-GR" sz="2400" dirty="0" smtClean="0">
                <a:solidFill>
                  <a:prstClr val="black"/>
                </a:solidFill>
              </a:rPr>
              <a:t>κοφτή </a:t>
            </a:r>
            <a:r>
              <a:rPr lang="el-GR" sz="2400" dirty="0">
                <a:solidFill>
                  <a:prstClr val="black"/>
                </a:solidFill>
              </a:rPr>
              <a:t>γρήγορη εισπνοή, παρατεταμένη εκπνοή</a:t>
            </a:r>
          </a:p>
          <a:p>
            <a:endParaRPr lang="el-GR" sz="2400" dirty="0">
              <a:solidFill>
                <a:prstClr val="black"/>
              </a:solidFill>
            </a:endParaRPr>
          </a:p>
          <a:p>
            <a:r>
              <a:rPr lang="el-GR" sz="2800" b="1" dirty="0">
                <a:solidFill>
                  <a:srgbClr val="820000"/>
                </a:solidFill>
              </a:rPr>
              <a:t>Άσθμα:</a:t>
            </a:r>
            <a:r>
              <a:rPr lang="el-GR" sz="2600" b="1" dirty="0">
                <a:solidFill>
                  <a:srgbClr val="820000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γ</a:t>
            </a:r>
            <a:r>
              <a:rPr lang="el-GR" sz="2400" dirty="0" smtClean="0">
                <a:solidFill>
                  <a:prstClr val="black"/>
                </a:solidFill>
              </a:rPr>
              <a:t>ρήγορες </a:t>
            </a:r>
            <a:r>
              <a:rPr lang="el-GR" sz="2400" dirty="0">
                <a:solidFill>
                  <a:prstClr val="black"/>
                </a:solidFill>
              </a:rPr>
              <a:t>βαθιές αναπνοές </a:t>
            </a:r>
          </a:p>
          <a:p>
            <a:endParaRPr lang="el-GR" sz="24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800" b="1" dirty="0" smtClean="0">
                <a:solidFill>
                  <a:srgbClr val="820000"/>
                </a:solidFill>
              </a:rPr>
              <a:t>Ενεργοποίηση </a:t>
            </a:r>
            <a:r>
              <a:rPr lang="el-GR" sz="2800" b="1" dirty="0">
                <a:solidFill>
                  <a:srgbClr val="820000"/>
                </a:solidFill>
              </a:rPr>
              <a:t>των βοηθητικών αναπνευστικών </a:t>
            </a:r>
            <a:r>
              <a:rPr lang="el-GR" sz="2800" b="1" dirty="0" smtClean="0">
                <a:solidFill>
                  <a:srgbClr val="820000"/>
                </a:solidFill>
              </a:rPr>
              <a:t>μυών</a:t>
            </a:r>
            <a:r>
              <a:rPr lang="el-GR" sz="2600" b="1" dirty="0">
                <a:solidFill>
                  <a:srgbClr val="820000"/>
                </a:solidFill>
              </a:rPr>
              <a:t>: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κόπωση του </a:t>
            </a:r>
            <a:r>
              <a:rPr lang="el-GR" sz="2400" dirty="0" smtClean="0">
                <a:solidFill>
                  <a:prstClr val="black"/>
                </a:solidFill>
              </a:rPr>
              <a:t>διαφράγματος        υποαερισμός         </a:t>
            </a:r>
            <a:r>
              <a:rPr lang="el-GR" sz="2400" dirty="0" smtClean="0">
                <a:solidFill>
                  <a:prstClr val="black"/>
                </a:solidFill>
                <a:sym typeface="Wingdings 3" pitchFamily="18" charset="2"/>
              </a:rPr>
              <a:t>υπερκαπνία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400" dirty="0" smtClean="0">
              <a:solidFill>
                <a:prstClr val="black"/>
              </a:solidFill>
              <a:sym typeface="Wingdings 3" pitchFamily="18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600" b="1" dirty="0" smtClean="0">
                <a:solidFill>
                  <a:srgbClr val="820000"/>
                </a:solidFill>
                <a:sym typeface="Wingdings 3" pitchFamily="18" charset="2"/>
              </a:rPr>
              <a:t>Ακούσια </a:t>
            </a:r>
            <a:r>
              <a:rPr lang="el-GR" sz="2600" b="1" dirty="0">
                <a:solidFill>
                  <a:srgbClr val="820000"/>
                </a:solidFill>
                <a:sym typeface="Wingdings 3" pitchFamily="18" charset="2"/>
              </a:rPr>
              <a:t>σύσπαση των κοιλιακών στην εκπνοή </a:t>
            </a:r>
            <a:endParaRPr lang="el-GR" sz="2600" b="1" dirty="0" smtClean="0">
              <a:solidFill>
                <a:srgbClr val="820000"/>
              </a:solidFill>
              <a:sym typeface="Wingdings 3" pitchFamily="18" charset="2"/>
            </a:endParaRPr>
          </a:p>
          <a:p>
            <a:pPr marL="35401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 smtClean="0">
                <a:solidFill>
                  <a:prstClr val="black"/>
                </a:solidFill>
                <a:sym typeface="Wingdings 3" pitchFamily="18" charset="2"/>
              </a:rPr>
              <a:t>σημαίνει </a:t>
            </a:r>
            <a:r>
              <a:rPr lang="el-GR" sz="2400" dirty="0">
                <a:solidFill>
                  <a:prstClr val="black"/>
                </a:solidFill>
                <a:sym typeface="Wingdings 3" pitchFamily="18" charset="2"/>
              </a:rPr>
              <a:t>αυξημένες αντιστάσεις στους αεραγωγούς (αποφρακτική πνευμονοπάθεια)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400" dirty="0">
              <a:solidFill>
                <a:prstClr val="black"/>
              </a:solidFill>
              <a:sym typeface="Wingdings 3" pitchFamily="18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400" dirty="0">
              <a:solidFill>
                <a:prstClr val="black"/>
              </a:solidFill>
              <a:sym typeface="Wingdings 3" pitchFamily="18" charset="2"/>
            </a:endParaRPr>
          </a:p>
          <a:p>
            <a:pPr lvl="0"/>
            <a:endParaRPr lang="el-GR" sz="2400" dirty="0">
              <a:solidFill>
                <a:prstClr val="black"/>
              </a:solidFill>
              <a:sym typeface="Wingdings 3" pitchFamily="18" charset="2"/>
            </a:endParaRPr>
          </a:p>
          <a:p>
            <a:pPr lvl="0"/>
            <a:endParaRPr lang="el-GR" sz="2400" dirty="0">
              <a:solidFill>
                <a:prstClr val="black"/>
              </a:solidFill>
              <a:sym typeface="Wingdings 3" pitchFamily="18" charset="2"/>
            </a:endParaRPr>
          </a:p>
          <a:p>
            <a:endParaRPr lang="el-GR" sz="2400" dirty="0" smtClean="0">
              <a:solidFill>
                <a:prstClr val="black"/>
              </a:solidFill>
            </a:endParaRPr>
          </a:p>
          <a:p>
            <a:endParaRPr lang="el-GR" sz="2400" dirty="0">
              <a:solidFill>
                <a:prstClr val="black"/>
              </a:solidFill>
              <a:sym typeface="Wingdings 3" pitchFamily="18" charset="2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5" name="Right Arrow 4"/>
          <p:cNvSpPr/>
          <p:nvPr/>
        </p:nvSpPr>
        <p:spPr>
          <a:xfrm>
            <a:off x="3923928" y="3284984"/>
            <a:ext cx="216024" cy="28803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0" y="6273224"/>
            <a:ext cx="5862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40152" y="3284984"/>
            <a:ext cx="216024" cy="288032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3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Η αξιολόγηση αναπνευστικού ασθενή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079" y="1732095"/>
            <a:ext cx="5401524" cy="2993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E3B3-0445-4CFC-BED8-763D4409E61F}" type="slidenum">
              <a:rPr lang="el-GR" smtClean="0"/>
              <a:pPr/>
              <a:t>1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007620" y="4829727"/>
            <a:ext cx="5210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/>
              </a:rPr>
              <a:t>“Well, it’s not a good sign, that’s for sure…”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3 - TextBox"/>
          <p:cNvSpPr txBox="1">
            <a:spLocks noChangeArrowheads="1"/>
          </p:cNvSpPr>
          <p:nvPr/>
        </p:nvSpPr>
        <p:spPr bwMode="auto">
          <a:xfrm>
            <a:off x="1043609" y="5902452"/>
            <a:ext cx="7056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l-GR" sz="2400" b="1" dirty="0">
                <a:latin typeface="+mn-lt"/>
              </a:rPr>
              <a:t>Λέξεις κλειδιά: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αξιολόγηση, αναπνευστικές παθήσεις</a:t>
            </a:r>
            <a:r>
              <a:rPr lang="en-US" sz="2400" b="1" dirty="0">
                <a:solidFill>
                  <a:srgbClr val="004A8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5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0" dirty="0" smtClean="0">
                <a:solidFill>
                  <a:srgbClr val="004A82"/>
                </a:solidFill>
              </a:rPr>
              <a:t>2.β Αναπνευστικό </a:t>
            </a:r>
            <a:r>
              <a:rPr lang="el-GR" kern="0" dirty="0">
                <a:solidFill>
                  <a:srgbClr val="004A82"/>
                </a:solidFill>
              </a:rPr>
              <a:t>πρότυπο </a:t>
            </a:r>
            <a:r>
              <a:rPr lang="el-GR" sz="3200" b="0" kern="0" dirty="0" smtClean="0">
                <a:solidFill>
                  <a:srgbClr val="004A82"/>
                </a:solidFill>
              </a:rPr>
              <a:t>(</a:t>
            </a:r>
            <a:r>
              <a:rPr lang="en-US" sz="3200" b="0" kern="0" dirty="0" smtClean="0">
                <a:solidFill>
                  <a:srgbClr val="004A82"/>
                </a:solidFill>
              </a:rPr>
              <a:t>5</a:t>
            </a:r>
            <a:r>
              <a:rPr lang="el-GR" sz="3200" b="0" kern="0" dirty="0" smtClean="0">
                <a:solidFill>
                  <a:srgbClr val="004A82"/>
                </a:solidFill>
              </a:rPr>
              <a:t> </a:t>
            </a:r>
            <a:r>
              <a:rPr lang="el-GR" sz="3200" b="0" kern="0" dirty="0">
                <a:solidFill>
                  <a:srgbClr val="004A82"/>
                </a:solidFill>
              </a:rPr>
              <a:t>από </a:t>
            </a:r>
            <a:r>
              <a:rPr lang="en-US" sz="3200" b="0" kern="0" dirty="0" smtClean="0">
                <a:solidFill>
                  <a:srgbClr val="004A82"/>
                </a:solidFill>
              </a:rPr>
              <a:t>5</a:t>
            </a:r>
            <a:r>
              <a:rPr lang="el-GR" sz="3200" b="0" kern="0" dirty="0" smtClean="0">
                <a:solidFill>
                  <a:srgbClr val="004A82"/>
                </a:solidFill>
              </a:rPr>
              <a:t>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l-GR" sz="2800" b="1" dirty="0">
                <a:solidFill>
                  <a:srgbClr val="820000"/>
                </a:solidFill>
              </a:rPr>
              <a:t>Παράδοξη αναπνοή συμβαίνει σε: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600" b="1" dirty="0">
                <a:solidFill>
                  <a:prstClr val="black"/>
                </a:solidFill>
              </a:rPr>
              <a:t>Επιπεδωμένο διάφραγμα </a:t>
            </a:r>
            <a:r>
              <a:rPr lang="el-GR" sz="2600" dirty="0">
                <a:solidFill>
                  <a:prstClr val="black"/>
                </a:solidFill>
              </a:rPr>
              <a:t>(πνευμονική υπερδιάταση-ΧΑΠ)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600" b="1" dirty="0" smtClean="0">
                <a:solidFill>
                  <a:prstClr val="black"/>
                </a:solidFill>
              </a:rPr>
              <a:t>Πολλαπλά </a:t>
            </a:r>
            <a:r>
              <a:rPr lang="el-GR" sz="2600" b="1" dirty="0">
                <a:solidFill>
                  <a:prstClr val="black"/>
                </a:solidFill>
              </a:rPr>
              <a:t>μονόπλευρα κατάγματα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600" b="1" dirty="0" smtClean="0">
                <a:solidFill>
                  <a:prstClr val="black"/>
                </a:solidFill>
              </a:rPr>
              <a:t>Αυξημένο </a:t>
            </a:r>
            <a:r>
              <a:rPr lang="el-GR" sz="2600" b="1" dirty="0">
                <a:solidFill>
                  <a:prstClr val="black"/>
                </a:solidFill>
              </a:rPr>
              <a:t>αναπνευστικό φορτίο, αδυναμία, κόπωση, παράλυση διαφράγματος με</a:t>
            </a:r>
            <a:r>
              <a:rPr lang="el-GR" sz="2600" dirty="0">
                <a:solidFill>
                  <a:prstClr val="black"/>
                </a:solidFill>
              </a:rPr>
              <a:t>:</a:t>
            </a:r>
          </a:p>
          <a:p>
            <a:pPr marL="723900" lvl="0" indent="-381000">
              <a:lnSpc>
                <a:spcPct val="120000"/>
              </a:lnSpc>
              <a:buFont typeface="Symbol" pitchFamily="18" charset="2"/>
              <a:buChar char="-"/>
            </a:pPr>
            <a:r>
              <a:rPr lang="el-GR" sz="2600" dirty="0" smtClean="0">
                <a:solidFill>
                  <a:prstClr val="black"/>
                </a:solidFill>
              </a:rPr>
              <a:t>Παράδοξη </a:t>
            </a:r>
            <a:r>
              <a:rPr lang="el-GR" sz="2600" dirty="0">
                <a:solidFill>
                  <a:prstClr val="black"/>
                </a:solidFill>
              </a:rPr>
              <a:t>κίνηση διαφράγματος</a:t>
            </a:r>
          </a:p>
          <a:p>
            <a:pPr marL="723900" lvl="0" indent="-381000">
              <a:lnSpc>
                <a:spcPct val="120000"/>
              </a:lnSpc>
              <a:buFont typeface="Symbol" pitchFamily="18" charset="2"/>
              <a:buChar char="-"/>
            </a:pPr>
            <a:r>
              <a:rPr lang="el-GR" sz="2600" dirty="0" smtClean="0">
                <a:solidFill>
                  <a:prstClr val="black"/>
                </a:solidFill>
              </a:rPr>
              <a:t>Αυξημένη </a:t>
            </a:r>
            <a:r>
              <a:rPr lang="el-GR" sz="2600" dirty="0">
                <a:solidFill>
                  <a:prstClr val="black"/>
                </a:solidFill>
              </a:rPr>
              <a:t>αναπνευστική συχνότητα</a:t>
            </a:r>
          </a:p>
          <a:p>
            <a:pPr marL="723900" lvl="0" indent="-381000">
              <a:lnSpc>
                <a:spcPct val="120000"/>
              </a:lnSpc>
              <a:buFont typeface="Symbol" pitchFamily="18" charset="2"/>
              <a:buChar char="-"/>
            </a:pPr>
            <a:r>
              <a:rPr lang="el-GR" sz="2600" dirty="0" smtClean="0">
                <a:solidFill>
                  <a:prstClr val="black"/>
                </a:solidFill>
              </a:rPr>
              <a:t>Έλλειψη </a:t>
            </a:r>
            <a:r>
              <a:rPr lang="el-GR" sz="2600" dirty="0">
                <a:solidFill>
                  <a:prstClr val="black"/>
                </a:solidFill>
              </a:rPr>
              <a:t>συγχρονισμού διαφραγματικής-ανώτερης </a:t>
            </a:r>
            <a:r>
              <a:rPr lang="el-GR" sz="2600" dirty="0" smtClean="0">
                <a:solidFill>
                  <a:prstClr val="black"/>
                </a:solidFill>
              </a:rPr>
              <a:t>        θωρακικής </a:t>
            </a:r>
            <a:r>
              <a:rPr lang="el-GR" sz="2600" dirty="0">
                <a:solidFill>
                  <a:prstClr val="black"/>
                </a:solidFill>
              </a:rPr>
              <a:t>αναπνοής</a:t>
            </a:r>
          </a:p>
          <a:p>
            <a:pPr marL="723900" lvl="0" indent="-381000">
              <a:lnSpc>
                <a:spcPct val="120000"/>
              </a:lnSpc>
              <a:buFont typeface="Symbol" pitchFamily="18" charset="2"/>
              <a:buChar char="-"/>
            </a:pPr>
            <a:r>
              <a:rPr lang="el-GR" sz="2600" dirty="0" smtClean="0">
                <a:solidFill>
                  <a:prstClr val="black"/>
                </a:solidFill>
              </a:rPr>
              <a:t>Εξάντληση </a:t>
            </a:r>
            <a:r>
              <a:rPr lang="el-GR" sz="2600" dirty="0">
                <a:solidFill>
                  <a:prstClr val="black"/>
                </a:solidFill>
              </a:rPr>
              <a:t>με συνέπεια τη μείωση της αναπνευστικής συχνότητας και αύξηση της </a:t>
            </a:r>
            <a:r>
              <a:rPr lang="en-US" sz="2600" dirty="0">
                <a:solidFill>
                  <a:prstClr val="black"/>
                </a:solidFill>
              </a:rPr>
              <a:t>PCO</a:t>
            </a:r>
            <a:r>
              <a:rPr lang="en-US" sz="2600" baseline="-25000" dirty="0">
                <a:solidFill>
                  <a:prstClr val="black"/>
                </a:solidFill>
              </a:rPr>
              <a:t>2</a:t>
            </a:r>
            <a:endParaRPr lang="el-GR" sz="26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73225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dirty="0" smtClean="0">
                <a:solidFill>
                  <a:srgbClr val="004A82"/>
                </a:solidFill>
                <a:ea typeface="+mn-ea"/>
                <a:cs typeface="+mn-cs"/>
              </a:rPr>
              <a:t>3.α Ψηλάφηση </a:t>
            </a:r>
            <a:r>
              <a:rPr lang="el-GR" dirty="0">
                <a:solidFill>
                  <a:srgbClr val="004A82"/>
                </a:solidFill>
                <a:ea typeface="+mn-ea"/>
                <a:cs typeface="+mn-cs"/>
              </a:rPr>
              <a:t>Κοιλιακής </a:t>
            </a:r>
            <a:r>
              <a:rPr lang="el-GR" dirty="0" smtClean="0">
                <a:solidFill>
                  <a:srgbClr val="004A82"/>
                </a:solidFill>
                <a:ea typeface="+mn-ea"/>
                <a:cs typeface="+mn-cs"/>
              </a:rPr>
              <a:t>χώρας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275040" cy="485697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</a:rPr>
              <a:t>Η κοιλιά είναι σε στενή σχέση με το διάφραγμα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Η μέτρια διογκωμένη κοιλιά επηρεάζει την </a:t>
            </a:r>
          </a:p>
          <a:p>
            <a:pPr marL="352425" lvl="1" indent="0">
              <a:buNone/>
            </a:pPr>
            <a:r>
              <a:rPr lang="el-GR" sz="2400" dirty="0">
                <a:solidFill>
                  <a:prstClr val="black"/>
                </a:solidFill>
              </a:rPr>
              <a:t>αναπνευστική λειτουργία μερικώς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Η οξεία κοιλία ακινητοποιεί το </a:t>
            </a:r>
            <a:r>
              <a:rPr lang="el-GR" sz="2400" dirty="0" smtClean="0">
                <a:solidFill>
                  <a:prstClr val="black"/>
                </a:solidFill>
              </a:rPr>
              <a:t>διάφραγμα</a:t>
            </a:r>
          </a:p>
          <a:p>
            <a:pPr marL="0" lvl="0" indent="0"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el-GR" sz="2400" b="1" dirty="0" smtClean="0">
              <a:solidFill>
                <a:srgbClr val="820000"/>
              </a:solidFill>
            </a:endParaRPr>
          </a:p>
          <a:p>
            <a:pPr lvl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Αιτίες </a:t>
            </a:r>
            <a:r>
              <a:rPr lang="el-GR" sz="2400" b="1" dirty="0">
                <a:solidFill>
                  <a:srgbClr val="820000"/>
                </a:solidFill>
              </a:rPr>
              <a:t>διόγκωσης της κοιλιάς: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Πόνος, ξαφνικός σπασμός, δυσκοιλιότητα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Παραλυτικός ειλεός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Ασκίτης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Παχυσαρκία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Αέρια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53" y="1268760"/>
            <a:ext cx="181717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459520"/>
            <a:ext cx="2865796" cy="198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80357"/>
            <a:ext cx="493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39552" y="3212976"/>
            <a:ext cx="54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3.β Έκπτυξη </a:t>
            </a:r>
            <a:r>
              <a:rPr lang="el-GR" dirty="0">
                <a:solidFill>
                  <a:srgbClr val="004A82"/>
                </a:solidFill>
              </a:rPr>
              <a:t>θώρακα </a:t>
            </a:r>
            <a:r>
              <a:rPr lang="el-GR" sz="3200" b="0" dirty="0">
                <a:solidFill>
                  <a:srgbClr val="004A82"/>
                </a:solidFill>
              </a:rPr>
              <a:t>(1 από 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040560"/>
          </a:xfrm>
        </p:spPr>
        <p:txBody>
          <a:bodyPr/>
          <a:lstStyle/>
          <a:p>
            <a:pPr marL="0" lvl="0" indent="0">
              <a:buNone/>
            </a:pPr>
            <a:r>
              <a:rPr lang="el-GR" sz="2400" dirty="0">
                <a:solidFill>
                  <a:prstClr val="black"/>
                </a:solidFill>
              </a:rPr>
              <a:t>Η </a:t>
            </a:r>
            <a:r>
              <a:rPr lang="el-GR" sz="2400" b="1" dirty="0">
                <a:solidFill>
                  <a:srgbClr val="820000"/>
                </a:solidFill>
              </a:rPr>
              <a:t>έκπτυξη</a:t>
            </a:r>
            <a:r>
              <a:rPr lang="el-GR" sz="2400" dirty="0">
                <a:solidFill>
                  <a:prstClr val="black"/>
                </a:solidFill>
              </a:rPr>
              <a:t> μετριέται στο ύψος της ξιφοειδούς απόφυσης του στέρνου ή στο ύψος της 4ης πλευράς </a:t>
            </a:r>
            <a:r>
              <a:rPr lang="el-GR" sz="2400" dirty="0" smtClean="0">
                <a:solidFill>
                  <a:prstClr val="black"/>
                </a:solidFill>
              </a:rPr>
              <a:t>(~ 8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cm</a:t>
            </a:r>
            <a:r>
              <a:rPr lang="el-GR" sz="2400" dirty="0">
                <a:solidFill>
                  <a:prstClr val="black"/>
                </a:solidFill>
              </a:rPr>
              <a:t>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348880"/>
            <a:ext cx="6804025" cy="247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80" y="6273225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3.β Έκπτυξη </a:t>
            </a:r>
            <a:r>
              <a:rPr lang="el-GR" dirty="0">
                <a:solidFill>
                  <a:srgbClr val="004A82"/>
                </a:solidFill>
              </a:rPr>
              <a:t>θώρακα </a:t>
            </a:r>
            <a:r>
              <a:rPr lang="el-GR" sz="3200" b="0" dirty="0">
                <a:solidFill>
                  <a:srgbClr val="004A82"/>
                </a:solidFill>
              </a:rPr>
              <a:t>(2 από 2)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5440"/>
            <a:ext cx="4426080" cy="293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5440"/>
            <a:ext cx="2713841" cy="29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4827371"/>
            <a:ext cx="84649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  <a:latin typeface="Calibri"/>
              </a:rPr>
              <a:t>Η έκπτυξη των πνευμονικών βάσεων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αξιολογείται στην καθιστή θέση</a:t>
            </a:r>
          </a:p>
        </p:txBody>
      </p:sp>
      <p:sp>
        <p:nvSpPr>
          <p:cNvPr id="6" name="Rectangle 5"/>
          <p:cNvSpPr/>
          <p:nvPr/>
        </p:nvSpPr>
        <p:spPr>
          <a:xfrm>
            <a:off x="-21704" y="6265074"/>
            <a:ext cx="4806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9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908720"/>
          </a:xfrm>
        </p:spPr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3.γ Επίκρουση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08" y="1197025"/>
            <a:ext cx="6347048" cy="1800200"/>
          </a:xfrm>
        </p:spPr>
        <p:txBody>
          <a:bodyPr>
            <a:normAutofit/>
          </a:bodyPr>
          <a:lstStyle/>
          <a:p>
            <a:pPr lvl="0"/>
            <a:r>
              <a:rPr lang="el-GR" sz="2400" dirty="0">
                <a:solidFill>
                  <a:prstClr val="black"/>
                </a:solidFill>
              </a:rPr>
              <a:t>Συμμετρική επίκρουση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Τοποθέτηση του ενός δακτύλου επί του </a:t>
            </a:r>
          </a:p>
          <a:p>
            <a:pPr marL="400050" lvl="1" indent="0">
              <a:buNone/>
            </a:pPr>
            <a:r>
              <a:rPr lang="el-GR" sz="2400" dirty="0">
                <a:solidFill>
                  <a:prstClr val="black"/>
                </a:solidFill>
              </a:rPr>
              <a:t>θώρακα και </a:t>
            </a:r>
            <a:r>
              <a:rPr lang="el-GR" sz="2400" dirty="0" smtClean="0">
                <a:solidFill>
                  <a:prstClr val="black"/>
                </a:solidFill>
              </a:rPr>
              <a:t>κάθετο χτύπημα με </a:t>
            </a:r>
            <a:r>
              <a:rPr lang="el-GR" sz="2400" dirty="0">
                <a:solidFill>
                  <a:prstClr val="black"/>
                </a:solidFill>
              </a:rPr>
              <a:t>τον μέσο </a:t>
            </a:r>
            <a:r>
              <a:rPr lang="el-GR" sz="2400" dirty="0" smtClean="0">
                <a:solidFill>
                  <a:prstClr val="black"/>
                </a:solidFill>
              </a:rPr>
              <a:t>άλλου χεριού </a:t>
            </a:r>
            <a:r>
              <a:rPr lang="el-GR" sz="2400" dirty="0">
                <a:solidFill>
                  <a:prstClr val="black"/>
                </a:solidFill>
              </a:rPr>
              <a:t>κάθετα</a:t>
            </a:r>
          </a:p>
          <a:p>
            <a:pPr lvl="0">
              <a:spcBef>
                <a:spcPts val="300"/>
              </a:spcBef>
            </a:pP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59941" y="3865680"/>
            <a:ext cx="1513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Αντήχηση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941" y="4440456"/>
            <a:ext cx="22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Βροντερός ήχος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941" y="5016521"/>
            <a:ext cx="187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Αμβλύς ήχος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941" y="5580000"/>
            <a:ext cx="1868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Λίθινος ήχος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10877" y="3985253"/>
            <a:ext cx="317514" cy="327679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10877" y="4535442"/>
            <a:ext cx="317514" cy="327679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10877" y="5129403"/>
            <a:ext cx="317514" cy="327679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10877" y="5654258"/>
            <a:ext cx="317514" cy="327679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1347" y="38656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Φυσιολογικός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πνευμονικός ιστός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67747" y="4422697"/>
            <a:ext cx="4309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Συλλογή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αέρα (πνευμοθώρακας)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3327171" y="4998762"/>
            <a:ext cx="3053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Πύκνωση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ατελεκτασία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3349016" y="5562241"/>
            <a:ext cx="2469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Πλευριτιδικό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υγρό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8" y="6311888"/>
            <a:ext cx="4943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69" y="980728"/>
            <a:ext cx="1813865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Rectangle 18"/>
          <p:cNvSpPr/>
          <p:nvPr/>
        </p:nvSpPr>
        <p:spPr>
          <a:xfrm>
            <a:off x="469995" y="3404015"/>
            <a:ext cx="1598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Ακούγεται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: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9941" y="3212976"/>
            <a:ext cx="5480211" cy="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3.δ Ενυδάτωση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4085941" cy="40324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Η </a:t>
            </a:r>
            <a:r>
              <a:rPr lang="el-GR" sz="2400" b="1" dirty="0">
                <a:solidFill>
                  <a:srgbClr val="820000"/>
                </a:solidFill>
              </a:rPr>
              <a:t>αφυδάτωση </a:t>
            </a:r>
            <a:r>
              <a:rPr lang="el-GR" sz="2400" b="1" dirty="0" smtClean="0">
                <a:solidFill>
                  <a:srgbClr val="820000"/>
                </a:solidFill>
              </a:rPr>
              <a:t>προκαλεί</a:t>
            </a:r>
            <a:r>
              <a:rPr lang="en-US" sz="2400" b="1" dirty="0" smtClean="0">
                <a:solidFill>
                  <a:srgbClr val="820000"/>
                </a:solidFill>
              </a:rPr>
              <a:t>:</a:t>
            </a:r>
            <a:endParaRPr lang="el-GR" sz="2400" b="1" dirty="0">
              <a:solidFill>
                <a:srgbClr val="820000"/>
              </a:solidFill>
            </a:endParaRP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Ανελαστικό δέρμα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Ξηρά χείλη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Ξηροστομία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Στεγνές μασχάλες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Σκούρα ούρα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Ορθοστατική υπόταση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Ηλεκτρολυτικές διαταραχές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5328" y="6273225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196752"/>
            <a:ext cx="8136904" cy="830997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Προσοχή στον αναπνευστικό ασθενή που δεν λαμβάνει</a:t>
            </a:r>
          </a:p>
          <a:p>
            <a:pPr lvl="0">
              <a:buNone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ενδοφλέβια υγρά!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82" y="2713922"/>
            <a:ext cx="463731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3928" y="4378852"/>
            <a:ext cx="497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>
                <a:latin typeface="+mn-lt"/>
              </a:rPr>
              <a:t>Το αφυδατωμένο δέρμα υποχωρεί πιο αργά. </a:t>
            </a:r>
            <a:endParaRPr lang="en-US" sz="20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956376" y="2924944"/>
            <a:ext cx="0" cy="61707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20939" y="3694414"/>
            <a:ext cx="78736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16111" y="4790629"/>
            <a:ext cx="3197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hesperian.org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38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kern="0" dirty="0" smtClean="0">
                <a:solidFill>
                  <a:srgbClr val="004A82"/>
                </a:solidFill>
              </a:rPr>
              <a:t>4. Ακρόαση</a:t>
            </a:r>
            <a:r>
              <a:rPr lang="el-GR" b="0" kern="0" dirty="0" smtClean="0">
                <a:solidFill>
                  <a:srgbClr val="004A82"/>
                </a:solidFill>
              </a:rPr>
              <a:t>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84" y="1787624"/>
            <a:ext cx="5915000" cy="634016"/>
          </a:xfrm>
        </p:spPr>
        <p:txBody>
          <a:bodyPr/>
          <a:lstStyle/>
          <a:p>
            <a:pPr lvl="0">
              <a:buNone/>
            </a:pPr>
            <a:r>
              <a:rPr lang="el-GR" sz="2400" b="1" dirty="0">
                <a:solidFill>
                  <a:srgbClr val="820000"/>
                </a:solidFill>
              </a:rPr>
              <a:t>Επιβεβαιώνει τα ευρήματα της επίκρουσης</a:t>
            </a:r>
          </a:p>
          <a:p>
            <a:pPr lvl="0">
              <a:spcBef>
                <a:spcPts val="0"/>
              </a:spcBef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35483" y="4489410"/>
            <a:ext cx="3632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Εισπνευστικός συριγμός 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35483" y="5339187"/>
            <a:ext cx="2395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Κροταλίσματα </a:t>
            </a:r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3869735" y="4612609"/>
            <a:ext cx="310951" cy="287450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8" name="Right Arrow 7"/>
          <p:cNvSpPr/>
          <p:nvPr/>
        </p:nvSpPr>
        <p:spPr>
          <a:xfrm>
            <a:off x="3869735" y="5426294"/>
            <a:ext cx="310951" cy="287450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Right Arrow 8"/>
          <p:cNvSpPr/>
          <p:nvPr/>
        </p:nvSpPr>
        <p:spPr>
          <a:xfrm>
            <a:off x="3869736" y="3790809"/>
            <a:ext cx="310951" cy="287450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4235687" y="3681322"/>
            <a:ext cx="4977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Απόφραξη περιφερικών αεραγωγών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(άσθμα-ΧΑΠ)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5686" y="44894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Απόφραξη </a:t>
            </a: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στους ανώτερους αεραγωγούς (λάρυγγας-τραχεία)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4235686" y="5339186"/>
            <a:ext cx="118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Πτύελα </a:t>
            </a:r>
            <a:endParaRPr lang="el-GR" sz="24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7032" y="6262657"/>
            <a:ext cx="522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79" y="825188"/>
            <a:ext cx="1872208" cy="2667374"/>
          </a:xfrm>
          <a:prstGeom prst="rect">
            <a:avLst/>
          </a:prstGeom>
          <a:ln>
            <a:noFill/>
          </a:ln>
          <a:effectLst>
            <a:outerShdw blurRad="292100" dist="139700" dir="2700000" sx="95000" sy="95000" algn="tl" rotWithShape="0">
              <a:srgbClr val="333333">
                <a:alpha val="8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>
            <a:off x="411270" y="2651720"/>
            <a:ext cx="5480211" cy="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5484" y="2952609"/>
            <a:ext cx="4209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l-GR" sz="2400" b="1" dirty="0">
                <a:solidFill>
                  <a:prstClr val="black"/>
                </a:solidFill>
                <a:latin typeface="+mn-lt"/>
              </a:rPr>
              <a:t>Αναπνευστικοί ήχοι στο στόμα: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484" y="3693437"/>
            <a:ext cx="345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Εκπνευστικός συριγμός</a:t>
            </a:r>
            <a:endParaRPr lang="el-GR" sz="24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7136694" y="1928043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Physical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examination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High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Contrast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0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l-GR" dirty="0" smtClean="0">
                <a:solidFill>
                  <a:srgbClr val="004A82"/>
                </a:solidFill>
                <a:ea typeface="+mn-ea"/>
                <a:cs typeface="+mn-cs"/>
              </a:rPr>
              <a:t>6. Αντοχή </a:t>
            </a:r>
            <a:r>
              <a:rPr lang="el-GR" dirty="0">
                <a:solidFill>
                  <a:srgbClr val="004A82"/>
                </a:solidFill>
                <a:ea typeface="+mn-ea"/>
                <a:cs typeface="+mn-cs"/>
              </a:rPr>
              <a:t>στην </a:t>
            </a:r>
            <a:r>
              <a:rPr lang="el-GR" dirty="0" smtClean="0">
                <a:solidFill>
                  <a:srgbClr val="004A82"/>
                </a:solidFill>
                <a:ea typeface="+mn-ea"/>
                <a:cs typeface="+mn-cs"/>
              </a:rPr>
              <a:t>άσκηση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92" y="1196753"/>
            <a:ext cx="5233066" cy="489916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Τεστ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ομιλίας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Τεστ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βάδισης </a:t>
            </a:r>
            <a:r>
              <a:rPr lang="en-US" sz="2400" dirty="0">
                <a:solidFill>
                  <a:prstClr val="black"/>
                </a:solidFill>
              </a:rPr>
              <a:t>6MWD</a:t>
            </a:r>
            <a:r>
              <a:rPr lang="el-GR" sz="2400" dirty="0">
                <a:solidFill>
                  <a:prstClr val="black"/>
                </a:solidFill>
              </a:rPr>
              <a:t> (</a:t>
            </a:r>
            <a:r>
              <a:rPr lang="en-US" sz="2400" dirty="0">
                <a:solidFill>
                  <a:prstClr val="black"/>
                </a:solidFill>
              </a:rPr>
              <a:t>max </a:t>
            </a:r>
            <a:r>
              <a:rPr lang="el-GR" sz="2400" dirty="0">
                <a:solidFill>
                  <a:prstClr val="black"/>
                </a:solidFill>
              </a:rPr>
              <a:t>απόσταση, </a:t>
            </a:r>
            <a:r>
              <a:rPr lang="en-US" sz="2400" dirty="0">
                <a:solidFill>
                  <a:prstClr val="black"/>
                </a:solidFill>
              </a:rPr>
              <a:t>SatO2</a:t>
            </a:r>
            <a:r>
              <a:rPr lang="el-GR" sz="2400" dirty="0">
                <a:solidFill>
                  <a:prstClr val="black"/>
                </a:solidFill>
              </a:rPr>
              <a:t>, κόπωση, δύσπνοια)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Stair climbing test (max</a:t>
            </a:r>
            <a:r>
              <a:rPr lang="el-GR" sz="2400" dirty="0">
                <a:solidFill>
                  <a:prstClr val="black"/>
                </a:solidFill>
              </a:rPr>
              <a:t> αριθμός σκαλιών σε 2 </a:t>
            </a:r>
            <a:r>
              <a:rPr lang="en-US" sz="2400" dirty="0">
                <a:solidFill>
                  <a:prstClr val="black"/>
                </a:solidFill>
              </a:rPr>
              <a:t>min)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PImax, PEmax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Borg Scale (</a:t>
            </a:r>
            <a:r>
              <a:rPr lang="el-GR" sz="2400" dirty="0">
                <a:solidFill>
                  <a:prstClr val="black"/>
                </a:solidFill>
              </a:rPr>
              <a:t>δύσπνοια, κόπωση)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Έλεγχος πνευμονικής λειτουργίας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29712" y="6284354"/>
            <a:ext cx="529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760985" cy="184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80112" y="3933056"/>
            <a:ext cx="31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Stress test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Magnus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Manske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  <a:ea typeface="+mn-ea"/>
                <a:cs typeface="+mn-cs"/>
              </a:rPr>
              <a:t>7. Κλινικές Δοκιμασίες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22048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20000"/>
              </a:lnSpc>
              <a:buNone/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α.  Λειτουργικά </a:t>
            </a:r>
            <a:r>
              <a:rPr lang="en-US" sz="2800" b="1" dirty="0">
                <a:solidFill>
                  <a:srgbClr val="820000"/>
                </a:solidFill>
              </a:rPr>
              <a:t>test </a:t>
            </a:r>
            <a:r>
              <a:rPr lang="el-GR" sz="2800" b="1" dirty="0" smtClean="0">
                <a:solidFill>
                  <a:srgbClr val="820000"/>
                </a:solidFill>
              </a:rPr>
              <a:t>αναπνευστικού</a:t>
            </a:r>
            <a:endParaRPr lang="el-GR" sz="2800" b="1" dirty="0">
              <a:solidFill>
                <a:srgbClr val="820000"/>
              </a:solidFill>
            </a:endParaRPr>
          </a:p>
          <a:p>
            <a:pPr marL="623888" indent="-269875"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2600" dirty="0">
                <a:solidFill>
                  <a:prstClr val="black"/>
                </a:solidFill>
              </a:rPr>
              <a:t>Δυναμική εκπνευστική ροή (</a:t>
            </a:r>
            <a:r>
              <a:rPr lang="en-US" sz="2600" dirty="0">
                <a:solidFill>
                  <a:prstClr val="black"/>
                </a:solidFill>
              </a:rPr>
              <a:t>FEF 25 – 75% )</a:t>
            </a:r>
          </a:p>
          <a:p>
            <a:pPr marL="623888" indent="-269875">
              <a:lnSpc>
                <a:spcPct val="120000"/>
              </a:lnSpc>
              <a:defRPr/>
            </a:pPr>
            <a:r>
              <a:rPr lang="el-GR" sz="2600" dirty="0">
                <a:solidFill>
                  <a:prstClr val="black"/>
                </a:solidFill>
              </a:rPr>
              <a:t>Εκπνευστική καμπύλη Ροής – Όγκου</a:t>
            </a:r>
          </a:p>
          <a:p>
            <a:pPr marL="623888" indent="-269875">
              <a:lnSpc>
                <a:spcPct val="120000"/>
              </a:lnSpc>
              <a:defRPr/>
            </a:pPr>
            <a:r>
              <a:rPr lang="el-GR" sz="2600" dirty="0">
                <a:solidFill>
                  <a:prstClr val="black"/>
                </a:solidFill>
              </a:rPr>
              <a:t>Μέγιστη εκπνευστική ροή </a:t>
            </a:r>
            <a:r>
              <a:rPr lang="en-US" sz="2600" dirty="0">
                <a:solidFill>
                  <a:prstClr val="black"/>
                </a:solidFill>
              </a:rPr>
              <a:t> (PEFR)</a:t>
            </a:r>
          </a:p>
          <a:p>
            <a:pPr marL="623888" indent="-269875">
              <a:lnSpc>
                <a:spcPct val="120000"/>
              </a:lnSpc>
              <a:defRPr/>
            </a:pPr>
            <a:r>
              <a:rPr lang="el-GR" sz="2600" dirty="0">
                <a:solidFill>
                  <a:prstClr val="black"/>
                </a:solidFill>
              </a:rPr>
              <a:t>Μέγιστος εκπνεόμενος όγκος αέρα</a:t>
            </a:r>
            <a:r>
              <a:rPr lang="en-US" sz="2600" dirty="0">
                <a:solidFill>
                  <a:prstClr val="black"/>
                </a:solidFill>
              </a:rPr>
              <a:t>/</a:t>
            </a:r>
            <a:r>
              <a:rPr lang="el-GR" sz="2600" dirty="0">
                <a:solidFill>
                  <a:prstClr val="black"/>
                </a:solidFill>
              </a:rPr>
              <a:t>στο 1ο </a:t>
            </a:r>
            <a:r>
              <a:rPr lang="en-US" sz="2600" dirty="0">
                <a:solidFill>
                  <a:prstClr val="black"/>
                </a:solidFill>
              </a:rPr>
              <a:t>sec</a:t>
            </a:r>
            <a:r>
              <a:rPr lang="el-GR" sz="2600" dirty="0">
                <a:solidFill>
                  <a:prstClr val="black"/>
                </a:solidFill>
              </a:rPr>
              <a:t> (</a:t>
            </a:r>
            <a:r>
              <a:rPr lang="en-US" sz="2600" dirty="0">
                <a:solidFill>
                  <a:prstClr val="black"/>
                </a:solidFill>
              </a:rPr>
              <a:t>FEV1)</a:t>
            </a:r>
          </a:p>
          <a:p>
            <a:pPr marL="623888" indent="-269875">
              <a:lnSpc>
                <a:spcPct val="120000"/>
              </a:lnSpc>
              <a:defRPr/>
            </a:pPr>
            <a:r>
              <a:rPr lang="el-GR" sz="2600" dirty="0">
                <a:solidFill>
                  <a:prstClr val="black"/>
                </a:solidFill>
              </a:rPr>
              <a:t>Ζωτική χωρητικότητα (</a:t>
            </a:r>
            <a:r>
              <a:rPr lang="en-US" sz="2600" dirty="0">
                <a:solidFill>
                  <a:prstClr val="black"/>
                </a:solidFill>
              </a:rPr>
              <a:t>FVC</a:t>
            </a:r>
            <a:r>
              <a:rPr lang="en-US" sz="2600" dirty="0" smtClean="0">
                <a:solidFill>
                  <a:prstClr val="black"/>
                </a:solidFill>
              </a:rPr>
              <a:t>)</a:t>
            </a:r>
            <a:endParaRPr lang="el-GR" sz="26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β.  Ακτινογραφία </a:t>
            </a:r>
            <a:endParaRPr lang="el-GR" sz="2800" b="1" dirty="0">
              <a:solidFill>
                <a:srgbClr val="820000"/>
              </a:solidFill>
            </a:endParaRPr>
          </a:p>
          <a:p>
            <a:pPr marL="622300" indent="-268288">
              <a:lnSpc>
                <a:spcPct val="120000"/>
              </a:lnSpc>
              <a:spcBef>
                <a:spcPts val="600"/>
              </a:spcBef>
            </a:pPr>
            <a:r>
              <a:rPr lang="el-GR" sz="2600" dirty="0">
                <a:solidFill>
                  <a:prstClr val="black"/>
                </a:solidFill>
              </a:rPr>
              <a:t>Εντόπιση τμημάτων για </a:t>
            </a:r>
            <a:r>
              <a:rPr lang="el-GR" sz="2600" dirty="0" smtClean="0">
                <a:solidFill>
                  <a:prstClr val="black"/>
                </a:solidFill>
              </a:rPr>
              <a:t>παροχέτευση</a:t>
            </a:r>
          </a:p>
          <a:p>
            <a:pPr marL="0" lvl="0" indent="0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γ.  Ιατρικές πληροφορίες</a:t>
            </a:r>
            <a:endParaRPr lang="el-GR" sz="2800" b="1" dirty="0">
              <a:solidFill>
                <a:srgbClr val="820000"/>
              </a:solidFill>
            </a:endParaRPr>
          </a:p>
          <a:p>
            <a:pPr marL="622300" indent="-268288">
              <a:lnSpc>
                <a:spcPct val="120000"/>
              </a:lnSpc>
              <a:defRPr/>
            </a:pPr>
            <a:r>
              <a:rPr lang="el-GR" sz="2600" dirty="0" smtClean="0">
                <a:solidFill>
                  <a:prstClr val="black"/>
                </a:solidFill>
              </a:rPr>
              <a:t>Ανάλυση </a:t>
            </a:r>
            <a:r>
              <a:rPr lang="el-GR" sz="2600" dirty="0">
                <a:solidFill>
                  <a:prstClr val="black"/>
                </a:solidFill>
              </a:rPr>
              <a:t>αερίων αίματος (</a:t>
            </a:r>
            <a:r>
              <a:rPr lang="en-US" sz="2600" dirty="0">
                <a:solidFill>
                  <a:prstClr val="black"/>
                </a:solidFill>
              </a:rPr>
              <a:t>PO2, PCO2, HCO3, PH)</a:t>
            </a:r>
          </a:p>
          <a:p>
            <a:pPr marL="622300" indent="-268288">
              <a:lnSpc>
                <a:spcPct val="120000"/>
              </a:lnSpc>
              <a:defRPr/>
            </a:pPr>
            <a:r>
              <a:rPr lang="el-GR" sz="2600" dirty="0">
                <a:solidFill>
                  <a:prstClr val="black"/>
                </a:solidFill>
              </a:rPr>
              <a:t>Ενδείξεις μηχανημάτων ( </a:t>
            </a:r>
            <a:r>
              <a:rPr lang="en-US" sz="2600" dirty="0">
                <a:solidFill>
                  <a:prstClr val="black"/>
                </a:solidFill>
              </a:rPr>
              <a:t>monitor)</a:t>
            </a:r>
          </a:p>
          <a:p>
            <a:pPr marL="0" lvl="0" indent="0">
              <a:lnSpc>
                <a:spcPct val="80000"/>
              </a:lnSpc>
            </a:pPr>
            <a:endParaRPr lang="el-GR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73225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l-GR" dirty="0">
                <a:solidFill>
                  <a:srgbClr val="004A82"/>
                </a:solidFill>
              </a:rPr>
              <a:t>Συνεκτίμηση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lang="el-GR" sz="2400" dirty="0">
                <a:solidFill>
                  <a:prstClr val="black"/>
                </a:solidFill>
              </a:rPr>
              <a:t>Υποκειμενική + αντικειμενική εκτίμηση + ιατρική γνωμάτευση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5" name="Down Arrow 4"/>
          <p:cNvSpPr/>
          <p:nvPr/>
        </p:nvSpPr>
        <p:spPr>
          <a:xfrm>
            <a:off x="4332736" y="1808820"/>
            <a:ext cx="478528" cy="540060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445905" y="2564904"/>
            <a:ext cx="4252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Κατηγοριοποίηση προβλημάτων</a:t>
            </a:r>
            <a:endParaRPr lang="el-GR" dirty="0"/>
          </a:p>
        </p:txBody>
      </p:sp>
      <p:sp>
        <p:nvSpPr>
          <p:cNvPr id="7" name="Down Arrow 6"/>
          <p:cNvSpPr/>
          <p:nvPr/>
        </p:nvSpPr>
        <p:spPr>
          <a:xfrm>
            <a:off x="4332736" y="3182308"/>
            <a:ext cx="478528" cy="534724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766794" y="3927581"/>
            <a:ext cx="3610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Καθορισμός Φ/Θ σχήματος</a:t>
            </a:r>
          </a:p>
        </p:txBody>
      </p:sp>
      <p:sp>
        <p:nvSpPr>
          <p:cNvPr id="9" name="Rectangle 8"/>
          <p:cNvSpPr/>
          <p:nvPr/>
        </p:nvSpPr>
        <p:spPr>
          <a:xfrm>
            <a:off x="-30464" y="6273225"/>
            <a:ext cx="503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Αξιολόγηση αναπνευστικού ασθενή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04056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820000"/>
                </a:solidFill>
              </a:rPr>
              <a:t>Υ</a:t>
            </a:r>
            <a:r>
              <a:rPr lang="en-US" sz="2800" b="1" dirty="0">
                <a:solidFill>
                  <a:srgbClr val="820000"/>
                </a:solidFill>
              </a:rPr>
              <a:t>.</a:t>
            </a:r>
            <a:r>
              <a:rPr lang="el-GR" sz="2800" b="1" dirty="0">
                <a:solidFill>
                  <a:srgbClr val="820000"/>
                </a:solidFill>
              </a:rPr>
              <a:t>Α</a:t>
            </a:r>
            <a:r>
              <a:rPr lang="en-US" sz="2800" b="1" dirty="0">
                <a:solidFill>
                  <a:srgbClr val="820000"/>
                </a:solidFill>
              </a:rPr>
              <a:t>.</a:t>
            </a:r>
            <a:r>
              <a:rPr lang="el-GR" sz="2800" b="1" dirty="0">
                <a:solidFill>
                  <a:srgbClr val="820000"/>
                </a:solidFill>
              </a:rPr>
              <a:t>Σ</a:t>
            </a:r>
            <a:r>
              <a:rPr lang="en-US" sz="2800" b="1" dirty="0">
                <a:solidFill>
                  <a:srgbClr val="820000"/>
                </a:solidFill>
              </a:rPr>
              <a:t>.</a:t>
            </a:r>
            <a:r>
              <a:rPr lang="el-GR" sz="2800" b="1" dirty="0" smtClean="0">
                <a:solidFill>
                  <a:srgbClr val="820000"/>
                </a:solidFill>
              </a:rPr>
              <a:t>Ο</a:t>
            </a:r>
            <a:r>
              <a:rPr lang="en-US" sz="2800" b="1" dirty="0" smtClean="0">
                <a:solidFill>
                  <a:srgbClr val="820000"/>
                </a:solidFill>
              </a:rPr>
              <a:t>.</a:t>
            </a:r>
            <a:r>
              <a:rPr lang="el-GR" sz="2800" b="1" dirty="0" smtClean="0">
                <a:solidFill>
                  <a:srgbClr val="820000"/>
                </a:solidFill>
              </a:rPr>
              <a:t> (</a:t>
            </a:r>
            <a:r>
              <a:rPr lang="en-US" sz="2800" b="1" dirty="0" smtClean="0">
                <a:solidFill>
                  <a:srgbClr val="820000"/>
                </a:solidFill>
              </a:rPr>
              <a:t>S.O.A.P.</a:t>
            </a:r>
            <a:r>
              <a:rPr lang="el-GR" sz="2800" b="1" dirty="0" smtClean="0">
                <a:solidFill>
                  <a:srgbClr val="820000"/>
                </a:solidFill>
              </a:rPr>
              <a:t>):</a:t>
            </a:r>
          </a:p>
          <a:p>
            <a:pPr marL="914400" lvl="1" indent="-51435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 smtClean="0">
                <a:solidFill>
                  <a:prstClr val="black"/>
                </a:solidFill>
              </a:rPr>
              <a:t>Υποκειμενική  </a:t>
            </a:r>
            <a:r>
              <a:rPr lang="el-GR" sz="2400" dirty="0">
                <a:solidFill>
                  <a:prstClr val="black"/>
                </a:solidFill>
              </a:rPr>
              <a:t>εκτίμηση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>
                <a:solidFill>
                  <a:prstClr val="black"/>
                </a:solidFill>
              </a:rPr>
              <a:t>Αντικειμενική  εκτίμηση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>
                <a:solidFill>
                  <a:prstClr val="black"/>
                </a:solidFill>
              </a:rPr>
              <a:t>Συνεκτίμηση  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>
                <a:solidFill>
                  <a:prstClr val="black"/>
                </a:solidFill>
              </a:rPr>
              <a:t>Οργάνωση της θεραπείας 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5143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l-GR" sz="2400" dirty="0">
                <a:solidFill>
                  <a:prstClr val="black"/>
                </a:solidFill>
              </a:rPr>
              <a:t>Εκτίμηση προόδου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7; </a:t>
            </a:r>
            <a:endParaRPr lang="el-GR" sz="16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Frownfelter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&amp; Dean, 1996; Frownfelter, 1978)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1844824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4"/>
            </a:pPr>
            <a:r>
              <a:rPr lang="el-GR" dirty="0">
                <a:solidFill>
                  <a:srgbClr val="004A82"/>
                </a:solidFill>
              </a:rPr>
              <a:t>Οργάνωση θεραπείας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744416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820000"/>
              </a:buClr>
              <a:defRPr/>
            </a:pPr>
            <a:r>
              <a:rPr lang="el-GR" sz="2400" dirty="0">
                <a:solidFill>
                  <a:prstClr val="black"/>
                </a:solidFill>
              </a:rPr>
              <a:t>Καθορισμός βραχ/σμων στόχων μαζί με τον ασθενή</a:t>
            </a:r>
          </a:p>
          <a:p>
            <a:pPr>
              <a:lnSpc>
                <a:spcPct val="80000"/>
              </a:lnSpc>
              <a:buClr>
                <a:srgbClr val="820000"/>
              </a:buClr>
              <a:defRPr/>
            </a:pPr>
            <a:endParaRPr lang="el-GR" sz="24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820000"/>
              </a:buClr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Καθορισμός </a:t>
            </a:r>
            <a:r>
              <a:rPr lang="el-GR" sz="2400" dirty="0">
                <a:solidFill>
                  <a:prstClr val="black"/>
                </a:solidFill>
              </a:rPr>
              <a:t>μακρ/σμων στόχων μαζί με τον ασθενή</a:t>
            </a:r>
          </a:p>
          <a:p>
            <a:pPr>
              <a:lnSpc>
                <a:spcPct val="80000"/>
              </a:lnSpc>
              <a:buClr>
                <a:srgbClr val="820000"/>
              </a:buClr>
              <a:defRPr/>
            </a:pPr>
            <a:endParaRPr lang="el-GR" sz="24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820000"/>
              </a:buClr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Συζήτηση </a:t>
            </a:r>
            <a:r>
              <a:rPr lang="el-GR" sz="2400" dirty="0">
                <a:solidFill>
                  <a:prstClr val="black"/>
                </a:solidFill>
              </a:rPr>
              <a:t>των στόχων με τον ασθενή και την οικογένειά του</a:t>
            </a:r>
          </a:p>
          <a:p>
            <a:pPr>
              <a:lnSpc>
                <a:spcPct val="80000"/>
              </a:lnSpc>
              <a:buClr>
                <a:srgbClr val="820000"/>
              </a:buClr>
              <a:defRPr/>
            </a:pPr>
            <a:endParaRPr lang="el-GR" sz="24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820000"/>
              </a:buClr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Σχεδιασμός </a:t>
            </a:r>
            <a:r>
              <a:rPr lang="el-GR" sz="2400" dirty="0">
                <a:solidFill>
                  <a:prstClr val="black"/>
                </a:solidFill>
              </a:rPr>
              <a:t>του θεραπευτικού σχήματος μαζί με τον ασθενή</a:t>
            </a:r>
          </a:p>
          <a:p>
            <a:pPr>
              <a:lnSpc>
                <a:spcPct val="80000"/>
              </a:lnSpc>
              <a:buClr>
                <a:srgbClr val="820000"/>
              </a:buClr>
              <a:defRPr/>
            </a:pPr>
            <a:endParaRPr lang="el-GR" sz="2400" dirty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  <a:buClr>
                <a:srgbClr val="820000"/>
              </a:buClr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Επεξήγηση </a:t>
            </a:r>
            <a:r>
              <a:rPr lang="el-GR" sz="2400" dirty="0">
                <a:solidFill>
                  <a:prstClr val="black"/>
                </a:solidFill>
              </a:rPr>
              <a:t>του προγράμματος στον ασθενή και την οικογένειά του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150114"/>
            <a:ext cx="6042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Frownfelter 1978; Frownfelter &amp; Dean, 19976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2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5"/>
            </a:pPr>
            <a:r>
              <a:rPr lang="el-GR" dirty="0">
                <a:solidFill>
                  <a:srgbClr val="004A82"/>
                </a:solidFill>
              </a:rPr>
              <a:t> Σημειώσεις προόδου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376264"/>
          </a:xfrm>
        </p:spPr>
        <p:txBody>
          <a:bodyPr/>
          <a:lstStyle/>
          <a:p>
            <a:pPr marL="354013" lvl="1" indent="-354013">
              <a:buClr>
                <a:srgbClr val="820000"/>
              </a:buClr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el-GR" sz="2400" dirty="0">
                <a:solidFill>
                  <a:prstClr val="black"/>
                </a:solidFill>
              </a:rPr>
              <a:t>Επανεκτίμηση του ασθενή (</a:t>
            </a:r>
            <a:r>
              <a:rPr lang="en-US" sz="2400" dirty="0">
                <a:solidFill>
                  <a:prstClr val="black"/>
                </a:solidFill>
              </a:rPr>
              <a:t>follow-up</a:t>
            </a:r>
            <a:r>
              <a:rPr lang="el-GR" sz="2400" dirty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  <a:p>
            <a:pPr marL="354013" lvl="1" indent="-354013">
              <a:buClr>
                <a:srgbClr val="820000"/>
              </a:buClr>
              <a:buFont typeface="Arial" pitchFamily="34" charset="0"/>
              <a:buChar char="•"/>
              <a:tabLst>
                <a:tab pos="354013" algn="l"/>
              </a:tabLst>
              <a:defRPr/>
            </a:pPr>
            <a:endParaRPr lang="el-GR" sz="2400" dirty="0">
              <a:solidFill>
                <a:prstClr val="black"/>
              </a:solidFill>
            </a:endParaRPr>
          </a:p>
          <a:p>
            <a:pPr marL="354013" lvl="1" indent="-354013">
              <a:buClr>
                <a:srgbClr val="820000"/>
              </a:buClr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el-GR" sz="2400" dirty="0">
                <a:solidFill>
                  <a:prstClr val="black"/>
                </a:solidFill>
              </a:rPr>
              <a:t>Έλεγχος επίτευξης </a:t>
            </a:r>
            <a:r>
              <a:rPr lang="el-GR" sz="2400" dirty="0" smtClean="0">
                <a:solidFill>
                  <a:prstClr val="black"/>
                </a:solidFill>
              </a:rPr>
              <a:t>στόχων</a:t>
            </a:r>
            <a:endParaRPr lang="en-US" sz="2400" dirty="0">
              <a:solidFill>
                <a:prstClr val="black"/>
              </a:solidFill>
            </a:endParaRPr>
          </a:p>
          <a:p>
            <a:pPr marL="354013" lvl="1" indent="-354013">
              <a:buClr>
                <a:srgbClr val="820000"/>
              </a:buClr>
              <a:buFont typeface="Arial" pitchFamily="34" charset="0"/>
              <a:buChar char="•"/>
              <a:tabLst>
                <a:tab pos="354013" algn="l"/>
              </a:tabLst>
              <a:defRPr/>
            </a:pPr>
            <a:endParaRPr lang="el-GR" sz="2400" dirty="0">
              <a:solidFill>
                <a:prstClr val="black"/>
              </a:solidFill>
            </a:endParaRPr>
          </a:p>
          <a:p>
            <a:pPr marL="354013" lvl="1" indent="-354013">
              <a:buClr>
                <a:srgbClr val="820000"/>
              </a:buClr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el-GR" sz="2400" dirty="0">
                <a:solidFill>
                  <a:prstClr val="black"/>
                </a:solidFill>
              </a:rPr>
              <a:t>Τροποποίηση της παρέμβασης, αν χρειάζεται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7224" y="6273225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8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Προτεινόμενη </a:t>
            </a:r>
            <a:r>
              <a:rPr lang="el-GR" dirty="0" smtClean="0">
                <a:solidFill>
                  <a:srgbClr val="004A82"/>
                </a:solidFill>
              </a:rPr>
              <a:t>βιβλιογραφία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n-US" sz="3200" b="0" dirty="0" smtClean="0">
                <a:solidFill>
                  <a:srgbClr val="004A82"/>
                </a:solidFill>
              </a:rPr>
              <a:t>(1 </a:t>
            </a:r>
            <a:r>
              <a:rPr lang="el-GR" sz="3200" b="0" dirty="0" smtClean="0">
                <a:solidFill>
                  <a:srgbClr val="004A82"/>
                </a:solidFill>
              </a:rPr>
              <a:t>από 2)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American Thoracic Society. Guidelines for the evaluation of impairment/disability in patients with asthma. Am Rev Res Dis</a:t>
            </a:r>
            <a:r>
              <a:rPr lang="el-GR" sz="2400" dirty="0">
                <a:solidFill>
                  <a:prstClr val="black"/>
                </a:solidFill>
              </a:rPr>
              <a:t>,</a:t>
            </a:r>
            <a:r>
              <a:rPr lang="en-US" sz="2400" dirty="0">
                <a:solidFill>
                  <a:prstClr val="black"/>
                </a:solidFill>
              </a:rPr>
              <a:t> 1993; 147:1056-1061.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American Thoracic Society. Dyspnoea. Mechanisms, assessment and management: A consensus statement. </a:t>
            </a:r>
            <a:r>
              <a:rPr lang="en-GB" sz="2400" dirty="0">
                <a:solidFill>
                  <a:prstClr val="black"/>
                </a:solidFill>
              </a:rPr>
              <a:t>Am J Res Crit Care Med</a:t>
            </a:r>
            <a:r>
              <a:rPr lang="el-GR" sz="2400" dirty="0">
                <a:solidFill>
                  <a:prstClr val="black"/>
                </a:solidFill>
              </a:rPr>
              <a:t>,</a:t>
            </a:r>
            <a:r>
              <a:rPr lang="en-GB" sz="2400" dirty="0">
                <a:solidFill>
                  <a:prstClr val="black"/>
                </a:solidFill>
              </a:rPr>
              <a:t> 1999; 159:321-340.</a:t>
            </a:r>
            <a:endParaRPr lang="el-GR" sz="2400" dirty="0">
              <a:solidFill>
                <a:prstClr val="black"/>
              </a:solidFill>
            </a:endParaRPr>
          </a:p>
          <a:p>
            <a:pPr marL="514350" lvl="0" indent="-514350">
              <a:spcBef>
                <a:spcPts val="6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Frownfelter D. Chest Physical Therapy and Pulmonary Rehabilitation. Chicago: Year Medical Book Publishers, 1978.</a:t>
            </a:r>
          </a:p>
          <a:p>
            <a:pPr marL="514350" lvl="0" indent="-514350">
              <a:spcBef>
                <a:spcPts val="600"/>
              </a:spcBef>
              <a:defRPr/>
            </a:pPr>
            <a:r>
              <a:rPr lang="en-US" sz="2400" dirty="0">
                <a:solidFill>
                  <a:prstClr val="black"/>
                </a:solidFill>
              </a:rPr>
              <a:t>Frownfelter D, Dean E. Principles and practice of cardiopulmonary physical therapy. St. Louis Philadelphia, </a:t>
            </a:r>
            <a:r>
              <a:rPr lang="en-US" sz="2400" dirty="0" smtClean="0">
                <a:solidFill>
                  <a:prstClr val="black"/>
                </a:solidFill>
              </a:rPr>
              <a:t>Mosby, </a:t>
            </a:r>
            <a:r>
              <a:rPr lang="en-US" sz="2400" dirty="0">
                <a:solidFill>
                  <a:prstClr val="black"/>
                </a:solidFill>
              </a:rPr>
              <a:t>Inc, 1996.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Hough A. Physiotherapy in respiratory care. London: Chapman &amp; Hall, 1991.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5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Προτεινόμενη βιβλιογραφία </a:t>
            </a:r>
            <a:r>
              <a:rPr lang="en-US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2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από 2)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32448"/>
          </a:xfrm>
        </p:spPr>
        <p:txBody>
          <a:bodyPr>
            <a:normAutofit fontScale="92500"/>
          </a:bodyPr>
          <a:lstStyle/>
          <a:p>
            <a:pPr marL="450850" lvl="0" indent="-4508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Middleton S, Middleton PG. Assessment, investigations, skills, techniques and management. In</a:t>
            </a:r>
            <a:r>
              <a:rPr lang="en-GB" sz="2600" dirty="0" smtClean="0">
                <a:solidFill>
                  <a:prstClr val="black"/>
                </a:solidFill>
              </a:rPr>
              <a:t> J. Pryor &amp; A. Prasad (Eds.</a:t>
            </a:r>
            <a:r>
              <a:rPr lang="el-GR" sz="2600" dirty="0" smtClean="0">
                <a:solidFill>
                  <a:prstClr val="black"/>
                </a:solidFill>
              </a:rPr>
              <a:t>).</a:t>
            </a:r>
            <a:r>
              <a:rPr lang="en-GB" sz="2600" dirty="0" smtClean="0">
                <a:solidFill>
                  <a:prstClr val="black"/>
                </a:solidFill>
              </a:rPr>
              <a:t> Physiotherapy for respiratory and cardiac problems . London: Churchill Livingstone, 2002.</a:t>
            </a:r>
            <a:endParaRPr lang="el-GR" sz="2600" dirty="0" smtClean="0">
              <a:solidFill>
                <a:prstClr val="black"/>
              </a:solidFill>
            </a:endParaRPr>
          </a:p>
          <a:p>
            <a:pPr marL="450850" lvl="0" indent="-4508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Morice AH, Fontana GA, Belvisi MG, et al. ERS guidelines on the assessment of cough. </a:t>
            </a:r>
            <a:r>
              <a:rPr lang="fr-FR" sz="2600" dirty="0" smtClean="0">
                <a:solidFill>
                  <a:prstClr val="black"/>
                </a:solidFill>
              </a:rPr>
              <a:t>Eur Respir J</a:t>
            </a:r>
            <a:r>
              <a:rPr lang="el-GR" sz="2600" dirty="0" smtClean="0">
                <a:solidFill>
                  <a:prstClr val="black"/>
                </a:solidFill>
              </a:rPr>
              <a:t>,</a:t>
            </a:r>
            <a:r>
              <a:rPr lang="fr-FR" sz="2600" dirty="0" smtClean="0">
                <a:solidFill>
                  <a:prstClr val="black"/>
                </a:solidFill>
              </a:rPr>
              <a:t> 2007; 29:1256–1276.</a:t>
            </a:r>
            <a:endParaRPr lang="el-GR" sz="2600" dirty="0" smtClean="0">
              <a:solidFill>
                <a:prstClr val="black"/>
              </a:solidFill>
            </a:endParaRPr>
          </a:p>
          <a:p>
            <a:pPr marL="450850" indent="-45085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solidFill>
                  <a:prstClr val="black"/>
                </a:solidFill>
              </a:rPr>
              <a:t>Prendergast TJ, Russo SJ. Pulmonary disease. In SJ. McPhee &amp; WF. Ganong (Eds.)</a:t>
            </a:r>
            <a:r>
              <a:rPr lang="el-GR" sz="2600" dirty="0" smtClean="0">
                <a:solidFill>
                  <a:prstClr val="black"/>
                </a:solidFill>
              </a:rPr>
              <a:t>.</a:t>
            </a:r>
            <a:r>
              <a:rPr lang="en-US" sz="2600" dirty="0" smtClean="0">
                <a:solidFill>
                  <a:prstClr val="black"/>
                </a:solidFill>
              </a:rPr>
              <a:t> Pathophysiology of disease: An introduction to clinical medicine. New York: McGraw-Hill, 2006.</a:t>
            </a:r>
            <a:endParaRPr lang="el-GR" sz="2600" dirty="0" smtClean="0">
              <a:solidFill>
                <a:prstClr val="black"/>
              </a:solidFill>
            </a:endParaRPr>
          </a:p>
          <a:p>
            <a:pPr marL="450850" lvl="0" indent="-4508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defRPr/>
            </a:pPr>
            <a:endParaRPr lang="en-US" sz="2600" dirty="0" smtClean="0">
              <a:solidFill>
                <a:prstClr val="black"/>
              </a:solidFill>
            </a:endParaRPr>
          </a:p>
          <a:p>
            <a:pPr marL="514350" lvl="0" indent="-514350">
              <a:spcBef>
                <a:spcPts val="600"/>
              </a:spcBef>
              <a:buFont typeface="+mj-lt"/>
              <a:buAutoNum type="arabicPeriod" startAt="6"/>
              <a:defRPr/>
            </a:pPr>
            <a:endParaRPr lang="el-GR" sz="20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39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1369368" y="521126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00" y="1556792"/>
            <a:ext cx="302433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71258" y="4738127"/>
            <a:ext cx="3197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Lungs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.”,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Mikael Häggström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3" name="Picture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4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5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5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 2014. Ειρήνη Γραμματοπούλου. «Αναπνευστική Φυσικοθεραπεία. 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 αξιολόγηση του αναπνευστικού ασθενή (α΄μέρος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298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2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l-GR" dirty="0">
                <a:solidFill>
                  <a:srgbClr val="004A82"/>
                </a:solidFill>
              </a:rPr>
              <a:t>Αντικειμενική εκτίμηση </a:t>
            </a:r>
            <a:r>
              <a:rPr lang="el-GR" sz="3200" b="0" dirty="0">
                <a:solidFill>
                  <a:srgbClr val="004A82"/>
                </a:solidFill>
              </a:rPr>
              <a:t>(1 από </a:t>
            </a:r>
            <a:r>
              <a:rPr lang="el-GR" sz="3200" b="0" dirty="0" smtClean="0">
                <a:solidFill>
                  <a:srgbClr val="004A82"/>
                </a:solidFill>
              </a:rPr>
              <a:t>4)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4757" cy="792088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400" dirty="0">
                <a:solidFill>
                  <a:prstClr val="black"/>
                </a:solidFill>
              </a:rPr>
              <a:t>Βασίζεται στην κλινική εξέταση του ασθενή καθώς και σε αντικειμενικούς κλινικούς δείκτες και δοκιμασίες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95536" y="1916832"/>
            <a:ext cx="403244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latin typeface="+mn-lt"/>
              </a:rPr>
              <a:t>Γενική παρατήρηση</a:t>
            </a:r>
          </a:p>
          <a:p>
            <a:pPr marL="457200" lvl="0" indent="-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latin typeface="+mn-lt"/>
              </a:rPr>
              <a:t>Παρατήρηση </a:t>
            </a:r>
            <a:r>
              <a:rPr lang="el-GR" sz="2400" b="1" dirty="0">
                <a:latin typeface="+mn-lt"/>
              </a:rPr>
              <a:t>του </a:t>
            </a:r>
            <a:r>
              <a:rPr lang="el-GR" sz="2400" b="1" dirty="0" smtClean="0">
                <a:latin typeface="+mn-lt"/>
              </a:rPr>
              <a:t>θώρακα</a:t>
            </a:r>
          </a:p>
          <a:p>
            <a:pPr marL="457200" lvl="0" indent="-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latin typeface="+mn-lt"/>
              </a:rPr>
              <a:t>Ψηλάφηση</a:t>
            </a:r>
          </a:p>
          <a:p>
            <a:pPr marL="457200" lvl="0" indent="-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latin typeface="+mn-lt"/>
              </a:rPr>
              <a:t>Ακρόαση</a:t>
            </a:r>
          </a:p>
          <a:p>
            <a:pPr marL="457200" lvl="0" indent="-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latin typeface="+mn-lt"/>
              </a:rPr>
              <a:t>Ψηλάφηση </a:t>
            </a:r>
            <a:r>
              <a:rPr lang="el-GR" sz="2400" b="1" dirty="0">
                <a:latin typeface="+mn-lt"/>
              </a:rPr>
              <a:t>του </a:t>
            </a:r>
            <a:r>
              <a:rPr lang="el-GR" sz="2400" b="1" dirty="0" smtClean="0">
                <a:latin typeface="+mn-lt"/>
              </a:rPr>
              <a:t>θώρακα</a:t>
            </a:r>
          </a:p>
          <a:p>
            <a:pPr marL="457200" lvl="0" indent="-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b="1" dirty="0" smtClean="0">
                <a:latin typeface="+mn-lt"/>
              </a:rPr>
              <a:t>Αντοχή </a:t>
            </a:r>
            <a:r>
              <a:rPr lang="el-GR" sz="2400" b="1" dirty="0">
                <a:latin typeface="+mn-lt"/>
              </a:rPr>
              <a:t>στην </a:t>
            </a:r>
            <a:r>
              <a:rPr lang="el-GR" sz="2400" b="1" dirty="0" smtClean="0">
                <a:latin typeface="+mn-lt"/>
              </a:rPr>
              <a:t>άσκηση</a:t>
            </a:r>
          </a:p>
          <a:p>
            <a:pPr marL="457200" lvl="0" indent="-457200" fontAlgn="auto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400" b="1" dirty="0">
                <a:latin typeface="+mn-lt"/>
              </a:rPr>
              <a:t>Κ</a:t>
            </a:r>
            <a:r>
              <a:rPr lang="el-GR" sz="2400" b="1" dirty="0" smtClean="0">
                <a:latin typeface="+mn-lt"/>
              </a:rPr>
              <a:t>λινικές Δοκιμασίες</a:t>
            </a:r>
            <a:endParaRPr lang="el-GR" sz="2400" b="1" dirty="0">
              <a:solidFill>
                <a:srgbClr val="333399"/>
              </a:solidFill>
            </a:endParaRP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49" y="6273225"/>
            <a:ext cx="4699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+mn-lt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844824"/>
            <a:ext cx="8112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commons/2/2c/Turkish_pediatrician_listens_to_a_childs_heartbeat_in_Afghanis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82" y="1916832"/>
            <a:ext cx="3066079" cy="429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40784" y="6209342"/>
            <a:ext cx="3219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Turkish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pediatrician listens to a childs heartbeat in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Afghanistan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Randam"/>
              </a:rPr>
              <a:t>Randam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77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831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Frownfelter </a:t>
            </a:r>
            <a:r>
              <a:rPr lang="en-US" sz="2000" dirty="0">
                <a:solidFill>
                  <a:prstClr val="black"/>
                </a:solidFill>
              </a:rPr>
              <a:t>D. Chest Physical Therapy and Pulmonary Rehabilitation. Chicago: Year Medical Book Publishers, 1978.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</a:rPr>
              <a:t>Frownfelter D, Dean E. Principles and practice of cardiopulmonary physical therapy. St. Louis Philadelphia, Mos</a:t>
            </a:r>
            <a:r>
              <a:rPr lang="el-GR" sz="2000" dirty="0">
                <a:solidFill>
                  <a:prstClr val="black"/>
                </a:solidFill>
              </a:rPr>
              <a:t>από</a:t>
            </a:r>
            <a:r>
              <a:rPr lang="en-US" sz="2000" dirty="0">
                <a:solidFill>
                  <a:prstClr val="black"/>
                </a:solidFill>
              </a:rPr>
              <a:t>, Inc, 1996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</a:rPr>
              <a:t>Hough A. Physiotherapy in respiratory care. London: Chapman &amp; Hall, 1991.</a:t>
            </a:r>
            <a:endParaRPr lang="el-GR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Pryor, J., &amp; Prasad, S. (2002). Physiotherapy for respiratory and cardiac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(3rd ed.). Edinburgh: Churchill Livingstone. </a:t>
            </a:r>
            <a:endParaRPr lang="el-GR" sz="2000" dirty="0"/>
          </a:p>
          <a:p>
            <a:pPr marL="0" lvl="0" indent="0">
              <a:spcBef>
                <a:spcPts val="600"/>
              </a:spcBef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605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l-GR" dirty="0">
                <a:solidFill>
                  <a:srgbClr val="004A82"/>
                </a:solidFill>
              </a:rPr>
              <a:t>Αντικειμενική εκτίμηση </a:t>
            </a:r>
            <a:r>
              <a:rPr lang="el-GR" sz="3200" b="0" dirty="0" smtClean="0">
                <a:solidFill>
                  <a:srgbClr val="004A82"/>
                </a:solidFill>
              </a:rPr>
              <a:t>(2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4)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0" y="6291954"/>
            <a:ext cx="4735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552" y="1340768"/>
            <a:ext cx="6861712" cy="482453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n-US" sz="3000" b="1" dirty="0">
                <a:solidFill>
                  <a:srgbClr val="820000"/>
                </a:solidFill>
              </a:rPr>
              <a:t>1</a:t>
            </a:r>
            <a:r>
              <a:rPr lang="en-US" sz="3000" dirty="0">
                <a:solidFill>
                  <a:srgbClr val="820000"/>
                </a:solidFill>
              </a:rPr>
              <a:t>.</a:t>
            </a:r>
            <a:r>
              <a:rPr lang="el-GR" sz="3000" b="1" dirty="0">
                <a:solidFill>
                  <a:srgbClr val="820000"/>
                </a:solidFill>
              </a:rPr>
              <a:t>Γενική παρατήρηση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l-GR" sz="2600" dirty="0">
                <a:solidFill>
                  <a:prstClr val="black"/>
                </a:solidFill>
              </a:rPr>
              <a:t>α) Εμφάνιση ασθενή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l-GR" sz="2600" dirty="0" smtClean="0">
                <a:solidFill>
                  <a:prstClr val="black"/>
                </a:solidFill>
              </a:rPr>
              <a:t>β</a:t>
            </a:r>
            <a:r>
              <a:rPr lang="el-GR" sz="2600" dirty="0">
                <a:solidFill>
                  <a:prstClr val="black"/>
                </a:solidFill>
              </a:rPr>
              <a:t>) Χρώμα ασθενή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l-GR" sz="2600" dirty="0" smtClean="0">
                <a:solidFill>
                  <a:prstClr val="black"/>
                </a:solidFill>
              </a:rPr>
              <a:t>γ</a:t>
            </a:r>
            <a:r>
              <a:rPr lang="el-GR" sz="2600" dirty="0">
                <a:solidFill>
                  <a:prstClr val="black"/>
                </a:solidFill>
              </a:rPr>
              <a:t>) Επισκόπηση χεριών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l-GR" sz="2600" dirty="0" smtClean="0">
                <a:solidFill>
                  <a:prstClr val="black"/>
                </a:solidFill>
              </a:rPr>
              <a:t>δ</a:t>
            </a:r>
            <a:r>
              <a:rPr lang="el-GR" sz="2600" dirty="0">
                <a:solidFill>
                  <a:prstClr val="black"/>
                </a:solidFill>
              </a:rPr>
              <a:t>) Περιφερικό οίδημα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l-GR" sz="2600" dirty="0" smtClean="0">
                <a:solidFill>
                  <a:prstClr val="black"/>
                </a:solidFill>
              </a:rPr>
              <a:t>ε</a:t>
            </a:r>
            <a:r>
              <a:rPr lang="el-GR" sz="2600" dirty="0">
                <a:solidFill>
                  <a:prstClr val="black"/>
                </a:solidFill>
              </a:rPr>
              <a:t>) Θερμοκρασία σώματος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l-GR" sz="2600" dirty="0">
                <a:solidFill>
                  <a:prstClr val="black"/>
                </a:solidFill>
              </a:rPr>
              <a:t>στ) Καρδιακή συχνότητα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l-GR" sz="2600" dirty="0">
                <a:solidFill>
                  <a:prstClr val="black"/>
                </a:solidFill>
              </a:rPr>
              <a:t>ζ) Αρτηριακή πίεση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l-GR" sz="2600" dirty="0">
                <a:solidFill>
                  <a:prstClr val="black"/>
                </a:solidFill>
              </a:rPr>
              <a:t>η) Αναπνευστική συχνότητα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l-GR" sz="2600" dirty="0">
                <a:solidFill>
                  <a:prstClr val="black"/>
                </a:solidFill>
              </a:rPr>
              <a:t>θ) Βάρος σώματος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en-US" sz="2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72000" y="1328576"/>
            <a:ext cx="0" cy="4836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1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l-GR" kern="0" dirty="0">
                <a:solidFill>
                  <a:srgbClr val="004A82"/>
                </a:solidFill>
              </a:rPr>
              <a:t>Αντικειμενική εκτίμηση </a:t>
            </a:r>
            <a:r>
              <a:rPr lang="el-GR" sz="3200" b="0" kern="0" dirty="0" smtClean="0">
                <a:solidFill>
                  <a:srgbClr val="004A82"/>
                </a:solidFill>
              </a:rPr>
              <a:t>(3 </a:t>
            </a:r>
            <a:r>
              <a:rPr lang="el-GR" sz="3200" b="0" kern="0" dirty="0">
                <a:solidFill>
                  <a:srgbClr val="004A82"/>
                </a:solidFill>
              </a:rPr>
              <a:t>από </a:t>
            </a:r>
            <a:r>
              <a:rPr lang="el-GR" sz="3200" b="0" kern="0" dirty="0" smtClean="0">
                <a:solidFill>
                  <a:srgbClr val="004A82"/>
                </a:solidFill>
              </a:rPr>
              <a:t>4)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640" y="3826523"/>
            <a:ext cx="3816424" cy="2709801"/>
          </a:xfrm>
        </p:spPr>
        <p:txBody>
          <a:bodyPr>
            <a:normAutofit fontScale="92500" lnSpcReduction="20000"/>
          </a:bodyPr>
          <a:lstStyle/>
          <a:p>
            <a:pPr marL="0" lvl="2" indent="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3000" b="1" dirty="0">
                <a:solidFill>
                  <a:srgbClr val="820000"/>
                </a:solidFill>
                <a:latin typeface="+mj-lt"/>
              </a:rPr>
              <a:t>4. Ακρόαση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dirty="0" smtClean="0">
                <a:solidFill>
                  <a:prstClr val="black"/>
                </a:solidFill>
              </a:rPr>
              <a:t>α)</a:t>
            </a:r>
            <a:r>
              <a:rPr lang="el-GR" sz="2600" dirty="0">
                <a:solidFill>
                  <a:prstClr val="black"/>
                </a:solidFill>
              </a:rPr>
              <a:t> </a:t>
            </a:r>
            <a:r>
              <a:rPr lang="el-GR" sz="2600" dirty="0" smtClean="0">
                <a:solidFill>
                  <a:prstClr val="black"/>
                </a:solidFill>
              </a:rPr>
              <a:t>Τεχνική </a:t>
            </a:r>
            <a:endParaRPr lang="el-GR" sz="2600" dirty="0">
              <a:solidFill>
                <a:prstClr val="black"/>
              </a:solidFill>
            </a:endParaRP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dirty="0">
                <a:solidFill>
                  <a:prstClr val="black"/>
                </a:solidFill>
              </a:rPr>
              <a:t>β</a:t>
            </a:r>
            <a:r>
              <a:rPr lang="el-GR" sz="2600" dirty="0" smtClean="0">
                <a:solidFill>
                  <a:prstClr val="black"/>
                </a:solidFill>
              </a:rPr>
              <a:t>) Αναπνευστικό </a:t>
            </a:r>
            <a:r>
              <a:rPr lang="el-GR" sz="2600" dirty="0">
                <a:solidFill>
                  <a:prstClr val="black"/>
                </a:solidFill>
              </a:rPr>
              <a:t>ψιθύρισμα 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dirty="0">
                <a:solidFill>
                  <a:prstClr val="black"/>
                </a:solidFill>
              </a:rPr>
              <a:t>γ</a:t>
            </a:r>
            <a:r>
              <a:rPr lang="el-GR" sz="2600" dirty="0" smtClean="0">
                <a:solidFill>
                  <a:prstClr val="black"/>
                </a:solidFill>
              </a:rPr>
              <a:t>) Πρόσθετοι </a:t>
            </a:r>
            <a:r>
              <a:rPr lang="el-GR" sz="2600" dirty="0">
                <a:solidFill>
                  <a:prstClr val="black"/>
                </a:solidFill>
              </a:rPr>
              <a:t>ήχοι 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dirty="0">
                <a:solidFill>
                  <a:prstClr val="black"/>
                </a:solidFill>
              </a:rPr>
              <a:t>δ</a:t>
            </a:r>
            <a:r>
              <a:rPr lang="el-GR" sz="2600" dirty="0" smtClean="0">
                <a:solidFill>
                  <a:prstClr val="black"/>
                </a:solidFill>
              </a:rPr>
              <a:t>) Φωνητικοί </a:t>
            </a:r>
            <a:r>
              <a:rPr lang="el-GR" sz="2600" dirty="0">
                <a:solidFill>
                  <a:prstClr val="black"/>
                </a:solidFill>
              </a:rPr>
              <a:t>ήχοι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148064" y="2166067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720" y="3837235"/>
            <a:ext cx="27837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b="1" dirty="0">
                <a:solidFill>
                  <a:srgbClr val="820000"/>
                </a:solidFill>
                <a:latin typeface="Calibri"/>
              </a:rPr>
              <a:t>3. Ψηλάφηση </a:t>
            </a:r>
            <a:endParaRPr lang="el-GR" sz="2800" b="1" dirty="0" smtClean="0">
              <a:solidFill>
                <a:srgbClr val="820000"/>
              </a:solidFill>
              <a:latin typeface="Calibri"/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α) Κοιλιακή χώρα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β) Έκπτυξη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θώρακα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γ) Επίκρουση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δ) Ενυδάτωση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720" y="1340768"/>
            <a:ext cx="457200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sz="2800" b="1" dirty="0" smtClean="0">
                <a:solidFill>
                  <a:srgbClr val="820000"/>
                </a:solidFill>
                <a:latin typeface="+mn-lt"/>
              </a:rPr>
              <a:t>2. </a:t>
            </a: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Παρατήρηση του θώρακα </a:t>
            </a:r>
          </a:p>
          <a:p>
            <a:pPr marL="0" lvl="1" fontAlgn="auto">
              <a:spcBef>
                <a:spcPts val="600"/>
              </a:spcBef>
              <a:spcAft>
                <a:spcPts val="3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α) Σχήμα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  <a:p>
            <a:pPr marL="0" lvl="1" fontAlgn="auto">
              <a:spcBef>
                <a:spcPts val="600"/>
              </a:spcBef>
              <a:spcAft>
                <a:spcPts val="3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β) Αναπνευστικό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πρότυπο</a:t>
            </a:r>
          </a:p>
          <a:p>
            <a:pPr marL="0" lvl="1" fontAlgn="auto">
              <a:spcBef>
                <a:spcPts val="600"/>
              </a:spcBef>
              <a:spcAft>
                <a:spcPts val="300"/>
              </a:spcAft>
              <a:defRPr/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γ) Κινητικότητα</a:t>
            </a:r>
            <a:endParaRPr lang="el-GR" sz="2400" u="sng" dirty="0" smtClean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3528" y="371703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51047" y="1340768"/>
            <a:ext cx="0" cy="5112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3717032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441" y="3294000"/>
            <a:ext cx="2132827" cy="12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l-GR" dirty="0">
                <a:solidFill>
                  <a:srgbClr val="004A82"/>
                </a:solidFill>
              </a:rPr>
              <a:t>Αντικειμενική εκτίμηση </a:t>
            </a:r>
            <a:r>
              <a:rPr lang="el-GR" sz="3200" b="0" dirty="0" smtClean="0">
                <a:solidFill>
                  <a:srgbClr val="004A82"/>
                </a:solidFill>
              </a:rPr>
              <a:t>(4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4)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7"/>
            <a:ext cx="4402832" cy="2092881"/>
          </a:xfrm>
        </p:spPr>
        <p:txBody>
          <a:bodyPr>
            <a:normAutofit lnSpcReduction="10000"/>
          </a:bodyPr>
          <a:lstStyle/>
          <a:p>
            <a:pPr marL="182563" lvl="1" indent="-182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b="1" dirty="0" smtClean="0">
                <a:solidFill>
                  <a:srgbClr val="820000"/>
                </a:solidFill>
              </a:rPr>
              <a:t>5</a:t>
            </a:r>
            <a:r>
              <a:rPr lang="en-US" b="1" dirty="0" smtClean="0">
                <a:solidFill>
                  <a:srgbClr val="820000"/>
                </a:solidFill>
              </a:rPr>
              <a:t>. </a:t>
            </a:r>
            <a:r>
              <a:rPr lang="el-GR" b="1" dirty="0">
                <a:solidFill>
                  <a:srgbClr val="820000"/>
                </a:solidFill>
              </a:rPr>
              <a:t>Ψηλάφηση του θώρακα 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Τραχεία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 Έκπτυξη θώρακα</a:t>
            </a:r>
          </a:p>
          <a:p>
            <a:pPr marL="182563" lvl="1" indent="-182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sz="2400" dirty="0">
                <a:solidFill>
                  <a:prstClr val="black"/>
                </a:solidFill>
              </a:rPr>
              <a:t> Υποδόριο </a:t>
            </a:r>
            <a:r>
              <a:rPr lang="el-GR" sz="2400" dirty="0" smtClean="0">
                <a:solidFill>
                  <a:prstClr val="black"/>
                </a:solidFill>
              </a:rPr>
              <a:t>εμφύσημα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68496" y="4077072"/>
            <a:ext cx="4392488" cy="19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820000"/>
                </a:solidFill>
                <a:latin typeface="Calibri"/>
              </a:rPr>
              <a:t>7</a:t>
            </a:r>
            <a:r>
              <a:rPr lang="en-US" sz="2800" b="1" dirty="0">
                <a:solidFill>
                  <a:srgbClr val="820000"/>
                </a:solidFill>
                <a:latin typeface="Calibri"/>
              </a:rPr>
              <a:t>. </a:t>
            </a:r>
            <a:r>
              <a:rPr lang="el-GR" sz="2800" b="1" dirty="0">
                <a:solidFill>
                  <a:srgbClr val="820000"/>
                </a:solidFill>
                <a:latin typeface="Calibri"/>
              </a:rPr>
              <a:t>Κλινικές Δοκιμασίες</a:t>
            </a:r>
          </a:p>
          <a:p>
            <a:pPr marL="285750" lvl="1" indent="-285750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Σπιρομέτρηση</a:t>
            </a:r>
          </a:p>
          <a:p>
            <a:pPr marL="285750" lvl="1" indent="-285750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Αέρια αίματος </a:t>
            </a:r>
          </a:p>
          <a:p>
            <a:pPr marL="285750" lvl="1" indent="-285750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Ακτινογραφία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5528" y="134076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 fontAlgn="auto"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solidFill>
                  <a:srgbClr val="820000"/>
                </a:solidFill>
                <a:latin typeface="+mn-lt"/>
              </a:rPr>
              <a:t>6</a:t>
            </a:r>
            <a:r>
              <a:rPr lang="en-US" sz="2800" b="1" dirty="0">
                <a:solidFill>
                  <a:srgbClr val="820000"/>
                </a:solidFill>
                <a:latin typeface="+mn-lt"/>
              </a:rPr>
              <a:t>. </a:t>
            </a:r>
            <a:r>
              <a:rPr lang="el-GR" sz="2800" b="1" dirty="0">
                <a:solidFill>
                  <a:srgbClr val="820000"/>
                </a:solidFill>
                <a:latin typeface="+mn-lt"/>
              </a:rPr>
              <a:t>Αντοχή στην άσκηση</a:t>
            </a:r>
          </a:p>
          <a:p>
            <a:pPr marL="182563" lvl="1" indent="-182563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6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MWD</a:t>
            </a:r>
          </a:p>
          <a:p>
            <a:pPr marL="182563" lvl="1" indent="-182563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Shuttle test</a:t>
            </a:r>
          </a:p>
          <a:p>
            <a:pPr marL="182563" lvl="1" indent="-182563"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2 min stair-climbing 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551046" y="1522505"/>
            <a:ext cx="1" cy="1729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24128" y="3717032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95528" y="4503342"/>
            <a:ext cx="3635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Pryor &amp; Prasad 2002; Hough, 1997; Frownfelter 1978; Frownfelter &amp; Dean, 1996; Butland   </a:t>
            </a:r>
            <a:r>
              <a:rPr lang="en-US" sz="1600" dirty="0" smtClean="0">
                <a:latin typeface="+mn-lt"/>
              </a:rPr>
              <a:t>et </a:t>
            </a:r>
            <a:r>
              <a:rPr lang="en-US" sz="1600" dirty="0">
                <a:latin typeface="+mn-lt"/>
              </a:rPr>
              <a:t>al., 1982; Bradley et al., 1999)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560983" y="4437112"/>
            <a:ext cx="1" cy="1729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1.α Γενική </a:t>
            </a:r>
            <a:r>
              <a:rPr lang="el-GR" dirty="0">
                <a:solidFill>
                  <a:srgbClr val="004A82"/>
                </a:solidFill>
              </a:rPr>
              <a:t>εμφάνιση ασθενούς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6552728" cy="280831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Θέση σώματος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Ενεργοποίηση επικουρικών αναπνευστικών μυών (υποαερισμός)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Ενεργοποίηση κοιλιακών (αυξημένες αντιστάσεις στους αεραγωγούς)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Παχυσαρκία, καχεξία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2" y="4182240"/>
            <a:ext cx="2287938" cy="171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58337"/>
            <a:ext cx="1620698" cy="209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19446"/>
            <a:ext cx="3176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6639" y="3732605"/>
            <a:ext cx="539129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Ατημέλητος ασθενής (δυσκολία στην αυτοεξυπηρέτηση ή χαμηλή αυτοεκτίμηση λόγω της πάθησης?)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Ανησυχία, ασυναρτησίες? (υποξαιμία)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Αδικαιολόγητη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υπνηλία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? (υπονατριαιμία, υπερκαπνία)</a:t>
            </a:r>
          </a:p>
        </p:txBody>
      </p:sp>
    </p:spTree>
    <p:extLst>
      <p:ext uri="{BB962C8B-B14F-4D97-AF65-F5344CB8AC3E}">
        <p14:creationId xmlns:p14="http://schemas.microsoft.com/office/powerpoint/2010/main" val="1110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1.β Χρώμα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l-GR" dirty="0">
                <a:solidFill>
                  <a:srgbClr val="004A82"/>
                </a:solidFill>
              </a:rPr>
              <a:t>ασθενούς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2967137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Ωχρό: </a:t>
            </a:r>
            <a:r>
              <a:rPr lang="el-GR" sz="2400" dirty="0">
                <a:solidFill>
                  <a:prstClr val="black"/>
                </a:solidFill>
              </a:rPr>
              <a:t>σχετίζεται με αναιμία, μειωμένο κατά λεπτό όγκο αίματος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Πληθωρική εμφάνιση: </a:t>
            </a:r>
            <a:r>
              <a:rPr lang="el-GR" sz="2400" dirty="0">
                <a:solidFill>
                  <a:prstClr val="black"/>
                </a:solidFill>
              </a:rPr>
              <a:t>σχετίζεται με υπερβολικά ερυθρά αιμοσφαίρια  όπως στην πολυκυτταραιμία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Κυάνωση: </a:t>
            </a:r>
            <a:r>
              <a:rPr lang="el-GR" sz="2400" dirty="0">
                <a:solidFill>
                  <a:prstClr val="black"/>
                </a:solidFill>
              </a:rPr>
              <a:t>μπλε χρωματισμός λόγω μη κορεσμένης αιμοσφαιρίνης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στο αίμα πνευμονολογικής ή καρδιολογικής αιτιολογίας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95685" y="4527248"/>
            <a:ext cx="2654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  <a:sym typeface="Wingdings 3" pitchFamily="18" charset="2"/>
              </a:rPr>
              <a:t>Κεντρική κυάνωση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79" y="5372926"/>
            <a:ext cx="3023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Περιφερική κυάνωση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99114" y="4648602"/>
            <a:ext cx="288032" cy="225356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912" y="4527248"/>
            <a:ext cx="53873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Γλώσσα </a:t>
            </a: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&amp; χείλη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SatO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&lt; 75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%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)</a:t>
            </a:r>
            <a:endParaRPr lang="el-GR" sz="2400" dirty="0">
              <a:solidFill>
                <a:prstClr val="black"/>
              </a:solidFill>
              <a:latin typeface="Calibri"/>
              <a:sym typeface="Wingdings 3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9912" y="5372926"/>
            <a:ext cx="536408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Δάχτυλα </a:t>
            </a: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(χέρια-πόδια) &amp;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αυτιά (σχετίζεται </a:t>
            </a: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με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sym typeface="Wingdings 3" pitchFamily="18" charset="2"/>
              </a:rPr>
              <a:t>κυκλοφορικά προβλήματα </a:t>
            </a:r>
            <a:r>
              <a:rPr lang="el-GR" sz="2400" dirty="0">
                <a:solidFill>
                  <a:prstClr val="black"/>
                </a:solidFill>
                <a:latin typeface="Calibri"/>
                <a:sym typeface="Wingdings 3" pitchFamily="18" charset="2"/>
              </a:rPr>
              <a:t>παρά αναπνευστικά)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69174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Calibri"/>
              </a:rPr>
              <a:t>(Pryor &amp; Prasad 2002; Hough, 1997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Frownfelter 1978; Frownfelter &amp; Dean, 1996)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3528" y="4296415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3299114" y="5491080"/>
            <a:ext cx="288032" cy="225356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4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42bbed8cc2929f43a4e891b34febcf4b51b0d5"/>
</p:tagLst>
</file>

<file path=ppt/theme/theme1.xml><?xml version="1.0" encoding="utf-8"?>
<a:theme xmlns:a="http://schemas.openxmlformats.org/drawingml/2006/main" name="OC_template_updated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6205</TotalTime>
  <Words>2710</Words>
  <Application>Microsoft Office PowerPoint</Application>
  <PresentationFormat>Προβολή στην οθόνη (4:3)</PresentationFormat>
  <Paragraphs>438</Paragraphs>
  <Slides>42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OC_template_updated</vt:lpstr>
      <vt:lpstr>Αναπνευστική Φυσικοθεραπεία</vt:lpstr>
      <vt:lpstr>Η αξιολόγηση αναπνευστικού ασθενή</vt:lpstr>
      <vt:lpstr>Αξιολόγηση αναπνευστικού ασθενή</vt:lpstr>
      <vt:lpstr>Αντικειμενική εκτίμηση (1 από 4)</vt:lpstr>
      <vt:lpstr>Αντικειμενική εκτίμηση (2 από 4)</vt:lpstr>
      <vt:lpstr>Αντικειμενική εκτίμηση (3 από 4) </vt:lpstr>
      <vt:lpstr>Αντικειμενική εκτίμηση (4 από 4)</vt:lpstr>
      <vt:lpstr>1.α Γενική εμφάνιση ασθενούς</vt:lpstr>
      <vt:lpstr>1.β Χρώμα ασθενούς </vt:lpstr>
      <vt:lpstr>1.γ Επισκόπηση χεριών (1 από 2) </vt:lpstr>
      <vt:lpstr>1.γ Επισκόπηση χεριών (2 από 2)</vt:lpstr>
      <vt:lpstr>1.δ Οίδημα</vt:lpstr>
      <vt:lpstr>1.η Αναπνευστική συχνότητα (Α.Σ.)</vt:lpstr>
      <vt:lpstr>2.α Σχήμα θώρακα (1 από 2) </vt:lpstr>
      <vt:lpstr>2.α Σχήμα θώρακα (2 από 2) </vt:lpstr>
      <vt:lpstr>2.β Αναπνευστικό πρότυπο (1 από 5) </vt:lpstr>
      <vt:lpstr>2.β Αναπνευστικό πρότυπο (2 από 5) </vt:lpstr>
      <vt:lpstr>2.β Αναπνευστικό πρότυπο (3 από 5) </vt:lpstr>
      <vt:lpstr>2.β Αναπνευστικό πρότυπο (4 από 5) </vt:lpstr>
      <vt:lpstr>2.β Αναπνευστικό πρότυπο (5 από 5) </vt:lpstr>
      <vt:lpstr>3.α Ψηλάφηση Κοιλιακής χώρας</vt:lpstr>
      <vt:lpstr>3.β Έκπτυξη θώρακα (1 από 2) </vt:lpstr>
      <vt:lpstr>3.β Έκπτυξη θώρακα (2 από 2) </vt:lpstr>
      <vt:lpstr>3.γ Επίκρουση </vt:lpstr>
      <vt:lpstr>3.δ Ενυδάτωση </vt:lpstr>
      <vt:lpstr>4. Ακρόαση </vt:lpstr>
      <vt:lpstr>6. Αντοχή στην άσκηση</vt:lpstr>
      <vt:lpstr>7. Κλινικές Δοκιμασίες </vt:lpstr>
      <vt:lpstr>Συνεκτίμηση</vt:lpstr>
      <vt:lpstr>Οργάνωση θεραπείας</vt:lpstr>
      <vt:lpstr> Σημειώσεις προόδου</vt:lpstr>
      <vt:lpstr>Προτεινόμενη βιβλιογραφία (1 από 2) </vt:lpstr>
      <vt:lpstr>Προτεινόμενη βιβλιογραφία (2 από 2) </vt:lpstr>
      <vt:lpstr>Τέλος Ενότητας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Αναπνευστική Φυσικοθεραπεία</dc:title>
  <dc:creator>opencourses@teiath.gr</dc:creator>
  <cp:lastModifiedBy>natasakar new</cp:lastModifiedBy>
  <cp:revision>202</cp:revision>
  <cp:lastPrinted>2013-04-12T07:24:54Z</cp:lastPrinted>
  <dcterms:created xsi:type="dcterms:W3CDTF">2013-04-10T11:10:59Z</dcterms:created>
  <dcterms:modified xsi:type="dcterms:W3CDTF">2015-05-21T10:27:37Z</dcterms:modified>
</cp:coreProperties>
</file>