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19"/>
  </p:notesMasterIdLst>
  <p:handoutMasterIdLst>
    <p:handoutMasterId r:id="rId20"/>
  </p:handoutMasterIdLst>
  <p:sldIdLst>
    <p:sldId id="256" r:id="rId3"/>
    <p:sldId id="267" r:id="rId4"/>
    <p:sldId id="268" r:id="rId5"/>
    <p:sldId id="269" r:id="rId6"/>
    <p:sldId id="270" r:id="rId7"/>
    <p:sldId id="271" r:id="rId8"/>
    <p:sldId id="272" r:id="rId9"/>
    <p:sldId id="273" r:id="rId10"/>
    <p:sldId id="274" r:id="rId11"/>
    <p:sldId id="257" r:id="rId12"/>
    <p:sldId id="262" r:id="rId13"/>
    <p:sldId id="264" r:id="rId14"/>
    <p:sldId id="275" r:id="rId15"/>
    <p:sldId id="276" r:id="rId16"/>
    <p:sldId id="266" r:id="rId17"/>
    <p:sldId id="261" r:id="rId18"/>
  </p:sldIdLst>
  <p:sldSz cx="9144000" cy="6858000" type="screen4x3"/>
  <p:notesSz cx="7104063" cy="10234613"/>
  <p:custDataLst>
    <p:tags r:id="rId2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90" d="100"/>
          <a:sy n="90" d="100"/>
        </p:scale>
        <p:origin x="-2334" y="-46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28/8/2015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28/8/2015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770044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39074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531987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934518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920487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1111538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495529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0358651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17006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3911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970951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Ψυχιατρική</a:t>
            </a:r>
            <a:endParaRPr lang="el-GR" sz="3600" b="1" dirty="0">
              <a:solidFill>
                <a:schemeClr val="tx1"/>
              </a:solidFill>
              <a:latin typeface="+mn-lt"/>
            </a:endParaRPr>
          </a:p>
        </p:txBody>
      </p:sp>
      <p:sp>
        <p:nvSpPr>
          <p:cNvPr id="3" name="Υπότιτλος 2"/>
          <p:cNvSpPr>
            <a:spLocks noGrp="1"/>
          </p:cNvSpPr>
          <p:nvPr>
            <p:ph type="subTitle" idx="1"/>
          </p:nvPr>
        </p:nvSpPr>
        <p:spPr>
          <a:xfrm>
            <a:off x="748122" y="3096542"/>
            <a:ext cx="7647756" cy="2132657"/>
          </a:xfrm>
        </p:spPr>
        <p:txBody>
          <a:bodyPr>
            <a:normAutofit fontScale="85000" lnSpcReduction="20000"/>
          </a:bodyPr>
          <a:lstStyle/>
          <a:p>
            <a:r>
              <a:rPr lang="el-GR" sz="2800" b="1" dirty="0" smtClean="0"/>
              <a:t>Ενότητα </a:t>
            </a:r>
            <a:r>
              <a:rPr lang="el-GR" sz="2800" b="1" dirty="0" smtClean="0"/>
              <a:t>1</a:t>
            </a:r>
            <a:r>
              <a:rPr lang="en-US" sz="2800" b="1" dirty="0" smtClean="0"/>
              <a:t>4</a:t>
            </a:r>
            <a:r>
              <a:rPr lang="el-GR" sz="2800" dirty="0" smtClean="0"/>
              <a:t>:</a:t>
            </a:r>
            <a:r>
              <a:rPr lang="en-US" sz="2800" dirty="0" smtClean="0"/>
              <a:t> </a:t>
            </a:r>
            <a:r>
              <a:rPr lang="el-GR" sz="2800" dirty="0" smtClean="0"/>
              <a:t>Ασθένειες εξάρτησης</a:t>
            </a:r>
            <a:endParaRPr lang="el-GR" sz="2800" dirty="0"/>
          </a:p>
          <a:p>
            <a:r>
              <a:rPr lang="el-GR" sz="2800" dirty="0" smtClean="0"/>
              <a:t>(</a:t>
            </a:r>
            <a:r>
              <a:rPr lang="el-GR" sz="2800" dirty="0"/>
              <a:t>Χρήση- κατάχρηση- εθισμός- </a:t>
            </a:r>
            <a:r>
              <a:rPr lang="el-GR" sz="2800" dirty="0" smtClean="0"/>
              <a:t>εξάρτηση, Φάσεις </a:t>
            </a:r>
            <a:r>
              <a:rPr lang="el-GR" sz="2800" dirty="0"/>
              <a:t>– τύποι </a:t>
            </a:r>
            <a:r>
              <a:rPr lang="el-GR" sz="2800" dirty="0" smtClean="0"/>
              <a:t>αλκοολισμού, Διαταραχές </a:t>
            </a:r>
            <a:r>
              <a:rPr lang="el-GR" sz="2800" dirty="0"/>
              <a:t>του ΕΓΩ εξαρτημένων ατόμων)</a:t>
            </a:r>
          </a:p>
          <a:p>
            <a:pPr>
              <a:spcBef>
                <a:spcPts val="0"/>
              </a:spcBef>
              <a:spcAft>
                <a:spcPts val="1200"/>
              </a:spcAft>
            </a:pPr>
            <a:endParaRPr lang="en-US" sz="2800" dirty="0" smtClean="0"/>
          </a:p>
          <a:p>
            <a:pPr>
              <a:spcBef>
                <a:spcPts val="0"/>
              </a:spcBef>
            </a:pPr>
            <a:r>
              <a:rPr lang="el-GR" sz="2400" dirty="0" smtClean="0"/>
              <a:t>Ευάγγελος Γ. Παπαγεωργίου</a:t>
            </a:r>
          </a:p>
          <a:p>
            <a:pPr>
              <a:spcBef>
                <a:spcPts val="0"/>
              </a:spcBef>
            </a:pPr>
            <a:r>
              <a:rPr lang="el-GR" sz="2400" dirty="0" smtClean="0"/>
              <a:t>Τμήμα Κοινωνικής Εργασίας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Ευάγγελος Γ. Παπαγεωργίου 2014. Ευάγγελος Γ. Παπαγεωργίου 2014. «Ψυχιατρική. Ενότητα </a:t>
            </a:r>
            <a:r>
              <a:rPr lang="el-GR" sz="2000" dirty="0" smtClean="0"/>
              <a:t>1</a:t>
            </a:r>
            <a:r>
              <a:rPr lang="en-US" sz="2000" dirty="0" smtClean="0"/>
              <a:t>4</a:t>
            </a:r>
            <a:r>
              <a:rPr lang="el-GR" sz="2000" dirty="0" smtClean="0"/>
              <a:t>: </a:t>
            </a:r>
            <a:r>
              <a:rPr lang="el-GR" sz="2000" dirty="0"/>
              <a:t>Ασθένειες </a:t>
            </a:r>
            <a:r>
              <a:rPr lang="el-GR" sz="2000" dirty="0" smtClean="0"/>
              <a:t>εξάρτησης (Χρήση- </a:t>
            </a:r>
            <a:r>
              <a:rPr lang="el-GR" sz="2000" dirty="0"/>
              <a:t>κατάχρηση- εθισμός- εξάρτηση, Φάσεις – τύποι αλκοολισμού, Διαταραχές του ΕΓΩ εξαρτημένων ατόμων</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fontAlgn="auto">
              <a:spcBef>
                <a:spcPts val="600"/>
              </a:spcBef>
              <a:spcAft>
                <a:spcPts val="0"/>
              </a:spcAft>
            </a:pPr>
            <a:r>
              <a:rPr lang="el-GR" dirty="0">
                <a:solidFill>
                  <a:prstClr val="black"/>
                </a:solidFill>
                <a:latin typeface="Calibri"/>
              </a:rPr>
              <a:t>[1] http://creativecommons.org/licenses/by-nc-sa/4.0/ </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fontAlgn="auto">
              <a:spcBef>
                <a:spcPts val="600"/>
              </a:spcBef>
              <a:spcAft>
                <a:spcPts val="0"/>
              </a:spcAft>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fontAlgn="auto">
              <a:spcBef>
                <a:spcPts val="600"/>
              </a:spcBef>
              <a:spcAft>
                <a:spcPts val="0"/>
              </a:spcAft>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9817695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fontAlgn="auto">
              <a:spcBef>
                <a:spcPts val="0"/>
              </a:spcBef>
              <a:spcAft>
                <a:spcPts val="0"/>
              </a:spcAft>
            </a:pP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pPr fontAlgn="auto">
              <a:spcBef>
                <a:spcPts val="0"/>
              </a:spcBef>
              <a:spcAft>
                <a:spcPts val="0"/>
              </a:spcAft>
            </a:pPr>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pPr fontAlgn="auto">
              <a:spcBef>
                <a:spcPts val="0"/>
              </a:spcBef>
              <a:spcAft>
                <a:spcPts val="0"/>
              </a:spcAft>
            </a:pPr>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pPr fontAlgn="auto">
              <a:spcBef>
                <a:spcPts val="0"/>
              </a:spcBef>
              <a:spcAft>
                <a:spcPts val="0"/>
              </a:spcAft>
            </a:pPr>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pPr fontAlgn="auto">
              <a:spcBef>
                <a:spcPts val="0"/>
              </a:spcBef>
              <a:spcAft>
                <a:spcPts val="0"/>
              </a:spcAft>
            </a:pPr>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fontAlgn="auto">
              <a:spcBef>
                <a:spcPts val="0"/>
              </a:spcBef>
              <a:spcAft>
                <a:spcPts val="0"/>
              </a:spcAft>
            </a:pP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fontAlgn="auto">
              <a:spcBef>
                <a:spcPts val="0"/>
              </a:spcBef>
              <a:spcAft>
                <a:spcPts val="0"/>
              </a:spcAft>
            </a:pP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fontAlgn="auto">
              <a:spcBef>
                <a:spcPts val="0"/>
              </a:spcBef>
              <a:spcAft>
                <a:spcPts val="0"/>
              </a:spcAft>
            </a:pP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pPr fontAlgn="auto">
              <a:spcBef>
                <a:spcPts val="0"/>
              </a:spcBef>
              <a:spcAft>
                <a:spcPts val="0"/>
              </a:spcAft>
            </a:pPr>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2371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Κατάχρηση ουσιών (Ι)</a:t>
            </a:r>
            <a:endParaRPr lang="el-GR" sz="3600" dirty="0"/>
          </a:p>
        </p:txBody>
      </p:sp>
      <p:sp>
        <p:nvSpPr>
          <p:cNvPr id="3" name="Isosceles Triangle 2"/>
          <p:cNvSpPr/>
          <p:nvPr/>
        </p:nvSpPr>
        <p:spPr>
          <a:xfrm>
            <a:off x="2879812" y="3140968"/>
            <a:ext cx="3384376" cy="266429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TextBox 4"/>
          <p:cNvSpPr txBox="1"/>
          <p:nvPr/>
        </p:nvSpPr>
        <p:spPr>
          <a:xfrm>
            <a:off x="2996408" y="1412776"/>
            <a:ext cx="3151184" cy="461665"/>
          </a:xfrm>
          <a:prstGeom prst="rect">
            <a:avLst/>
          </a:prstGeom>
          <a:noFill/>
        </p:spPr>
        <p:txBody>
          <a:bodyPr wrap="none" rtlCol="0">
            <a:spAutoFit/>
          </a:bodyPr>
          <a:lstStyle/>
          <a:p>
            <a:r>
              <a:rPr lang="el-GR" sz="2400" b="1" dirty="0" smtClean="0">
                <a:solidFill>
                  <a:schemeClr val="tx2"/>
                </a:solidFill>
                <a:latin typeface="+mj-lt"/>
              </a:rPr>
              <a:t>Τρίγωνο της εξάρτησης</a:t>
            </a:r>
            <a:endParaRPr lang="el-GR" sz="2400" b="1" dirty="0">
              <a:solidFill>
                <a:schemeClr val="tx2"/>
              </a:solidFill>
              <a:latin typeface="+mj-lt"/>
            </a:endParaRPr>
          </a:p>
        </p:txBody>
      </p:sp>
      <p:sp>
        <p:nvSpPr>
          <p:cNvPr id="6" name="TextBox 5"/>
          <p:cNvSpPr txBox="1"/>
          <p:nvPr/>
        </p:nvSpPr>
        <p:spPr>
          <a:xfrm>
            <a:off x="3336245" y="2636912"/>
            <a:ext cx="2471510" cy="400110"/>
          </a:xfrm>
          <a:prstGeom prst="rect">
            <a:avLst/>
          </a:prstGeom>
          <a:noFill/>
        </p:spPr>
        <p:txBody>
          <a:bodyPr wrap="none" rtlCol="0">
            <a:spAutoFit/>
          </a:bodyPr>
          <a:lstStyle/>
          <a:p>
            <a:r>
              <a:rPr lang="el-GR" sz="2000" dirty="0" smtClean="0">
                <a:latin typeface="+mj-lt"/>
              </a:rPr>
              <a:t>Προσωπικότητα (ΕΓΩ)</a:t>
            </a:r>
            <a:endParaRPr lang="el-GR" sz="2000" dirty="0">
              <a:latin typeface="+mj-lt"/>
            </a:endParaRPr>
          </a:p>
        </p:txBody>
      </p:sp>
      <p:sp>
        <p:nvSpPr>
          <p:cNvPr id="7" name="TextBox 6"/>
          <p:cNvSpPr txBox="1"/>
          <p:nvPr/>
        </p:nvSpPr>
        <p:spPr>
          <a:xfrm>
            <a:off x="4996084" y="5805264"/>
            <a:ext cx="2536207" cy="400110"/>
          </a:xfrm>
          <a:prstGeom prst="rect">
            <a:avLst/>
          </a:prstGeom>
          <a:noFill/>
        </p:spPr>
        <p:txBody>
          <a:bodyPr wrap="none" rtlCol="0">
            <a:spAutoFit/>
          </a:bodyPr>
          <a:lstStyle/>
          <a:p>
            <a:r>
              <a:rPr lang="el-GR" sz="2000" dirty="0" smtClean="0">
                <a:latin typeface="+mj-lt"/>
              </a:rPr>
              <a:t>Κοινωνικό Περιβάλλον</a:t>
            </a:r>
            <a:endParaRPr lang="el-GR" sz="2000" dirty="0">
              <a:latin typeface="+mj-lt"/>
            </a:endParaRPr>
          </a:p>
        </p:txBody>
      </p:sp>
      <p:sp>
        <p:nvSpPr>
          <p:cNvPr id="8" name="TextBox 7"/>
          <p:cNvSpPr txBox="1"/>
          <p:nvPr/>
        </p:nvSpPr>
        <p:spPr>
          <a:xfrm>
            <a:off x="1644057" y="5805264"/>
            <a:ext cx="2006190" cy="400110"/>
          </a:xfrm>
          <a:prstGeom prst="rect">
            <a:avLst/>
          </a:prstGeom>
          <a:noFill/>
        </p:spPr>
        <p:txBody>
          <a:bodyPr wrap="none" rtlCol="0">
            <a:spAutoFit/>
          </a:bodyPr>
          <a:lstStyle/>
          <a:p>
            <a:r>
              <a:rPr lang="el-GR" sz="2000" dirty="0" smtClean="0">
                <a:latin typeface="+mj-lt"/>
              </a:rPr>
              <a:t>Ουσία εξάρτησης</a:t>
            </a:r>
            <a:endParaRPr lang="el-GR" sz="2000" dirty="0">
              <a:latin typeface="+mj-lt"/>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750494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Κατάχρηση ουσιών (ΙΙ)</a:t>
            </a:r>
            <a:endParaRPr lang="el-GR" sz="3600" dirty="0"/>
          </a:p>
        </p:txBody>
      </p:sp>
      <p:sp>
        <p:nvSpPr>
          <p:cNvPr id="3" name="2 - Θέση περιεχομένου"/>
          <p:cNvSpPr>
            <a:spLocks noGrp="1"/>
          </p:cNvSpPr>
          <p:nvPr>
            <p:ph idx="1"/>
          </p:nvPr>
        </p:nvSpPr>
        <p:spPr/>
        <p:txBody>
          <a:bodyPr>
            <a:normAutofit/>
          </a:bodyPr>
          <a:lstStyle/>
          <a:p>
            <a:pPr>
              <a:buNone/>
            </a:pPr>
            <a:r>
              <a:rPr lang="el-GR" sz="2200" b="1" dirty="0" smtClean="0">
                <a:solidFill>
                  <a:schemeClr val="accent2">
                    <a:lumMod val="75000"/>
                  </a:schemeClr>
                </a:solidFill>
              </a:rPr>
              <a:t>Θεωρίες ερμηνείας της εξαρτημένης συμπεριφοράς</a:t>
            </a:r>
          </a:p>
          <a:p>
            <a:r>
              <a:rPr lang="el-GR" sz="2200" dirty="0" smtClean="0"/>
              <a:t>Η ψυχαναλυτική – ψυχοδυναμική θεώρηση</a:t>
            </a:r>
          </a:p>
          <a:p>
            <a:r>
              <a:rPr lang="el-GR" sz="2200" dirty="0" smtClean="0"/>
              <a:t>Η </a:t>
            </a:r>
            <a:r>
              <a:rPr lang="el-GR" sz="2200" dirty="0" err="1" smtClean="0"/>
              <a:t>συμπεριφερολογική</a:t>
            </a:r>
            <a:r>
              <a:rPr lang="el-GR" sz="2200" dirty="0" smtClean="0"/>
              <a:t> θεώρηση</a:t>
            </a:r>
          </a:p>
          <a:p>
            <a:r>
              <a:rPr lang="el-GR" sz="2200" dirty="0" smtClean="0"/>
              <a:t>Η θεωρία της επικοινωνίας</a:t>
            </a:r>
          </a:p>
          <a:p>
            <a:r>
              <a:rPr lang="el-GR" sz="2200" dirty="0" smtClean="0"/>
              <a:t>Φαινομενολογικές κοινωνικές υποθέσεις της εξάρτησης από τοξικές ουσίες</a:t>
            </a:r>
          </a:p>
          <a:p>
            <a:pPr lvl="1"/>
            <a:r>
              <a:rPr lang="el-GR" sz="2000" dirty="0" smtClean="0"/>
              <a:t>Η σημασία του κοινωνικού άγχους</a:t>
            </a:r>
          </a:p>
          <a:p>
            <a:pPr lvl="1"/>
            <a:r>
              <a:rPr lang="el-GR" sz="2000" dirty="0" smtClean="0"/>
              <a:t>Η σημασία της κοινωνικής οργάνωσης</a:t>
            </a:r>
          </a:p>
          <a:p>
            <a:pPr lvl="1"/>
            <a:r>
              <a:rPr lang="el-GR" sz="2000" dirty="0" smtClean="0"/>
              <a:t>Η σημασία της </a:t>
            </a:r>
            <a:r>
              <a:rPr lang="el-GR" sz="2000" dirty="0" err="1" smtClean="0"/>
              <a:t>συμβολοποίησης</a:t>
            </a:r>
            <a:r>
              <a:rPr lang="el-GR" sz="2000" dirty="0" smtClean="0"/>
              <a:t> </a:t>
            </a:r>
          </a:p>
          <a:p>
            <a:pPr lvl="1"/>
            <a:r>
              <a:rPr lang="el-GR" sz="2000" dirty="0" smtClean="0"/>
              <a:t>Η σημασία της ατομική αδυναμίας</a:t>
            </a:r>
          </a:p>
          <a:p>
            <a:pPr lvl="1"/>
            <a:r>
              <a:rPr lang="el-GR" sz="2000" dirty="0" smtClean="0"/>
              <a:t>Η σημασία του λανθασμένου συστήματος διαπαιδαγώγησης</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8633306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dirty="0" smtClean="0"/>
              <a:t>Κατάχρηση ουσιών (ΙΙΙ)</a:t>
            </a:r>
            <a:br>
              <a:rPr lang="el-GR" sz="3200" dirty="0" smtClean="0"/>
            </a:br>
            <a:r>
              <a:rPr lang="el-GR" sz="3200" dirty="0" smtClean="0"/>
              <a:t>με παράδειγμα το αλκοόλ</a:t>
            </a:r>
            <a:endParaRPr lang="el-GR" sz="3200" dirty="0"/>
          </a:p>
        </p:txBody>
      </p:sp>
      <p:sp>
        <p:nvSpPr>
          <p:cNvPr id="3" name="2 - Θέση περιεχομένου"/>
          <p:cNvSpPr>
            <a:spLocks noGrp="1"/>
          </p:cNvSpPr>
          <p:nvPr>
            <p:ph idx="1"/>
          </p:nvPr>
        </p:nvSpPr>
        <p:spPr/>
        <p:txBody>
          <a:bodyPr>
            <a:noAutofit/>
          </a:bodyPr>
          <a:lstStyle/>
          <a:p>
            <a:pPr algn="just">
              <a:buNone/>
            </a:pPr>
            <a:r>
              <a:rPr lang="el-GR" sz="2400" b="1" dirty="0" smtClean="0">
                <a:solidFill>
                  <a:srgbClr val="004B82"/>
                </a:solidFill>
              </a:rPr>
              <a:t>Ψυχική εξάρτηση</a:t>
            </a:r>
          </a:p>
          <a:p>
            <a:r>
              <a:rPr lang="el-GR" sz="2400" dirty="0" smtClean="0"/>
              <a:t>Αδυναμία παραίτησης από τη συχνή χρήση του οινοπνεύματος και συνέχισης αυτής με διάφορες δικαιολογίες, και επιθυμίες για όλο και μεγαλύτερες ποσότητες οινοπνεύματος μέχρι απώλειας του έλεγχου πάνω σε αυτό. </a:t>
            </a:r>
          </a:p>
          <a:p>
            <a:r>
              <a:rPr lang="el-GR" sz="2400" dirty="0" smtClean="0"/>
              <a:t>Με την απώλεια του ελέγχου εννοούμε όχι απαραίτητα την κατάσταση μέθης, αλλά ότι ο αλκοολικός δεν είναι σε θέση να μας πει σίγουρα, αν μπορεί μετά από 1-2 ποτηράκια να σταματήσει ή πρέπει να συνεχίσει να πίνει μέχρι να νιώσει την επιθυμητή δράση του οινοπνεύματος στον οργανισμό του.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3900473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0"/>
            <a:r>
              <a:rPr lang="el-GR" sz="3200" dirty="0">
                <a:solidFill>
                  <a:prstClr val="black"/>
                </a:solidFill>
              </a:rPr>
              <a:t>Κατάχρηση ουσιών (Ι</a:t>
            </a:r>
            <a:r>
              <a:rPr lang="en-US" sz="3200" dirty="0">
                <a:solidFill>
                  <a:prstClr val="black"/>
                </a:solidFill>
              </a:rPr>
              <a:t>V</a:t>
            </a:r>
            <a:r>
              <a:rPr lang="el-GR" sz="3200" dirty="0">
                <a:solidFill>
                  <a:prstClr val="black"/>
                </a:solidFill>
              </a:rPr>
              <a:t>)</a:t>
            </a:r>
            <a:br>
              <a:rPr lang="el-GR" sz="3200" dirty="0">
                <a:solidFill>
                  <a:prstClr val="black"/>
                </a:solidFill>
              </a:rPr>
            </a:br>
            <a:r>
              <a:rPr lang="el-GR" sz="3200" dirty="0">
                <a:solidFill>
                  <a:prstClr val="black"/>
                </a:solidFill>
              </a:rPr>
              <a:t>με παράδειγμα το </a:t>
            </a:r>
            <a:r>
              <a:rPr lang="el-GR" sz="3200" dirty="0" smtClean="0">
                <a:solidFill>
                  <a:prstClr val="black"/>
                </a:solidFill>
              </a:rPr>
              <a:t>αλκοόλ</a:t>
            </a:r>
            <a:r>
              <a:rPr lang="el-GR" sz="3200" b="1" dirty="0" smtClean="0"/>
              <a:t> </a:t>
            </a:r>
            <a:endParaRPr lang="el-GR" sz="3200" dirty="0"/>
          </a:p>
        </p:txBody>
      </p:sp>
      <p:sp>
        <p:nvSpPr>
          <p:cNvPr id="3" name="2 - Θέση περιεχομένου"/>
          <p:cNvSpPr>
            <a:spLocks noGrp="1"/>
          </p:cNvSpPr>
          <p:nvPr>
            <p:ph idx="1"/>
          </p:nvPr>
        </p:nvSpPr>
        <p:spPr>
          <a:xfrm>
            <a:off x="457200" y="1196752"/>
            <a:ext cx="8229600" cy="5661248"/>
          </a:xfrm>
        </p:spPr>
        <p:txBody>
          <a:bodyPr>
            <a:normAutofit/>
          </a:bodyPr>
          <a:lstStyle/>
          <a:p>
            <a:pPr>
              <a:buNone/>
            </a:pPr>
            <a:r>
              <a:rPr lang="el-GR" sz="2400" b="1" dirty="0" smtClean="0">
                <a:solidFill>
                  <a:srgbClr val="004B82"/>
                </a:solidFill>
              </a:rPr>
              <a:t>Φάσεις αλκοολισμού</a:t>
            </a:r>
            <a:endParaRPr lang="el-GR" sz="2400" dirty="0" smtClean="0">
              <a:solidFill>
                <a:srgbClr val="004B82"/>
              </a:solidFill>
            </a:endParaRPr>
          </a:p>
          <a:p>
            <a:r>
              <a:rPr lang="el-GR" sz="2400" b="1" dirty="0" err="1" smtClean="0">
                <a:solidFill>
                  <a:schemeClr val="accent2">
                    <a:lumMod val="75000"/>
                  </a:schemeClr>
                </a:solidFill>
              </a:rPr>
              <a:t>Προαλκοολική</a:t>
            </a:r>
            <a:r>
              <a:rPr lang="el-GR" sz="2400" b="1" dirty="0" smtClean="0">
                <a:solidFill>
                  <a:schemeClr val="accent2">
                    <a:lumMod val="75000"/>
                  </a:schemeClr>
                </a:solidFill>
              </a:rPr>
              <a:t> φάση</a:t>
            </a:r>
            <a:r>
              <a:rPr lang="el-GR" sz="2400" dirty="0" smtClean="0"/>
              <a:t/>
            </a:r>
            <a:br>
              <a:rPr lang="el-GR" sz="2400" dirty="0" smtClean="0"/>
            </a:br>
            <a:r>
              <a:rPr lang="el-GR" sz="2400" dirty="0" smtClean="0"/>
              <a:t>Είναι η "κοινωνικά αποδεκτή" χρήση του οινοπνεύματος που "επιτρέπει" την ελαφρά μέθη στις κατάλληλες περιστάσεις και περιβάλλον.</a:t>
            </a:r>
          </a:p>
          <a:p>
            <a:r>
              <a:rPr lang="el-GR" sz="2400" b="1" dirty="0" smtClean="0">
                <a:solidFill>
                  <a:schemeClr val="accent2">
                    <a:lumMod val="75000"/>
                  </a:schemeClr>
                </a:solidFill>
              </a:rPr>
              <a:t>Αρχική φάση</a:t>
            </a:r>
            <a:r>
              <a:rPr lang="el-GR" sz="2400" dirty="0" smtClean="0"/>
              <a:t/>
            </a:r>
            <a:br>
              <a:rPr lang="el-GR" sz="2400" dirty="0" smtClean="0"/>
            </a:br>
            <a:r>
              <a:rPr lang="el-GR" sz="2400" dirty="0" smtClean="0"/>
              <a:t>Χαρακτηρίζεται από την συνειδητοποίηση της κατάχρησης και από την αποτυχημένη προσπάθεια επανόδου σε παλαιότερες συνήθειες. Αναζητούνται όλο και συχνότερα ευκαιρίες για "ένα ποτηράκι".</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64733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0"/>
            <a:r>
              <a:rPr lang="el-GR" sz="3200" dirty="0">
                <a:solidFill>
                  <a:prstClr val="black"/>
                </a:solidFill>
              </a:rPr>
              <a:t>Κατάχρηση ουσιών (Ι</a:t>
            </a:r>
            <a:r>
              <a:rPr lang="en-US" sz="3200" dirty="0">
                <a:solidFill>
                  <a:prstClr val="black"/>
                </a:solidFill>
              </a:rPr>
              <a:t>V</a:t>
            </a:r>
            <a:r>
              <a:rPr lang="el-GR" sz="3200" dirty="0">
                <a:solidFill>
                  <a:prstClr val="black"/>
                </a:solidFill>
              </a:rPr>
              <a:t>)</a:t>
            </a:r>
            <a:br>
              <a:rPr lang="el-GR" sz="3200" dirty="0">
                <a:solidFill>
                  <a:prstClr val="black"/>
                </a:solidFill>
              </a:rPr>
            </a:br>
            <a:r>
              <a:rPr lang="el-GR" sz="3200" dirty="0">
                <a:solidFill>
                  <a:prstClr val="black"/>
                </a:solidFill>
              </a:rPr>
              <a:t>με παράδειγμα το </a:t>
            </a:r>
            <a:r>
              <a:rPr lang="el-GR" sz="3200" dirty="0" smtClean="0">
                <a:solidFill>
                  <a:prstClr val="black"/>
                </a:solidFill>
              </a:rPr>
              <a:t>αλκοόλ</a:t>
            </a:r>
            <a:r>
              <a:rPr lang="el-GR" sz="3200" b="1" dirty="0" smtClean="0"/>
              <a:t> </a:t>
            </a:r>
            <a:endParaRPr lang="el-GR" sz="3200" dirty="0"/>
          </a:p>
        </p:txBody>
      </p:sp>
      <p:sp>
        <p:nvSpPr>
          <p:cNvPr id="3" name="2 - Θέση περιεχομένου"/>
          <p:cNvSpPr>
            <a:spLocks noGrp="1"/>
          </p:cNvSpPr>
          <p:nvPr>
            <p:ph idx="1"/>
          </p:nvPr>
        </p:nvSpPr>
        <p:spPr>
          <a:xfrm>
            <a:off x="457200" y="1196752"/>
            <a:ext cx="8229600" cy="5661248"/>
          </a:xfrm>
        </p:spPr>
        <p:txBody>
          <a:bodyPr>
            <a:noAutofit/>
          </a:bodyPr>
          <a:lstStyle/>
          <a:p>
            <a:pPr>
              <a:buNone/>
            </a:pPr>
            <a:r>
              <a:rPr lang="el-GR" sz="2400" b="1" dirty="0" smtClean="0">
                <a:solidFill>
                  <a:srgbClr val="004B82"/>
                </a:solidFill>
              </a:rPr>
              <a:t>Φάσεις αλκοολισμού (συνέχεια)</a:t>
            </a:r>
            <a:endParaRPr lang="el-GR" sz="2400" dirty="0" smtClean="0">
              <a:solidFill>
                <a:srgbClr val="004B82"/>
              </a:solidFill>
            </a:endParaRPr>
          </a:p>
          <a:p>
            <a:r>
              <a:rPr lang="el-GR" sz="2400" b="1" dirty="0" smtClean="0">
                <a:solidFill>
                  <a:schemeClr val="accent2">
                    <a:lumMod val="75000"/>
                  </a:schemeClr>
                </a:solidFill>
              </a:rPr>
              <a:t>Κρίσιμη φάση</a:t>
            </a:r>
            <a:r>
              <a:rPr lang="el-GR" sz="2400" dirty="0" smtClean="0"/>
              <a:t/>
            </a:r>
            <a:br>
              <a:rPr lang="el-GR" sz="2400" dirty="0" smtClean="0"/>
            </a:br>
            <a:r>
              <a:rPr lang="el-GR" sz="2400" dirty="0" smtClean="0"/>
              <a:t>Χαρακτηρίζεται από την απώλεια του ελέγχου στη χρήση οινοπνευματωδών ποτών. Το άτομο δεν μπορεί να σταματήσει πριν φθάσει σε κάποιο σημείο μέθης, είτε μεθάει σε άλλοτε άλλα χρονικά διαστήματα με χαρακτηριστικά κενά μνήμης της προηγούμενης ημέρας. </a:t>
            </a:r>
          </a:p>
          <a:p>
            <a:r>
              <a:rPr lang="el-GR" sz="2400" b="1" dirty="0" smtClean="0">
                <a:solidFill>
                  <a:schemeClr val="accent2">
                    <a:lumMod val="75000"/>
                  </a:schemeClr>
                </a:solidFill>
              </a:rPr>
              <a:t>Χρόνια φάση</a:t>
            </a:r>
            <a:r>
              <a:rPr lang="el-GR" sz="2400" dirty="0" smtClean="0"/>
              <a:t/>
            </a:r>
            <a:br>
              <a:rPr lang="el-GR" sz="2400" dirty="0" smtClean="0"/>
            </a:br>
            <a:r>
              <a:rPr lang="el-GR" sz="2400" dirty="0" smtClean="0"/>
              <a:t>Η χρήση του οινοπνεύματος είναι καθημερινή και αποτελεί τον βασικό άξονα γύρω από τον οποίο περιστρέφεται ή συμπεριφορά του ατόμου. Οι σωματικές ψυχολογικές και κοινωνικές επιπτώσεις που έχουν αρχίσει ήδη στην προηγούμενη φάση τώρα μεγιστοποιούνται και γίνονται εμφανείς στο περιβάλλον. </a:t>
            </a:r>
          </a:p>
          <a:p>
            <a:pPr algn="just">
              <a:buNone/>
            </a:pPr>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350728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p:spPr>
        <p:txBody>
          <a:bodyPr vert="horz" lIns="91440" tIns="45720" rIns="91440" bIns="45720" rtlCol="0" anchor="ctr">
            <a:noAutofit/>
          </a:bodyPr>
          <a:lstStyle/>
          <a:p>
            <a:pPr lvl="0" fontAlgn="auto">
              <a:spcAft>
                <a:spcPts val="0"/>
              </a:spcAft>
              <a:defRPr/>
            </a:pPr>
            <a:r>
              <a:rPr lang="el-GR" sz="3200" dirty="0">
                <a:solidFill>
                  <a:prstClr val="black"/>
                </a:solidFill>
              </a:rPr>
              <a:t>Κατάχρηση ουσιών </a:t>
            </a:r>
            <a:r>
              <a:rPr lang="el-GR" sz="3200" dirty="0" smtClean="0">
                <a:solidFill>
                  <a:prstClr val="black"/>
                </a:solidFill>
              </a:rPr>
              <a:t>(</a:t>
            </a:r>
            <a:r>
              <a:rPr lang="en-US" sz="3200" dirty="0" smtClean="0">
                <a:solidFill>
                  <a:prstClr val="black"/>
                </a:solidFill>
              </a:rPr>
              <a:t>V</a:t>
            </a:r>
            <a:r>
              <a:rPr lang="el-GR" sz="3200" dirty="0">
                <a:solidFill>
                  <a:prstClr val="black"/>
                </a:solidFill>
              </a:rPr>
              <a:t>)</a:t>
            </a:r>
            <a:br>
              <a:rPr lang="el-GR" sz="3200" dirty="0">
                <a:solidFill>
                  <a:prstClr val="black"/>
                </a:solidFill>
              </a:rPr>
            </a:br>
            <a:r>
              <a:rPr lang="el-GR" sz="3200" dirty="0">
                <a:solidFill>
                  <a:prstClr val="black"/>
                </a:solidFill>
              </a:rPr>
              <a:t>με παράδειγμα το αλκοόλ</a:t>
            </a:r>
            <a:endParaRPr lang="el-GR" sz="3600" b="0" dirty="0"/>
          </a:p>
        </p:txBody>
      </p:sp>
      <p:sp>
        <p:nvSpPr>
          <p:cNvPr id="3" name="2 - Θέση περιεχομένου"/>
          <p:cNvSpPr>
            <a:spLocks noGrp="1"/>
          </p:cNvSpPr>
          <p:nvPr>
            <p:ph idx="1"/>
          </p:nvPr>
        </p:nvSpPr>
        <p:spPr>
          <a:xfrm>
            <a:off x="457200" y="1196752"/>
            <a:ext cx="8363272" cy="5400600"/>
          </a:xfrm>
        </p:spPr>
        <p:txBody>
          <a:bodyPr>
            <a:noAutofit/>
          </a:bodyPr>
          <a:lstStyle/>
          <a:p>
            <a:pPr>
              <a:buNone/>
            </a:pPr>
            <a:r>
              <a:rPr lang="el-GR" sz="2200" b="1" dirty="0" smtClean="0">
                <a:solidFill>
                  <a:srgbClr val="004B82"/>
                </a:solidFill>
              </a:rPr>
              <a:t>Τύποι αλκοολισμού</a:t>
            </a:r>
            <a:endParaRPr lang="el-GR" sz="2200" dirty="0" smtClean="0">
              <a:solidFill>
                <a:srgbClr val="004B82"/>
              </a:solidFill>
            </a:endParaRPr>
          </a:p>
          <a:p>
            <a:r>
              <a:rPr lang="el-GR" sz="2200" b="1" dirty="0" smtClean="0">
                <a:solidFill>
                  <a:schemeClr val="accent2">
                    <a:lumMod val="75000"/>
                  </a:schemeClr>
                </a:solidFill>
              </a:rPr>
              <a:t>Τύπος -α: </a:t>
            </a:r>
            <a:r>
              <a:rPr lang="el-GR" sz="2200" dirty="0" smtClean="0"/>
              <a:t/>
            </a:r>
            <a:br>
              <a:rPr lang="el-GR" sz="2200" dirty="0" smtClean="0"/>
            </a:br>
            <a:r>
              <a:rPr lang="el-GR" sz="2200" dirty="0" smtClean="0"/>
              <a:t>Είναι αυτός που πίνει συνειδητά με κίνητρο την καλυτέρευση της ψυχικής του διάθεσης την απαλλαγή από δυσάρεστα συναισθήματα ή την μείωση </a:t>
            </a:r>
            <a:r>
              <a:rPr lang="el-GR" sz="2200" dirty="0" err="1" smtClean="0"/>
              <a:t>ενδοψυχικών</a:t>
            </a:r>
            <a:r>
              <a:rPr lang="el-GR" sz="2200" dirty="0" smtClean="0"/>
              <a:t> συγκρούσεων, ελέγχει όμως την ποσότητα του οινοπνεύματος και η χρήση δεν είναι καθημερινή.</a:t>
            </a:r>
          </a:p>
          <a:p>
            <a:r>
              <a:rPr lang="el-GR" sz="2200" b="1" dirty="0" smtClean="0">
                <a:solidFill>
                  <a:schemeClr val="accent2">
                    <a:lumMod val="75000"/>
                  </a:schemeClr>
                </a:solidFill>
              </a:rPr>
              <a:t>Τύπος -β: </a:t>
            </a:r>
            <a:r>
              <a:rPr lang="el-GR" sz="2200" dirty="0" smtClean="0"/>
              <a:t/>
            </a:r>
            <a:br>
              <a:rPr lang="el-GR" sz="2200" dirty="0" smtClean="0"/>
            </a:br>
            <a:r>
              <a:rPr lang="el-GR" sz="2200" dirty="0" smtClean="0"/>
              <a:t>Πίνει μόνο στο κατάλληλο περιβάλλον και μόνο ευκαιριακά. Έχει σαν κίνητρο την ταύτιση ή προσαρμογή με το περιβάλλον αυτό και την παρέα. </a:t>
            </a:r>
          </a:p>
          <a:p>
            <a:r>
              <a:rPr lang="el-GR" sz="2200" b="1" dirty="0" smtClean="0">
                <a:solidFill>
                  <a:schemeClr val="accent2">
                    <a:lumMod val="75000"/>
                  </a:schemeClr>
                </a:solidFill>
              </a:rPr>
              <a:t>Τύπος -γ: </a:t>
            </a:r>
            <a:r>
              <a:rPr lang="el-GR" sz="2200" dirty="0" smtClean="0"/>
              <a:t/>
            </a:r>
            <a:br>
              <a:rPr lang="el-GR" sz="2200" dirty="0" smtClean="0"/>
            </a:br>
            <a:r>
              <a:rPr lang="el-GR" sz="2200" dirty="0" smtClean="0"/>
              <a:t>Αποτελεί την παθολογική εξέλιξη του τύπου - α. Είναι αυτός που πίνει για να "πνίξει" τα δυσάρεστα συναισθήματα ή τις </a:t>
            </a:r>
            <a:r>
              <a:rPr lang="el-GR" sz="2200" dirty="0" err="1" smtClean="0"/>
              <a:t>ενδοψυχικές</a:t>
            </a:r>
            <a:r>
              <a:rPr lang="el-GR" sz="2200" dirty="0" smtClean="0"/>
              <a:t> του συγκρούσεις. Χαρακτηρίζεται από την συνεχή απώλεια του ελέγχου (μέθη). Εδώ ανήκει η πλειονότητα των νέων αλκοολικών. Η εξάρτηση είναι ψυχολογική.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5401703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p:spPr>
        <p:txBody>
          <a:bodyPr vert="horz" lIns="91440" tIns="45720" rIns="91440" bIns="45720" rtlCol="0" anchor="ctr">
            <a:noAutofit/>
          </a:bodyPr>
          <a:lstStyle/>
          <a:p>
            <a:pPr lvl="0" fontAlgn="auto">
              <a:spcAft>
                <a:spcPts val="0"/>
              </a:spcAft>
              <a:defRPr/>
            </a:pPr>
            <a:r>
              <a:rPr lang="el-GR" sz="3200" dirty="0">
                <a:solidFill>
                  <a:prstClr val="black"/>
                </a:solidFill>
              </a:rPr>
              <a:t>Κατάχρηση ουσιών </a:t>
            </a:r>
            <a:r>
              <a:rPr lang="el-GR" sz="3200" dirty="0" smtClean="0">
                <a:solidFill>
                  <a:prstClr val="black"/>
                </a:solidFill>
              </a:rPr>
              <a:t>(</a:t>
            </a:r>
            <a:r>
              <a:rPr lang="en-US" sz="3200" dirty="0" smtClean="0">
                <a:solidFill>
                  <a:prstClr val="black"/>
                </a:solidFill>
              </a:rPr>
              <a:t>V</a:t>
            </a:r>
            <a:r>
              <a:rPr lang="el-GR" sz="3200" dirty="0">
                <a:solidFill>
                  <a:prstClr val="black"/>
                </a:solidFill>
              </a:rPr>
              <a:t>)</a:t>
            </a:r>
            <a:br>
              <a:rPr lang="el-GR" sz="3200" dirty="0">
                <a:solidFill>
                  <a:prstClr val="black"/>
                </a:solidFill>
              </a:rPr>
            </a:br>
            <a:r>
              <a:rPr lang="el-GR" sz="3200" dirty="0">
                <a:solidFill>
                  <a:prstClr val="black"/>
                </a:solidFill>
              </a:rPr>
              <a:t>με παράδειγμα το αλκοόλ</a:t>
            </a:r>
            <a:endParaRPr lang="el-GR" sz="3600" b="0" dirty="0"/>
          </a:p>
        </p:txBody>
      </p:sp>
      <p:sp>
        <p:nvSpPr>
          <p:cNvPr id="3" name="2 - Θέση περιεχομένου"/>
          <p:cNvSpPr>
            <a:spLocks noGrp="1"/>
          </p:cNvSpPr>
          <p:nvPr>
            <p:ph idx="1"/>
          </p:nvPr>
        </p:nvSpPr>
        <p:spPr/>
        <p:txBody>
          <a:bodyPr>
            <a:normAutofit/>
          </a:bodyPr>
          <a:lstStyle/>
          <a:p>
            <a:pPr>
              <a:buNone/>
            </a:pPr>
            <a:r>
              <a:rPr lang="el-GR" sz="2200" b="1" dirty="0" smtClean="0">
                <a:solidFill>
                  <a:srgbClr val="004B82"/>
                </a:solidFill>
              </a:rPr>
              <a:t>Τύποι αλκοολισμού (συνέχεια)</a:t>
            </a:r>
            <a:endParaRPr lang="el-GR" sz="2200" dirty="0" smtClean="0">
              <a:solidFill>
                <a:srgbClr val="004B82"/>
              </a:solidFill>
            </a:endParaRPr>
          </a:p>
          <a:p>
            <a:r>
              <a:rPr lang="el-GR" sz="2200" b="1" dirty="0" smtClean="0">
                <a:solidFill>
                  <a:schemeClr val="accent2">
                    <a:lumMod val="75000"/>
                  </a:schemeClr>
                </a:solidFill>
              </a:rPr>
              <a:t>τύπος -δ: </a:t>
            </a:r>
            <a:r>
              <a:rPr lang="el-GR" sz="2200" dirty="0" smtClean="0"/>
              <a:t/>
            </a:r>
            <a:br>
              <a:rPr lang="el-GR" sz="2200" dirty="0" smtClean="0"/>
            </a:br>
            <a:r>
              <a:rPr lang="el-GR" sz="2200" dirty="0" smtClean="0"/>
              <a:t>Αποτελεί την παθολογική εξέλιξη του τύπου -β. Η ταύτιση και προσαρμογή στο περιβάλλον παρεμποδίζει τις προστριβές με αυτό. Η συχνή χρήση οινοπνεύματος, οδηγεί σταδιακά σε μια κατ' αρχήν σωματική εξάρτηση από αυτό. </a:t>
            </a:r>
          </a:p>
          <a:p>
            <a:pPr marL="361950" indent="0">
              <a:buNone/>
            </a:pPr>
            <a:r>
              <a:rPr lang="el-GR" sz="2200" dirty="0" smtClean="0"/>
              <a:t>Χαρακτηρίζεται από την καθημερινή χρήση οινοπνεύματος, ακόμα και τις πρωινές ώρες (σε προχωρημένα στάδια) προς αποφυγή στερητικών συμπτωμάτων. Μόδες, συνήθειες, ήθη και έθιμα και άλλοι περιβαντολλογικοί παράγοντες παίζουν εδώ καθοριστικό ρόλο. </a:t>
            </a:r>
          </a:p>
          <a:p>
            <a:r>
              <a:rPr lang="el-GR" sz="2200" b="1" dirty="0" smtClean="0">
                <a:solidFill>
                  <a:schemeClr val="accent2">
                    <a:lumMod val="75000"/>
                  </a:schemeClr>
                </a:solidFill>
              </a:rPr>
              <a:t>τύπος -ε: </a:t>
            </a:r>
            <a:r>
              <a:rPr lang="el-GR" sz="2200" dirty="0" smtClean="0"/>
              <a:t/>
            </a:r>
            <a:br>
              <a:rPr lang="el-GR" sz="2200" dirty="0" smtClean="0"/>
            </a:br>
            <a:r>
              <a:rPr lang="el-GR" sz="2200" dirty="0" smtClean="0"/>
              <a:t>Χαρακτηρίζεται από περιοδική απώλεια του ελέγχου ενώ στα μεσοδιαστήματα απέχει της χρήσεως οινοπνευματωδών. </a:t>
            </a:r>
          </a:p>
          <a:p>
            <a:pPr algn="just">
              <a:buNone/>
            </a:pP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4063610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noGrp="1"/>
          </p:cNvSpPr>
          <p:nvPr>
            <p:ph type="title"/>
          </p:nvPr>
        </p:nvSpPr>
        <p:spPr>
          <a:prstGeom prst="rect">
            <a:avLst/>
          </a:prstGeom>
        </p:spPr>
        <p:txBody>
          <a:bodyPr vert="horz" lIns="91440" tIns="45720" rIns="91440" bIns="45720" rtlCol="0" anchor="ctr">
            <a:normAutofit/>
          </a:bodyPr>
          <a:lstStyle/>
          <a:p>
            <a:pPr lvl="0">
              <a:defRPr/>
            </a:pPr>
            <a:r>
              <a:rPr lang="el-GR" sz="3600" dirty="0">
                <a:solidFill>
                  <a:prstClr val="black"/>
                </a:solidFill>
              </a:rPr>
              <a:t>Κατάχρηση ουσιών (</a:t>
            </a:r>
            <a:r>
              <a:rPr lang="en-US" sz="3600" dirty="0" smtClean="0">
                <a:solidFill>
                  <a:prstClr val="black"/>
                </a:solidFill>
              </a:rPr>
              <a:t>VI</a:t>
            </a:r>
            <a:r>
              <a:rPr lang="el-GR" sz="3600" dirty="0" smtClean="0">
                <a:solidFill>
                  <a:prstClr val="black"/>
                </a:solidFill>
              </a:rPr>
              <a:t>)</a:t>
            </a:r>
            <a:endParaRPr kumimoji="0" lang="el-GR" sz="3600" b="0" i="0" u="none" strike="noStrike" kern="1200" cap="none" spc="0" normalizeH="0" baseline="0" noProof="0" dirty="0" smtClean="0">
              <a:ln>
                <a:noFill/>
              </a:ln>
              <a:solidFill>
                <a:schemeClr val="tx1"/>
              </a:solidFill>
              <a:effectLst/>
              <a:uLnTx/>
              <a:uFillTx/>
            </a:endParaRPr>
          </a:p>
        </p:txBody>
      </p:sp>
      <p:sp>
        <p:nvSpPr>
          <p:cNvPr id="3" name="2 - Θέση περιεχομένου"/>
          <p:cNvSpPr>
            <a:spLocks noGrp="1"/>
          </p:cNvSpPr>
          <p:nvPr>
            <p:ph idx="1"/>
          </p:nvPr>
        </p:nvSpPr>
        <p:spPr/>
        <p:txBody>
          <a:bodyPr>
            <a:normAutofit/>
          </a:bodyPr>
          <a:lstStyle/>
          <a:p>
            <a:pPr>
              <a:buNone/>
            </a:pPr>
            <a:r>
              <a:rPr lang="el-GR" sz="2200" b="1" dirty="0" smtClean="0">
                <a:solidFill>
                  <a:srgbClr val="004B82"/>
                </a:solidFill>
              </a:rPr>
              <a:t>Άλλες εξαρτησιογόνες ουσίες </a:t>
            </a:r>
          </a:p>
          <a:p>
            <a:r>
              <a:rPr lang="el-GR" sz="2200" dirty="0" smtClean="0"/>
              <a:t>Οπιούχα (Όπιο, Μορφίνη, Ηρωίνη, κ.α.)</a:t>
            </a:r>
          </a:p>
          <a:p>
            <a:r>
              <a:rPr lang="el-GR" sz="2200" dirty="0" smtClean="0"/>
              <a:t>Ινδική </a:t>
            </a:r>
            <a:r>
              <a:rPr lang="el-GR" sz="2200" dirty="0" err="1" smtClean="0"/>
              <a:t>κάνναβις</a:t>
            </a:r>
            <a:r>
              <a:rPr lang="el-GR" sz="2200" dirty="0" smtClean="0"/>
              <a:t> (πχ. Χασίς, Μαριχουάνα)</a:t>
            </a:r>
          </a:p>
          <a:p>
            <a:r>
              <a:rPr lang="el-GR" sz="2200" dirty="0" smtClean="0"/>
              <a:t>Παραισθησιογόνα </a:t>
            </a:r>
          </a:p>
          <a:p>
            <a:r>
              <a:rPr lang="el-GR" sz="2200" dirty="0" smtClean="0"/>
              <a:t>Ψυχοτονικά</a:t>
            </a:r>
          </a:p>
          <a:p>
            <a:r>
              <a:rPr lang="el-GR" sz="2200" dirty="0" smtClean="0"/>
              <a:t>Φάρμακα</a:t>
            </a:r>
          </a:p>
          <a:p>
            <a:r>
              <a:rPr lang="el-GR" sz="2200" dirty="0" smtClean="0"/>
              <a:t>Ουσίες με έντονη οσμή</a:t>
            </a:r>
          </a:p>
          <a:p>
            <a:r>
              <a:rPr lang="el-GR" sz="2200" dirty="0" smtClean="0"/>
              <a:t>Συνθετικές χημικές ουσίες</a:t>
            </a:r>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3186732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7bbe57a2fcb41f8a8ab2a9261b735261ec2b10"/>
</p:tagLst>
</file>

<file path=ppt/theme/theme1.xml><?xml version="1.0" encoding="utf-8"?>
<a:theme xmlns:a="http://schemas.openxmlformats.org/drawingml/2006/main" name="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1395</TotalTime>
  <Words>876</Words>
  <Application>Microsoft Office PowerPoint</Application>
  <PresentationFormat>Προβολή στην οθόνη (4:3)</PresentationFormat>
  <Paragraphs>122</Paragraphs>
  <Slides>16</Slides>
  <Notes>7</Notes>
  <HiddenSlides>0</HiddenSlides>
  <MMClips>0</MMClips>
  <ScaleCrop>false</ScaleCrop>
  <HeadingPairs>
    <vt:vector size="4" baseType="variant">
      <vt:variant>
        <vt:lpstr>Θέμα</vt:lpstr>
      </vt:variant>
      <vt:variant>
        <vt:i4>2</vt:i4>
      </vt:variant>
      <vt:variant>
        <vt:lpstr>Τίτλοι διαφανειών</vt:lpstr>
      </vt:variant>
      <vt:variant>
        <vt:i4>16</vt:i4>
      </vt:variant>
    </vt:vector>
  </HeadingPairs>
  <TitlesOfParts>
    <vt:vector size="18" baseType="lpstr">
      <vt:lpstr>OC_template_updated</vt:lpstr>
      <vt:lpstr>1_OC_template_updated</vt:lpstr>
      <vt:lpstr>Ψυχιατρική</vt:lpstr>
      <vt:lpstr>Κατάχρηση ουσιών (Ι)</vt:lpstr>
      <vt:lpstr>Κατάχρηση ουσιών (ΙΙ)</vt:lpstr>
      <vt:lpstr>Κατάχρηση ουσιών (ΙΙΙ) με παράδειγμα το αλκοόλ</vt:lpstr>
      <vt:lpstr>Κατάχρηση ουσιών (ΙV) με παράδειγμα το αλκοόλ </vt:lpstr>
      <vt:lpstr>Κατάχρηση ουσιών (ΙV) με παράδειγμα το αλκοόλ </vt:lpstr>
      <vt:lpstr>Κατάχρηση ουσιών (V) με παράδειγμα το αλκοόλ</vt:lpstr>
      <vt:lpstr>Κατάχρηση ουσιών (V) με παράδειγμα το αλκοόλ</vt:lpstr>
      <vt:lpstr>Κατάχρηση ουσιών (VI)</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176</cp:revision>
  <dcterms:created xsi:type="dcterms:W3CDTF">2013-03-04T13:35:19Z</dcterms:created>
  <dcterms:modified xsi:type="dcterms:W3CDTF">2015-08-28T10:42:05Z</dcterms:modified>
</cp:coreProperties>
</file>