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3"/>
  </p:notesMasterIdLst>
  <p:handoutMasterIdLst>
    <p:handoutMasterId r:id="rId24"/>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57" r:id="rId17"/>
    <p:sldId id="262" r:id="rId18"/>
    <p:sldId id="264" r:id="rId19"/>
    <p:sldId id="265" r:id="rId20"/>
    <p:sldId id="266"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79" d="100"/>
          <a:sy n="79" d="100"/>
        </p:scale>
        <p:origin x="-96"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17/9/2015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17/9/2015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1438605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paper-textures-crumpled-backgrounds-wallpapers-paper-textures-crumpled-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698"/>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2"/>
          <p:cNvSpPr/>
          <p:nvPr userDrawn="1"/>
        </p:nvSpPr>
        <p:spPr>
          <a:xfrm>
            <a:off x="391384" y="1196752"/>
            <a:ext cx="8361232" cy="5184576"/>
          </a:xfrm>
          <a:prstGeom prst="roundRect">
            <a:avLst>
              <a:gd name="adj" fmla="val 3352"/>
            </a:avLst>
          </a:prstGeom>
          <a:solidFill>
            <a:schemeClr val="bg1">
              <a:alpha val="78000"/>
            </a:schemeClr>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9" name="Τίτλος 1"/>
          <p:cNvSpPr txBox="1">
            <a:spLocks/>
          </p:cNvSpPr>
          <p:nvPr userDrawn="1"/>
        </p:nvSpPr>
        <p:spPr>
          <a:xfrm>
            <a:off x="467544" y="116632"/>
            <a:ext cx="8208912" cy="936104"/>
          </a:xfrm>
          <a:prstGeom prst="rect">
            <a:avLst/>
          </a:prstGeom>
          <a:solidFill>
            <a:schemeClr val="bg1">
              <a:alpha val="56000"/>
            </a:schemeClr>
          </a:solidFill>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sz="4000" b="1" dirty="0">
              <a:solidFill>
                <a:prstClr val="black"/>
              </a:solidFill>
            </a:endParaRPr>
          </a:p>
        </p:txBody>
      </p:sp>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marL="342900" indent="-342900">
              <a:spcBef>
                <a:spcPts val="1200"/>
              </a:spcBef>
              <a:buFont typeface="Courier New" panose="02070309020205020404" pitchFamily="49" charset="0"/>
              <a:buChar char="o"/>
              <a:defRPr sz="2400"/>
            </a:lvl1pPr>
            <a:lvl2pPr marL="742950" indent="-285750">
              <a:buFont typeface="Arial" panose="020B0604020202020204" pitchFamily="34" charset="0"/>
              <a:buChar cha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358957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5495334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944089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4723614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280997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32130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2254634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2850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4861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798184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Τεκμηριωμένη Λήψη Κλινικής Απόφασης</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l-GR" sz="2800" b="1" dirty="0"/>
              <a:t>4</a:t>
            </a:r>
            <a:r>
              <a:rPr lang="el-GR" sz="2800" dirty="0" smtClean="0"/>
              <a:t>:</a:t>
            </a:r>
            <a:r>
              <a:rPr lang="en-US" sz="2800" dirty="0" smtClean="0"/>
              <a:t> </a:t>
            </a:r>
            <a:r>
              <a:rPr lang="el-GR" sz="2800" dirty="0"/>
              <a:t>Ακρωνύμιο </a:t>
            </a:r>
            <a:r>
              <a:rPr lang="en-US" sz="2800" smtClean="0"/>
              <a:t>PICO</a:t>
            </a:r>
            <a:r>
              <a:rPr lang="el-GR" sz="2800" smtClean="0"/>
              <a:t> </a:t>
            </a:r>
            <a:r>
              <a:rPr lang="el-GR" sz="2800" dirty="0"/>
              <a:t>και ηλεκτρονική αναζήτηση </a:t>
            </a:r>
            <a:r>
              <a:rPr lang="el-GR" sz="2800" dirty="0" smtClean="0"/>
              <a:t>δεδομένων</a:t>
            </a:r>
          </a:p>
          <a:p>
            <a:pPr>
              <a:spcBef>
                <a:spcPts val="0"/>
              </a:spcBef>
              <a:spcAft>
                <a:spcPts val="1200"/>
              </a:spcAft>
            </a:pPr>
            <a:r>
              <a:rPr lang="el-GR" sz="2400" dirty="0" smtClean="0"/>
              <a:t>Κλαίρη </a:t>
            </a:r>
            <a:r>
              <a:rPr lang="el-GR" sz="2400" dirty="0" err="1" smtClean="0"/>
              <a:t>Γουρουντή</a:t>
            </a:r>
            <a:r>
              <a:rPr lang="el-GR" sz="2400" dirty="0" smtClean="0"/>
              <a:t>, </a:t>
            </a:r>
            <a:r>
              <a:rPr lang="en-US" sz="2400" dirty="0" smtClean="0"/>
              <a:t>PhD</a:t>
            </a:r>
            <a:endParaRPr lang="el-GR" sz="2400" dirty="0"/>
          </a:p>
          <a:p>
            <a:pPr>
              <a:spcBef>
                <a:spcPts val="0"/>
              </a:spcBef>
            </a:pPr>
            <a:r>
              <a:rPr lang="el-GR" sz="2400" dirty="0"/>
              <a:t>Τμήμα </a:t>
            </a:r>
            <a:r>
              <a:rPr lang="el-GR" sz="2400" dirty="0" smtClean="0"/>
              <a:t>Μαιευτικής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Λογικός τελεστής </a:t>
            </a:r>
            <a:r>
              <a:rPr lang="en-US" dirty="0" smtClean="0"/>
              <a:t>AND</a:t>
            </a:r>
            <a:r>
              <a:rPr lang="el-GR" dirty="0" smtClean="0"/>
              <a:t> </a:t>
            </a:r>
            <a:r>
              <a:rPr lang="el-GR" sz="3200" b="0" dirty="0" smtClean="0"/>
              <a:t>(1 από 2)</a:t>
            </a:r>
            <a:endParaRPr lang="el-GR" sz="3200" b="0" dirty="0"/>
          </a:p>
        </p:txBody>
      </p:sp>
      <p:sp>
        <p:nvSpPr>
          <p:cNvPr id="3" name="Θέση περιεχομένου 2"/>
          <p:cNvSpPr>
            <a:spLocks noGrp="1"/>
          </p:cNvSpPr>
          <p:nvPr>
            <p:ph idx="1"/>
          </p:nvPr>
        </p:nvSpPr>
        <p:spPr>
          <a:xfrm>
            <a:off x="457200" y="1556792"/>
            <a:ext cx="8229600" cy="4680520"/>
          </a:xfrm>
        </p:spPr>
        <p:txBody>
          <a:bodyPr/>
          <a:lstStyle/>
          <a:p>
            <a:r>
              <a:rPr lang="el-GR" dirty="0"/>
              <a:t>Ο λογικός τελεστής «AND» χρησιμοποιείται όταν επιθυμούμε </a:t>
            </a:r>
            <a:r>
              <a:rPr lang="el-GR" b="1" dirty="0"/>
              <a:t>να ανακτήσουμε άρθρα που να συμπεριλαμβάνουν δύο ή περισσότερους όρους (π.χ. ‘</a:t>
            </a:r>
            <a:r>
              <a:rPr lang="el-GR" b="1" dirty="0" err="1"/>
              <a:t>electronic</a:t>
            </a:r>
            <a:r>
              <a:rPr lang="el-GR" b="1" dirty="0"/>
              <a:t> </a:t>
            </a:r>
            <a:r>
              <a:rPr lang="el-GR" b="1" dirty="0" err="1"/>
              <a:t>fetal</a:t>
            </a:r>
            <a:r>
              <a:rPr lang="el-GR" b="1" dirty="0"/>
              <a:t> </a:t>
            </a:r>
            <a:r>
              <a:rPr lang="el-GR" b="1" dirty="0" err="1"/>
              <a:t>monitoring</a:t>
            </a:r>
            <a:r>
              <a:rPr lang="el-GR" b="1" dirty="0"/>
              <a:t>’ AND ‘</a:t>
            </a:r>
            <a:r>
              <a:rPr lang="el-GR" b="1" dirty="0" err="1"/>
              <a:t>intermittent</a:t>
            </a:r>
            <a:r>
              <a:rPr lang="el-GR" b="1" dirty="0"/>
              <a:t> </a:t>
            </a:r>
            <a:r>
              <a:rPr lang="el-GR" b="1" dirty="0" err="1"/>
              <a:t>auscultation</a:t>
            </a:r>
            <a:r>
              <a:rPr lang="el-GR" b="1" dirty="0"/>
              <a:t>’) ταυτοχρόνως. </a:t>
            </a:r>
          </a:p>
          <a:p>
            <a:r>
              <a:rPr lang="el-GR" dirty="0"/>
              <a:t>Ως εκ τούτου, με την χρήση του λογικού τελεστή «AND» </a:t>
            </a:r>
            <a:r>
              <a:rPr lang="el-GR" b="1" dirty="0"/>
              <a:t>η αναζήτηση περιορίζεται διότι εστιάζεται περισσότερο σε ένα θέμα.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340943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Λογικός τελεστής </a:t>
            </a:r>
            <a:r>
              <a:rPr lang="en-US" dirty="0"/>
              <a:t>AND</a:t>
            </a:r>
            <a:r>
              <a:rPr lang="el-GR" dirty="0"/>
              <a:t>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412776"/>
          <a:ext cx="8280920" cy="4145280"/>
        </p:xfrm>
        <a:graphic>
          <a:graphicData uri="http://schemas.openxmlformats.org/drawingml/2006/table">
            <a:tbl>
              <a:tblPr firstRow="1" bandRow="1">
                <a:tableStyleId>{5940675A-B579-460E-94D1-54222C63F5DA}</a:tableStyleId>
              </a:tblPr>
              <a:tblGrid>
                <a:gridCol w="1440160"/>
                <a:gridCol w="864096"/>
                <a:gridCol w="1512168"/>
                <a:gridCol w="720080"/>
                <a:gridCol w="1656184"/>
                <a:gridCol w="720080"/>
                <a:gridCol w="1368152"/>
              </a:tblGrid>
              <a:tr h="370840">
                <a:tc>
                  <a:txBody>
                    <a:bodyPr/>
                    <a:lstStyle/>
                    <a:p>
                      <a:r>
                        <a:rPr lang="el-GR" sz="2000" b="1" dirty="0" smtClean="0"/>
                        <a:t>Πληθυσμός</a:t>
                      </a:r>
                      <a:endParaRPr lang="el-GR" sz="2000" b="1" dirty="0"/>
                    </a:p>
                  </a:txBody>
                  <a:tcPr/>
                </a:tc>
                <a:tc>
                  <a:txBody>
                    <a:bodyPr/>
                    <a:lstStyle/>
                    <a:p>
                      <a:r>
                        <a:rPr lang="el-GR" sz="2000" b="1" dirty="0" smtClean="0"/>
                        <a:t> </a:t>
                      </a:r>
                      <a:endParaRPr lang="el-GR" sz="2000" b="1" dirty="0"/>
                    </a:p>
                  </a:txBody>
                  <a:tcPr/>
                </a:tc>
                <a:tc>
                  <a:txBody>
                    <a:bodyPr/>
                    <a:lstStyle/>
                    <a:p>
                      <a:r>
                        <a:rPr lang="el-GR" sz="2000" b="1" dirty="0" smtClean="0"/>
                        <a:t>Παρέμβαση</a:t>
                      </a:r>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Εναλλακτική παρέμβαση</a:t>
                      </a:r>
                    </a:p>
                    <a:p>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Εκβάσεις </a:t>
                      </a:r>
                    </a:p>
                  </a:txBody>
                  <a:tcPr/>
                </a:tc>
              </a:tr>
              <a:tr h="370840">
                <a:tc>
                  <a:txBody>
                    <a:bodyPr/>
                    <a:lstStyle/>
                    <a:p>
                      <a:r>
                        <a:rPr lang="en-US" sz="2000" dirty="0" err="1" smtClean="0"/>
                        <a:t>Pregnan</a:t>
                      </a:r>
                      <a:r>
                        <a:rPr lang="en-US" sz="2000" dirty="0" smtClean="0"/>
                        <a:t>$</a:t>
                      </a:r>
                      <a:endParaRPr lang="el-GR" sz="2000" dirty="0"/>
                    </a:p>
                  </a:txBody>
                  <a:tcPr/>
                </a:tc>
                <a:tc>
                  <a:txBody>
                    <a:bodyPr/>
                    <a:lstStyle/>
                    <a:p>
                      <a:pPr algn="ctr"/>
                      <a:r>
                        <a:rPr lang="en-US" sz="2000" dirty="0" smtClean="0"/>
                        <a:t>AND</a:t>
                      </a:r>
                      <a:endParaRPr lang="el-GR" sz="2000" dirty="0"/>
                    </a:p>
                  </a:txBody>
                  <a:tcPr/>
                </a:tc>
                <a:tc>
                  <a:txBody>
                    <a:bodyPr/>
                    <a:lstStyle/>
                    <a:p>
                      <a:r>
                        <a:rPr lang="en-US" sz="2000" dirty="0" err="1" smtClean="0"/>
                        <a:t>Cardiotoc</a:t>
                      </a:r>
                      <a:r>
                        <a:rPr lang="en-US" sz="2000" dirty="0" smtClean="0"/>
                        <a:t>$</a:t>
                      </a:r>
                    </a:p>
                    <a:p>
                      <a:pPr algn="ctr"/>
                      <a:r>
                        <a:rPr lang="en-US" sz="2000" dirty="0" smtClean="0"/>
                        <a:t>OR</a:t>
                      </a:r>
                    </a:p>
                    <a:p>
                      <a:pPr algn="ctr"/>
                      <a:r>
                        <a:rPr lang="en-US" sz="2000" dirty="0" smtClean="0"/>
                        <a:t>Admission</a:t>
                      </a:r>
                    </a:p>
                    <a:p>
                      <a:pPr algn="ctr"/>
                      <a:r>
                        <a:rPr lang="en-US" sz="2000" dirty="0" err="1" smtClean="0"/>
                        <a:t>Cardiotoc</a:t>
                      </a:r>
                      <a:r>
                        <a:rPr lang="en-US" sz="2000" dirty="0" smtClean="0"/>
                        <a:t>$</a:t>
                      </a:r>
                    </a:p>
                    <a:p>
                      <a:pPr algn="ctr"/>
                      <a:r>
                        <a:rPr lang="en-US" sz="2000" dirty="0" smtClean="0"/>
                        <a:t>OR</a:t>
                      </a:r>
                    </a:p>
                    <a:p>
                      <a:pPr algn="ctr"/>
                      <a:r>
                        <a:rPr lang="en-US" sz="2000" dirty="0" smtClean="0"/>
                        <a:t>Fetal monitoring</a:t>
                      </a:r>
                    </a:p>
                    <a:p>
                      <a:pPr algn="ctr"/>
                      <a:r>
                        <a:rPr lang="en-US" sz="2000" dirty="0" smtClean="0"/>
                        <a:t>OR</a:t>
                      </a:r>
                    </a:p>
                    <a:p>
                      <a:pPr algn="ctr"/>
                      <a:r>
                        <a:rPr lang="en-US" sz="2000" dirty="0" smtClean="0"/>
                        <a:t>Admission EFM</a:t>
                      </a:r>
                      <a:endParaRPr lang="el-GR" sz="2000" dirty="0"/>
                    </a:p>
                  </a:txBody>
                  <a:tcPr/>
                </a:tc>
                <a:tc>
                  <a:txBody>
                    <a:bodyPr/>
                    <a:lstStyle/>
                    <a:p>
                      <a:pPr algn="ctr"/>
                      <a:r>
                        <a:rPr lang="en-US" sz="2000" dirty="0" smtClean="0"/>
                        <a:t>AND</a:t>
                      </a:r>
                      <a:endParaRPr lang="el-GR" sz="2000" dirty="0"/>
                    </a:p>
                  </a:txBody>
                  <a:tcPr/>
                </a:tc>
                <a:tc>
                  <a:txBody>
                    <a:bodyPr/>
                    <a:lstStyle/>
                    <a:p>
                      <a:pPr algn="ctr"/>
                      <a:r>
                        <a:rPr lang="en-US" sz="2000" dirty="0" err="1" smtClean="0"/>
                        <a:t>Auscultat</a:t>
                      </a:r>
                      <a:r>
                        <a:rPr lang="en-US" sz="2000" dirty="0" smtClean="0"/>
                        <a:t>$</a:t>
                      </a:r>
                    </a:p>
                    <a:p>
                      <a:pPr algn="ctr"/>
                      <a:r>
                        <a:rPr lang="en-US" sz="2000" dirty="0" smtClean="0"/>
                        <a:t>OR</a:t>
                      </a:r>
                    </a:p>
                    <a:p>
                      <a:pPr algn="ctr"/>
                      <a:r>
                        <a:rPr lang="en-US" sz="2000" dirty="0" err="1" smtClean="0"/>
                        <a:t>Intermitten</a:t>
                      </a:r>
                      <a:r>
                        <a:rPr lang="en-US" sz="2000" dirty="0" smtClean="0"/>
                        <a:t> </a:t>
                      </a:r>
                      <a:r>
                        <a:rPr lang="en-US" sz="2000" dirty="0" err="1" smtClean="0"/>
                        <a:t>auscultat</a:t>
                      </a:r>
                      <a:r>
                        <a:rPr lang="en-US" sz="2000" dirty="0" smtClean="0"/>
                        <a:t>$</a:t>
                      </a:r>
                      <a:endParaRPr lang="el-GR" sz="2000" dirty="0"/>
                    </a:p>
                  </a:txBody>
                  <a:tcPr/>
                </a:tc>
                <a:tc>
                  <a:txBody>
                    <a:bodyPr/>
                    <a:lstStyle/>
                    <a:p>
                      <a:r>
                        <a:rPr lang="en-US" sz="2000" dirty="0" smtClean="0"/>
                        <a:t>AND</a:t>
                      </a:r>
                      <a:endParaRPr lang="el-GR" sz="2000" dirty="0"/>
                    </a:p>
                  </a:txBody>
                  <a:tcPr/>
                </a:tc>
                <a:tc>
                  <a:txBody>
                    <a:bodyPr/>
                    <a:lstStyle/>
                    <a:p>
                      <a:pPr algn="ctr"/>
                      <a:r>
                        <a:rPr lang="en-US" sz="2000" dirty="0" smtClean="0"/>
                        <a:t>Caesarean delivery</a:t>
                      </a:r>
                    </a:p>
                    <a:p>
                      <a:pPr algn="ctr"/>
                      <a:r>
                        <a:rPr lang="en-US" sz="2000" dirty="0" smtClean="0"/>
                        <a:t>OR</a:t>
                      </a:r>
                    </a:p>
                    <a:p>
                      <a:pPr algn="ctr"/>
                      <a:r>
                        <a:rPr lang="en-US" sz="2000" dirty="0" err="1" smtClean="0"/>
                        <a:t>Casesarean</a:t>
                      </a:r>
                      <a:r>
                        <a:rPr lang="en-US" sz="2000" dirty="0" smtClean="0"/>
                        <a:t> section</a:t>
                      </a:r>
                    </a:p>
                    <a:p>
                      <a:pPr algn="ctr"/>
                      <a:r>
                        <a:rPr lang="en-US" sz="2000" dirty="0" smtClean="0"/>
                        <a:t>AND</a:t>
                      </a:r>
                    </a:p>
                    <a:p>
                      <a:pPr algn="ctr"/>
                      <a:r>
                        <a:rPr lang="en-US" sz="2000" dirty="0" smtClean="0"/>
                        <a:t>Apgar score</a:t>
                      </a:r>
                      <a:endParaRPr lang="el-GR" sz="2000" dirty="0"/>
                    </a:p>
                  </a:txBody>
                  <a:tcPr/>
                </a:tc>
              </a:tr>
            </a:tbl>
          </a:graphicData>
        </a:graphic>
      </p:graphicFrame>
    </p:spTree>
    <p:extLst>
      <p:ext uri="{BB962C8B-B14F-4D97-AF65-F5344CB8AC3E}">
        <p14:creationId xmlns:p14="http://schemas.microsoft.com/office/powerpoint/2010/main" val="2616100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Λογικός τελεστής </a:t>
            </a:r>
            <a:r>
              <a:rPr lang="en-US" dirty="0"/>
              <a:t>NO</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a:lnSpc>
                <a:spcPct val="90000"/>
              </a:lnSpc>
            </a:pPr>
            <a:r>
              <a:rPr lang="el-GR" altLang="el-GR" dirty="0"/>
              <a:t>Ο λογικός τελεστής «</a:t>
            </a:r>
            <a:r>
              <a:rPr lang="en-US" altLang="el-GR" dirty="0"/>
              <a:t>NO</a:t>
            </a:r>
            <a:r>
              <a:rPr lang="el-GR" altLang="el-GR" dirty="0"/>
              <a:t>» χρησιμοποιείται όταν επιθυμούμε </a:t>
            </a:r>
            <a:r>
              <a:rPr lang="el-GR" altLang="el-GR" b="1" dirty="0"/>
              <a:t>να αποκλείσουμε </a:t>
            </a:r>
            <a:r>
              <a:rPr lang="el-GR" altLang="el-GR" b="1" dirty="0" err="1"/>
              <a:t>συγκεκριμένουν</a:t>
            </a:r>
            <a:r>
              <a:rPr lang="el-GR" altLang="el-GR" b="1" dirty="0"/>
              <a:t> όρους ή λέξεις κλειδιά από την αναζήτηση μας</a:t>
            </a:r>
            <a:r>
              <a:rPr lang="el-GR" altLang="el-GR" dirty="0"/>
              <a:t> (π.χ. ΝΟ ‘</a:t>
            </a:r>
            <a:r>
              <a:rPr lang="en-US" altLang="el-GR" dirty="0"/>
              <a:t>fetal echocardiography</a:t>
            </a:r>
            <a:r>
              <a:rPr lang="el-GR" altLang="el-GR" dirty="0"/>
              <a:t>’). </a:t>
            </a:r>
            <a:endParaRPr lang="en-US" altLang="el-GR" dirty="0"/>
          </a:p>
          <a:p>
            <a:pPr>
              <a:lnSpc>
                <a:spcPct val="90000"/>
              </a:lnSpc>
            </a:pPr>
            <a:r>
              <a:rPr lang="el-GR" altLang="el-GR" dirty="0"/>
              <a:t>Πρέπει να είμαστε πολύ προσεκτικοί όταν χρησιμοποιούμαι το ΟΧΙ καθώς μπορεί από απροσεξία να </a:t>
            </a:r>
            <a:r>
              <a:rPr lang="el-GR" altLang="el-GR" dirty="0" err="1"/>
              <a:t>αποκλείσουμαι</a:t>
            </a:r>
            <a:r>
              <a:rPr lang="el-GR" altLang="el-GR" dirty="0"/>
              <a:t> άρθρα που είναι συναφή με το ερώτημα.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111054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Εργαλεία περικοπής και </a:t>
            </a:r>
            <a:r>
              <a:rPr lang="el-GR" sz="3200" dirty="0" smtClean="0"/>
              <a:t>μπαλαντέρ </a:t>
            </a:r>
            <a:r>
              <a:rPr lang="el-GR" sz="3200" dirty="0"/>
              <a:t>λέξεων </a:t>
            </a:r>
            <a:r>
              <a:rPr lang="en-US" sz="3200" dirty="0" smtClean="0"/>
              <a:t/>
            </a:r>
            <a:br>
              <a:rPr lang="en-US" sz="3200" dirty="0" smtClean="0"/>
            </a:br>
            <a:r>
              <a:rPr lang="el-GR" sz="3000" b="0" dirty="0" smtClean="0"/>
              <a:t>(1 από 2)</a:t>
            </a:r>
            <a:endParaRPr lang="el-GR" sz="3000" b="0" dirty="0"/>
          </a:p>
        </p:txBody>
      </p:sp>
      <p:sp>
        <p:nvSpPr>
          <p:cNvPr id="3" name="Θέση περιεχομένου 2"/>
          <p:cNvSpPr>
            <a:spLocks noGrp="1"/>
          </p:cNvSpPr>
          <p:nvPr>
            <p:ph idx="1"/>
          </p:nvPr>
        </p:nvSpPr>
        <p:spPr/>
        <p:txBody>
          <a:bodyPr>
            <a:normAutofit fontScale="92500" lnSpcReduction="10000"/>
          </a:bodyPr>
          <a:lstStyle/>
          <a:p>
            <a:r>
              <a:rPr lang="el-GR" dirty="0"/>
              <a:t>Πολλές βάσεις δεδομένων θα ανασύρουν εκείνες τις εγγραφές μόνον που περιέχουν την ακριβή λέξη ή φράση που έχετε πληκτρολογήσει.  </a:t>
            </a:r>
          </a:p>
          <a:p>
            <a:r>
              <a:rPr lang="el-GR" dirty="0"/>
              <a:t>Η περικοπή (κολόβωση) είναι επινόηση ενός γρήγορου μονοπατιού προς </a:t>
            </a:r>
            <a:r>
              <a:rPr lang="el-GR" dirty="0" err="1"/>
              <a:t>εξοικονόμιση</a:t>
            </a:r>
            <a:r>
              <a:rPr lang="el-GR" dirty="0"/>
              <a:t> χρόνου, έτσι ώστε όλες οι διάφορες παραλλαγές μιας λέξης δεν χρειάζεται να πληκτρολογούνται σαν μέρος της ερευνητικής στρατηγικής. </a:t>
            </a:r>
            <a:endParaRPr lang="el-GR" dirty="0" smtClean="0"/>
          </a:p>
          <a:p>
            <a:pPr>
              <a:lnSpc>
                <a:spcPct val="80000"/>
              </a:lnSpc>
            </a:pPr>
            <a:r>
              <a:rPr lang="el-GR" altLang="el-GR" dirty="0"/>
              <a:t>Λειτουργεί ανευρίσκοντας την αρχή μιας λέξης με οποιαδήποτε διαφορετική κατάληξη </a:t>
            </a:r>
            <a:r>
              <a:rPr lang="el-GR" altLang="el-GR" dirty="0" err="1"/>
              <a:t>σ’αυτήν</a:t>
            </a:r>
            <a:r>
              <a:rPr lang="el-GR" altLang="el-GR" dirty="0"/>
              <a:t>.  </a:t>
            </a:r>
          </a:p>
          <a:p>
            <a:pPr>
              <a:lnSpc>
                <a:spcPct val="80000"/>
              </a:lnSpc>
            </a:pPr>
            <a:r>
              <a:rPr lang="el-GR" altLang="el-GR" dirty="0"/>
              <a:t>Για να ανακτήσουμε όλες τις λέξεις με κοινή ρίζα θα πρέπει να αφαιρέσουμε από την λέξη την κατάληξη της και να τοποθετήσουμε το σύμβολο «$», ή το σύμβολο «*» (ανάλογα με την βάση δεδομένων) στο τέλος της ρίζας της λέξης (π.χ. </a:t>
            </a:r>
            <a:r>
              <a:rPr lang="el-GR" altLang="el-GR" dirty="0" err="1"/>
              <a:t>αναζήτωντας</a:t>
            </a:r>
            <a:r>
              <a:rPr lang="el-GR" altLang="el-GR" dirty="0"/>
              <a:t> τον όρο ‘</a:t>
            </a:r>
            <a:r>
              <a:rPr lang="en-US" altLang="el-GR" dirty="0" err="1"/>
              <a:t>pregnan</a:t>
            </a:r>
            <a:r>
              <a:rPr lang="el-GR" altLang="el-GR" dirty="0"/>
              <a:t>’* οι μηχανές αναζήτησης θα ανακτήσουν καταχωρήσεις που περιλαμβάνουν τους όρους ‘</a:t>
            </a:r>
            <a:r>
              <a:rPr lang="en-US" altLang="el-GR" dirty="0"/>
              <a:t>pregnant</a:t>
            </a:r>
            <a:r>
              <a:rPr lang="el-GR" altLang="el-GR" dirty="0"/>
              <a:t>’ και ‘</a:t>
            </a:r>
            <a:r>
              <a:rPr lang="en-US" altLang="el-GR" dirty="0"/>
              <a:t>pregnancy</a:t>
            </a:r>
            <a:r>
              <a:rPr lang="el-GR" alt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825864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Εργαλεία περικοπής και </a:t>
            </a:r>
            <a:r>
              <a:rPr lang="el-GR" sz="3600" dirty="0" smtClean="0"/>
              <a:t>μπαλαντέρ </a:t>
            </a:r>
            <a:r>
              <a:rPr lang="el-GR" sz="3600" dirty="0"/>
              <a:t>λέξεων </a:t>
            </a:r>
            <a:r>
              <a:rPr lang="en-US" sz="3600" dirty="0" smtClean="0"/>
              <a:t/>
            </a:r>
            <a:br>
              <a:rPr lang="en-US" sz="3600" dirty="0" smtClean="0"/>
            </a:br>
            <a:r>
              <a:rPr lang="el-GR" sz="3300" b="0" dirty="0" smtClean="0"/>
              <a:t>(2 </a:t>
            </a:r>
            <a:r>
              <a:rPr lang="el-GR" sz="3300" b="0" dirty="0"/>
              <a:t>από </a:t>
            </a:r>
            <a:r>
              <a:rPr lang="el-GR" sz="3300" b="0" dirty="0" smtClean="0"/>
              <a:t>2)</a:t>
            </a:r>
            <a:endParaRPr lang="el-GR" sz="3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graphicFrame>
        <p:nvGraphicFramePr>
          <p:cNvPr id="5" name="Πίνακας 4"/>
          <p:cNvGraphicFramePr>
            <a:graphicFrameLocks noGrp="1"/>
          </p:cNvGraphicFramePr>
          <p:nvPr>
            <p:extLst/>
          </p:nvPr>
        </p:nvGraphicFramePr>
        <p:xfrm>
          <a:off x="467544" y="1412776"/>
          <a:ext cx="8280920" cy="4145280"/>
        </p:xfrm>
        <a:graphic>
          <a:graphicData uri="http://schemas.openxmlformats.org/drawingml/2006/table">
            <a:tbl>
              <a:tblPr firstRow="1" bandRow="1">
                <a:tableStyleId>{5940675A-B579-460E-94D1-54222C63F5DA}</a:tableStyleId>
              </a:tblPr>
              <a:tblGrid>
                <a:gridCol w="1440160"/>
                <a:gridCol w="864096"/>
                <a:gridCol w="1512168"/>
                <a:gridCol w="720080"/>
                <a:gridCol w="1656184"/>
                <a:gridCol w="720080"/>
                <a:gridCol w="1368152"/>
              </a:tblGrid>
              <a:tr h="370840">
                <a:tc>
                  <a:txBody>
                    <a:bodyPr/>
                    <a:lstStyle/>
                    <a:p>
                      <a:r>
                        <a:rPr lang="el-GR" sz="2000" b="1" dirty="0" smtClean="0"/>
                        <a:t>Πληθυσμός</a:t>
                      </a:r>
                      <a:endParaRPr lang="el-GR" sz="2000" b="1" dirty="0"/>
                    </a:p>
                  </a:txBody>
                  <a:tcPr/>
                </a:tc>
                <a:tc>
                  <a:txBody>
                    <a:bodyPr/>
                    <a:lstStyle/>
                    <a:p>
                      <a:r>
                        <a:rPr lang="el-GR" sz="2000" b="1" dirty="0" smtClean="0"/>
                        <a:t> </a:t>
                      </a:r>
                      <a:endParaRPr lang="el-GR" sz="2000" b="1" dirty="0"/>
                    </a:p>
                  </a:txBody>
                  <a:tcPr/>
                </a:tc>
                <a:tc>
                  <a:txBody>
                    <a:bodyPr/>
                    <a:lstStyle/>
                    <a:p>
                      <a:r>
                        <a:rPr lang="el-GR" sz="2000" b="1" dirty="0" smtClean="0"/>
                        <a:t>Παρέμβαση</a:t>
                      </a:r>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Εναλλακτική παρέμβαση</a:t>
                      </a:r>
                    </a:p>
                    <a:p>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Εκβάσεις </a:t>
                      </a:r>
                    </a:p>
                  </a:txBody>
                  <a:tcPr/>
                </a:tc>
              </a:tr>
              <a:tr h="370840">
                <a:tc>
                  <a:txBody>
                    <a:bodyPr/>
                    <a:lstStyle/>
                    <a:p>
                      <a:r>
                        <a:rPr lang="en-US" sz="2000" dirty="0" err="1" smtClean="0"/>
                        <a:t>Pregnan</a:t>
                      </a:r>
                      <a:r>
                        <a:rPr lang="en-US" sz="2000" dirty="0" smtClean="0"/>
                        <a:t>$</a:t>
                      </a:r>
                      <a:endParaRPr lang="el-GR" sz="2000" dirty="0"/>
                    </a:p>
                  </a:txBody>
                  <a:tcPr/>
                </a:tc>
                <a:tc>
                  <a:txBody>
                    <a:bodyPr/>
                    <a:lstStyle/>
                    <a:p>
                      <a:pPr algn="ctr"/>
                      <a:r>
                        <a:rPr lang="en-US" sz="2000" dirty="0" smtClean="0"/>
                        <a:t>AND</a:t>
                      </a:r>
                      <a:endParaRPr lang="el-GR" sz="2000" dirty="0"/>
                    </a:p>
                  </a:txBody>
                  <a:tcPr/>
                </a:tc>
                <a:tc>
                  <a:txBody>
                    <a:bodyPr/>
                    <a:lstStyle/>
                    <a:p>
                      <a:r>
                        <a:rPr lang="en-US" sz="2000" dirty="0" err="1" smtClean="0"/>
                        <a:t>Cardiotoc</a:t>
                      </a:r>
                      <a:r>
                        <a:rPr lang="en-US" sz="2000" dirty="0" smtClean="0"/>
                        <a:t>$</a:t>
                      </a:r>
                    </a:p>
                    <a:p>
                      <a:pPr algn="ctr"/>
                      <a:r>
                        <a:rPr lang="en-US" sz="2000" dirty="0" smtClean="0"/>
                        <a:t>OR</a:t>
                      </a:r>
                    </a:p>
                    <a:p>
                      <a:pPr algn="ctr"/>
                      <a:r>
                        <a:rPr lang="en-US" sz="2000" dirty="0" smtClean="0"/>
                        <a:t>Admission</a:t>
                      </a:r>
                    </a:p>
                    <a:p>
                      <a:pPr algn="ctr"/>
                      <a:r>
                        <a:rPr lang="en-US" sz="2000" dirty="0" err="1" smtClean="0"/>
                        <a:t>Cardiotoc</a:t>
                      </a:r>
                      <a:r>
                        <a:rPr lang="en-US" sz="2000" dirty="0" smtClean="0"/>
                        <a:t>$</a:t>
                      </a:r>
                    </a:p>
                    <a:p>
                      <a:pPr algn="ctr"/>
                      <a:r>
                        <a:rPr lang="en-US" sz="2000" dirty="0" smtClean="0"/>
                        <a:t>OR</a:t>
                      </a:r>
                    </a:p>
                    <a:p>
                      <a:pPr algn="ctr"/>
                      <a:r>
                        <a:rPr lang="en-US" sz="2000" dirty="0" smtClean="0"/>
                        <a:t>Fetal monitoring</a:t>
                      </a:r>
                    </a:p>
                    <a:p>
                      <a:pPr algn="ctr"/>
                      <a:r>
                        <a:rPr lang="en-US" sz="2000" dirty="0" smtClean="0"/>
                        <a:t>OR</a:t>
                      </a:r>
                    </a:p>
                    <a:p>
                      <a:pPr algn="ctr"/>
                      <a:r>
                        <a:rPr lang="en-US" sz="2000" dirty="0" smtClean="0"/>
                        <a:t>Admission EFM</a:t>
                      </a:r>
                      <a:endParaRPr lang="el-GR" sz="2000" dirty="0"/>
                    </a:p>
                  </a:txBody>
                  <a:tcPr/>
                </a:tc>
                <a:tc>
                  <a:txBody>
                    <a:bodyPr/>
                    <a:lstStyle/>
                    <a:p>
                      <a:pPr algn="ctr"/>
                      <a:r>
                        <a:rPr lang="en-US" sz="2000" dirty="0" smtClean="0"/>
                        <a:t>AND</a:t>
                      </a:r>
                      <a:endParaRPr lang="el-GR" sz="2000" dirty="0"/>
                    </a:p>
                  </a:txBody>
                  <a:tcPr/>
                </a:tc>
                <a:tc>
                  <a:txBody>
                    <a:bodyPr/>
                    <a:lstStyle/>
                    <a:p>
                      <a:pPr algn="ctr"/>
                      <a:r>
                        <a:rPr lang="en-US" sz="2000" dirty="0" err="1" smtClean="0"/>
                        <a:t>Auscultat</a:t>
                      </a:r>
                      <a:r>
                        <a:rPr lang="en-US" sz="2000" dirty="0" smtClean="0"/>
                        <a:t>$</a:t>
                      </a:r>
                    </a:p>
                    <a:p>
                      <a:pPr algn="ctr"/>
                      <a:r>
                        <a:rPr lang="en-US" sz="2000" dirty="0" smtClean="0"/>
                        <a:t>OR</a:t>
                      </a:r>
                    </a:p>
                    <a:p>
                      <a:pPr algn="ctr"/>
                      <a:r>
                        <a:rPr lang="en-US" sz="2000" dirty="0" err="1" smtClean="0"/>
                        <a:t>Intermitten</a:t>
                      </a:r>
                      <a:r>
                        <a:rPr lang="en-US" sz="2000" dirty="0" smtClean="0"/>
                        <a:t> </a:t>
                      </a:r>
                      <a:r>
                        <a:rPr lang="en-US" sz="2000" dirty="0" err="1" smtClean="0"/>
                        <a:t>auscultat</a:t>
                      </a:r>
                      <a:r>
                        <a:rPr lang="en-US" sz="2000" dirty="0" smtClean="0"/>
                        <a:t>$</a:t>
                      </a:r>
                      <a:endParaRPr lang="el-GR" sz="2000" dirty="0"/>
                    </a:p>
                  </a:txBody>
                  <a:tcPr/>
                </a:tc>
                <a:tc>
                  <a:txBody>
                    <a:bodyPr/>
                    <a:lstStyle/>
                    <a:p>
                      <a:r>
                        <a:rPr lang="en-US" sz="2000" dirty="0" smtClean="0"/>
                        <a:t>AND</a:t>
                      </a:r>
                      <a:endParaRPr lang="el-GR" sz="2000" dirty="0"/>
                    </a:p>
                  </a:txBody>
                  <a:tcPr/>
                </a:tc>
                <a:tc>
                  <a:txBody>
                    <a:bodyPr/>
                    <a:lstStyle/>
                    <a:p>
                      <a:pPr algn="ctr"/>
                      <a:r>
                        <a:rPr lang="en-US" sz="2000" dirty="0" smtClean="0"/>
                        <a:t>Caesarean delivery</a:t>
                      </a:r>
                    </a:p>
                    <a:p>
                      <a:pPr algn="ctr"/>
                      <a:r>
                        <a:rPr lang="en-US" sz="2000" dirty="0" smtClean="0"/>
                        <a:t>OR</a:t>
                      </a:r>
                    </a:p>
                    <a:p>
                      <a:pPr algn="ctr"/>
                      <a:r>
                        <a:rPr lang="en-US" sz="2000" dirty="0" err="1" smtClean="0"/>
                        <a:t>Casesarean</a:t>
                      </a:r>
                      <a:r>
                        <a:rPr lang="en-US" sz="2000" dirty="0" smtClean="0"/>
                        <a:t> section</a:t>
                      </a:r>
                    </a:p>
                    <a:p>
                      <a:pPr algn="ctr"/>
                      <a:r>
                        <a:rPr lang="en-US" sz="2000" dirty="0" smtClean="0"/>
                        <a:t>AND</a:t>
                      </a:r>
                    </a:p>
                    <a:p>
                      <a:pPr algn="ctr"/>
                      <a:r>
                        <a:rPr lang="en-US" sz="2000" dirty="0" smtClean="0"/>
                        <a:t>Apgar score</a:t>
                      </a:r>
                      <a:endParaRPr lang="el-GR" sz="2000" dirty="0"/>
                    </a:p>
                  </a:txBody>
                  <a:tcPr/>
                </a:tc>
              </a:tr>
            </a:tbl>
          </a:graphicData>
        </a:graphic>
      </p:graphicFrame>
    </p:spTree>
    <p:extLst>
      <p:ext uri="{BB962C8B-B14F-4D97-AF65-F5344CB8AC3E}">
        <p14:creationId xmlns:p14="http://schemas.microsoft.com/office/powerpoint/2010/main" val="419963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Κλαίρη </a:t>
            </a:r>
            <a:r>
              <a:rPr lang="el-GR" sz="2000" dirty="0" err="1" smtClean="0"/>
              <a:t>Γουρουντή</a:t>
            </a:r>
            <a:r>
              <a:rPr lang="el-GR" sz="2000" dirty="0" smtClean="0"/>
              <a:t> 2014. </a:t>
            </a:r>
            <a:r>
              <a:rPr lang="el-GR" sz="2000" dirty="0"/>
              <a:t>Κλαίρη </a:t>
            </a:r>
            <a:r>
              <a:rPr lang="el-GR" sz="2000" dirty="0" err="1" smtClean="0"/>
              <a:t>Γουρουντή</a:t>
            </a:r>
            <a:r>
              <a:rPr lang="el-GR" sz="2000" dirty="0" smtClean="0"/>
              <a:t>. «Τεκμηριωμένη Λήψη Κλινικής Απόφασης. Ενότητα 4</a:t>
            </a:r>
            <a:r>
              <a:rPr lang="en-US" sz="2000" dirty="0" smtClean="0"/>
              <a:t>:</a:t>
            </a:r>
            <a:r>
              <a:rPr lang="el-GR" sz="2000" dirty="0"/>
              <a:t> Ακρωνύμιο </a:t>
            </a:r>
            <a:r>
              <a:rPr lang="el-GR" sz="2000" dirty="0" err="1"/>
              <a:t>pico</a:t>
            </a:r>
            <a:r>
              <a:rPr lang="el-GR" sz="2000" dirty="0"/>
              <a:t> και ηλεκτρονική αναζήτηση δεδομένων».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smtClean="0"/>
              <a:t>Στρατηγική αναζήτησης δεδομένων σε ηλεκτρονικές βάσεις δεδομένων</a:t>
            </a:r>
            <a:endParaRPr lang="el-GR" sz="3200" dirty="0"/>
          </a:p>
        </p:txBody>
      </p:sp>
      <p:sp>
        <p:nvSpPr>
          <p:cNvPr id="3" name="Θέση περιεχομένου 2"/>
          <p:cNvSpPr>
            <a:spLocks noGrp="1"/>
          </p:cNvSpPr>
          <p:nvPr>
            <p:ph idx="1"/>
          </p:nvPr>
        </p:nvSpPr>
        <p:spPr>
          <a:xfrm>
            <a:off x="457200" y="1628800"/>
            <a:ext cx="8229600" cy="4608512"/>
          </a:xfrm>
        </p:spPr>
        <p:txBody>
          <a:bodyPr/>
          <a:lstStyle/>
          <a:p>
            <a:r>
              <a:rPr lang="el-GR" dirty="0"/>
              <a:t>Η διαχείριση του τεράστιου όγκου διαθέσιμων δεδομένων και τελικά η ανεύρεση όλων των δεδομένων που αφορούν στην ερευνητική ερώτηση μπορεί να επιτευχθεί με την υιοθέτηση βασικών ή προχωρημένων στρατηγικών αναζήτησης των δεδομένων. </a:t>
            </a:r>
          </a:p>
          <a:p>
            <a:r>
              <a:rPr lang="el-GR" dirty="0"/>
              <a:t>Η αναζήτηση </a:t>
            </a:r>
            <a:r>
              <a:rPr lang="el-GR" dirty="0" smtClean="0"/>
              <a:t>χρησιμοποιώντας </a:t>
            </a:r>
            <a:r>
              <a:rPr lang="el-GR" dirty="0"/>
              <a:t>απλές μεθόδους τμηματοποίησης της ερευνητικής ερώτησης σε συνιστώσες μπορεί να διευκολύνει την εύρεση των ερευνητικών τεκμηρίων.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3790627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Διάσπαση της ερευνητικής ερώτησης σε συνιστώσες- Ακρωνύμιο PICO</a:t>
            </a:r>
          </a:p>
        </p:txBody>
      </p:sp>
      <p:sp>
        <p:nvSpPr>
          <p:cNvPr id="3" name="Θέση περιεχομένου 2"/>
          <p:cNvSpPr>
            <a:spLocks noGrp="1"/>
          </p:cNvSpPr>
          <p:nvPr>
            <p:ph idx="1"/>
          </p:nvPr>
        </p:nvSpPr>
        <p:spPr>
          <a:xfrm>
            <a:off x="457200" y="1628800"/>
            <a:ext cx="8229600" cy="4608512"/>
          </a:xfrm>
        </p:spPr>
        <p:txBody>
          <a:bodyPr/>
          <a:lstStyle/>
          <a:p>
            <a:r>
              <a:rPr lang="el-GR" dirty="0"/>
              <a:t>Το πρώτο βήμα στην εκπόνηση στρατηγικής αναζήτησης είναι η διάσπαση του ερωτήματος στις καίριες συνιστώσες του. </a:t>
            </a:r>
          </a:p>
          <a:p>
            <a:r>
              <a:rPr lang="el-GR" dirty="0"/>
              <a:t>Αναλογισθείτε τον πληθυσμό, τις παρεμβάσεις/θεραπείες, τυχόν συγκριτικές παρεμβάσεις και ειδικές εκβάσεις που καλύπτονται από ένα ερώτημα.  </a:t>
            </a:r>
          </a:p>
          <a:p>
            <a:r>
              <a:rPr lang="el-GR" dirty="0"/>
              <a:t>Το ακρωνύμιο PICO (</a:t>
            </a:r>
            <a:r>
              <a:rPr lang="el-GR" dirty="0" err="1"/>
              <a:t>Population</a:t>
            </a:r>
            <a:r>
              <a:rPr lang="el-GR" dirty="0"/>
              <a:t>, </a:t>
            </a:r>
            <a:r>
              <a:rPr lang="el-GR" dirty="0" err="1"/>
              <a:t>Intervention</a:t>
            </a:r>
            <a:r>
              <a:rPr lang="el-GR" dirty="0"/>
              <a:t>, </a:t>
            </a:r>
            <a:r>
              <a:rPr lang="el-GR" dirty="0" err="1"/>
              <a:t>Comparison</a:t>
            </a:r>
            <a:r>
              <a:rPr lang="el-GR" dirty="0"/>
              <a:t>, </a:t>
            </a:r>
            <a:r>
              <a:rPr lang="el-GR" dirty="0" err="1"/>
              <a:t>Outcome</a:t>
            </a:r>
            <a:r>
              <a:rPr lang="el-GR" dirty="0"/>
              <a:t>)  είναι ένας </a:t>
            </a:r>
            <a:r>
              <a:rPr lang="el-GR" dirty="0" err="1"/>
              <a:t>μνημονοτεχνικός</a:t>
            </a:r>
            <a:r>
              <a:rPr lang="el-GR" dirty="0"/>
              <a:t> όρος που μπορεί να χρησιμοποιηθεί για να γίνει διάσπαση ενός κλινικού ερευνητικού ερωτήματος σε κομμάτια.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4045895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Ακρωνύμιο PICO</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628800"/>
          <a:ext cx="8349755" cy="3657600"/>
        </p:xfrm>
        <a:graphic>
          <a:graphicData uri="http://schemas.openxmlformats.org/drawingml/2006/table">
            <a:tbl>
              <a:tblPr firstRow="1" bandRow="1">
                <a:tableStyleId>{5940675A-B579-460E-94D1-54222C63F5DA}</a:tableStyleId>
              </a:tblPr>
              <a:tblGrid>
                <a:gridCol w="1584176"/>
                <a:gridCol w="1368152"/>
                <a:gridCol w="1368152"/>
                <a:gridCol w="1440160"/>
                <a:gridCol w="144016"/>
                <a:gridCol w="1008112"/>
                <a:gridCol w="216024"/>
                <a:gridCol w="1220963"/>
              </a:tblGrid>
              <a:tr h="370840">
                <a:tc gridSpan="8">
                  <a:txBody>
                    <a:bodyPr/>
                    <a:lstStyle/>
                    <a:p>
                      <a:pPr algn="ctr"/>
                      <a:r>
                        <a:rPr lang="el-GR" b="1" dirty="0" smtClean="0"/>
                        <a:t>Πίνακας 1</a:t>
                      </a:r>
                      <a:r>
                        <a:rPr lang="en-US" b="1" dirty="0" smtClean="0"/>
                        <a:t>: </a:t>
                      </a:r>
                      <a:r>
                        <a:rPr lang="el-GR" b="1" dirty="0" smtClean="0"/>
                        <a:t>Παραδείγματα</a:t>
                      </a:r>
                      <a:r>
                        <a:rPr lang="el-GR" b="1" baseline="0" dirty="0" smtClean="0"/>
                        <a:t> τμηματοποίησης ερευνητικών ερωτημάτων χρησιμοποιώντας το </a:t>
                      </a:r>
                      <a:r>
                        <a:rPr lang="el-GR" b="1" baseline="0" dirty="0" err="1" smtClean="0"/>
                        <a:t>ακρονύμιο</a:t>
                      </a:r>
                      <a:r>
                        <a:rPr lang="el-GR" b="1" baseline="0" dirty="0" smtClean="0"/>
                        <a:t> </a:t>
                      </a:r>
                      <a:r>
                        <a:rPr lang="en-US" b="1" baseline="0" dirty="0" smtClean="0"/>
                        <a:t>PICO</a:t>
                      </a:r>
                      <a:endParaRPr lang="el-GR" b="1" dirty="0"/>
                    </a:p>
                  </a:txBody>
                  <a:tcPr/>
                </a:tc>
                <a:tc hMerge="1">
                  <a:txBody>
                    <a:bodyPr/>
                    <a:lstStyle/>
                    <a:p>
                      <a:endParaRPr lang="el-GR" dirty="0"/>
                    </a:p>
                  </a:txBody>
                  <a:tcPr/>
                </a:tc>
                <a:tc hMerge="1">
                  <a:txBody>
                    <a:bodyPr/>
                    <a:lstStyle/>
                    <a:p>
                      <a:endParaRPr lang="el-GR"/>
                    </a:p>
                  </a:txBody>
                  <a:tcPr/>
                </a:tc>
                <a:tc hMerge="1">
                  <a:txBody>
                    <a:bodyPr/>
                    <a:lstStyle/>
                    <a:p>
                      <a:endParaRPr lang="el-GR" dirty="0"/>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370840">
                <a:tc>
                  <a:txBody>
                    <a:bodyPr/>
                    <a:lstStyle/>
                    <a:p>
                      <a:endParaRPr lang="el-GR"/>
                    </a:p>
                  </a:txBody>
                  <a:tcPr/>
                </a:tc>
                <a:tc>
                  <a:txBody>
                    <a:bodyPr/>
                    <a:lstStyle/>
                    <a:p>
                      <a:r>
                        <a:rPr lang="el-GR" dirty="0" smtClean="0"/>
                        <a:t>Πληθυσμός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Παρέμβαση</a:t>
                      </a:r>
                      <a:endParaRPr lang="el-GR" dirty="0" smtClean="0"/>
                    </a:p>
                  </a:txBody>
                  <a:tcPr/>
                </a:tc>
                <a:tc gridSpan="2">
                  <a:txBody>
                    <a:bodyPr/>
                    <a:lstStyle/>
                    <a:p>
                      <a:r>
                        <a:rPr lang="el-GR" dirty="0" smtClean="0"/>
                        <a:t>Εναλλακτική</a:t>
                      </a:r>
                      <a:r>
                        <a:rPr lang="el-GR" baseline="0" dirty="0" smtClean="0"/>
                        <a:t> </a:t>
                      </a:r>
                      <a:r>
                        <a:rPr lang="el-GR" baseline="0" dirty="0" err="1" smtClean="0"/>
                        <a:t>θεραπέια</a:t>
                      </a:r>
                      <a:r>
                        <a:rPr lang="el-GR" baseline="0" dirty="0" smtClean="0"/>
                        <a:t>/ </a:t>
                      </a:r>
                    </a:p>
                    <a:p>
                      <a:r>
                        <a:rPr lang="el-GR" baseline="0" dirty="0" smtClean="0"/>
                        <a:t>ομάδα ελέγχου</a:t>
                      </a:r>
                      <a:endParaRPr lang="el-GR" dirty="0"/>
                    </a:p>
                  </a:txBody>
                  <a:tcPr/>
                </a:tc>
                <a:tc hMerge="1">
                  <a:txBody>
                    <a:bodyPr/>
                    <a:lstStyle/>
                    <a:p>
                      <a:endParaRPr lang="el-GR"/>
                    </a:p>
                  </a:txBody>
                  <a:tcPr/>
                </a:tc>
                <a:tc>
                  <a:txBody>
                    <a:bodyPr/>
                    <a:lstStyle/>
                    <a:p>
                      <a:r>
                        <a:rPr lang="el-GR" dirty="0" smtClean="0"/>
                        <a:t>Έκβαση </a:t>
                      </a:r>
                      <a:endParaRPr lang="el-GR" dirty="0"/>
                    </a:p>
                  </a:txBody>
                  <a:tcPr/>
                </a:tc>
                <a:tc gridSpan="2">
                  <a:txBody>
                    <a:bodyPr/>
                    <a:lstStyle/>
                    <a:p>
                      <a:r>
                        <a:rPr lang="el-GR" dirty="0" smtClean="0"/>
                        <a:t>Σχεδιασμός μελέτης</a:t>
                      </a:r>
                      <a:endParaRPr lang="el-GR" dirty="0"/>
                    </a:p>
                  </a:txBody>
                  <a:tcPr/>
                </a:tc>
                <a:tc hMerge="1">
                  <a:txBody>
                    <a:bodyPr/>
                    <a:lstStyle/>
                    <a:p>
                      <a:endParaRPr lang="el-GR"/>
                    </a:p>
                  </a:txBody>
                  <a:tcPr/>
                </a:tc>
              </a:tr>
              <a:tr h="185420">
                <a:tc>
                  <a:txBody>
                    <a:bodyPr/>
                    <a:lstStyle/>
                    <a:p>
                      <a:r>
                        <a:rPr lang="el-GR" dirty="0" smtClean="0"/>
                        <a:t>1</a:t>
                      </a:r>
                      <a:r>
                        <a:rPr lang="el-GR" baseline="30000" dirty="0" smtClean="0"/>
                        <a:t>ο</a:t>
                      </a:r>
                      <a:r>
                        <a:rPr lang="el-GR" dirty="0" smtClean="0"/>
                        <a:t> Παράδειγμα</a:t>
                      </a:r>
                      <a:endParaRPr lang="el-GR" dirty="0"/>
                    </a:p>
                  </a:txBody>
                  <a:tcPr/>
                </a:tc>
                <a:tc rowSpan="4">
                  <a:txBody>
                    <a:bodyPr/>
                    <a:lstStyle/>
                    <a:p>
                      <a:r>
                        <a:rPr lang="el-GR" dirty="0" smtClean="0"/>
                        <a:t>Έγκυες,</a:t>
                      </a:r>
                    </a:p>
                    <a:p>
                      <a:r>
                        <a:rPr lang="el-GR" dirty="0" smtClean="0"/>
                        <a:t>Γυναίκες χαμηλού κινδύνου,</a:t>
                      </a:r>
                    </a:p>
                    <a:p>
                      <a:r>
                        <a:rPr lang="el-GR" dirty="0" smtClean="0"/>
                        <a:t>Νεογνά</a:t>
                      </a:r>
                      <a:endParaRPr lang="el-GR" dirty="0"/>
                    </a:p>
                  </a:txBody>
                  <a:tcPr/>
                </a:tc>
                <a:tc rowSpan="2">
                  <a:txBody>
                    <a:bodyPr/>
                    <a:lstStyle/>
                    <a:p>
                      <a:r>
                        <a:rPr lang="el-GR" dirty="0" smtClean="0"/>
                        <a:t>ΚΤΓ εισαγωγής</a:t>
                      </a:r>
                      <a:endParaRPr lang="el-GR" dirty="0"/>
                    </a:p>
                  </a:txBody>
                  <a:tcPr/>
                </a:tc>
                <a:tc rowSpan="3">
                  <a:txBody>
                    <a:bodyPr/>
                    <a:lstStyle/>
                    <a:p>
                      <a:r>
                        <a:rPr lang="el-GR" dirty="0" err="1" smtClean="0"/>
                        <a:t>Διακεκομένη</a:t>
                      </a:r>
                      <a:r>
                        <a:rPr lang="el-GR" dirty="0" smtClean="0"/>
                        <a:t> ακρόαση παλμών</a:t>
                      </a:r>
                      <a:endParaRPr lang="el-GR" dirty="0"/>
                    </a:p>
                  </a:txBody>
                  <a:tcPr/>
                </a:tc>
                <a:tc rowSpan="4" gridSpan="3">
                  <a:txBody>
                    <a:bodyPr/>
                    <a:lstStyle/>
                    <a:p>
                      <a:r>
                        <a:rPr lang="el-GR" dirty="0" smtClean="0"/>
                        <a:t>Καισαρική τομή, </a:t>
                      </a:r>
                      <a:r>
                        <a:rPr lang="en-US" dirty="0" smtClean="0"/>
                        <a:t>Apgar score, </a:t>
                      </a:r>
                      <a:r>
                        <a:rPr lang="el-GR" dirty="0" smtClean="0"/>
                        <a:t>Αιμορραγία</a:t>
                      </a:r>
                      <a:endParaRPr lang="el-GR" dirty="0"/>
                    </a:p>
                  </a:txBody>
                  <a:tcPr/>
                </a:tc>
                <a:tc rowSpan="4" hMerge="1">
                  <a:txBody>
                    <a:bodyPr/>
                    <a:lstStyle/>
                    <a:p>
                      <a:endParaRPr lang="el-GR"/>
                    </a:p>
                  </a:txBody>
                  <a:tcPr/>
                </a:tc>
                <a:tc rowSpan="4" hMerge="1">
                  <a:txBody>
                    <a:bodyPr/>
                    <a:lstStyle/>
                    <a:p>
                      <a:endParaRPr lang="el-GR"/>
                    </a:p>
                  </a:txBody>
                  <a:tcPr/>
                </a:tc>
                <a:tc rowSpan="3">
                  <a:txBody>
                    <a:bodyPr/>
                    <a:lstStyle/>
                    <a:p>
                      <a:r>
                        <a:rPr lang="el-GR" dirty="0" err="1" smtClean="0"/>
                        <a:t>Τυχαιοποι</a:t>
                      </a:r>
                      <a:r>
                        <a:rPr lang="el-GR" dirty="0" smtClean="0"/>
                        <a:t>-</a:t>
                      </a:r>
                      <a:r>
                        <a:rPr lang="el-GR" dirty="0" err="1" smtClean="0"/>
                        <a:t>ημένη</a:t>
                      </a:r>
                      <a:r>
                        <a:rPr lang="el-GR" dirty="0" smtClean="0"/>
                        <a:t> μελέτη</a:t>
                      </a:r>
                      <a:endParaRPr lang="el-GR" dirty="0"/>
                    </a:p>
                  </a:txBody>
                  <a:tcPr/>
                </a:tc>
              </a:tr>
              <a:tr h="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2</a:t>
                      </a:r>
                      <a:r>
                        <a:rPr lang="el-GR" baseline="30000" dirty="0" smtClean="0"/>
                        <a:t>ο</a:t>
                      </a:r>
                      <a:r>
                        <a:rPr lang="el-GR" dirty="0" smtClean="0"/>
                        <a:t> Παράδειγμα</a:t>
                      </a:r>
                    </a:p>
                  </a:txBody>
                  <a:tcPr/>
                </a:tc>
                <a:tc vMerge="1">
                  <a:txBody>
                    <a:bodyPr/>
                    <a:lstStyle/>
                    <a:p>
                      <a:endParaRPr lang="el-GR"/>
                    </a:p>
                  </a:txBody>
                  <a:tcPr/>
                </a:tc>
                <a:tc vMerge="1">
                  <a:txBody>
                    <a:bodyPr/>
                    <a:lstStyle/>
                    <a:p>
                      <a:endParaRPr lang="el-GR"/>
                    </a:p>
                  </a:txBody>
                  <a:tcPr/>
                </a:tc>
                <a:tc vMerge="1">
                  <a:txBody>
                    <a:bodyPr/>
                    <a:lstStyle/>
                    <a:p>
                      <a:endParaRPr lang="el-GR"/>
                    </a:p>
                  </a:txBody>
                  <a:tcPr/>
                </a:tc>
                <a:tc gridSpan="3" vMerge="1">
                  <a:txBody>
                    <a:bodyPr/>
                    <a:lstStyle/>
                    <a:p>
                      <a:endParaRPr lang="el-GR"/>
                    </a:p>
                  </a:txBody>
                  <a:tcPr/>
                </a:tc>
                <a:tc hMerge="1" vMerge="1">
                  <a:txBody>
                    <a:bodyPr/>
                    <a:lstStyle/>
                    <a:p>
                      <a:endParaRPr lang="el-GR"/>
                    </a:p>
                  </a:txBody>
                  <a:tcPr/>
                </a:tc>
                <a:tc hMerge="1" vMerge="1">
                  <a:txBody>
                    <a:bodyPr/>
                    <a:lstStyle/>
                    <a:p>
                      <a:endParaRPr lang="el-GR"/>
                    </a:p>
                  </a:txBody>
                  <a:tcPr/>
                </a:tc>
                <a:tc vMerge="1">
                  <a:txBody>
                    <a:bodyPr/>
                    <a:lstStyle/>
                    <a:p>
                      <a:endParaRPr lang="el-GR"/>
                    </a:p>
                  </a:txBody>
                  <a:tcPr/>
                </a:tc>
              </a:tr>
              <a:tr h="0">
                <a:tc vMerge="1">
                  <a:txBody>
                    <a:bodyPr/>
                    <a:lstStyle/>
                    <a:p>
                      <a:endParaRPr lang="el-GR"/>
                    </a:p>
                  </a:txBody>
                  <a:tcPr/>
                </a:tc>
                <a:tc vMerge="1">
                  <a:txBody>
                    <a:bodyPr/>
                    <a:lstStyle/>
                    <a:p>
                      <a:endParaRPr lang="el-GR"/>
                    </a:p>
                  </a:txBody>
                  <a:tcPr/>
                </a:tc>
                <a:tc rowSpan="2">
                  <a:txBody>
                    <a:bodyPr/>
                    <a:lstStyle/>
                    <a:p>
                      <a:r>
                        <a:rPr lang="el-GR" dirty="0" smtClean="0"/>
                        <a:t>Ενδομυϊκή χορήγηση </a:t>
                      </a:r>
                      <a:r>
                        <a:rPr lang="el-GR" dirty="0" err="1" smtClean="0"/>
                        <a:t>κονακίου</a:t>
                      </a:r>
                      <a:endParaRPr lang="el-GR" dirty="0"/>
                    </a:p>
                  </a:txBody>
                  <a:tcPr/>
                </a:tc>
                <a:tc vMerge="1">
                  <a:txBody>
                    <a:bodyPr/>
                    <a:lstStyle/>
                    <a:p>
                      <a:endParaRPr lang="el-GR"/>
                    </a:p>
                  </a:txBody>
                  <a:tcPr/>
                </a:tc>
                <a:tc gridSpan="3" vMerge="1">
                  <a:txBody>
                    <a:bodyPr/>
                    <a:lstStyle/>
                    <a:p>
                      <a:endParaRPr lang="el-GR"/>
                    </a:p>
                  </a:txBody>
                  <a:tcPr/>
                </a:tc>
                <a:tc hMerge="1" vMerge="1">
                  <a:txBody>
                    <a:bodyPr/>
                    <a:lstStyle/>
                    <a:p>
                      <a:endParaRPr lang="el-GR"/>
                    </a:p>
                  </a:txBody>
                  <a:tcPr/>
                </a:tc>
                <a:tc hMerge="1" vMerge="1">
                  <a:txBody>
                    <a:bodyPr/>
                    <a:lstStyle/>
                    <a:p>
                      <a:endParaRPr lang="el-GR"/>
                    </a:p>
                  </a:txBody>
                  <a:tcPr/>
                </a:tc>
                <a:tc vMerge="1">
                  <a:txBody>
                    <a:bodyPr/>
                    <a:lstStyle/>
                    <a:p>
                      <a:endParaRPr lang="el-GR"/>
                    </a:p>
                  </a:txBody>
                  <a:tcPr/>
                </a:tc>
              </a:tr>
              <a:tr h="812800">
                <a:tc vMerge="1">
                  <a:txBody>
                    <a:bodyPr/>
                    <a:lstStyle/>
                    <a:p>
                      <a:endParaRPr lang="el-GR"/>
                    </a:p>
                  </a:txBody>
                  <a:tcPr/>
                </a:tc>
                <a:tc vMerge="1">
                  <a:txBody>
                    <a:bodyPr/>
                    <a:lstStyle/>
                    <a:p>
                      <a:endParaRPr lang="el-GR"/>
                    </a:p>
                  </a:txBody>
                  <a:tcPr/>
                </a:tc>
                <a:tc vMerge="1">
                  <a:txBody>
                    <a:bodyPr/>
                    <a:lstStyle/>
                    <a:p>
                      <a:endParaRPr lang="el-GR"/>
                    </a:p>
                  </a:txBody>
                  <a:tcPr/>
                </a:tc>
                <a:tc>
                  <a:txBody>
                    <a:bodyPr/>
                    <a:lstStyle/>
                    <a:p>
                      <a:r>
                        <a:rPr lang="en-US" dirty="0" err="1" smtClean="0"/>
                        <a:t>Peros</a:t>
                      </a:r>
                      <a:r>
                        <a:rPr lang="el-GR" dirty="0" smtClean="0"/>
                        <a:t>,</a:t>
                      </a:r>
                      <a:r>
                        <a:rPr lang="el-GR" baseline="0" dirty="0" smtClean="0"/>
                        <a:t> χορήγηση βιταμίνης Κ</a:t>
                      </a:r>
                      <a:endParaRPr lang="el-GR" dirty="0"/>
                    </a:p>
                  </a:txBody>
                  <a:tcPr/>
                </a:tc>
                <a:tc gridSpan="3" vMerge="1">
                  <a:txBody>
                    <a:bodyPr/>
                    <a:lstStyle/>
                    <a:p>
                      <a:endParaRPr lang="el-GR"/>
                    </a:p>
                  </a:txBody>
                  <a:tcPr/>
                </a:tc>
                <a:tc hMerge="1" vMerge="1">
                  <a:txBody>
                    <a:bodyPr/>
                    <a:lstStyle/>
                    <a:p>
                      <a:endParaRPr lang="el-GR"/>
                    </a:p>
                  </a:txBody>
                  <a:tcPr/>
                </a:tc>
                <a:tc hMerge="1" vMerge="1">
                  <a:txBody>
                    <a:bodyPr/>
                    <a:lstStyle/>
                    <a:p>
                      <a:endParaRPr lang="el-G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err="1" smtClean="0"/>
                        <a:t>Τυχαιοποι</a:t>
                      </a:r>
                      <a:r>
                        <a:rPr lang="el-GR" dirty="0" smtClean="0"/>
                        <a:t>-</a:t>
                      </a:r>
                      <a:r>
                        <a:rPr lang="el-GR" dirty="0" err="1" smtClean="0"/>
                        <a:t>ημένη</a:t>
                      </a:r>
                      <a:r>
                        <a:rPr lang="el-GR" dirty="0" smtClean="0"/>
                        <a:t> μελέτη</a:t>
                      </a:r>
                    </a:p>
                  </a:txBody>
                  <a:tcPr/>
                </a:tc>
              </a:tr>
            </a:tbl>
          </a:graphicData>
        </a:graphic>
      </p:graphicFrame>
    </p:spTree>
    <p:extLst>
      <p:ext uri="{BB962C8B-B14F-4D97-AF65-F5344CB8AC3E}">
        <p14:creationId xmlns:p14="http://schemas.microsoft.com/office/powerpoint/2010/main" val="1297550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Σχηματισμός λίστας </a:t>
            </a:r>
            <a:r>
              <a:rPr lang="el-GR" dirty="0" smtClean="0"/>
              <a:t>λέξεων</a:t>
            </a:r>
            <a:r>
              <a:rPr lang="en-US" dirty="0" smtClean="0"/>
              <a:t> </a:t>
            </a:r>
            <a:r>
              <a:rPr lang="en-US" sz="3200" b="0" dirty="0" smtClean="0"/>
              <a:t>(1 </a:t>
            </a:r>
            <a:r>
              <a:rPr lang="el-GR" sz="3200" b="0" dirty="0" smtClean="0"/>
              <a:t>από </a:t>
            </a:r>
            <a:r>
              <a:rPr lang="en-US" sz="3200" b="0" dirty="0" smtClean="0"/>
              <a:t>2</a:t>
            </a:r>
            <a:r>
              <a:rPr lang="el-GR" sz="3200" b="0" dirty="0" smtClean="0"/>
              <a:t>)</a:t>
            </a:r>
            <a:endParaRPr lang="el-GR" sz="3200" b="0" dirty="0"/>
          </a:p>
        </p:txBody>
      </p:sp>
      <p:sp>
        <p:nvSpPr>
          <p:cNvPr id="3" name="Θέση περιεχομένου 2"/>
          <p:cNvSpPr>
            <a:spLocks noGrp="1"/>
          </p:cNvSpPr>
          <p:nvPr>
            <p:ph idx="1"/>
          </p:nvPr>
        </p:nvSpPr>
        <p:spPr>
          <a:xfrm>
            <a:off x="457200" y="1484784"/>
            <a:ext cx="8229600" cy="4752528"/>
          </a:xfrm>
        </p:spPr>
        <p:txBody>
          <a:bodyPr/>
          <a:lstStyle/>
          <a:p>
            <a:pPr>
              <a:lnSpc>
                <a:spcPct val="80000"/>
              </a:lnSpc>
              <a:buFontTx/>
              <a:buNone/>
            </a:pPr>
            <a:r>
              <a:rPr lang="el-GR" altLang="el-GR" dirty="0"/>
              <a:t>Αφού έχουμε καθορίσει τις καίριες συνιστώσες ενός ερωτήματος, </a:t>
            </a:r>
            <a:r>
              <a:rPr lang="el-GR" altLang="el-GR" dirty="0" err="1"/>
              <a:t>σχηματίζουμαι</a:t>
            </a:r>
            <a:r>
              <a:rPr lang="el-GR" altLang="el-GR" dirty="0"/>
              <a:t> λίστα λέξεων για κάθε συνιστώσα.  </a:t>
            </a:r>
          </a:p>
          <a:p>
            <a:pPr>
              <a:lnSpc>
                <a:spcPct val="80000"/>
              </a:lnSpc>
              <a:buFontTx/>
              <a:buNone/>
            </a:pPr>
            <a:r>
              <a:rPr lang="el-GR" altLang="el-GR" dirty="0"/>
              <a:t>   </a:t>
            </a:r>
            <a:r>
              <a:rPr lang="el-GR" altLang="el-GR" dirty="0" err="1"/>
              <a:t>Σ’αυτές</a:t>
            </a:r>
            <a:r>
              <a:rPr lang="el-GR" altLang="el-GR" dirty="0"/>
              <a:t> τις λίστες, θα πρέπει να περιλαμβάνονται όλα τα διαφορετικά συνώνυμα και φράσεις που θα μπορούσαν να χρησιμοποιηθούν για να περιγράψουν μια συνιστώσα καθώς και λέξεις ενικού και πληθυντικού, συντμήσεις, παραλλαγές του τρόπου γραφής, πιθανές σύνθετες λέξεις και κάθε συχνά χρησιμοποιούμενος όρος άλλης γλώσσας εκτός από την αγγλική.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551729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Σχηματισμός λίστας λέξεων</a:t>
            </a:r>
            <a:r>
              <a:rPr lang="en-US" dirty="0"/>
              <a:t> </a:t>
            </a:r>
            <a:r>
              <a:rPr lang="en-US" sz="3200" b="0" dirty="0" smtClean="0"/>
              <a:t>(</a:t>
            </a:r>
            <a:r>
              <a:rPr lang="el-GR" sz="3200" b="0" dirty="0" smtClean="0"/>
              <a:t>2</a:t>
            </a:r>
            <a:r>
              <a:rPr lang="en-US" sz="3200" b="0" dirty="0" smtClean="0"/>
              <a:t> </a:t>
            </a:r>
            <a:r>
              <a:rPr lang="el-GR" sz="3200" b="0" dirty="0"/>
              <a:t>από </a:t>
            </a:r>
            <a:r>
              <a:rPr lang="en-US" sz="3200" b="0" dirty="0" smtClean="0"/>
              <a:t>2</a:t>
            </a:r>
            <a:r>
              <a:rPr lang="el-GR" sz="3200" b="0"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412776"/>
          <a:ext cx="8280920" cy="4145280"/>
        </p:xfrm>
        <a:graphic>
          <a:graphicData uri="http://schemas.openxmlformats.org/drawingml/2006/table">
            <a:tbl>
              <a:tblPr firstRow="1" bandRow="1">
                <a:tableStyleId>{5940675A-B579-460E-94D1-54222C63F5DA}</a:tableStyleId>
              </a:tblPr>
              <a:tblGrid>
                <a:gridCol w="1440160"/>
                <a:gridCol w="864096"/>
                <a:gridCol w="1512168"/>
                <a:gridCol w="720080"/>
                <a:gridCol w="1656184"/>
                <a:gridCol w="720080"/>
                <a:gridCol w="1368152"/>
              </a:tblGrid>
              <a:tr h="370840">
                <a:tc>
                  <a:txBody>
                    <a:bodyPr/>
                    <a:lstStyle/>
                    <a:p>
                      <a:r>
                        <a:rPr lang="el-GR" sz="2000" b="1" dirty="0" smtClean="0"/>
                        <a:t>Πληθυσμός</a:t>
                      </a:r>
                      <a:endParaRPr lang="el-GR" sz="2000" b="1" dirty="0"/>
                    </a:p>
                  </a:txBody>
                  <a:tcPr/>
                </a:tc>
                <a:tc>
                  <a:txBody>
                    <a:bodyPr/>
                    <a:lstStyle/>
                    <a:p>
                      <a:r>
                        <a:rPr lang="el-GR" sz="2000" b="1" dirty="0" smtClean="0"/>
                        <a:t> </a:t>
                      </a:r>
                      <a:endParaRPr lang="el-GR" sz="2000" b="1" dirty="0"/>
                    </a:p>
                  </a:txBody>
                  <a:tcPr/>
                </a:tc>
                <a:tc>
                  <a:txBody>
                    <a:bodyPr/>
                    <a:lstStyle/>
                    <a:p>
                      <a:r>
                        <a:rPr lang="el-GR" sz="2000" b="1" dirty="0" smtClean="0"/>
                        <a:t>Παρέμβαση</a:t>
                      </a:r>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Εναλλακτική παρέμβαση</a:t>
                      </a:r>
                    </a:p>
                    <a:p>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Εκβάσεις </a:t>
                      </a:r>
                    </a:p>
                  </a:txBody>
                  <a:tcPr/>
                </a:tc>
              </a:tr>
              <a:tr h="370840">
                <a:tc>
                  <a:txBody>
                    <a:bodyPr/>
                    <a:lstStyle/>
                    <a:p>
                      <a:r>
                        <a:rPr lang="en-US" sz="2000" dirty="0" err="1" smtClean="0"/>
                        <a:t>Pregnan</a:t>
                      </a:r>
                      <a:r>
                        <a:rPr lang="en-US" sz="2000" dirty="0" smtClean="0"/>
                        <a:t>$</a:t>
                      </a:r>
                      <a:endParaRPr lang="el-GR" sz="2000" dirty="0"/>
                    </a:p>
                  </a:txBody>
                  <a:tcPr/>
                </a:tc>
                <a:tc>
                  <a:txBody>
                    <a:bodyPr/>
                    <a:lstStyle/>
                    <a:p>
                      <a:pPr algn="ctr"/>
                      <a:r>
                        <a:rPr lang="en-US" sz="2000" dirty="0" smtClean="0"/>
                        <a:t>AND</a:t>
                      </a:r>
                      <a:endParaRPr lang="el-GR" sz="2000" dirty="0"/>
                    </a:p>
                  </a:txBody>
                  <a:tcPr/>
                </a:tc>
                <a:tc>
                  <a:txBody>
                    <a:bodyPr/>
                    <a:lstStyle/>
                    <a:p>
                      <a:r>
                        <a:rPr lang="en-US" sz="2000" dirty="0" err="1" smtClean="0"/>
                        <a:t>Cardiotoc</a:t>
                      </a:r>
                      <a:r>
                        <a:rPr lang="en-US" sz="2000" dirty="0" smtClean="0"/>
                        <a:t>$</a:t>
                      </a:r>
                    </a:p>
                    <a:p>
                      <a:pPr algn="ctr"/>
                      <a:r>
                        <a:rPr lang="en-US" sz="2000" dirty="0" smtClean="0"/>
                        <a:t>OR</a:t>
                      </a:r>
                    </a:p>
                    <a:p>
                      <a:pPr algn="ctr"/>
                      <a:r>
                        <a:rPr lang="en-US" sz="2000" dirty="0" smtClean="0"/>
                        <a:t>Admission</a:t>
                      </a:r>
                    </a:p>
                    <a:p>
                      <a:pPr algn="ctr"/>
                      <a:r>
                        <a:rPr lang="en-US" sz="2000" dirty="0" err="1" smtClean="0"/>
                        <a:t>Cardiotoc</a:t>
                      </a:r>
                      <a:r>
                        <a:rPr lang="en-US" sz="2000" dirty="0" smtClean="0"/>
                        <a:t>$</a:t>
                      </a:r>
                    </a:p>
                    <a:p>
                      <a:pPr algn="ctr"/>
                      <a:r>
                        <a:rPr lang="en-US" sz="2000" dirty="0" smtClean="0"/>
                        <a:t>OR</a:t>
                      </a:r>
                    </a:p>
                    <a:p>
                      <a:pPr algn="ctr"/>
                      <a:r>
                        <a:rPr lang="en-US" sz="2000" dirty="0" smtClean="0"/>
                        <a:t>Fetal monitoring</a:t>
                      </a:r>
                    </a:p>
                    <a:p>
                      <a:pPr algn="ctr"/>
                      <a:r>
                        <a:rPr lang="en-US" sz="2000" dirty="0" smtClean="0"/>
                        <a:t>OR</a:t>
                      </a:r>
                    </a:p>
                    <a:p>
                      <a:pPr algn="ctr"/>
                      <a:r>
                        <a:rPr lang="en-US" sz="2000" dirty="0" smtClean="0"/>
                        <a:t>Admission EFM</a:t>
                      </a:r>
                      <a:endParaRPr lang="el-GR" sz="2000" dirty="0"/>
                    </a:p>
                  </a:txBody>
                  <a:tcPr/>
                </a:tc>
                <a:tc>
                  <a:txBody>
                    <a:bodyPr/>
                    <a:lstStyle/>
                    <a:p>
                      <a:pPr algn="ctr"/>
                      <a:r>
                        <a:rPr lang="en-US" sz="2000" dirty="0" smtClean="0"/>
                        <a:t>AND</a:t>
                      </a:r>
                      <a:endParaRPr lang="el-GR" sz="2000" dirty="0"/>
                    </a:p>
                  </a:txBody>
                  <a:tcPr/>
                </a:tc>
                <a:tc>
                  <a:txBody>
                    <a:bodyPr/>
                    <a:lstStyle/>
                    <a:p>
                      <a:pPr algn="ctr"/>
                      <a:r>
                        <a:rPr lang="en-US" sz="2000" dirty="0" err="1" smtClean="0"/>
                        <a:t>Auscultat</a:t>
                      </a:r>
                      <a:r>
                        <a:rPr lang="en-US" sz="2000" dirty="0" smtClean="0"/>
                        <a:t>$</a:t>
                      </a:r>
                    </a:p>
                    <a:p>
                      <a:pPr algn="ctr"/>
                      <a:r>
                        <a:rPr lang="en-US" sz="2000" dirty="0" smtClean="0"/>
                        <a:t>OR</a:t>
                      </a:r>
                    </a:p>
                    <a:p>
                      <a:pPr algn="ctr"/>
                      <a:r>
                        <a:rPr lang="en-US" sz="2000" dirty="0" err="1" smtClean="0"/>
                        <a:t>Intermitten</a:t>
                      </a:r>
                      <a:r>
                        <a:rPr lang="en-US" sz="2000" dirty="0" smtClean="0"/>
                        <a:t> </a:t>
                      </a:r>
                      <a:r>
                        <a:rPr lang="en-US" sz="2000" dirty="0" err="1" smtClean="0"/>
                        <a:t>auscultat</a:t>
                      </a:r>
                      <a:r>
                        <a:rPr lang="en-US" sz="2000" dirty="0" smtClean="0"/>
                        <a:t>$</a:t>
                      </a:r>
                      <a:endParaRPr lang="el-GR" sz="2000" dirty="0"/>
                    </a:p>
                  </a:txBody>
                  <a:tcPr/>
                </a:tc>
                <a:tc>
                  <a:txBody>
                    <a:bodyPr/>
                    <a:lstStyle/>
                    <a:p>
                      <a:r>
                        <a:rPr lang="en-US" sz="2000" dirty="0" smtClean="0"/>
                        <a:t>AND</a:t>
                      </a:r>
                      <a:endParaRPr lang="el-GR" sz="2000" dirty="0"/>
                    </a:p>
                  </a:txBody>
                  <a:tcPr/>
                </a:tc>
                <a:tc>
                  <a:txBody>
                    <a:bodyPr/>
                    <a:lstStyle/>
                    <a:p>
                      <a:pPr algn="ctr"/>
                      <a:r>
                        <a:rPr lang="en-US" sz="2000" dirty="0" smtClean="0"/>
                        <a:t>Caesarean delivery</a:t>
                      </a:r>
                    </a:p>
                    <a:p>
                      <a:pPr algn="ctr"/>
                      <a:r>
                        <a:rPr lang="en-US" sz="2000" dirty="0" smtClean="0"/>
                        <a:t>OR</a:t>
                      </a:r>
                    </a:p>
                    <a:p>
                      <a:pPr algn="ctr"/>
                      <a:r>
                        <a:rPr lang="en-US" sz="2000" dirty="0" err="1" smtClean="0"/>
                        <a:t>Casesarean</a:t>
                      </a:r>
                      <a:r>
                        <a:rPr lang="en-US" sz="2000" dirty="0" smtClean="0"/>
                        <a:t> section</a:t>
                      </a:r>
                    </a:p>
                    <a:p>
                      <a:pPr algn="ctr"/>
                      <a:r>
                        <a:rPr lang="en-US" sz="2000" dirty="0" smtClean="0"/>
                        <a:t>AND</a:t>
                      </a:r>
                    </a:p>
                    <a:p>
                      <a:pPr algn="ctr"/>
                      <a:r>
                        <a:rPr lang="en-US" sz="2000" dirty="0" smtClean="0"/>
                        <a:t>Apgar score</a:t>
                      </a:r>
                      <a:endParaRPr lang="el-GR" sz="2000" dirty="0"/>
                    </a:p>
                  </a:txBody>
                  <a:tcPr/>
                </a:tc>
              </a:tr>
            </a:tbl>
          </a:graphicData>
        </a:graphic>
      </p:graphicFrame>
    </p:spTree>
    <p:extLst>
      <p:ext uri="{BB962C8B-B14F-4D97-AF65-F5344CB8AC3E}">
        <p14:creationId xmlns:p14="http://schemas.microsoft.com/office/powerpoint/2010/main" val="4001731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Λογικοί τελεστές</a:t>
            </a:r>
          </a:p>
        </p:txBody>
      </p:sp>
      <p:sp>
        <p:nvSpPr>
          <p:cNvPr id="3" name="Θέση περιεχομένου 2"/>
          <p:cNvSpPr>
            <a:spLocks noGrp="1"/>
          </p:cNvSpPr>
          <p:nvPr>
            <p:ph idx="1"/>
          </p:nvPr>
        </p:nvSpPr>
        <p:spPr>
          <a:xfrm>
            <a:off x="457200" y="1556792"/>
            <a:ext cx="8229600" cy="4680520"/>
          </a:xfrm>
        </p:spPr>
        <p:txBody>
          <a:bodyPr/>
          <a:lstStyle/>
          <a:p>
            <a:r>
              <a:rPr lang="el-GR" dirty="0"/>
              <a:t>Αφού έχουν σχηματισθεί οι χωριστές λίστες λέξεων, τις </a:t>
            </a:r>
            <a:r>
              <a:rPr lang="el-GR" dirty="0" err="1"/>
              <a:t>διασυνδέουμε</a:t>
            </a:r>
            <a:r>
              <a:rPr lang="el-GR" dirty="0"/>
              <a:t> προκειμένου να έχουμε τον συνδυασμό συνιστωσών που απαιτείται για ένα ερώτημα.  </a:t>
            </a:r>
          </a:p>
          <a:p>
            <a:r>
              <a:rPr lang="el-GR" dirty="0" smtClean="0"/>
              <a:t>Η </a:t>
            </a:r>
            <a:r>
              <a:rPr lang="el-GR" dirty="0"/>
              <a:t>διασύνδεση των λέξεων κατά την αναζήτηση γίνεται με την χρήση των λογικών τελεστών «ΚΑΙ», «Η» και «ΟΧΙ». </a:t>
            </a:r>
          </a:p>
          <a:p>
            <a:r>
              <a:rPr lang="el-GR" dirty="0" smtClean="0"/>
              <a:t>Οι </a:t>
            </a:r>
            <a:r>
              <a:rPr lang="el-GR" dirty="0"/>
              <a:t>λογικοί τελεστές (ΚΑΙ-AND, Η-OR, και ΌΧΙ-NO) χρησιμοποιούνται για το συνδυασμό όρων αναζήτησης, για τον συνυπολογισμό εναλλακτικών όρων και διαφορετικής ορθογραφίας, καθώς και για τον αποκλεισμό λέξεων που οδηγούν σε μη επιθυμητά αποτελέσματα.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404077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Λογικός τελεστής </a:t>
            </a:r>
            <a:r>
              <a:rPr lang="en-US" dirty="0" smtClean="0"/>
              <a:t>OR</a:t>
            </a:r>
            <a:r>
              <a:rPr lang="el-GR" dirty="0" smtClean="0"/>
              <a:t> </a:t>
            </a:r>
            <a:r>
              <a:rPr lang="en-US" sz="3200" b="0" dirty="0" smtClean="0"/>
              <a:t>(</a:t>
            </a:r>
            <a:r>
              <a:rPr lang="el-GR" sz="3200" b="0" dirty="0" smtClean="0"/>
              <a:t>1</a:t>
            </a:r>
            <a:r>
              <a:rPr lang="en-US" sz="3200" b="0" dirty="0" smtClean="0"/>
              <a:t> </a:t>
            </a:r>
            <a:r>
              <a:rPr lang="el-GR" sz="3200" b="0" dirty="0"/>
              <a:t>από </a:t>
            </a:r>
            <a:r>
              <a:rPr lang="el-GR" sz="3200" b="0" dirty="0" smtClean="0"/>
              <a:t>2)</a:t>
            </a:r>
            <a:endParaRPr lang="el-GR" sz="3200" dirty="0"/>
          </a:p>
        </p:txBody>
      </p:sp>
      <p:sp>
        <p:nvSpPr>
          <p:cNvPr id="3" name="Θέση περιεχομένου 2"/>
          <p:cNvSpPr>
            <a:spLocks noGrp="1"/>
          </p:cNvSpPr>
          <p:nvPr>
            <p:ph idx="1"/>
          </p:nvPr>
        </p:nvSpPr>
        <p:spPr>
          <a:xfrm>
            <a:off x="457200" y="1484784"/>
            <a:ext cx="8229600" cy="4752528"/>
          </a:xfrm>
        </p:spPr>
        <p:txBody>
          <a:bodyPr/>
          <a:lstStyle/>
          <a:p>
            <a:pPr>
              <a:lnSpc>
                <a:spcPct val="80000"/>
              </a:lnSpc>
            </a:pPr>
            <a:r>
              <a:rPr lang="el-GR" altLang="el-GR" dirty="0"/>
              <a:t>Ο λογικός τελεστής «</a:t>
            </a:r>
            <a:r>
              <a:rPr lang="en-US" altLang="el-GR" dirty="0"/>
              <a:t>OR</a:t>
            </a:r>
            <a:r>
              <a:rPr lang="el-GR" altLang="el-GR" dirty="0"/>
              <a:t>» είναι σημαντικό να </a:t>
            </a:r>
            <a:r>
              <a:rPr lang="el-GR" altLang="el-GR" b="1" dirty="0"/>
              <a:t>χρησιμοποιείται όταν για την περιγραφή ενός όρου (π.χ. </a:t>
            </a:r>
            <a:r>
              <a:rPr lang="el-GR" altLang="el-GR" b="1" dirty="0" err="1"/>
              <a:t>καρδιοτοκογραφία</a:t>
            </a:r>
            <a:r>
              <a:rPr lang="el-GR" altLang="el-GR" b="1" dirty="0"/>
              <a:t>) έχουν καταχωρηθεί συνώνυμές ή παρόμοιες λέξεις-κλειδιά</a:t>
            </a:r>
            <a:r>
              <a:rPr lang="el-GR" altLang="el-GR" dirty="0"/>
              <a:t> (π.χ. ‘</a:t>
            </a:r>
            <a:r>
              <a:rPr lang="en-US" altLang="el-GR" dirty="0" err="1"/>
              <a:t>cardiotocography</a:t>
            </a:r>
            <a:r>
              <a:rPr lang="el-GR" altLang="el-GR" dirty="0"/>
              <a:t>’ </a:t>
            </a:r>
            <a:r>
              <a:rPr lang="en-US" altLang="el-GR" dirty="0"/>
              <a:t>OR</a:t>
            </a:r>
            <a:r>
              <a:rPr lang="el-GR" altLang="el-GR" dirty="0"/>
              <a:t> ‘</a:t>
            </a:r>
            <a:r>
              <a:rPr lang="en-US" altLang="el-GR" dirty="0"/>
              <a:t>electronic fetal monitoring</a:t>
            </a:r>
            <a:r>
              <a:rPr lang="el-GR" altLang="el-GR" dirty="0"/>
              <a:t>’). </a:t>
            </a:r>
            <a:endParaRPr lang="en-US" altLang="el-GR" dirty="0"/>
          </a:p>
          <a:p>
            <a:pPr>
              <a:lnSpc>
                <a:spcPct val="80000"/>
              </a:lnSpc>
            </a:pPr>
            <a:r>
              <a:rPr lang="el-GR" altLang="el-GR" dirty="0"/>
              <a:t>Επίσης, ο λογικός τελεστής «</a:t>
            </a:r>
            <a:r>
              <a:rPr lang="en-US" altLang="el-GR" dirty="0"/>
              <a:t>OR</a:t>
            </a:r>
            <a:r>
              <a:rPr lang="el-GR" altLang="el-GR" dirty="0"/>
              <a:t>» χρησιμοποιείται για τον συνδυασμό όρων που αφορούν την ίδια θεματική ενότητα και για την </a:t>
            </a:r>
            <a:r>
              <a:rPr lang="el-GR" altLang="el-GR" b="1" dirty="0"/>
              <a:t>αναζήτηση λέξεων με διαφορετική ορθογραφία</a:t>
            </a:r>
            <a:r>
              <a:rPr lang="el-GR" altLang="el-GR" dirty="0"/>
              <a:t> (π.χ. ‘</a:t>
            </a:r>
            <a:r>
              <a:rPr lang="en-US" altLang="el-GR" dirty="0"/>
              <a:t>gynecology</a:t>
            </a:r>
            <a:r>
              <a:rPr lang="el-GR" altLang="el-GR" dirty="0"/>
              <a:t>’ </a:t>
            </a:r>
            <a:r>
              <a:rPr lang="en-US" altLang="el-GR" dirty="0"/>
              <a:t>OR</a:t>
            </a:r>
            <a:r>
              <a:rPr lang="el-GR" altLang="el-GR" dirty="0"/>
              <a:t> ‘</a:t>
            </a:r>
            <a:r>
              <a:rPr lang="en-US" altLang="el-GR" dirty="0" err="1"/>
              <a:t>gynaecology</a:t>
            </a:r>
            <a:r>
              <a:rPr lang="el-GR" altLang="el-GR" dirty="0"/>
              <a:t>’). </a:t>
            </a:r>
            <a:endParaRPr lang="en-US" altLang="el-GR" dirty="0"/>
          </a:p>
          <a:p>
            <a:pPr>
              <a:lnSpc>
                <a:spcPct val="80000"/>
              </a:lnSpc>
            </a:pPr>
            <a:r>
              <a:rPr lang="el-GR" altLang="el-GR" dirty="0"/>
              <a:t>Ως εκ τούτου, </a:t>
            </a:r>
            <a:r>
              <a:rPr lang="el-GR" altLang="el-GR" b="1" dirty="0"/>
              <a:t>με την χρήση του τελεστή «</a:t>
            </a:r>
            <a:r>
              <a:rPr lang="en-US" altLang="el-GR" b="1" dirty="0"/>
              <a:t>OR</a:t>
            </a:r>
            <a:r>
              <a:rPr lang="el-GR" altLang="el-GR" b="1" dirty="0"/>
              <a:t>» η αναζήτηση γίνεται περισσότερο ευρεία</a:t>
            </a:r>
            <a:r>
              <a:rPr lang="el-GR" altLang="el-GR" dirty="0"/>
              <a:t>. </a:t>
            </a:r>
            <a:endParaRPr lang="en-US" altLang="el-GR" dirty="0"/>
          </a:p>
          <a:p>
            <a:pPr>
              <a:lnSpc>
                <a:spcPct val="80000"/>
              </a:lnSpc>
            </a:pPr>
            <a:r>
              <a:rPr lang="el-GR" altLang="el-GR" dirty="0"/>
              <a:t>Είναι ανάγκη να διασυνδέονται όλοι οι επί μέρους όροι/φράσεις σε κάθε λίστα λέξεων, κάνοντας χρήση του Η, για να αποφεύγεται η απώλεια τυχόν άρθρων που συζητούν την ειδική αυτή συνιστώσα.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153224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Λογικός τελεστής </a:t>
            </a:r>
            <a:r>
              <a:rPr lang="en-US" dirty="0" smtClean="0"/>
              <a:t>OR </a:t>
            </a:r>
            <a:r>
              <a:rPr lang="en-US" sz="3200" b="0" dirty="0" smtClean="0"/>
              <a:t>(2 </a:t>
            </a:r>
            <a:r>
              <a:rPr lang="el-GR" sz="3200" b="0" dirty="0" smtClean="0"/>
              <a:t>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graphicFrame>
        <p:nvGraphicFramePr>
          <p:cNvPr id="5" name="Πίνακας 4"/>
          <p:cNvGraphicFramePr>
            <a:graphicFrameLocks noGrp="1"/>
          </p:cNvGraphicFramePr>
          <p:nvPr>
            <p:extLst/>
          </p:nvPr>
        </p:nvGraphicFramePr>
        <p:xfrm>
          <a:off x="395536" y="1412776"/>
          <a:ext cx="8280920" cy="4145280"/>
        </p:xfrm>
        <a:graphic>
          <a:graphicData uri="http://schemas.openxmlformats.org/drawingml/2006/table">
            <a:tbl>
              <a:tblPr firstRow="1" bandRow="1">
                <a:tableStyleId>{5940675A-B579-460E-94D1-54222C63F5DA}</a:tableStyleId>
              </a:tblPr>
              <a:tblGrid>
                <a:gridCol w="1440160"/>
                <a:gridCol w="864096"/>
                <a:gridCol w="1512168"/>
                <a:gridCol w="720080"/>
                <a:gridCol w="1656184"/>
                <a:gridCol w="720080"/>
                <a:gridCol w="1368152"/>
              </a:tblGrid>
              <a:tr h="370840">
                <a:tc>
                  <a:txBody>
                    <a:bodyPr/>
                    <a:lstStyle/>
                    <a:p>
                      <a:r>
                        <a:rPr lang="el-GR" sz="2000" b="1" dirty="0" smtClean="0"/>
                        <a:t>Πληθυσμός</a:t>
                      </a:r>
                      <a:endParaRPr lang="el-GR" sz="2000" b="1" dirty="0"/>
                    </a:p>
                  </a:txBody>
                  <a:tcPr/>
                </a:tc>
                <a:tc>
                  <a:txBody>
                    <a:bodyPr/>
                    <a:lstStyle/>
                    <a:p>
                      <a:r>
                        <a:rPr lang="el-GR" sz="2000" b="1" dirty="0" smtClean="0"/>
                        <a:t> </a:t>
                      </a:r>
                      <a:endParaRPr lang="el-GR" sz="2000" b="1" dirty="0"/>
                    </a:p>
                  </a:txBody>
                  <a:tcPr/>
                </a:tc>
                <a:tc>
                  <a:txBody>
                    <a:bodyPr/>
                    <a:lstStyle/>
                    <a:p>
                      <a:r>
                        <a:rPr lang="el-GR" sz="2000" b="1" dirty="0" smtClean="0"/>
                        <a:t>Παρέμβαση</a:t>
                      </a:r>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Εναλλακτική παρέμβαση</a:t>
                      </a:r>
                    </a:p>
                    <a:p>
                      <a:endParaRPr lang="el-GR" sz="2000" b="1" dirty="0"/>
                    </a:p>
                  </a:txBody>
                  <a:tcPr/>
                </a:tc>
                <a:tc>
                  <a:txBody>
                    <a:bodyPr/>
                    <a:lstStyle/>
                    <a:p>
                      <a:endParaRPr lang="el-GR" sz="20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Εκβάσεις </a:t>
                      </a:r>
                    </a:p>
                  </a:txBody>
                  <a:tcPr/>
                </a:tc>
              </a:tr>
              <a:tr h="370840">
                <a:tc>
                  <a:txBody>
                    <a:bodyPr/>
                    <a:lstStyle/>
                    <a:p>
                      <a:r>
                        <a:rPr lang="en-US" sz="2000" dirty="0" err="1" smtClean="0"/>
                        <a:t>Pregnan</a:t>
                      </a:r>
                      <a:r>
                        <a:rPr lang="en-US" sz="2000" dirty="0" smtClean="0"/>
                        <a:t>$</a:t>
                      </a:r>
                      <a:endParaRPr lang="el-GR" sz="2000" dirty="0"/>
                    </a:p>
                  </a:txBody>
                  <a:tcPr/>
                </a:tc>
                <a:tc>
                  <a:txBody>
                    <a:bodyPr/>
                    <a:lstStyle/>
                    <a:p>
                      <a:pPr algn="ctr"/>
                      <a:r>
                        <a:rPr lang="en-US" sz="2000" dirty="0" smtClean="0"/>
                        <a:t>AND</a:t>
                      </a:r>
                      <a:endParaRPr lang="el-GR" sz="2000" dirty="0"/>
                    </a:p>
                  </a:txBody>
                  <a:tcPr/>
                </a:tc>
                <a:tc>
                  <a:txBody>
                    <a:bodyPr/>
                    <a:lstStyle/>
                    <a:p>
                      <a:r>
                        <a:rPr lang="en-US" sz="2000" dirty="0" err="1" smtClean="0"/>
                        <a:t>Cardiotoc</a:t>
                      </a:r>
                      <a:r>
                        <a:rPr lang="en-US" sz="2000" dirty="0" smtClean="0"/>
                        <a:t>$</a:t>
                      </a:r>
                    </a:p>
                    <a:p>
                      <a:pPr algn="ctr"/>
                      <a:r>
                        <a:rPr lang="en-US" sz="2000" dirty="0" smtClean="0"/>
                        <a:t>OR</a:t>
                      </a:r>
                    </a:p>
                    <a:p>
                      <a:pPr algn="ctr"/>
                      <a:r>
                        <a:rPr lang="en-US" sz="2000" dirty="0" smtClean="0"/>
                        <a:t>Admission</a:t>
                      </a:r>
                    </a:p>
                    <a:p>
                      <a:pPr algn="ctr"/>
                      <a:r>
                        <a:rPr lang="en-US" sz="2000" dirty="0" err="1" smtClean="0"/>
                        <a:t>Cardiotoc</a:t>
                      </a:r>
                      <a:r>
                        <a:rPr lang="en-US" sz="2000" dirty="0" smtClean="0"/>
                        <a:t>$</a:t>
                      </a:r>
                    </a:p>
                    <a:p>
                      <a:pPr algn="ctr"/>
                      <a:r>
                        <a:rPr lang="en-US" sz="2000" dirty="0" smtClean="0"/>
                        <a:t>OR</a:t>
                      </a:r>
                    </a:p>
                    <a:p>
                      <a:pPr algn="ctr"/>
                      <a:r>
                        <a:rPr lang="en-US" sz="2000" dirty="0" smtClean="0"/>
                        <a:t>Fetal monitoring</a:t>
                      </a:r>
                    </a:p>
                    <a:p>
                      <a:pPr algn="ctr"/>
                      <a:r>
                        <a:rPr lang="en-US" sz="2000" dirty="0" smtClean="0"/>
                        <a:t>OR</a:t>
                      </a:r>
                    </a:p>
                    <a:p>
                      <a:pPr algn="ctr"/>
                      <a:r>
                        <a:rPr lang="en-US" sz="2000" dirty="0" smtClean="0"/>
                        <a:t>Admission EFM</a:t>
                      </a:r>
                      <a:endParaRPr lang="el-GR" sz="2000" dirty="0"/>
                    </a:p>
                  </a:txBody>
                  <a:tcPr/>
                </a:tc>
                <a:tc>
                  <a:txBody>
                    <a:bodyPr/>
                    <a:lstStyle/>
                    <a:p>
                      <a:pPr algn="ctr"/>
                      <a:r>
                        <a:rPr lang="en-US" sz="2000" dirty="0" smtClean="0"/>
                        <a:t>AND</a:t>
                      </a:r>
                      <a:endParaRPr lang="el-GR" sz="2000" dirty="0"/>
                    </a:p>
                  </a:txBody>
                  <a:tcPr/>
                </a:tc>
                <a:tc>
                  <a:txBody>
                    <a:bodyPr/>
                    <a:lstStyle/>
                    <a:p>
                      <a:pPr algn="ctr"/>
                      <a:r>
                        <a:rPr lang="en-US" sz="2000" dirty="0" err="1" smtClean="0"/>
                        <a:t>Auscultat</a:t>
                      </a:r>
                      <a:r>
                        <a:rPr lang="en-US" sz="2000" dirty="0" smtClean="0"/>
                        <a:t>$</a:t>
                      </a:r>
                    </a:p>
                    <a:p>
                      <a:pPr algn="ctr"/>
                      <a:r>
                        <a:rPr lang="en-US" sz="2000" dirty="0" smtClean="0"/>
                        <a:t>OR</a:t>
                      </a:r>
                    </a:p>
                    <a:p>
                      <a:pPr algn="ctr"/>
                      <a:r>
                        <a:rPr lang="en-US" sz="2000" dirty="0" err="1" smtClean="0"/>
                        <a:t>Intermitten</a:t>
                      </a:r>
                      <a:r>
                        <a:rPr lang="en-US" sz="2000" dirty="0" smtClean="0"/>
                        <a:t> </a:t>
                      </a:r>
                      <a:r>
                        <a:rPr lang="en-US" sz="2000" dirty="0" err="1" smtClean="0"/>
                        <a:t>auscultat</a:t>
                      </a:r>
                      <a:r>
                        <a:rPr lang="en-US" sz="2000" dirty="0" smtClean="0"/>
                        <a:t>$</a:t>
                      </a:r>
                      <a:endParaRPr lang="el-GR" sz="2000" dirty="0"/>
                    </a:p>
                  </a:txBody>
                  <a:tcPr/>
                </a:tc>
                <a:tc>
                  <a:txBody>
                    <a:bodyPr/>
                    <a:lstStyle/>
                    <a:p>
                      <a:r>
                        <a:rPr lang="en-US" sz="2000" dirty="0" smtClean="0"/>
                        <a:t>AND</a:t>
                      </a:r>
                      <a:endParaRPr lang="el-GR" sz="2000" dirty="0"/>
                    </a:p>
                  </a:txBody>
                  <a:tcPr/>
                </a:tc>
                <a:tc>
                  <a:txBody>
                    <a:bodyPr/>
                    <a:lstStyle/>
                    <a:p>
                      <a:pPr algn="ctr"/>
                      <a:r>
                        <a:rPr lang="en-US" sz="2000" dirty="0" smtClean="0"/>
                        <a:t>Caesarean delivery</a:t>
                      </a:r>
                    </a:p>
                    <a:p>
                      <a:pPr algn="ctr"/>
                      <a:r>
                        <a:rPr lang="en-US" sz="2000" dirty="0" smtClean="0"/>
                        <a:t>OR</a:t>
                      </a:r>
                    </a:p>
                    <a:p>
                      <a:pPr algn="ctr"/>
                      <a:r>
                        <a:rPr lang="en-US" sz="2000" dirty="0" err="1" smtClean="0"/>
                        <a:t>Casesarean</a:t>
                      </a:r>
                      <a:r>
                        <a:rPr lang="en-US" sz="2000" dirty="0" smtClean="0"/>
                        <a:t> section</a:t>
                      </a:r>
                    </a:p>
                    <a:p>
                      <a:pPr algn="ctr"/>
                      <a:r>
                        <a:rPr lang="en-US" sz="2000" dirty="0" smtClean="0"/>
                        <a:t>AND</a:t>
                      </a:r>
                    </a:p>
                    <a:p>
                      <a:pPr algn="ctr"/>
                      <a:r>
                        <a:rPr lang="en-US" sz="2000" dirty="0" smtClean="0"/>
                        <a:t>Apgar score</a:t>
                      </a:r>
                      <a:endParaRPr lang="el-GR" sz="2000" dirty="0"/>
                    </a:p>
                  </a:txBody>
                  <a:tcPr/>
                </a:tc>
              </a:tr>
            </a:tbl>
          </a:graphicData>
        </a:graphic>
      </p:graphicFrame>
    </p:spTree>
    <p:extLst>
      <p:ext uri="{BB962C8B-B14F-4D97-AF65-F5344CB8AC3E}">
        <p14:creationId xmlns:p14="http://schemas.microsoft.com/office/powerpoint/2010/main" val="88866887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1f642772f279c163bf96ce34ccfbbb34bfcab"/>
  <p:tag name="ISPRING_RESOURCE_PATHS_HASH_PRESENTER" val="1c811c7a6d1b982d6b2fbe69a164e9a97d7898c"/>
</p:tagLst>
</file>

<file path=ppt/theme/theme1.xml><?xml version="1.0" encoding="utf-8"?>
<a:theme xmlns:a="http://schemas.openxmlformats.org/drawingml/2006/main" name="OC_template_updated">
  <a:themeElements>
    <a:clrScheme name="Προσαρμοσμένο 1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1276</Words>
  <Application>Microsoft Office PowerPoint</Application>
  <PresentationFormat>On-screen Show (4:3)</PresentationFormat>
  <Paragraphs>206</Paragraphs>
  <Slides>20</Slides>
  <Notes>7</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OC_template_updated</vt:lpstr>
      <vt:lpstr>OC_template_1</vt:lpstr>
      <vt:lpstr>Τεκμηριωμένη Λήψη Κλινικής Απόφασης</vt:lpstr>
      <vt:lpstr>Στρατηγική αναζήτησης δεδομένων σε ηλεκτρονικές βάσεις δεδομένων</vt:lpstr>
      <vt:lpstr>Διάσπαση της ερευνητικής ερώτησης σε συνιστώσες- Ακρωνύμιο PICO</vt:lpstr>
      <vt:lpstr>Ακρωνύμιο PICO</vt:lpstr>
      <vt:lpstr>Σχηματισμός λίστας λέξεων (1 από 2)</vt:lpstr>
      <vt:lpstr>Σχηματισμός λίστας λέξεων (2 από 2)</vt:lpstr>
      <vt:lpstr>Λογικοί τελεστές</vt:lpstr>
      <vt:lpstr>Λογικός τελεστής OR (1 από 2)</vt:lpstr>
      <vt:lpstr>Λογικός τελεστής OR (2 από 2)</vt:lpstr>
      <vt:lpstr>Λογικός τελεστής AND (1 από 2)</vt:lpstr>
      <vt:lpstr>Λογικός τελεστής AND (2 από 2)</vt:lpstr>
      <vt:lpstr>Λογικός τελεστής NO</vt:lpstr>
      <vt:lpstr>Εργαλεία περικοπής και μπαλαντέρ λέξεων  (1 από 2)</vt:lpstr>
      <vt:lpstr>Εργαλεία περικοπής και μπαλαντέρ λέξεων  (2 από 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42</cp:revision>
  <dcterms:created xsi:type="dcterms:W3CDTF">2013-03-04T13:35:19Z</dcterms:created>
  <dcterms:modified xsi:type="dcterms:W3CDTF">2015-09-17T10:54:54Z</dcterms:modified>
</cp:coreProperties>
</file>