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2.xml" ContentType="application/vnd.openxmlformats-officedocument.theme+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p:sldMasterIdLst>
    <p:sldMasterId id="2147483707" r:id="rId1"/>
    <p:sldMasterId id="2147483684" r:id="rId2"/>
    <p:sldMasterId id="2147483696" r:id="rId3"/>
  </p:sldMasterIdLst>
  <p:notesMasterIdLst>
    <p:notesMasterId r:id="rId52"/>
  </p:notesMasterIdLst>
  <p:handoutMasterIdLst>
    <p:handoutMasterId r:id="rId53"/>
  </p:handoutMasterIdLst>
  <p:sldIdLst>
    <p:sldId id="256" r:id="rId4"/>
    <p:sldId id="272" r:id="rId5"/>
    <p:sldId id="273" r:id="rId6"/>
    <p:sldId id="274" r:id="rId7"/>
    <p:sldId id="275" r:id="rId8"/>
    <p:sldId id="276" r:id="rId9"/>
    <p:sldId id="277" r:id="rId10"/>
    <p:sldId id="278" r:id="rId11"/>
    <p:sldId id="279" r:id="rId12"/>
    <p:sldId id="280" r:id="rId13"/>
    <p:sldId id="281" r:id="rId14"/>
    <p:sldId id="282" r:id="rId15"/>
    <p:sldId id="283" r:id="rId16"/>
    <p:sldId id="284" r:id="rId17"/>
    <p:sldId id="285" r:id="rId18"/>
    <p:sldId id="286" r:id="rId19"/>
    <p:sldId id="287" r:id="rId20"/>
    <p:sldId id="288" r:id="rId21"/>
    <p:sldId id="289" r:id="rId22"/>
    <p:sldId id="290" r:id="rId23"/>
    <p:sldId id="291" r:id="rId24"/>
    <p:sldId id="292" r:id="rId25"/>
    <p:sldId id="293" r:id="rId26"/>
    <p:sldId id="294" r:id="rId27"/>
    <p:sldId id="295" r:id="rId28"/>
    <p:sldId id="296" r:id="rId29"/>
    <p:sldId id="297" r:id="rId30"/>
    <p:sldId id="298" r:id="rId31"/>
    <p:sldId id="299" r:id="rId32"/>
    <p:sldId id="300" r:id="rId33"/>
    <p:sldId id="301" r:id="rId34"/>
    <p:sldId id="302" r:id="rId35"/>
    <p:sldId id="303" r:id="rId36"/>
    <p:sldId id="304" r:id="rId37"/>
    <p:sldId id="305" r:id="rId38"/>
    <p:sldId id="306" r:id="rId39"/>
    <p:sldId id="307" r:id="rId40"/>
    <p:sldId id="308" r:id="rId41"/>
    <p:sldId id="309" r:id="rId42"/>
    <p:sldId id="311" r:id="rId43"/>
    <p:sldId id="310" r:id="rId44"/>
    <p:sldId id="257" r:id="rId45"/>
    <p:sldId id="262" r:id="rId46"/>
    <p:sldId id="264" r:id="rId47"/>
    <p:sldId id="269" r:id="rId48"/>
    <p:sldId id="270" r:id="rId49"/>
    <p:sldId id="266" r:id="rId50"/>
    <p:sldId id="261" r:id="rId51"/>
  </p:sldIdLst>
  <p:sldSz cx="9144000" cy="6858000" type="screen4x3"/>
  <p:notesSz cx="7104063" cy="10234613"/>
  <p:custDataLst>
    <p:tags r:id="rId54"/>
  </p:custDataLst>
  <p:defaultTextStyle>
    <a:defPPr>
      <a:defRPr lang="el-GR"/>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 uri="{2D200454-40CA-4A62-9FC3-DE9A4176ACB9}">
      <p15:notesGuideLst xmlns="" xmlns:p15="http://schemas.microsoft.com/office/powerpoint/2012/main">
        <p15:guide id="1" orient="horz" pos="3223">
          <p15:clr>
            <a:srgbClr val="A4A3A4"/>
          </p15:clr>
        </p15:guide>
        <p15:guide id="2" pos="2237">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33399"/>
    <a:srgbClr val="4545C3"/>
    <a:srgbClr val="C00000"/>
    <a:srgbClr val="CC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135" autoAdjust="0"/>
    <p:restoredTop sz="94660"/>
  </p:normalViewPr>
  <p:slideViewPr>
    <p:cSldViewPr>
      <p:cViewPr varScale="1">
        <p:scale>
          <a:sx n="105" d="100"/>
          <a:sy n="105" d="100"/>
        </p:scale>
        <p:origin x="-192" y="-78"/>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notesViewPr>
    <p:cSldViewPr>
      <p:cViewPr varScale="1">
        <p:scale>
          <a:sx n="76" d="100"/>
          <a:sy n="76" d="100"/>
        </p:scale>
        <p:origin x="-3978" y="-108"/>
      </p:cViewPr>
      <p:guideLst>
        <p:guide orient="horz" pos="3223"/>
        <p:guide pos="2237"/>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slide" Target="slides/slide36.xml"/><Relationship Id="rId21" Type="http://schemas.openxmlformats.org/officeDocument/2006/relationships/slide" Target="slides/slide18.xml"/><Relationship Id="rId34" Type="http://schemas.openxmlformats.org/officeDocument/2006/relationships/slide" Target="slides/slide31.xml"/><Relationship Id="rId42" Type="http://schemas.openxmlformats.org/officeDocument/2006/relationships/slide" Target="slides/slide39.xml"/><Relationship Id="rId47" Type="http://schemas.openxmlformats.org/officeDocument/2006/relationships/slide" Target="slides/slide44.xml"/><Relationship Id="rId50" Type="http://schemas.openxmlformats.org/officeDocument/2006/relationships/slide" Target="slides/slide47.xml"/><Relationship Id="rId55" Type="http://schemas.openxmlformats.org/officeDocument/2006/relationships/presProps" Target="presProps.xml"/><Relationship Id="rId7" Type="http://schemas.openxmlformats.org/officeDocument/2006/relationships/slide" Target="slides/slide4.xml"/><Relationship Id="rId2" Type="http://schemas.openxmlformats.org/officeDocument/2006/relationships/slideMaster" Target="slideMasters/slideMaster2.xml"/><Relationship Id="rId16" Type="http://schemas.openxmlformats.org/officeDocument/2006/relationships/slide" Target="slides/slide13.xml"/><Relationship Id="rId29" Type="http://schemas.openxmlformats.org/officeDocument/2006/relationships/slide" Target="slides/slide26.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slide" Target="slides/slide34.xml"/><Relationship Id="rId40" Type="http://schemas.openxmlformats.org/officeDocument/2006/relationships/slide" Target="slides/slide37.xml"/><Relationship Id="rId45" Type="http://schemas.openxmlformats.org/officeDocument/2006/relationships/slide" Target="slides/slide42.xml"/><Relationship Id="rId53" Type="http://schemas.openxmlformats.org/officeDocument/2006/relationships/handoutMaster" Target="handoutMasters/handoutMaster1.xml"/><Relationship Id="rId58" Type="http://schemas.openxmlformats.org/officeDocument/2006/relationships/tableStyles" Target="tableStyles.xml"/><Relationship Id="rId5" Type="http://schemas.openxmlformats.org/officeDocument/2006/relationships/slide" Target="slides/slide2.xml"/><Relationship Id="rId19" Type="http://schemas.openxmlformats.org/officeDocument/2006/relationships/slide" Target="slides/slide16.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 Id="rId43" Type="http://schemas.openxmlformats.org/officeDocument/2006/relationships/slide" Target="slides/slide40.xml"/><Relationship Id="rId48" Type="http://schemas.openxmlformats.org/officeDocument/2006/relationships/slide" Target="slides/slide45.xml"/><Relationship Id="rId56" Type="http://schemas.openxmlformats.org/officeDocument/2006/relationships/viewProps" Target="viewProps.xml"/><Relationship Id="rId8" Type="http://schemas.openxmlformats.org/officeDocument/2006/relationships/slide" Target="slides/slide5.xml"/><Relationship Id="rId51" Type="http://schemas.openxmlformats.org/officeDocument/2006/relationships/slide" Target="slides/slide48.xml"/><Relationship Id="rId3" Type="http://schemas.openxmlformats.org/officeDocument/2006/relationships/slideMaster" Target="slideMasters/slideMaster3.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slide" Target="slides/slide35.xml"/><Relationship Id="rId46" Type="http://schemas.openxmlformats.org/officeDocument/2006/relationships/slide" Target="slides/slide43.xml"/><Relationship Id="rId20" Type="http://schemas.openxmlformats.org/officeDocument/2006/relationships/slide" Target="slides/slide17.xml"/><Relationship Id="rId41" Type="http://schemas.openxmlformats.org/officeDocument/2006/relationships/slide" Target="slides/slide38.xml"/><Relationship Id="rId54" Type="http://schemas.openxmlformats.org/officeDocument/2006/relationships/tags" Target="tags/tag1.xml"/><Relationship Id="rId1" Type="http://schemas.openxmlformats.org/officeDocument/2006/relationships/slideMaster" Target="slideMasters/slideMaster1.xml"/><Relationship Id="rId6" Type="http://schemas.openxmlformats.org/officeDocument/2006/relationships/slide" Target="slides/slide3.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slide" Target="slides/slide33.xml"/><Relationship Id="rId49" Type="http://schemas.openxmlformats.org/officeDocument/2006/relationships/slide" Target="slides/slide46.xml"/><Relationship Id="rId57" Type="http://schemas.openxmlformats.org/officeDocument/2006/relationships/theme" Target="theme/theme1.xml"/><Relationship Id="rId10" Type="http://schemas.openxmlformats.org/officeDocument/2006/relationships/slide" Target="slides/slide7.xml"/><Relationship Id="rId31" Type="http://schemas.openxmlformats.org/officeDocument/2006/relationships/slide" Target="slides/slide28.xml"/><Relationship Id="rId44" Type="http://schemas.openxmlformats.org/officeDocument/2006/relationships/slide" Target="slides/slide41.xml"/><Relationship Id="rId52"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62" name="Rectangle 2"/>
          <p:cNvSpPr>
            <a:spLocks noGrp="1" noChangeArrowheads="1"/>
          </p:cNvSpPr>
          <p:nvPr>
            <p:ph type="hdr" sz="quarter"/>
          </p:nvPr>
        </p:nvSpPr>
        <p:spPr bwMode="auto">
          <a:xfrm>
            <a:off x="0" y="0"/>
            <a:ext cx="3078163" cy="511175"/>
          </a:xfrm>
          <a:prstGeom prst="rect">
            <a:avLst/>
          </a:prstGeom>
          <a:noFill/>
          <a:ln w="9525">
            <a:noFill/>
            <a:miter lim="800000"/>
            <a:headEnd/>
            <a:tailEnd/>
          </a:ln>
          <a:effectLst/>
        </p:spPr>
        <p:txBody>
          <a:bodyPr vert="horz" wrap="square" lIns="99075" tIns="49538" rIns="99075" bIns="49538" numCol="1" anchor="t" anchorCtr="0" compatLnSpc="1">
            <a:prstTxWarp prst="textNoShape">
              <a:avLst/>
            </a:prstTxWarp>
          </a:bodyPr>
          <a:lstStyle>
            <a:lvl1pPr defTabSz="990600" eaLnBrk="0" hangingPunct="0">
              <a:defRPr sz="1300"/>
            </a:lvl1pPr>
          </a:lstStyle>
          <a:p>
            <a:pPr>
              <a:defRPr/>
            </a:pPr>
            <a:endParaRPr lang="el-GR"/>
          </a:p>
        </p:txBody>
      </p:sp>
      <p:sp>
        <p:nvSpPr>
          <p:cNvPr id="92163" name="Rectangle 3"/>
          <p:cNvSpPr>
            <a:spLocks noGrp="1" noChangeArrowheads="1"/>
          </p:cNvSpPr>
          <p:nvPr>
            <p:ph type="dt" sz="quarter" idx="1"/>
          </p:nvPr>
        </p:nvSpPr>
        <p:spPr bwMode="auto">
          <a:xfrm>
            <a:off x="4024313" y="0"/>
            <a:ext cx="3078162" cy="511175"/>
          </a:xfrm>
          <a:prstGeom prst="rect">
            <a:avLst/>
          </a:prstGeom>
          <a:noFill/>
          <a:ln w="9525">
            <a:noFill/>
            <a:miter lim="800000"/>
            <a:headEnd/>
            <a:tailEnd/>
          </a:ln>
          <a:effectLst/>
        </p:spPr>
        <p:txBody>
          <a:bodyPr vert="horz" wrap="square" lIns="99075" tIns="49538" rIns="99075" bIns="49538" numCol="1" anchor="t" anchorCtr="0" compatLnSpc="1">
            <a:prstTxWarp prst="textNoShape">
              <a:avLst/>
            </a:prstTxWarp>
          </a:bodyPr>
          <a:lstStyle>
            <a:lvl1pPr algn="r" defTabSz="990600" eaLnBrk="0" hangingPunct="0">
              <a:defRPr sz="1300"/>
            </a:lvl1pPr>
          </a:lstStyle>
          <a:p>
            <a:pPr>
              <a:defRPr/>
            </a:pPr>
            <a:fld id="{84A79048-66B1-475A-B924-F459D231C4C3}" type="datetimeFigureOut">
              <a:rPr lang="el-GR"/>
              <a:pPr>
                <a:defRPr/>
              </a:pPr>
              <a:t>7/8/2015</a:t>
            </a:fld>
            <a:endParaRPr lang="el-GR"/>
          </a:p>
        </p:txBody>
      </p:sp>
      <p:sp>
        <p:nvSpPr>
          <p:cNvPr id="92164" name="Rectangle 4"/>
          <p:cNvSpPr>
            <a:spLocks noGrp="1" noChangeArrowheads="1"/>
          </p:cNvSpPr>
          <p:nvPr>
            <p:ph type="ftr" sz="quarter" idx="2"/>
          </p:nvPr>
        </p:nvSpPr>
        <p:spPr bwMode="auto">
          <a:xfrm>
            <a:off x="0" y="9721850"/>
            <a:ext cx="3078163" cy="511175"/>
          </a:xfrm>
          <a:prstGeom prst="rect">
            <a:avLst/>
          </a:prstGeom>
          <a:noFill/>
          <a:ln w="9525">
            <a:noFill/>
            <a:miter lim="800000"/>
            <a:headEnd/>
            <a:tailEnd/>
          </a:ln>
          <a:effectLst/>
        </p:spPr>
        <p:txBody>
          <a:bodyPr vert="horz" wrap="square" lIns="99075" tIns="49538" rIns="99075" bIns="49538" numCol="1" anchor="b" anchorCtr="0" compatLnSpc="1">
            <a:prstTxWarp prst="textNoShape">
              <a:avLst/>
            </a:prstTxWarp>
          </a:bodyPr>
          <a:lstStyle>
            <a:lvl1pPr defTabSz="990600" eaLnBrk="0" hangingPunct="0">
              <a:defRPr sz="1300"/>
            </a:lvl1pPr>
          </a:lstStyle>
          <a:p>
            <a:pPr>
              <a:defRPr/>
            </a:pPr>
            <a:endParaRPr lang="el-GR"/>
          </a:p>
        </p:txBody>
      </p:sp>
      <p:sp>
        <p:nvSpPr>
          <p:cNvPr id="92165" name="Rectangle 5"/>
          <p:cNvSpPr>
            <a:spLocks noGrp="1" noChangeArrowheads="1"/>
          </p:cNvSpPr>
          <p:nvPr>
            <p:ph type="sldNum" sz="quarter" idx="3"/>
          </p:nvPr>
        </p:nvSpPr>
        <p:spPr bwMode="auto">
          <a:xfrm>
            <a:off x="4024313" y="9721850"/>
            <a:ext cx="3078162" cy="511175"/>
          </a:xfrm>
          <a:prstGeom prst="rect">
            <a:avLst/>
          </a:prstGeom>
          <a:noFill/>
          <a:ln w="9525">
            <a:noFill/>
            <a:miter lim="800000"/>
            <a:headEnd/>
            <a:tailEnd/>
          </a:ln>
          <a:effectLst/>
        </p:spPr>
        <p:txBody>
          <a:bodyPr vert="horz" wrap="square" lIns="99075" tIns="49538" rIns="99075" bIns="49538" numCol="1" anchor="b" anchorCtr="0" compatLnSpc="1">
            <a:prstTxWarp prst="textNoShape">
              <a:avLst/>
            </a:prstTxWarp>
          </a:bodyPr>
          <a:lstStyle>
            <a:lvl1pPr algn="r" defTabSz="990600" eaLnBrk="0" hangingPunct="0">
              <a:defRPr sz="1300"/>
            </a:lvl1pPr>
          </a:lstStyle>
          <a:p>
            <a:pPr>
              <a:defRPr/>
            </a:pPr>
            <a:fld id="{2EBCFCCB-10BB-4121-80C8-1E5058FD1454}" type="slidenum">
              <a:rPr lang="el-GR"/>
              <a:pPr>
                <a:defRPr/>
              </a:pPr>
              <a:t>‹#›</a:t>
            </a:fld>
            <a:endParaRPr lang="el-GR"/>
          </a:p>
        </p:txBody>
      </p:sp>
    </p:spTree>
    <p:extLst>
      <p:ext uri="{BB962C8B-B14F-4D97-AF65-F5344CB8AC3E}">
        <p14:creationId xmlns:p14="http://schemas.microsoft.com/office/powerpoint/2010/main" val="4196009490"/>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κεφαλίδας"/>
          <p:cNvSpPr>
            <a:spLocks noGrp="1"/>
          </p:cNvSpPr>
          <p:nvPr>
            <p:ph type="hdr" sz="quarter"/>
          </p:nvPr>
        </p:nvSpPr>
        <p:spPr bwMode="auto">
          <a:xfrm>
            <a:off x="0" y="0"/>
            <a:ext cx="3078163" cy="511175"/>
          </a:xfrm>
          <a:prstGeom prst="rect">
            <a:avLst/>
          </a:prstGeom>
          <a:noFill/>
          <a:ln w="9525">
            <a:noFill/>
            <a:miter lim="800000"/>
            <a:headEnd/>
            <a:tailEnd/>
          </a:ln>
        </p:spPr>
        <p:txBody>
          <a:bodyPr vert="horz" wrap="square" lIns="99075" tIns="49538" rIns="99075" bIns="49538" numCol="1" anchor="t" anchorCtr="0" compatLnSpc="1">
            <a:prstTxWarp prst="textNoShape">
              <a:avLst/>
            </a:prstTxWarp>
          </a:bodyPr>
          <a:lstStyle>
            <a:lvl1pPr defTabSz="990600">
              <a:defRPr sz="1300"/>
            </a:lvl1pPr>
          </a:lstStyle>
          <a:p>
            <a:pPr>
              <a:defRPr/>
            </a:pPr>
            <a:endParaRPr lang="el-GR"/>
          </a:p>
        </p:txBody>
      </p:sp>
      <p:sp>
        <p:nvSpPr>
          <p:cNvPr id="3" name="2 - Θέση ημερομηνίας"/>
          <p:cNvSpPr>
            <a:spLocks noGrp="1"/>
          </p:cNvSpPr>
          <p:nvPr>
            <p:ph type="dt" idx="1"/>
          </p:nvPr>
        </p:nvSpPr>
        <p:spPr bwMode="auto">
          <a:xfrm>
            <a:off x="4024313" y="0"/>
            <a:ext cx="3078162" cy="511175"/>
          </a:xfrm>
          <a:prstGeom prst="rect">
            <a:avLst/>
          </a:prstGeom>
          <a:noFill/>
          <a:ln w="9525">
            <a:noFill/>
            <a:miter lim="800000"/>
            <a:headEnd/>
            <a:tailEnd/>
          </a:ln>
        </p:spPr>
        <p:txBody>
          <a:bodyPr vert="horz" wrap="square" lIns="99075" tIns="49538" rIns="99075" bIns="49538" numCol="1" anchor="t" anchorCtr="0" compatLnSpc="1">
            <a:prstTxWarp prst="textNoShape">
              <a:avLst/>
            </a:prstTxWarp>
          </a:bodyPr>
          <a:lstStyle>
            <a:lvl1pPr algn="r" defTabSz="990600">
              <a:defRPr sz="1300"/>
            </a:lvl1pPr>
          </a:lstStyle>
          <a:p>
            <a:pPr>
              <a:defRPr/>
            </a:pPr>
            <a:fld id="{19B0F716-1969-45AD-B426-D0CBFDF13F46}" type="datetimeFigureOut">
              <a:rPr lang="el-GR"/>
              <a:pPr>
                <a:defRPr/>
              </a:pPr>
              <a:t>7/8/2015</a:t>
            </a:fld>
            <a:endParaRPr lang="el-GR"/>
          </a:p>
        </p:txBody>
      </p:sp>
      <p:sp>
        <p:nvSpPr>
          <p:cNvPr id="4" name="3 - Θέση εικόνας διαφάνειας"/>
          <p:cNvSpPr>
            <a:spLocks noGrp="1" noRot="1" noChangeAspect="1"/>
          </p:cNvSpPr>
          <p:nvPr>
            <p:ph type="sldImg" idx="2"/>
          </p:nvPr>
        </p:nvSpPr>
        <p:spPr>
          <a:xfrm>
            <a:off x="993775" y="768350"/>
            <a:ext cx="5116513" cy="3836988"/>
          </a:xfrm>
          <a:prstGeom prst="rect">
            <a:avLst/>
          </a:prstGeom>
          <a:noFill/>
          <a:ln w="12700">
            <a:solidFill>
              <a:prstClr val="black"/>
            </a:solidFill>
          </a:ln>
        </p:spPr>
        <p:txBody>
          <a:bodyPr vert="horz" lIns="91440" tIns="45720" rIns="91440" bIns="45720" rtlCol="0" anchor="ctr"/>
          <a:lstStyle/>
          <a:p>
            <a:pPr lvl="0"/>
            <a:endParaRPr lang="el-GR" noProof="0" smtClean="0"/>
          </a:p>
        </p:txBody>
      </p:sp>
      <p:sp>
        <p:nvSpPr>
          <p:cNvPr id="5" name="4 - Θέση σημειώσεων"/>
          <p:cNvSpPr>
            <a:spLocks noGrp="1"/>
          </p:cNvSpPr>
          <p:nvPr>
            <p:ph type="body" sz="quarter" idx="3"/>
          </p:nvPr>
        </p:nvSpPr>
        <p:spPr bwMode="auto">
          <a:xfrm>
            <a:off x="711200" y="4860925"/>
            <a:ext cx="5683250" cy="4605338"/>
          </a:xfrm>
          <a:prstGeom prst="rect">
            <a:avLst/>
          </a:prstGeom>
          <a:noFill/>
          <a:ln w="9525">
            <a:noFill/>
            <a:miter lim="800000"/>
            <a:headEnd/>
            <a:tailEnd/>
          </a:ln>
        </p:spPr>
        <p:txBody>
          <a:bodyPr vert="horz" wrap="square" lIns="99075" tIns="49538" rIns="99075" bIns="49538" numCol="1" anchor="t" anchorCtr="0" compatLnSpc="1">
            <a:prstTxWarp prst="textNoShape">
              <a:avLst/>
            </a:prstTxWarp>
          </a:bodyPr>
          <a:lstStyle/>
          <a:p>
            <a:pPr lvl="0"/>
            <a:r>
              <a:rPr lang="el-GR" noProof="0" smtClean="0"/>
              <a:t>Kλικ για επεξεργασία των στυλ του υποδείγματος</a:t>
            </a:r>
          </a:p>
          <a:p>
            <a:pPr lvl="1"/>
            <a:r>
              <a:rPr lang="el-GR" noProof="0" smtClean="0"/>
              <a:t>Δεύτερου επιπέδου</a:t>
            </a:r>
          </a:p>
          <a:p>
            <a:pPr lvl="2"/>
            <a:r>
              <a:rPr lang="el-GR" noProof="0" smtClean="0"/>
              <a:t>Τρίτου επιπέδου</a:t>
            </a:r>
          </a:p>
          <a:p>
            <a:pPr lvl="3"/>
            <a:r>
              <a:rPr lang="el-GR" noProof="0" smtClean="0"/>
              <a:t>Τέταρτου επιπέδου</a:t>
            </a:r>
          </a:p>
          <a:p>
            <a:pPr lvl="4"/>
            <a:r>
              <a:rPr lang="el-GR" noProof="0" smtClean="0"/>
              <a:t>Πέμπτου επιπέδου</a:t>
            </a:r>
          </a:p>
        </p:txBody>
      </p:sp>
      <p:sp>
        <p:nvSpPr>
          <p:cNvPr id="6" name="5 - Θέση υποσέλιδου"/>
          <p:cNvSpPr>
            <a:spLocks noGrp="1"/>
          </p:cNvSpPr>
          <p:nvPr>
            <p:ph type="ftr" sz="quarter" idx="4"/>
          </p:nvPr>
        </p:nvSpPr>
        <p:spPr bwMode="auto">
          <a:xfrm>
            <a:off x="0" y="9721850"/>
            <a:ext cx="3078163" cy="511175"/>
          </a:xfrm>
          <a:prstGeom prst="rect">
            <a:avLst/>
          </a:prstGeom>
          <a:noFill/>
          <a:ln w="9525">
            <a:noFill/>
            <a:miter lim="800000"/>
            <a:headEnd/>
            <a:tailEnd/>
          </a:ln>
        </p:spPr>
        <p:txBody>
          <a:bodyPr vert="horz" wrap="square" lIns="99075" tIns="49538" rIns="99075" bIns="49538" numCol="1" anchor="b" anchorCtr="0" compatLnSpc="1">
            <a:prstTxWarp prst="textNoShape">
              <a:avLst/>
            </a:prstTxWarp>
          </a:bodyPr>
          <a:lstStyle>
            <a:lvl1pPr defTabSz="990600">
              <a:defRPr sz="1300"/>
            </a:lvl1pPr>
          </a:lstStyle>
          <a:p>
            <a:pPr>
              <a:defRPr/>
            </a:pPr>
            <a:endParaRPr lang="el-GR"/>
          </a:p>
        </p:txBody>
      </p:sp>
      <p:sp>
        <p:nvSpPr>
          <p:cNvPr id="7" name="6 - Θέση αριθμού διαφάνειας"/>
          <p:cNvSpPr>
            <a:spLocks noGrp="1"/>
          </p:cNvSpPr>
          <p:nvPr>
            <p:ph type="sldNum" sz="quarter" idx="5"/>
          </p:nvPr>
        </p:nvSpPr>
        <p:spPr bwMode="auto">
          <a:xfrm>
            <a:off x="4024313" y="9721850"/>
            <a:ext cx="3078162" cy="511175"/>
          </a:xfrm>
          <a:prstGeom prst="rect">
            <a:avLst/>
          </a:prstGeom>
          <a:noFill/>
          <a:ln w="9525">
            <a:noFill/>
            <a:miter lim="800000"/>
            <a:headEnd/>
            <a:tailEnd/>
          </a:ln>
        </p:spPr>
        <p:txBody>
          <a:bodyPr vert="horz" wrap="square" lIns="99075" tIns="49538" rIns="99075" bIns="49538" numCol="1" anchor="b" anchorCtr="0" compatLnSpc="1">
            <a:prstTxWarp prst="textNoShape">
              <a:avLst/>
            </a:prstTxWarp>
          </a:bodyPr>
          <a:lstStyle>
            <a:lvl1pPr algn="r" defTabSz="990600">
              <a:defRPr sz="1300"/>
            </a:lvl1pPr>
          </a:lstStyle>
          <a:p>
            <a:pPr>
              <a:defRPr/>
            </a:pPr>
            <a:fld id="{71016A41-0609-40C7-9E3E-89C33107DF6A}" type="slidenum">
              <a:rPr lang="el-GR"/>
              <a:pPr>
                <a:defRPr/>
              </a:pPr>
              <a:t>‹#›</a:t>
            </a:fld>
            <a:endParaRPr lang="el-GR"/>
          </a:p>
        </p:txBody>
      </p:sp>
    </p:spTree>
    <p:extLst>
      <p:ext uri="{BB962C8B-B14F-4D97-AF65-F5344CB8AC3E}">
        <p14:creationId xmlns:p14="http://schemas.microsoft.com/office/powerpoint/2010/main" val="2436658440"/>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185766" indent="-185766">
              <a:buFont typeface="Arial" pitchFamily="34" charset="0"/>
              <a:buChar char="•"/>
            </a:pPr>
            <a:endParaRPr lang="el-GR" dirty="0">
              <a:solidFill>
                <a:srgbClr val="FF0000"/>
              </a:solidFill>
            </a:endParaRPr>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0</a:t>
            </a:fld>
            <a:endParaRPr lang="el-GR"/>
          </a:p>
        </p:txBody>
      </p:sp>
    </p:spTree>
    <p:extLst>
      <p:ext uri="{BB962C8B-B14F-4D97-AF65-F5344CB8AC3E}">
        <p14:creationId xmlns:p14="http://schemas.microsoft.com/office/powerpoint/2010/main" val="39928127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Τίτλος</a:t>
            </a:r>
            <a:r>
              <a:rPr lang="el-GR" baseline="0" dirty="0" smtClean="0"/>
              <a:t> 1/2</a:t>
            </a:r>
            <a:endParaRPr lang="el-GR" dirty="0"/>
          </a:p>
        </p:txBody>
      </p:sp>
      <p:sp>
        <p:nvSpPr>
          <p:cNvPr id="4" name="Θέση αριθμού διαφάνειας 3"/>
          <p:cNvSpPr>
            <a:spLocks noGrp="1"/>
          </p:cNvSpPr>
          <p:nvPr>
            <p:ph type="sldNum" sz="quarter" idx="10"/>
          </p:nvPr>
        </p:nvSpPr>
        <p:spPr/>
        <p:txBody>
          <a:bodyPr/>
          <a:lstStyle/>
          <a:p>
            <a:pPr>
              <a:defRPr/>
            </a:pPr>
            <a:fld id="{71016A41-0609-40C7-9E3E-89C33107DF6A}" type="slidenum">
              <a:rPr lang="el-GR" smtClean="0"/>
              <a:pPr>
                <a:defRPr/>
              </a:pPr>
              <a:t>39</a:t>
            </a:fld>
            <a:endParaRPr lang="el-GR"/>
          </a:p>
        </p:txBody>
      </p:sp>
    </p:spTree>
    <p:extLst>
      <p:ext uri="{BB962C8B-B14F-4D97-AF65-F5344CB8AC3E}">
        <p14:creationId xmlns:p14="http://schemas.microsoft.com/office/powerpoint/2010/main" val="155200236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Τίτλος 2/2</a:t>
            </a:r>
            <a:endParaRPr lang="el-GR" dirty="0"/>
          </a:p>
        </p:txBody>
      </p:sp>
      <p:sp>
        <p:nvSpPr>
          <p:cNvPr id="4" name="Θέση αριθμού διαφάνειας 3"/>
          <p:cNvSpPr>
            <a:spLocks noGrp="1"/>
          </p:cNvSpPr>
          <p:nvPr>
            <p:ph type="sldNum" sz="quarter" idx="10"/>
          </p:nvPr>
        </p:nvSpPr>
        <p:spPr/>
        <p:txBody>
          <a:bodyPr/>
          <a:lstStyle/>
          <a:p>
            <a:pPr>
              <a:defRPr/>
            </a:pPr>
            <a:fld id="{71016A41-0609-40C7-9E3E-89C33107DF6A}" type="slidenum">
              <a:rPr lang="el-GR" smtClean="0"/>
              <a:pPr>
                <a:defRPr/>
              </a:pPr>
              <a:t>40</a:t>
            </a:fld>
            <a:endParaRPr lang="el-GR"/>
          </a:p>
        </p:txBody>
      </p:sp>
    </p:spTree>
    <p:extLst>
      <p:ext uri="{BB962C8B-B14F-4D97-AF65-F5344CB8AC3E}">
        <p14:creationId xmlns:p14="http://schemas.microsoft.com/office/powerpoint/2010/main" val="425924921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41</a:t>
            </a:fld>
            <a:endParaRPr lang="el-GR"/>
          </a:p>
        </p:txBody>
      </p:sp>
    </p:spTree>
    <p:extLst>
      <p:ext uri="{BB962C8B-B14F-4D97-AF65-F5344CB8AC3E}">
        <p14:creationId xmlns:p14="http://schemas.microsoft.com/office/powerpoint/2010/main" val="30179400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42</a:t>
            </a:fld>
            <a:endParaRPr lang="el-GR"/>
          </a:p>
        </p:txBody>
      </p:sp>
    </p:spTree>
    <p:extLst>
      <p:ext uri="{BB962C8B-B14F-4D97-AF65-F5344CB8AC3E}">
        <p14:creationId xmlns:p14="http://schemas.microsoft.com/office/powerpoint/2010/main" val="274972113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43</a:t>
            </a:fld>
            <a:endParaRPr lang="el-GR"/>
          </a:p>
        </p:txBody>
      </p:sp>
    </p:spTree>
    <p:extLst>
      <p:ext uri="{BB962C8B-B14F-4D97-AF65-F5344CB8AC3E}">
        <p14:creationId xmlns:p14="http://schemas.microsoft.com/office/powerpoint/2010/main" val="153750971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solidFill>
                  <a:prstClr val="black"/>
                </a:solidFill>
              </a:rPr>
              <a:pPr/>
              <a:t>44</a:t>
            </a:fld>
            <a:endParaRPr lang="el-GR">
              <a:solidFill>
                <a:prstClr val="black"/>
              </a:solidFill>
            </a:endParaRPr>
          </a:p>
        </p:txBody>
      </p:sp>
    </p:spTree>
    <p:extLst>
      <p:ext uri="{BB962C8B-B14F-4D97-AF65-F5344CB8AC3E}">
        <p14:creationId xmlns:p14="http://schemas.microsoft.com/office/powerpoint/2010/main" val="331016591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46</a:t>
            </a:fld>
            <a:endParaRPr lang="el-GR"/>
          </a:p>
        </p:txBody>
      </p:sp>
    </p:spTree>
    <p:extLst>
      <p:ext uri="{BB962C8B-B14F-4D97-AF65-F5344CB8AC3E}">
        <p14:creationId xmlns:p14="http://schemas.microsoft.com/office/powerpoint/2010/main" val="407537072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185766" indent="-185766">
              <a:buFont typeface="Arial" pitchFamily="34" charset="0"/>
              <a:buChar char="•"/>
            </a:pP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47</a:t>
            </a:fld>
            <a:endParaRPr lang="el-GR"/>
          </a:p>
        </p:txBody>
      </p:sp>
    </p:spTree>
    <p:extLst>
      <p:ext uri="{BB962C8B-B14F-4D97-AF65-F5344CB8AC3E}">
        <p14:creationId xmlns:p14="http://schemas.microsoft.com/office/powerpoint/2010/main" val="244598466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bg>
      <p:bgRef idx="1001">
        <a:schemeClr val="bg2"/>
      </p:bgRef>
    </p:bg>
    <p:spTree>
      <p:nvGrpSpPr>
        <p:cNvPr id="1" name=""/>
        <p:cNvGrpSpPr/>
        <p:nvPr/>
      </p:nvGrpSpPr>
      <p:grpSpPr>
        <a:xfrm>
          <a:off x="0" y="0"/>
          <a:ext cx="0" cy="0"/>
          <a:chOff x="0" y="0"/>
          <a:chExt cx="0" cy="0"/>
        </a:xfrm>
      </p:grpSpPr>
      <p:sp>
        <p:nvSpPr>
          <p:cNvPr id="7" name="6 - Ορθογώνιο"/>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pPr>
            <a:endParaRPr lang="en-US">
              <a:solidFill>
                <a:prstClr val="white"/>
              </a:solidFill>
            </a:endParaRPr>
          </a:p>
        </p:txBody>
      </p:sp>
      <p:sp>
        <p:nvSpPr>
          <p:cNvPr id="10" name="9 - Ορθογώνιο"/>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pPr>
            <a:endParaRPr lang="en-US">
              <a:solidFill>
                <a:prstClr val="white"/>
              </a:solidFill>
            </a:endParaRPr>
          </a:p>
        </p:txBody>
      </p:sp>
      <p:sp>
        <p:nvSpPr>
          <p:cNvPr id="11" name="10 - Ορθογώνιο"/>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pPr>
            <a:endParaRPr lang="en-US">
              <a:solidFill>
                <a:prstClr val="white"/>
              </a:solidFill>
            </a:endParaRPr>
          </a:p>
        </p:txBody>
      </p:sp>
      <p:sp>
        <p:nvSpPr>
          <p:cNvPr id="8" name="7 - Τίτλος"/>
          <p:cNvSpPr>
            <a:spLocks noGrp="1"/>
          </p:cNvSpPr>
          <p:nvPr>
            <p:ph type="ctrTitle"/>
          </p:nvPr>
        </p:nvSpPr>
        <p:spPr>
          <a:xfrm>
            <a:off x="2362200" y="4038600"/>
            <a:ext cx="6477000" cy="1828800"/>
          </a:xfrm>
        </p:spPr>
        <p:txBody>
          <a:bodyPr anchor="b"/>
          <a:lstStyle>
            <a:lvl1pPr>
              <a:defRPr cap="all" baseline="0"/>
            </a:lvl1pPr>
          </a:lstStyle>
          <a:p>
            <a:r>
              <a:rPr kumimoji="0" lang="el-GR" smtClean="0"/>
              <a:t>Στυλ κύριου τίτλου</a:t>
            </a:r>
            <a:endParaRPr kumimoji="0" lang="en-US"/>
          </a:p>
        </p:txBody>
      </p:sp>
      <p:sp>
        <p:nvSpPr>
          <p:cNvPr id="9" name="8 - Υπότιτλος"/>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l-GR" smtClean="0"/>
              <a:t>Στυλ κύριου υπότιτλου</a:t>
            </a:r>
            <a:endParaRPr kumimoji="0" lang="en-US"/>
          </a:p>
        </p:txBody>
      </p:sp>
      <p:sp>
        <p:nvSpPr>
          <p:cNvPr id="28" name="27 - Θέση ημερομηνίας"/>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2075D610-349F-4571-B1B6-1FF914E68964}" type="datetime1">
              <a:rPr lang="el-GR" smtClean="0"/>
              <a:t>7/8/2015</a:t>
            </a:fld>
            <a:endParaRPr lang="el-GR"/>
          </a:p>
        </p:txBody>
      </p:sp>
      <p:sp>
        <p:nvSpPr>
          <p:cNvPr id="17" name="16 - Θέση υποσέλιδου"/>
          <p:cNvSpPr>
            <a:spLocks noGrp="1"/>
          </p:cNvSpPr>
          <p:nvPr>
            <p:ph type="ftr" sz="quarter" idx="11"/>
          </p:nvPr>
        </p:nvSpPr>
        <p:spPr>
          <a:xfrm>
            <a:off x="2085393" y="236538"/>
            <a:ext cx="5867400" cy="365125"/>
          </a:xfrm>
        </p:spPr>
        <p:txBody>
          <a:bodyPr/>
          <a:lstStyle>
            <a:lvl1pPr algn="r">
              <a:defRPr>
                <a:solidFill>
                  <a:schemeClr val="tx2"/>
                </a:solidFill>
              </a:defRPr>
            </a:lvl1pPr>
          </a:lstStyle>
          <a:p>
            <a:endParaRPr lang="el-GR">
              <a:solidFill>
                <a:srgbClr val="EBDDC3"/>
              </a:solidFill>
            </a:endParaRPr>
          </a:p>
        </p:txBody>
      </p:sp>
      <p:sp>
        <p:nvSpPr>
          <p:cNvPr id="29" name="28 - Θέση αριθμού διαφάνειας"/>
          <p:cNvSpPr>
            <a:spLocks noGrp="1"/>
          </p:cNvSpPr>
          <p:nvPr>
            <p:ph type="sldNum" sz="quarter" idx="12"/>
          </p:nvPr>
        </p:nvSpPr>
        <p:spPr>
          <a:xfrm>
            <a:off x="8001000" y="228600"/>
            <a:ext cx="838200" cy="381000"/>
          </a:xfrm>
        </p:spPr>
        <p:txBody>
          <a:bodyPr/>
          <a:lstStyle>
            <a:lvl1pPr>
              <a:defRPr>
                <a:solidFill>
                  <a:schemeClr val="tx2"/>
                </a:solidFill>
              </a:defRPr>
            </a:lvl1pPr>
          </a:lstStyle>
          <a:p>
            <a:fld id="{2DF384C6-F399-438E-BA89-7BE1FC33607B}" type="slidenum">
              <a:rPr lang="el-GR" smtClean="0">
                <a:solidFill>
                  <a:srgbClr val="EBDDC3"/>
                </a:solidFill>
              </a:rPr>
              <a:pPr/>
              <a:t>‹#›</a:t>
            </a:fld>
            <a:endParaRPr lang="el-GR">
              <a:solidFill>
                <a:srgbClr val="EBDDC3"/>
              </a:solidFill>
            </a:endParaRPr>
          </a:p>
        </p:txBody>
      </p:sp>
    </p:spTree>
    <p:extLst>
      <p:ext uri="{BB962C8B-B14F-4D97-AF65-F5344CB8AC3E}">
        <p14:creationId xmlns:p14="http://schemas.microsoft.com/office/powerpoint/2010/main" val="3636103800"/>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Στυλ κύριου τίτλου</a:t>
            </a:r>
            <a:endParaRPr kumimoji="0" lang="en-US"/>
          </a:p>
        </p:txBody>
      </p:sp>
      <p:sp>
        <p:nvSpPr>
          <p:cNvPr id="3" name="2 - Θέση κατακόρυφου κειμένου"/>
          <p:cNvSpPr>
            <a:spLocks noGrp="1"/>
          </p:cNvSpPr>
          <p:nvPr>
            <p:ph type="body" orient="vert" idx="1"/>
          </p:nvPr>
        </p:nvSpPr>
        <p:spPr/>
        <p:txBody>
          <a:bodyPr vert="eaVert"/>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7B34A8A5-BDBF-4E4E-A532-9B0DA5BD8E71}" type="datetime1">
              <a:rPr lang="el-GR" smtClean="0">
                <a:solidFill>
                  <a:srgbClr val="775F55"/>
                </a:solidFill>
              </a:rPr>
              <a:t>7/8/2015</a:t>
            </a:fld>
            <a:endParaRPr lang="el-GR">
              <a:solidFill>
                <a:srgbClr val="775F55"/>
              </a:solidFill>
            </a:endParaRPr>
          </a:p>
        </p:txBody>
      </p:sp>
      <p:sp>
        <p:nvSpPr>
          <p:cNvPr id="5" name="4 - Θέση υποσέλιδου"/>
          <p:cNvSpPr>
            <a:spLocks noGrp="1"/>
          </p:cNvSpPr>
          <p:nvPr>
            <p:ph type="ftr" sz="quarter" idx="11"/>
          </p:nvPr>
        </p:nvSpPr>
        <p:spPr/>
        <p:txBody>
          <a:bodyPr/>
          <a:lstStyle/>
          <a:p>
            <a:endParaRPr lang="el-GR">
              <a:solidFill>
                <a:srgbClr val="775F55"/>
              </a:solidFill>
            </a:endParaRPr>
          </a:p>
        </p:txBody>
      </p:sp>
      <p:sp>
        <p:nvSpPr>
          <p:cNvPr id="6" name="5 - Θέση αριθμού διαφάνειας"/>
          <p:cNvSpPr>
            <a:spLocks noGrp="1"/>
          </p:cNvSpPr>
          <p:nvPr>
            <p:ph type="sldNum" sz="quarter" idx="12"/>
          </p:nvPr>
        </p:nvSpPr>
        <p:spPr/>
        <p:txBody>
          <a:bodyPr/>
          <a:lstStyle/>
          <a:p>
            <a:fld id="{2DF384C6-F399-438E-BA89-7BE1FC33607B}" type="slidenum">
              <a:rPr lang="el-GR" smtClean="0"/>
              <a:pPr/>
              <a:t>‹#›</a:t>
            </a:fld>
            <a:endParaRPr lang="el-GR"/>
          </a:p>
        </p:txBody>
      </p:sp>
    </p:spTree>
    <p:extLst>
      <p:ext uri="{BB962C8B-B14F-4D97-AF65-F5344CB8AC3E}">
        <p14:creationId xmlns:p14="http://schemas.microsoft.com/office/powerpoint/2010/main" val="22793602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Κατακόρυφος τίτλος και Κείμενο">
    <p:bg>
      <p:bgRef idx="1001">
        <a:schemeClr val="bg1"/>
      </p:bgRef>
    </p:bg>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553200" y="609600"/>
            <a:ext cx="2057400" cy="5516563"/>
          </a:xfrm>
        </p:spPr>
        <p:txBody>
          <a:bodyPr vert="eaVert"/>
          <a:lstStyle/>
          <a:p>
            <a:r>
              <a:rPr kumimoji="0" lang="el-GR" smtClean="0"/>
              <a:t>Στυλ κύριου τίτλου</a:t>
            </a:r>
            <a:endParaRPr kumimoji="0" lang="en-US"/>
          </a:p>
        </p:txBody>
      </p:sp>
      <p:sp>
        <p:nvSpPr>
          <p:cNvPr id="3" name="2 - Θέση κατακόρυφου κειμένου"/>
          <p:cNvSpPr>
            <a:spLocks noGrp="1"/>
          </p:cNvSpPr>
          <p:nvPr>
            <p:ph type="body" orient="vert" idx="1"/>
          </p:nvPr>
        </p:nvSpPr>
        <p:spPr>
          <a:xfrm>
            <a:off x="457200" y="609600"/>
            <a:ext cx="5562600" cy="5516564"/>
          </a:xfrm>
        </p:spPr>
        <p:txBody>
          <a:bodyPr vert="eaVert"/>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a:xfrm>
            <a:off x="6553200" y="6248402"/>
            <a:ext cx="2209800" cy="365125"/>
          </a:xfrm>
        </p:spPr>
        <p:txBody>
          <a:bodyPr/>
          <a:lstStyle/>
          <a:p>
            <a:fld id="{FE713F7F-5DB9-45CC-97AB-3F604C66D22F}" type="datetime1">
              <a:rPr lang="el-GR" smtClean="0">
                <a:solidFill>
                  <a:srgbClr val="775F55"/>
                </a:solidFill>
              </a:rPr>
              <a:t>7/8/2015</a:t>
            </a:fld>
            <a:endParaRPr lang="el-GR">
              <a:solidFill>
                <a:srgbClr val="775F55"/>
              </a:solidFill>
            </a:endParaRPr>
          </a:p>
        </p:txBody>
      </p:sp>
      <p:sp>
        <p:nvSpPr>
          <p:cNvPr id="5" name="4 - Θέση υποσέλιδου"/>
          <p:cNvSpPr>
            <a:spLocks noGrp="1"/>
          </p:cNvSpPr>
          <p:nvPr>
            <p:ph type="ftr" sz="quarter" idx="11"/>
          </p:nvPr>
        </p:nvSpPr>
        <p:spPr>
          <a:xfrm>
            <a:off x="457201" y="6248207"/>
            <a:ext cx="5573483" cy="365125"/>
          </a:xfrm>
        </p:spPr>
        <p:txBody>
          <a:bodyPr/>
          <a:lstStyle/>
          <a:p>
            <a:endParaRPr lang="el-GR">
              <a:solidFill>
                <a:srgbClr val="775F55"/>
              </a:solidFill>
            </a:endParaRPr>
          </a:p>
        </p:txBody>
      </p:sp>
      <p:sp>
        <p:nvSpPr>
          <p:cNvPr id="7" name="6 - Ορθογώνιο"/>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en-US">
              <a:solidFill>
                <a:prstClr val="white"/>
              </a:solidFill>
            </a:endParaRPr>
          </a:p>
        </p:txBody>
      </p:sp>
      <p:sp>
        <p:nvSpPr>
          <p:cNvPr id="8" name="7 - Ορθογώνιο"/>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en-US">
              <a:solidFill>
                <a:prstClr val="white"/>
              </a:solidFill>
            </a:endParaRPr>
          </a:p>
        </p:txBody>
      </p:sp>
      <p:sp>
        <p:nvSpPr>
          <p:cNvPr id="9" name="8 - Ορθογώνιο"/>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en-US">
              <a:solidFill>
                <a:prstClr val="white"/>
              </a:solidFill>
            </a:endParaRPr>
          </a:p>
        </p:txBody>
      </p:sp>
      <p:sp>
        <p:nvSpPr>
          <p:cNvPr id="6" name="5 - Θέση αριθμού διαφάνειας"/>
          <p:cNvSpPr>
            <a:spLocks noGrp="1"/>
          </p:cNvSpPr>
          <p:nvPr>
            <p:ph type="sldNum" sz="quarter" idx="12"/>
          </p:nvPr>
        </p:nvSpPr>
        <p:spPr>
          <a:xfrm rot="5400000">
            <a:off x="5989638" y="144462"/>
            <a:ext cx="533400" cy="244476"/>
          </a:xfrm>
        </p:spPr>
        <p:txBody>
          <a:bodyPr/>
          <a:lstStyle/>
          <a:p>
            <a:fld id="{2DF384C6-F399-438E-BA89-7BE1FC33607B}" type="slidenum">
              <a:rPr lang="el-GR" smtClean="0"/>
              <a:pPr/>
              <a:t>‹#›</a:t>
            </a:fld>
            <a:endParaRPr lang="el-GR"/>
          </a:p>
        </p:txBody>
      </p:sp>
    </p:spTree>
    <p:extLst>
      <p:ext uri="{BB962C8B-B14F-4D97-AF65-F5344CB8AC3E}">
        <p14:creationId xmlns:p14="http://schemas.microsoft.com/office/powerpoint/2010/main" val="3313889152"/>
      </p:ext>
    </p:extLst>
  </p:cSld>
  <p:clrMapOvr>
    <a:overrideClrMapping bg1="lt1" tx1="dk1" bg2="lt2" tx2="dk2" accent1="accent1" accent2="accent2" accent3="accent3" accent4="accent4" accent5="accent5" accent6="accent6" hlink="hlink" folHlink="folHlink"/>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lvl1pPr>
              <a:defRPr b="1">
                <a:solidFill>
                  <a:schemeClr val="tx1"/>
                </a:solidFill>
              </a:defRPr>
            </a:lvl1pPr>
          </a:lstStyle>
          <a:p>
            <a:r>
              <a:rPr lang="el-GR" smtClean="0"/>
              <a:t>Στυλ κύριου τίτλου</a:t>
            </a:r>
            <a:endParaRPr lang="el-GR"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Στυλ κύριου υπότιτλου</a:t>
            </a:r>
            <a:endParaRPr lang="el-GR"/>
          </a:p>
        </p:txBody>
      </p:sp>
      <p:sp>
        <p:nvSpPr>
          <p:cNvPr id="4" name="Date Placeholder 3"/>
          <p:cNvSpPr>
            <a:spLocks noGrp="1"/>
          </p:cNvSpPr>
          <p:nvPr>
            <p:ph type="dt" sz="half" idx="10"/>
          </p:nvPr>
        </p:nvSpPr>
        <p:spPr/>
        <p:txBody>
          <a:bodyPr/>
          <a:lstStyle/>
          <a:p>
            <a:pPr>
              <a:defRPr/>
            </a:pPr>
            <a:fld id="{E364F675-6B05-4B85-AB95-4D86D3EEDDAB}" type="datetime1">
              <a:rPr lang="el-GR" smtClean="0"/>
              <a:t>7/8/2015</a:t>
            </a:fld>
            <a:endParaRPr lang="el-GR"/>
          </a:p>
        </p:txBody>
      </p:sp>
      <p:sp>
        <p:nvSpPr>
          <p:cNvPr id="5" name="Footer Placeholder 4"/>
          <p:cNvSpPr>
            <a:spLocks noGrp="1"/>
          </p:cNvSpPr>
          <p:nvPr>
            <p:ph type="ftr" sz="quarter" idx="11"/>
          </p:nvPr>
        </p:nvSpPr>
        <p:spPr/>
        <p:txBody>
          <a:bodyPr/>
          <a:lstStyle/>
          <a:p>
            <a:pPr>
              <a:defRPr/>
            </a:pPr>
            <a:endParaRPr lang="el-GR"/>
          </a:p>
        </p:txBody>
      </p:sp>
      <p:sp>
        <p:nvSpPr>
          <p:cNvPr id="6" name="Slide Number Placeholder 5"/>
          <p:cNvSpPr>
            <a:spLocks noGrp="1"/>
          </p:cNvSpPr>
          <p:nvPr>
            <p:ph type="sldNum" sz="quarter" idx="12"/>
          </p:nvPr>
        </p:nvSpPr>
        <p:spPr/>
        <p:txBody>
          <a:bodyPr/>
          <a:lstStyle/>
          <a:p>
            <a:pPr>
              <a:defRPr/>
            </a:pPr>
            <a:fld id="{7E55E3B3-0445-4CFC-BED8-763D4409E61F}" type="slidenum">
              <a:rPr lang="el-GR" smtClean="0"/>
              <a:pPr>
                <a:defRPr/>
              </a:pPr>
              <a:t>‹#›</a:t>
            </a:fld>
            <a:endParaRPr lang="el-GR"/>
          </a:p>
        </p:txBody>
      </p:sp>
    </p:spTree>
    <p:extLst>
      <p:ext uri="{BB962C8B-B14F-4D97-AF65-F5344CB8AC3E}">
        <p14:creationId xmlns:p14="http://schemas.microsoft.com/office/powerpoint/2010/main" val="1599231349"/>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solidFill>
              </a:defRPr>
            </a:lvl1pPr>
          </a:lstStyle>
          <a:p>
            <a:r>
              <a:rPr lang="el-GR" dirty="0" smtClean="0"/>
              <a:t>Στυλ κύριου τίτλου</a:t>
            </a:r>
            <a:endParaRPr lang="el-GR" dirty="0"/>
          </a:p>
        </p:txBody>
      </p:sp>
      <p:sp>
        <p:nvSpPr>
          <p:cNvPr id="3" name="Content Placeholder 2"/>
          <p:cNvSpPr>
            <a:spLocks noGrp="1"/>
          </p:cNvSpPr>
          <p:nvPr>
            <p:ph idx="1"/>
          </p:nvPr>
        </p:nvSpPr>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Date Placeholder 3"/>
          <p:cNvSpPr>
            <a:spLocks noGrp="1"/>
          </p:cNvSpPr>
          <p:nvPr>
            <p:ph type="dt" sz="half" idx="10"/>
          </p:nvPr>
        </p:nvSpPr>
        <p:spPr/>
        <p:txBody>
          <a:bodyPr/>
          <a:lstStyle/>
          <a:p>
            <a:pPr>
              <a:defRPr/>
            </a:pPr>
            <a:fld id="{8BFABBDF-5420-4877-957D-AC1A97FB889A}" type="datetime1">
              <a:rPr lang="el-GR" smtClean="0"/>
              <a:t>7/8/2015</a:t>
            </a:fld>
            <a:endParaRPr lang="el-GR"/>
          </a:p>
        </p:txBody>
      </p:sp>
      <p:sp>
        <p:nvSpPr>
          <p:cNvPr id="5" name="Footer Placeholder 4"/>
          <p:cNvSpPr>
            <a:spLocks noGrp="1"/>
          </p:cNvSpPr>
          <p:nvPr>
            <p:ph type="ftr" sz="quarter" idx="11"/>
          </p:nvPr>
        </p:nvSpPr>
        <p:spPr/>
        <p:txBody>
          <a:bodyPr/>
          <a:lstStyle/>
          <a:p>
            <a:pPr>
              <a:defRPr/>
            </a:pPr>
            <a:endParaRPr lang="el-GR"/>
          </a:p>
        </p:txBody>
      </p:sp>
      <p:sp>
        <p:nvSpPr>
          <p:cNvPr id="6" name="Slide Number Placeholder 5"/>
          <p:cNvSpPr>
            <a:spLocks noGrp="1"/>
          </p:cNvSpPr>
          <p:nvPr>
            <p:ph type="sldNum" sz="quarter" idx="12"/>
          </p:nvPr>
        </p:nvSpPr>
        <p:spPr/>
        <p:txBody>
          <a:bodyPr/>
          <a:lstStyle/>
          <a:p>
            <a:pPr>
              <a:defRPr/>
            </a:pPr>
            <a:fld id="{7E55E3B3-0445-4CFC-BED8-763D4409E61F}" type="slidenum">
              <a:rPr lang="el-GR" smtClean="0"/>
              <a:pPr>
                <a:defRPr/>
              </a:pPr>
              <a:t>‹#›</a:t>
            </a:fld>
            <a:endParaRPr lang="el-GR"/>
          </a:p>
        </p:txBody>
      </p:sp>
    </p:spTree>
    <p:extLst>
      <p:ext uri="{BB962C8B-B14F-4D97-AF65-F5344CB8AC3E}">
        <p14:creationId xmlns:p14="http://schemas.microsoft.com/office/powerpoint/2010/main" val="2046416097"/>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solidFill>
                  <a:schemeClr val="tx1"/>
                </a:solidFill>
              </a:defRPr>
            </a:lvl1pPr>
          </a:lstStyle>
          <a:p>
            <a:r>
              <a:rPr lang="el-GR" smtClean="0"/>
              <a:t>Στυλ κύριου τίτλου</a:t>
            </a:r>
            <a:endParaRPr lang="el-GR"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Στυλ υποδείγματος κειμένου</a:t>
            </a:r>
          </a:p>
        </p:txBody>
      </p:sp>
      <p:sp>
        <p:nvSpPr>
          <p:cNvPr id="4" name="Date Placeholder 3"/>
          <p:cNvSpPr>
            <a:spLocks noGrp="1"/>
          </p:cNvSpPr>
          <p:nvPr>
            <p:ph type="dt" sz="half" idx="10"/>
          </p:nvPr>
        </p:nvSpPr>
        <p:spPr/>
        <p:txBody>
          <a:bodyPr/>
          <a:lstStyle/>
          <a:p>
            <a:pPr>
              <a:defRPr/>
            </a:pPr>
            <a:fld id="{9F603C98-C921-4921-80A7-EBD86C05A994}" type="datetime1">
              <a:rPr lang="el-GR" smtClean="0"/>
              <a:t>7/8/2015</a:t>
            </a:fld>
            <a:endParaRPr lang="el-GR"/>
          </a:p>
        </p:txBody>
      </p:sp>
      <p:sp>
        <p:nvSpPr>
          <p:cNvPr id="5" name="Footer Placeholder 4"/>
          <p:cNvSpPr>
            <a:spLocks noGrp="1"/>
          </p:cNvSpPr>
          <p:nvPr>
            <p:ph type="ftr" sz="quarter" idx="11"/>
          </p:nvPr>
        </p:nvSpPr>
        <p:spPr/>
        <p:txBody>
          <a:bodyPr/>
          <a:lstStyle/>
          <a:p>
            <a:pPr>
              <a:defRPr/>
            </a:pPr>
            <a:endParaRPr lang="el-GR"/>
          </a:p>
        </p:txBody>
      </p:sp>
      <p:sp>
        <p:nvSpPr>
          <p:cNvPr id="6" name="Slide Number Placeholder 5"/>
          <p:cNvSpPr>
            <a:spLocks noGrp="1"/>
          </p:cNvSpPr>
          <p:nvPr>
            <p:ph type="sldNum" sz="quarter" idx="12"/>
          </p:nvPr>
        </p:nvSpPr>
        <p:spPr/>
        <p:txBody>
          <a:bodyPr/>
          <a:lstStyle/>
          <a:p>
            <a:pPr>
              <a:defRPr/>
            </a:pPr>
            <a:fld id="{7E55E3B3-0445-4CFC-BED8-763D4409E61F}" type="slidenum">
              <a:rPr lang="el-GR" smtClean="0"/>
              <a:pPr>
                <a:defRPr/>
              </a:pPr>
              <a:t>‹#›</a:t>
            </a:fld>
            <a:endParaRPr lang="el-GR"/>
          </a:p>
        </p:txBody>
      </p:sp>
    </p:spTree>
    <p:extLst>
      <p:ext uri="{BB962C8B-B14F-4D97-AF65-F5344CB8AC3E}">
        <p14:creationId xmlns:p14="http://schemas.microsoft.com/office/powerpoint/2010/main" val="645361003"/>
      </p:ext>
    </p:extLst>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l-GR" dirty="0"/>
          </a:p>
        </p:txBody>
      </p:sp>
      <p:sp>
        <p:nvSpPr>
          <p:cNvPr id="3" name="Content Placeholder 2"/>
          <p:cNvSpPr>
            <a:spLocks noGrp="1"/>
          </p:cNvSpPr>
          <p:nvPr>
            <p:ph sz="half" idx="1"/>
          </p:nvPr>
        </p:nvSpPr>
        <p:spPr>
          <a:xfrm>
            <a:off x="457200" y="1196752"/>
            <a:ext cx="4038600" cy="504056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dirty="0"/>
          </a:p>
        </p:txBody>
      </p:sp>
      <p:sp>
        <p:nvSpPr>
          <p:cNvPr id="4" name="Content Placeholder 3"/>
          <p:cNvSpPr>
            <a:spLocks noGrp="1"/>
          </p:cNvSpPr>
          <p:nvPr>
            <p:ph sz="half" idx="2"/>
          </p:nvPr>
        </p:nvSpPr>
        <p:spPr>
          <a:xfrm>
            <a:off x="4648200" y="1196752"/>
            <a:ext cx="4038600" cy="504056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dirty="0"/>
          </a:p>
        </p:txBody>
      </p:sp>
      <p:sp>
        <p:nvSpPr>
          <p:cNvPr id="5" name="Date Placeholder 4"/>
          <p:cNvSpPr>
            <a:spLocks noGrp="1"/>
          </p:cNvSpPr>
          <p:nvPr>
            <p:ph type="dt" sz="half" idx="10"/>
          </p:nvPr>
        </p:nvSpPr>
        <p:spPr/>
        <p:txBody>
          <a:bodyPr/>
          <a:lstStyle/>
          <a:p>
            <a:pPr>
              <a:defRPr/>
            </a:pPr>
            <a:fld id="{356AAB3A-0225-4138-98E6-AEC27041F0F5}" type="datetime1">
              <a:rPr lang="el-GR" smtClean="0"/>
              <a:t>7/8/2015</a:t>
            </a:fld>
            <a:endParaRPr lang="el-GR"/>
          </a:p>
        </p:txBody>
      </p:sp>
      <p:sp>
        <p:nvSpPr>
          <p:cNvPr id="6" name="Footer Placeholder 5"/>
          <p:cNvSpPr>
            <a:spLocks noGrp="1"/>
          </p:cNvSpPr>
          <p:nvPr>
            <p:ph type="ftr" sz="quarter" idx="11"/>
          </p:nvPr>
        </p:nvSpPr>
        <p:spPr/>
        <p:txBody>
          <a:bodyPr/>
          <a:lstStyle/>
          <a:p>
            <a:pPr>
              <a:defRPr/>
            </a:pPr>
            <a:endParaRPr lang="el-GR"/>
          </a:p>
        </p:txBody>
      </p:sp>
      <p:sp>
        <p:nvSpPr>
          <p:cNvPr id="7" name="Slide Number Placeholder 6"/>
          <p:cNvSpPr>
            <a:spLocks noGrp="1"/>
          </p:cNvSpPr>
          <p:nvPr>
            <p:ph type="sldNum" sz="quarter" idx="12"/>
          </p:nvPr>
        </p:nvSpPr>
        <p:spPr/>
        <p:txBody>
          <a:bodyPr/>
          <a:lstStyle/>
          <a:p>
            <a:pPr>
              <a:defRPr/>
            </a:pPr>
            <a:fld id="{7E55E3B3-0445-4CFC-BED8-763D4409E61F}" type="slidenum">
              <a:rPr lang="el-GR" smtClean="0"/>
              <a:pPr>
                <a:defRPr/>
              </a:pPr>
              <a:t>‹#›</a:t>
            </a:fld>
            <a:endParaRPr lang="el-GR"/>
          </a:p>
        </p:txBody>
      </p:sp>
    </p:spTree>
    <p:extLst>
      <p:ext uri="{BB962C8B-B14F-4D97-AF65-F5344CB8AC3E}">
        <p14:creationId xmlns:p14="http://schemas.microsoft.com/office/powerpoint/2010/main" val="4138402595"/>
      </p:ext>
    </p:extLst>
  </p:cSld>
  <p:clrMapOvr>
    <a:masterClrMapping/>
  </p:clrMapOvr>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l-GR" smtClean="0"/>
              <a:t>Στυλ κύριου τίτλου</a:t>
            </a:r>
            <a:endParaRPr lang="el-GR" dirty="0"/>
          </a:p>
        </p:txBody>
      </p:sp>
      <p:sp>
        <p:nvSpPr>
          <p:cNvPr id="3" name="Text Placeholder 2"/>
          <p:cNvSpPr>
            <a:spLocks noGrp="1"/>
          </p:cNvSpPr>
          <p:nvPr>
            <p:ph type="body" idx="1"/>
          </p:nvPr>
        </p:nvSpPr>
        <p:spPr>
          <a:xfrm>
            <a:off x="457200" y="1196752"/>
            <a:ext cx="4040188" cy="97812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Content Placeholder 3"/>
          <p:cNvSpPr>
            <a:spLocks noGrp="1"/>
          </p:cNvSpPr>
          <p:nvPr>
            <p:ph sz="half" idx="2"/>
          </p:nvPr>
        </p:nvSpPr>
        <p:spPr>
          <a:xfrm>
            <a:off x="457200" y="2174874"/>
            <a:ext cx="4040188" cy="406243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Text Placeholder 4"/>
          <p:cNvSpPr>
            <a:spLocks noGrp="1"/>
          </p:cNvSpPr>
          <p:nvPr>
            <p:ph type="body" sz="quarter" idx="3"/>
          </p:nvPr>
        </p:nvSpPr>
        <p:spPr>
          <a:xfrm>
            <a:off x="4645025" y="1196752"/>
            <a:ext cx="4041775" cy="97812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Content Placeholder 5"/>
          <p:cNvSpPr>
            <a:spLocks noGrp="1"/>
          </p:cNvSpPr>
          <p:nvPr>
            <p:ph sz="quarter" idx="4"/>
          </p:nvPr>
        </p:nvSpPr>
        <p:spPr>
          <a:xfrm>
            <a:off x="4645025" y="2174874"/>
            <a:ext cx="4041775" cy="406243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Date Placeholder 6"/>
          <p:cNvSpPr>
            <a:spLocks noGrp="1"/>
          </p:cNvSpPr>
          <p:nvPr>
            <p:ph type="dt" sz="half" idx="10"/>
          </p:nvPr>
        </p:nvSpPr>
        <p:spPr/>
        <p:txBody>
          <a:bodyPr/>
          <a:lstStyle/>
          <a:p>
            <a:pPr>
              <a:defRPr/>
            </a:pPr>
            <a:fld id="{3DFC954F-D52A-4019-814C-7566E074CC04}" type="datetime1">
              <a:rPr lang="el-GR" smtClean="0"/>
              <a:t>7/8/2015</a:t>
            </a:fld>
            <a:endParaRPr lang="el-GR"/>
          </a:p>
        </p:txBody>
      </p:sp>
      <p:sp>
        <p:nvSpPr>
          <p:cNvPr id="8" name="Footer Placeholder 7"/>
          <p:cNvSpPr>
            <a:spLocks noGrp="1"/>
          </p:cNvSpPr>
          <p:nvPr>
            <p:ph type="ftr" sz="quarter" idx="11"/>
          </p:nvPr>
        </p:nvSpPr>
        <p:spPr/>
        <p:txBody>
          <a:bodyPr/>
          <a:lstStyle/>
          <a:p>
            <a:pPr>
              <a:defRPr/>
            </a:pPr>
            <a:endParaRPr lang="el-GR"/>
          </a:p>
        </p:txBody>
      </p:sp>
      <p:sp>
        <p:nvSpPr>
          <p:cNvPr id="9" name="Slide Number Placeholder 8"/>
          <p:cNvSpPr>
            <a:spLocks noGrp="1"/>
          </p:cNvSpPr>
          <p:nvPr>
            <p:ph type="sldNum" sz="quarter" idx="12"/>
          </p:nvPr>
        </p:nvSpPr>
        <p:spPr/>
        <p:txBody>
          <a:bodyPr/>
          <a:lstStyle/>
          <a:p>
            <a:pPr>
              <a:defRPr/>
            </a:pPr>
            <a:fld id="{7E55E3B3-0445-4CFC-BED8-763D4409E61F}" type="slidenum">
              <a:rPr lang="el-GR" smtClean="0"/>
              <a:pPr>
                <a:defRPr/>
              </a:pPr>
              <a:t>‹#›</a:t>
            </a:fld>
            <a:endParaRPr lang="el-GR"/>
          </a:p>
        </p:txBody>
      </p:sp>
    </p:spTree>
    <p:extLst>
      <p:ext uri="{BB962C8B-B14F-4D97-AF65-F5344CB8AC3E}">
        <p14:creationId xmlns:p14="http://schemas.microsoft.com/office/powerpoint/2010/main" val="3847345392"/>
      </p:ext>
    </p:extLst>
  </p:cSld>
  <p:clrMapOvr>
    <a:masterClrMapping/>
  </p:clrMapOvr>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a:xfrm>
            <a:off x="467544" y="116632"/>
            <a:ext cx="8229600" cy="907200"/>
          </a:xfrm>
        </p:spPr>
        <p:txBody>
          <a:bodyPr/>
          <a:lstStyle>
            <a:lvl1pPr>
              <a:defRPr>
                <a:solidFill>
                  <a:schemeClr val="tx1"/>
                </a:solidFill>
              </a:defRPr>
            </a:lvl1pPr>
          </a:lstStyle>
          <a:p>
            <a:r>
              <a:rPr lang="el-GR" smtClean="0"/>
              <a:t>Στυλ κύριου τίτλου</a:t>
            </a:r>
            <a:endParaRPr lang="el-GR" dirty="0"/>
          </a:p>
        </p:txBody>
      </p:sp>
      <p:sp>
        <p:nvSpPr>
          <p:cNvPr id="3" name="Date Placeholder 2"/>
          <p:cNvSpPr>
            <a:spLocks noGrp="1"/>
          </p:cNvSpPr>
          <p:nvPr>
            <p:ph type="dt" sz="half" idx="10"/>
          </p:nvPr>
        </p:nvSpPr>
        <p:spPr/>
        <p:txBody>
          <a:bodyPr/>
          <a:lstStyle/>
          <a:p>
            <a:pPr>
              <a:defRPr/>
            </a:pPr>
            <a:fld id="{28EAF8C9-2158-42B9-BDE3-4D62957891B9}" type="datetime1">
              <a:rPr lang="el-GR" smtClean="0"/>
              <a:t>7/8/2015</a:t>
            </a:fld>
            <a:endParaRPr lang="el-GR"/>
          </a:p>
        </p:txBody>
      </p:sp>
      <p:sp>
        <p:nvSpPr>
          <p:cNvPr id="4" name="Footer Placeholder 3"/>
          <p:cNvSpPr>
            <a:spLocks noGrp="1"/>
          </p:cNvSpPr>
          <p:nvPr>
            <p:ph type="ftr" sz="quarter" idx="11"/>
          </p:nvPr>
        </p:nvSpPr>
        <p:spPr/>
        <p:txBody>
          <a:bodyPr/>
          <a:lstStyle/>
          <a:p>
            <a:pPr>
              <a:defRPr/>
            </a:pPr>
            <a:endParaRPr lang="el-GR"/>
          </a:p>
        </p:txBody>
      </p:sp>
      <p:sp>
        <p:nvSpPr>
          <p:cNvPr id="5" name="Slide Number Placeholder 4"/>
          <p:cNvSpPr>
            <a:spLocks noGrp="1"/>
          </p:cNvSpPr>
          <p:nvPr>
            <p:ph type="sldNum" sz="quarter" idx="12"/>
          </p:nvPr>
        </p:nvSpPr>
        <p:spPr/>
        <p:txBody>
          <a:bodyPr/>
          <a:lstStyle/>
          <a:p>
            <a:pPr>
              <a:defRPr/>
            </a:pPr>
            <a:fld id="{7E55E3B3-0445-4CFC-BED8-763D4409E61F}" type="slidenum">
              <a:rPr lang="el-GR" smtClean="0"/>
              <a:pPr>
                <a:defRPr/>
              </a:pPr>
              <a:t>‹#›</a:t>
            </a:fld>
            <a:endParaRPr lang="el-GR"/>
          </a:p>
        </p:txBody>
      </p:sp>
    </p:spTree>
    <p:extLst>
      <p:ext uri="{BB962C8B-B14F-4D97-AF65-F5344CB8AC3E}">
        <p14:creationId xmlns:p14="http://schemas.microsoft.com/office/powerpoint/2010/main" val="3861368045"/>
      </p:ext>
    </p:extLst>
  </p:cSld>
  <p:clrMapOvr>
    <a:masterClrMapping/>
  </p:clrMapOvr>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l-GR" smtClean="0"/>
              <a:t>Στυλ κύριου τίτλου</a:t>
            </a:r>
            <a:endParaRPr lang="el-G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Date Placeholder 4"/>
          <p:cNvSpPr>
            <a:spLocks noGrp="1"/>
          </p:cNvSpPr>
          <p:nvPr>
            <p:ph type="dt" sz="half" idx="10"/>
          </p:nvPr>
        </p:nvSpPr>
        <p:spPr/>
        <p:txBody>
          <a:bodyPr/>
          <a:lstStyle/>
          <a:p>
            <a:pPr>
              <a:defRPr/>
            </a:pPr>
            <a:fld id="{286683B6-2845-4D09-8132-D956199D71C3}" type="datetime1">
              <a:rPr lang="el-GR" smtClean="0"/>
              <a:t>7/8/2015</a:t>
            </a:fld>
            <a:endParaRPr lang="el-GR"/>
          </a:p>
        </p:txBody>
      </p:sp>
      <p:sp>
        <p:nvSpPr>
          <p:cNvPr id="6" name="Footer Placeholder 5"/>
          <p:cNvSpPr>
            <a:spLocks noGrp="1"/>
          </p:cNvSpPr>
          <p:nvPr>
            <p:ph type="ftr" sz="quarter" idx="11"/>
          </p:nvPr>
        </p:nvSpPr>
        <p:spPr/>
        <p:txBody>
          <a:bodyPr/>
          <a:lstStyle/>
          <a:p>
            <a:pPr>
              <a:defRPr/>
            </a:pPr>
            <a:endParaRPr lang="el-GR"/>
          </a:p>
        </p:txBody>
      </p:sp>
      <p:sp>
        <p:nvSpPr>
          <p:cNvPr id="7" name="Slide Number Placeholder 6"/>
          <p:cNvSpPr>
            <a:spLocks noGrp="1"/>
          </p:cNvSpPr>
          <p:nvPr>
            <p:ph type="sldNum" sz="quarter" idx="12"/>
          </p:nvPr>
        </p:nvSpPr>
        <p:spPr/>
        <p:txBody>
          <a:bodyPr/>
          <a:lstStyle/>
          <a:p>
            <a:pPr>
              <a:defRPr/>
            </a:pPr>
            <a:fld id="{7E55E3B3-0445-4CFC-BED8-763D4409E61F}" type="slidenum">
              <a:rPr lang="el-GR" smtClean="0"/>
              <a:pPr>
                <a:defRPr/>
              </a:pPr>
              <a:t>‹#›</a:t>
            </a:fld>
            <a:endParaRPr lang="el-GR"/>
          </a:p>
        </p:txBody>
      </p:sp>
    </p:spTree>
    <p:extLst>
      <p:ext uri="{BB962C8B-B14F-4D97-AF65-F5344CB8AC3E}">
        <p14:creationId xmlns:p14="http://schemas.microsoft.com/office/powerpoint/2010/main" val="2827134103"/>
      </p:ext>
    </p:extLst>
  </p:cSld>
  <p:clrMapOvr>
    <a:masterClrMapping/>
  </p:clrMapOvr>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l-GR" smtClean="0"/>
              <a:t>Στυλ κύριου τίτλου</a:t>
            </a:r>
            <a:endParaRPr lang="el-G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l-GR" smtClean="0"/>
              <a:t>Κάντε κλικ στο εικονίδιο για να προσθέσετε μια εικόνα</a:t>
            </a:r>
            <a:endParaRPr lang="el-G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Date Placeholder 4"/>
          <p:cNvSpPr>
            <a:spLocks noGrp="1"/>
          </p:cNvSpPr>
          <p:nvPr>
            <p:ph type="dt" sz="half" idx="10"/>
          </p:nvPr>
        </p:nvSpPr>
        <p:spPr/>
        <p:txBody>
          <a:bodyPr/>
          <a:lstStyle/>
          <a:p>
            <a:pPr>
              <a:defRPr/>
            </a:pPr>
            <a:fld id="{C6AFB68E-1E59-4F48-864B-06F75525BC5D}" type="datetime1">
              <a:rPr lang="el-GR" smtClean="0"/>
              <a:t>7/8/2015</a:t>
            </a:fld>
            <a:endParaRPr lang="el-GR"/>
          </a:p>
        </p:txBody>
      </p:sp>
      <p:sp>
        <p:nvSpPr>
          <p:cNvPr id="6" name="Footer Placeholder 5"/>
          <p:cNvSpPr>
            <a:spLocks noGrp="1"/>
          </p:cNvSpPr>
          <p:nvPr>
            <p:ph type="ftr" sz="quarter" idx="11"/>
          </p:nvPr>
        </p:nvSpPr>
        <p:spPr/>
        <p:txBody>
          <a:bodyPr/>
          <a:lstStyle/>
          <a:p>
            <a:pPr>
              <a:defRPr/>
            </a:pPr>
            <a:endParaRPr lang="el-GR"/>
          </a:p>
        </p:txBody>
      </p:sp>
      <p:sp>
        <p:nvSpPr>
          <p:cNvPr id="7" name="Slide Number Placeholder 6"/>
          <p:cNvSpPr>
            <a:spLocks noGrp="1"/>
          </p:cNvSpPr>
          <p:nvPr>
            <p:ph type="sldNum" sz="quarter" idx="12"/>
          </p:nvPr>
        </p:nvSpPr>
        <p:spPr/>
        <p:txBody>
          <a:bodyPr/>
          <a:lstStyle/>
          <a:p>
            <a:pPr>
              <a:defRPr/>
            </a:pPr>
            <a:fld id="{7E55E3B3-0445-4CFC-BED8-763D4409E61F}" type="slidenum">
              <a:rPr lang="el-GR" smtClean="0"/>
              <a:pPr>
                <a:defRPr/>
              </a:pPr>
              <a:t>‹#›</a:t>
            </a:fld>
            <a:endParaRPr lang="el-GR"/>
          </a:p>
        </p:txBody>
      </p:sp>
    </p:spTree>
    <p:extLst>
      <p:ext uri="{BB962C8B-B14F-4D97-AF65-F5344CB8AC3E}">
        <p14:creationId xmlns:p14="http://schemas.microsoft.com/office/powerpoint/2010/main" val="1802076637"/>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a:xfrm>
            <a:off x="612648" y="228600"/>
            <a:ext cx="8153400" cy="990600"/>
          </a:xfrm>
        </p:spPr>
        <p:txBody>
          <a:bodyPr>
            <a:normAutofit/>
          </a:bodyPr>
          <a:lstStyle>
            <a:lvl1pPr>
              <a:defRPr sz="3600" b="1">
                <a:solidFill>
                  <a:schemeClr val="tx2">
                    <a:lumMod val="75000"/>
                  </a:schemeClr>
                </a:solidFill>
              </a:defRPr>
            </a:lvl1pPr>
          </a:lstStyle>
          <a:p>
            <a:r>
              <a:rPr kumimoji="0" lang="el-GR" smtClean="0"/>
              <a:t>Στυλ κύριου τίτλου</a:t>
            </a:r>
            <a:endParaRPr kumimoji="0" lang="en-US" dirty="0"/>
          </a:p>
        </p:txBody>
      </p:sp>
      <p:sp>
        <p:nvSpPr>
          <p:cNvPr id="4" name="3 - Θέση ημερομηνίας"/>
          <p:cNvSpPr>
            <a:spLocks noGrp="1"/>
          </p:cNvSpPr>
          <p:nvPr>
            <p:ph type="dt" sz="half" idx="10"/>
          </p:nvPr>
        </p:nvSpPr>
        <p:spPr/>
        <p:txBody>
          <a:bodyPr/>
          <a:lstStyle/>
          <a:p>
            <a:fld id="{322A627B-6BA4-46A1-BA86-E497DA5B5672}" type="datetime1">
              <a:rPr lang="el-GR" smtClean="0">
                <a:solidFill>
                  <a:srgbClr val="775F55"/>
                </a:solidFill>
              </a:rPr>
              <a:t>7/8/2015</a:t>
            </a:fld>
            <a:endParaRPr lang="el-GR">
              <a:solidFill>
                <a:srgbClr val="775F55"/>
              </a:solidFill>
            </a:endParaRPr>
          </a:p>
        </p:txBody>
      </p:sp>
      <p:sp>
        <p:nvSpPr>
          <p:cNvPr id="5" name="4 - Θέση υποσέλιδου"/>
          <p:cNvSpPr>
            <a:spLocks noGrp="1"/>
          </p:cNvSpPr>
          <p:nvPr>
            <p:ph type="ftr" sz="quarter" idx="11"/>
          </p:nvPr>
        </p:nvSpPr>
        <p:spPr/>
        <p:txBody>
          <a:bodyPr/>
          <a:lstStyle/>
          <a:p>
            <a:endParaRPr lang="el-GR">
              <a:solidFill>
                <a:srgbClr val="775F55"/>
              </a:solidFill>
            </a:endParaRPr>
          </a:p>
        </p:txBody>
      </p:sp>
      <p:sp>
        <p:nvSpPr>
          <p:cNvPr id="6" name="5 - Θέση αριθμού διαφάνειας"/>
          <p:cNvSpPr>
            <a:spLocks noGrp="1"/>
          </p:cNvSpPr>
          <p:nvPr>
            <p:ph type="sldNum" sz="quarter" idx="12"/>
          </p:nvPr>
        </p:nvSpPr>
        <p:spPr/>
        <p:txBody>
          <a:bodyPr/>
          <a:lstStyle>
            <a:lvl1pPr>
              <a:defRPr>
                <a:solidFill>
                  <a:srgbClr val="FFFFFF"/>
                </a:solidFill>
              </a:defRPr>
            </a:lvl1pPr>
          </a:lstStyle>
          <a:p>
            <a:fld id="{2DF384C6-F399-438E-BA89-7BE1FC33607B}" type="slidenum">
              <a:rPr lang="el-GR" smtClean="0"/>
              <a:pPr/>
              <a:t>‹#›</a:t>
            </a:fld>
            <a:endParaRPr lang="el-GR"/>
          </a:p>
        </p:txBody>
      </p:sp>
      <p:sp>
        <p:nvSpPr>
          <p:cNvPr id="8" name="7 - Θέση περιεχομένου"/>
          <p:cNvSpPr>
            <a:spLocks noGrp="1"/>
          </p:cNvSpPr>
          <p:nvPr>
            <p:ph sz="quarter" idx="1"/>
          </p:nvPr>
        </p:nvSpPr>
        <p:spPr>
          <a:xfrm>
            <a:off x="612648" y="1600200"/>
            <a:ext cx="8153400" cy="4495800"/>
          </a:xfrm>
        </p:spPr>
        <p:txBody>
          <a:bodyPr>
            <a:normAutofit/>
          </a:bodyPr>
          <a:lstStyle>
            <a:lvl1pPr>
              <a:lnSpc>
                <a:spcPct val="110000"/>
              </a:lnSpc>
              <a:spcBef>
                <a:spcPts val="1200"/>
              </a:spcBef>
              <a:defRPr sz="2400"/>
            </a:lvl1pPr>
            <a:lvl2pPr>
              <a:lnSpc>
                <a:spcPct val="110000"/>
              </a:lnSpc>
              <a:spcBef>
                <a:spcPts val="1200"/>
              </a:spcBef>
              <a:defRPr sz="2400"/>
            </a:lvl2pPr>
            <a:lvl3pPr>
              <a:lnSpc>
                <a:spcPct val="110000"/>
              </a:lnSpc>
              <a:spcBef>
                <a:spcPts val="1200"/>
              </a:spcBef>
              <a:defRPr sz="2400"/>
            </a:lvl3pPr>
            <a:lvl4pPr>
              <a:lnSpc>
                <a:spcPct val="110000"/>
              </a:lnSpc>
              <a:spcBef>
                <a:spcPts val="1200"/>
              </a:spcBef>
              <a:defRPr sz="2400"/>
            </a:lvl4pPr>
            <a:lvl5pPr>
              <a:lnSpc>
                <a:spcPct val="110000"/>
              </a:lnSpc>
              <a:spcBef>
                <a:spcPts val="1200"/>
              </a:spcBef>
              <a:defRPr sz="2400"/>
            </a:lvl5p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dirty="0"/>
          </a:p>
        </p:txBody>
      </p:sp>
    </p:spTree>
    <p:extLst>
      <p:ext uri="{BB962C8B-B14F-4D97-AF65-F5344CB8AC3E}">
        <p14:creationId xmlns:p14="http://schemas.microsoft.com/office/powerpoint/2010/main" val="951999563"/>
      </p:ext>
    </p:extLst>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solidFill>
              </a:defRPr>
            </a:lvl1pPr>
          </a:lstStyle>
          <a:p>
            <a:r>
              <a:rPr lang="el-GR" smtClean="0"/>
              <a:t>Στυλ κύριου τίτλου</a:t>
            </a:r>
            <a:endParaRPr lang="el-GR"/>
          </a:p>
        </p:txBody>
      </p:sp>
      <p:sp>
        <p:nvSpPr>
          <p:cNvPr id="3" name="Vertical Text Placeholder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Date Placeholder 3"/>
          <p:cNvSpPr>
            <a:spLocks noGrp="1"/>
          </p:cNvSpPr>
          <p:nvPr>
            <p:ph type="dt" sz="half" idx="10"/>
          </p:nvPr>
        </p:nvSpPr>
        <p:spPr/>
        <p:txBody>
          <a:bodyPr/>
          <a:lstStyle/>
          <a:p>
            <a:pPr>
              <a:defRPr/>
            </a:pPr>
            <a:fld id="{29A2C7DB-FDD8-4DD9-8EFA-DEB4386789AA}" type="datetime1">
              <a:rPr lang="el-GR" smtClean="0"/>
              <a:t>7/8/2015</a:t>
            </a:fld>
            <a:endParaRPr lang="el-GR"/>
          </a:p>
        </p:txBody>
      </p:sp>
      <p:sp>
        <p:nvSpPr>
          <p:cNvPr id="5" name="Footer Placeholder 4"/>
          <p:cNvSpPr>
            <a:spLocks noGrp="1"/>
          </p:cNvSpPr>
          <p:nvPr>
            <p:ph type="ftr" sz="quarter" idx="11"/>
          </p:nvPr>
        </p:nvSpPr>
        <p:spPr/>
        <p:txBody>
          <a:bodyPr/>
          <a:lstStyle/>
          <a:p>
            <a:pPr>
              <a:defRPr/>
            </a:pPr>
            <a:endParaRPr lang="el-GR"/>
          </a:p>
        </p:txBody>
      </p:sp>
      <p:sp>
        <p:nvSpPr>
          <p:cNvPr id="6" name="Slide Number Placeholder 5"/>
          <p:cNvSpPr>
            <a:spLocks noGrp="1"/>
          </p:cNvSpPr>
          <p:nvPr>
            <p:ph type="sldNum" sz="quarter" idx="12"/>
          </p:nvPr>
        </p:nvSpPr>
        <p:spPr/>
        <p:txBody>
          <a:bodyPr/>
          <a:lstStyle/>
          <a:p>
            <a:pPr>
              <a:defRPr/>
            </a:pPr>
            <a:fld id="{7E55E3B3-0445-4CFC-BED8-763D4409E61F}" type="slidenum">
              <a:rPr lang="el-GR" smtClean="0"/>
              <a:pPr>
                <a:defRPr/>
              </a:pPr>
              <a:t>‹#›</a:t>
            </a:fld>
            <a:endParaRPr lang="el-GR"/>
          </a:p>
        </p:txBody>
      </p:sp>
    </p:spTree>
    <p:extLst>
      <p:ext uri="{BB962C8B-B14F-4D97-AF65-F5344CB8AC3E}">
        <p14:creationId xmlns:p14="http://schemas.microsoft.com/office/powerpoint/2010/main" val="3767969446"/>
      </p:ext>
    </p:extLst>
  </p:cSld>
  <p:clrMapOvr>
    <a:masterClrMapping/>
  </p:clrMapOvr>
  <p:timing>
    <p:tnLst>
      <p:par>
        <p:cTn id="1" dur="indefinite" restart="never" nodeType="tmRoot"/>
      </p:par>
    </p:tnLst>
  </p:timing>
</p:sldLayout>
</file>

<file path=ppt/slideLayouts/slideLayout2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l-GR" smtClean="0"/>
              <a:t>Στυλ κύριου τίτλου</a:t>
            </a:r>
            <a:endParaRPr lang="el-G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Date Placeholder 3"/>
          <p:cNvSpPr>
            <a:spLocks noGrp="1"/>
          </p:cNvSpPr>
          <p:nvPr>
            <p:ph type="dt" sz="half" idx="10"/>
          </p:nvPr>
        </p:nvSpPr>
        <p:spPr/>
        <p:txBody>
          <a:bodyPr/>
          <a:lstStyle/>
          <a:p>
            <a:pPr>
              <a:defRPr/>
            </a:pPr>
            <a:fld id="{76102361-44A2-4B35-9543-E4343D93D904}" type="datetime1">
              <a:rPr lang="el-GR" smtClean="0"/>
              <a:t>7/8/2015</a:t>
            </a:fld>
            <a:endParaRPr lang="el-GR"/>
          </a:p>
        </p:txBody>
      </p:sp>
      <p:sp>
        <p:nvSpPr>
          <p:cNvPr id="5" name="Footer Placeholder 4"/>
          <p:cNvSpPr>
            <a:spLocks noGrp="1"/>
          </p:cNvSpPr>
          <p:nvPr>
            <p:ph type="ftr" sz="quarter" idx="11"/>
          </p:nvPr>
        </p:nvSpPr>
        <p:spPr/>
        <p:txBody>
          <a:bodyPr/>
          <a:lstStyle/>
          <a:p>
            <a:pPr>
              <a:defRPr/>
            </a:pPr>
            <a:endParaRPr lang="el-GR"/>
          </a:p>
        </p:txBody>
      </p:sp>
      <p:sp>
        <p:nvSpPr>
          <p:cNvPr id="6" name="Slide Number Placeholder 5"/>
          <p:cNvSpPr>
            <a:spLocks noGrp="1"/>
          </p:cNvSpPr>
          <p:nvPr>
            <p:ph type="sldNum" sz="quarter" idx="12"/>
          </p:nvPr>
        </p:nvSpPr>
        <p:spPr/>
        <p:txBody>
          <a:bodyPr/>
          <a:lstStyle/>
          <a:p>
            <a:pPr>
              <a:defRPr/>
            </a:pPr>
            <a:fld id="{7E55E3B3-0445-4CFC-BED8-763D4409E61F}" type="slidenum">
              <a:rPr lang="el-GR" smtClean="0"/>
              <a:pPr>
                <a:defRPr/>
              </a:pPr>
              <a:t>‹#›</a:t>
            </a:fld>
            <a:endParaRPr lang="el-GR"/>
          </a:p>
        </p:txBody>
      </p:sp>
    </p:spTree>
    <p:extLst>
      <p:ext uri="{BB962C8B-B14F-4D97-AF65-F5344CB8AC3E}">
        <p14:creationId xmlns:p14="http://schemas.microsoft.com/office/powerpoint/2010/main" val="4123622442"/>
      </p:ext>
    </p:extLst>
  </p:cSld>
  <p:clrMapOvr>
    <a:masterClrMapping/>
  </p:clrMapOvr>
  <p:timing>
    <p:tnLst>
      <p:par>
        <p:cTn id="1" dur="indefinite" restart="never" nodeType="tmRoot"/>
      </p:par>
    </p:tnLst>
  </p:timing>
</p:sldLayout>
</file>

<file path=ppt/slideLayouts/slideLayout2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lvl1pPr>
              <a:defRPr b="1">
                <a:solidFill>
                  <a:schemeClr val="tx1"/>
                </a:solidFill>
              </a:defRPr>
            </a:lvl1pPr>
          </a:lstStyle>
          <a:p>
            <a:r>
              <a:rPr lang="en-US" smtClean="0"/>
              <a:t>Click to edit Master title style</a:t>
            </a:r>
            <a:endParaRPr lang="el-GR"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l-GR"/>
          </a:p>
        </p:txBody>
      </p:sp>
      <p:sp>
        <p:nvSpPr>
          <p:cNvPr id="4" name="Date Placeholder 3"/>
          <p:cNvSpPr>
            <a:spLocks noGrp="1"/>
          </p:cNvSpPr>
          <p:nvPr>
            <p:ph type="dt" sz="half" idx="10"/>
          </p:nvPr>
        </p:nvSpPr>
        <p:spPr/>
        <p:txBody>
          <a:bodyPr/>
          <a:lstStyle/>
          <a:p>
            <a:pPr>
              <a:defRPr/>
            </a:pPr>
            <a:fld id="{39B9ECAC-5C86-446F-BE38-D579F7FC4B0C}" type="datetime1">
              <a:rPr lang="el-GR" smtClean="0">
                <a:solidFill>
                  <a:prstClr val="black">
                    <a:tint val="75000"/>
                  </a:prstClr>
                </a:solidFill>
              </a:rPr>
              <a:t>7/8/2015</a:t>
            </a:fld>
            <a:endParaRPr lang="el-GR">
              <a:solidFill>
                <a:prstClr val="black">
                  <a:tint val="75000"/>
                </a:prstClr>
              </a:solidFill>
            </a:endParaRPr>
          </a:p>
        </p:txBody>
      </p:sp>
      <p:sp>
        <p:nvSpPr>
          <p:cNvPr id="5" name="Footer Placeholder 4"/>
          <p:cNvSpPr>
            <a:spLocks noGrp="1"/>
          </p:cNvSpPr>
          <p:nvPr>
            <p:ph type="ftr" sz="quarter" idx="11"/>
          </p:nvPr>
        </p:nvSpPr>
        <p:spPr/>
        <p:txBody>
          <a:bodyPr/>
          <a:lstStyle/>
          <a:p>
            <a:pPr>
              <a:defRPr/>
            </a:pPr>
            <a:endParaRPr lang="el-GR">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7E55E3B3-0445-4CFC-BED8-763D4409E61F}" type="slidenum">
              <a:rPr lang="el-GR" smtClean="0">
                <a:solidFill>
                  <a:prstClr val="black"/>
                </a:solidFill>
              </a:rPr>
              <a:pPr>
                <a:defRPr/>
              </a:pPr>
              <a:t>‹#›</a:t>
            </a:fld>
            <a:endParaRPr lang="el-GR">
              <a:solidFill>
                <a:prstClr val="black"/>
              </a:solidFill>
            </a:endParaRPr>
          </a:p>
        </p:txBody>
      </p:sp>
    </p:spTree>
    <p:extLst>
      <p:ext uri="{BB962C8B-B14F-4D97-AF65-F5344CB8AC3E}">
        <p14:creationId xmlns:p14="http://schemas.microsoft.com/office/powerpoint/2010/main" val="2240587754"/>
      </p:ext>
    </p:extLst>
  </p:cSld>
  <p:clrMapOvr>
    <a:masterClrMapping/>
  </p:clrMapOvr>
  <p:timing>
    <p:tnLst>
      <p:par>
        <p:cTn id="1" dur="indefinite" restart="never" nodeType="tmRoot"/>
      </p:par>
    </p:tnLst>
  </p:timing>
</p:sldLayout>
</file>

<file path=ppt/slideLayouts/slideLayout2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solidFill>
              </a:defRPr>
            </a:lvl1pPr>
          </a:lstStyle>
          <a:p>
            <a:r>
              <a:rPr lang="en-US" smtClean="0"/>
              <a:t>Click to edit Master title style</a:t>
            </a:r>
            <a:endParaRPr lang="el-GR"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10"/>
          </p:nvPr>
        </p:nvSpPr>
        <p:spPr/>
        <p:txBody>
          <a:bodyPr/>
          <a:lstStyle/>
          <a:p>
            <a:pPr>
              <a:defRPr/>
            </a:pPr>
            <a:fld id="{D42D26A9-E96D-4F29-A67A-835696E812B9}" type="datetime1">
              <a:rPr lang="el-GR" smtClean="0">
                <a:solidFill>
                  <a:prstClr val="black">
                    <a:tint val="75000"/>
                  </a:prstClr>
                </a:solidFill>
              </a:rPr>
              <a:t>7/8/2015</a:t>
            </a:fld>
            <a:endParaRPr lang="el-GR">
              <a:solidFill>
                <a:prstClr val="black">
                  <a:tint val="75000"/>
                </a:prstClr>
              </a:solidFill>
            </a:endParaRPr>
          </a:p>
        </p:txBody>
      </p:sp>
      <p:sp>
        <p:nvSpPr>
          <p:cNvPr id="5" name="Footer Placeholder 4"/>
          <p:cNvSpPr>
            <a:spLocks noGrp="1"/>
          </p:cNvSpPr>
          <p:nvPr>
            <p:ph type="ftr" sz="quarter" idx="11"/>
          </p:nvPr>
        </p:nvSpPr>
        <p:spPr/>
        <p:txBody>
          <a:bodyPr/>
          <a:lstStyle/>
          <a:p>
            <a:pPr>
              <a:defRPr/>
            </a:pPr>
            <a:endParaRPr lang="el-GR">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7E55E3B3-0445-4CFC-BED8-763D4409E61F}" type="slidenum">
              <a:rPr lang="el-GR" smtClean="0">
                <a:solidFill>
                  <a:prstClr val="black"/>
                </a:solidFill>
              </a:rPr>
              <a:pPr>
                <a:defRPr/>
              </a:pPr>
              <a:t>‹#›</a:t>
            </a:fld>
            <a:endParaRPr lang="el-GR">
              <a:solidFill>
                <a:prstClr val="black"/>
              </a:solidFill>
            </a:endParaRPr>
          </a:p>
        </p:txBody>
      </p:sp>
    </p:spTree>
    <p:extLst>
      <p:ext uri="{BB962C8B-B14F-4D97-AF65-F5344CB8AC3E}">
        <p14:creationId xmlns:p14="http://schemas.microsoft.com/office/powerpoint/2010/main" val="3708751945"/>
      </p:ext>
    </p:extLst>
  </p:cSld>
  <p:clrMapOvr>
    <a:masterClrMapping/>
  </p:clrMapOvr>
  <p:timing>
    <p:tnLst>
      <p:par>
        <p:cTn id="1" dur="indefinite" restart="never" nodeType="tmRoot"/>
      </p:par>
    </p:tnLst>
  </p:timing>
</p:sldLayout>
</file>

<file path=ppt/slideLayouts/slideLayout2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solidFill>
                  <a:schemeClr val="tx1"/>
                </a:solidFill>
              </a:defRPr>
            </a:lvl1pPr>
          </a:lstStyle>
          <a:p>
            <a:r>
              <a:rPr lang="en-US" smtClean="0"/>
              <a:t>Click to edit Master title style</a:t>
            </a:r>
            <a:endParaRPr lang="el-GR"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pPr>
              <a:defRPr/>
            </a:pPr>
            <a:fld id="{2084BC73-6FB4-4016-9FB3-E73929AA53F8}" type="datetime1">
              <a:rPr lang="el-GR" smtClean="0">
                <a:solidFill>
                  <a:prstClr val="black">
                    <a:tint val="75000"/>
                  </a:prstClr>
                </a:solidFill>
              </a:rPr>
              <a:t>7/8/2015</a:t>
            </a:fld>
            <a:endParaRPr lang="el-GR">
              <a:solidFill>
                <a:prstClr val="black">
                  <a:tint val="75000"/>
                </a:prstClr>
              </a:solidFill>
            </a:endParaRPr>
          </a:p>
        </p:txBody>
      </p:sp>
      <p:sp>
        <p:nvSpPr>
          <p:cNvPr id="5" name="Footer Placeholder 4"/>
          <p:cNvSpPr>
            <a:spLocks noGrp="1"/>
          </p:cNvSpPr>
          <p:nvPr>
            <p:ph type="ftr" sz="quarter" idx="11"/>
          </p:nvPr>
        </p:nvSpPr>
        <p:spPr/>
        <p:txBody>
          <a:bodyPr/>
          <a:lstStyle/>
          <a:p>
            <a:pPr>
              <a:defRPr/>
            </a:pPr>
            <a:endParaRPr lang="el-GR">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7E55E3B3-0445-4CFC-BED8-763D4409E61F}" type="slidenum">
              <a:rPr lang="el-GR" smtClean="0">
                <a:solidFill>
                  <a:prstClr val="black"/>
                </a:solidFill>
              </a:rPr>
              <a:pPr>
                <a:defRPr/>
              </a:pPr>
              <a:t>‹#›</a:t>
            </a:fld>
            <a:endParaRPr lang="el-GR">
              <a:solidFill>
                <a:prstClr val="black"/>
              </a:solidFill>
            </a:endParaRPr>
          </a:p>
        </p:txBody>
      </p:sp>
    </p:spTree>
    <p:extLst>
      <p:ext uri="{BB962C8B-B14F-4D97-AF65-F5344CB8AC3E}">
        <p14:creationId xmlns:p14="http://schemas.microsoft.com/office/powerpoint/2010/main" val="3541939791"/>
      </p:ext>
    </p:extLst>
  </p:cSld>
  <p:clrMapOvr>
    <a:masterClrMapping/>
  </p:clrMapOvr>
  <p:timing>
    <p:tnLst>
      <p:par>
        <p:cTn id="1" dur="indefinite" restart="never" nodeType="tmRoot"/>
      </p:par>
    </p:tnLst>
  </p:timing>
</p:sldLayout>
</file>

<file path=ppt/slideLayouts/slideLayout2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dirty="0"/>
          </a:p>
        </p:txBody>
      </p:sp>
      <p:sp>
        <p:nvSpPr>
          <p:cNvPr id="3" name="Content Placeholder 2"/>
          <p:cNvSpPr>
            <a:spLocks noGrp="1"/>
          </p:cNvSpPr>
          <p:nvPr>
            <p:ph sz="half" idx="1"/>
          </p:nvPr>
        </p:nvSpPr>
        <p:spPr>
          <a:xfrm>
            <a:off x="457200" y="1196752"/>
            <a:ext cx="4038600" cy="504056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dirty="0"/>
          </a:p>
        </p:txBody>
      </p:sp>
      <p:sp>
        <p:nvSpPr>
          <p:cNvPr id="4" name="Content Placeholder 3"/>
          <p:cNvSpPr>
            <a:spLocks noGrp="1"/>
          </p:cNvSpPr>
          <p:nvPr>
            <p:ph sz="half" idx="2"/>
          </p:nvPr>
        </p:nvSpPr>
        <p:spPr>
          <a:xfrm>
            <a:off x="4648200" y="1196752"/>
            <a:ext cx="4038600" cy="504056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dirty="0"/>
          </a:p>
        </p:txBody>
      </p:sp>
      <p:sp>
        <p:nvSpPr>
          <p:cNvPr id="5" name="Date Placeholder 4"/>
          <p:cNvSpPr>
            <a:spLocks noGrp="1"/>
          </p:cNvSpPr>
          <p:nvPr>
            <p:ph type="dt" sz="half" idx="10"/>
          </p:nvPr>
        </p:nvSpPr>
        <p:spPr/>
        <p:txBody>
          <a:bodyPr/>
          <a:lstStyle/>
          <a:p>
            <a:pPr>
              <a:defRPr/>
            </a:pPr>
            <a:fld id="{3C555069-B6D1-43BD-94F6-24043D332C65}" type="datetime1">
              <a:rPr lang="el-GR" smtClean="0">
                <a:solidFill>
                  <a:prstClr val="black">
                    <a:tint val="75000"/>
                  </a:prstClr>
                </a:solidFill>
              </a:rPr>
              <a:t>7/8/2015</a:t>
            </a:fld>
            <a:endParaRPr lang="el-GR">
              <a:solidFill>
                <a:prstClr val="black">
                  <a:tint val="75000"/>
                </a:prstClr>
              </a:solidFill>
            </a:endParaRPr>
          </a:p>
        </p:txBody>
      </p:sp>
      <p:sp>
        <p:nvSpPr>
          <p:cNvPr id="6" name="Footer Placeholder 5"/>
          <p:cNvSpPr>
            <a:spLocks noGrp="1"/>
          </p:cNvSpPr>
          <p:nvPr>
            <p:ph type="ftr" sz="quarter" idx="11"/>
          </p:nvPr>
        </p:nvSpPr>
        <p:spPr/>
        <p:txBody>
          <a:bodyPr/>
          <a:lstStyle/>
          <a:p>
            <a:pPr>
              <a:defRPr/>
            </a:pPr>
            <a:endParaRPr lang="el-GR">
              <a:solidFill>
                <a:prstClr val="black">
                  <a:tint val="75000"/>
                </a:prstClr>
              </a:solidFill>
            </a:endParaRPr>
          </a:p>
        </p:txBody>
      </p:sp>
      <p:sp>
        <p:nvSpPr>
          <p:cNvPr id="7" name="Slide Number Placeholder 6"/>
          <p:cNvSpPr>
            <a:spLocks noGrp="1"/>
          </p:cNvSpPr>
          <p:nvPr>
            <p:ph type="sldNum" sz="quarter" idx="12"/>
          </p:nvPr>
        </p:nvSpPr>
        <p:spPr/>
        <p:txBody>
          <a:bodyPr/>
          <a:lstStyle/>
          <a:p>
            <a:pPr>
              <a:defRPr/>
            </a:pPr>
            <a:fld id="{7E55E3B3-0445-4CFC-BED8-763D4409E61F}" type="slidenum">
              <a:rPr lang="el-GR" smtClean="0">
                <a:solidFill>
                  <a:prstClr val="black"/>
                </a:solidFill>
              </a:rPr>
              <a:pPr>
                <a:defRPr/>
              </a:pPr>
              <a:t>‹#›</a:t>
            </a:fld>
            <a:endParaRPr lang="el-GR">
              <a:solidFill>
                <a:prstClr val="black"/>
              </a:solidFill>
            </a:endParaRPr>
          </a:p>
        </p:txBody>
      </p:sp>
    </p:spTree>
    <p:extLst>
      <p:ext uri="{BB962C8B-B14F-4D97-AF65-F5344CB8AC3E}">
        <p14:creationId xmlns:p14="http://schemas.microsoft.com/office/powerpoint/2010/main" val="4043924257"/>
      </p:ext>
    </p:extLst>
  </p:cSld>
  <p:clrMapOvr>
    <a:masterClrMapping/>
  </p:clrMapOvr>
  <p:timing>
    <p:tnLst>
      <p:par>
        <p:cTn id="1" dur="indefinite" restart="never" nodeType="tmRoot"/>
      </p:par>
    </p:tnLst>
  </p:timing>
</p:sldLayout>
</file>

<file path=ppt/slideLayouts/slideLayout2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l-GR" dirty="0"/>
          </a:p>
        </p:txBody>
      </p:sp>
      <p:sp>
        <p:nvSpPr>
          <p:cNvPr id="3" name="Text Placeholder 2"/>
          <p:cNvSpPr>
            <a:spLocks noGrp="1"/>
          </p:cNvSpPr>
          <p:nvPr>
            <p:ph type="body" idx="1"/>
          </p:nvPr>
        </p:nvSpPr>
        <p:spPr>
          <a:xfrm>
            <a:off x="457200" y="1196752"/>
            <a:ext cx="4040188" cy="97812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4"/>
            <a:ext cx="4040188" cy="406243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5" name="Text Placeholder 4"/>
          <p:cNvSpPr>
            <a:spLocks noGrp="1"/>
          </p:cNvSpPr>
          <p:nvPr>
            <p:ph type="body" sz="quarter" idx="3"/>
          </p:nvPr>
        </p:nvSpPr>
        <p:spPr>
          <a:xfrm>
            <a:off x="4645025" y="1196752"/>
            <a:ext cx="4041775" cy="97812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4"/>
            <a:ext cx="4041775" cy="406243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7" name="Date Placeholder 6"/>
          <p:cNvSpPr>
            <a:spLocks noGrp="1"/>
          </p:cNvSpPr>
          <p:nvPr>
            <p:ph type="dt" sz="half" idx="10"/>
          </p:nvPr>
        </p:nvSpPr>
        <p:spPr/>
        <p:txBody>
          <a:bodyPr/>
          <a:lstStyle/>
          <a:p>
            <a:pPr>
              <a:defRPr/>
            </a:pPr>
            <a:fld id="{5E9F042B-DD6E-4378-B0E1-FEE16611DF2C}" type="datetime1">
              <a:rPr lang="el-GR" smtClean="0">
                <a:solidFill>
                  <a:prstClr val="black">
                    <a:tint val="75000"/>
                  </a:prstClr>
                </a:solidFill>
              </a:rPr>
              <a:t>7/8/2015</a:t>
            </a:fld>
            <a:endParaRPr lang="el-GR">
              <a:solidFill>
                <a:prstClr val="black">
                  <a:tint val="75000"/>
                </a:prstClr>
              </a:solidFill>
            </a:endParaRPr>
          </a:p>
        </p:txBody>
      </p:sp>
      <p:sp>
        <p:nvSpPr>
          <p:cNvPr id="8" name="Footer Placeholder 7"/>
          <p:cNvSpPr>
            <a:spLocks noGrp="1"/>
          </p:cNvSpPr>
          <p:nvPr>
            <p:ph type="ftr" sz="quarter" idx="11"/>
          </p:nvPr>
        </p:nvSpPr>
        <p:spPr/>
        <p:txBody>
          <a:bodyPr/>
          <a:lstStyle/>
          <a:p>
            <a:pPr>
              <a:defRPr/>
            </a:pPr>
            <a:endParaRPr lang="el-GR">
              <a:solidFill>
                <a:prstClr val="black">
                  <a:tint val="75000"/>
                </a:prstClr>
              </a:solidFill>
            </a:endParaRPr>
          </a:p>
        </p:txBody>
      </p:sp>
      <p:sp>
        <p:nvSpPr>
          <p:cNvPr id="9" name="Slide Number Placeholder 8"/>
          <p:cNvSpPr>
            <a:spLocks noGrp="1"/>
          </p:cNvSpPr>
          <p:nvPr>
            <p:ph type="sldNum" sz="quarter" idx="12"/>
          </p:nvPr>
        </p:nvSpPr>
        <p:spPr/>
        <p:txBody>
          <a:bodyPr/>
          <a:lstStyle/>
          <a:p>
            <a:pPr>
              <a:defRPr/>
            </a:pPr>
            <a:fld id="{7E55E3B3-0445-4CFC-BED8-763D4409E61F}" type="slidenum">
              <a:rPr lang="el-GR" smtClean="0">
                <a:solidFill>
                  <a:prstClr val="black"/>
                </a:solidFill>
              </a:rPr>
              <a:pPr>
                <a:defRPr/>
              </a:pPr>
              <a:t>‹#›</a:t>
            </a:fld>
            <a:endParaRPr lang="el-GR">
              <a:solidFill>
                <a:prstClr val="black"/>
              </a:solidFill>
            </a:endParaRPr>
          </a:p>
        </p:txBody>
      </p:sp>
    </p:spTree>
    <p:extLst>
      <p:ext uri="{BB962C8B-B14F-4D97-AF65-F5344CB8AC3E}">
        <p14:creationId xmlns:p14="http://schemas.microsoft.com/office/powerpoint/2010/main" val="3337897127"/>
      </p:ext>
    </p:extLst>
  </p:cSld>
  <p:clrMapOvr>
    <a:masterClrMapping/>
  </p:clrMapOvr>
  <p:timing>
    <p:tnLst>
      <p:par>
        <p:cTn id="1" dur="indefinite" restart="never" nodeType="tmRoot"/>
      </p:par>
    </p:tnLst>
  </p:timing>
</p:sldLayout>
</file>

<file path=ppt/slideLayouts/slideLayout2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67544" y="116632"/>
            <a:ext cx="8229600" cy="907200"/>
          </a:xfrm>
        </p:spPr>
        <p:txBody>
          <a:bodyPr/>
          <a:lstStyle>
            <a:lvl1pPr>
              <a:defRPr>
                <a:solidFill>
                  <a:schemeClr val="tx1"/>
                </a:solidFill>
              </a:defRPr>
            </a:lvl1pPr>
          </a:lstStyle>
          <a:p>
            <a:r>
              <a:rPr lang="en-US" smtClean="0"/>
              <a:t>Click to edit Master title style</a:t>
            </a:r>
            <a:endParaRPr lang="el-GR" dirty="0"/>
          </a:p>
        </p:txBody>
      </p:sp>
      <p:sp>
        <p:nvSpPr>
          <p:cNvPr id="3" name="Date Placeholder 2"/>
          <p:cNvSpPr>
            <a:spLocks noGrp="1"/>
          </p:cNvSpPr>
          <p:nvPr>
            <p:ph type="dt" sz="half" idx="10"/>
          </p:nvPr>
        </p:nvSpPr>
        <p:spPr/>
        <p:txBody>
          <a:bodyPr/>
          <a:lstStyle/>
          <a:p>
            <a:pPr>
              <a:defRPr/>
            </a:pPr>
            <a:fld id="{412B4615-442D-4517-92EE-28F1AA96EAAA}" type="datetime1">
              <a:rPr lang="el-GR" smtClean="0">
                <a:solidFill>
                  <a:prstClr val="black">
                    <a:tint val="75000"/>
                  </a:prstClr>
                </a:solidFill>
              </a:rPr>
              <a:t>7/8/2015</a:t>
            </a:fld>
            <a:endParaRPr lang="el-GR">
              <a:solidFill>
                <a:prstClr val="black">
                  <a:tint val="75000"/>
                </a:prstClr>
              </a:solidFill>
            </a:endParaRPr>
          </a:p>
        </p:txBody>
      </p:sp>
      <p:sp>
        <p:nvSpPr>
          <p:cNvPr id="4" name="Footer Placeholder 3"/>
          <p:cNvSpPr>
            <a:spLocks noGrp="1"/>
          </p:cNvSpPr>
          <p:nvPr>
            <p:ph type="ftr" sz="quarter" idx="11"/>
          </p:nvPr>
        </p:nvSpPr>
        <p:spPr/>
        <p:txBody>
          <a:bodyPr/>
          <a:lstStyle/>
          <a:p>
            <a:pPr>
              <a:defRPr/>
            </a:pPr>
            <a:endParaRPr lang="el-GR">
              <a:solidFill>
                <a:prstClr val="black">
                  <a:tint val="75000"/>
                </a:prstClr>
              </a:solidFill>
            </a:endParaRPr>
          </a:p>
        </p:txBody>
      </p:sp>
      <p:sp>
        <p:nvSpPr>
          <p:cNvPr id="5" name="Slide Number Placeholder 4"/>
          <p:cNvSpPr>
            <a:spLocks noGrp="1"/>
          </p:cNvSpPr>
          <p:nvPr>
            <p:ph type="sldNum" sz="quarter" idx="12"/>
          </p:nvPr>
        </p:nvSpPr>
        <p:spPr/>
        <p:txBody>
          <a:bodyPr/>
          <a:lstStyle/>
          <a:p>
            <a:pPr>
              <a:defRPr/>
            </a:pPr>
            <a:fld id="{7E55E3B3-0445-4CFC-BED8-763D4409E61F}" type="slidenum">
              <a:rPr lang="el-GR" smtClean="0">
                <a:solidFill>
                  <a:prstClr val="black"/>
                </a:solidFill>
              </a:rPr>
              <a:pPr>
                <a:defRPr/>
              </a:pPr>
              <a:t>‹#›</a:t>
            </a:fld>
            <a:endParaRPr lang="el-GR">
              <a:solidFill>
                <a:prstClr val="black"/>
              </a:solidFill>
            </a:endParaRPr>
          </a:p>
        </p:txBody>
      </p:sp>
    </p:spTree>
    <p:extLst>
      <p:ext uri="{BB962C8B-B14F-4D97-AF65-F5344CB8AC3E}">
        <p14:creationId xmlns:p14="http://schemas.microsoft.com/office/powerpoint/2010/main" val="460218576"/>
      </p:ext>
    </p:extLst>
  </p:cSld>
  <p:clrMapOvr>
    <a:masterClrMapping/>
  </p:clrMapOvr>
  <p:timing>
    <p:tnLst>
      <p:par>
        <p:cTn id="1" dur="indefinite" restart="never" nodeType="tmRoot"/>
      </p:par>
    </p:tnLst>
  </p:timing>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l-G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a:defRPr/>
            </a:pPr>
            <a:fld id="{B13FD6B0-5C14-4802-A8C5-26773433BED3}" type="datetime1">
              <a:rPr lang="el-GR" smtClean="0">
                <a:solidFill>
                  <a:prstClr val="black">
                    <a:tint val="75000"/>
                  </a:prstClr>
                </a:solidFill>
              </a:rPr>
              <a:t>7/8/2015</a:t>
            </a:fld>
            <a:endParaRPr lang="el-GR">
              <a:solidFill>
                <a:prstClr val="black">
                  <a:tint val="75000"/>
                </a:prstClr>
              </a:solidFill>
            </a:endParaRPr>
          </a:p>
        </p:txBody>
      </p:sp>
      <p:sp>
        <p:nvSpPr>
          <p:cNvPr id="6" name="Footer Placeholder 5"/>
          <p:cNvSpPr>
            <a:spLocks noGrp="1"/>
          </p:cNvSpPr>
          <p:nvPr>
            <p:ph type="ftr" sz="quarter" idx="11"/>
          </p:nvPr>
        </p:nvSpPr>
        <p:spPr/>
        <p:txBody>
          <a:bodyPr/>
          <a:lstStyle/>
          <a:p>
            <a:pPr>
              <a:defRPr/>
            </a:pPr>
            <a:endParaRPr lang="el-GR">
              <a:solidFill>
                <a:prstClr val="black">
                  <a:tint val="75000"/>
                </a:prstClr>
              </a:solidFill>
            </a:endParaRPr>
          </a:p>
        </p:txBody>
      </p:sp>
      <p:sp>
        <p:nvSpPr>
          <p:cNvPr id="7" name="Slide Number Placeholder 6"/>
          <p:cNvSpPr>
            <a:spLocks noGrp="1"/>
          </p:cNvSpPr>
          <p:nvPr>
            <p:ph type="sldNum" sz="quarter" idx="12"/>
          </p:nvPr>
        </p:nvSpPr>
        <p:spPr/>
        <p:txBody>
          <a:bodyPr/>
          <a:lstStyle/>
          <a:p>
            <a:pPr>
              <a:defRPr/>
            </a:pPr>
            <a:fld id="{7E55E3B3-0445-4CFC-BED8-763D4409E61F}" type="slidenum">
              <a:rPr lang="el-GR" smtClean="0">
                <a:solidFill>
                  <a:prstClr val="black"/>
                </a:solidFill>
              </a:rPr>
              <a:pPr>
                <a:defRPr/>
              </a:pPr>
              <a:t>‹#›</a:t>
            </a:fld>
            <a:endParaRPr lang="el-GR">
              <a:solidFill>
                <a:prstClr val="black"/>
              </a:solidFill>
            </a:endParaRPr>
          </a:p>
        </p:txBody>
      </p:sp>
    </p:spTree>
    <p:extLst>
      <p:ext uri="{BB962C8B-B14F-4D97-AF65-F5344CB8AC3E}">
        <p14:creationId xmlns:p14="http://schemas.microsoft.com/office/powerpoint/2010/main" val="1236355620"/>
      </p:ext>
    </p:extLst>
  </p:cSld>
  <p:clrMapOvr>
    <a:masterClrMapping/>
  </p:clrMapOvr>
  <p:timing>
    <p:tnLst>
      <p:par>
        <p:cTn id="1" dur="indefinite" restart="never" nodeType="tmRoot"/>
      </p:par>
    </p:tnLst>
  </p:timing>
</p:sldLayout>
</file>

<file path=ppt/slideLayouts/slideLayout2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l-G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l-G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a:defRPr/>
            </a:pPr>
            <a:fld id="{51F829BE-E2E3-48A3-AB4B-A718CBF78715}" type="datetime1">
              <a:rPr lang="el-GR" smtClean="0">
                <a:solidFill>
                  <a:prstClr val="black">
                    <a:tint val="75000"/>
                  </a:prstClr>
                </a:solidFill>
              </a:rPr>
              <a:t>7/8/2015</a:t>
            </a:fld>
            <a:endParaRPr lang="el-GR">
              <a:solidFill>
                <a:prstClr val="black">
                  <a:tint val="75000"/>
                </a:prstClr>
              </a:solidFill>
            </a:endParaRPr>
          </a:p>
        </p:txBody>
      </p:sp>
      <p:sp>
        <p:nvSpPr>
          <p:cNvPr id="6" name="Footer Placeholder 5"/>
          <p:cNvSpPr>
            <a:spLocks noGrp="1"/>
          </p:cNvSpPr>
          <p:nvPr>
            <p:ph type="ftr" sz="quarter" idx="11"/>
          </p:nvPr>
        </p:nvSpPr>
        <p:spPr/>
        <p:txBody>
          <a:bodyPr/>
          <a:lstStyle/>
          <a:p>
            <a:pPr>
              <a:defRPr/>
            </a:pPr>
            <a:endParaRPr lang="el-GR">
              <a:solidFill>
                <a:prstClr val="black">
                  <a:tint val="75000"/>
                </a:prstClr>
              </a:solidFill>
            </a:endParaRPr>
          </a:p>
        </p:txBody>
      </p:sp>
      <p:sp>
        <p:nvSpPr>
          <p:cNvPr id="7" name="Slide Number Placeholder 6"/>
          <p:cNvSpPr>
            <a:spLocks noGrp="1"/>
          </p:cNvSpPr>
          <p:nvPr>
            <p:ph type="sldNum" sz="quarter" idx="12"/>
          </p:nvPr>
        </p:nvSpPr>
        <p:spPr/>
        <p:txBody>
          <a:bodyPr/>
          <a:lstStyle/>
          <a:p>
            <a:pPr>
              <a:defRPr/>
            </a:pPr>
            <a:fld id="{7E55E3B3-0445-4CFC-BED8-763D4409E61F}" type="slidenum">
              <a:rPr lang="el-GR" smtClean="0">
                <a:solidFill>
                  <a:prstClr val="black"/>
                </a:solidFill>
              </a:rPr>
              <a:pPr>
                <a:defRPr/>
              </a:pPr>
              <a:t>‹#›</a:t>
            </a:fld>
            <a:endParaRPr lang="el-GR">
              <a:solidFill>
                <a:prstClr val="black"/>
              </a:solidFill>
            </a:endParaRPr>
          </a:p>
        </p:txBody>
      </p:sp>
    </p:spTree>
    <p:extLst>
      <p:ext uri="{BB962C8B-B14F-4D97-AF65-F5344CB8AC3E}">
        <p14:creationId xmlns:p14="http://schemas.microsoft.com/office/powerpoint/2010/main" val="737166075"/>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bg>
      <p:bgRef idx="1003">
        <a:schemeClr val="bg1"/>
      </p:bgRef>
    </p:bg>
    <p:spTree>
      <p:nvGrpSpPr>
        <p:cNvPr id="1" name=""/>
        <p:cNvGrpSpPr/>
        <p:nvPr/>
      </p:nvGrpSpPr>
      <p:grpSpPr>
        <a:xfrm>
          <a:off x="0" y="0"/>
          <a:ext cx="0" cy="0"/>
          <a:chOff x="0" y="0"/>
          <a:chExt cx="0" cy="0"/>
        </a:xfrm>
      </p:grpSpPr>
      <p:sp>
        <p:nvSpPr>
          <p:cNvPr id="3" name="2 - Θέση κειμένου"/>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l-GR" smtClean="0"/>
              <a:t>Στυλ υποδείγματος κειμένου</a:t>
            </a:r>
          </a:p>
        </p:txBody>
      </p:sp>
      <p:sp>
        <p:nvSpPr>
          <p:cNvPr id="7" name="6 - Ορθογώνιο"/>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pPr>
            <a:endParaRPr lang="en-US">
              <a:solidFill>
                <a:prstClr val="white"/>
              </a:solidFill>
            </a:endParaRPr>
          </a:p>
        </p:txBody>
      </p:sp>
      <p:sp>
        <p:nvSpPr>
          <p:cNvPr id="8" name="7 - Ορθογώνιο"/>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pPr>
            <a:endParaRPr lang="en-US">
              <a:solidFill>
                <a:prstClr val="white"/>
              </a:solidFill>
            </a:endParaRPr>
          </a:p>
        </p:txBody>
      </p:sp>
      <p:sp>
        <p:nvSpPr>
          <p:cNvPr id="9" name="8 - Ορθογώνιο"/>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pPr>
            <a:endParaRPr lang="en-US">
              <a:solidFill>
                <a:prstClr val="white"/>
              </a:solidFill>
            </a:endParaRPr>
          </a:p>
        </p:txBody>
      </p:sp>
      <p:sp>
        <p:nvSpPr>
          <p:cNvPr id="2" name="1 - Τίτλος"/>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el-GR" smtClean="0"/>
              <a:t>Στυλ κύριου τίτλου</a:t>
            </a:r>
            <a:endParaRPr kumimoji="0" lang="en-US"/>
          </a:p>
        </p:txBody>
      </p:sp>
      <p:sp>
        <p:nvSpPr>
          <p:cNvPr id="12" name="11 - Θέση ημερομηνίας"/>
          <p:cNvSpPr>
            <a:spLocks noGrp="1"/>
          </p:cNvSpPr>
          <p:nvPr>
            <p:ph type="dt" sz="half" idx="10"/>
          </p:nvPr>
        </p:nvSpPr>
        <p:spPr/>
        <p:txBody>
          <a:bodyPr/>
          <a:lstStyle/>
          <a:p>
            <a:fld id="{F90B3300-B9F5-48B1-BA18-392897D97544}" type="datetime1">
              <a:rPr lang="el-GR" smtClean="0">
                <a:solidFill>
                  <a:srgbClr val="775F55"/>
                </a:solidFill>
              </a:rPr>
              <a:t>7/8/2015</a:t>
            </a:fld>
            <a:endParaRPr lang="el-GR">
              <a:solidFill>
                <a:srgbClr val="775F55"/>
              </a:solidFill>
            </a:endParaRPr>
          </a:p>
        </p:txBody>
      </p:sp>
      <p:sp>
        <p:nvSpPr>
          <p:cNvPr id="13" name="12 - Θέση αριθμού διαφάνειας"/>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2DF384C6-F399-438E-BA89-7BE1FC33607B}" type="slidenum">
              <a:rPr lang="el-GR" smtClean="0"/>
              <a:pPr/>
              <a:t>‹#›</a:t>
            </a:fld>
            <a:endParaRPr lang="el-GR"/>
          </a:p>
        </p:txBody>
      </p:sp>
      <p:sp>
        <p:nvSpPr>
          <p:cNvPr id="14" name="13 - Θέση υποσέλιδου"/>
          <p:cNvSpPr>
            <a:spLocks noGrp="1"/>
          </p:cNvSpPr>
          <p:nvPr>
            <p:ph type="ftr" sz="quarter" idx="12"/>
          </p:nvPr>
        </p:nvSpPr>
        <p:spPr/>
        <p:txBody>
          <a:bodyPr/>
          <a:lstStyle/>
          <a:p>
            <a:endParaRPr lang="el-GR">
              <a:solidFill>
                <a:srgbClr val="775F55"/>
              </a:solidFill>
            </a:endParaRPr>
          </a:p>
        </p:txBody>
      </p:sp>
    </p:spTree>
    <p:extLst>
      <p:ext uri="{BB962C8B-B14F-4D97-AF65-F5344CB8AC3E}">
        <p14:creationId xmlns:p14="http://schemas.microsoft.com/office/powerpoint/2010/main" val="3633318531"/>
      </p:ext>
    </p:extLst>
  </p:cSld>
  <p:clrMapOvr>
    <a:overrideClrMapping bg1="lt1" tx1="dk1" bg2="lt2" tx2="dk2" accent1="accent1" accent2="accent2" accent3="accent3" accent4="accent4" accent5="accent5" accent6="accent6" hlink="hlink" folHlink="folHlink"/>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solidFill>
              </a:defRPr>
            </a:lvl1pPr>
          </a:lstStyle>
          <a:p>
            <a:r>
              <a:rPr lang="en-US" smtClean="0"/>
              <a:t>Click to edit Master title style</a:t>
            </a:r>
            <a:endParaRPr lang="el-G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10"/>
          </p:nvPr>
        </p:nvSpPr>
        <p:spPr/>
        <p:txBody>
          <a:bodyPr/>
          <a:lstStyle/>
          <a:p>
            <a:pPr>
              <a:defRPr/>
            </a:pPr>
            <a:fld id="{587D7118-FB9F-4CC0-96C1-97E0ADD3B2CA}" type="datetime1">
              <a:rPr lang="el-GR" smtClean="0">
                <a:solidFill>
                  <a:prstClr val="black">
                    <a:tint val="75000"/>
                  </a:prstClr>
                </a:solidFill>
              </a:rPr>
              <a:t>7/8/2015</a:t>
            </a:fld>
            <a:endParaRPr lang="el-GR">
              <a:solidFill>
                <a:prstClr val="black">
                  <a:tint val="75000"/>
                </a:prstClr>
              </a:solidFill>
            </a:endParaRPr>
          </a:p>
        </p:txBody>
      </p:sp>
      <p:sp>
        <p:nvSpPr>
          <p:cNvPr id="5" name="Footer Placeholder 4"/>
          <p:cNvSpPr>
            <a:spLocks noGrp="1"/>
          </p:cNvSpPr>
          <p:nvPr>
            <p:ph type="ftr" sz="quarter" idx="11"/>
          </p:nvPr>
        </p:nvSpPr>
        <p:spPr/>
        <p:txBody>
          <a:bodyPr/>
          <a:lstStyle/>
          <a:p>
            <a:pPr>
              <a:defRPr/>
            </a:pPr>
            <a:endParaRPr lang="el-GR">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7E55E3B3-0445-4CFC-BED8-763D4409E61F}" type="slidenum">
              <a:rPr lang="el-GR" smtClean="0">
                <a:solidFill>
                  <a:prstClr val="black"/>
                </a:solidFill>
              </a:rPr>
              <a:pPr>
                <a:defRPr/>
              </a:pPr>
              <a:t>‹#›</a:t>
            </a:fld>
            <a:endParaRPr lang="el-GR">
              <a:solidFill>
                <a:prstClr val="black"/>
              </a:solidFill>
            </a:endParaRPr>
          </a:p>
        </p:txBody>
      </p:sp>
    </p:spTree>
    <p:extLst>
      <p:ext uri="{BB962C8B-B14F-4D97-AF65-F5344CB8AC3E}">
        <p14:creationId xmlns:p14="http://schemas.microsoft.com/office/powerpoint/2010/main" val="1415744171"/>
      </p:ext>
    </p:extLst>
  </p:cSld>
  <p:clrMapOvr>
    <a:masterClrMapping/>
  </p:clrMapOvr>
  <p:timing>
    <p:tnLst>
      <p:par>
        <p:cTn id="1" dur="indefinite" restart="never" nodeType="tmRoot"/>
      </p:par>
    </p:tnLst>
  </p:timing>
</p:sldLayout>
</file>

<file path=ppt/slideLayouts/slideLayout3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l-G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10"/>
          </p:nvPr>
        </p:nvSpPr>
        <p:spPr/>
        <p:txBody>
          <a:bodyPr/>
          <a:lstStyle/>
          <a:p>
            <a:pPr>
              <a:defRPr/>
            </a:pPr>
            <a:fld id="{33953D60-0428-4282-BA68-A97F45A827A8}" type="datetime1">
              <a:rPr lang="el-GR" smtClean="0">
                <a:solidFill>
                  <a:prstClr val="black">
                    <a:tint val="75000"/>
                  </a:prstClr>
                </a:solidFill>
              </a:rPr>
              <a:t>7/8/2015</a:t>
            </a:fld>
            <a:endParaRPr lang="el-GR">
              <a:solidFill>
                <a:prstClr val="black">
                  <a:tint val="75000"/>
                </a:prstClr>
              </a:solidFill>
            </a:endParaRPr>
          </a:p>
        </p:txBody>
      </p:sp>
      <p:sp>
        <p:nvSpPr>
          <p:cNvPr id="5" name="Footer Placeholder 4"/>
          <p:cNvSpPr>
            <a:spLocks noGrp="1"/>
          </p:cNvSpPr>
          <p:nvPr>
            <p:ph type="ftr" sz="quarter" idx="11"/>
          </p:nvPr>
        </p:nvSpPr>
        <p:spPr/>
        <p:txBody>
          <a:bodyPr/>
          <a:lstStyle/>
          <a:p>
            <a:pPr>
              <a:defRPr/>
            </a:pPr>
            <a:endParaRPr lang="el-GR">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7E55E3B3-0445-4CFC-BED8-763D4409E61F}" type="slidenum">
              <a:rPr lang="el-GR" smtClean="0">
                <a:solidFill>
                  <a:prstClr val="black"/>
                </a:solidFill>
              </a:rPr>
              <a:pPr>
                <a:defRPr/>
              </a:pPr>
              <a:t>‹#›</a:t>
            </a:fld>
            <a:endParaRPr lang="el-GR">
              <a:solidFill>
                <a:prstClr val="black"/>
              </a:solidFill>
            </a:endParaRPr>
          </a:p>
        </p:txBody>
      </p:sp>
    </p:spTree>
    <p:extLst>
      <p:ext uri="{BB962C8B-B14F-4D97-AF65-F5344CB8AC3E}">
        <p14:creationId xmlns:p14="http://schemas.microsoft.com/office/powerpoint/2010/main" val="2020954638"/>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Στυλ κύριου τίτλου</a:t>
            </a:r>
            <a:endParaRPr kumimoji="0" lang="en-US"/>
          </a:p>
        </p:txBody>
      </p:sp>
      <p:sp>
        <p:nvSpPr>
          <p:cNvPr id="9" name="8 - Θέση περιεχομένου"/>
          <p:cNvSpPr>
            <a:spLocks noGrp="1"/>
          </p:cNvSpPr>
          <p:nvPr>
            <p:ph sz="quarter" idx="1"/>
          </p:nvPr>
        </p:nvSpPr>
        <p:spPr>
          <a:xfrm>
            <a:off x="609600" y="1589567"/>
            <a:ext cx="3886200" cy="4572000"/>
          </a:xfrm>
        </p:spPr>
        <p:txBody>
          <a:body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11" name="10 - Θέση περιεχομένου"/>
          <p:cNvSpPr>
            <a:spLocks noGrp="1"/>
          </p:cNvSpPr>
          <p:nvPr>
            <p:ph sz="quarter" idx="2"/>
          </p:nvPr>
        </p:nvSpPr>
        <p:spPr>
          <a:xfrm>
            <a:off x="4844901" y="1589567"/>
            <a:ext cx="3886200" cy="4572000"/>
          </a:xfrm>
        </p:spPr>
        <p:txBody>
          <a:body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8" name="7 - Θέση ημερομηνίας"/>
          <p:cNvSpPr>
            <a:spLocks noGrp="1"/>
          </p:cNvSpPr>
          <p:nvPr>
            <p:ph type="dt" sz="half" idx="15"/>
          </p:nvPr>
        </p:nvSpPr>
        <p:spPr/>
        <p:txBody>
          <a:bodyPr rtlCol="0"/>
          <a:lstStyle/>
          <a:p>
            <a:fld id="{81D5E8D4-7D45-4759-8994-2480B1B01AA1}" type="datetime1">
              <a:rPr lang="el-GR" smtClean="0">
                <a:solidFill>
                  <a:srgbClr val="775F55"/>
                </a:solidFill>
              </a:rPr>
              <a:t>7/8/2015</a:t>
            </a:fld>
            <a:endParaRPr lang="el-GR">
              <a:solidFill>
                <a:srgbClr val="775F55"/>
              </a:solidFill>
            </a:endParaRPr>
          </a:p>
        </p:txBody>
      </p:sp>
      <p:sp>
        <p:nvSpPr>
          <p:cNvPr id="10" name="9 - Θέση αριθμού διαφάνειας"/>
          <p:cNvSpPr>
            <a:spLocks noGrp="1"/>
          </p:cNvSpPr>
          <p:nvPr>
            <p:ph type="sldNum" sz="quarter" idx="16"/>
          </p:nvPr>
        </p:nvSpPr>
        <p:spPr/>
        <p:txBody>
          <a:bodyPr rtlCol="0"/>
          <a:lstStyle/>
          <a:p>
            <a:fld id="{2DF384C6-F399-438E-BA89-7BE1FC33607B}" type="slidenum">
              <a:rPr lang="el-GR" smtClean="0"/>
              <a:pPr/>
              <a:t>‹#›</a:t>
            </a:fld>
            <a:endParaRPr lang="el-GR"/>
          </a:p>
        </p:txBody>
      </p:sp>
      <p:sp>
        <p:nvSpPr>
          <p:cNvPr id="12" name="11 - Θέση υποσέλιδου"/>
          <p:cNvSpPr>
            <a:spLocks noGrp="1"/>
          </p:cNvSpPr>
          <p:nvPr>
            <p:ph type="ftr" sz="quarter" idx="17"/>
          </p:nvPr>
        </p:nvSpPr>
        <p:spPr/>
        <p:txBody>
          <a:bodyPr rtlCol="0"/>
          <a:lstStyle/>
          <a:p>
            <a:endParaRPr lang="el-GR">
              <a:solidFill>
                <a:srgbClr val="775F55"/>
              </a:solidFill>
            </a:endParaRPr>
          </a:p>
        </p:txBody>
      </p:sp>
    </p:spTree>
    <p:extLst>
      <p:ext uri="{BB962C8B-B14F-4D97-AF65-F5344CB8AC3E}">
        <p14:creationId xmlns:p14="http://schemas.microsoft.com/office/powerpoint/2010/main" val="22549118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a:xfrm>
            <a:off x="533400" y="273050"/>
            <a:ext cx="8153400" cy="869950"/>
          </a:xfrm>
        </p:spPr>
        <p:txBody>
          <a:bodyPr anchor="ctr"/>
          <a:lstStyle>
            <a:lvl1pPr>
              <a:defRPr/>
            </a:lvl1pPr>
          </a:lstStyle>
          <a:p>
            <a:r>
              <a:rPr kumimoji="0" lang="el-GR" smtClean="0"/>
              <a:t>Στυλ κύριου τίτλου</a:t>
            </a:r>
            <a:endParaRPr kumimoji="0" lang="en-US"/>
          </a:p>
        </p:txBody>
      </p:sp>
      <p:sp>
        <p:nvSpPr>
          <p:cNvPr id="11" name="10 - Θέση περιεχομένου"/>
          <p:cNvSpPr>
            <a:spLocks noGrp="1"/>
          </p:cNvSpPr>
          <p:nvPr>
            <p:ph sz="quarter" idx="2"/>
          </p:nvPr>
        </p:nvSpPr>
        <p:spPr>
          <a:xfrm>
            <a:off x="609600" y="2438400"/>
            <a:ext cx="3886200" cy="3581400"/>
          </a:xfrm>
        </p:spPr>
        <p:txBody>
          <a:body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13" name="12 - Θέση περιεχομένου"/>
          <p:cNvSpPr>
            <a:spLocks noGrp="1"/>
          </p:cNvSpPr>
          <p:nvPr>
            <p:ph sz="quarter" idx="4"/>
          </p:nvPr>
        </p:nvSpPr>
        <p:spPr>
          <a:xfrm>
            <a:off x="4800600" y="2438400"/>
            <a:ext cx="3886200" cy="3581400"/>
          </a:xfrm>
        </p:spPr>
        <p:txBody>
          <a:body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10" name="9 - Θέση ημερομηνίας"/>
          <p:cNvSpPr>
            <a:spLocks noGrp="1"/>
          </p:cNvSpPr>
          <p:nvPr>
            <p:ph type="dt" sz="half" idx="15"/>
          </p:nvPr>
        </p:nvSpPr>
        <p:spPr/>
        <p:txBody>
          <a:bodyPr rtlCol="0"/>
          <a:lstStyle/>
          <a:p>
            <a:fld id="{0971B2B9-644F-42C4-ABFC-DD611C372F64}" type="datetime1">
              <a:rPr lang="el-GR" smtClean="0">
                <a:solidFill>
                  <a:srgbClr val="775F55"/>
                </a:solidFill>
              </a:rPr>
              <a:t>7/8/2015</a:t>
            </a:fld>
            <a:endParaRPr lang="el-GR">
              <a:solidFill>
                <a:srgbClr val="775F55"/>
              </a:solidFill>
            </a:endParaRPr>
          </a:p>
        </p:txBody>
      </p:sp>
      <p:sp>
        <p:nvSpPr>
          <p:cNvPr id="12" name="11 - Θέση αριθμού διαφάνειας"/>
          <p:cNvSpPr>
            <a:spLocks noGrp="1"/>
          </p:cNvSpPr>
          <p:nvPr>
            <p:ph type="sldNum" sz="quarter" idx="16"/>
          </p:nvPr>
        </p:nvSpPr>
        <p:spPr/>
        <p:txBody>
          <a:bodyPr rtlCol="0"/>
          <a:lstStyle/>
          <a:p>
            <a:fld id="{2DF384C6-F399-438E-BA89-7BE1FC33607B}" type="slidenum">
              <a:rPr lang="el-GR" smtClean="0"/>
              <a:pPr/>
              <a:t>‹#›</a:t>
            </a:fld>
            <a:endParaRPr lang="el-GR"/>
          </a:p>
        </p:txBody>
      </p:sp>
      <p:sp>
        <p:nvSpPr>
          <p:cNvPr id="14" name="13 - Θέση υποσέλιδου"/>
          <p:cNvSpPr>
            <a:spLocks noGrp="1"/>
          </p:cNvSpPr>
          <p:nvPr>
            <p:ph type="ftr" sz="quarter" idx="17"/>
          </p:nvPr>
        </p:nvSpPr>
        <p:spPr/>
        <p:txBody>
          <a:bodyPr rtlCol="0"/>
          <a:lstStyle/>
          <a:p>
            <a:endParaRPr lang="el-GR">
              <a:solidFill>
                <a:srgbClr val="775F55"/>
              </a:solidFill>
            </a:endParaRPr>
          </a:p>
        </p:txBody>
      </p:sp>
      <p:sp>
        <p:nvSpPr>
          <p:cNvPr id="16" name="15 - Θέση κειμένου"/>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l-GR" smtClean="0"/>
              <a:t>Στυλ υποδείγματος κειμένου</a:t>
            </a:r>
          </a:p>
        </p:txBody>
      </p:sp>
      <p:sp>
        <p:nvSpPr>
          <p:cNvPr id="15" name="14 - Θέση κειμένου"/>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l-GR" smtClean="0"/>
              <a:t>Στυλ υποδείγματος κειμένου</a:t>
            </a:r>
          </a:p>
        </p:txBody>
      </p:sp>
    </p:spTree>
    <p:extLst>
      <p:ext uri="{BB962C8B-B14F-4D97-AF65-F5344CB8AC3E}">
        <p14:creationId xmlns:p14="http://schemas.microsoft.com/office/powerpoint/2010/main" val="31180025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Στυλ κύριου τίτλου</a:t>
            </a:r>
            <a:endParaRPr kumimoji="0" lang="en-US"/>
          </a:p>
        </p:txBody>
      </p:sp>
      <p:sp>
        <p:nvSpPr>
          <p:cNvPr id="3" name="2 - Θέση ημερομηνίας"/>
          <p:cNvSpPr>
            <a:spLocks noGrp="1"/>
          </p:cNvSpPr>
          <p:nvPr>
            <p:ph type="dt" sz="half" idx="10"/>
          </p:nvPr>
        </p:nvSpPr>
        <p:spPr/>
        <p:txBody>
          <a:bodyPr/>
          <a:lstStyle/>
          <a:p>
            <a:fld id="{4DF411C6-E1C4-47D6-BD6E-2BFABE6DE4C2}" type="datetime1">
              <a:rPr lang="el-GR" smtClean="0">
                <a:solidFill>
                  <a:srgbClr val="775F55"/>
                </a:solidFill>
              </a:rPr>
              <a:t>7/8/2015</a:t>
            </a:fld>
            <a:endParaRPr lang="el-GR">
              <a:solidFill>
                <a:srgbClr val="775F55"/>
              </a:solidFill>
            </a:endParaRPr>
          </a:p>
        </p:txBody>
      </p:sp>
      <p:sp>
        <p:nvSpPr>
          <p:cNvPr id="4" name="3 - Θέση υποσέλιδου"/>
          <p:cNvSpPr>
            <a:spLocks noGrp="1"/>
          </p:cNvSpPr>
          <p:nvPr>
            <p:ph type="ftr" sz="quarter" idx="11"/>
          </p:nvPr>
        </p:nvSpPr>
        <p:spPr/>
        <p:txBody>
          <a:bodyPr/>
          <a:lstStyle/>
          <a:p>
            <a:endParaRPr lang="el-GR">
              <a:solidFill>
                <a:srgbClr val="775F55"/>
              </a:solidFill>
            </a:endParaRPr>
          </a:p>
        </p:txBody>
      </p:sp>
      <p:sp>
        <p:nvSpPr>
          <p:cNvPr id="5" name="4 - Θέση αριθμού διαφάνειας"/>
          <p:cNvSpPr>
            <a:spLocks noGrp="1"/>
          </p:cNvSpPr>
          <p:nvPr>
            <p:ph type="sldNum" sz="quarter" idx="12"/>
          </p:nvPr>
        </p:nvSpPr>
        <p:spPr/>
        <p:txBody>
          <a:bodyPr/>
          <a:lstStyle>
            <a:lvl1pPr>
              <a:defRPr>
                <a:solidFill>
                  <a:srgbClr val="FFFFFF"/>
                </a:solidFill>
              </a:defRPr>
            </a:lvl1pPr>
          </a:lstStyle>
          <a:p>
            <a:fld id="{2DF384C6-F399-438E-BA89-7BE1FC33607B}" type="slidenum">
              <a:rPr lang="el-GR" smtClean="0"/>
              <a:pPr/>
              <a:t>‹#›</a:t>
            </a:fld>
            <a:endParaRPr lang="el-GR"/>
          </a:p>
        </p:txBody>
      </p:sp>
    </p:spTree>
    <p:extLst>
      <p:ext uri="{BB962C8B-B14F-4D97-AF65-F5344CB8AC3E}">
        <p14:creationId xmlns:p14="http://schemas.microsoft.com/office/powerpoint/2010/main" val="27633779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D348BDDA-D192-4C4C-84B6-028C09EABB13}" type="datetime1">
              <a:rPr lang="el-GR" smtClean="0">
                <a:solidFill>
                  <a:srgbClr val="775F55"/>
                </a:solidFill>
              </a:rPr>
              <a:t>7/8/2015</a:t>
            </a:fld>
            <a:endParaRPr lang="el-GR">
              <a:solidFill>
                <a:srgbClr val="775F55"/>
              </a:solidFill>
            </a:endParaRPr>
          </a:p>
        </p:txBody>
      </p:sp>
      <p:sp>
        <p:nvSpPr>
          <p:cNvPr id="3" name="2 - Θέση υποσέλιδου"/>
          <p:cNvSpPr>
            <a:spLocks noGrp="1"/>
          </p:cNvSpPr>
          <p:nvPr>
            <p:ph type="ftr" sz="quarter" idx="11"/>
          </p:nvPr>
        </p:nvSpPr>
        <p:spPr/>
        <p:txBody>
          <a:bodyPr/>
          <a:lstStyle/>
          <a:p>
            <a:endParaRPr lang="el-GR">
              <a:solidFill>
                <a:srgbClr val="775F55"/>
              </a:solidFill>
            </a:endParaRPr>
          </a:p>
        </p:txBody>
      </p:sp>
      <p:sp>
        <p:nvSpPr>
          <p:cNvPr id="4" name="3 - Θέση αριθμού διαφάνειας"/>
          <p:cNvSpPr>
            <a:spLocks noGrp="1"/>
          </p:cNvSpPr>
          <p:nvPr>
            <p:ph type="sldNum" sz="quarter" idx="12"/>
          </p:nvPr>
        </p:nvSpPr>
        <p:spPr>
          <a:xfrm>
            <a:off x="0" y="6248400"/>
            <a:ext cx="533400" cy="381000"/>
          </a:xfrm>
        </p:spPr>
        <p:txBody>
          <a:bodyPr/>
          <a:lstStyle>
            <a:lvl1pPr>
              <a:defRPr>
                <a:solidFill>
                  <a:schemeClr val="tx2"/>
                </a:solidFill>
              </a:defRPr>
            </a:lvl1pPr>
          </a:lstStyle>
          <a:p>
            <a:fld id="{2DF384C6-F399-438E-BA89-7BE1FC33607B}" type="slidenum">
              <a:rPr lang="el-GR" smtClean="0">
                <a:solidFill>
                  <a:srgbClr val="775F55"/>
                </a:solidFill>
              </a:rPr>
              <a:pPr/>
              <a:t>‹#›</a:t>
            </a:fld>
            <a:endParaRPr lang="el-GR">
              <a:solidFill>
                <a:srgbClr val="775F55"/>
              </a:solidFill>
            </a:endParaRPr>
          </a:p>
        </p:txBody>
      </p:sp>
    </p:spTree>
    <p:extLst>
      <p:ext uri="{BB962C8B-B14F-4D97-AF65-F5344CB8AC3E}">
        <p14:creationId xmlns:p14="http://schemas.microsoft.com/office/powerpoint/2010/main" val="19962139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609600" y="273050"/>
            <a:ext cx="8077200" cy="869950"/>
          </a:xfrm>
        </p:spPr>
        <p:txBody>
          <a:bodyPr anchor="ctr"/>
          <a:lstStyle>
            <a:lvl1pPr algn="l">
              <a:buNone/>
              <a:defRPr sz="4400" b="0"/>
            </a:lvl1pPr>
          </a:lstStyle>
          <a:p>
            <a:r>
              <a:rPr kumimoji="0" lang="el-GR" smtClean="0"/>
              <a:t>Στυλ κύριου τίτλου</a:t>
            </a:r>
            <a:endParaRPr kumimoji="0" lang="en-US"/>
          </a:p>
        </p:txBody>
      </p:sp>
      <p:sp>
        <p:nvSpPr>
          <p:cNvPr id="5" name="4 - Θέση ημερομηνίας"/>
          <p:cNvSpPr>
            <a:spLocks noGrp="1"/>
          </p:cNvSpPr>
          <p:nvPr>
            <p:ph type="dt" sz="half" idx="10"/>
          </p:nvPr>
        </p:nvSpPr>
        <p:spPr/>
        <p:txBody>
          <a:bodyPr/>
          <a:lstStyle/>
          <a:p>
            <a:fld id="{AE1393F5-53D7-4EF2-A889-346D64973B3E}" type="datetime1">
              <a:rPr lang="el-GR" smtClean="0">
                <a:solidFill>
                  <a:srgbClr val="775F55"/>
                </a:solidFill>
              </a:rPr>
              <a:t>7/8/2015</a:t>
            </a:fld>
            <a:endParaRPr lang="el-GR">
              <a:solidFill>
                <a:srgbClr val="775F55"/>
              </a:solidFill>
            </a:endParaRPr>
          </a:p>
        </p:txBody>
      </p:sp>
      <p:sp>
        <p:nvSpPr>
          <p:cNvPr id="6" name="5 - Θέση υποσέλιδου"/>
          <p:cNvSpPr>
            <a:spLocks noGrp="1"/>
          </p:cNvSpPr>
          <p:nvPr>
            <p:ph type="ftr" sz="quarter" idx="11"/>
          </p:nvPr>
        </p:nvSpPr>
        <p:spPr/>
        <p:txBody>
          <a:bodyPr/>
          <a:lstStyle/>
          <a:p>
            <a:endParaRPr lang="el-GR">
              <a:solidFill>
                <a:srgbClr val="775F55"/>
              </a:solidFill>
            </a:endParaRPr>
          </a:p>
        </p:txBody>
      </p:sp>
      <p:sp>
        <p:nvSpPr>
          <p:cNvPr id="7" name="6 - Θέση αριθμού διαφάνειας"/>
          <p:cNvSpPr>
            <a:spLocks noGrp="1"/>
          </p:cNvSpPr>
          <p:nvPr>
            <p:ph type="sldNum" sz="quarter" idx="12"/>
          </p:nvPr>
        </p:nvSpPr>
        <p:spPr/>
        <p:txBody>
          <a:bodyPr/>
          <a:lstStyle>
            <a:lvl1pPr>
              <a:defRPr>
                <a:solidFill>
                  <a:srgbClr val="FFFFFF"/>
                </a:solidFill>
              </a:defRPr>
            </a:lvl1pPr>
          </a:lstStyle>
          <a:p>
            <a:fld id="{2DF384C6-F399-438E-BA89-7BE1FC33607B}" type="slidenum">
              <a:rPr lang="el-GR" smtClean="0"/>
              <a:pPr/>
              <a:t>‹#›</a:t>
            </a:fld>
            <a:endParaRPr lang="el-GR"/>
          </a:p>
        </p:txBody>
      </p:sp>
      <p:sp>
        <p:nvSpPr>
          <p:cNvPr id="3" name="2 - Θέση κειμένου"/>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l-GR" smtClean="0"/>
              <a:t>Στυλ υποδείγματος κειμένου</a:t>
            </a:r>
          </a:p>
        </p:txBody>
      </p:sp>
      <p:sp>
        <p:nvSpPr>
          <p:cNvPr id="9" name="8 - Θέση περιεχομένου"/>
          <p:cNvSpPr>
            <a:spLocks noGrp="1"/>
          </p:cNvSpPr>
          <p:nvPr>
            <p:ph sz="quarter" idx="1"/>
          </p:nvPr>
        </p:nvSpPr>
        <p:spPr>
          <a:xfrm>
            <a:off x="2362200" y="1752600"/>
            <a:ext cx="6400800" cy="4419600"/>
          </a:xfrm>
        </p:spPr>
        <p:txBody>
          <a:body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Tree>
    <p:extLst>
      <p:ext uri="{BB962C8B-B14F-4D97-AF65-F5344CB8AC3E}">
        <p14:creationId xmlns:p14="http://schemas.microsoft.com/office/powerpoint/2010/main" val="33899669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bg>
      <p:bgRef idx="1003">
        <a:schemeClr val="bg2"/>
      </p:bgRef>
    </p:bg>
    <p:spTree>
      <p:nvGrpSpPr>
        <p:cNvPr id="1" name=""/>
        <p:cNvGrpSpPr/>
        <p:nvPr/>
      </p:nvGrpSpPr>
      <p:grpSpPr>
        <a:xfrm>
          <a:off x="0" y="0"/>
          <a:ext cx="0" cy="0"/>
          <a:chOff x="0" y="0"/>
          <a:chExt cx="0" cy="0"/>
        </a:xfrm>
      </p:grpSpPr>
      <p:sp>
        <p:nvSpPr>
          <p:cNvPr id="4" name="3 - Θέση κειμένου"/>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l-GR" smtClean="0"/>
              <a:t>Στυλ υποδείγματος κειμένου</a:t>
            </a:r>
          </a:p>
        </p:txBody>
      </p:sp>
      <p:sp>
        <p:nvSpPr>
          <p:cNvPr id="8" name="7 - Ορθογώνιο"/>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pPr>
            <a:endParaRPr lang="en-US">
              <a:solidFill>
                <a:prstClr val="white"/>
              </a:solidFill>
            </a:endParaRPr>
          </a:p>
        </p:txBody>
      </p:sp>
      <p:sp>
        <p:nvSpPr>
          <p:cNvPr id="9" name="8 - Ορθογώνιο"/>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pPr>
            <a:endParaRPr lang="en-US">
              <a:solidFill>
                <a:prstClr val="white"/>
              </a:solidFill>
            </a:endParaRPr>
          </a:p>
        </p:txBody>
      </p:sp>
      <p:sp>
        <p:nvSpPr>
          <p:cNvPr id="10" name="9 - Ορθογώνιο"/>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pPr>
            <a:endParaRPr lang="en-US">
              <a:solidFill>
                <a:prstClr val="white"/>
              </a:solidFill>
            </a:endParaRPr>
          </a:p>
        </p:txBody>
      </p:sp>
      <p:sp>
        <p:nvSpPr>
          <p:cNvPr id="2" name="1 - Τίτλος"/>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el-GR" smtClean="0"/>
              <a:t>Στυλ κύριου τίτλου</a:t>
            </a:r>
            <a:endParaRPr kumimoji="0" lang="en-US"/>
          </a:p>
        </p:txBody>
      </p:sp>
      <p:sp>
        <p:nvSpPr>
          <p:cNvPr id="11" name="10 - Ορθογώνιο"/>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pPr>
            <a:endParaRPr lang="en-US">
              <a:solidFill>
                <a:prstClr val="white"/>
              </a:solidFill>
            </a:endParaRPr>
          </a:p>
        </p:txBody>
      </p:sp>
      <p:sp>
        <p:nvSpPr>
          <p:cNvPr id="12" name="11 - Θέση ημερομηνίας"/>
          <p:cNvSpPr>
            <a:spLocks noGrp="1"/>
          </p:cNvSpPr>
          <p:nvPr>
            <p:ph type="dt" sz="half" idx="10"/>
          </p:nvPr>
        </p:nvSpPr>
        <p:spPr>
          <a:xfrm>
            <a:off x="6248400" y="6248400"/>
            <a:ext cx="2667000" cy="365125"/>
          </a:xfrm>
        </p:spPr>
        <p:txBody>
          <a:bodyPr rtlCol="0"/>
          <a:lstStyle/>
          <a:p>
            <a:fld id="{A058AC97-A364-440E-A485-7FF5B79DE6D4}" type="datetime1">
              <a:rPr lang="el-GR" smtClean="0">
                <a:solidFill>
                  <a:srgbClr val="775F55"/>
                </a:solidFill>
              </a:rPr>
              <a:t>7/8/2015</a:t>
            </a:fld>
            <a:endParaRPr lang="el-GR">
              <a:solidFill>
                <a:srgbClr val="775F55"/>
              </a:solidFill>
            </a:endParaRPr>
          </a:p>
        </p:txBody>
      </p:sp>
      <p:sp>
        <p:nvSpPr>
          <p:cNvPr id="13" name="12 - Θέση αριθμού διαφάνειας"/>
          <p:cNvSpPr>
            <a:spLocks noGrp="1"/>
          </p:cNvSpPr>
          <p:nvPr>
            <p:ph type="sldNum" sz="quarter" idx="11"/>
          </p:nvPr>
        </p:nvSpPr>
        <p:spPr>
          <a:xfrm>
            <a:off x="0" y="4667249"/>
            <a:ext cx="1447800" cy="663578"/>
          </a:xfrm>
        </p:spPr>
        <p:txBody>
          <a:bodyPr rtlCol="0"/>
          <a:lstStyle>
            <a:lvl1pPr>
              <a:defRPr sz="2800"/>
            </a:lvl1pPr>
          </a:lstStyle>
          <a:p>
            <a:fld id="{2DF384C6-F399-438E-BA89-7BE1FC33607B}" type="slidenum">
              <a:rPr lang="el-GR" smtClean="0"/>
              <a:pPr/>
              <a:t>‹#›</a:t>
            </a:fld>
            <a:endParaRPr lang="el-GR"/>
          </a:p>
        </p:txBody>
      </p:sp>
      <p:sp>
        <p:nvSpPr>
          <p:cNvPr id="14" name="13 - Θέση υποσέλιδου"/>
          <p:cNvSpPr>
            <a:spLocks noGrp="1"/>
          </p:cNvSpPr>
          <p:nvPr>
            <p:ph type="ftr" sz="quarter" idx="12"/>
          </p:nvPr>
        </p:nvSpPr>
        <p:spPr>
          <a:xfrm>
            <a:off x="1600200" y="6248206"/>
            <a:ext cx="4572000" cy="365125"/>
          </a:xfrm>
        </p:spPr>
        <p:txBody>
          <a:bodyPr rtlCol="0"/>
          <a:lstStyle/>
          <a:p>
            <a:endParaRPr lang="el-GR">
              <a:solidFill>
                <a:srgbClr val="775F55"/>
              </a:solidFill>
            </a:endParaRPr>
          </a:p>
        </p:txBody>
      </p:sp>
      <p:sp>
        <p:nvSpPr>
          <p:cNvPr id="3" name="2 - Θέση εικόνας"/>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el-GR" smtClean="0"/>
              <a:t>Κάντε κλικ στο εικονίδιο για να προσθέσετε μια εικόνα</a:t>
            </a:r>
            <a:endParaRPr kumimoji="0" lang="en-US" dirty="0"/>
          </a:p>
        </p:txBody>
      </p:sp>
    </p:spTree>
    <p:extLst>
      <p:ext uri="{BB962C8B-B14F-4D97-AF65-F5344CB8AC3E}">
        <p14:creationId xmlns:p14="http://schemas.microsoft.com/office/powerpoint/2010/main" val="1793739035"/>
      </p:ext>
    </p:extLst>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theme" Target="../theme/theme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9.xml"/><Relationship Id="rId3" Type="http://schemas.openxmlformats.org/officeDocument/2006/relationships/slideLayout" Target="../slideLayouts/slideLayout24.xml"/><Relationship Id="rId7" Type="http://schemas.openxmlformats.org/officeDocument/2006/relationships/slideLayout" Target="../slideLayouts/slideLayout28.xml"/><Relationship Id="rId2" Type="http://schemas.openxmlformats.org/officeDocument/2006/relationships/slideLayout" Target="../slideLayouts/slideLayout23.xml"/><Relationship Id="rId1" Type="http://schemas.openxmlformats.org/officeDocument/2006/relationships/slideLayout" Target="../slideLayouts/slideLayout22.xml"/><Relationship Id="rId6" Type="http://schemas.openxmlformats.org/officeDocument/2006/relationships/slideLayout" Target="../slideLayouts/slideLayout27.xml"/><Relationship Id="rId11" Type="http://schemas.openxmlformats.org/officeDocument/2006/relationships/theme" Target="../theme/theme3.xml"/><Relationship Id="rId5" Type="http://schemas.openxmlformats.org/officeDocument/2006/relationships/slideLayout" Target="../slideLayouts/slideLayout26.xml"/><Relationship Id="rId10" Type="http://schemas.openxmlformats.org/officeDocument/2006/relationships/slideLayout" Target="../slideLayouts/slideLayout31.xml"/><Relationship Id="rId4" Type="http://schemas.openxmlformats.org/officeDocument/2006/relationships/slideLayout" Target="../slideLayouts/slideLayout25.xml"/><Relationship Id="rId9" Type="http://schemas.openxmlformats.org/officeDocument/2006/relationships/slideLayout" Target="../slideLayouts/slideLayout3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2" name="21 - Θέση τίτλου"/>
          <p:cNvSpPr>
            <a:spLocks noGrp="1"/>
          </p:cNvSpPr>
          <p:nvPr>
            <p:ph type="title"/>
          </p:nvPr>
        </p:nvSpPr>
        <p:spPr>
          <a:xfrm>
            <a:off x="609600" y="228600"/>
            <a:ext cx="8153400" cy="990600"/>
          </a:xfrm>
          <a:prstGeom prst="rect">
            <a:avLst/>
          </a:prstGeom>
        </p:spPr>
        <p:txBody>
          <a:bodyPr vert="horz" anchor="ctr">
            <a:normAutofit/>
          </a:bodyPr>
          <a:lstStyle/>
          <a:p>
            <a:r>
              <a:rPr kumimoji="0" lang="el-GR" smtClean="0"/>
              <a:t>Kλικ για επεξεργασία του τίτλου</a:t>
            </a:r>
            <a:endParaRPr kumimoji="0" lang="en-US"/>
          </a:p>
        </p:txBody>
      </p:sp>
      <p:sp>
        <p:nvSpPr>
          <p:cNvPr id="13" name="12 - Θέση κειμένου"/>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el-GR" smtClean="0"/>
              <a:t>Kλικ για επεξεργασία των στυλ του υποδείγματος</a:t>
            </a:r>
          </a:p>
          <a:p>
            <a:pPr lvl="1" eaLnBrk="1" latinLnBrk="0" hangingPunct="1"/>
            <a:r>
              <a:rPr kumimoji="0" lang="el-GR" smtClean="0"/>
              <a:t>Δεύτερου επιπέδου</a:t>
            </a:r>
          </a:p>
          <a:p>
            <a:pPr lvl="2" eaLnBrk="1" latinLnBrk="0" hangingPunct="1"/>
            <a:r>
              <a:rPr kumimoji="0" lang="el-GR" smtClean="0"/>
              <a:t>Τρίτου επιπέδου</a:t>
            </a:r>
          </a:p>
          <a:p>
            <a:pPr lvl="3" eaLnBrk="1" latinLnBrk="0" hangingPunct="1"/>
            <a:r>
              <a:rPr kumimoji="0" lang="el-GR" smtClean="0"/>
              <a:t>Τέταρτου επιπέδου</a:t>
            </a:r>
          </a:p>
          <a:p>
            <a:pPr lvl="4" eaLnBrk="1" latinLnBrk="0" hangingPunct="1"/>
            <a:r>
              <a:rPr kumimoji="0" lang="el-GR" smtClean="0"/>
              <a:t>Πέμπτου επιπέδου</a:t>
            </a:r>
            <a:endParaRPr kumimoji="0" lang="en-US"/>
          </a:p>
        </p:txBody>
      </p:sp>
      <p:sp>
        <p:nvSpPr>
          <p:cNvPr id="14" name="13 - Θέση ημερομηνίας"/>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pPr fontAlgn="auto">
              <a:spcBef>
                <a:spcPts val="0"/>
              </a:spcBef>
              <a:spcAft>
                <a:spcPts val="0"/>
              </a:spcAft>
            </a:pPr>
            <a:fld id="{56C52211-EB0E-4699-B1BE-A80134EBDC12}" type="datetime1">
              <a:rPr lang="el-GR" smtClean="0">
                <a:solidFill>
                  <a:srgbClr val="775F55"/>
                </a:solidFill>
                <a:latin typeface="Calibri"/>
              </a:rPr>
              <a:t>7/8/2015</a:t>
            </a:fld>
            <a:endParaRPr lang="el-GR">
              <a:solidFill>
                <a:srgbClr val="775F55"/>
              </a:solidFill>
              <a:latin typeface="Calibri"/>
            </a:endParaRPr>
          </a:p>
        </p:txBody>
      </p:sp>
      <p:sp>
        <p:nvSpPr>
          <p:cNvPr id="3" name="2 - Θέση υποσέλιδου"/>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pPr fontAlgn="auto">
              <a:spcBef>
                <a:spcPts val="0"/>
              </a:spcBef>
              <a:spcAft>
                <a:spcPts val="0"/>
              </a:spcAft>
            </a:pPr>
            <a:endParaRPr lang="el-GR">
              <a:solidFill>
                <a:srgbClr val="775F55"/>
              </a:solidFill>
              <a:latin typeface="Calibri"/>
            </a:endParaRPr>
          </a:p>
        </p:txBody>
      </p:sp>
      <p:sp>
        <p:nvSpPr>
          <p:cNvPr id="7" name="6 - Ορθογώνιο"/>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pPr>
            <a:endParaRPr lang="en-US">
              <a:solidFill>
                <a:prstClr val="white"/>
              </a:solidFill>
            </a:endParaRPr>
          </a:p>
        </p:txBody>
      </p:sp>
      <p:sp>
        <p:nvSpPr>
          <p:cNvPr id="8" name="7 - Ορθογώνιο"/>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pPr>
            <a:endParaRPr lang="en-US">
              <a:solidFill>
                <a:prstClr val="white"/>
              </a:solidFill>
            </a:endParaRPr>
          </a:p>
        </p:txBody>
      </p:sp>
      <p:sp>
        <p:nvSpPr>
          <p:cNvPr id="9" name="8 - Ορθογώνιο"/>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pPr>
            <a:endParaRPr lang="en-US">
              <a:solidFill>
                <a:prstClr val="white"/>
              </a:solidFill>
            </a:endParaRPr>
          </a:p>
        </p:txBody>
      </p:sp>
      <p:sp>
        <p:nvSpPr>
          <p:cNvPr id="23" name="22 - Θέση αριθμού διαφάνειας"/>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pPr fontAlgn="auto">
              <a:spcBef>
                <a:spcPts val="0"/>
              </a:spcBef>
              <a:spcAft>
                <a:spcPts val="0"/>
              </a:spcAft>
            </a:pPr>
            <a:fld id="{2DF384C6-F399-438E-BA89-7BE1FC33607B}" type="slidenum">
              <a:rPr lang="el-GR" smtClean="0">
                <a:latin typeface="Calibri"/>
              </a:rPr>
              <a:pPr fontAlgn="auto">
                <a:spcBef>
                  <a:spcPts val="0"/>
                </a:spcBef>
                <a:spcAft>
                  <a:spcPts val="0"/>
                </a:spcAft>
              </a:pPr>
              <a:t>‹#›</a:t>
            </a:fld>
            <a:endParaRPr lang="el-GR">
              <a:latin typeface="Calibri"/>
            </a:endParaRPr>
          </a:p>
        </p:txBody>
      </p:sp>
    </p:spTree>
    <p:extLst>
      <p:ext uri="{BB962C8B-B14F-4D97-AF65-F5344CB8AC3E}">
        <p14:creationId xmlns:p14="http://schemas.microsoft.com/office/powerpoint/2010/main" val="329343490"/>
      </p:ext>
    </p:extLst>
  </p:cSld>
  <p:clrMap bg1="lt1" tx1="dk1" bg2="lt2" tx2="dk2" accent1="accent1" accent2="accent2" accent3="accent3" accent4="accent4" accent5="accent5" accent6="accent6" hlink="hlink" folHlink="folHlink"/>
  <p:sldLayoutIdLst>
    <p:sldLayoutId id="2147483708" r:id="rId1"/>
    <p:sldLayoutId id="2147483709" r:id="rId2"/>
    <p:sldLayoutId id="2147483710" r:id="rId3"/>
    <p:sldLayoutId id="2147483711" r:id="rId4"/>
    <p:sldLayoutId id="2147483712" r:id="rId5"/>
    <p:sldLayoutId id="2147483713" r:id="rId6"/>
    <p:sldLayoutId id="2147483714" r:id="rId7"/>
    <p:sldLayoutId id="2147483715" r:id="rId8"/>
    <p:sldLayoutId id="2147483716" r:id="rId9"/>
    <p:sldLayoutId id="2147483717" r:id="rId10"/>
    <p:sldLayoutId id="2147483718" r:id="rId11"/>
  </p:sldLayoutIdLst>
  <p:timing>
    <p:tnLst>
      <p:par>
        <p:cTn id="1" dur="indefinite" restart="never" nodeType="tmRoot"/>
      </p:par>
    </p:tnLst>
  </p:timing>
  <p:hf hdr="0" ftr="0" dt="0"/>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67544" y="116632"/>
            <a:ext cx="8229600" cy="908720"/>
          </a:xfrm>
          <a:prstGeom prst="rect">
            <a:avLst/>
          </a:prstGeom>
        </p:spPr>
        <p:txBody>
          <a:bodyPr vert="horz" lIns="91440" tIns="45720" rIns="91440" bIns="45720" rtlCol="0" anchor="ctr">
            <a:normAutofit/>
          </a:bodyPr>
          <a:lstStyle/>
          <a:p>
            <a:r>
              <a:rPr lang="el-GR" smtClean="0"/>
              <a:t>Στυλ κύριου τίτλου</a:t>
            </a:r>
            <a:endParaRPr lang="el-GR" dirty="0"/>
          </a:p>
        </p:txBody>
      </p:sp>
      <p:sp>
        <p:nvSpPr>
          <p:cNvPr id="3" name="Text Placeholder 2"/>
          <p:cNvSpPr>
            <a:spLocks noGrp="1"/>
          </p:cNvSpPr>
          <p:nvPr>
            <p:ph type="body" idx="1"/>
          </p:nvPr>
        </p:nvSpPr>
        <p:spPr>
          <a:xfrm>
            <a:off x="457200" y="1196752"/>
            <a:ext cx="8229600" cy="5040560"/>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8C3CE62F-B379-40F3-A2AF-741C35348F13}" type="datetime1">
              <a:rPr lang="el-GR" smtClean="0"/>
              <a:t>7/8/2015</a:t>
            </a:fld>
            <a:endParaRPr lang="el-G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l-G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solidFill>
              </a:defRPr>
            </a:lvl1pPr>
          </a:lstStyle>
          <a:p>
            <a:pPr>
              <a:defRPr/>
            </a:pPr>
            <a:fld id="{7E55E3B3-0445-4CFC-BED8-763D4409E61F}" type="slidenum">
              <a:rPr lang="el-GR" smtClean="0"/>
              <a:pPr>
                <a:defRPr/>
              </a:pPr>
              <a:t>‹#›</a:t>
            </a:fld>
            <a:endParaRPr lang="el-GR"/>
          </a:p>
        </p:txBody>
      </p:sp>
    </p:spTree>
    <p:extLst>
      <p:ext uri="{BB962C8B-B14F-4D97-AF65-F5344CB8AC3E}">
        <p14:creationId xmlns:p14="http://schemas.microsoft.com/office/powerpoint/2010/main" val="2846972494"/>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2" r:id="rId7"/>
    <p:sldLayoutId id="2147483693" r:id="rId8"/>
    <p:sldLayoutId id="2147483694" r:id="rId9"/>
    <p:sldLayoutId id="2147483695" r:id="rId10"/>
  </p:sldLayoutIdLst>
  <p:timing>
    <p:tnLst>
      <p:par>
        <p:cTn id="1" dur="indefinite" restart="never" nodeType="tmRoot"/>
      </p:par>
    </p:tnLst>
  </p:timing>
  <p:hf hdr="0" ftr="0" dt="0"/>
  <p:txStyles>
    <p:titleStyle>
      <a:lvl1pPr algn="ctr" defTabSz="914400" rtl="0" eaLnBrk="1" latinLnBrk="0" hangingPunct="1">
        <a:spcBef>
          <a:spcPct val="0"/>
        </a:spcBef>
        <a:buNone/>
        <a:defRPr sz="4000" b="1"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67544" y="116632"/>
            <a:ext cx="8229600" cy="908720"/>
          </a:xfrm>
          <a:prstGeom prst="rect">
            <a:avLst/>
          </a:prstGeom>
        </p:spPr>
        <p:txBody>
          <a:bodyPr vert="horz" lIns="91440" tIns="45720" rIns="91440" bIns="45720" rtlCol="0" anchor="ctr">
            <a:normAutofit/>
          </a:bodyPr>
          <a:lstStyle/>
          <a:p>
            <a:r>
              <a:rPr lang="en-US" smtClean="0"/>
              <a:t>Click to edit Master title style</a:t>
            </a:r>
            <a:endParaRPr lang="el-GR" dirty="0"/>
          </a:p>
        </p:txBody>
      </p:sp>
      <p:sp>
        <p:nvSpPr>
          <p:cNvPr id="3" name="Text Placeholder 2"/>
          <p:cNvSpPr>
            <a:spLocks noGrp="1"/>
          </p:cNvSpPr>
          <p:nvPr>
            <p:ph type="body" idx="1"/>
          </p:nvPr>
        </p:nvSpPr>
        <p:spPr>
          <a:xfrm>
            <a:off x="457200" y="1196752"/>
            <a:ext cx="8229600" cy="504056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14AF53CB-DD78-41CA-AEE8-C1B6FFCB7EE3}" type="datetime1">
              <a:rPr lang="el-GR" smtClean="0">
                <a:solidFill>
                  <a:prstClr val="black">
                    <a:tint val="75000"/>
                  </a:prstClr>
                </a:solidFill>
              </a:rPr>
              <a:t>7/8/2015</a:t>
            </a:fld>
            <a:endParaRPr lang="el-GR">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l-GR">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solidFill>
              </a:defRPr>
            </a:lvl1pPr>
          </a:lstStyle>
          <a:p>
            <a:pPr>
              <a:defRPr/>
            </a:pPr>
            <a:fld id="{7E55E3B3-0445-4CFC-BED8-763D4409E61F}" type="slidenum">
              <a:rPr lang="el-GR" smtClean="0">
                <a:solidFill>
                  <a:prstClr val="black"/>
                </a:solidFill>
              </a:rPr>
              <a:pPr>
                <a:defRPr/>
              </a:pPr>
              <a:t>‹#›</a:t>
            </a:fld>
            <a:endParaRPr lang="el-GR">
              <a:solidFill>
                <a:prstClr val="black"/>
              </a:solidFill>
            </a:endParaRPr>
          </a:p>
        </p:txBody>
      </p:sp>
    </p:spTree>
    <p:extLst>
      <p:ext uri="{BB962C8B-B14F-4D97-AF65-F5344CB8AC3E}">
        <p14:creationId xmlns:p14="http://schemas.microsoft.com/office/powerpoint/2010/main" val="582171968"/>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Lst>
  <p:timing>
    <p:tnLst>
      <p:par>
        <p:cTn id="1" dur="indefinite" restart="never" nodeType="tmRoot"/>
      </p:par>
    </p:tnLst>
  </p:timing>
  <p:hf hdr="0" ftr="0" dt="0"/>
  <p:txStyles>
    <p:titleStyle>
      <a:lvl1pPr algn="ctr" defTabSz="914400" rtl="0" eaLnBrk="1" latinLnBrk="0" hangingPunct="1">
        <a:spcBef>
          <a:spcPct val="0"/>
        </a:spcBef>
        <a:buNone/>
        <a:defRPr sz="4000" b="1"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12.xml"/><Relationship Id="rId4" Type="http://schemas.openxmlformats.org/officeDocument/2006/relationships/image" Target="../media/image6.png"/></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44.xml.rels><?xml version="1.0" encoding="UTF-8" standalone="yes"?>
<Relationships xmlns="http://schemas.openxmlformats.org/package/2006/relationships"><Relationship Id="rId3" Type="http://schemas.openxmlformats.org/officeDocument/2006/relationships/hyperlink" Target="https://ocp.teiath.gr/modules/document/document.php?course=STEF100" TargetMode="External"/><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45.xml.rels><?xml version="1.0" encoding="UTF-8" standalone="yes"?>
<Relationships xmlns="http://schemas.openxmlformats.org/package/2006/relationships"><Relationship Id="rId3" Type="http://schemas.openxmlformats.org/officeDocument/2006/relationships/hyperlink" Target="%5b1%5d%20http:/creativecommons.org/licenses/by-nc-sa/4.0/" TargetMode="External"/><Relationship Id="rId2" Type="http://schemas.openxmlformats.org/officeDocument/2006/relationships/notesSlide" Target="../notesSlides/notesSlide7.xml"/><Relationship Id="rId1" Type="http://schemas.openxmlformats.org/officeDocument/2006/relationships/slideLayout" Target="../slideLayouts/slideLayout23.xml"/><Relationship Id="rId4" Type="http://schemas.openxmlformats.org/officeDocument/2006/relationships/image" Target="../media/image5.png"/></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_rels/slide48.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0" y="1340768"/>
            <a:ext cx="9144000" cy="1470025"/>
          </a:xfrm>
        </p:spPr>
        <p:txBody>
          <a:bodyPr>
            <a:normAutofit/>
          </a:bodyPr>
          <a:lstStyle/>
          <a:p>
            <a:pPr lvl="1" algn="ctr"/>
            <a:r>
              <a:rPr lang="el-GR" sz="3600" b="1" dirty="0" smtClean="0">
                <a:solidFill>
                  <a:schemeClr val="tx1"/>
                </a:solidFill>
                <a:latin typeface="+mn-lt"/>
              </a:rPr>
              <a:t>Κοινωνική Εργασία με Παιδιά και Εφήβους</a:t>
            </a:r>
            <a:endParaRPr lang="el-GR" sz="3600" b="1" dirty="0">
              <a:solidFill>
                <a:schemeClr val="tx1"/>
              </a:solidFill>
              <a:latin typeface="+mn-lt"/>
            </a:endParaRPr>
          </a:p>
        </p:txBody>
      </p:sp>
      <p:sp>
        <p:nvSpPr>
          <p:cNvPr id="3" name="Υπότιτλος 2"/>
          <p:cNvSpPr>
            <a:spLocks noGrp="1"/>
          </p:cNvSpPr>
          <p:nvPr>
            <p:ph type="subTitle" idx="1"/>
          </p:nvPr>
        </p:nvSpPr>
        <p:spPr>
          <a:xfrm>
            <a:off x="0" y="2996952"/>
            <a:ext cx="9144000" cy="1852191"/>
          </a:xfrm>
        </p:spPr>
        <p:txBody>
          <a:bodyPr>
            <a:normAutofit/>
          </a:bodyPr>
          <a:lstStyle/>
          <a:p>
            <a:pPr>
              <a:spcBef>
                <a:spcPts val="0"/>
              </a:spcBef>
              <a:spcAft>
                <a:spcPts val="1200"/>
              </a:spcAft>
            </a:pPr>
            <a:r>
              <a:rPr lang="el-GR" sz="2600" b="1" dirty="0" smtClean="0"/>
              <a:t>Ενότητα </a:t>
            </a:r>
            <a:r>
              <a:rPr lang="el-GR" sz="2600" dirty="0" smtClean="0"/>
              <a:t>:</a:t>
            </a:r>
            <a:r>
              <a:rPr lang="en-US" sz="2600" dirty="0" smtClean="0"/>
              <a:t> </a:t>
            </a:r>
            <a:r>
              <a:rPr lang="el-GR" sz="2600" dirty="0"/>
              <a:t>Η Κοινωνική Εργασία στον τομέα της ψυχικής υγείας παιδιών και </a:t>
            </a:r>
            <a:r>
              <a:rPr lang="el-GR" sz="2600" dirty="0" smtClean="0"/>
              <a:t>εφήβων</a:t>
            </a:r>
            <a:endParaRPr lang="en-US" sz="2600" dirty="0" smtClean="0"/>
          </a:p>
          <a:p>
            <a:pPr>
              <a:spcBef>
                <a:spcPts val="0"/>
              </a:spcBef>
            </a:pPr>
            <a:r>
              <a:rPr lang="el-GR" sz="2200" dirty="0" smtClean="0"/>
              <a:t>Χάρης</a:t>
            </a:r>
            <a:r>
              <a:rPr lang="en-US" sz="2200" dirty="0" smtClean="0"/>
              <a:t> </a:t>
            </a:r>
            <a:r>
              <a:rPr lang="el-GR" sz="2200" dirty="0" err="1" smtClean="0"/>
              <a:t>Ασημόπουλος</a:t>
            </a:r>
            <a:r>
              <a:rPr lang="el-GR" sz="2200" dirty="0"/>
              <a:t>, </a:t>
            </a:r>
            <a:r>
              <a:rPr lang="el-GR" sz="2200" dirty="0" err="1" smtClean="0"/>
              <a:t>Ph.D</a:t>
            </a:r>
            <a:r>
              <a:rPr lang="el-GR" sz="2200" dirty="0" smtClean="0"/>
              <a:t>., Επίκουρος Καθηγητής</a:t>
            </a:r>
          </a:p>
          <a:p>
            <a:pPr>
              <a:spcBef>
                <a:spcPts val="0"/>
              </a:spcBef>
            </a:pPr>
            <a:r>
              <a:rPr lang="el-GR" sz="2200" dirty="0" smtClean="0"/>
              <a:t>Τμήμα Κοινωνικής Εργασίας</a:t>
            </a:r>
            <a:endParaRPr lang="el-GR" sz="2200" dirty="0"/>
          </a:p>
        </p:txBody>
      </p:sp>
      <p:pic>
        <p:nvPicPr>
          <p:cNvPr id="6" name="Picture 5" descr="Λογότυπο έργου Ανοικτών Ακαδημαϊκών Μαθημάτων" title="Λογότυπο έργου Ανοικτών Ακαδημαϊκών Μαθημάτων"/>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762318" y="476672"/>
            <a:ext cx="854197" cy="648072"/>
          </a:xfrm>
          <a:prstGeom prst="rect">
            <a:avLst/>
          </a:prstGeom>
        </p:spPr>
      </p:pic>
      <p:pic>
        <p:nvPicPr>
          <p:cNvPr id="1027" name="Picture 3" descr="Λογότυπο Τεχνολογικού Ιδρύματος Αθήνας" title="Λογότυπο Τεχνολογικού Ιδρύματος Αθήνας"/>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11560" y="476673"/>
            <a:ext cx="682943" cy="694192"/>
          </a:xfrm>
          <a:prstGeom prst="rect">
            <a:avLst/>
          </a:prstGeom>
          <a:noFill/>
          <a:extLst>
            <a:ext uri="{909E8E84-426E-40DD-AFC4-6F175D3DCCD1}">
              <a14:hiddenFill xmlns:a14="http://schemas.microsoft.com/office/drawing/2010/main">
                <a:solidFill>
                  <a:srgbClr val="FFFFFF"/>
                </a:solidFill>
              </a14:hiddenFill>
            </a:ext>
          </a:extLst>
        </p:spPr>
      </p:pic>
      <p:sp>
        <p:nvSpPr>
          <p:cNvPr id="10" name="Rectangle 9"/>
          <p:cNvSpPr/>
          <p:nvPr/>
        </p:nvSpPr>
        <p:spPr>
          <a:xfrm>
            <a:off x="1241425" y="631431"/>
            <a:ext cx="6661150" cy="338554"/>
          </a:xfrm>
          <a:prstGeom prst="rect">
            <a:avLst/>
          </a:prstGeom>
        </p:spPr>
        <p:txBody>
          <a:bodyPr>
            <a:spAutoFit/>
          </a:bodyPr>
          <a:lstStyle/>
          <a:p>
            <a:pPr algn="ctr"/>
            <a:r>
              <a:rPr lang="el-GR" sz="1600" dirty="0">
                <a:latin typeface="+mn-lt"/>
              </a:rPr>
              <a:t>Ανοικτά Ακαδημαϊκά </a:t>
            </a:r>
            <a:r>
              <a:rPr lang="el-GR" sz="1600" dirty="0" smtClean="0">
                <a:latin typeface="+mn-lt"/>
              </a:rPr>
              <a:t>Μαθήματα στο ΤΕΙ Αθήνας</a:t>
            </a:r>
            <a:endParaRPr lang="el-GR" sz="1600" dirty="0">
              <a:latin typeface="+mn-lt"/>
            </a:endParaRPr>
          </a:p>
        </p:txBody>
      </p:sp>
      <p:graphicFrame>
        <p:nvGraphicFramePr>
          <p:cNvPr id="4" name="Table 3"/>
          <p:cNvGraphicFramePr>
            <a:graphicFrameLocks noGrp="1"/>
          </p:cNvGraphicFramePr>
          <p:nvPr>
            <p:extLst>
              <p:ext uri="{D42A27DB-BD31-4B8C-83A1-F6EECF244321}">
                <p14:modId xmlns:p14="http://schemas.microsoft.com/office/powerpoint/2010/main" val="3688144402"/>
              </p:ext>
            </p:extLst>
          </p:nvPr>
        </p:nvGraphicFramePr>
        <p:xfrm>
          <a:off x="1759817" y="6087984"/>
          <a:ext cx="5695950" cy="792088"/>
        </p:xfrm>
        <a:graphic>
          <a:graphicData uri="http://schemas.openxmlformats.org/drawingml/2006/table">
            <a:tbl>
              <a:tblPr firstRow="1" firstCol="1" bandRow="1">
                <a:tableStyleId>{2D5ABB26-0587-4C30-8999-92F81FD0307C}</a:tableStyleId>
              </a:tblPr>
              <a:tblGrid>
                <a:gridCol w="2138838"/>
                <a:gridCol w="3557112"/>
              </a:tblGrid>
              <a:tr h="792088">
                <a:tc>
                  <a:txBody>
                    <a:bodyPr/>
                    <a:lstStyle/>
                    <a:p>
                      <a:pPr algn="just">
                        <a:lnSpc>
                          <a:spcPct val="115000"/>
                        </a:lnSpc>
                        <a:spcBef>
                          <a:spcPts val="0"/>
                        </a:spcBef>
                        <a:spcAft>
                          <a:spcPts val="0"/>
                        </a:spcAft>
                      </a:pPr>
                      <a:r>
                        <a:rPr lang="el-GR" sz="1000" dirty="0" smtClean="0">
                          <a:effectLst/>
                        </a:rPr>
                        <a:t>Το </a:t>
                      </a:r>
                      <a:r>
                        <a:rPr lang="el-GR" sz="1000" dirty="0">
                          <a:effectLst/>
                        </a:rPr>
                        <a:t>περιεχόμενο του μαθήματος διατίθεται με άδεια </a:t>
                      </a:r>
                      <a:r>
                        <a:rPr lang="en-US" sz="1000" dirty="0">
                          <a:effectLst/>
                        </a:rPr>
                        <a:t>Creative Commons </a:t>
                      </a:r>
                      <a:r>
                        <a:rPr lang="el-GR" sz="1000" dirty="0">
                          <a:effectLst/>
                        </a:rPr>
                        <a:t>εκτός και αν αναφέρεται διαφορετικά</a:t>
                      </a:r>
                      <a:endParaRPr lang="el-GR" sz="1100" dirty="0">
                        <a:effectLst/>
                        <a:latin typeface="Arial"/>
                        <a:ea typeface="Times New Roman"/>
                        <a:cs typeface="Times New Roman"/>
                      </a:endParaRPr>
                    </a:p>
                  </a:txBody>
                  <a:tcPr marL="68580" marR="68580" marT="0" marB="0"/>
                </a:tc>
                <a:tc>
                  <a:txBody>
                    <a:bodyPr/>
                    <a:lstStyle/>
                    <a:p>
                      <a:pPr marL="111125" algn="just">
                        <a:lnSpc>
                          <a:spcPct val="115000"/>
                        </a:lnSpc>
                        <a:spcAft>
                          <a:spcPts val="0"/>
                        </a:spcAft>
                      </a:pPr>
                      <a:r>
                        <a:rPr lang="el-GR" sz="1000" dirty="0" smtClean="0">
                          <a:effectLst/>
                        </a:rPr>
                        <a:t>Το </a:t>
                      </a:r>
                      <a:r>
                        <a:rPr lang="el-GR" sz="1000" dirty="0">
                          <a:effectLst/>
                        </a:rPr>
                        <a:t>έργο υλοποιείται στο πλαίσιο του Επιχειρησιακού Προγράμματος «Εκπαίδευση και Δια Βίου Μάθηση» και συγχρηματοδοτείται από την Ευρωπαϊκή Ένωση (Ευρωπαϊκό Κοινωνικό Ταμείο) και από εθνικούς πόρους.</a:t>
                      </a:r>
                      <a:endParaRPr lang="el-GR" sz="1100" dirty="0">
                        <a:effectLst/>
                        <a:latin typeface="Arial"/>
                        <a:ea typeface="Times New Roman"/>
                        <a:cs typeface="Times New Roman"/>
                      </a:endParaRPr>
                    </a:p>
                  </a:txBody>
                  <a:tcPr marL="68580" marR="68580" marT="0" marB="0"/>
                </a:tc>
              </a:tr>
            </a:tbl>
          </a:graphicData>
        </a:graphic>
      </p:graphicFrame>
      <p:pic>
        <p:nvPicPr>
          <p:cNvPr id="12" name="Picture 11"/>
          <p:cNvPicPr/>
          <p:nvPr/>
        </p:nvPicPr>
        <p:blipFill>
          <a:blip r:embed="rId5">
            <a:extLst>
              <a:ext uri="{28A0092B-C50C-407E-A947-70E740481C1C}">
                <a14:useLocalDpi xmlns:a14="http://schemas.microsoft.com/office/drawing/2010/main" val="0"/>
              </a:ext>
            </a:extLst>
          </a:blip>
          <a:srcRect/>
          <a:stretch>
            <a:fillRect/>
          </a:stretch>
        </p:blipFill>
        <p:spPr bwMode="auto">
          <a:xfrm>
            <a:off x="1853792" y="5367126"/>
            <a:ext cx="1971675" cy="702000"/>
          </a:xfrm>
          <a:prstGeom prst="rect">
            <a:avLst/>
          </a:prstGeom>
          <a:noFill/>
        </p:spPr>
      </p:pic>
      <p:pic>
        <p:nvPicPr>
          <p:cNvPr id="11" name="Picture 2" descr="C:\Users\alex\Desktop\logo.png"/>
          <p:cNvPicPr>
            <a:picLocks noChangeAspect="1" noChangeArrowheads="1"/>
          </p:cNvPicPr>
          <p:nvPr/>
        </p:nvPicPr>
        <p:blipFill rotWithShape="1">
          <a:blip r:embed="rId6">
            <a:extLst>
              <a:ext uri="{28A0092B-C50C-407E-A947-70E740481C1C}">
                <a14:useLocalDpi xmlns:a14="http://schemas.microsoft.com/office/drawing/2010/main" val="0"/>
              </a:ext>
            </a:extLst>
          </a:blip>
          <a:srcRect t="8214"/>
          <a:stretch/>
        </p:blipFill>
        <p:spPr bwMode="auto">
          <a:xfrm>
            <a:off x="4045866" y="5368483"/>
            <a:ext cx="3348000" cy="70064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7650760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sz="quarter" idx="1"/>
          </p:nvPr>
        </p:nvSpPr>
        <p:spPr/>
        <p:txBody>
          <a:bodyPr>
            <a:normAutofit/>
          </a:bodyPr>
          <a:lstStyle/>
          <a:p>
            <a:pPr marL="457200" indent="-457200">
              <a:buSzPct val="100000"/>
              <a:buFont typeface="+mj-lt"/>
              <a:buAutoNum type="arabicPeriod" startAt="7"/>
            </a:pPr>
            <a:r>
              <a:rPr lang="el-GR" dirty="0" smtClean="0"/>
              <a:t>Συμβάλουν στην ανάπτυξη προγραμμάτων πρόληψης και προαγωγής της ψυχικής υγείας του παιδιού στην κοινότητα. </a:t>
            </a:r>
          </a:p>
          <a:p>
            <a:pPr marL="457200" indent="-457200">
              <a:buSzPct val="100000"/>
              <a:buFont typeface="+mj-lt"/>
              <a:buAutoNum type="arabicPeriod" startAt="7"/>
            </a:pPr>
            <a:r>
              <a:rPr lang="el-GR" dirty="0" smtClean="0"/>
              <a:t>Αναπτύσσουν δράσεις για την αντιμετώπιση των προκαταλήψεων και του στίγματος της ψυχικής ασθένειας και του κοινωνικού αποκλεισμού των παιδιών και εφήβων με προβλήματα ψυχικής υγείας.</a:t>
            </a:r>
            <a:endParaRPr lang="el-GR" dirty="0"/>
          </a:p>
        </p:txBody>
      </p:sp>
      <p:sp>
        <p:nvSpPr>
          <p:cNvPr id="5" name="Θέση αριθμού διαφάνειας 4"/>
          <p:cNvSpPr>
            <a:spLocks noGrp="1"/>
          </p:cNvSpPr>
          <p:nvPr>
            <p:ph type="sldNum" sz="quarter" idx="12"/>
          </p:nvPr>
        </p:nvSpPr>
        <p:spPr/>
        <p:txBody>
          <a:bodyPr>
            <a:normAutofit fontScale="85000" lnSpcReduction="20000"/>
          </a:bodyPr>
          <a:lstStyle/>
          <a:p>
            <a:fld id="{2DF384C6-F399-438E-BA89-7BE1FC33607B}" type="slidenum">
              <a:rPr lang="el-GR" smtClean="0"/>
              <a:pPr/>
              <a:t>9</a:t>
            </a:fld>
            <a:endParaRPr lang="el-GR"/>
          </a:p>
        </p:txBody>
      </p:sp>
      <p:sp>
        <p:nvSpPr>
          <p:cNvPr id="6" name="Τίτλος 4"/>
          <p:cNvSpPr>
            <a:spLocks noGrp="1"/>
          </p:cNvSpPr>
          <p:nvPr>
            <p:ph type="title"/>
          </p:nvPr>
        </p:nvSpPr>
        <p:spPr>
          <a:xfrm>
            <a:off x="107504" y="228600"/>
            <a:ext cx="9036496" cy="990600"/>
          </a:xfrm>
        </p:spPr>
        <p:txBody>
          <a:bodyPr>
            <a:noAutofit/>
          </a:bodyPr>
          <a:lstStyle/>
          <a:p>
            <a:r>
              <a:rPr lang="el-GR" sz="3200" dirty="0" smtClean="0"/>
              <a:t>Τομείς </a:t>
            </a:r>
            <a:r>
              <a:rPr lang="el-GR" sz="3200" dirty="0"/>
              <a:t>συμβολής </a:t>
            </a:r>
            <a:r>
              <a:rPr lang="el-GR" sz="3200" dirty="0" smtClean="0"/>
              <a:t>των κοινωνικών λειτουργών στο </a:t>
            </a:r>
            <a:r>
              <a:rPr lang="el-GR" sz="3200" dirty="0"/>
              <a:t>έργο της διεπιστημονικής </a:t>
            </a:r>
            <a:r>
              <a:rPr lang="el-GR" sz="3200" dirty="0" smtClean="0"/>
              <a:t>ομάδας</a:t>
            </a:r>
            <a:r>
              <a:rPr lang="en-US" sz="3200" dirty="0" smtClean="0"/>
              <a:t> </a:t>
            </a:r>
            <a:r>
              <a:rPr lang="en-US" sz="2800" b="0" dirty="0">
                <a:latin typeface="Calibri" panose="020F0502020204030204" pitchFamily="34" charset="0"/>
              </a:rPr>
              <a:t>4</a:t>
            </a:r>
            <a:r>
              <a:rPr lang="en-US" sz="2800" b="0" dirty="0" smtClean="0">
                <a:latin typeface="Calibri" panose="020F0502020204030204" pitchFamily="34" charset="0"/>
              </a:rPr>
              <a:t>/4</a:t>
            </a:r>
            <a:endParaRPr lang="el-GR" sz="2800" b="0" dirty="0">
              <a:latin typeface="Calibri" panose="020F0502020204030204" pitchFamily="34" charset="0"/>
            </a:endParaRPr>
          </a:p>
        </p:txBody>
      </p:sp>
    </p:spTree>
    <p:extLst>
      <p:ext uri="{BB962C8B-B14F-4D97-AF65-F5344CB8AC3E}">
        <p14:creationId xmlns:p14="http://schemas.microsoft.com/office/powerpoint/2010/main" val="185516293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sz="quarter" idx="1"/>
          </p:nvPr>
        </p:nvSpPr>
        <p:spPr>
          <a:xfrm>
            <a:off x="612648" y="1600200"/>
            <a:ext cx="8153400" cy="5069160"/>
          </a:xfrm>
        </p:spPr>
        <p:txBody>
          <a:bodyPr>
            <a:noAutofit/>
          </a:bodyPr>
          <a:lstStyle/>
          <a:p>
            <a:r>
              <a:rPr lang="el-GR" dirty="0" smtClean="0"/>
              <a:t>Ο ρόλος των κοινωνικών λειτουργών στο έργο της διεπιστημονικής ομάδας για  την διάγνωση των προβλημάτων ψυχικής υγείας των παιδιών και των εφήβων, και την αξιολόγηση των αναγκών  τους, αφορά στην συλλογή πληροφοριών:</a:t>
            </a:r>
          </a:p>
          <a:p>
            <a:pPr lvl="1">
              <a:buFont typeface="Wingdings" pitchFamily="2" charset="2"/>
              <a:buChar char="ü"/>
            </a:pPr>
            <a:r>
              <a:rPr lang="el-GR" dirty="0" smtClean="0"/>
              <a:t>σχετικά με το ιστορικό του παιδιού ή του εφήβου, </a:t>
            </a:r>
          </a:p>
          <a:p>
            <a:pPr lvl="1">
              <a:buFont typeface="Wingdings" pitchFamily="2" charset="2"/>
              <a:buChar char="ü"/>
            </a:pPr>
            <a:r>
              <a:rPr lang="el-GR" dirty="0" smtClean="0"/>
              <a:t>με το ιστορικό  των γονέων, και </a:t>
            </a:r>
          </a:p>
          <a:p>
            <a:pPr lvl="1">
              <a:buFont typeface="Wingdings" pitchFamily="2" charset="2"/>
              <a:buChar char="ü"/>
            </a:pPr>
            <a:r>
              <a:rPr lang="el-GR" dirty="0" smtClean="0"/>
              <a:t>με το ιστορικό  της οικογένειας,</a:t>
            </a:r>
          </a:p>
          <a:p>
            <a:pPr marL="355600" indent="0">
              <a:buNone/>
            </a:pPr>
            <a:r>
              <a:rPr lang="el-GR" dirty="0" smtClean="0"/>
              <a:t>από τους γονείς, αλλά και από το ευρύτερο δίκτυο φροντίδας.</a:t>
            </a:r>
            <a:endParaRPr lang="el-GR" dirty="0"/>
          </a:p>
        </p:txBody>
      </p:sp>
      <p:sp>
        <p:nvSpPr>
          <p:cNvPr id="4" name="Θέση αριθμού διαφάνειας 3"/>
          <p:cNvSpPr>
            <a:spLocks noGrp="1"/>
          </p:cNvSpPr>
          <p:nvPr>
            <p:ph type="sldNum" sz="quarter" idx="12"/>
          </p:nvPr>
        </p:nvSpPr>
        <p:spPr/>
        <p:txBody>
          <a:bodyPr>
            <a:normAutofit fontScale="85000" lnSpcReduction="20000"/>
          </a:bodyPr>
          <a:lstStyle/>
          <a:p>
            <a:fld id="{2DF384C6-F399-438E-BA89-7BE1FC33607B}" type="slidenum">
              <a:rPr lang="el-GR" smtClean="0"/>
              <a:pPr/>
              <a:t>10</a:t>
            </a:fld>
            <a:endParaRPr lang="el-GR"/>
          </a:p>
        </p:txBody>
      </p:sp>
      <p:sp>
        <p:nvSpPr>
          <p:cNvPr id="5" name="Τίτλος 4"/>
          <p:cNvSpPr>
            <a:spLocks noGrp="1"/>
          </p:cNvSpPr>
          <p:nvPr>
            <p:ph type="title"/>
          </p:nvPr>
        </p:nvSpPr>
        <p:spPr/>
        <p:txBody>
          <a:bodyPr>
            <a:normAutofit fontScale="90000"/>
          </a:bodyPr>
          <a:lstStyle/>
          <a:p>
            <a:r>
              <a:rPr lang="el-GR" dirty="0"/>
              <a:t>Η Κοινωνική Εργασία στη διάγνωση των προβλημάτων ψυχικής υγείας </a:t>
            </a:r>
            <a:r>
              <a:rPr lang="el-GR" dirty="0" smtClean="0"/>
              <a:t>παιδιών</a:t>
            </a:r>
            <a:endParaRPr lang="el-GR" dirty="0"/>
          </a:p>
        </p:txBody>
      </p:sp>
    </p:spTree>
    <p:extLst>
      <p:ext uri="{BB962C8B-B14F-4D97-AF65-F5344CB8AC3E}">
        <p14:creationId xmlns:p14="http://schemas.microsoft.com/office/powerpoint/2010/main" val="42786168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normAutofit fontScale="90000"/>
          </a:bodyPr>
          <a:lstStyle/>
          <a:p>
            <a:r>
              <a:rPr lang="el-GR" dirty="0" smtClean="0"/>
              <a:t>Στοιχεία </a:t>
            </a:r>
            <a:r>
              <a:rPr lang="el-GR" dirty="0"/>
              <a:t>που οι κοινωνικοί λειτουργοί αντλούν από τις συνεντεύξεις με τους γονείς</a:t>
            </a:r>
          </a:p>
        </p:txBody>
      </p:sp>
      <p:sp>
        <p:nvSpPr>
          <p:cNvPr id="3" name="2 - Θέση περιεχομένου"/>
          <p:cNvSpPr>
            <a:spLocks noGrp="1"/>
          </p:cNvSpPr>
          <p:nvPr>
            <p:ph sz="quarter" idx="1"/>
          </p:nvPr>
        </p:nvSpPr>
        <p:spPr/>
        <p:txBody>
          <a:bodyPr>
            <a:normAutofit/>
          </a:bodyPr>
          <a:lstStyle/>
          <a:p>
            <a:r>
              <a:rPr lang="el-GR" dirty="0" smtClean="0"/>
              <a:t>Τα στοιχεία που οι κοινωνικοί λειτουργοί αντλούν από τις συνεντεύξεις με τους γονείς για την αξιολόγηση του παιδιού ή εφήβου αφορούν γενικά σε δεδομένα σχετικά: </a:t>
            </a:r>
          </a:p>
          <a:p>
            <a:pPr>
              <a:buFont typeface="Wingdings" pitchFamily="2" charset="2"/>
              <a:buChar char="ü"/>
            </a:pPr>
            <a:r>
              <a:rPr lang="el-GR" dirty="0" smtClean="0"/>
              <a:t>με την ανάπτυξη του παιδιού, </a:t>
            </a:r>
          </a:p>
          <a:p>
            <a:pPr>
              <a:buFont typeface="Wingdings" pitchFamily="2" charset="2"/>
              <a:buChar char="ü"/>
            </a:pPr>
            <a:r>
              <a:rPr lang="el-GR" dirty="0" smtClean="0"/>
              <a:t>με τους γονείς, </a:t>
            </a:r>
          </a:p>
          <a:p>
            <a:pPr>
              <a:buFont typeface="Wingdings" pitchFamily="2" charset="2"/>
              <a:buChar char="ü"/>
            </a:pPr>
            <a:r>
              <a:rPr lang="el-GR" dirty="0" smtClean="0"/>
              <a:t>με οικογενειακούς και περιβαλλοντικούς παράγοντες, και </a:t>
            </a:r>
          </a:p>
          <a:p>
            <a:pPr>
              <a:buFont typeface="Wingdings" pitchFamily="2" charset="2"/>
              <a:buChar char="ü"/>
            </a:pPr>
            <a:r>
              <a:rPr lang="el-GR" dirty="0" smtClean="0"/>
              <a:t>με κοινωνικές και κοινοτικές πηγές υποστήριξης.</a:t>
            </a:r>
            <a:endParaRPr lang="el-GR" dirty="0"/>
          </a:p>
        </p:txBody>
      </p:sp>
      <p:sp>
        <p:nvSpPr>
          <p:cNvPr id="5" name="Θέση αριθμού διαφάνειας 4"/>
          <p:cNvSpPr>
            <a:spLocks noGrp="1"/>
          </p:cNvSpPr>
          <p:nvPr>
            <p:ph type="sldNum" sz="quarter" idx="12"/>
          </p:nvPr>
        </p:nvSpPr>
        <p:spPr/>
        <p:txBody>
          <a:bodyPr>
            <a:normAutofit fontScale="85000" lnSpcReduction="20000"/>
          </a:bodyPr>
          <a:lstStyle/>
          <a:p>
            <a:fld id="{2DF384C6-F399-438E-BA89-7BE1FC33607B}" type="slidenum">
              <a:rPr lang="el-GR" smtClean="0"/>
              <a:pPr/>
              <a:t>11</a:t>
            </a:fld>
            <a:endParaRPr lang="el-GR"/>
          </a:p>
        </p:txBody>
      </p:sp>
    </p:spTree>
    <p:extLst>
      <p:ext uri="{BB962C8B-B14F-4D97-AF65-F5344CB8AC3E}">
        <p14:creationId xmlns:p14="http://schemas.microsoft.com/office/powerpoint/2010/main" val="215431936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sz="quarter" idx="1"/>
          </p:nvPr>
        </p:nvSpPr>
        <p:spPr>
          <a:xfrm>
            <a:off x="612648" y="1600200"/>
            <a:ext cx="8153400" cy="4925144"/>
          </a:xfrm>
        </p:spPr>
        <p:txBody>
          <a:bodyPr>
            <a:normAutofit/>
          </a:bodyPr>
          <a:lstStyle/>
          <a:p>
            <a:pPr>
              <a:buFont typeface="Wingdings" pitchFamily="2" charset="2"/>
              <a:buChar char="ü"/>
            </a:pPr>
            <a:r>
              <a:rPr lang="el-GR" dirty="0" smtClean="0"/>
              <a:t>Στην γενική υγεία, </a:t>
            </a:r>
          </a:p>
          <a:p>
            <a:pPr>
              <a:buFont typeface="Wingdings" pitchFamily="2" charset="2"/>
              <a:buChar char="ü"/>
            </a:pPr>
            <a:r>
              <a:rPr lang="el-GR" dirty="0" smtClean="0"/>
              <a:t>Στην αναπτυξιακή πορεία, </a:t>
            </a:r>
          </a:p>
          <a:p>
            <a:pPr>
              <a:buFont typeface="Wingdings" pitchFamily="2" charset="2"/>
              <a:buChar char="ü"/>
            </a:pPr>
            <a:r>
              <a:rPr lang="el-GR" dirty="0" smtClean="0"/>
              <a:t>Στην ανάπτυξη του λόγου και της επικοινωνίας, </a:t>
            </a:r>
          </a:p>
          <a:p>
            <a:pPr>
              <a:buFont typeface="Wingdings" pitchFamily="2" charset="2"/>
              <a:buChar char="ü"/>
            </a:pPr>
            <a:r>
              <a:rPr lang="el-GR" dirty="0" smtClean="0"/>
              <a:t>Στην συναισθηματική και κοινωνική ανάπτυξη, </a:t>
            </a:r>
          </a:p>
          <a:p>
            <a:pPr>
              <a:buFont typeface="Wingdings" pitchFamily="2" charset="2"/>
              <a:buChar char="ü"/>
            </a:pPr>
            <a:r>
              <a:rPr lang="el-GR" dirty="0" smtClean="0"/>
              <a:t>Στις οικογενειακές και κοινωνικές σχέσεις, </a:t>
            </a:r>
          </a:p>
          <a:p>
            <a:pPr>
              <a:buFont typeface="Wingdings" pitchFamily="2" charset="2"/>
              <a:buChar char="ü"/>
            </a:pPr>
            <a:r>
              <a:rPr lang="el-GR" dirty="0" smtClean="0"/>
              <a:t>Στις δεξιότητες </a:t>
            </a:r>
            <a:r>
              <a:rPr lang="el-GR" dirty="0" err="1" smtClean="0"/>
              <a:t>αυτοφροντίδας</a:t>
            </a:r>
            <a:r>
              <a:rPr lang="el-GR" dirty="0" smtClean="0"/>
              <a:t>, αυτονομίας και επίλυσης προβλημάτων και </a:t>
            </a:r>
          </a:p>
          <a:p>
            <a:pPr>
              <a:buFont typeface="Wingdings" pitchFamily="2" charset="2"/>
              <a:buChar char="ü"/>
            </a:pPr>
            <a:r>
              <a:rPr lang="el-GR" dirty="0" smtClean="0"/>
              <a:t>Στην πρόοδο της μάθησης σε σύγκριση με συνομήλικους.</a:t>
            </a:r>
            <a:endParaRPr lang="el-GR" dirty="0"/>
          </a:p>
        </p:txBody>
      </p:sp>
      <p:sp>
        <p:nvSpPr>
          <p:cNvPr id="4" name="Θέση αριθμού διαφάνειας 3"/>
          <p:cNvSpPr>
            <a:spLocks noGrp="1"/>
          </p:cNvSpPr>
          <p:nvPr>
            <p:ph type="sldNum" sz="quarter" idx="12"/>
          </p:nvPr>
        </p:nvSpPr>
        <p:spPr/>
        <p:txBody>
          <a:bodyPr>
            <a:normAutofit fontScale="85000" lnSpcReduction="20000"/>
          </a:bodyPr>
          <a:lstStyle/>
          <a:p>
            <a:fld id="{2DF384C6-F399-438E-BA89-7BE1FC33607B}" type="slidenum">
              <a:rPr lang="el-GR" smtClean="0"/>
              <a:pPr/>
              <a:t>12</a:t>
            </a:fld>
            <a:endParaRPr lang="el-GR"/>
          </a:p>
        </p:txBody>
      </p:sp>
      <p:sp>
        <p:nvSpPr>
          <p:cNvPr id="5" name="Τίτλος 4"/>
          <p:cNvSpPr>
            <a:spLocks noGrp="1"/>
          </p:cNvSpPr>
          <p:nvPr>
            <p:ph type="title"/>
          </p:nvPr>
        </p:nvSpPr>
        <p:spPr/>
        <p:txBody>
          <a:bodyPr>
            <a:noAutofit/>
          </a:bodyPr>
          <a:lstStyle/>
          <a:p>
            <a:r>
              <a:rPr lang="el-GR" sz="3200" dirty="0"/>
              <a:t>Τα στοιχεία που οι κοινωνικοί λειτουργοί αντλούν ως προς το παιδί αφορούν: </a:t>
            </a:r>
          </a:p>
        </p:txBody>
      </p:sp>
    </p:spTree>
    <p:extLst>
      <p:ext uri="{BB962C8B-B14F-4D97-AF65-F5344CB8AC3E}">
        <p14:creationId xmlns:p14="http://schemas.microsoft.com/office/powerpoint/2010/main" val="416669961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sz="quarter" idx="1"/>
          </p:nvPr>
        </p:nvSpPr>
        <p:spPr/>
        <p:txBody>
          <a:bodyPr>
            <a:normAutofit/>
          </a:bodyPr>
          <a:lstStyle/>
          <a:p>
            <a:pPr>
              <a:buFont typeface="Wingdings" pitchFamily="2" charset="2"/>
              <a:buChar char="ü"/>
            </a:pPr>
            <a:r>
              <a:rPr lang="el-GR" dirty="0" smtClean="0"/>
              <a:t>Στη διάσταση της παροχής της βασικής φροντίδας προς το παιδί με ασφάλεια και προστασία, </a:t>
            </a:r>
          </a:p>
          <a:p>
            <a:pPr>
              <a:buFont typeface="Wingdings" pitchFamily="2" charset="2"/>
              <a:buChar char="ü"/>
            </a:pPr>
            <a:r>
              <a:rPr lang="el-GR" dirty="0" smtClean="0"/>
              <a:t>Στη συναισθηματική σχέση που αναπτύσσουν με το παιδί και τη σταθερότητα που του παρέχουν, </a:t>
            </a:r>
          </a:p>
          <a:p>
            <a:pPr>
              <a:buFont typeface="Wingdings" pitchFamily="2" charset="2"/>
              <a:buChar char="ü"/>
            </a:pPr>
            <a:r>
              <a:rPr lang="el-GR" dirty="0" smtClean="0"/>
              <a:t>Στα όρια που θέτουν για την ρύθμιση των συναισθημάτων και των συμπεριφορών του παιδιού, και </a:t>
            </a:r>
          </a:p>
          <a:p>
            <a:pPr>
              <a:buFont typeface="Wingdings" pitchFamily="2" charset="2"/>
              <a:buChar char="ü"/>
            </a:pPr>
            <a:r>
              <a:rPr lang="el-GR" dirty="0" smtClean="0"/>
              <a:t>Στην προαγωγή της διανοητικής ανάπτυξης του παιδιού  με ενθάρρυνση και παροχή κοινωνικών ευκαιριών.</a:t>
            </a:r>
            <a:endParaRPr lang="el-GR" dirty="0"/>
          </a:p>
        </p:txBody>
      </p:sp>
      <p:sp>
        <p:nvSpPr>
          <p:cNvPr id="4" name="Θέση αριθμού διαφάνειας 3"/>
          <p:cNvSpPr>
            <a:spLocks noGrp="1"/>
          </p:cNvSpPr>
          <p:nvPr>
            <p:ph type="sldNum" sz="quarter" idx="12"/>
          </p:nvPr>
        </p:nvSpPr>
        <p:spPr/>
        <p:txBody>
          <a:bodyPr>
            <a:normAutofit fontScale="85000" lnSpcReduction="20000"/>
          </a:bodyPr>
          <a:lstStyle/>
          <a:p>
            <a:fld id="{2DF384C6-F399-438E-BA89-7BE1FC33607B}" type="slidenum">
              <a:rPr lang="el-GR" smtClean="0"/>
              <a:pPr/>
              <a:t>13</a:t>
            </a:fld>
            <a:endParaRPr lang="el-GR"/>
          </a:p>
        </p:txBody>
      </p:sp>
      <p:sp>
        <p:nvSpPr>
          <p:cNvPr id="5" name="Τίτλος 4"/>
          <p:cNvSpPr>
            <a:spLocks noGrp="1"/>
          </p:cNvSpPr>
          <p:nvPr>
            <p:ph type="title"/>
          </p:nvPr>
        </p:nvSpPr>
        <p:spPr/>
        <p:txBody>
          <a:bodyPr>
            <a:normAutofit fontScale="90000"/>
          </a:bodyPr>
          <a:lstStyle/>
          <a:p>
            <a:r>
              <a:rPr lang="el-GR" dirty="0"/>
              <a:t>Οι πληροφορίες ως προς τους γονείς αφορούν: </a:t>
            </a:r>
          </a:p>
        </p:txBody>
      </p:sp>
    </p:spTree>
    <p:extLst>
      <p:ext uri="{BB962C8B-B14F-4D97-AF65-F5344CB8AC3E}">
        <p14:creationId xmlns:p14="http://schemas.microsoft.com/office/powerpoint/2010/main" val="323136962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sz="quarter" idx="1"/>
          </p:nvPr>
        </p:nvSpPr>
        <p:spPr/>
        <p:txBody>
          <a:bodyPr>
            <a:normAutofit/>
          </a:bodyPr>
          <a:lstStyle/>
          <a:p>
            <a:pPr>
              <a:buFont typeface="Wingdings" pitchFamily="2" charset="2"/>
              <a:buChar char="ü"/>
            </a:pPr>
            <a:r>
              <a:rPr lang="el-GR" dirty="0" smtClean="0"/>
              <a:t>Στο οικογενειακό ιστορικό και την οικογενειακή λειτουργικότητα, </a:t>
            </a:r>
          </a:p>
          <a:p>
            <a:pPr>
              <a:buFont typeface="Wingdings" pitchFamily="2" charset="2"/>
              <a:buChar char="ü"/>
            </a:pPr>
            <a:r>
              <a:rPr lang="el-GR" dirty="0" smtClean="0"/>
              <a:t>Στις σχέσεις με την ευρύτερη συγγενική οικογένεια, </a:t>
            </a:r>
          </a:p>
          <a:p>
            <a:pPr>
              <a:buFont typeface="Wingdings" pitchFamily="2" charset="2"/>
              <a:buChar char="ü"/>
            </a:pPr>
            <a:r>
              <a:rPr lang="el-GR" dirty="0" smtClean="0"/>
              <a:t>Στις συνθήκες και την ατμόσφαιρα του περιβάλλοντος του σπιτιού και </a:t>
            </a:r>
          </a:p>
          <a:p>
            <a:pPr>
              <a:buFont typeface="Wingdings" pitchFamily="2" charset="2"/>
              <a:buChar char="ü"/>
            </a:pPr>
            <a:r>
              <a:rPr lang="el-GR" dirty="0" smtClean="0"/>
              <a:t>Στην εργασιακή και εισοδηματική κατάσταση.</a:t>
            </a:r>
            <a:endParaRPr lang="el-GR" dirty="0"/>
          </a:p>
        </p:txBody>
      </p:sp>
      <p:sp>
        <p:nvSpPr>
          <p:cNvPr id="4" name="Θέση αριθμού διαφάνειας 3"/>
          <p:cNvSpPr>
            <a:spLocks noGrp="1"/>
          </p:cNvSpPr>
          <p:nvPr>
            <p:ph type="sldNum" sz="quarter" idx="12"/>
          </p:nvPr>
        </p:nvSpPr>
        <p:spPr/>
        <p:txBody>
          <a:bodyPr>
            <a:normAutofit fontScale="85000" lnSpcReduction="20000"/>
          </a:bodyPr>
          <a:lstStyle/>
          <a:p>
            <a:fld id="{2DF384C6-F399-438E-BA89-7BE1FC33607B}" type="slidenum">
              <a:rPr lang="el-GR" smtClean="0"/>
              <a:pPr/>
              <a:t>14</a:t>
            </a:fld>
            <a:endParaRPr lang="el-GR"/>
          </a:p>
        </p:txBody>
      </p:sp>
      <p:sp>
        <p:nvSpPr>
          <p:cNvPr id="5" name="Τίτλος 4"/>
          <p:cNvSpPr>
            <a:spLocks noGrp="1"/>
          </p:cNvSpPr>
          <p:nvPr>
            <p:ph type="title"/>
          </p:nvPr>
        </p:nvSpPr>
        <p:spPr/>
        <p:txBody>
          <a:bodyPr>
            <a:normAutofit fontScale="90000"/>
          </a:bodyPr>
          <a:lstStyle/>
          <a:p>
            <a:r>
              <a:rPr lang="el-GR" dirty="0"/>
              <a:t>Οι πληροφορίες ως προς την οικογένεια και τους περιβαλλοντικούς παράγοντες αφορούν: </a:t>
            </a:r>
          </a:p>
        </p:txBody>
      </p:sp>
    </p:spTree>
    <p:extLst>
      <p:ext uri="{BB962C8B-B14F-4D97-AF65-F5344CB8AC3E}">
        <p14:creationId xmlns:p14="http://schemas.microsoft.com/office/powerpoint/2010/main" val="173298576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sz="quarter" idx="1"/>
          </p:nvPr>
        </p:nvSpPr>
        <p:spPr/>
        <p:txBody>
          <a:bodyPr>
            <a:normAutofit/>
          </a:bodyPr>
          <a:lstStyle/>
          <a:p>
            <a:pPr>
              <a:buFont typeface="Wingdings" pitchFamily="2" charset="2"/>
              <a:buChar char="ü"/>
            </a:pPr>
            <a:r>
              <a:rPr lang="el-GR" dirty="0" smtClean="0"/>
              <a:t>Στο περιβάλλον της γειτονιάς και τις σχέσεις με τους γείτονες, </a:t>
            </a:r>
          </a:p>
          <a:p>
            <a:pPr>
              <a:buFont typeface="Wingdings" pitchFamily="2" charset="2"/>
              <a:buChar char="ü"/>
            </a:pPr>
            <a:r>
              <a:rPr lang="el-GR" dirty="0" smtClean="0"/>
              <a:t>Στην διαθεσιμότητα και προσβασιμότητα σε υπηρεσίες, </a:t>
            </a:r>
          </a:p>
          <a:p>
            <a:pPr>
              <a:buFont typeface="Wingdings" pitchFamily="2" charset="2"/>
              <a:buChar char="ü"/>
            </a:pPr>
            <a:r>
              <a:rPr lang="el-GR" dirty="0" smtClean="0"/>
              <a:t>Στα κοινοτικά χαρακτηριστικά, όσον αφορά επίπεδα εγκληματικότητας και απασχόλησης, και </a:t>
            </a:r>
          </a:p>
          <a:p>
            <a:pPr>
              <a:buFont typeface="Wingdings" pitchFamily="2" charset="2"/>
              <a:buChar char="ü"/>
            </a:pPr>
            <a:r>
              <a:rPr lang="el-GR" dirty="0" smtClean="0"/>
              <a:t>Στην κοινωνική ενσωμάτωση ή απομόνωση του παιδιού, στην επιρροή των συνομηλίκων, στις φιλίες και στα κοινωνικά δίκτυα.</a:t>
            </a:r>
            <a:endParaRPr lang="el-GR" dirty="0"/>
          </a:p>
        </p:txBody>
      </p:sp>
      <p:sp>
        <p:nvSpPr>
          <p:cNvPr id="4" name="Θέση αριθμού διαφάνειας 3"/>
          <p:cNvSpPr>
            <a:spLocks noGrp="1"/>
          </p:cNvSpPr>
          <p:nvPr>
            <p:ph type="sldNum" sz="quarter" idx="12"/>
          </p:nvPr>
        </p:nvSpPr>
        <p:spPr/>
        <p:txBody>
          <a:bodyPr>
            <a:normAutofit fontScale="85000" lnSpcReduction="20000"/>
          </a:bodyPr>
          <a:lstStyle/>
          <a:p>
            <a:fld id="{2DF384C6-F399-438E-BA89-7BE1FC33607B}" type="slidenum">
              <a:rPr lang="el-GR" smtClean="0"/>
              <a:pPr/>
              <a:t>15</a:t>
            </a:fld>
            <a:endParaRPr lang="el-GR"/>
          </a:p>
        </p:txBody>
      </p:sp>
      <p:sp>
        <p:nvSpPr>
          <p:cNvPr id="5" name="Τίτλος 4"/>
          <p:cNvSpPr>
            <a:spLocks noGrp="1"/>
          </p:cNvSpPr>
          <p:nvPr>
            <p:ph type="title"/>
          </p:nvPr>
        </p:nvSpPr>
        <p:spPr/>
        <p:txBody>
          <a:bodyPr>
            <a:normAutofit fontScale="90000"/>
          </a:bodyPr>
          <a:lstStyle/>
          <a:p>
            <a:r>
              <a:rPr lang="el-GR" dirty="0"/>
              <a:t>Οι πληροφορίες ως προς τις κοινωνικές και κοινοτικές πηγές αφορούν: </a:t>
            </a:r>
          </a:p>
        </p:txBody>
      </p:sp>
    </p:spTree>
    <p:extLst>
      <p:ext uri="{BB962C8B-B14F-4D97-AF65-F5344CB8AC3E}">
        <p14:creationId xmlns:p14="http://schemas.microsoft.com/office/powerpoint/2010/main" val="234995519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sz="quarter" idx="1"/>
          </p:nvPr>
        </p:nvSpPr>
        <p:spPr/>
        <p:txBody>
          <a:bodyPr>
            <a:normAutofit/>
          </a:bodyPr>
          <a:lstStyle/>
          <a:p>
            <a:r>
              <a:rPr lang="el-GR" dirty="0" smtClean="0"/>
              <a:t>Ο ρόλος των κοινωνικών λειτουργών στο έργο της διεπιστημονικής ομάδας για την θεραπευτική αντιμετώπιση των παιδιών και των εφήβου, αφορά στην συμβουλευτική συνεργασία με τους γονείς. </a:t>
            </a:r>
          </a:p>
          <a:p>
            <a:r>
              <a:rPr lang="el-GR" dirty="0" smtClean="0"/>
              <a:t>Στόχος της εργασίας με τους γονείς είναι να διευκολυνθούν για να επενδύσουν στην προσπάθεια της θεραπευτικής  αντιμετώπισης του παιδιού τους, καθιστώντας τους ικανούς να κατανοήσουν τις ανάγκες του και να ανταποκριθούν σε αυτές.</a:t>
            </a:r>
            <a:endParaRPr lang="el-GR" dirty="0"/>
          </a:p>
        </p:txBody>
      </p:sp>
      <p:sp>
        <p:nvSpPr>
          <p:cNvPr id="4" name="Θέση αριθμού διαφάνειας 3"/>
          <p:cNvSpPr>
            <a:spLocks noGrp="1"/>
          </p:cNvSpPr>
          <p:nvPr>
            <p:ph type="sldNum" sz="quarter" idx="12"/>
          </p:nvPr>
        </p:nvSpPr>
        <p:spPr/>
        <p:txBody>
          <a:bodyPr>
            <a:normAutofit fontScale="85000" lnSpcReduction="20000"/>
          </a:bodyPr>
          <a:lstStyle/>
          <a:p>
            <a:fld id="{2DF384C6-F399-438E-BA89-7BE1FC33607B}" type="slidenum">
              <a:rPr lang="el-GR" smtClean="0"/>
              <a:pPr/>
              <a:t>16</a:t>
            </a:fld>
            <a:endParaRPr lang="el-GR"/>
          </a:p>
        </p:txBody>
      </p:sp>
      <p:sp>
        <p:nvSpPr>
          <p:cNvPr id="5" name="Τίτλος 4"/>
          <p:cNvSpPr>
            <a:spLocks noGrp="1"/>
          </p:cNvSpPr>
          <p:nvPr>
            <p:ph type="title"/>
          </p:nvPr>
        </p:nvSpPr>
        <p:spPr/>
        <p:txBody>
          <a:bodyPr>
            <a:normAutofit fontScale="90000"/>
          </a:bodyPr>
          <a:lstStyle/>
          <a:p>
            <a:r>
              <a:rPr lang="el-GR" dirty="0"/>
              <a:t>Η Κοινωνική Εργασία στη θεραπεία των προβλημάτων ψυχικής υγείας παιδιών </a:t>
            </a:r>
          </a:p>
        </p:txBody>
      </p:sp>
    </p:spTree>
    <p:extLst>
      <p:ext uri="{BB962C8B-B14F-4D97-AF65-F5344CB8AC3E}">
        <p14:creationId xmlns:p14="http://schemas.microsoft.com/office/powerpoint/2010/main" val="296374459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sz="quarter" idx="1"/>
          </p:nvPr>
        </p:nvSpPr>
        <p:spPr/>
        <p:txBody>
          <a:bodyPr>
            <a:noAutofit/>
          </a:bodyPr>
          <a:lstStyle/>
          <a:p>
            <a:pPr>
              <a:buFont typeface="Wingdings" pitchFamily="2" charset="2"/>
              <a:buChar char="ü"/>
            </a:pPr>
            <a:r>
              <a:rPr lang="el-GR" dirty="0" smtClean="0"/>
              <a:t>Να εκτιμηθεί η ικανότητα και τα κίνητρα των γονέων να συμμετέχουν στην θεραπεία του παιδιού τους,  </a:t>
            </a:r>
          </a:p>
          <a:p>
            <a:pPr>
              <a:buFont typeface="Wingdings" pitchFamily="2" charset="2"/>
              <a:buChar char="ü"/>
            </a:pPr>
            <a:r>
              <a:rPr lang="el-GR" dirty="0" smtClean="0"/>
              <a:t>Να υποστηρίξουν οι  γονείς τη θεραπεία του παιδιού τους, </a:t>
            </a:r>
          </a:p>
          <a:p>
            <a:pPr>
              <a:buFont typeface="Wingdings" pitchFamily="2" charset="2"/>
              <a:buChar char="ü"/>
            </a:pPr>
            <a:r>
              <a:rPr lang="el-GR" dirty="0" smtClean="0"/>
              <a:t>Να μην παρεμβαίνουν αρνητικά σε αυτήν, και </a:t>
            </a:r>
          </a:p>
          <a:p>
            <a:pPr>
              <a:buFont typeface="Wingdings" pitchFamily="2" charset="2"/>
              <a:buChar char="ü"/>
            </a:pPr>
            <a:r>
              <a:rPr lang="el-GR" dirty="0" smtClean="0"/>
              <a:t>Να συνειδητοποιούν το ρόλο και την ενδεχόμενη συμμετοχή τους στις δυσκολίες του παιδιού με εσωτερικές αλλαγές. </a:t>
            </a:r>
          </a:p>
        </p:txBody>
      </p:sp>
      <p:sp>
        <p:nvSpPr>
          <p:cNvPr id="4" name="Θέση αριθμού διαφάνειας 3"/>
          <p:cNvSpPr>
            <a:spLocks noGrp="1"/>
          </p:cNvSpPr>
          <p:nvPr>
            <p:ph type="sldNum" sz="quarter" idx="12"/>
          </p:nvPr>
        </p:nvSpPr>
        <p:spPr/>
        <p:txBody>
          <a:bodyPr>
            <a:normAutofit fontScale="85000" lnSpcReduction="20000"/>
          </a:bodyPr>
          <a:lstStyle/>
          <a:p>
            <a:fld id="{2DF384C6-F399-438E-BA89-7BE1FC33607B}" type="slidenum">
              <a:rPr lang="el-GR" smtClean="0"/>
              <a:pPr/>
              <a:t>17</a:t>
            </a:fld>
            <a:endParaRPr lang="el-GR"/>
          </a:p>
        </p:txBody>
      </p:sp>
      <p:sp>
        <p:nvSpPr>
          <p:cNvPr id="5" name="Τίτλος 4"/>
          <p:cNvSpPr>
            <a:spLocks noGrp="1"/>
          </p:cNvSpPr>
          <p:nvPr>
            <p:ph type="title"/>
          </p:nvPr>
        </p:nvSpPr>
        <p:spPr/>
        <p:txBody>
          <a:bodyPr>
            <a:normAutofit fontScale="90000"/>
          </a:bodyPr>
          <a:lstStyle/>
          <a:p>
            <a:r>
              <a:rPr lang="el-GR" dirty="0"/>
              <a:t>Ειδικότεροι στόχοι της εργασίας </a:t>
            </a:r>
            <a:r>
              <a:rPr lang="el-GR" dirty="0" smtClean="0"/>
              <a:t/>
            </a:r>
            <a:br>
              <a:rPr lang="el-GR" dirty="0" smtClean="0"/>
            </a:br>
            <a:r>
              <a:rPr lang="el-GR" dirty="0" smtClean="0"/>
              <a:t>με </a:t>
            </a:r>
            <a:r>
              <a:rPr lang="el-GR" dirty="0"/>
              <a:t>τους γονείς </a:t>
            </a:r>
            <a:r>
              <a:rPr lang="en-US" sz="3100" b="0" dirty="0" smtClean="0">
                <a:latin typeface="Calibri" panose="020F0502020204030204" pitchFamily="34" charset="0"/>
              </a:rPr>
              <a:t>1/2</a:t>
            </a:r>
            <a:endParaRPr lang="el-GR" sz="3100" b="0" dirty="0">
              <a:latin typeface="Calibri" panose="020F0502020204030204" pitchFamily="34" charset="0"/>
            </a:endParaRPr>
          </a:p>
        </p:txBody>
      </p:sp>
    </p:spTree>
    <p:extLst>
      <p:ext uri="{BB962C8B-B14F-4D97-AF65-F5344CB8AC3E}">
        <p14:creationId xmlns:p14="http://schemas.microsoft.com/office/powerpoint/2010/main" val="292029177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normAutofit fontScale="90000"/>
          </a:bodyPr>
          <a:lstStyle/>
          <a:p>
            <a:r>
              <a:rPr lang="el-GR" dirty="0">
                <a:solidFill>
                  <a:srgbClr val="775F55">
                    <a:lumMod val="75000"/>
                  </a:srgbClr>
                </a:solidFill>
              </a:rPr>
              <a:t>Ειδικότεροι στόχοι της εργασίας </a:t>
            </a:r>
            <a:br>
              <a:rPr lang="el-GR" dirty="0">
                <a:solidFill>
                  <a:srgbClr val="775F55">
                    <a:lumMod val="75000"/>
                  </a:srgbClr>
                </a:solidFill>
              </a:rPr>
            </a:br>
            <a:r>
              <a:rPr lang="el-GR" dirty="0">
                <a:solidFill>
                  <a:srgbClr val="775F55">
                    <a:lumMod val="75000"/>
                  </a:srgbClr>
                </a:solidFill>
              </a:rPr>
              <a:t>με τους γονείς </a:t>
            </a:r>
            <a:r>
              <a:rPr lang="en-US" sz="3100" b="0" dirty="0" smtClean="0">
                <a:solidFill>
                  <a:srgbClr val="775F55">
                    <a:lumMod val="75000"/>
                  </a:srgbClr>
                </a:solidFill>
                <a:latin typeface="Calibri" panose="020F0502020204030204" pitchFamily="34" charset="0"/>
              </a:rPr>
              <a:t>2/2</a:t>
            </a:r>
            <a:endParaRPr lang="el-GR" dirty="0"/>
          </a:p>
        </p:txBody>
      </p:sp>
      <p:sp>
        <p:nvSpPr>
          <p:cNvPr id="3" name="2 - Θέση περιεχομένου"/>
          <p:cNvSpPr>
            <a:spLocks noGrp="1"/>
          </p:cNvSpPr>
          <p:nvPr>
            <p:ph sz="quarter" idx="1"/>
          </p:nvPr>
        </p:nvSpPr>
        <p:spPr>
          <a:xfrm>
            <a:off x="612648" y="1600200"/>
            <a:ext cx="8279832" cy="5069160"/>
          </a:xfrm>
        </p:spPr>
        <p:txBody>
          <a:bodyPr>
            <a:noAutofit/>
          </a:bodyPr>
          <a:lstStyle/>
          <a:p>
            <a:r>
              <a:rPr lang="el-GR" sz="2200" dirty="0" smtClean="0"/>
              <a:t>Σε βάθος χρόνου, στόχος είναι η διαφοροποίηση στην οικογένεια: </a:t>
            </a:r>
          </a:p>
          <a:p>
            <a:pPr>
              <a:buFont typeface="Wingdings" pitchFamily="2" charset="2"/>
              <a:buChar char="ü"/>
            </a:pPr>
            <a:r>
              <a:rPr lang="el-GR" sz="2200" dirty="0" smtClean="0"/>
              <a:t>Δηλαδή από την πλευρά τους οι γονείς να μπορούν να δουν το παιδί σαν κάτι ξεχωριστό από τις ανάγκες και τις επιθυμίες τους.</a:t>
            </a:r>
          </a:p>
          <a:p>
            <a:r>
              <a:rPr lang="el-GR" sz="2200" dirty="0" smtClean="0"/>
              <a:t>Στη συμβουλευτική εργασία με τους γονείς δίνεται έμφαση στις δυσκολίες που μπορεί να προέρχονται: </a:t>
            </a:r>
          </a:p>
          <a:p>
            <a:pPr>
              <a:buFont typeface="Wingdings" pitchFamily="2" charset="2"/>
              <a:buChar char="ü"/>
            </a:pPr>
            <a:r>
              <a:rPr lang="el-GR" sz="2200" dirty="0" smtClean="0"/>
              <a:t>Από το παρελθόν τους, </a:t>
            </a:r>
          </a:p>
          <a:p>
            <a:pPr>
              <a:buFont typeface="Wingdings" pitchFamily="2" charset="2"/>
              <a:buChar char="ü"/>
            </a:pPr>
            <a:r>
              <a:rPr lang="el-GR" sz="2200" dirty="0" smtClean="0"/>
              <a:t>Από τη σχέση τους, </a:t>
            </a:r>
          </a:p>
          <a:p>
            <a:pPr>
              <a:buFont typeface="Wingdings" pitchFamily="2" charset="2"/>
              <a:buChar char="ü"/>
            </a:pPr>
            <a:r>
              <a:rPr lang="el-GR" sz="2200" dirty="0" smtClean="0"/>
              <a:t>Από τις δυσκολίες του παιδιού, καθώς και </a:t>
            </a:r>
          </a:p>
          <a:p>
            <a:pPr>
              <a:buFont typeface="Wingdings" pitchFamily="2" charset="2"/>
              <a:buChar char="ü"/>
            </a:pPr>
            <a:r>
              <a:rPr lang="el-GR" sz="2200" dirty="0" smtClean="0"/>
              <a:t>Από το περιβάλλον και το ευρύτερο δίκτυο που σχετίζεται με τη φροντίδα του παιδιού.</a:t>
            </a:r>
          </a:p>
          <a:p>
            <a:endParaRPr lang="el-GR" sz="2200" dirty="0"/>
          </a:p>
        </p:txBody>
      </p:sp>
      <p:sp>
        <p:nvSpPr>
          <p:cNvPr id="5" name="Θέση αριθμού διαφάνειας 4"/>
          <p:cNvSpPr>
            <a:spLocks noGrp="1"/>
          </p:cNvSpPr>
          <p:nvPr>
            <p:ph type="sldNum" sz="quarter" idx="12"/>
          </p:nvPr>
        </p:nvSpPr>
        <p:spPr/>
        <p:txBody>
          <a:bodyPr>
            <a:normAutofit fontScale="85000" lnSpcReduction="20000"/>
          </a:bodyPr>
          <a:lstStyle/>
          <a:p>
            <a:fld id="{2DF384C6-F399-438E-BA89-7BE1FC33607B}" type="slidenum">
              <a:rPr lang="el-GR" smtClean="0"/>
              <a:pPr/>
              <a:t>18</a:t>
            </a:fld>
            <a:endParaRPr lang="el-GR"/>
          </a:p>
        </p:txBody>
      </p:sp>
    </p:spTree>
    <p:extLst>
      <p:ext uri="{BB962C8B-B14F-4D97-AF65-F5344CB8AC3E}">
        <p14:creationId xmlns:p14="http://schemas.microsoft.com/office/powerpoint/2010/main" val="31240616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normAutofit fontScale="90000"/>
          </a:bodyPr>
          <a:lstStyle/>
          <a:p>
            <a:r>
              <a:rPr lang="el-GR" dirty="0" smtClean="0"/>
              <a:t>Κοινωνική Εργασία και ψυχική υγεία </a:t>
            </a:r>
            <a:r>
              <a:rPr lang="en-US" dirty="0" smtClean="0"/>
              <a:t/>
            </a:r>
            <a:br>
              <a:rPr lang="en-US" dirty="0" smtClean="0"/>
            </a:br>
            <a:r>
              <a:rPr lang="el-GR" dirty="0" smtClean="0"/>
              <a:t>παιδιών και εφήβων</a:t>
            </a:r>
            <a:endParaRPr lang="el-GR" dirty="0"/>
          </a:p>
        </p:txBody>
      </p:sp>
      <p:sp>
        <p:nvSpPr>
          <p:cNvPr id="3" name="2 - Θέση περιεχομένου"/>
          <p:cNvSpPr>
            <a:spLocks noGrp="1"/>
          </p:cNvSpPr>
          <p:nvPr>
            <p:ph sz="quarter" idx="1"/>
          </p:nvPr>
        </p:nvSpPr>
        <p:spPr/>
        <p:txBody>
          <a:bodyPr>
            <a:normAutofit fontScale="85000" lnSpcReduction="10000"/>
          </a:bodyPr>
          <a:lstStyle/>
          <a:p>
            <a:r>
              <a:rPr lang="el-GR" sz="2800" dirty="0" smtClean="0"/>
              <a:t>Η Κοινωνική Εργασία, διαχρονικά έως και σήμερα, είναι ένας από τους βασικούς και απαραίτητους επιστημονικούς κλάδους του τομέα της παροχής υπηρεσιών ψυχικής υγείας στα παιδιά και τους εφήβους. </a:t>
            </a:r>
          </a:p>
          <a:p>
            <a:r>
              <a:rPr lang="el-GR" sz="2800" dirty="0" smtClean="0"/>
              <a:t>Η Κοινωνική Εργασία πρεσβεύει στο έργο και την λειτουργία της διεπιστημονικής ομάδας το ψυχοκοινωνικό μοντέλο προσέγγισης των προβλημάτων ψυχικής υγείας. </a:t>
            </a:r>
          </a:p>
          <a:p>
            <a:r>
              <a:rPr lang="el-GR" sz="2800" dirty="0" smtClean="0"/>
              <a:t>Με αυτό συμβάλει ιδιαίτερα στην διάγνωση και την θεραπευτική αντιμετώπιση των προβλημάτων ψυχικής υγείας των παιδιών και εφήβων. </a:t>
            </a:r>
            <a:endParaRPr lang="el-GR" sz="2800" dirty="0"/>
          </a:p>
        </p:txBody>
      </p:sp>
      <p:sp>
        <p:nvSpPr>
          <p:cNvPr id="5" name="Θέση αριθμού διαφάνειας 4"/>
          <p:cNvSpPr>
            <a:spLocks noGrp="1"/>
          </p:cNvSpPr>
          <p:nvPr>
            <p:ph type="sldNum" sz="quarter" idx="12"/>
          </p:nvPr>
        </p:nvSpPr>
        <p:spPr/>
        <p:txBody>
          <a:bodyPr>
            <a:normAutofit fontScale="85000" lnSpcReduction="20000"/>
          </a:bodyPr>
          <a:lstStyle/>
          <a:p>
            <a:fld id="{2DF384C6-F399-438E-BA89-7BE1FC33607B}" type="slidenum">
              <a:rPr lang="el-GR" smtClean="0"/>
              <a:pPr/>
              <a:t>1</a:t>
            </a:fld>
            <a:endParaRPr lang="el-GR"/>
          </a:p>
        </p:txBody>
      </p:sp>
    </p:spTree>
    <p:extLst>
      <p:ext uri="{BB962C8B-B14F-4D97-AF65-F5344CB8AC3E}">
        <p14:creationId xmlns:p14="http://schemas.microsoft.com/office/powerpoint/2010/main" val="71221713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normAutofit/>
          </a:bodyPr>
          <a:lstStyle/>
          <a:p>
            <a:r>
              <a:rPr lang="el-GR" sz="3200" dirty="0" smtClean="0">
                <a:latin typeface="Calibri" panose="020F0502020204030204" pitchFamily="34" charset="0"/>
              </a:rPr>
              <a:t>Το πλαίσιο εργασίας με τους γονείς</a:t>
            </a:r>
            <a:r>
              <a:rPr lang="en-US" sz="3200" dirty="0" smtClean="0">
                <a:latin typeface="Calibri" panose="020F0502020204030204" pitchFamily="34" charset="0"/>
              </a:rPr>
              <a:t> </a:t>
            </a:r>
            <a:r>
              <a:rPr lang="en-US" sz="2800" b="0" dirty="0" smtClean="0">
                <a:latin typeface="Calibri" panose="020F0502020204030204" pitchFamily="34" charset="0"/>
              </a:rPr>
              <a:t>1/4</a:t>
            </a:r>
            <a:endParaRPr lang="el-GR" sz="2800" b="0" dirty="0">
              <a:latin typeface="Calibri" panose="020F0502020204030204" pitchFamily="34" charset="0"/>
            </a:endParaRPr>
          </a:p>
        </p:txBody>
      </p:sp>
      <p:sp>
        <p:nvSpPr>
          <p:cNvPr id="3" name="2 - Θέση περιεχομένου"/>
          <p:cNvSpPr>
            <a:spLocks noGrp="1"/>
          </p:cNvSpPr>
          <p:nvPr>
            <p:ph sz="quarter" idx="1"/>
          </p:nvPr>
        </p:nvSpPr>
        <p:spPr/>
        <p:txBody>
          <a:bodyPr>
            <a:normAutofit/>
          </a:bodyPr>
          <a:lstStyle/>
          <a:p>
            <a:r>
              <a:rPr lang="el-GR" dirty="0" smtClean="0"/>
              <a:t>Οι κοινωνικοί λειτουργοί στη συμβουλευτική εργασία προσπαθούν να δημιουργούν ένα πλαίσιο </a:t>
            </a:r>
            <a:r>
              <a:rPr lang="el-GR" dirty="0" err="1" smtClean="0"/>
              <a:t>περίεξης</a:t>
            </a:r>
            <a:r>
              <a:rPr lang="el-GR" dirty="0" smtClean="0"/>
              <a:t>: </a:t>
            </a:r>
          </a:p>
          <a:p>
            <a:pPr>
              <a:buFont typeface="Wingdings" pitchFamily="2" charset="2"/>
              <a:buChar char="ü"/>
            </a:pPr>
            <a:r>
              <a:rPr lang="el-GR" dirty="0" smtClean="0"/>
              <a:t>Που να συγκρατεί τις αγωνίες και τα άγχη των γονέων, και </a:t>
            </a:r>
          </a:p>
          <a:p>
            <a:pPr>
              <a:buFont typeface="Wingdings" pitchFamily="2" charset="2"/>
              <a:buChar char="ü"/>
            </a:pPr>
            <a:r>
              <a:rPr lang="el-GR" dirty="0" smtClean="0"/>
              <a:t>Που επιτρέπει την επεξεργασία τους, </a:t>
            </a:r>
          </a:p>
          <a:p>
            <a:pPr>
              <a:buFont typeface="Wingdings" pitchFamily="2" charset="2"/>
              <a:buChar char="Ø"/>
            </a:pPr>
            <a:r>
              <a:rPr lang="el-GR" dirty="0" smtClean="0"/>
              <a:t>Για να μπορέσουν να τα σκεφθούν και να τα κατανοήσουν. </a:t>
            </a:r>
          </a:p>
          <a:p>
            <a:r>
              <a:rPr lang="el-GR" dirty="0" smtClean="0"/>
              <a:t>Στο πλαίσιο αυτό αποφεύγουν  να  δίνουν μαγικές λύσεις και απαντήσεις στα πιεστικά αιτήματα των γονέων. </a:t>
            </a:r>
            <a:endParaRPr lang="el-GR" dirty="0"/>
          </a:p>
        </p:txBody>
      </p:sp>
      <p:sp>
        <p:nvSpPr>
          <p:cNvPr id="5" name="Θέση αριθμού διαφάνειας 4"/>
          <p:cNvSpPr>
            <a:spLocks noGrp="1"/>
          </p:cNvSpPr>
          <p:nvPr>
            <p:ph type="sldNum" sz="quarter" idx="12"/>
          </p:nvPr>
        </p:nvSpPr>
        <p:spPr/>
        <p:txBody>
          <a:bodyPr>
            <a:normAutofit fontScale="85000" lnSpcReduction="20000"/>
          </a:bodyPr>
          <a:lstStyle/>
          <a:p>
            <a:fld id="{2DF384C6-F399-438E-BA89-7BE1FC33607B}" type="slidenum">
              <a:rPr lang="el-GR" smtClean="0"/>
              <a:pPr/>
              <a:t>19</a:t>
            </a:fld>
            <a:endParaRPr lang="el-GR"/>
          </a:p>
        </p:txBody>
      </p:sp>
    </p:spTree>
    <p:extLst>
      <p:ext uri="{BB962C8B-B14F-4D97-AF65-F5344CB8AC3E}">
        <p14:creationId xmlns:p14="http://schemas.microsoft.com/office/powerpoint/2010/main" val="175430459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lstStyle/>
          <a:p>
            <a:r>
              <a:rPr lang="el-GR" sz="3200" dirty="0">
                <a:solidFill>
                  <a:srgbClr val="775F55">
                    <a:lumMod val="75000"/>
                  </a:srgbClr>
                </a:solidFill>
                <a:latin typeface="Calibri" panose="020F0502020204030204" pitchFamily="34" charset="0"/>
              </a:rPr>
              <a:t>Το πλαίσιο εργασίας με τους γονείς</a:t>
            </a:r>
            <a:r>
              <a:rPr lang="en-US" sz="3200" dirty="0">
                <a:solidFill>
                  <a:srgbClr val="775F55">
                    <a:lumMod val="75000"/>
                  </a:srgbClr>
                </a:solidFill>
                <a:latin typeface="Calibri" panose="020F0502020204030204" pitchFamily="34" charset="0"/>
              </a:rPr>
              <a:t> </a:t>
            </a:r>
            <a:r>
              <a:rPr lang="en-US" sz="2800" b="0" dirty="0" smtClean="0">
                <a:solidFill>
                  <a:srgbClr val="775F55">
                    <a:lumMod val="75000"/>
                  </a:srgbClr>
                </a:solidFill>
                <a:latin typeface="Calibri" panose="020F0502020204030204" pitchFamily="34" charset="0"/>
              </a:rPr>
              <a:t>2/4</a:t>
            </a:r>
            <a:endParaRPr lang="el-GR" dirty="0"/>
          </a:p>
        </p:txBody>
      </p:sp>
      <p:sp>
        <p:nvSpPr>
          <p:cNvPr id="3" name="2 - Θέση περιεχομένου"/>
          <p:cNvSpPr>
            <a:spLocks noGrp="1"/>
          </p:cNvSpPr>
          <p:nvPr>
            <p:ph sz="quarter" idx="1"/>
          </p:nvPr>
        </p:nvSpPr>
        <p:spPr>
          <a:xfrm>
            <a:off x="612648" y="1600200"/>
            <a:ext cx="8279832" cy="4495800"/>
          </a:xfrm>
        </p:spPr>
        <p:txBody>
          <a:bodyPr>
            <a:normAutofit/>
          </a:bodyPr>
          <a:lstStyle/>
          <a:p>
            <a:r>
              <a:rPr lang="el-GR" dirty="0" smtClean="0"/>
              <a:t>Επιδιώκουν την δημιουργία μίας συμμαχίας εργασίας με τους γονείς που τροφοδοτείται </a:t>
            </a:r>
          </a:p>
          <a:p>
            <a:pPr>
              <a:buFont typeface="Wingdings" pitchFamily="2" charset="2"/>
              <a:buChar char="ü"/>
            </a:pPr>
            <a:r>
              <a:rPr lang="el-GR" dirty="0" smtClean="0"/>
              <a:t>από την βαθμό ύπαρξης εκείνων των δυνάμεων στους γονείς,</a:t>
            </a:r>
          </a:p>
          <a:p>
            <a:pPr>
              <a:buFont typeface="Wingdings" pitchFamily="2" charset="2"/>
              <a:buChar char="ü"/>
            </a:pPr>
            <a:r>
              <a:rPr lang="el-GR" dirty="0" smtClean="0"/>
              <a:t>που τους κάνει να επιθυμούν να είναι καλοί γονείς,</a:t>
            </a:r>
          </a:p>
          <a:p>
            <a:pPr>
              <a:buFont typeface="Wingdings" pitchFamily="2" charset="2"/>
              <a:buChar char="ü"/>
            </a:pPr>
            <a:r>
              <a:rPr lang="el-GR" dirty="0" smtClean="0"/>
              <a:t>και να βοηθήσουν το παιδί τους να αντιμετωπίσει τα προβλήματά του και να αναρρώσει.</a:t>
            </a:r>
            <a:endParaRPr lang="el-GR" dirty="0"/>
          </a:p>
        </p:txBody>
      </p:sp>
      <p:sp>
        <p:nvSpPr>
          <p:cNvPr id="5" name="Θέση αριθμού διαφάνειας 4"/>
          <p:cNvSpPr>
            <a:spLocks noGrp="1"/>
          </p:cNvSpPr>
          <p:nvPr>
            <p:ph type="sldNum" sz="quarter" idx="12"/>
          </p:nvPr>
        </p:nvSpPr>
        <p:spPr/>
        <p:txBody>
          <a:bodyPr>
            <a:normAutofit fontScale="85000" lnSpcReduction="20000"/>
          </a:bodyPr>
          <a:lstStyle/>
          <a:p>
            <a:fld id="{2DF384C6-F399-438E-BA89-7BE1FC33607B}" type="slidenum">
              <a:rPr lang="el-GR" smtClean="0"/>
              <a:pPr/>
              <a:t>20</a:t>
            </a:fld>
            <a:endParaRPr lang="el-GR"/>
          </a:p>
        </p:txBody>
      </p:sp>
    </p:spTree>
    <p:extLst>
      <p:ext uri="{BB962C8B-B14F-4D97-AF65-F5344CB8AC3E}">
        <p14:creationId xmlns:p14="http://schemas.microsoft.com/office/powerpoint/2010/main" val="60167075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lstStyle/>
          <a:p>
            <a:r>
              <a:rPr lang="el-GR" sz="3200" dirty="0">
                <a:solidFill>
                  <a:srgbClr val="775F55">
                    <a:lumMod val="75000"/>
                  </a:srgbClr>
                </a:solidFill>
                <a:latin typeface="Calibri" panose="020F0502020204030204" pitchFamily="34" charset="0"/>
              </a:rPr>
              <a:t>Το πλαίσιο εργασίας με τους γονείς</a:t>
            </a:r>
            <a:r>
              <a:rPr lang="en-US" sz="3200" dirty="0">
                <a:solidFill>
                  <a:srgbClr val="775F55">
                    <a:lumMod val="75000"/>
                  </a:srgbClr>
                </a:solidFill>
                <a:latin typeface="Calibri" panose="020F0502020204030204" pitchFamily="34" charset="0"/>
              </a:rPr>
              <a:t> </a:t>
            </a:r>
            <a:r>
              <a:rPr lang="en-US" sz="2800" b="0" dirty="0" smtClean="0">
                <a:solidFill>
                  <a:srgbClr val="775F55">
                    <a:lumMod val="75000"/>
                  </a:srgbClr>
                </a:solidFill>
                <a:latin typeface="Calibri" panose="020F0502020204030204" pitchFamily="34" charset="0"/>
              </a:rPr>
              <a:t>3/4</a:t>
            </a:r>
            <a:endParaRPr lang="el-GR" dirty="0"/>
          </a:p>
        </p:txBody>
      </p:sp>
      <p:sp>
        <p:nvSpPr>
          <p:cNvPr id="3" name="2 - Θέση περιεχομένου"/>
          <p:cNvSpPr>
            <a:spLocks noGrp="1"/>
          </p:cNvSpPr>
          <p:nvPr>
            <p:ph sz="quarter" idx="1"/>
          </p:nvPr>
        </p:nvSpPr>
        <p:spPr>
          <a:xfrm>
            <a:off x="612648" y="1600200"/>
            <a:ext cx="8153400" cy="4853136"/>
          </a:xfrm>
        </p:spPr>
        <p:txBody>
          <a:bodyPr>
            <a:normAutofit/>
          </a:bodyPr>
          <a:lstStyle/>
          <a:p>
            <a:r>
              <a:rPr lang="el-GR" dirty="0" smtClean="0"/>
              <a:t>Οι κοινωνικοί λειτουργοί στη συμβουλευτική των γονέων λαμβάνουν υπόψη: </a:t>
            </a:r>
          </a:p>
          <a:p>
            <a:pPr>
              <a:buFont typeface="Wingdings" pitchFamily="2" charset="2"/>
              <a:buChar char="ü"/>
            </a:pPr>
            <a:r>
              <a:rPr lang="el-GR" dirty="0" smtClean="0"/>
              <a:t>τα συναισθήματα της ντροπής και της ενοχής που μπορεί να νοιώθουν οι γονείς για τα προβλήματα του παιδιού τους , και </a:t>
            </a:r>
          </a:p>
          <a:p>
            <a:pPr>
              <a:buFont typeface="Wingdings" pitchFamily="2" charset="2"/>
              <a:buChar char="ü"/>
            </a:pPr>
            <a:r>
              <a:rPr lang="el-GR" dirty="0" smtClean="0"/>
              <a:t>τις αντιδράσεις και τις επιπλοκές που αυτά συνεπάγονται στην συμβουλευτική εργασία.</a:t>
            </a:r>
          </a:p>
          <a:p>
            <a:r>
              <a:rPr lang="el-GR" dirty="0" smtClean="0"/>
              <a:t>Δημιουργούν ένα κλίμα ασφάλειας</a:t>
            </a:r>
            <a:r>
              <a:rPr lang="en-US" dirty="0" smtClean="0"/>
              <a:t>,</a:t>
            </a:r>
            <a:r>
              <a:rPr lang="el-GR" dirty="0" smtClean="0"/>
              <a:t> ώστε οι γονείς να μην κινητοποιήσουν αντιστάσεις και άμυνες για να μπορέσουν να τα διαχειριστούν. </a:t>
            </a:r>
            <a:endParaRPr lang="el-GR" dirty="0"/>
          </a:p>
        </p:txBody>
      </p:sp>
      <p:sp>
        <p:nvSpPr>
          <p:cNvPr id="5" name="Θέση αριθμού διαφάνειας 4"/>
          <p:cNvSpPr>
            <a:spLocks noGrp="1"/>
          </p:cNvSpPr>
          <p:nvPr>
            <p:ph type="sldNum" sz="quarter" idx="12"/>
          </p:nvPr>
        </p:nvSpPr>
        <p:spPr/>
        <p:txBody>
          <a:bodyPr>
            <a:normAutofit fontScale="85000" lnSpcReduction="20000"/>
          </a:bodyPr>
          <a:lstStyle/>
          <a:p>
            <a:fld id="{2DF384C6-F399-438E-BA89-7BE1FC33607B}" type="slidenum">
              <a:rPr lang="el-GR" smtClean="0"/>
              <a:pPr/>
              <a:t>21</a:t>
            </a:fld>
            <a:endParaRPr lang="el-GR"/>
          </a:p>
        </p:txBody>
      </p:sp>
    </p:spTree>
    <p:extLst>
      <p:ext uri="{BB962C8B-B14F-4D97-AF65-F5344CB8AC3E}">
        <p14:creationId xmlns:p14="http://schemas.microsoft.com/office/powerpoint/2010/main" val="144025263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lstStyle/>
          <a:p>
            <a:r>
              <a:rPr lang="el-GR" sz="3200" dirty="0">
                <a:solidFill>
                  <a:srgbClr val="775F55">
                    <a:lumMod val="75000"/>
                  </a:srgbClr>
                </a:solidFill>
                <a:latin typeface="Calibri" panose="020F0502020204030204" pitchFamily="34" charset="0"/>
              </a:rPr>
              <a:t>Το πλαίσιο εργασίας με τους γονείς</a:t>
            </a:r>
            <a:r>
              <a:rPr lang="en-US" sz="3200" dirty="0">
                <a:solidFill>
                  <a:srgbClr val="775F55">
                    <a:lumMod val="75000"/>
                  </a:srgbClr>
                </a:solidFill>
                <a:latin typeface="Calibri" panose="020F0502020204030204" pitchFamily="34" charset="0"/>
              </a:rPr>
              <a:t> </a:t>
            </a:r>
            <a:r>
              <a:rPr lang="en-US" sz="2800" b="0" dirty="0" smtClean="0">
                <a:solidFill>
                  <a:srgbClr val="775F55">
                    <a:lumMod val="75000"/>
                  </a:srgbClr>
                </a:solidFill>
                <a:latin typeface="Calibri" panose="020F0502020204030204" pitchFamily="34" charset="0"/>
              </a:rPr>
              <a:t>4/4</a:t>
            </a:r>
            <a:endParaRPr lang="el-GR" dirty="0"/>
          </a:p>
        </p:txBody>
      </p:sp>
      <p:sp>
        <p:nvSpPr>
          <p:cNvPr id="3" name="2 - Θέση περιεχομένου"/>
          <p:cNvSpPr>
            <a:spLocks noGrp="1"/>
          </p:cNvSpPr>
          <p:nvPr>
            <p:ph sz="quarter" idx="1"/>
          </p:nvPr>
        </p:nvSpPr>
        <p:spPr>
          <a:xfrm>
            <a:off x="612648" y="1600200"/>
            <a:ext cx="8153400" cy="4925144"/>
          </a:xfrm>
        </p:spPr>
        <p:txBody>
          <a:bodyPr>
            <a:normAutofit/>
          </a:bodyPr>
          <a:lstStyle/>
          <a:p>
            <a:r>
              <a:rPr lang="el-GR" dirty="0" smtClean="0"/>
              <a:t>Λειτουργούν ενισχυτικά στο ρόλο των γονέων στο να παρέχουν ένα σταθερό περιβάλλον στο παιδί, συμπεριλαμβάνοντας: </a:t>
            </a:r>
          </a:p>
          <a:p>
            <a:pPr>
              <a:buFont typeface="Wingdings" pitchFamily="2" charset="2"/>
              <a:buChar char="ü"/>
            </a:pPr>
            <a:r>
              <a:rPr lang="el-GR" dirty="0" smtClean="0"/>
              <a:t>εκτός της συμβουλευτικής,</a:t>
            </a:r>
          </a:p>
          <a:p>
            <a:pPr>
              <a:buFont typeface="Wingdings" pitchFamily="2" charset="2"/>
              <a:buChar char="ü"/>
            </a:pPr>
            <a:r>
              <a:rPr lang="el-GR" dirty="0" smtClean="0"/>
              <a:t>και κοινωνικές και υποστηρικτικές παρεμβάσεις, </a:t>
            </a:r>
          </a:p>
          <a:p>
            <a:pPr>
              <a:buFont typeface="Wingdings" pitchFamily="2" charset="2"/>
              <a:buChar char="ü"/>
            </a:pPr>
            <a:r>
              <a:rPr lang="el-GR" dirty="0" smtClean="0"/>
              <a:t>προάγοντας την συνεργασία όσων εμπλέκονται στην φροντίδα του παιδιού (σχολείο, κ.α.), </a:t>
            </a:r>
          </a:p>
          <a:p>
            <a:pPr>
              <a:buFont typeface="Wingdings" pitchFamily="2" charset="2"/>
              <a:buChar char="ü"/>
            </a:pPr>
            <a:r>
              <a:rPr lang="el-GR" dirty="0" smtClean="0"/>
              <a:t>με σκοπό την αύξηση της αυτοεκτίμησης των γονέων στο γονικό τους ρόλο. </a:t>
            </a:r>
            <a:endParaRPr lang="el-GR" dirty="0"/>
          </a:p>
        </p:txBody>
      </p:sp>
      <p:sp>
        <p:nvSpPr>
          <p:cNvPr id="5" name="Θέση αριθμού διαφάνειας 4"/>
          <p:cNvSpPr>
            <a:spLocks noGrp="1"/>
          </p:cNvSpPr>
          <p:nvPr>
            <p:ph type="sldNum" sz="quarter" idx="12"/>
          </p:nvPr>
        </p:nvSpPr>
        <p:spPr/>
        <p:txBody>
          <a:bodyPr>
            <a:normAutofit fontScale="85000" lnSpcReduction="20000"/>
          </a:bodyPr>
          <a:lstStyle/>
          <a:p>
            <a:fld id="{2DF384C6-F399-438E-BA89-7BE1FC33607B}" type="slidenum">
              <a:rPr lang="el-GR" smtClean="0"/>
              <a:pPr/>
              <a:t>22</a:t>
            </a:fld>
            <a:endParaRPr lang="el-GR"/>
          </a:p>
        </p:txBody>
      </p:sp>
    </p:spTree>
    <p:extLst>
      <p:ext uri="{BB962C8B-B14F-4D97-AF65-F5344CB8AC3E}">
        <p14:creationId xmlns:p14="http://schemas.microsoft.com/office/powerpoint/2010/main" val="3983998905"/>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normAutofit fontScale="90000"/>
          </a:bodyPr>
          <a:lstStyle/>
          <a:p>
            <a:r>
              <a:rPr lang="el-GR" dirty="0" smtClean="0"/>
              <a:t>Ασυνείδητες διεργασίες στην εργασία </a:t>
            </a:r>
            <a:r>
              <a:rPr lang="en-US" dirty="0" smtClean="0"/>
              <a:t/>
            </a:r>
            <a:br>
              <a:rPr lang="en-US" dirty="0" smtClean="0"/>
            </a:br>
            <a:r>
              <a:rPr lang="el-GR" dirty="0" smtClean="0"/>
              <a:t>με τους γονείς</a:t>
            </a:r>
            <a:endParaRPr lang="el-GR" dirty="0"/>
          </a:p>
        </p:txBody>
      </p:sp>
      <p:sp>
        <p:nvSpPr>
          <p:cNvPr id="3" name="2 - Θέση περιεχομένου"/>
          <p:cNvSpPr>
            <a:spLocks noGrp="1"/>
          </p:cNvSpPr>
          <p:nvPr>
            <p:ph sz="quarter" idx="1"/>
          </p:nvPr>
        </p:nvSpPr>
        <p:spPr>
          <a:xfrm>
            <a:off x="612648" y="1600200"/>
            <a:ext cx="8153400" cy="4853136"/>
          </a:xfrm>
        </p:spPr>
        <p:txBody>
          <a:bodyPr>
            <a:noAutofit/>
          </a:bodyPr>
          <a:lstStyle/>
          <a:p>
            <a:r>
              <a:rPr lang="el-GR" dirty="0" smtClean="0"/>
              <a:t>Οι κοινωνικοί λειτουργοί στη συνεργασία με τους γονείς χρειάζεται να αναγνωρίζουν ότι είναι δυνατόν οι γονείς να τους χρησιμοποιήσουν ως υποκείμενα: </a:t>
            </a:r>
          </a:p>
          <a:p>
            <a:pPr>
              <a:buFont typeface="Wingdings" pitchFamily="2" charset="2"/>
              <a:buChar char="ü"/>
            </a:pPr>
            <a:r>
              <a:rPr lang="el-GR" dirty="0" smtClean="0"/>
              <a:t>προβολών, </a:t>
            </a:r>
          </a:p>
          <a:p>
            <a:pPr>
              <a:buFont typeface="Wingdings" pitchFamily="2" charset="2"/>
              <a:buChar char="ü"/>
            </a:pPr>
            <a:r>
              <a:rPr lang="el-GR" dirty="0" smtClean="0"/>
              <a:t>σχάσης, και </a:t>
            </a:r>
          </a:p>
          <a:p>
            <a:pPr>
              <a:buFont typeface="Wingdings" pitchFamily="2" charset="2"/>
              <a:buChar char="ü"/>
            </a:pPr>
            <a:r>
              <a:rPr lang="el-GR" dirty="0" err="1" smtClean="0"/>
              <a:t>εκδραμάτισης</a:t>
            </a:r>
            <a:r>
              <a:rPr lang="el-GR" dirty="0" smtClean="0"/>
              <a:t>. </a:t>
            </a:r>
          </a:p>
          <a:p>
            <a:r>
              <a:rPr lang="el-GR" dirty="0" smtClean="0"/>
              <a:t>Οι γονείς ίσως να προσπαθούν έτσι να επαναλάβουν μαζί τους παθολογικές καταστάσεις, γεγονός που θα φανερώσει σημαντικά ζητήματα σχετικά με τον γονικό ρόλο και άλλων ρόλων στην οικογένεια και τις διαταραχές τους.</a:t>
            </a:r>
            <a:endParaRPr lang="el-GR" dirty="0"/>
          </a:p>
        </p:txBody>
      </p:sp>
      <p:sp>
        <p:nvSpPr>
          <p:cNvPr id="5" name="Θέση αριθμού διαφάνειας 4"/>
          <p:cNvSpPr>
            <a:spLocks noGrp="1"/>
          </p:cNvSpPr>
          <p:nvPr>
            <p:ph type="sldNum" sz="quarter" idx="12"/>
          </p:nvPr>
        </p:nvSpPr>
        <p:spPr/>
        <p:txBody>
          <a:bodyPr>
            <a:normAutofit fontScale="85000" lnSpcReduction="20000"/>
          </a:bodyPr>
          <a:lstStyle/>
          <a:p>
            <a:fld id="{2DF384C6-F399-438E-BA89-7BE1FC33607B}" type="slidenum">
              <a:rPr lang="el-GR" smtClean="0"/>
              <a:pPr/>
              <a:t>23</a:t>
            </a:fld>
            <a:endParaRPr lang="el-GR"/>
          </a:p>
        </p:txBody>
      </p:sp>
    </p:spTree>
    <p:extLst>
      <p:ext uri="{BB962C8B-B14F-4D97-AF65-F5344CB8AC3E}">
        <p14:creationId xmlns:p14="http://schemas.microsoft.com/office/powerpoint/2010/main" val="254862077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sz="quarter" idx="1"/>
          </p:nvPr>
        </p:nvSpPr>
        <p:spPr>
          <a:xfrm>
            <a:off x="612648" y="1600200"/>
            <a:ext cx="8153400" cy="4853136"/>
          </a:xfrm>
        </p:spPr>
        <p:txBody>
          <a:bodyPr>
            <a:normAutofit/>
          </a:bodyPr>
          <a:lstStyle/>
          <a:p>
            <a:r>
              <a:rPr lang="el-GR" dirty="0" smtClean="0"/>
              <a:t>Η ψυχοκοινωνική αποκατάσταση είναι διαδικασία που στόχο έχει να υποστηρίξει τα άτομα με έκπτωση λειτουργικότητας από ψυχικές διαταραχές να επιτύχουν ένα όσο το δυνατόν καλύτερο επίπεδο ανεξάρτητης λειτουργίας στην κοινότητα. </a:t>
            </a:r>
          </a:p>
          <a:p>
            <a:r>
              <a:rPr lang="el-GR" dirty="0" smtClean="0"/>
              <a:t>Συνεπάγεται: </a:t>
            </a:r>
          </a:p>
          <a:p>
            <a:pPr>
              <a:buFont typeface="Wingdings" pitchFamily="2" charset="2"/>
              <a:buChar char="ü"/>
            </a:pPr>
            <a:r>
              <a:rPr lang="el-GR" dirty="0" smtClean="0"/>
              <a:t>τη βελτίωση δεξιοτήτων και </a:t>
            </a:r>
          </a:p>
          <a:p>
            <a:pPr>
              <a:buFont typeface="Wingdings" pitchFamily="2" charset="2"/>
              <a:buChar char="ü"/>
            </a:pPr>
            <a:r>
              <a:rPr lang="el-GR" dirty="0" smtClean="0"/>
              <a:t>την εισαγωγή περιβαλλοντικών αλλαγών </a:t>
            </a:r>
            <a:endParaRPr lang="en-US" dirty="0" smtClean="0"/>
          </a:p>
          <a:p>
            <a:pPr>
              <a:buFont typeface="Wingdings" pitchFamily="2" charset="2"/>
              <a:buChar char="ü"/>
            </a:pPr>
            <a:r>
              <a:rPr lang="el-GR" dirty="0" smtClean="0"/>
              <a:t>ώστε τα άτομα με προβλήματα ψυχικής υγείας να έχουν μια όσο το δυνατόν καλύτερη ποιότητα ζωής. </a:t>
            </a:r>
            <a:endParaRPr lang="el-GR" dirty="0"/>
          </a:p>
        </p:txBody>
      </p:sp>
      <p:sp>
        <p:nvSpPr>
          <p:cNvPr id="4" name="Θέση αριθμού διαφάνειας 3"/>
          <p:cNvSpPr>
            <a:spLocks noGrp="1"/>
          </p:cNvSpPr>
          <p:nvPr>
            <p:ph type="sldNum" sz="quarter" idx="12"/>
          </p:nvPr>
        </p:nvSpPr>
        <p:spPr/>
        <p:txBody>
          <a:bodyPr>
            <a:normAutofit fontScale="85000" lnSpcReduction="20000"/>
          </a:bodyPr>
          <a:lstStyle/>
          <a:p>
            <a:fld id="{2DF384C6-F399-438E-BA89-7BE1FC33607B}" type="slidenum">
              <a:rPr lang="el-GR" smtClean="0"/>
              <a:pPr/>
              <a:t>24</a:t>
            </a:fld>
            <a:endParaRPr lang="el-GR"/>
          </a:p>
        </p:txBody>
      </p:sp>
      <p:sp>
        <p:nvSpPr>
          <p:cNvPr id="5" name="Τίτλος 4"/>
          <p:cNvSpPr>
            <a:spLocks noGrp="1"/>
          </p:cNvSpPr>
          <p:nvPr>
            <p:ph type="title"/>
          </p:nvPr>
        </p:nvSpPr>
        <p:spPr/>
        <p:txBody>
          <a:bodyPr>
            <a:normAutofit fontScale="90000"/>
          </a:bodyPr>
          <a:lstStyle/>
          <a:p>
            <a:r>
              <a:rPr lang="el-GR" dirty="0"/>
              <a:t>Η Κοινωνική Εργασία στη </a:t>
            </a:r>
            <a:r>
              <a:rPr lang="el-GR" dirty="0" smtClean="0"/>
              <a:t>ψυχοκοινωνική </a:t>
            </a:r>
            <a:r>
              <a:rPr lang="el-GR" dirty="0"/>
              <a:t>αποκατάσταση </a:t>
            </a:r>
            <a:r>
              <a:rPr lang="el-GR" dirty="0" smtClean="0"/>
              <a:t>των παιδιών</a:t>
            </a:r>
            <a:endParaRPr lang="el-GR" dirty="0"/>
          </a:p>
        </p:txBody>
      </p:sp>
    </p:spTree>
    <p:extLst>
      <p:ext uri="{BB962C8B-B14F-4D97-AF65-F5344CB8AC3E}">
        <p14:creationId xmlns:p14="http://schemas.microsoft.com/office/powerpoint/2010/main" val="1291338969"/>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normAutofit fontScale="90000"/>
          </a:bodyPr>
          <a:lstStyle/>
          <a:p>
            <a:r>
              <a:rPr lang="el-GR" dirty="0" smtClean="0"/>
              <a:t>Σκοποί και στόχοι της ψυχοκοινωνικής αποκατάστασης</a:t>
            </a:r>
            <a:endParaRPr lang="el-GR" dirty="0"/>
          </a:p>
        </p:txBody>
      </p:sp>
      <p:sp>
        <p:nvSpPr>
          <p:cNvPr id="3" name="2 - Θέση περιεχομένου"/>
          <p:cNvSpPr>
            <a:spLocks noGrp="1"/>
          </p:cNvSpPr>
          <p:nvPr>
            <p:ph sz="quarter" idx="1"/>
          </p:nvPr>
        </p:nvSpPr>
        <p:spPr>
          <a:xfrm>
            <a:off x="612648" y="1600200"/>
            <a:ext cx="8279832" cy="4997152"/>
          </a:xfrm>
        </p:spPr>
        <p:txBody>
          <a:bodyPr>
            <a:noAutofit/>
          </a:bodyPr>
          <a:lstStyle/>
          <a:p>
            <a:r>
              <a:rPr lang="el-GR" dirty="0" smtClean="0"/>
              <a:t>Η ψυχοκοινωνική αποκατάσταση προϋποθέτει  την συντονισμένη εφαρμογή μέτρων φροντίδας:</a:t>
            </a:r>
          </a:p>
          <a:p>
            <a:pPr>
              <a:buFont typeface="Wingdings" pitchFamily="2" charset="2"/>
              <a:buChar char="ü"/>
            </a:pPr>
            <a:r>
              <a:rPr lang="el-GR" dirty="0" smtClean="0"/>
              <a:t>κλινικής - λειτουργικής - ψυχολογικής - κοινωνικής αλληλεπίδρασης - στεγαστικής - εκπαιδευτικής - επαγγελματικής. </a:t>
            </a:r>
          </a:p>
          <a:p>
            <a:r>
              <a:rPr lang="el-GR" dirty="0" smtClean="0"/>
              <a:t>Σκοπός είναι η κοινωνική ενσωμάτωση, η μείωση της έκθεσης σε βλαπτικές περιβαλλοντικές συνθήκες, όπως συμβαίνει στις περιπτώσεις της ιδρυματικής περίθαλψης, και στην ενδυνάμωση για την αντιμετώπιση των συνθηκών της ζωής στην κοινότητα. </a:t>
            </a:r>
          </a:p>
          <a:p>
            <a:r>
              <a:rPr lang="el-GR" dirty="0" smtClean="0"/>
              <a:t>Αποτελεί βασική αρχή της ψυχιατρικής μεταρρύθμισης. </a:t>
            </a:r>
            <a:endParaRPr lang="el-GR" dirty="0"/>
          </a:p>
        </p:txBody>
      </p:sp>
      <p:sp>
        <p:nvSpPr>
          <p:cNvPr id="5" name="Θέση αριθμού διαφάνειας 4"/>
          <p:cNvSpPr>
            <a:spLocks noGrp="1"/>
          </p:cNvSpPr>
          <p:nvPr>
            <p:ph type="sldNum" sz="quarter" idx="12"/>
          </p:nvPr>
        </p:nvSpPr>
        <p:spPr/>
        <p:txBody>
          <a:bodyPr>
            <a:normAutofit fontScale="85000" lnSpcReduction="20000"/>
          </a:bodyPr>
          <a:lstStyle/>
          <a:p>
            <a:fld id="{2DF384C6-F399-438E-BA89-7BE1FC33607B}" type="slidenum">
              <a:rPr lang="el-GR" smtClean="0"/>
              <a:pPr/>
              <a:t>25</a:t>
            </a:fld>
            <a:endParaRPr lang="el-GR"/>
          </a:p>
        </p:txBody>
      </p:sp>
    </p:spTree>
    <p:extLst>
      <p:ext uri="{BB962C8B-B14F-4D97-AF65-F5344CB8AC3E}">
        <p14:creationId xmlns:p14="http://schemas.microsoft.com/office/powerpoint/2010/main" val="1017222771"/>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normAutofit fontScale="90000"/>
          </a:bodyPr>
          <a:lstStyle/>
          <a:p>
            <a:r>
              <a:rPr lang="el-GR" dirty="0" smtClean="0"/>
              <a:t>Παρεμβάσεις ψυχοκοινωνικής αποκατάστασης</a:t>
            </a:r>
            <a:r>
              <a:rPr lang="en-US" dirty="0" smtClean="0"/>
              <a:t> </a:t>
            </a:r>
            <a:r>
              <a:rPr lang="en-US" sz="2800" b="0" dirty="0" smtClean="0">
                <a:solidFill>
                  <a:srgbClr val="775F55">
                    <a:lumMod val="75000"/>
                  </a:srgbClr>
                </a:solidFill>
                <a:latin typeface="Calibri" panose="020F0502020204030204" pitchFamily="34" charset="0"/>
              </a:rPr>
              <a:t>1/2</a:t>
            </a:r>
            <a:endParaRPr lang="el-GR" dirty="0"/>
          </a:p>
        </p:txBody>
      </p:sp>
      <p:sp>
        <p:nvSpPr>
          <p:cNvPr id="3" name="2 - Θέση περιεχομένου"/>
          <p:cNvSpPr>
            <a:spLocks noGrp="1"/>
          </p:cNvSpPr>
          <p:nvPr>
            <p:ph sz="quarter" idx="1"/>
          </p:nvPr>
        </p:nvSpPr>
        <p:spPr>
          <a:xfrm>
            <a:off x="612648" y="1600200"/>
            <a:ext cx="8153400" cy="4997152"/>
          </a:xfrm>
        </p:spPr>
        <p:txBody>
          <a:bodyPr>
            <a:normAutofit/>
          </a:bodyPr>
          <a:lstStyle/>
          <a:p>
            <a:pPr>
              <a:buFont typeface="Wingdings" pitchFamily="2" charset="2"/>
              <a:buChar char="ü"/>
            </a:pPr>
            <a:r>
              <a:rPr lang="el-GR" dirty="0" smtClean="0"/>
              <a:t>Η </a:t>
            </a:r>
            <a:r>
              <a:rPr lang="el-GR" b="1" dirty="0" smtClean="0"/>
              <a:t>κλινική φροντίδα </a:t>
            </a:r>
            <a:r>
              <a:rPr lang="el-GR" dirty="0" smtClean="0"/>
              <a:t>σκοπό έχει τη μείωση της ψυχιατρικής συμπτωματολογίας, των υποτροπών και της ψυχιατρικής νοσηλείας. </a:t>
            </a:r>
          </a:p>
          <a:p>
            <a:pPr>
              <a:buFont typeface="Wingdings" pitchFamily="2" charset="2"/>
              <a:buChar char="ü"/>
            </a:pPr>
            <a:r>
              <a:rPr lang="el-GR" dirty="0" smtClean="0"/>
              <a:t>Η </a:t>
            </a:r>
            <a:r>
              <a:rPr lang="el-GR" b="1" dirty="0" smtClean="0"/>
              <a:t>λειτουργική φροντίδα </a:t>
            </a:r>
            <a:r>
              <a:rPr lang="el-GR" dirty="0" smtClean="0"/>
              <a:t>αναφέρεται στη βελτίωση της λειτουργικότητας ώστε τα άτομα να ανταποκρίνονται σε κοινωνικές συμπεριφορές και ρόλους όσο το δυνατόν περισσότερο αυτόνομα. </a:t>
            </a:r>
          </a:p>
          <a:p>
            <a:pPr>
              <a:buFont typeface="Wingdings" pitchFamily="2" charset="2"/>
              <a:buChar char="ü"/>
            </a:pPr>
            <a:r>
              <a:rPr lang="el-GR" dirty="0" smtClean="0"/>
              <a:t>Η </a:t>
            </a:r>
            <a:r>
              <a:rPr lang="el-GR" b="1" dirty="0" smtClean="0"/>
              <a:t>ψυχολογική φροντίδα </a:t>
            </a:r>
            <a:r>
              <a:rPr lang="el-GR" dirty="0" smtClean="0"/>
              <a:t>αναφέρεται στην ενίσχυση της </a:t>
            </a:r>
            <a:r>
              <a:rPr lang="el-GR" dirty="0" err="1" smtClean="0"/>
              <a:t>αυτοεικόνας</a:t>
            </a:r>
            <a:r>
              <a:rPr lang="el-GR" dirty="0" smtClean="0"/>
              <a:t> μέσω εμπειριών που ενθαρρύνουν τον αυτοέλεγχο, την αυτονομία και την κινητοποίηση. </a:t>
            </a:r>
            <a:endParaRPr lang="el-GR" dirty="0"/>
          </a:p>
        </p:txBody>
      </p:sp>
      <p:sp>
        <p:nvSpPr>
          <p:cNvPr id="5" name="Θέση αριθμού διαφάνειας 4"/>
          <p:cNvSpPr>
            <a:spLocks noGrp="1"/>
          </p:cNvSpPr>
          <p:nvPr>
            <p:ph type="sldNum" sz="quarter" idx="12"/>
          </p:nvPr>
        </p:nvSpPr>
        <p:spPr/>
        <p:txBody>
          <a:bodyPr>
            <a:normAutofit fontScale="85000" lnSpcReduction="20000"/>
          </a:bodyPr>
          <a:lstStyle/>
          <a:p>
            <a:fld id="{2DF384C6-F399-438E-BA89-7BE1FC33607B}" type="slidenum">
              <a:rPr lang="el-GR" smtClean="0"/>
              <a:pPr/>
              <a:t>26</a:t>
            </a:fld>
            <a:endParaRPr lang="el-GR"/>
          </a:p>
        </p:txBody>
      </p:sp>
    </p:spTree>
    <p:extLst>
      <p:ext uri="{BB962C8B-B14F-4D97-AF65-F5344CB8AC3E}">
        <p14:creationId xmlns:p14="http://schemas.microsoft.com/office/powerpoint/2010/main" val="1310323515"/>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normAutofit fontScale="90000"/>
          </a:bodyPr>
          <a:lstStyle/>
          <a:p>
            <a:r>
              <a:rPr lang="el-GR" dirty="0">
                <a:solidFill>
                  <a:srgbClr val="775F55">
                    <a:lumMod val="75000"/>
                  </a:srgbClr>
                </a:solidFill>
              </a:rPr>
              <a:t>Παρεμβάσεις ψυχοκοινωνικής αποκατάστασης</a:t>
            </a:r>
            <a:r>
              <a:rPr lang="en-US" dirty="0">
                <a:solidFill>
                  <a:srgbClr val="775F55">
                    <a:lumMod val="75000"/>
                  </a:srgbClr>
                </a:solidFill>
              </a:rPr>
              <a:t> </a:t>
            </a:r>
            <a:r>
              <a:rPr lang="en-US" sz="2800" b="0" dirty="0" smtClean="0">
                <a:solidFill>
                  <a:srgbClr val="775F55">
                    <a:lumMod val="75000"/>
                  </a:srgbClr>
                </a:solidFill>
                <a:latin typeface="Calibri" panose="020F0502020204030204" pitchFamily="34" charset="0"/>
              </a:rPr>
              <a:t>2/2</a:t>
            </a:r>
            <a:endParaRPr lang="el-GR" dirty="0"/>
          </a:p>
        </p:txBody>
      </p:sp>
      <p:sp>
        <p:nvSpPr>
          <p:cNvPr id="3" name="2 - Θέση περιεχομένου"/>
          <p:cNvSpPr>
            <a:spLocks noGrp="1"/>
          </p:cNvSpPr>
          <p:nvPr>
            <p:ph sz="quarter" idx="1"/>
          </p:nvPr>
        </p:nvSpPr>
        <p:spPr>
          <a:xfrm>
            <a:off x="612648" y="1600200"/>
            <a:ext cx="8153400" cy="4925144"/>
          </a:xfrm>
        </p:spPr>
        <p:txBody>
          <a:bodyPr>
            <a:noAutofit/>
          </a:bodyPr>
          <a:lstStyle/>
          <a:p>
            <a:pPr>
              <a:buFont typeface="Wingdings" pitchFamily="2" charset="2"/>
              <a:buChar char="ü"/>
            </a:pPr>
            <a:r>
              <a:rPr lang="el-GR" dirty="0" smtClean="0"/>
              <a:t>Η φροντίδα </a:t>
            </a:r>
            <a:r>
              <a:rPr lang="el-GR" b="1" dirty="0" smtClean="0"/>
              <a:t>κοινωνικής αλληλεπίδρασης </a:t>
            </a:r>
            <a:r>
              <a:rPr lang="el-GR" dirty="0" smtClean="0"/>
              <a:t>αναφέρεται σε παρεμβάσεις ανάπτυξης ενός προσωπικού κοινωνικού δικτύου (που να είναι δυνατό να υποστηρίζει τα άτομα συναισθηματικά και πρακτικά). </a:t>
            </a:r>
          </a:p>
          <a:p>
            <a:pPr>
              <a:buFont typeface="Wingdings" pitchFamily="2" charset="2"/>
              <a:buChar char="ü"/>
            </a:pPr>
            <a:r>
              <a:rPr lang="el-GR" dirty="0" smtClean="0"/>
              <a:t>Η </a:t>
            </a:r>
            <a:r>
              <a:rPr lang="el-GR" b="1" dirty="0" smtClean="0"/>
              <a:t>στεγαστική </a:t>
            </a:r>
            <a:r>
              <a:rPr lang="el-GR" dirty="0" smtClean="0"/>
              <a:t>φροντίδα αναφέρεται στην εξασφάλιση ενός περιβάλλοντος με όσο το δυνατόν κανονικές συνθήκες ζωής μέσα στην κοινότητα. </a:t>
            </a:r>
          </a:p>
          <a:p>
            <a:pPr>
              <a:buFont typeface="Wingdings" pitchFamily="2" charset="2"/>
              <a:buChar char="ü"/>
            </a:pPr>
            <a:r>
              <a:rPr lang="el-GR" dirty="0" smtClean="0"/>
              <a:t>Η </a:t>
            </a:r>
            <a:r>
              <a:rPr lang="el-GR" b="1" dirty="0" smtClean="0"/>
              <a:t>εκπαιδευτική και επαγγελματική </a:t>
            </a:r>
            <a:r>
              <a:rPr lang="el-GR" dirty="0" smtClean="0"/>
              <a:t>φροντίδα αναφέρεται στην παροχή ευκαιριών εκπαίδευσης και </a:t>
            </a:r>
            <a:r>
              <a:rPr lang="el-GR" dirty="0" err="1" smtClean="0"/>
              <a:t>προεπαγγελματικής</a:t>
            </a:r>
            <a:r>
              <a:rPr lang="el-GR" dirty="0" smtClean="0"/>
              <a:t> κατάρτισης και εξασφάλισης κάποιου τύπου εργασιακής απασχόλησης. </a:t>
            </a:r>
            <a:endParaRPr lang="el-GR" dirty="0"/>
          </a:p>
        </p:txBody>
      </p:sp>
      <p:sp>
        <p:nvSpPr>
          <p:cNvPr id="5" name="Θέση αριθμού διαφάνειας 4"/>
          <p:cNvSpPr>
            <a:spLocks noGrp="1"/>
          </p:cNvSpPr>
          <p:nvPr>
            <p:ph type="sldNum" sz="quarter" idx="12"/>
          </p:nvPr>
        </p:nvSpPr>
        <p:spPr/>
        <p:txBody>
          <a:bodyPr>
            <a:normAutofit fontScale="85000" lnSpcReduction="20000"/>
          </a:bodyPr>
          <a:lstStyle/>
          <a:p>
            <a:fld id="{2DF384C6-F399-438E-BA89-7BE1FC33607B}" type="slidenum">
              <a:rPr lang="el-GR" smtClean="0"/>
              <a:pPr/>
              <a:t>27</a:t>
            </a:fld>
            <a:endParaRPr lang="el-GR"/>
          </a:p>
        </p:txBody>
      </p:sp>
    </p:spTree>
    <p:extLst>
      <p:ext uri="{BB962C8B-B14F-4D97-AF65-F5344CB8AC3E}">
        <p14:creationId xmlns:p14="http://schemas.microsoft.com/office/powerpoint/2010/main" val="3709369399"/>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normAutofit fontScale="90000"/>
          </a:bodyPr>
          <a:lstStyle/>
          <a:p>
            <a:r>
              <a:rPr lang="el-GR" dirty="0" smtClean="0"/>
              <a:t>Ψυχοκοινωνική αποκατάσταση </a:t>
            </a:r>
            <a:r>
              <a:rPr lang="en-US" dirty="0" smtClean="0"/>
              <a:t/>
            </a:r>
            <a:br>
              <a:rPr lang="en-US" dirty="0" smtClean="0"/>
            </a:br>
            <a:r>
              <a:rPr lang="el-GR" dirty="0" smtClean="0"/>
              <a:t>και κοινότητα</a:t>
            </a:r>
            <a:r>
              <a:rPr lang="en-US" dirty="0" smtClean="0"/>
              <a:t> </a:t>
            </a:r>
            <a:r>
              <a:rPr lang="en-US" sz="3100" b="0" dirty="0" smtClean="0">
                <a:latin typeface="Calibri" panose="020F0502020204030204" pitchFamily="34" charset="0"/>
              </a:rPr>
              <a:t>1/2</a:t>
            </a:r>
            <a:endParaRPr lang="el-GR" sz="3100" b="0" dirty="0">
              <a:latin typeface="Calibri" panose="020F0502020204030204" pitchFamily="34" charset="0"/>
            </a:endParaRPr>
          </a:p>
        </p:txBody>
      </p:sp>
      <p:sp>
        <p:nvSpPr>
          <p:cNvPr id="3" name="2 - Θέση περιεχομένου"/>
          <p:cNvSpPr>
            <a:spLocks noGrp="1"/>
          </p:cNvSpPr>
          <p:nvPr>
            <p:ph sz="quarter" idx="1"/>
          </p:nvPr>
        </p:nvSpPr>
        <p:spPr/>
        <p:txBody>
          <a:bodyPr>
            <a:normAutofit/>
          </a:bodyPr>
          <a:lstStyle/>
          <a:p>
            <a:r>
              <a:rPr lang="el-GR" dirty="0" smtClean="0"/>
              <a:t>Η ψυχοκοινωνική αποκατάσταση ταυτίζεται με την κοινότητα.</a:t>
            </a:r>
            <a:endParaRPr lang="en-US" dirty="0" smtClean="0"/>
          </a:p>
          <a:p>
            <a:r>
              <a:rPr lang="el-GR" dirty="0" smtClean="0"/>
              <a:t>Ταυτίζεται ως το φυσικό κοινωνικό πεδίο όπου με δυναμικό τρόπο αλληλεπιδρούν οι ανθρώπινες σχέσεις, οι οποίες προσδιορίζουν την ψυχοκοινωνική κατάσταση του ατόμου και επηρεάζουν την εξέλιξη, τις επιπτώσεις αλλά και την αντιμετώπιση του ψυχικού προβλήματος. </a:t>
            </a:r>
          </a:p>
          <a:p>
            <a:endParaRPr lang="el-GR" dirty="0"/>
          </a:p>
        </p:txBody>
      </p:sp>
      <p:sp>
        <p:nvSpPr>
          <p:cNvPr id="5" name="Θέση αριθμού διαφάνειας 4"/>
          <p:cNvSpPr>
            <a:spLocks noGrp="1"/>
          </p:cNvSpPr>
          <p:nvPr>
            <p:ph type="sldNum" sz="quarter" idx="12"/>
          </p:nvPr>
        </p:nvSpPr>
        <p:spPr/>
        <p:txBody>
          <a:bodyPr>
            <a:normAutofit fontScale="85000" lnSpcReduction="20000"/>
          </a:bodyPr>
          <a:lstStyle/>
          <a:p>
            <a:fld id="{2DF384C6-F399-438E-BA89-7BE1FC33607B}" type="slidenum">
              <a:rPr lang="el-GR" smtClean="0"/>
              <a:pPr/>
              <a:t>28</a:t>
            </a:fld>
            <a:endParaRPr lang="el-GR"/>
          </a:p>
        </p:txBody>
      </p:sp>
    </p:spTree>
    <p:extLst>
      <p:ext uri="{BB962C8B-B14F-4D97-AF65-F5344CB8AC3E}">
        <p14:creationId xmlns:p14="http://schemas.microsoft.com/office/powerpoint/2010/main" val="2429229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normAutofit fontScale="90000"/>
          </a:bodyPr>
          <a:lstStyle/>
          <a:p>
            <a:r>
              <a:rPr lang="el-GR" dirty="0"/>
              <a:t>Το ψυχοκοινωνικό </a:t>
            </a:r>
            <a:r>
              <a:rPr lang="el-GR" dirty="0" smtClean="0"/>
              <a:t>μοντέλο της </a:t>
            </a:r>
            <a:r>
              <a:rPr lang="en-US" dirty="0" smtClean="0"/>
              <a:t/>
            </a:r>
            <a:br>
              <a:rPr lang="en-US" dirty="0" smtClean="0"/>
            </a:br>
            <a:r>
              <a:rPr lang="el-GR" dirty="0" smtClean="0"/>
              <a:t>Κοινωνικής Εργασίας</a:t>
            </a:r>
            <a:r>
              <a:rPr lang="en-US" dirty="0" smtClean="0"/>
              <a:t> </a:t>
            </a:r>
            <a:r>
              <a:rPr lang="en-US" sz="3100" b="0" dirty="0" smtClean="0">
                <a:latin typeface="Calibri" panose="020F0502020204030204" pitchFamily="34" charset="0"/>
              </a:rPr>
              <a:t>1/3</a:t>
            </a:r>
            <a:endParaRPr lang="el-GR" sz="3100" b="0" dirty="0">
              <a:latin typeface="Calibri" panose="020F0502020204030204" pitchFamily="34" charset="0"/>
            </a:endParaRPr>
          </a:p>
        </p:txBody>
      </p:sp>
      <p:sp>
        <p:nvSpPr>
          <p:cNvPr id="3" name="2 - Θέση περιεχομένου"/>
          <p:cNvSpPr>
            <a:spLocks noGrp="1"/>
          </p:cNvSpPr>
          <p:nvPr>
            <p:ph sz="quarter" idx="1"/>
          </p:nvPr>
        </p:nvSpPr>
        <p:spPr/>
        <p:txBody>
          <a:bodyPr>
            <a:normAutofit/>
          </a:bodyPr>
          <a:lstStyle/>
          <a:p>
            <a:r>
              <a:rPr lang="el-GR" dirty="0" smtClean="0"/>
              <a:t>Το ψυχοκοινωνικό μοντέλο εξασφαλίζει εκείνο το πλαίσιο που: </a:t>
            </a:r>
          </a:p>
          <a:p>
            <a:pPr>
              <a:buFont typeface="Wingdings" pitchFamily="2" charset="2"/>
              <a:buChar char="ü"/>
            </a:pPr>
            <a:r>
              <a:rPr lang="el-GR" dirty="0" smtClean="0"/>
              <a:t>Συνεκτιμά όλες τις επιμέρους μεταβλητές του παιδιού, της οικογένειας και του περιβάλλοντος, </a:t>
            </a:r>
          </a:p>
          <a:p>
            <a:pPr>
              <a:buFont typeface="Wingdings" pitchFamily="2" charset="2"/>
              <a:buChar char="ü"/>
            </a:pPr>
            <a:r>
              <a:rPr lang="el-GR" dirty="0" smtClean="0"/>
              <a:t>Οι οποίες αλληλεπιδρούν για να δημιουργήσουν τις δυσκολίες που εκδηλώνονται και εντοπίζονται στο παιδί. </a:t>
            </a:r>
          </a:p>
        </p:txBody>
      </p:sp>
      <p:sp>
        <p:nvSpPr>
          <p:cNvPr id="5" name="Θέση αριθμού διαφάνειας 4"/>
          <p:cNvSpPr>
            <a:spLocks noGrp="1"/>
          </p:cNvSpPr>
          <p:nvPr>
            <p:ph type="sldNum" sz="quarter" idx="12"/>
          </p:nvPr>
        </p:nvSpPr>
        <p:spPr/>
        <p:txBody>
          <a:bodyPr>
            <a:normAutofit fontScale="85000" lnSpcReduction="20000"/>
          </a:bodyPr>
          <a:lstStyle/>
          <a:p>
            <a:fld id="{2DF384C6-F399-438E-BA89-7BE1FC33607B}" type="slidenum">
              <a:rPr lang="el-GR" smtClean="0"/>
              <a:pPr/>
              <a:t>2</a:t>
            </a:fld>
            <a:endParaRPr lang="el-GR"/>
          </a:p>
        </p:txBody>
      </p:sp>
    </p:spTree>
    <p:extLst>
      <p:ext uri="{BB962C8B-B14F-4D97-AF65-F5344CB8AC3E}">
        <p14:creationId xmlns:p14="http://schemas.microsoft.com/office/powerpoint/2010/main" val="2006611296"/>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normAutofit fontScale="90000"/>
          </a:bodyPr>
          <a:lstStyle/>
          <a:p>
            <a:r>
              <a:rPr lang="el-GR" dirty="0">
                <a:solidFill>
                  <a:srgbClr val="775F55">
                    <a:lumMod val="75000"/>
                  </a:srgbClr>
                </a:solidFill>
              </a:rPr>
              <a:t>Ψυχοκοινωνική αποκατάσταση </a:t>
            </a:r>
            <a:r>
              <a:rPr lang="en-US" dirty="0">
                <a:solidFill>
                  <a:srgbClr val="775F55">
                    <a:lumMod val="75000"/>
                  </a:srgbClr>
                </a:solidFill>
              </a:rPr>
              <a:t/>
            </a:r>
            <a:br>
              <a:rPr lang="en-US" dirty="0">
                <a:solidFill>
                  <a:srgbClr val="775F55">
                    <a:lumMod val="75000"/>
                  </a:srgbClr>
                </a:solidFill>
              </a:rPr>
            </a:br>
            <a:r>
              <a:rPr lang="el-GR" dirty="0">
                <a:solidFill>
                  <a:srgbClr val="775F55">
                    <a:lumMod val="75000"/>
                  </a:srgbClr>
                </a:solidFill>
              </a:rPr>
              <a:t>και κοινότητα</a:t>
            </a:r>
            <a:r>
              <a:rPr lang="en-US" dirty="0">
                <a:solidFill>
                  <a:srgbClr val="775F55">
                    <a:lumMod val="75000"/>
                  </a:srgbClr>
                </a:solidFill>
              </a:rPr>
              <a:t> </a:t>
            </a:r>
            <a:r>
              <a:rPr lang="en-US" sz="3100" b="0" dirty="0" smtClean="0">
                <a:solidFill>
                  <a:srgbClr val="775F55">
                    <a:lumMod val="75000"/>
                  </a:srgbClr>
                </a:solidFill>
                <a:latin typeface="Calibri" panose="020F0502020204030204" pitchFamily="34" charset="0"/>
              </a:rPr>
              <a:t>2/2</a:t>
            </a:r>
            <a:endParaRPr lang="el-GR" dirty="0"/>
          </a:p>
        </p:txBody>
      </p:sp>
      <p:sp>
        <p:nvSpPr>
          <p:cNvPr id="3" name="2 - Θέση περιεχομένου"/>
          <p:cNvSpPr>
            <a:spLocks noGrp="1"/>
          </p:cNvSpPr>
          <p:nvPr>
            <p:ph sz="quarter" idx="1"/>
          </p:nvPr>
        </p:nvSpPr>
        <p:spPr/>
        <p:txBody>
          <a:bodyPr>
            <a:normAutofit/>
          </a:bodyPr>
          <a:lstStyle/>
          <a:p>
            <a:r>
              <a:rPr lang="el-GR" dirty="0" smtClean="0"/>
              <a:t>Στόχος της σύγχρονης παιδοψυχιατρικής: </a:t>
            </a:r>
            <a:endParaRPr lang="en-US" dirty="0" smtClean="0"/>
          </a:p>
          <a:p>
            <a:pPr>
              <a:buFont typeface="Wingdings" pitchFamily="2" charset="2"/>
              <a:buChar char="ü"/>
            </a:pPr>
            <a:r>
              <a:rPr lang="en-US" dirty="0" smtClean="0"/>
              <a:t>“</a:t>
            </a:r>
            <a:r>
              <a:rPr lang="el-GR" dirty="0" smtClean="0"/>
              <a:t>Όλα τα προβλήματα ψυχικής υγείας να αντιμετωπίζονται με την παραμονή των παιδιών και των εφήβων στην κοινότητα, παρέχοντας σε αυτά όλο το εύρος των εξειδικευμένων υπηρεσιών ψυχοκοινωνικής φροντίδας και αποκατάστασης που έχουν ανάγκη</a:t>
            </a:r>
            <a:r>
              <a:rPr lang="en-US" dirty="0" smtClean="0"/>
              <a:t>”</a:t>
            </a:r>
            <a:r>
              <a:rPr lang="el-GR" dirty="0" smtClean="0"/>
              <a:t>. </a:t>
            </a:r>
          </a:p>
          <a:p>
            <a:endParaRPr lang="el-GR" dirty="0"/>
          </a:p>
        </p:txBody>
      </p:sp>
      <p:sp>
        <p:nvSpPr>
          <p:cNvPr id="5" name="Θέση αριθμού διαφάνειας 4"/>
          <p:cNvSpPr>
            <a:spLocks noGrp="1"/>
          </p:cNvSpPr>
          <p:nvPr>
            <p:ph type="sldNum" sz="quarter" idx="12"/>
          </p:nvPr>
        </p:nvSpPr>
        <p:spPr/>
        <p:txBody>
          <a:bodyPr>
            <a:normAutofit fontScale="85000" lnSpcReduction="20000"/>
          </a:bodyPr>
          <a:lstStyle/>
          <a:p>
            <a:fld id="{2DF384C6-F399-438E-BA89-7BE1FC33607B}" type="slidenum">
              <a:rPr lang="el-GR" smtClean="0"/>
              <a:pPr/>
              <a:t>29</a:t>
            </a:fld>
            <a:endParaRPr lang="el-GR"/>
          </a:p>
        </p:txBody>
      </p:sp>
    </p:spTree>
    <p:extLst>
      <p:ext uri="{BB962C8B-B14F-4D97-AF65-F5344CB8AC3E}">
        <p14:creationId xmlns:p14="http://schemas.microsoft.com/office/powerpoint/2010/main" val="4212764859"/>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sz="quarter" idx="1"/>
          </p:nvPr>
        </p:nvSpPr>
        <p:spPr>
          <a:xfrm>
            <a:off x="612648" y="1600200"/>
            <a:ext cx="8351840" cy="4853136"/>
          </a:xfrm>
        </p:spPr>
        <p:txBody>
          <a:bodyPr>
            <a:noAutofit/>
          </a:bodyPr>
          <a:lstStyle/>
          <a:p>
            <a:r>
              <a:rPr lang="el-GR" sz="2200" dirty="0" smtClean="0"/>
              <a:t>Υποστηρίζει την ψυχική ανθεκτικότητα και την καλή ψυχική υγεία η οποία έχει άμεση σχέση με: </a:t>
            </a:r>
          </a:p>
          <a:p>
            <a:pPr>
              <a:buFont typeface="Wingdings" pitchFamily="2" charset="2"/>
              <a:buChar char="ü"/>
            </a:pPr>
            <a:r>
              <a:rPr lang="el-GR" sz="2200" dirty="0" smtClean="0"/>
              <a:t>Βελτίωση των εκπαιδευτικών επιτευγμάτων και της παραγωγικότητας, </a:t>
            </a:r>
          </a:p>
          <a:p>
            <a:pPr>
              <a:buFont typeface="Wingdings" pitchFamily="2" charset="2"/>
              <a:buChar char="ü"/>
            </a:pPr>
            <a:r>
              <a:rPr lang="el-GR" sz="2200" dirty="0" smtClean="0"/>
              <a:t>Βελτίωση της γνωστικής ικανότητας, </a:t>
            </a:r>
          </a:p>
          <a:p>
            <a:pPr>
              <a:buFont typeface="Wingdings" pitchFamily="2" charset="2"/>
              <a:buChar char="ü"/>
            </a:pPr>
            <a:r>
              <a:rPr lang="el-GR" sz="2200" dirty="0" smtClean="0"/>
              <a:t>Καλύτερη φυσική υγεία,</a:t>
            </a:r>
          </a:p>
          <a:p>
            <a:pPr>
              <a:buFont typeface="Wingdings" pitchFamily="2" charset="2"/>
              <a:buChar char="ü"/>
            </a:pPr>
            <a:r>
              <a:rPr lang="el-GR" sz="2200" dirty="0" smtClean="0"/>
              <a:t>Μείωση θνησιμότητας, </a:t>
            </a:r>
          </a:p>
          <a:p>
            <a:pPr>
              <a:buFont typeface="Wingdings" pitchFamily="2" charset="2"/>
              <a:buChar char="ü"/>
            </a:pPr>
            <a:r>
              <a:rPr lang="el-GR" sz="2200" dirty="0" smtClean="0"/>
              <a:t>Αύξηση κοινωνικής αλληλεπίδρασης και κοινωνικής συμμετοχής, και</a:t>
            </a:r>
          </a:p>
          <a:p>
            <a:pPr>
              <a:buFont typeface="Wingdings" pitchFamily="2" charset="2"/>
              <a:buChar char="ü"/>
            </a:pPr>
            <a:r>
              <a:rPr lang="el-GR" sz="2200" dirty="0" smtClean="0"/>
              <a:t>Μείωση του κίνδυνου εκδήλωσης ψυχικών διαταραχών και μείωση των αυτοκτονιών.</a:t>
            </a:r>
            <a:endParaRPr lang="el-GR" sz="2200" dirty="0"/>
          </a:p>
        </p:txBody>
      </p:sp>
      <p:sp>
        <p:nvSpPr>
          <p:cNvPr id="4" name="Θέση αριθμού διαφάνειας 3"/>
          <p:cNvSpPr>
            <a:spLocks noGrp="1"/>
          </p:cNvSpPr>
          <p:nvPr>
            <p:ph type="sldNum" sz="quarter" idx="12"/>
          </p:nvPr>
        </p:nvSpPr>
        <p:spPr/>
        <p:txBody>
          <a:bodyPr>
            <a:normAutofit fontScale="85000" lnSpcReduction="20000"/>
          </a:bodyPr>
          <a:lstStyle/>
          <a:p>
            <a:fld id="{2DF384C6-F399-438E-BA89-7BE1FC33607B}" type="slidenum">
              <a:rPr lang="el-GR" smtClean="0"/>
              <a:pPr/>
              <a:t>30</a:t>
            </a:fld>
            <a:endParaRPr lang="el-GR"/>
          </a:p>
        </p:txBody>
      </p:sp>
      <p:sp>
        <p:nvSpPr>
          <p:cNvPr id="5" name="Τίτλος 4"/>
          <p:cNvSpPr>
            <a:spLocks noGrp="1"/>
          </p:cNvSpPr>
          <p:nvPr>
            <p:ph type="title"/>
          </p:nvPr>
        </p:nvSpPr>
        <p:spPr/>
        <p:txBody>
          <a:bodyPr>
            <a:normAutofit fontScale="90000"/>
          </a:bodyPr>
          <a:lstStyle/>
          <a:p>
            <a:r>
              <a:rPr lang="el-GR" dirty="0"/>
              <a:t>Η Κοινωνική Εργασία στη πρόληψη και την προαγωγή της ψυχικής υγείας των παιδιών </a:t>
            </a:r>
            <a:r>
              <a:rPr lang="en-US" sz="3100" b="0" dirty="0" smtClean="0">
                <a:latin typeface="Calibri" panose="020F0502020204030204" pitchFamily="34" charset="0"/>
              </a:rPr>
              <a:t>1/2</a:t>
            </a:r>
            <a:endParaRPr lang="el-GR" sz="3100" b="0" dirty="0">
              <a:latin typeface="Calibri" panose="020F0502020204030204" pitchFamily="34" charset="0"/>
            </a:endParaRPr>
          </a:p>
        </p:txBody>
      </p:sp>
    </p:spTree>
    <p:extLst>
      <p:ext uri="{BB962C8B-B14F-4D97-AF65-F5344CB8AC3E}">
        <p14:creationId xmlns:p14="http://schemas.microsoft.com/office/powerpoint/2010/main" val="3731717606"/>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normAutofit fontScale="90000"/>
          </a:bodyPr>
          <a:lstStyle/>
          <a:p>
            <a:r>
              <a:rPr lang="el-GR" dirty="0">
                <a:solidFill>
                  <a:srgbClr val="775F55">
                    <a:lumMod val="75000"/>
                  </a:srgbClr>
                </a:solidFill>
              </a:rPr>
              <a:t>Η Κοινωνική Εργασία στη πρόληψη και την προαγωγή της ψυχικής υγείας των παιδιών </a:t>
            </a:r>
            <a:r>
              <a:rPr lang="en-US" sz="3100" b="0" dirty="0" smtClean="0">
                <a:solidFill>
                  <a:srgbClr val="775F55">
                    <a:lumMod val="75000"/>
                  </a:srgbClr>
                </a:solidFill>
                <a:latin typeface="Calibri" panose="020F0502020204030204" pitchFamily="34" charset="0"/>
              </a:rPr>
              <a:t>2/2</a:t>
            </a:r>
            <a:endParaRPr lang="el-GR" dirty="0"/>
          </a:p>
        </p:txBody>
      </p:sp>
      <p:sp>
        <p:nvSpPr>
          <p:cNvPr id="3" name="2 - Θέση περιεχομένου"/>
          <p:cNvSpPr>
            <a:spLocks noGrp="1"/>
          </p:cNvSpPr>
          <p:nvPr>
            <p:ph sz="quarter" idx="1"/>
          </p:nvPr>
        </p:nvSpPr>
        <p:spPr>
          <a:xfrm>
            <a:off x="612648" y="1600200"/>
            <a:ext cx="7991800" cy="4495800"/>
          </a:xfrm>
        </p:spPr>
        <p:txBody>
          <a:bodyPr>
            <a:normAutofit/>
          </a:bodyPr>
          <a:lstStyle/>
          <a:p>
            <a:r>
              <a:rPr lang="el-GR" dirty="0" smtClean="0"/>
              <a:t>Η πρόληψη και προαγωγή της ψυχικής υγείας στην παιδική ηλικία μειώνουν τους κινδύνους συναισθηματικών και </a:t>
            </a:r>
            <a:r>
              <a:rPr lang="el-GR" dirty="0" err="1" smtClean="0"/>
              <a:t>συμπεριφορικών</a:t>
            </a:r>
            <a:r>
              <a:rPr lang="el-GR" dirty="0" smtClean="0"/>
              <a:t> προβλημάτων και διαταραχών στην ενήλικη ζωή. </a:t>
            </a:r>
          </a:p>
        </p:txBody>
      </p:sp>
      <p:sp>
        <p:nvSpPr>
          <p:cNvPr id="5" name="Θέση αριθμού διαφάνειας 4"/>
          <p:cNvSpPr>
            <a:spLocks noGrp="1"/>
          </p:cNvSpPr>
          <p:nvPr>
            <p:ph type="sldNum" sz="quarter" idx="12"/>
          </p:nvPr>
        </p:nvSpPr>
        <p:spPr/>
        <p:txBody>
          <a:bodyPr>
            <a:normAutofit fontScale="85000" lnSpcReduction="20000"/>
          </a:bodyPr>
          <a:lstStyle/>
          <a:p>
            <a:fld id="{2DF384C6-F399-438E-BA89-7BE1FC33607B}" type="slidenum">
              <a:rPr lang="el-GR" smtClean="0"/>
              <a:pPr/>
              <a:t>31</a:t>
            </a:fld>
            <a:endParaRPr lang="el-GR"/>
          </a:p>
        </p:txBody>
      </p:sp>
    </p:spTree>
    <p:extLst>
      <p:ext uri="{BB962C8B-B14F-4D97-AF65-F5344CB8AC3E}">
        <p14:creationId xmlns:p14="http://schemas.microsoft.com/office/powerpoint/2010/main" val="1095128881"/>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normAutofit fontScale="90000"/>
          </a:bodyPr>
          <a:lstStyle/>
          <a:p>
            <a:r>
              <a:rPr lang="el-GR" dirty="0" smtClean="0"/>
              <a:t>Παρεμβάσεις πρόληψης και προαγωγής της ψυχικής υγείας παιδιών</a:t>
            </a:r>
            <a:endParaRPr lang="el-GR" dirty="0"/>
          </a:p>
        </p:txBody>
      </p:sp>
      <p:sp>
        <p:nvSpPr>
          <p:cNvPr id="3" name="2 - Θέση περιεχομένου"/>
          <p:cNvSpPr>
            <a:spLocks noGrp="1"/>
          </p:cNvSpPr>
          <p:nvPr>
            <p:ph sz="quarter" idx="1"/>
          </p:nvPr>
        </p:nvSpPr>
        <p:spPr/>
        <p:txBody>
          <a:bodyPr>
            <a:normAutofit/>
          </a:bodyPr>
          <a:lstStyle/>
          <a:p>
            <a:r>
              <a:rPr lang="el-GR" dirty="0" smtClean="0"/>
              <a:t>Αναφέρονται διάφορες παρεμβάσεις που αφορούν: </a:t>
            </a:r>
          </a:p>
          <a:p>
            <a:pPr>
              <a:buFont typeface="Wingdings" pitchFamily="2" charset="2"/>
              <a:buChar char="ü"/>
            </a:pPr>
            <a:r>
              <a:rPr lang="el-GR" dirty="0" smtClean="0"/>
              <a:t>στην προαγωγή της ψυχικής υγείας των γονέων, </a:t>
            </a:r>
          </a:p>
          <a:p>
            <a:pPr>
              <a:buFont typeface="Wingdings" pitchFamily="2" charset="2"/>
              <a:buChar char="ü"/>
            </a:pPr>
            <a:r>
              <a:rPr lang="el-GR" dirty="0" smtClean="0"/>
              <a:t>στην υποστήριξη των γονικών δεξιοτήτων, </a:t>
            </a:r>
          </a:p>
          <a:p>
            <a:pPr>
              <a:buFont typeface="Wingdings" pitchFamily="2" charset="2"/>
              <a:buChar char="ü"/>
            </a:pPr>
            <a:r>
              <a:rPr lang="el-GR" dirty="0" smtClean="0"/>
              <a:t>στην πρόληψη κατά την προσχολική ηλικία, </a:t>
            </a:r>
          </a:p>
          <a:p>
            <a:pPr>
              <a:buFont typeface="Wingdings" pitchFamily="2" charset="2"/>
              <a:buChar char="ü"/>
            </a:pPr>
            <a:r>
              <a:rPr lang="el-GR" dirty="0" smtClean="0"/>
              <a:t>στην προαγωγή της ψυχικής υγείας στα σχολεία, και </a:t>
            </a:r>
          </a:p>
          <a:p>
            <a:pPr>
              <a:buFont typeface="Wingdings" pitchFamily="2" charset="2"/>
              <a:buChar char="ü"/>
            </a:pPr>
            <a:r>
              <a:rPr lang="el-GR" dirty="0" smtClean="0"/>
              <a:t>στην πρόληψη του εκφοβισμού, της βίας και της κακοποίησης.</a:t>
            </a:r>
          </a:p>
        </p:txBody>
      </p:sp>
      <p:sp>
        <p:nvSpPr>
          <p:cNvPr id="5" name="Θέση αριθμού διαφάνειας 4"/>
          <p:cNvSpPr>
            <a:spLocks noGrp="1"/>
          </p:cNvSpPr>
          <p:nvPr>
            <p:ph type="sldNum" sz="quarter" idx="12"/>
          </p:nvPr>
        </p:nvSpPr>
        <p:spPr/>
        <p:txBody>
          <a:bodyPr>
            <a:normAutofit fontScale="85000" lnSpcReduction="20000"/>
          </a:bodyPr>
          <a:lstStyle/>
          <a:p>
            <a:fld id="{2DF384C6-F399-438E-BA89-7BE1FC33607B}" type="slidenum">
              <a:rPr lang="el-GR" smtClean="0"/>
              <a:pPr/>
              <a:t>32</a:t>
            </a:fld>
            <a:endParaRPr lang="el-GR"/>
          </a:p>
        </p:txBody>
      </p:sp>
    </p:spTree>
    <p:extLst>
      <p:ext uri="{BB962C8B-B14F-4D97-AF65-F5344CB8AC3E}">
        <p14:creationId xmlns:p14="http://schemas.microsoft.com/office/powerpoint/2010/main" val="3400623646"/>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normAutofit fontScale="90000"/>
          </a:bodyPr>
          <a:lstStyle/>
          <a:p>
            <a:r>
              <a:rPr lang="el-GR" dirty="0" smtClean="0"/>
              <a:t>Το έργο των κοινωνικών λειτουργών </a:t>
            </a:r>
            <a:r>
              <a:rPr lang="en-US" dirty="0" smtClean="0"/>
              <a:t/>
            </a:r>
            <a:br>
              <a:rPr lang="en-US" dirty="0" smtClean="0"/>
            </a:br>
            <a:r>
              <a:rPr lang="el-GR" dirty="0" smtClean="0"/>
              <a:t>στην πρόληψη</a:t>
            </a:r>
            <a:endParaRPr lang="el-GR" dirty="0"/>
          </a:p>
        </p:txBody>
      </p:sp>
      <p:sp>
        <p:nvSpPr>
          <p:cNvPr id="3" name="2 - Θέση περιεχομένου"/>
          <p:cNvSpPr>
            <a:spLocks noGrp="1"/>
          </p:cNvSpPr>
          <p:nvPr>
            <p:ph sz="quarter" idx="1"/>
          </p:nvPr>
        </p:nvSpPr>
        <p:spPr>
          <a:xfrm>
            <a:off x="612648" y="1600200"/>
            <a:ext cx="8153400" cy="4925144"/>
          </a:xfrm>
        </p:spPr>
        <p:txBody>
          <a:bodyPr>
            <a:normAutofit/>
          </a:bodyPr>
          <a:lstStyle/>
          <a:p>
            <a:r>
              <a:rPr lang="el-GR" dirty="0" smtClean="0"/>
              <a:t>Στο έργο της διεπιστημονικής ομάδας για την πρόληψη και την προαγωγή της ψυχικής υγείας των παιδιών και των εφήβων, ο ρόλος των κοινωνικών λειτουργών αφορά στην ανάπτυξη σχετικών δραστηριοτήτων και παρεμβάσεων  που βασίζονται στις μεθόδους της Κοινωνικής Εργασίας με ομάδες και την κοινότητα.  </a:t>
            </a:r>
          </a:p>
          <a:p>
            <a:r>
              <a:rPr lang="el-GR" dirty="0" smtClean="0"/>
              <a:t>Αυτές οι προσεγγίσεις προσφέρουν μία εναλλακτική εστίαση για το ρόλο της Κοινωνικής Εργασίας (πέραν της κλινικής εργασίας) και την καθιστούν ως τον κλάδο που προσεγγίζει περισσότερο τις στρατηγικές πρόληψης και προαγωγής της ψυχικής υγείας από τους υπόλοιπους κλάδους. </a:t>
            </a:r>
            <a:endParaRPr lang="el-GR" dirty="0"/>
          </a:p>
        </p:txBody>
      </p:sp>
      <p:sp>
        <p:nvSpPr>
          <p:cNvPr id="5" name="Θέση αριθμού διαφάνειας 4"/>
          <p:cNvSpPr>
            <a:spLocks noGrp="1"/>
          </p:cNvSpPr>
          <p:nvPr>
            <p:ph type="sldNum" sz="quarter" idx="12"/>
          </p:nvPr>
        </p:nvSpPr>
        <p:spPr/>
        <p:txBody>
          <a:bodyPr>
            <a:normAutofit fontScale="85000" lnSpcReduction="20000"/>
          </a:bodyPr>
          <a:lstStyle/>
          <a:p>
            <a:fld id="{2DF384C6-F399-438E-BA89-7BE1FC33607B}" type="slidenum">
              <a:rPr lang="el-GR" smtClean="0"/>
              <a:pPr/>
              <a:t>33</a:t>
            </a:fld>
            <a:endParaRPr lang="el-GR"/>
          </a:p>
        </p:txBody>
      </p:sp>
    </p:spTree>
    <p:extLst>
      <p:ext uri="{BB962C8B-B14F-4D97-AF65-F5344CB8AC3E}">
        <p14:creationId xmlns:p14="http://schemas.microsoft.com/office/powerpoint/2010/main" val="2959000972"/>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normAutofit fontScale="90000"/>
          </a:bodyPr>
          <a:lstStyle/>
          <a:p>
            <a:r>
              <a:rPr lang="el-GR" dirty="0"/>
              <a:t>Κύρια στρατηγική για την προαγωγή της ψυχικής ευεξίας στην κοινότητα</a:t>
            </a:r>
          </a:p>
        </p:txBody>
      </p:sp>
      <p:sp>
        <p:nvSpPr>
          <p:cNvPr id="3" name="2 - Θέση περιεχομένου"/>
          <p:cNvSpPr>
            <a:spLocks noGrp="1"/>
          </p:cNvSpPr>
          <p:nvPr>
            <p:ph sz="quarter" idx="1"/>
          </p:nvPr>
        </p:nvSpPr>
        <p:spPr>
          <a:xfrm>
            <a:off x="612648" y="1600200"/>
            <a:ext cx="8153400" cy="5141168"/>
          </a:xfrm>
        </p:spPr>
        <p:txBody>
          <a:bodyPr>
            <a:noAutofit/>
          </a:bodyPr>
          <a:lstStyle/>
          <a:p>
            <a:r>
              <a:rPr lang="el-GR" dirty="0" smtClean="0"/>
              <a:t>Κύρια στρατηγική για την προαγωγή της ψυχικής ευεξίας στην κοινότητα είναι: </a:t>
            </a:r>
          </a:p>
          <a:p>
            <a:pPr>
              <a:buFont typeface="Wingdings" pitchFamily="2" charset="2"/>
              <a:buChar char="ü"/>
            </a:pPr>
            <a:r>
              <a:rPr lang="el-GR" dirty="0" smtClean="0"/>
              <a:t>Η δημιουργία ενός υποστηρικτικού κοινωνικού, πολιτισμικού και φυσικού περιβάλλοντος, </a:t>
            </a:r>
          </a:p>
          <a:p>
            <a:pPr>
              <a:buFont typeface="Wingdings" pitchFamily="2" charset="2"/>
              <a:buChar char="ü"/>
            </a:pPr>
            <a:r>
              <a:rPr lang="el-GR" dirty="0" smtClean="0"/>
              <a:t>Με σημαντικούς δείκτες πρόβλεψης της ψυχικής υγείας  την κοινωνική υποστήριξη, τα κοινωνικά δίκτυα, την κοινωνική ενσωμάτωση και την κοινωνική συμμετοχή. </a:t>
            </a:r>
          </a:p>
          <a:p>
            <a:r>
              <a:rPr lang="el-GR" dirty="0" smtClean="0"/>
              <a:t>Όλα αυτά προϋποθέτουν ένα κοινωνικό περιβάλλον που να λειτουργεί δίχως κοινωνικό αποκλεισμό, κοινωνικές διακρίσεις, στίγμα και κοινωνικές προκαταλήψεις για τις ψυχικές διαταραχές. </a:t>
            </a:r>
            <a:endParaRPr lang="el-GR" dirty="0"/>
          </a:p>
        </p:txBody>
      </p:sp>
      <p:sp>
        <p:nvSpPr>
          <p:cNvPr id="5" name="Θέση αριθμού διαφάνειας 4"/>
          <p:cNvSpPr>
            <a:spLocks noGrp="1"/>
          </p:cNvSpPr>
          <p:nvPr>
            <p:ph type="sldNum" sz="quarter" idx="12"/>
          </p:nvPr>
        </p:nvSpPr>
        <p:spPr/>
        <p:txBody>
          <a:bodyPr>
            <a:normAutofit fontScale="85000" lnSpcReduction="20000"/>
          </a:bodyPr>
          <a:lstStyle/>
          <a:p>
            <a:fld id="{2DF384C6-F399-438E-BA89-7BE1FC33607B}" type="slidenum">
              <a:rPr lang="el-GR" smtClean="0"/>
              <a:pPr/>
              <a:t>34</a:t>
            </a:fld>
            <a:endParaRPr lang="el-GR"/>
          </a:p>
        </p:txBody>
      </p:sp>
    </p:spTree>
    <p:extLst>
      <p:ext uri="{BB962C8B-B14F-4D97-AF65-F5344CB8AC3E}">
        <p14:creationId xmlns:p14="http://schemas.microsoft.com/office/powerpoint/2010/main" val="1990758511"/>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normAutofit fontScale="90000"/>
          </a:bodyPr>
          <a:lstStyle/>
          <a:p>
            <a:r>
              <a:rPr lang="el-GR" dirty="0" smtClean="0"/>
              <a:t>Αξίες της Κοινωνικής Εργασίας και προαγωγή </a:t>
            </a:r>
            <a:r>
              <a:rPr lang="el-GR" dirty="0"/>
              <a:t>της ψυχικής ευεξίας στην κοινότητα</a:t>
            </a:r>
          </a:p>
        </p:txBody>
      </p:sp>
      <p:sp>
        <p:nvSpPr>
          <p:cNvPr id="3" name="2 - Θέση περιεχομένου"/>
          <p:cNvSpPr>
            <a:spLocks noGrp="1"/>
          </p:cNvSpPr>
          <p:nvPr>
            <p:ph sz="quarter" idx="1"/>
          </p:nvPr>
        </p:nvSpPr>
        <p:spPr>
          <a:xfrm>
            <a:off x="612648" y="1600200"/>
            <a:ext cx="8153400" cy="5069160"/>
          </a:xfrm>
        </p:spPr>
        <p:txBody>
          <a:bodyPr>
            <a:normAutofit/>
          </a:bodyPr>
          <a:lstStyle/>
          <a:p>
            <a:r>
              <a:rPr lang="el-GR" dirty="0" smtClean="0"/>
              <a:t>Το πλαίσιο αυτό αντικατοπτρίζει το σύστημα των αξιών της Κοινωνικής Εργασίας, όπως ειδικότερα προσδιορίζεται από τις αξίες: </a:t>
            </a:r>
          </a:p>
          <a:p>
            <a:pPr>
              <a:buFont typeface="Wingdings" pitchFamily="2" charset="2"/>
              <a:buChar char="ü"/>
            </a:pPr>
            <a:r>
              <a:rPr lang="el-GR" dirty="0" smtClean="0"/>
              <a:t>της κοινωνικής αλλαγής, </a:t>
            </a:r>
          </a:p>
          <a:p>
            <a:pPr>
              <a:buFont typeface="Wingdings" pitchFamily="2" charset="2"/>
              <a:buChar char="ü"/>
            </a:pPr>
            <a:r>
              <a:rPr lang="el-GR" dirty="0" smtClean="0"/>
              <a:t>της κοινωνικής δικαιοσύνης και </a:t>
            </a:r>
          </a:p>
          <a:p>
            <a:pPr>
              <a:buFont typeface="Wingdings" pitchFamily="2" charset="2"/>
              <a:buChar char="ü"/>
            </a:pPr>
            <a:r>
              <a:rPr lang="el-GR" dirty="0" smtClean="0"/>
              <a:t>της ενδυνάμωσης. </a:t>
            </a:r>
          </a:p>
          <a:p>
            <a:r>
              <a:rPr lang="el-GR" dirty="0" smtClean="0"/>
              <a:t>Αυτές αποτελούν παράλληλα και τις βασικές αρχές της Κοινωνικής Εργασίας στην Ψυχική Υγεία και των παρεμβάσεων με σκοπό την πρόληψη και την προαγωγή της. </a:t>
            </a:r>
            <a:endParaRPr lang="el-GR" dirty="0"/>
          </a:p>
        </p:txBody>
      </p:sp>
      <p:sp>
        <p:nvSpPr>
          <p:cNvPr id="5" name="Θέση αριθμού διαφάνειας 4"/>
          <p:cNvSpPr>
            <a:spLocks noGrp="1"/>
          </p:cNvSpPr>
          <p:nvPr>
            <p:ph type="sldNum" sz="quarter" idx="12"/>
          </p:nvPr>
        </p:nvSpPr>
        <p:spPr/>
        <p:txBody>
          <a:bodyPr>
            <a:normAutofit fontScale="85000" lnSpcReduction="20000"/>
          </a:bodyPr>
          <a:lstStyle/>
          <a:p>
            <a:fld id="{2DF384C6-F399-438E-BA89-7BE1FC33607B}" type="slidenum">
              <a:rPr lang="el-GR" smtClean="0"/>
              <a:pPr/>
              <a:t>35</a:t>
            </a:fld>
            <a:endParaRPr lang="el-GR"/>
          </a:p>
        </p:txBody>
      </p:sp>
    </p:spTree>
    <p:extLst>
      <p:ext uri="{BB962C8B-B14F-4D97-AF65-F5344CB8AC3E}">
        <p14:creationId xmlns:p14="http://schemas.microsoft.com/office/powerpoint/2010/main" val="2065431138"/>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sz="quarter" idx="1"/>
          </p:nvPr>
        </p:nvSpPr>
        <p:spPr/>
        <p:txBody>
          <a:bodyPr>
            <a:normAutofit/>
          </a:bodyPr>
          <a:lstStyle/>
          <a:p>
            <a:r>
              <a:rPr lang="el-GR" dirty="0" smtClean="0"/>
              <a:t>Οι παρεμβάσεις πρόληψης και προαγωγής της ψυχικής υγείας παιδιών και εφήβων των κοινωνικών λειτουργών διακρίνονται σε: </a:t>
            </a:r>
          </a:p>
          <a:p>
            <a:pPr>
              <a:buFont typeface="Wingdings" pitchFamily="2" charset="2"/>
              <a:buChar char="ü"/>
            </a:pPr>
            <a:r>
              <a:rPr lang="el-GR" dirty="0" smtClean="0"/>
              <a:t>καθολικές (που στοχεύουν σε ολόκληρο τον πληθυσμό), </a:t>
            </a:r>
          </a:p>
          <a:p>
            <a:pPr>
              <a:buFont typeface="Wingdings" pitchFamily="2" charset="2"/>
              <a:buChar char="ü"/>
            </a:pPr>
            <a:r>
              <a:rPr lang="el-GR" dirty="0" smtClean="0"/>
              <a:t>επιλεκτικές (που στοχεύουν σε υποομάδες του πληθυσμού με υψηλό ποσοστό επικινδυνότητας),</a:t>
            </a:r>
          </a:p>
          <a:p>
            <a:pPr>
              <a:buFont typeface="Wingdings" pitchFamily="2" charset="2"/>
              <a:buChar char="ü"/>
            </a:pPr>
            <a:r>
              <a:rPr lang="el-GR" dirty="0" smtClean="0"/>
              <a:t>καθοριζόμενες (που στοχεύουν σε άτομα που εμφανίζουν συμπτώματα προβλημάτων ψυχικής υγείας). </a:t>
            </a:r>
            <a:endParaRPr lang="el-GR" dirty="0"/>
          </a:p>
        </p:txBody>
      </p:sp>
      <p:sp>
        <p:nvSpPr>
          <p:cNvPr id="4" name="Θέση αριθμού διαφάνειας 3"/>
          <p:cNvSpPr>
            <a:spLocks noGrp="1"/>
          </p:cNvSpPr>
          <p:nvPr>
            <p:ph type="sldNum" sz="quarter" idx="12"/>
          </p:nvPr>
        </p:nvSpPr>
        <p:spPr/>
        <p:txBody>
          <a:bodyPr>
            <a:normAutofit fontScale="85000" lnSpcReduction="20000"/>
          </a:bodyPr>
          <a:lstStyle/>
          <a:p>
            <a:fld id="{2DF384C6-F399-438E-BA89-7BE1FC33607B}" type="slidenum">
              <a:rPr lang="el-GR" smtClean="0"/>
              <a:pPr/>
              <a:t>36</a:t>
            </a:fld>
            <a:endParaRPr lang="el-GR"/>
          </a:p>
        </p:txBody>
      </p:sp>
      <p:sp>
        <p:nvSpPr>
          <p:cNvPr id="5" name="Τίτλος 4"/>
          <p:cNvSpPr>
            <a:spLocks noGrp="1"/>
          </p:cNvSpPr>
          <p:nvPr>
            <p:ph type="title"/>
          </p:nvPr>
        </p:nvSpPr>
        <p:spPr/>
        <p:txBody>
          <a:bodyPr>
            <a:normAutofit/>
          </a:bodyPr>
          <a:lstStyle/>
          <a:p>
            <a:r>
              <a:rPr lang="el-GR" sz="3200" dirty="0"/>
              <a:t>Είδη παρεμβάσεων πρόληψης</a:t>
            </a:r>
          </a:p>
        </p:txBody>
      </p:sp>
    </p:spTree>
    <p:extLst>
      <p:ext uri="{BB962C8B-B14F-4D97-AF65-F5344CB8AC3E}">
        <p14:creationId xmlns:p14="http://schemas.microsoft.com/office/powerpoint/2010/main" val="3033594856"/>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sz="quarter" idx="1"/>
          </p:nvPr>
        </p:nvSpPr>
        <p:spPr>
          <a:xfrm>
            <a:off x="612648" y="1600200"/>
            <a:ext cx="8279832" cy="4997152"/>
          </a:xfrm>
        </p:spPr>
        <p:txBody>
          <a:bodyPr>
            <a:noAutofit/>
          </a:bodyPr>
          <a:lstStyle/>
          <a:p>
            <a:pPr>
              <a:buFont typeface="Wingdings" pitchFamily="2" charset="2"/>
              <a:buChar char="ü"/>
            </a:pPr>
            <a:r>
              <a:rPr lang="el-GR" sz="2300" dirty="0" err="1" smtClean="0"/>
              <a:t>Ψυχοεκπαιδευτικά</a:t>
            </a:r>
            <a:r>
              <a:rPr lang="el-GR" sz="2300" dirty="0" smtClean="0"/>
              <a:t> προγράμματα  (κατανόηση σχετικά με την ψυχική υγεία και απόκτησης νέων δεξιοτήτων για την αντιμετώπιση των </a:t>
            </a:r>
            <a:r>
              <a:rPr lang="el-GR" sz="2300" dirty="0" err="1" smtClean="0"/>
              <a:t>στρεσσογόνων</a:t>
            </a:r>
            <a:r>
              <a:rPr lang="el-GR" sz="2300" dirty="0" smtClean="0"/>
              <a:t> παραγόντων της καθημερινής ζωής). </a:t>
            </a:r>
          </a:p>
          <a:p>
            <a:pPr>
              <a:buFont typeface="Wingdings" pitchFamily="2" charset="2"/>
              <a:buChar char="ü"/>
            </a:pPr>
            <a:r>
              <a:rPr lang="el-GR" sz="2300" dirty="0" smtClean="0"/>
              <a:t>Ομάδες αμοιβαίας υποστήριξης σε ανάγκες ψυχικής υγείας και κατανόησης των εμπειριών (βασίζονται στην ενδυνάμωση που παρέχει η συλλογική ταύτιση για την αντιμετώπιση του αποκλεισμού και της απομόνωσης). </a:t>
            </a:r>
          </a:p>
          <a:p>
            <a:pPr>
              <a:buFont typeface="Wingdings" pitchFamily="2" charset="2"/>
              <a:buChar char="ü"/>
            </a:pPr>
            <a:r>
              <a:rPr lang="el-GR" sz="2300" dirty="0" smtClean="0"/>
              <a:t>Δράσεις υπεράσπισης των δικαιωμάτων των ατόμων με προβλήματα ψυχικής υγείας και καταπολέμησης των διακρίσεων και του στιγματισμού τους. </a:t>
            </a:r>
            <a:endParaRPr lang="el-GR" sz="2300" dirty="0"/>
          </a:p>
        </p:txBody>
      </p:sp>
      <p:sp>
        <p:nvSpPr>
          <p:cNvPr id="4" name="Θέση αριθμού διαφάνειας 3"/>
          <p:cNvSpPr>
            <a:spLocks noGrp="1"/>
          </p:cNvSpPr>
          <p:nvPr>
            <p:ph type="sldNum" sz="quarter" idx="12"/>
          </p:nvPr>
        </p:nvSpPr>
        <p:spPr/>
        <p:txBody>
          <a:bodyPr>
            <a:normAutofit fontScale="85000" lnSpcReduction="20000"/>
          </a:bodyPr>
          <a:lstStyle/>
          <a:p>
            <a:fld id="{2DF384C6-F399-438E-BA89-7BE1FC33607B}" type="slidenum">
              <a:rPr lang="el-GR" smtClean="0"/>
              <a:pPr/>
              <a:t>37</a:t>
            </a:fld>
            <a:endParaRPr lang="el-GR"/>
          </a:p>
        </p:txBody>
      </p:sp>
      <p:sp>
        <p:nvSpPr>
          <p:cNvPr id="5" name="Τίτλος 4"/>
          <p:cNvSpPr>
            <a:spLocks noGrp="1"/>
          </p:cNvSpPr>
          <p:nvPr>
            <p:ph type="title"/>
          </p:nvPr>
        </p:nvSpPr>
        <p:spPr>
          <a:xfrm>
            <a:off x="251520" y="228600"/>
            <a:ext cx="8856984" cy="990600"/>
          </a:xfrm>
        </p:spPr>
        <p:txBody>
          <a:bodyPr>
            <a:noAutofit/>
          </a:bodyPr>
          <a:lstStyle/>
          <a:p>
            <a:r>
              <a:rPr lang="el-GR" sz="3200" dirty="0" smtClean="0"/>
              <a:t>Παρεμβάσεις </a:t>
            </a:r>
            <a:r>
              <a:rPr lang="el-GR" sz="3200" dirty="0"/>
              <a:t>κοινωνικών λειτουργών πρόληψης και προαγωγής της ψυχικής υγείας παιδιών</a:t>
            </a:r>
          </a:p>
        </p:txBody>
      </p:sp>
    </p:spTree>
    <p:extLst>
      <p:ext uri="{BB962C8B-B14F-4D97-AF65-F5344CB8AC3E}">
        <p14:creationId xmlns:p14="http://schemas.microsoft.com/office/powerpoint/2010/main" val="1222836552"/>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sz="quarter" idx="1"/>
          </p:nvPr>
        </p:nvSpPr>
        <p:spPr>
          <a:xfrm>
            <a:off x="467544" y="1600200"/>
            <a:ext cx="8423848" cy="5141168"/>
          </a:xfrm>
        </p:spPr>
        <p:txBody>
          <a:bodyPr>
            <a:noAutofit/>
          </a:bodyPr>
          <a:lstStyle/>
          <a:p>
            <a:pPr>
              <a:lnSpc>
                <a:spcPct val="105000"/>
              </a:lnSpc>
              <a:spcBef>
                <a:spcPts val="900"/>
              </a:spcBef>
            </a:pPr>
            <a:r>
              <a:rPr lang="el-GR" sz="2200" dirty="0" smtClean="0"/>
              <a:t>Η Κοινωνική Εργασία είναι ένας από τους βασικούς κλάδους που στελεχώνει τις διεπιστημονικές ομάδες ψυχικής υγείας των παιδιών και εφήβων. </a:t>
            </a:r>
          </a:p>
          <a:p>
            <a:pPr>
              <a:lnSpc>
                <a:spcPct val="105000"/>
              </a:lnSpc>
              <a:spcBef>
                <a:spcPts val="900"/>
              </a:spcBef>
            </a:pPr>
            <a:r>
              <a:rPr lang="el-GR" sz="2200" dirty="0" smtClean="0"/>
              <a:t>Συμβάλει με το ψυχοκοινωνικό μοντέλο που πρεσβεύει στους τομείς: </a:t>
            </a:r>
          </a:p>
          <a:p>
            <a:pPr>
              <a:lnSpc>
                <a:spcPct val="105000"/>
              </a:lnSpc>
              <a:spcBef>
                <a:spcPts val="900"/>
              </a:spcBef>
              <a:buFont typeface="Wingdings" pitchFamily="2" charset="2"/>
              <a:buChar char="ü"/>
            </a:pPr>
            <a:r>
              <a:rPr lang="el-GR" sz="2200" dirty="0" smtClean="0"/>
              <a:t>της κοινωνικής μελέτης και της λήψης ιστορικού, </a:t>
            </a:r>
          </a:p>
          <a:p>
            <a:pPr>
              <a:lnSpc>
                <a:spcPct val="105000"/>
              </a:lnSpc>
              <a:spcBef>
                <a:spcPts val="900"/>
              </a:spcBef>
              <a:buFont typeface="Wingdings" pitchFamily="2" charset="2"/>
              <a:buChar char="ü"/>
            </a:pPr>
            <a:r>
              <a:rPr lang="el-GR" sz="2200" dirty="0" smtClean="0"/>
              <a:t>της διάγνωσης των προβλημάτων που αφορούν στα παιδιά, την οικογένεια, τις ομάδες και την κοινότητα, </a:t>
            </a:r>
          </a:p>
          <a:p>
            <a:pPr>
              <a:lnSpc>
                <a:spcPct val="105000"/>
              </a:lnSpc>
              <a:spcBef>
                <a:spcPts val="900"/>
              </a:spcBef>
              <a:buFont typeface="Wingdings" pitchFamily="2" charset="2"/>
              <a:buChar char="ü"/>
            </a:pPr>
            <a:r>
              <a:rPr lang="el-GR" sz="2200" dirty="0" smtClean="0"/>
              <a:t>της θεραπείας και της αποκατάστασης, </a:t>
            </a:r>
          </a:p>
          <a:p>
            <a:pPr>
              <a:lnSpc>
                <a:spcPct val="105000"/>
              </a:lnSpc>
              <a:spcBef>
                <a:spcPts val="900"/>
              </a:spcBef>
              <a:buFont typeface="Wingdings" pitchFamily="2" charset="2"/>
              <a:buChar char="ü"/>
            </a:pPr>
            <a:r>
              <a:rPr lang="el-GR" sz="2200" dirty="0" smtClean="0"/>
              <a:t>την πρόληψης και της προαγωγής της ψυχικής υγείας παιδιών και εφήβων, και </a:t>
            </a:r>
          </a:p>
          <a:p>
            <a:pPr>
              <a:lnSpc>
                <a:spcPct val="105000"/>
              </a:lnSpc>
              <a:spcBef>
                <a:spcPts val="900"/>
              </a:spcBef>
              <a:buFont typeface="Wingdings" pitchFamily="2" charset="2"/>
              <a:buChar char="ü"/>
            </a:pPr>
            <a:r>
              <a:rPr lang="el-GR" sz="2200" dirty="0" smtClean="0"/>
              <a:t>της έρευνας και του κοινωνικού σχεδιασμού. </a:t>
            </a:r>
            <a:endParaRPr lang="el-GR" sz="2200" dirty="0"/>
          </a:p>
        </p:txBody>
      </p:sp>
      <p:sp>
        <p:nvSpPr>
          <p:cNvPr id="4" name="Θέση αριθμού διαφάνειας 3"/>
          <p:cNvSpPr>
            <a:spLocks noGrp="1"/>
          </p:cNvSpPr>
          <p:nvPr>
            <p:ph type="sldNum" sz="quarter" idx="12"/>
          </p:nvPr>
        </p:nvSpPr>
        <p:spPr/>
        <p:txBody>
          <a:bodyPr>
            <a:normAutofit fontScale="85000" lnSpcReduction="20000"/>
          </a:bodyPr>
          <a:lstStyle/>
          <a:p>
            <a:fld id="{2DF384C6-F399-438E-BA89-7BE1FC33607B}" type="slidenum">
              <a:rPr lang="el-GR" smtClean="0"/>
              <a:pPr/>
              <a:t>38</a:t>
            </a:fld>
            <a:endParaRPr lang="el-GR"/>
          </a:p>
        </p:txBody>
      </p:sp>
      <p:sp>
        <p:nvSpPr>
          <p:cNvPr id="5" name="Τίτλος 4"/>
          <p:cNvSpPr>
            <a:spLocks noGrp="1"/>
          </p:cNvSpPr>
          <p:nvPr>
            <p:ph type="title"/>
          </p:nvPr>
        </p:nvSpPr>
        <p:spPr/>
        <p:txBody>
          <a:bodyPr>
            <a:normAutofit/>
          </a:bodyPr>
          <a:lstStyle/>
          <a:p>
            <a:r>
              <a:rPr lang="el-GR" sz="3200" dirty="0" smtClean="0"/>
              <a:t>Σύνοψη</a:t>
            </a:r>
            <a:r>
              <a:rPr lang="en-US" sz="3200" dirty="0" smtClean="0"/>
              <a:t> </a:t>
            </a:r>
            <a:r>
              <a:rPr lang="en-US" sz="2800" b="0" dirty="0" smtClean="0">
                <a:latin typeface="Calibri" panose="020F0502020204030204" pitchFamily="34" charset="0"/>
              </a:rPr>
              <a:t>1/3</a:t>
            </a:r>
            <a:endParaRPr lang="el-GR" sz="2800" b="0" dirty="0">
              <a:latin typeface="Calibri" panose="020F0502020204030204" pitchFamily="34" charset="0"/>
            </a:endParaRPr>
          </a:p>
        </p:txBody>
      </p:sp>
    </p:spTree>
    <p:extLst>
      <p:ext uri="{BB962C8B-B14F-4D97-AF65-F5344CB8AC3E}">
        <p14:creationId xmlns:p14="http://schemas.microsoft.com/office/powerpoint/2010/main" val="377000778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normAutofit fontScale="90000"/>
          </a:bodyPr>
          <a:lstStyle/>
          <a:p>
            <a:r>
              <a:rPr lang="el-GR" dirty="0">
                <a:solidFill>
                  <a:srgbClr val="775F55">
                    <a:lumMod val="75000"/>
                  </a:srgbClr>
                </a:solidFill>
              </a:rPr>
              <a:t>Το ψυχοκοινωνικό μοντέλο της </a:t>
            </a:r>
            <a:r>
              <a:rPr lang="en-US" dirty="0">
                <a:solidFill>
                  <a:srgbClr val="775F55">
                    <a:lumMod val="75000"/>
                  </a:srgbClr>
                </a:solidFill>
              </a:rPr>
              <a:t/>
            </a:r>
            <a:br>
              <a:rPr lang="en-US" dirty="0">
                <a:solidFill>
                  <a:srgbClr val="775F55">
                    <a:lumMod val="75000"/>
                  </a:srgbClr>
                </a:solidFill>
              </a:rPr>
            </a:br>
            <a:r>
              <a:rPr lang="el-GR" dirty="0">
                <a:solidFill>
                  <a:srgbClr val="775F55">
                    <a:lumMod val="75000"/>
                  </a:srgbClr>
                </a:solidFill>
              </a:rPr>
              <a:t>Κοινωνικής Εργασίας</a:t>
            </a:r>
            <a:r>
              <a:rPr lang="en-US" dirty="0">
                <a:solidFill>
                  <a:srgbClr val="775F55">
                    <a:lumMod val="75000"/>
                  </a:srgbClr>
                </a:solidFill>
              </a:rPr>
              <a:t> </a:t>
            </a:r>
            <a:r>
              <a:rPr lang="en-US" sz="3100" b="0" dirty="0" smtClean="0">
                <a:solidFill>
                  <a:srgbClr val="775F55">
                    <a:lumMod val="75000"/>
                  </a:srgbClr>
                </a:solidFill>
                <a:latin typeface="Calibri" panose="020F0502020204030204" pitchFamily="34" charset="0"/>
              </a:rPr>
              <a:t>2/3</a:t>
            </a:r>
            <a:endParaRPr lang="el-GR" dirty="0"/>
          </a:p>
        </p:txBody>
      </p:sp>
      <p:sp>
        <p:nvSpPr>
          <p:cNvPr id="3" name="2 - Θέση περιεχομένου"/>
          <p:cNvSpPr>
            <a:spLocks noGrp="1"/>
          </p:cNvSpPr>
          <p:nvPr>
            <p:ph sz="quarter" idx="1"/>
          </p:nvPr>
        </p:nvSpPr>
        <p:spPr/>
        <p:txBody>
          <a:bodyPr>
            <a:normAutofit/>
          </a:bodyPr>
          <a:lstStyle/>
          <a:p>
            <a:r>
              <a:rPr lang="el-GR" dirty="0" smtClean="0"/>
              <a:t>Δίχως αυτήν την ολιστική προσέγγιση της Κοινωνικής Εργασίας υπάρχει ο κίνδυνος:</a:t>
            </a:r>
          </a:p>
          <a:p>
            <a:pPr>
              <a:buFont typeface="Wingdings" pitchFamily="2" charset="2"/>
              <a:buChar char="ü"/>
            </a:pPr>
            <a:r>
              <a:rPr lang="el-GR" dirty="0" smtClean="0"/>
              <a:t>Της συσχέτισης της ψυχικής υγείας του παιδιού με μια διαδικασία ιατρικού παθολογικού στιγματισμού</a:t>
            </a:r>
            <a:r>
              <a:rPr lang="en-US" dirty="0" smtClean="0"/>
              <a:t>,</a:t>
            </a:r>
            <a:r>
              <a:rPr lang="el-GR" dirty="0" smtClean="0"/>
              <a:t> </a:t>
            </a:r>
          </a:p>
          <a:p>
            <a:pPr>
              <a:buFont typeface="Wingdings" pitchFamily="2" charset="2"/>
              <a:buChar char="ü"/>
            </a:pPr>
            <a:r>
              <a:rPr lang="el-GR" dirty="0" smtClean="0"/>
              <a:t>Της πεποίθησης πως τελικά είναι μόνο οι γονείς αυτοί που χρειάζονται βοήθεια, για να αντεπεξέλθουν στις διαθέσεις και στη συμπεριφορά του παιδιού τους.</a:t>
            </a:r>
            <a:endParaRPr lang="el-GR" dirty="0"/>
          </a:p>
        </p:txBody>
      </p:sp>
      <p:sp>
        <p:nvSpPr>
          <p:cNvPr id="5" name="Θέση αριθμού διαφάνειας 4"/>
          <p:cNvSpPr>
            <a:spLocks noGrp="1"/>
          </p:cNvSpPr>
          <p:nvPr>
            <p:ph type="sldNum" sz="quarter" idx="12"/>
          </p:nvPr>
        </p:nvSpPr>
        <p:spPr/>
        <p:txBody>
          <a:bodyPr>
            <a:normAutofit fontScale="85000" lnSpcReduction="20000"/>
          </a:bodyPr>
          <a:lstStyle/>
          <a:p>
            <a:fld id="{2DF384C6-F399-438E-BA89-7BE1FC33607B}" type="slidenum">
              <a:rPr lang="el-GR" smtClean="0"/>
              <a:pPr/>
              <a:t>3</a:t>
            </a:fld>
            <a:endParaRPr lang="el-GR"/>
          </a:p>
        </p:txBody>
      </p:sp>
    </p:spTree>
    <p:extLst>
      <p:ext uri="{BB962C8B-B14F-4D97-AF65-F5344CB8AC3E}">
        <p14:creationId xmlns:p14="http://schemas.microsoft.com/office/powerpoint/2010/main" val="1301909888"/>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lstStyle/>
          <a:p>
            <a:r>
              <a:rPr lang="el-GR" sz="3200" dirty="0">
                <a:solidFill>
                  <a:srgbClr val="775F55">
                    <a:lumMod val="75000"/>
                  </a:srgbClr>
                </a:solidFill>
              </a:rPr>
              <a:t>Σύνοψη</a:t>
            </a:r>
            <a:r>
              <a:rPr lang="en-US" sz="3200" dirty="0">
                <a:solidFill>
                  <a:srgbClr val="775F55">
                    <a:lumMod val="75000"/>
                  </a:srgbClr>
                </a:solidFill>
              </a:rPr>
              <a:t> </a:t>
            </a:r>
            <a:r>
              <a:rPr lang="en-US" sz="2800" b="0" dirty="0" smtClean="0">
                <a:solidFill>
                  <a:srgbClr val="775F55">
                    <a:lumMod val="75000"/>
                  </a:srgbClr>
                </a:solidFill>
                <a:latin typeface="Calibri" panose="020F0502020204030204" pitchFamily="34" charset="0"/>
              </a:rPr>
              <a:t>2/3</a:t>
            </a:r>
            <a:endParaRPr lang="el-GR" dirty="0"/>
          </a:p>
        </p:txBody>
      </p:sp>
      <p:sp>
        <p:nvSpPr>
          <p:cNvPr id="3" name="2 - Θέση περιεχομένου"/>
          <p:cNvSpPr>
            <a:spLocks noGrp="1"/>
          </p:cNvSpPr>
          <p:nvPr>
            <p:ph sz="quarter" idx="1"/>
          </p:nvPr>
        </p:nvSpPr>
        <p:spPr/>
        <p:txBody>
          <a:bodyPr>
            <a:noAutofit/>
          </a:bodyPr>
          <a:lstStyle/>
          <a:p>
            <a:r>
              <a:rPr lang="el-GR" dirty="0" smtClean="0"/>
              <a:t>Στο τομέα της ψυχικής υγείας παιδιών και εφήβων οι κοινωνικοί λειτουργοί προσφέρουν τις δεξιότητες, την κατάρτιση, την πείρα και τις γνώσεις της Κοινωνικής Εργασίας: </a:t>
            </a:r>
          </a:p>
          <a:p>
            <a:pPr>
              <a:buFont typeface="Wingdings" pitchFamily="2" charset="2"/>
              <a:buChar char="ü"/>
            </a:pPr>
            <a:r>
              <a:rPr lang="el-GR" dirty="0" smtClean="0"/>
              <a:t>Με </a:t>
            </a:r>
            <a:r>
              <a:rPr lang="el-GR" dirty="0" err="1" smtClean="0"/>
              <a:t>ενσυναίσθηση</a:t>
            </a:r>
            <a:r>
              <a:rPr lang="el-GR" dirty="0" smtClean="0"/>
              <a:t>, </a:t>
            </a:r>
          </a:p>
          <a:p>
            <a:pPr>
              <a:buFont typeface="Wingdings" pitchFamily="2" charset="2"/>
              <a:buChar char="ü"/>
            </a:pPr>
            <a:r>
              <a:rPr lang="el-GR" dirty="0" smtClean="0"/>
              <a:t>Με βασικές γνώσεις για την ανάπτυξη των παιδιών και εφήβων, </a:t>
            </a:r>
          </a:p>
          <a:p>
            <a:pPr>
              <a:buFont typeface="Wingdings" pitchFamily="2" charset="2"/>
              <a:buChar char="ü"/>
            </a:pPr>
            <a:r>
              <a:rPr lang="el-GR" dirty="0" smtClean="0"/>
              <a:t>Με εξειδικευμένες γνώσεις για τα προβλήματα ψυχικής υγείας των παιδιών και των εφήβων, </a:t>
            </a:r>
          </a:p>
        </p:txBody>
      </p:sp>
      <p:sp>
        <p:nvSpPr>
          <p:cNvPr id="5" name="Θέση αριθμού διαφάνειας 4"/>
          <p:cNvSpPr>
            <a:spLocks noGrp="1"/>
          </p:cNvSpPr>
          <p:nvPr>
            <p:ph type="sldNum" sz="quarter" idx="12"/>
          </p:nvPr>
        </p:nvSpPr>
        <p:spPr/>
        <p:txBody>
          <a:bodyPr>
            <a:normAutofit fontScale="85000" lnSpcReduction="20000"/>
          </a:bodyPr>
          <a:lstStyle/>
          <a:p>
            <a:fld id="{2DF384C6-F399-438E-BA89-7BE1FC33607B}" type="slidenum">
              <a:rPr lang="el-GR" smtClean="0"/>
              <a:pPr/>
              <a:t>39</a:t>
            </a:fld>
            <a:endParaRPr lang="el-GR"/>
          </a:p>
        </p:txBody>
      </p:sp>
    </p:spTree>
    <p:extLst>
      <p:ext uri="{BB962C8B-B14F-4D97-AF65-F5344CB8AC3E}">
        <p14:creationId xmlns:p14="http://schemas.microsoft.com/office/powerpoint/2010/main" val="380719320"/>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lstStyle/>
          <a:p>
            <a:r>
              <a:rPr lang="el-GR" sz="3200" dirty="0">
                <a:solidFill>
                  <a:srgbClr val="775F55">
                    <a:lumMod val="75000"/>
                  </a:srgbClr>
                </a:solidFill>
              </a:rPr>
              <a:t>Σύνοψη</a:t>
            </a:r>
            <a:r>
              <a:rPr lang="en-US" sz="3200" dirty="0">
                <a:solidFill>
                  <a:srgbClr val="775F55">
                    <a:lumMod val="75000"/>
                  </a:srgbClr>
                </a:solidFill>
              </a:rPr>
              <a:t> </a:t>
            </a:r>
            <a:r>
              <a:rPr lang="en-US" sz="2800" b="0" dirty="0" smtClean="0">
                <a:solidFill>
                  <a:srgbClr val="775F55">
                    <a:lumMod val="75000"/>
                  </a:srgbClr>
                </a:solidFill>
                <a:latin typeface="Calibri" panose="020F0502020204030204" pitchFamily="34" charset="0"/>
              </a:rPr>
              <a:t>3/3</a:t>
            </a:r>
            <a:endParaRPr lang="el-GR" dirty="0"/>
          </a:p>
        </p:txBody>
      </p:sp>
      <p:sp>
        <p:nvSpPr>
          <p:cNvPr id="3" name="2 - Θέση περιεχομένου"/>
          <p:cNvSpPr>
            <a:spLocks noGrp="1"/>
          </p:cNvSpPr>
          <p:nvPr>
            <p:ph sz="quarter" idx="1"/>
          </p:nvPr>
        </p:nvSpPr>
        <p:spPr/>
        <p:txBody>
          <a:bodyPr>
            <a:noAutofit/>
          </a:bodyPr>
          <a:lstStyle/>
          <a:p>
            <a:pPr>
              <a:buFont typeface="Wingdings" pitchFamily="2" charset="2"/>
              <a:buChar char="ü"/>
            </a:pPr>
            <a:r>
              <a:rPr lang="el-GR" dirty="0" smtClean="0"/>
              <a:t>Με την εξοικείωση με τα συμπτώματα των ψυχικών διαταραχών, </a:t>
            </a:r>
          </a:p>
          <a:p>
            <a:pPr>
              <a:buFont typeface="Wingdings" pitchFamily="2" charset="2"/>
              <a:buChar char="ü"/>
            </a:pPr>
            <a:r>
              <a:rPr lang="el-GR" dirty="0" smtClean="0"/>
              <a:t>Με εξειδικευμένες γνώσεις για την λειτουργικότητα της οικογένειας, </a:t>
            </a:r>
          </a:p>
          <a:p>
            <a:pPr>
              <a:buFont typeface="Wingdings" pitchFamily="2" charset="2"/>
              <a:buChar char="ü"/>
            </a:pPr>
            <a:r>
              <a:rPr lang="el-GR" dirty="0" smtClean="0"/>
              <a:t>Με κατανόηση του αντίκτυπου που έχουν τα σημαντικά γεγονότα ζωής στα παιδιά και τους εφήβους και </a:t>
            </a:r>
          </a:p>
          <a:p>
            <a:pPr>
              <a:buFont typeface="Wingdings" pitchFamily="2" charset="2"/>
              <a:buChar char="ü"/>
            </a:pPr>
            <a:r>
              <a:rPr lang="el-GR" dirty="0" smtClean="0"/>
              <a:t>Με επίγνωση του πώς οι εμπειρίες των ίδιων των κοινωνικών λειτουργών συμβάλλουν στην προσέγγιση των άλλων.</a:t>
            </a:r>
            <a:endParaRPr lang="el-GR" dirty="0"/>
          </a:p>
        </p:txBody>
      </p:sp>
      <p:sp>
        <p:nvSpPr>
          <p:cNvPr id="5" name="Θέση αριθμού διαφάνειας 4"/>
          <p:cNvSpPr>
            <a:spLocks noGrp="1"/>
          </p:cNvSpPr>
          <p:nvPr>
            <p:ph type="sldNum" sz="quarter" idx="12"/>
          </p:nvPr>
        </p:nvSpPr>
        <p:spPr/>
        <p:txBody>
          <a:bodyPr>
            <a:normAutofit fontScale="85000" lnSpcReduction="20000"/>
          </a:bodyPr>
          <a:lstStyle/>
          <a:p>
            <a:fld id="{2DF384C6-F399-438E-BA89-7BE1FC33607B}" type="slidenum">
              <a:rPr lang="el-GR" smtClean="0"/>
              <a:pPr/>
              <a:t>40</a:t>
            </a:fld>
            <a:endParaRPr lang="el-GR"/>
          </a:p>
        </p:txBody>
      </p:sp>
    </p:spTree>
    <p:extLst>
      <p:ext uri="{BB962C8B-B14F-4D97-AF65-F5344CB8AC3E}">
        <p14:creationId xmlns:p14="http://schemas.microsoft.com/office/powerpoint/2010/main" val="894563631"/>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Τίτλος 6"/>
          <p:cNvSpPr>
            <a:spLocks noGrp="1"/>
          </p:cNvSpPr>
          <p:nvPr>
            <p:ph type="ctrTitle"/>
          </p:nvPr>
        </p:nvSpPr>
        <p:spPr/>
        <p:txBody>
          <a:bodyPr/>
          <a:lstStyle/>
          <a:p>
            <a:r>
              <a:rPr lang="el-GR" dirty="0" smtClean="0"/>
              <a:t>Τέλος Ενότητας</a:t>
            </a:r>
            <a:endParaRPr lang="el-GR" dirty="0"/>
          </a:p>
        </p:txBody>
      </p:sp>
      <p:sp>
        <p:nvSpPr>
          <p:cNvPr id="8" name="Υπότιτλος 7"/>
          <p:cNvSpPr>
            <a:spLocks noGrp="1"/>
          </p:cNvSpPr>
          <p:nvPr>
            <p:ph type="subTitle" idx="1"/>
          </p:nvPr>
        </p:nvSpPr>
        <p:spPr/>
        <p:txBody>
          <a:bodyPr/>
          <a:lstStyle/>
          <a:p>
            <a:endParaRPr lang="el-GR" dirty="0"/>
          </a:p>
        </p:txBody>
      </p:sp>
      <p:grpSp>
        <p:nvGrpSpPr>
          <p:cNvPr id="3" name="Ομάδα 2"/>
          <p:cNvGrpSpPr/>
          <p:nvPr/>
        </p:nvGrpSpPr>
        <p:grpSpPr>
          <a:xfrm>
            <a:off x="1767633" y="5931169"/>
            <a:ext cx="5828703" cy="768532"/>
            <a:chOff x="1767633" y="5931169"/>
            <a:chExt cx="5828703" cy="768532"/>
          </a:xfrm>
        </p:grpSpPr>
        <p:pic>
          <p:nvPicPr>
            <p:cNvPr id="9" name="Picture 5"/>
            <p:cNvPicPr/>
            <p:nvPr/>
          </p:nvPicPr>
          <p:blipFill>
            <a:blip r:embed="rId3">
              <a:extLst>
                <a:ext uri="{28A0092B-C50C-407E-A947-70E740481C1C}">
                  <a14:useLocalDpi xmlns:a14="http://schemas.microsoft.com/office/drawing/2010/main" val="0"/>
                </a:ext>
              </a:extLst>
            </a:blip>
            <a:srcRect/>
            <a:stretch>
              <a:fillRect/>
            </a:stretch>
          </p:blipFill>
          <p:spPr bwMode="auto">
            <a:xfrm>
              <a:off x="1767633" y="5931169"/>
              <a:ext cx="1971675" cy="702000"/>
            </a:xfrm>
            <a:prstGeom prst="rect">
              <a:avLst/>
            </a:prstGeom>
            <a:noFill/>
          </p:spPr>
        </p:pic>
        <p:pic>
          <p:nvPicPr>
            <p:cNvPr id="10" name="Picture 2" descr="C:\Users\alex\Desktop\logo.png"/>
            <p:cNvPicPr>
              <a:picLocks noChangeAspect="1" noChangeArrowheads="1"/>
            </p:cNvPicPr>
            <p:nvPr/>
          </p:nvPicPr>
          <p:blipFill rotWithShape="1">
            <a:blip r:embed="rId4">
              <a:extLst>
                <a:ext uri="{28A0092B-C50C-407E-A947-70E740481C1C}">
                  <a14:useLocalDpi xmlns:a14="http://schemas.microsoft.com/office/drawing/2010/main" val="0"/>
                </a:ext>
              </a:extLst>
            </a:blip>
            <a:srcRect t="8214"/>
            <a:stretch/>
          </p:blipFill>
          <p:spPr bwMode="auto">
            <a:xfrm>
              <a:off x="3923928" y="5931169"/>
              <a:ext cx="3672408" cy="768532"/>
            </a:xfrm>
            <a:prstGeom prst="rect">
              <a:avLst/>
            </a:prstGeom>
            <a:noFill/>
            <a:extLst>
              <a:ext uri="{909E8E84-426E-40DD-AFC4-6F175D3DCCD1}">
                <a14:hiddenFill xmlns:a14="http://schemas.microsoft.com/office/drawing/2010/main">
                  <a:solidFill>
                    <a:srgbClr val="FFFFFF"/>
                  </a:solidFill>
                </a14:hiddenFill>
              </a:ext>
            </a:extLst>
          </p:spPr>
        </p:pic>
      </p:grpSp>
    </p:spTree>
    <p:extLst>
      <p:ext uri="{BB962C8B-B14F-4D97-AF65-F5344CB8AC3E}">
        <p14:creationId xmlns:p14="http://schemas.microsoft.com/office/powerpoint/2010/main" val="2086791051"/>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normAutofit/>
          </a:bodyPr>
          <a:lstStyle/>
          <a:p>
            <a:r>
              <a:rPr lang="el-GR" sz="4400" cap="none" dirty="0" smtClean="0"/>
              <a:t>Σημειώματα</a:t>
            </a:r>
            <a:endParaRPr lang="el-GR" sz="4400" cap="none" dirty="0"/>
          </a:p>
        </p:txBody>
      </p:sp>
      <p:sp>
        <p:nvSpPr>
          <p:cNvPr id="2" name="Subtitle 1"/>
          <p:cNvSpPr>
            <a:spLocks noGrp="1"/>
          </p:cNvSpPr>
          <p:nvPr>
            <p:ph type="subTitle" idx="1"/>
          </p:nvPr>
        </p:nvSpPr>
        <p:spPr/>
        <p:txBody>
          <a:bodyPr/>
          <a:lstStyle/>
          <a:p>
            <a:endParaRPr lang="el-GR"/>
          </a:p>
        </p:txBody>
      </p:sp>
    </p:spTree>
    <p:extLst>
      <p:ext uri="{BB962C8B-B14F-4D97-AF65-F5344CB8AC3E}">
        <p14:creationId xmlns:p14="http://schemas.microsoft.com/office/powerpoint/2010/main" val="1181336891"/>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dirty="0"/>
              <a:t>Σημείωμα </a:t>
            </a:r>
            <a:r>
              <a:rPr lang="el-GR" dirty="0" smtClean="0"/>
              <a:t>Αναφοράς</a:t>
            </a:r>
            <a:endParaRPr lang="el-GR" dirty="0"/>
          </a:p>
        </p:txBody>
      </p:sp>
      <p:sp>
        <p:nvSpPr>
          <p:cNvPr id="3" name="Content Placeholder 2"/>
          <p:cNvSpPr>
            <a:spLocks noGrp="1"/>
          </p:cNvSpPr>
          <p:nvPr>
            <p:ph idx="1"/>
          </p:nvPr>
        </p:nvSpPr>
        <p:spPr/>
        <p:txBody>
          <a:bodyPr>
            <a:normAutofit/>
          </a:bodyPr>
          <a:lstStyle/>
          <a:p>
            <a:pPr marL="0" indent="0">
              <a:buNone/>
            </a:pPr>
            <a:r>
              <a:rPr lang="el-GR" sz="2000" dirty="0" err="1" smtClean="0"/>
              <a:t>Copyright</a:t>
            </a:r>
            <a:r>
              <a:rPr lang="el-GR" sz="2000" dirty="0" smtClean="0"/>
              <a:t> Τεχνολογικό Εκπαιδευτικό Ίδρυμα Αθήνας</a:t>
            </a:r>
            <a:r>
              <a:rPr lang="en-US" sz="2000" dirty="0" smtClean="0"/>
              <a:t>, </a:t>
            </a:r>
            <a:r>
              <a:rPr lang="el-GR" sz="2000" dirty="0" smtClean="0"/>
              <a:t>Χάρης </a:t>
            </a:r>
            <a:r>
              <a:rPr lang="el-GR" sz="2000" dirty="0" err="1" smtClean="0"/>
              <a:t>Ασημόπουλος</a:t>
            </a:r>
            <a:r>
              <a:rPr lang="el-GR" sz="2000" dirty="0" smtClean="0"/>
              <a:t> 2014. </a:t>
            </a:r>
            <a:r>
              <a:rPr lang="el-GR" sz="2000" dirty="0"/>
              <a:t>Χάρης </a:t>
            </a:r>
            <a:r>
              <a:rPr lang="el-GR" sz="2000" dirty="0" err="1"/>
              <a:t>Ασημόπουλος</a:t>
            </a:r>
            <a:r>
              <a:rPr lang="el-GR" sz="2000" dirty="0"/>
              <a:t>. «Κοινωνική Εργασία με Παιδιά και Εφήβους. </a:t>
            </a:r>
            <a:r>
              <a:rPr lang="el-GR" sz="2000" dirty="0" smtClean="0"/>
              <a:t>Ενότητα </a:t>
            </a:r>
            <a:r>
              <a:rPr lang="en-US" sz="2000" dirty="0" smtClean="0"/>
              <a:t>1:</a:t>
            </a:r>
            <a:r>
              <a:rPr lang="el-GR" sz="2000" dirty="0" smtClean="0"/>
              <a:t> </a:t>
            </a:r>
            <a:r>
              <a:rPr lang="el-GR" sz="2000" dirty="0"/>
              <a:t>Η Κοινωνική Εργασία στον τομέα της ψυχικής υγείας παιδιών και εφήβων». </a:t>
            </a:r>
            <a:r>
              <a:rPr lang="el-GR" sz="2000" dirty="0" smtClean="0"/>
              <a:t>Έκδοση: 1.0. Αθήνα 2014. Διαθέσιμο από τη δικτυακή διεύθυνση: </a:t>
            </a:r>
            <a:r>
              <a:rPr lang="en-US" sz="2000" dirty="0" smtClean="0">
                <a:hlinkClick r:id="rId3"/>
              </a:rPr>
              <a:t>ocp.teiath.gr</a:t>
            </a:r>
            <a:r>
              <a:rPr lang="el-GR" sz="2000" dirty="0" smtClean="0"/>
              <a:t>.</a:t>
            </a:r>
          </a:p>
          <a:p>
            <a:endParaRPr lang="el-GR" sz="2000" dirty="0"/>
          </a:p>
        </p:txBody>
      </p:sp>
    </p:spTree>
    <p:extLst>
      <p:ext uri="{BB962C8B-B14F-4D97-AF65-F5344CB8AC3E}">
        <p14:creationId xmlns:p14="http://schemas.microsoft.com/office/powerpoint/2010/main" val="2766653790"/>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62272"/>
            <a:ext cx="8229600" cy="1143000"/>
          </a:xfrm>
        </p:spPr>
        <p:txBody>
          <a:bodyPr>
            <a:normAutofit/>
          </a:bodyPr>
          <a:lstStyle/>
          <a:p>
            <a:r>
              <a:rPr lang="el-GR" dirty="0"/>
              <a:t>Σημείωμα </a:t>
            </a:r>
            <a:r>
              <a:rPr lang="el-GR" dirty="0" smtClean="0"/>
              <a:t>Αδειοδότησης</a:t>
            </a:r>
            <a:endParaRPr lang="el-GR" dirty="0"/>
          </a:p>
        </p:txBody>
      </p:sp>
      <p:sp>
        <p:nvSpPr>
          <p:cNvPr id="3" name="Content Placeholder 2"/>
          <p:cNvSpPr>
            <a:spLocks noGrp="1"/>
          </p:cNvSpPr>
          <p:nvPr>
            <p:ph idx="1"/>
          </p:nvPr>
        </p:nvSpPr>
        <p:spPr>
          <a:xfrm>
            <a:off x="76648" y="764704"/>
            <a:ext cx="8928992" cy="2078336"/>
          </a:xfrm>
          <a:noFill/>
        </p:spPr>
        <p:txBody>
          <a:bodyPr>
            <a:noAutofit/>
          </a:bodyPr>
          <a:lstStyle/>
          <a:p>
            <a:pPr marL="0" indent="0">
              <a:buNone/>
            </a:pPr>
            <a:r>
              <a:rPr lang="el-GR" sz="1800" dirty="0" smtClean="0"/>
              <a:t>Το </a:t>
            </a:r>
            <a:r>
              <a:rPr lang="el-GR" sz="1800" dirty="0"/>
              <a:t>παρόν υλικό διατίθεται με τους όρους της άδειας χρήσης Creative Commons Αναφορά, Μη Εμπορική Χρήση Παρόμοια Διανομή 4.0 [1] ή μεταγενέστερη, Διεθνής Έκδοση.   Εξαιρούνται τα αυτοτελή έργα τρίτων π.χ. φωτογραφίες, διαγράμματα </a:t>
            </a:r>
            <a:r>
              <a:rPr lang="el-GR" sz="1800" dirty="0" err="1"/>
              <a:t>κ.λ.π</a:t>
            </a:r>
            <a:r>
              <a:rPr lang="el-GR" sz="1800" dirty="0"/>
              <a:t>., </a:t>
            </a:r>
            <a:r>
              <a:rPr lang="el-GR" sz="1800" dirty="0" smtClean="0"/>
              <a:t>τα </a:t>
            </a:r>
            <a:r>
              <a:rPr lang="el-GR" sz="1800" dirty="0"/>
              <a:t>οποία εμπεριέχονται σε </a:t>
            </a:r>
            <a:r>
              <a:rPr lang="el-GR" sz="1800" dirty="0" smtClean="0"/>
              <a:t>αυτό. </a:t>
            </a:r>
            <a:r>
              <a:rPr lang="el-GR" sz="1800" dirty="0"/>
              <a:t>Οι όροι χρήσης των </a:t>
            </a:r>
            <a:r>
              <a:rPr lang="el-GR" sz="1800" dirty="0" smtClean="0"/>
              <a:t>έργων τρίτων </a:t>
            </a:r>
            <a:r>
              <a:rPr lang="el-GR" sz="1800" dirty="0"/>
              <a:t>επεξηγούνται στη διαφάνεια  «Επεξήγηση όρων χρήσης έργων </a:t>
            </a:r>
            <a:r>
              <a:rPr lang="el-GR" sz="1800" dirty="0" smtClean="0"/>
              <a:t>τρίτων». </a:t>
            </a:r>
          </a:p>
          <a:p>
            <a:pPr marL="0" indent="0">
              <a:buNone/>
            </a:pPr>
            <a:r>
              <a:rPr lang="el-GR" sz="1800" dirty="0" smtClean="0"/>
              <a:t>Τα έργα για τα οποία έχει ζητηθεί και δοθεί άδεια  αναφέρονται στο «Σημείωμα  </a:t>
            </a:r>
            <a:r>
              <a:rPr lang="el-GR" sz="1800" dirty="0"/>
              <a:t>Χρήσης Έργων Τρίτων</a:t>
            </a:r>
            <a:r>
              <a:rPr lang="el-GR" sz="1800" dirty="0" smtClean="0"/>
              <a:t>». </a:t>
            </a:r>
          </a:p>
        </p:txBody>
      </p:sp>
      <p:pic>
        <p:nvPicPr>
          <p:cNvPr id="2056" name="Picture 22" descr="Λογότυπο για Άδειες χρήσης Creative Commons BY-NC-ND">
            <a:hlinkClick r:id="rId3"/>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563888" y="2843040"/>
            <a:ext cx="1648660" cy="576064"/>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p:cNvSpPr txBox="1"/>
          <p:nvPr/>
        </p:nvSpPr>
        <p:spPr>
          <a:xfrm>
            <a:off x="76648" y="3284984"/>
            <a:ext cx="9036496" cy="3573016"/>
          </a:xfrm>
          <a:prstGeom prst="rect">
            <a:avLst/>
          </a:prstGeom>
        </p:spPr>
        <p:txBody>
          <a:bodyPr vert="horz" wrap="square" lIns="91440" tIns="45720" rIns="91440" bIns="45720" rtlCol="0" anchor="ctr">
            <a:normAutofit/>
          </a:bodyPr>
          <a:lstStyle/>
          <a:p>
            <a:pPr>
              <a:spcBef>
                <a:spcPts val="600"/>
              </a:spcBef>
            </a:pPr>
            <a:r>
              <a:rPr lang="el-GR" dirty="0">
                <a:solidFill>
                  <a:prstClr val="black"/>
                </a:solidFill>
                <a:latin typeface="Calibri"/>
              </a:rPr>
              <a:t>[1] http://creativecommons.org/licenses/by-nc-sa/4.0/ </a:t>
            </a:r>
            <a:endParaRPr lang="en-US" dirty="0" smtClean="0">
              <a:solidFill>
                <a:prstClr val="black"/>
              </a:solidFill>
              <a:latin typeface="Calibri"/>
            </a:endParaRPr>
          </a:p>
          <a:p>
            <a:pPr>
              <a:spcBef>
                <a:spcPts val="600"/>
              </a:spcBef>
            </a:pPr>
            <a:r>
              <a:rPr lang="el-GR" dirty="0" smtClean="0">
                <a:solidFill>
                  <a:prstClr val="black"/>
                </a:solidFill>
                <a:latin typeface="Calibri"/>
              </a:rPr>
              <a:t>Ως </a:t>
            </a:r>
            <a:r>
              <a:rPr lang="el-GR" b="1" dirty="0">
                <a:solidFill>
                  <a:prstClr val="black"/>
                </a:solidFill>
                <a:latin typeface="Calibri"/>
              </a:rPr>
              <a:t>Μη Εμπορική</a:t>
            </a:r>
            <a:r>
              <a:rPr lang="el-GR" dirty="0">
                <a:solidFill>
                  <a:prstClr val="black"/>
                </a:solidFill>
                <a:latin typeface="Calibri"/>
              </a:rPr>
              <a:t> ορίζεται η χρήση:</a:t>
            </a:r>
          </a:p>
          <a:p>
            <a:pPr marL="342900" indent="-342900">
              <a:spcBef>
                <a:spcPts val="600"/>
              </a:spcBef>
              <a:buFont typeface="Arial" panose="020B0604020202020204" pitchFamily="34" charset="0"/>
              <a:buChar char="•"/>
            </a:pPr>
            <a:r>
              <a:rPr lang="el-GR" dirty="0">
                <a:solidFill>
                  <a:prstClr val="black"/>
                </a:solidFill>
                <a:latin typeface="Calibri"/>
              </a:rPr>
              <a:t>που δεν περιλαμβάνει άμεσο ή έμμεσο οικονομικό όφελος από την χρήση του έργου, για το διανομέα του έργου και </a:t>
            </a:r>
            <a:r>
              <a:rPr lang="el-GR" dirty="0" err="1">
                <a:solidFill>
                  <a:prstClr val="black"/>
                </a:solidFill>
                <a:latin typeface="Calibri"/>
              </a:rPr>
              <a:t>αδειοδόχο</a:t>
            </a:r>
            <a:endParaRPr lang="el-GR" dirty="0">
              <a:solidFill>
                <a:prstClr val="black"/>
              </a:solidFill>
              <a:latin typeface="Calibri"/>
            </a:endParaRPr>
          </a:p>
          <a:p>
            <a:pPr marL="342900" indent="-342900">
              <a:spcBef>
                <a:spcPts val="600"/>
              </a:spcBef>
              <a:buFont typeface="Arial" panose="020B0604020202020204" pitchFamily="34" charset="0"/>
              <a:buChar char="•"/>
            </a:pPr>
            <a:r>
              <a:rPr lang="el-GR" dirty="0">
                <a:solidFill>
                  <a:prstClr val="black"/>
                </a:solidFill>
                <a:latin typeface="Calibri"/>
              </a:rPr>
              <a:t>που</a:t>
            </a:r>
            <a:r>
              <a:rPr lang="en-GB" dirty="0">
                <a:solidFill>
                  <a:prstClr val="black"/>
                </a:solidFill>
                <a:latin typeface="Calibri"/>
              </a:rPr>
              <a:t> </a:t>
            </a:r>
            <a:r>
              <a:rPr lang="el-GR" dirty="0">
                <a:solidFill>
                  <a:prstClr val="black"/>
                </a:solidFill>
                <a:latin typeface="Calibri"/>
              </a:rPr>
              <a:t>δεν περιλαμβάνει οικονομική συναλλαγή ως προϋπόθεση για τη χρήση ή πρόσβαση στο έργο</a:t>
            </a:r>
          </a:p>
          <a:p>
            <a:pPr marL="342900" indent="-342900">
              <a:spcBef>
                <a:spcPts val="600"/>
              </a:spcBef>
              <a:buFont typeface="Arial" panose="020B0604020202020204" pitchFamily="34" charset="0"/>
              <a:buChar char="•"/>
            </a:pPr>
            <a:r>
              <a:rPr lang="el-GR" dirty="0">
                <a:solidFill>
                  <a:prstClr val="black"/>
                </a:solidFill>
                <a:latin typeface="Calibri"/>
              </a:rPr>
              <a:t>που</a:t>
            </a:r>
            <a:r>
              <a:rPr lang="en-GB" dirty="0">
                <a:solidFill>
                  <a:prstClr val="black"/>
                </a:solidFill>
                <a:latin typeface="Calibri"/>
              </a:rPr>
              <a:t> </a:t>
            </a:r>
            <a:r>
              <a:rPr lang="el-GR" dirty="0">
                <a:solidFill>
                  <a:prstClr val="black"/>
                </a:solidFill>
                <a:latin typeface="Calibri"/>
              </a:rPr>
              <a:t>δεν προσπορίζει στο διανομέα του έργου και</a:t>
            </a:r>
            <a:r>
              <a:rPr lang="en-GB" dirty="0">
                <a:solidFill>
                  <a:prstClr val="black"/>
                </a:solidFill>
                <a:latin typeface="Calibri"/>
              </a:rPr>
              <a:t> </a:t>
            </a:r>
            <a:r>
              <a:rPr lang="el-GR" dirty="0" err="1">
                <a:solidFill>
                  <a:prstClr val="black"/>
                </a:solidFill>
                <a:latin typeface="Calibri"/>
              </a:rPr>
              <a:t>αδειοδόχο</a:t>
            </a:r>
            <a:r>
              <a:rPr lang="en-GB" dirty="0">
                <a:solidFill>
                  <a:prstClr val="black"/>
                </a:solidFill>
                <a:latin typeface="Calibri"/>
              </a:rPr>
              <a:t> </a:t>
            </a:r>
            <a:r>
              <a:rPr lang="el-GR" dirty="0">
                <a:solidFill>
                  <a:prstClr val="black"/>
                </a:solidFill>
                <a:latin typeface="Calibri"/>
              </a:rPr>
              <a:t>έμμεσο οικονομικό όφελος (π.χ. διαφημίσεις) από την προβολή του έργου σε διαδικτυακό </a:t>
            </a:r>
            <a:r>
              <a:rPr lang="el-GR" dirty="0" smtClean="0">
                <a:solidFill>
                  <a:prstClr val="black"/>
                </a:solidFill>
                <a:latin typeface="Calibri"/>
              </a:rPr>
              <a:t>τόπο</a:t>
            </a:r>
            <a:endParaRPr lang="en-US" dirty="0" smtClean="0">
              <a:solidFill>
                <a:prstClr val="black"/>
              </a:solidFill>
              <a:latin typeface="Calibri"/>
            </a:endParaRPr>
          </a:p>
          <a:p>
            <a:pPr>
              <a:spcBef>
                <a:spcPts val="600"/>
              </a:spcBef>
            </a:pPr>
            <a:r>
              <a:rPr lang="el-GR" dirty="0" smtClean="0">
                <a:solidFill>
                  <a:prstClr val="black"/>
                </a:solidFill>
                <a:latin typeface="Calibri"/>
              </a:rPr>
              <a:t>Ο </a:t>
            </a:r>
            <a:r>
              <a:rPr lang="el-GR" dirty="0">
                <a:solidFill>
                  <a:prstClr val="black"/>
                </a:solidFill>
                <a:latin typeface="Calibri"/>
              </a:rPr>
              <a:t>δικαιούχος μπορεί να παρέχει στον </a:t>
            </a:r>
            <a:r>
              <a:rPr lang="el-GR" dirty="0" err="1">
                <a:solidFill>
                  <a:prstClr val="black"/>
                </a:solidFill>
                <a:latin typeface="Calibri"/>
              </a:rPr>
              <a:t>αδειοδόχο</a:t>
            </a:r>
            <a:r>
              <a:rPr lang="el-GR" dirty="0">
                <a:solidFill>
                  <a:prstClr val="black"/>
                </a:solidFill>
                <a:latin typeface="Calibri"/>
              </a:rPr>
              <a:t> ξεχωριστή άδεια να χρησιμοποιεί το έργο για εμπορική χρήση, εφόσον αυτό του ζητηθεί</a:t>
            </a:r>
            <a:r>
              <a:rPr lang="el-GR" dirty="0" smtClean="0">
                <a:solidFill>
                  <a:prstClr val="black"/>
                </a:solidFill>
                <a:latin typeface="Calibri"/>
              </a:rPr>
              <a:t>.</a:t>
            </a:r>
            <a:endParaRPr lang="el-GR" dirty="0">
              <a:solidFill>
                <a:prstClr val="black"/>
              </a:solidFill>
              <a:latin typeface="Calibri"/>
            </a:endParaRPr>
          </a:p>
        </p:txBody>
      </p:sp>
    </p:spTree>
    <p:extLst>
      <p:ext uri="{BB962C8B-B14F-4D97-AF65-F5344CB8AC3E}">
        <p14:creationId xmlns:p14="http://schemas.microsoft.com/office/powerpoint/2010/main" val="1180909839"/>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3366" y="0"/>
            <a:ext cx="8229600" cy="908720"/>
          </a:xfrm>
          <a:noFill/>
        </p:spPr>
        <p:txBody>
          <a:bodyPr>
            <a:normAutofit fontScale="90000"/>
          </a:bodyPr>
          <a:lstStyle/>
          <a:p>
            <a:r>
              <a:rPr lang="el-GR" dirty="0" smtClean="0"/>
              <a:t>Επεξήγηση όρων χρήσης έργων τρίτων</a:t>
            </a:r>
            <a:endParaRPr lang="el-GR" dirty="0"/>
          </a:p>
        </p:txBody>
      </p:sp>
      <p:sp>
        <p:nvSpPr>
          <p:cNvPr id="6" name="Rectangle 5"/>
          <p:cNvSpPr/>
          <p:nvPr/>
        </p:nvSpPr>
        <p:spPr>
          <a:xfrm>
            <a:off x="2088230" y="823372"/>
            <a:ext cx="6624736" cy="523220"/>
          </a:xfrm>
          <a:prstGeom prst="rect">
            <a:avLst/>
          </a:prstGeom>
        </p:spPr>
        <p:txBody>
          <a:bodyPr wrap="square">
            <a:spAutoFit/>
          </a:bodyPr>
          <a:lstStyle/>
          <a:p>
            <a:r>
              <a:rPr lang="el-GR" sz="1400" dirty="0" smtClean="0">
                <a:solidFill>
                  <a:prstClr val="black">
                    <a:lumMod val="75000"/>
                    <a:lumOff val="25000"/>
                  </a:prstClr>
                </a:solidFill>
                <a:latin typeface="Calibri"/>
              </a:rPr>
              <a:t>Δεν επιτρέπεται η επαναχρησιμοποίηση του έργου</a:t>
            </a:r>
            <a:r>
              <a:rPr lang="en-US" sz="1400" dirty="0" smtClean="0">
                <a:solidFill>
                  <a:prstClr val="black">
                    <a:lumMod val="75000"/>
                    <a:lumOff val="25000"/>
                  </a:prstClr>
                </a:solidFill>
                <a:latin typeface="Calibri"/>
              </a:rPr>
              <a:t>, </a:t>
            </a:r>
            <a:r>
              <a:rPr lang="el-GR" sz="1400" dirty="0" smtClean="0">
                <a:solidFill>
                  <a:prstClr val="black">
                    <a:lumMod val="75000"/>
                    <a:lumOff val="25000"/>
                  </a:prstClr>
                </a:solidFill>
                <a:latin typeface="Calibri"/>
              </a:rPr>
              <a:t>παρά μόνο εάν ζητηθεί εκ νέου άδεια από το δημιουργό.</a:t>
            </a:r>
            <a:endParaRPr lang="el-GR" sz="3200" dirty="0">
              <a:solidFill>
                <a:prstClr val="black"/>
              </a:solidFill>
              <a:latin typeface="Calibri"/>
            </a:endParaRPr>
          </a:p>
        </p:txBody>
      </p:sp>
      <p:sp>
        <p:nvSpPr>
          <p:cNvPr id="7" name="Rectangle 6"/>
          <p:cNvSpPr/>
          <p:nvPr/>
        </p:nvSpPr>
        <p:spPr>
          <a:xfrm>
            <a:off x="1688763" y="914631"/>
            <a:ext cx="399468" cy="400110"/>
          </a:xfrm>
          <a:prstGeom prst="rect">
            <a:avLst/>
          </a:prstGeom>
        </p:spPr>
        <p:txBody>
          <a:bodyPr wrap="none">
            <a:spAutoFit/>
          </a:bodyPr>
          <a:lstStyle/>
          <a:p>
            <a:pPr algn="r"/>
            <a:r>
              <a:rPr lang="en-US" sz="2000" dirty="0">
                <a:solidFill>
                  <a:prstClr val="black">
                    <a:lumMod val="75000"/>
                    <a:lumOff val="25000"/>
                  </a:prstClr>
                </a:solidFill>
                <a:latin typeface="Calibri"/>
              </a:rPr>
              <a:t>©</a:t>
            </a:r>
            <a:endParaRPr lang="el-GR" sz="2000" dirty="0">
              <a:solidFill>
                <a:prstClr val="black">
                  <a:lumMod val="75000"/>
                  <a:lumOff val="25000"/>
                </a:prstClr>
              </a:solidFill>
              <a:latin typeface="Calibri"/>
            </a:endParaRPr>
          </a:p>
        </p:txBody>
      </p:sp>
      <p:sp>
        <p:nvSpPr>
          <p:cNvPr id="8" name="Rectangle 7"/>
          <p:cNvSpPr/>
          <p:nvPr/>
        </p:nvSpPr>
        <p:spPr>
          <a:xfrm>
            <a:off x="666552" y="1360947"/>
            <a:ext cx="1421679" cy="584775"/>
          </a:xfrm>
          <a:prstGeom prst="rect">
            <a:avLst/>
          </a:prstGeom>
        </p:spPr>
        <p:txBody>
          <a:bodyPr wrap="square">
            <a:spAutoFit/>
          </a:bodyPr>
          <a:lstStyle/>
          <a:p>
            <a:pPr algn="r"/>
            <a:r>
              <a:rPr lang="el-GR" sz="1400" dirty="0" smtClean="0">
                <a:solidFill>
                  <a:prstClr val="black">
                    <a:lumMod val="75000"/>
                    <a:lumOff val="25000"/>
                  </a:prstClr>
                </a:solidFill>
                <a:latin typeface="Calibri"/>
              </a:rPr>
              <a:t>διαθέσιμο με άδεια </a:t>
            </a:r>
            <a:r>
              <a:rPr lang="en-US" dirty="0" smtClean="0">
                <a:solidFill>
                  <a:prstClr val="black">
                    <a:lumMod val="75000"/>
                    <a:lumOff val="25000"/>
                  </a:prstClr>
                </a:solidFill>
                <a:latin typeface="Calibri"/>
              </a:rPr>
              <a:t>CC-BY</a:t>
            </a:r>
            <a:endParaRPr lang="el-GR" dirty="0">
              <a:solidFill>
                <a:prstClr val="black">
                  <a:lumMod val="75000"/>
                  <a:lumOff val="25000"/>
                </a:prstClr>
              </a:solidFill>
              <a:latin typeface="Calibri"/>
            </a:endParaRPr>
          </a:p>
        </p:txBody>
      </p:sp>
      <p:sp>
        <p:nvSpPr>
          <p:cNvPr id="9" name="Rectangle 8"/>
          <p:cNvSpPr/>
          <p:nvPr/>
        </p:nvSpPr>
        <p:spPr>
          <a:xfrm>
            <a:off x="293932" y="1945722"/>
            <a:ext cx="1794299" cy="584775"/>
          </a:xfrm>
          <a:prstGeom prst="rect">
            <a:avLst/>
          </a:prstGeom>
        </p:spPr>
        <p:txBody>
          <a:bodyPr wrap="square">
            <a:spAutoFit/>
          </a:bodyPr>
          <a:lstStyle/>
          <a:p>
            <a:pPr algn="r"/>
            <a:r>
              <a:rPr lang="el-GR" sz="1400" dirty="0" smtClean="0">
                <a:solidFill>
                  <a:prstClr val="black">
                    <a:lumMod val="75000"/>
                    <a:lumOff val="25000"/>
                  </a:prstClr>
                </a:solidFill>
                <a:latin typeface="Calibri"/>
              </a:rPr>
              <a:t>διαθέσιμο με άδεια </a:t>
            </a:r>
            <a:r>
              <a:rPr lang="en-US" dirty="0" smtClean="0">
                <a:solidFill>
                  <a:prstClr val="black">
                    <a:lumMod val="75000"/>
                    <a:lumOff val="25000"/>
                  </a:prstClr>
                </a:solidFill>
                <a:latin typeface="Calibri"/>
              </a:rPr>
              <a:t>CC-BY-SA</a:t>
            </a:r>
            <a:endParaRPr lang="el-GR" dirty="0">
              <a:solidFill>
                <a:prstClr val="black">
                  <a:lumMod val="75000"/>
                  <a:lumOff val="25000"/>
                </a:prstClr>
              </a:solidFill>
              <a:latin typeface="Calibri"/>
            </a:endParaRPr>
          </a:p>
        </p:txBody>
      </p:sp>
      <p:sp>
        <p:nvSpPr>
          <p:cNvPr id="10" name="Rectangle 9"/>
          <p:cNvSpPr/>
          <p:nvPr/>
        </p:nvSpPr>
        <p:spPr>
          <a:xfrm>
            <a:off x="206220" y="3829842"/>
            <a:ext cx="1882011" cy="584775"/>
          </a:xfrm>
          <a:prstGeom prst="rect">
            <a:avLst/>
          </a:prstGeom>
        </p:spPr>
        <p:txBody>
          <a:bodyPr wrap="square">
            <a:spAutoFit/>
          </a:bodyPr>
          <a:lstStyle/>
          <a:p>
            <a:pPr algn="r"/>
            <a:r>
              <a:rPr lang="el-GR" sz="1400" dirty="0" smtClean="0">
                <a:solidFill>
                  <a:prstClr val="black">
                    <a:lumMod val="75000"/>
                    <a:lumOff val="25000"/>
                  </a:prstClr>
                </a:solidFill>
                <a:latin typeface="Calibri"/>
              </a:rPr>
              <a:t>διαθέσιμο με άδεια </a:t>
            </a:r>
            <a:r>
              <a:rPr lang="en-US" dirty="0" smtClean="0">
                <a:solidFill>
                  <a:prstClr val="black">
                    <a:lumMod val="75000"/>
                    <a:lumOff val="25000"/>
                  </a:prstClr>
                </a:solidFill>
                <a:latin typeface="Calibri"/>
              </a:rPr>
              <a:t>CC-BY</a:t>
            </a:r>
            <a:r>
              <a:rPr lang="el-GR" dirty="0" smtClean="0">
                <a:solidFill>
                  <a:prstClr val="black">
                    <a:lumMod val="75000"/>
                    <a:lumOff val="25000"/>
                  </a:prstClr>
                </a:solidFill>
                <a:latin typeface="Calibri"/>
              </a:rPr>
              <a:t>-</a:t>
            </a:r>
            <a:r>
              <a:rPr lang="en-US" dirty="0" smtClean="0">
                <a:solidFill>
                  <a:prstClr val="black">
                    <a:lumMod val="75000"/>
                    <a:lumOff val="25000"/>
                  </a:prstClr>
                </a:solidFill>
                <a:latin typeface="Calibri"/>
              </a:rPr>
              <a:t>NC-SA</a:t>
            </a:r>
            <a:endParaRPr lang="el-GR" dirty="0">
              <a:solidFill>
                <a:prstClr val="black">
                  <a:lumMod val="75000"/>
                  <a:lumOff val="25000"/>
                </a:prstClr>
              </a:solidFill>
              <a:latin typeface="Calibri"/>
            </a:endParaRPr>
          </a:p>
        </p:txBody>
      </p:sp>
      <p:sp>
        <p:nvSpPr>
          <p:cNvPr id="12" name="Rectangle 11"/>
          <p:cNvSpPr/>
          <p:nvPr/>
        </p:nvSpPr>
        <p:spPr>
          <a:xfrm>
            <a:off x="261245" y="3132000"/>
            <a:ext cx="1826986" cy="584775"/>
          </a:xfrm>
          <a:prstGeom prst="rect">
            <a:avLst/>
          </a:prstGeom>
        </p:spPr>
        <p:txBody>
          <a:bodyPr wrap="square">
            <a:spAutoFit/>
          </a:bodyPr>
          <a:lstStyle/>
          <a:p>
            <a:pPr algn="r"/>
            <a:r>
              <a:rPr lang="el-GR" sz="1400" dirty="0" smtClean="0">
                <a:solidFill>
                  <a:prstClr val="black">
                    <a:lumMod val="75000"/>
                    <a:lumOff val="25000"/>
                  </a:prstClr>
                </a:solidFill>
                <a:latin typeface="Calibri"/>
              </a:rPr>
              <a:t>διαθέσιμο με άδεια </a:t>
            </a:r>
            <a:r>
              <a:rPr lang="en-US" dirty="0" smtClean="0">
                <a:solidFill>
                  <a:prstClr val="black">
                    <a:lumMod val="75000"/>
                    <a:lumOff val="25000"/>
                  </a:prstClr>
                </a:solidFill>
                <a:latin typeface="Calibri"/>
              </a:rPr>
              <a:t>CC-BY</a:t>
            </a:r>
            <a:r>
              <a:rPr lang="el-GR" dirty="0" smtClean="0">
                <a:solidFill>
                  <a:prstClr val="black">
                    <a:lumMod val="75000"/>
                    <a:lumOff val="25000"/>
                  </a:prstClr>
                </a:solidFill>
                <a:latin typeface="Calibri"/>
              </a:rPr>
              <a:t>-</a:t>
            </a:r>
            <a:r>
              <a:rPr lang="en-US" dirty="0" smtClean="0">
                <a:solidFill>
                  <a:prstClr val="black">
                    <a:lumMod val="75000"/>
                    <a:lumOff val="25000"/>
                  </a:prstClr>
                </a:solidFill>
                <a:latin typeface="Calibri"/>
              </a:rPr>
              <a:t>NC</a:t>
            </a:r>
            <a:endParaRPr lang="el-GR" dirty="0">
              <a:solidFill>
                <a:prstClr val="black">
                  <a:lumMod val="75000"/>
                  <a:lumOff val="25000"/>
                </a:prstClr>
              </a:solidFill>
              <a:latin typeface="Calibri"/>
            </a:endParaRPr>
          </a:p>
        </p:txBody>
      </p:sp>
      <p:sp>
        <p:nvSpPr>
          <p:cNvPr id="15" name="Rectangle 14"/>
          <p:cNvSpPr/>
          <p:nvPr/>
        </p:nvSpPr>
        <p:spPr>
          <a:xfrm>
            <a:off x="2088000" y="1404000"/>
            <a:ext cx="6624736" cy="523220"/>
          </a:xfrm>
          <a:prstGeom prst="rect">
            <a:avLst/>
          </a:prstGeom>
        </p:spPr>
        <p:txBody>
          <a:bodyPr wrap="square">
            <a:spAutoFit/>
          </a:bodyPr>
          <a:lstStyle/>
          <a:p>
            <a:r>
              <a:rPr lang="el-GR" sz="1400" dirty="0" smtClean="0">
                <a:solidFill>
                  <a:prstClr val="black">
                    <a:lumMod val="75000"/>
                    <a:lumOff val="25000"/>
                  </a:prstClr>
                </a:solidFill>
                <a:latin typeface="Calibri"/>
              </a:rPr>
              <a:t>Επιτρέπεται η επαναχρησιμοποίηση του έργου και η δημιουργία παραγώγων αυτού με απλή αναφορά του δημιουργού.</a:t>
            </a:r>
            <a:endParaRPr lang="el-GR" sz="3200" dirty="0">
              <a:solidFill>
                <a:prstClr val="black"/>
              </a:solidFill>
              <a:latin typeface="Calibri"/>
            </a:endParaRPr>
          </a:p>
        </p:txBody>
      </p:sp>
      <p:sp>
        <p:nvSpPr>
          <p:cNvPr id="16" name="Rectangle 15"/>
          <p:cNvSpPr/>
          <p:nvPr/>
        </p:nvSpPr>
        <p:spPr>
          <a:xfrm>
            <a:off x="2088000" y="1980000"/>
            <a:ext cx="6624736" cy="523220"/>
          </a:xfrm>
          <a:prstGeom prst="rect">
            <a:avLst/>
          </a:prstGeom>
        </p:spPr>
        <p:txBody>
          <a:bodyPr wrap="square">
            <a:spAutoFit/>
          </a:bodyPr>
          <a:lstStyle/>
          <a:p>
            <a:r>
              <a:rPr lang="el-GR" sz="1400" dirty="0" smtClean="0">
                <a:solidFill>
                  <a:prstClr val="black">
                    <a:lumMod val="75000"/>
                    <a:lumOff val="25000"/>
                  </a:prstClr>
                </a:solidFill>
                <a:latin typeface="Calibri"/>
              </a:rPr>
              <a:t>Επιτρέπεται η επαναχρησιμοποίηση του έργου με αναφορά του δημιουργού, και διάθεση του έργου ή του παράγωγου αυτού με την ίδια άδεια.</a:t>
            </a:r>
            <a:endParaRPr lang="el-GR" sz="3200" dirty="0">
              <a:solidFill>
                <a:prstClr val="black"/>
              </a:solidFill>
              <a:latin typeface="Calibri"/>
            </a:endParaRPr>
          </a:p>
        </p:txBody>
      </p:sp>
      <p:sp>
        <p:nvSpPr>
          <p:cNvPr id="17" name="Rectangle 16"/>
          <p:cNvSpPr/>
          <p:nvPr/>
        </p:nvSpPr>
        <p:spPr>
          <a:xfrm>
            <a:off x="2088000" y="3168000"/>
            <a:ext cx="6624736" cy="523220"/>
          </a:xfrm>
          <a:prstGeom prst="rect">
            <a:avLst/>
          </a:prstGeom>
        </p:spPr>
        <p:txBody>
          <a:bodyPr wrap="square">
            <a:spAutoFit/>
          </a:bodyPr>
          <a:lstStyle/>
          <a:p>
            <a:r>
              <a:rPr lang="el-GR" sz="1400" dirty="0" smtClean="0">
                <a:solidFill>
                  <a:prstClr val="black">
                    <a:lumMod val="75000"/>
                    <a:lumOff val="25000"/>
                  </a:prstClr>
                </a:solidFill>
                <a:latin typeface="Calibri"/>
              </a:rPr>
              <a:t>Επιτρέπεται η επαναχρησιμοποίηση του έργου με αναφορά του δημιουργού</a:t>
            </a:r>
            <a:r>
              <a:rPr lang="en-US" sz="1400" dirty="0" smtClean="0">
                <a:solidFill>
                  <a:prstClr val="black">
                    <a:lumMod val="75000"/>
                    <a:lumOff val="25000"/>
                  </a:prstClr>
                </a:solidFill>
                <a:latin typeface="Calibri"/>
              </a:rPr>
              <a:t>.</a:t>
            </a:r>
            <a:r>
              <a:rPr lang="el-GR" sz="1400" dirty="0" smtClean="0">
                <a:solidFill>
                  <a:prstClr val="black">
                    <a:lumMod val="75000"/>
                    <a:lumOff val="25000"/>
                  </a:prstClr>
                </a:solidFill>
                <a:latin typeface="Calibri"/>
              </a:rPr>
              <a:t> </a:t>
            </a:r>
            <a:endParaRPr lang="el-GR" sz="1400" dirty="0">
              <a:solidFill>
                <a:prstClr val="black">
                  <a:lumMod val="75000"/>
                  <a:lumOff val="25000"/>
                </a:prstClr>
              </a:solidFill>
              <a:latin typeface="Calibri"/>
            </a:endParaRPr>
          </a:p>
          <a:p>
            <a:r>
              <a:rPr lang="el-GR" sz="1400" dirty="0" smtClean="0">
                <a:solidFill>
                  <a:prstClr val="black">
                    <a:lumMod val="75000"/>
                    <a:lumOff val="25000"/>
                  </a:prstClr>
                </a:solidFill>
                <a:latin typeface="Calibri"/>
              </a:rPr>
              <a:t>Δεν επιτρέπεται η εμπορική χρήση του έργου.</a:t>
            </a:r>
            <a:endParaRPr lang="el-GR" sz="3200" dirty="0">
              <a:solidFill>
                <a:prstClr val="black"/>
              </a:solidFill>
              <a:latin typeface="Calibri"/>
            </a:endParaRPr>
          </a:p>
        </p:txBody>
      </p:sp>
      <p:sp>
        <p:nvSpPr>
          <p:cNvPr id="18" name="Rectangle 17"/>
          <p:cNvSpPr/>
          <p:nvPr/>
        </p:nvSpPr>
        <p:spPr>
          <a:xfrm>
            <a:off x="2088230" y="3752897"/>
            <a:ext cx="6624736" cy="738664"/>
          </a:xfrm>
          <a:prstGeom prst="rect">
            <a:avLst/>
          </a:prstGeom>
        </p:spPr>
        <p:txBody>
          <a:bodyPr wrap="square">
            <a:spAutoFit/>
          </a:bodyPr>
          <a:lstStyle/>
          <a:p>
            <a:r>
              <a:rPr lang="el-GR" sz="1400" dirty="0" smtClean="0">
                <a:solidFill>
                  <a:prstClr val="black">
                    <a:lumMod val="75000"/>
                    <a:lumOff val="25000"/>
                  </a:prstClr>
                </a:solidFill>
                <a:latin typeface="Calibri"/>
              </a:rPr>
              <a:t>Επιτρέπεται η επαναχρησιμοποίηση του έργου με αναφορά του δημιουργού</a:t>
            </a:r>
            <a:r>
              <a:rPr lang="en-US" sz="1400" dirty="0" smtClean="0">
                <a:solidFill>
                  <a:prstClr val="black">
                    <a:lumMod val="75000"/>
                    <a:lumOff val="25000"/>
                  </a:prstClr>
                </a:solidFill>
                <a:latin typeface="Calibri"/>
              </a:rPr>
              <a:t>.</a:t>
            </a:r>
          </a:p>
          <a:p>
            <a:r>
              <a:rPr lang="el-GR" sz="1400" dirty="0">
                <a:solidFill>
                  <a:prstClr val="black">
                    <a:lumMod val="75000"/>
                    <a:lumOff val="25000"/>
                  </a:prstClr>
                </a:solidFill>
                <a:latin typeface="Calibri"/>
              </a:rPr>
              <a:t>και διάθεση του έργου ή του παράγωγου αυτού με την ίδια άδεια</a:t>
            </a:r>
          </a:p>
          <a:p>
            <a:r>
              <a:rPr lang="el-GR" sz="1400" dirty="0" smtClean="0">
                <a:solidFill>
                  <a:prstClr val="black">
                    <a:lumMod val="75000"/>
                    <a:lumOff val="25000"/>
                  </a:prstClr>
                </a:solidFill>
                <a:latin typeface="Calibri"/>
              </a:rPr>
              <a:t>Δεν επιτρέπεται η εμπορική χρήση του έργου.</a:t>
            </a:r>
            <a:endParaRPr lang="el-GR" sz="3200" dirty="0">
              <a:solidFill>
                <a:prstClr val="black"/>
              </a:solidFill>
              <a:latin typeface="Calibri"/>
            </a:endParaRPr>
          </a:p>
        </p:txBody>
      </p:sp>
      <p:sp>
        <p:nvSpPr>
          <p:cNvPr id="20" name="Rectangle 19"/>
          <p:cNvSpPr/>
          <p:nvPr/>
        </p:nvSpPr>
        <p:spPr>
          <a:xfrm>
            <a:off x="293932" y="2530497"/>
            <a:ext cx="1794299" cy="584775"/>
          </a:xfrm>
          <a:prstGeom prst="rect">
            <a:avLst/>
          </a:prstGeom>
        </p:spPr>
        <p:txBody>
          <a:bodyPr wrap="square">
            <a:spAutoFit/>
          </a:bodyPr>
          <a:lstStyle/>
          <a:p>
            <a:pPr algn="r"/>
            <a:r>
              <a:rPr lang="el-GR" sz="1400" dirty="0" smtClean="0">
                <a:solidFill>
                  <a:prstClr val="black">
                    <a:lumMod val="75000"/>
                    <a:lumOff val="25000"/>
                  </a:prstClr>
                </a:solidFill>
                <a:latin typeface="Calibri"/>
              </a:rPr>
              <a:t>διαθέσιμο με άδεια </a:t>
            </a:r>
            <a:r>
              <a:rPr lang="en-US" dirty="0" smtClean="0">
                <a:solidFill>
                  <a:prstClr val="black">
                    <a:lumMod val="75000"/>
                    <a:lumOff val="25000"/>
                  </a:prstClr>
                </a:solidFill>
                <a:latin typeface="Calibri"/>
              </a:rPr>
              <a:t>CC-BY-ND</a:t>
            </a:r>
            <a:endParaRPr lang="el-GR" dirty="0">
              <a:solidFill>
                <a:prstClr val="black">
                  <a:lumMod val="75000"/>
                  <a:lumOff val="25000"/>
                </a:prstClr>
              </a:solidFill>
              <a:latin typeface="Calibri"/>
            </a:endParaRPr>
          </a:p>
        </p:txBody>
      </p:sp>
      <p:sp>
        <p:nvSpPr>
          <p:cNvPr id="21" name="Rectangle 20"/>
          <p:cNvSpPr/>
          <p:nvPr/>
        </p:nvSpPr>
        <p:spPr>
          <a:xfrm>
            <a:off x="2088230" y="2561274"/>
            <a:ext cx="6624736" cy="523220"/>
          </a:xfrm>
          <a:prstGeom prst="rect">
            <a:avLst/>
          </a:prstGeom>
        </p:spPr>
        <p:txBody>
          <a:bodyPr wrap="square">
            <a:spAutoFit/>
          </a:bodyPr>
          <a:lstStyle/>
          <a:p>
            <a:r>
              <a:rPr lang="el-GR" sz="1400" dirty="0">
                <a:solidFill>
                  <a:prstClr val="black">
                    <a:lumMod val="75000"/>
                    <a:lumOff val="25000"/>
                  </a:prstClr>
                </a:solidFill>
                <a:latin typeface="Calibri"/>
              </a:rPr>
              <a:t>Επιτρέπεται η επαναχρησιμοποίηση του έργου με αναφορά του </a:t>
            </a:r>
            <a:r>
              <a:rPr lang="el-GR" sz="1400" dirty="0" smtClean="0">
                <a:solidFill>
                  <a:prstClr val="black">
                    <a:lumMod val="75000"/>
                    <a:lumOff val="25000"/>
                  </a:prstClr>
                </a:solidFill>
                <a:latin typeface="Calibri"/>
              </a:rPr>
              <a:t>δημιουργού. </a:t>
            </a:r>
          </a:p>
          <a:p>
            <a:r>
              <a:rPr lang="el-GR" sz="1400" dirty="0" smtClean="0">
                <a:solidFill>
                  <a:prstClr val="black">
                    <a:lumMod val="75000"/>
                    <a:lumOff val="25000"/>
                  </a:prstClr>
                </a:solidFill>
                <a:latin typeface="Calibri"/>
              </a:rPr>
              <a:t>Δεν </a:t>
            </a:r>
            <a:r>
              <a:rPr lang="el-GR" sz="1400" dirty="0">
                <a:solidFill>
                  <a:prstClr val="black">
                    <a:lumMod val="75000"/>
                    <a:lumOff val="25000"/>
                  </a:prstClr>
                </a:solidFill>
                <a:latin typeface="Calibri"/>
              </a:rPr>
              <a:t>επιτρέπεται η </a:t>
            </a:r>
            <a:r>
              <a:rPr lang="el-GR" sz="1400" dirty="0" smtClean="0">
                <a:solidFill>
                  <a:prstClr val="black">
                    <a:lumMod val="75000"/>
                    <a:lumOff val="25000"/>
                  </a:prstClr>
                </a:solidFill>
                <a:latin typeface="Calibri"/>
              </a:rPr>
              <a:t>δημιουργία παραγώγων του έργου.</a:t>
            </a:r>
            <a:endParaRPr lang="el-GR" sz="1400" dirty="0">
              <a:solidFill>
                <a:prstClr val="black">
                  <a:lumMod val="75000"/>
                  <a:lumOff val="25000"/>
                </a:prstClr>
              </a:solidFill>
              <a:latin typeface="Calibri"/>
            </a:endParaRPr>
          </a:p>
        </p:txBody>
      </p:sp>
      <p:sp>
        <p:nvSpPr>
          <p:cNvPr id="22" name="Rectangle 21"/>
          <p:cNvSpPr/>
          <p:nvPr/>
        </p:nvSpPr>
        <p:spPr>
          <a:xfrm>
            <a:off x="405954" y="4513900"/>
            <a:ext cx="1682277" cy="584775"/>
          </a:xfrm>
          <a:prstGeom prst="rect">
            <a:avLst/>
          </a:prstGeom>
        </p:spPr>
        <p:txBody>
          <a:bodyPr wrap="square">
            <a:spAutoFit/>
          </a:bodyPr>
          <a:lstStyle/>
          <a:p>
            <a:pPr algn="r"/>
            <a:r>
              <a:rPr lang="el-GR" sz="1400" dirty="0" smtClean="0">
                <a:solidFill>
                  <a:prstClr val="black">
                    <a:lumMod val="75000"/>
                    <a:lumOff val="25000"/>
                  </a:prstClr>
                </a:solidFill>
                <a:latin typeface="Calibri"/>
              </a:rPr>
              <a:t>διαθέσιμο με άδεια </a:t>
            </a:r>
            <a:r>
              <a:rPr lang="en-US" dirty="0" smtClean="0">
                <a:solidFill>
                  <a:prstClr val="black">
                    <a:lumMod val="75000"/>
                    <a:lumOff val="25000"/>
                  </a:prstClr>
                </a:solidFill>
                <a:latin typeface="Calibri"/>
              </a:rPr>
              <a:t>CC-BY</a:t>
            </a:r>
            <a:r>
              <a:rPr lang="el-GR" dirty="0" smtClean="0">
                <a:solidFill>
                  <a:prstClr val="black">
                    <a:lumMod val="75000"/>
                    <a:lumOff val="25000"/>
                  </a:prstClr>
                </a:solidFill>
                <a:latin typeface="Calibri"/>
              </a:rPr>
              <a:t>-</a:t>
            </a:r>
            <a:r>
              <a:rPr lang="en-US" dirty="0" smtClean="0">
                <a:solidFill>
                  <a:prstClr val="black">
                    <a:lumMod val="75000"/>
                    <a:lumOff val="25000"/>
                  </a:prstClr>
                </a:solidFill>
                <a:latin typeface="Calibri"/>
              </a:rPr>
              <a:t>NC-ND</a:t>
            </a:r>
            <a:endParaRPr lang="el-GR" dirty="0">
              <a:solidFill>
                <a:prstClr val="black">
                  <a:lumMod val="75000"/>
                  <a:lumOff val="25000"/>
                </a:prstClr>
              </a:solidFill>
              <a:latin typeface="Calibri"/>
            </a:endParaRPr>
          </a:p>
        </p:txBody>
      </p:sp>
      <p:sp>
        <p:nvSpPr>
          <p:cNvPr id="23" name="Rectangle 22"/>
          <p:cNvSpPr/>
          <p:nvPr/>
        </p:nvSpPr>
        <p:spPr>
          <a:xfrm>
            <a:off x="2088230" y="4544678"/>
            <a:ext cx="7062962" cy="523220"/>
          </a:xfrm>
          <a:prstGeom prst="rect">
            <a:avLst/>
          </a:prstGeom>
        </p:spPr>
        <p:txBody>
          <a:bodyPr wrap="square">
            <a:spAutoFit/>
          </a:bodyPr>
          <a:lstStyle/>
          <a:p>
            <a:r>
              <a:rPr lang="el-GR" sz="1400" dirty="0" smtClean="0">
                <a:solidFill>
                  <a:prstClr val="black">
                    <a:lumMod val="75000"/>
                    <a:lumOff val="25000"/>
                  </a:prstClr>
                </a:solidFill>
                <a:latin typeface="Calibri"/>
              </a:rPr>
              <a:t>Επιτρέπεται η επαναχρησιμοποίηση του έργου με αναφορά του δημιουργού</a:t>
            </a:r>
            <a:r>
              <a:rPr lang="en-US" sz="1400" dirty="0" smtClean="0">
                <a:solidFill>
                  <a:prstClr val="black">
                    <a:lumMod val="75000"/>
                    <a:lumOff val="25000"/>
                  </a:prstClr>
                </a:solidFill>
                <a:latin typeface="Calibri"/>
              </a:rPr>
              <a:t>.</a:t>
            </a:r>
          </a:p>
          <a:p>
            <a:r>
              <a:rPr lang="el-GR" sz="1400" dirty="0" smtClean="0">
                <a:solidFill>
                  <a:prstClr val="black">
                    <a:lumMod val="75000"/>
                    <a:lumOff val="25000"/>
                  </a:prstClr>
                </a:solidFill>
                <a:latin typeface="Calibri"/>
              </a:rPr>
              <a:t>Δεν επιτρέπεται η εμπορική χρήση του έργου</a:t>
            </a:r>
            <a:r>
              <a:rPr lang="en-US" sz="1400" dirty="0" smtClean="0">
                <a:solidFill>
                  <a:prstClr val="black">
                    <a:lumMod val="75000"/>
                    <a:lumOff val="25000"/>
                  </a:prstClr>
                </a:solidFill>
                <a:latin typeface="Calibri"/>
              </a:rPr>
              <a:t> </a:t>
            </a:r>
            <a:r>
              <a:rPr lang="el-GR" sz="1400" dirty="0" smtClean="0">
                <a:solidFill>
                  <a:prstClr val="black">
                    <a:lumMod val="75000"/>
                    <a:lumOff val="25000"/>
                  </a:prstClr>
                </a:solidFill>
                <a:latin typeface="Calibri"/>
              </a:rPr>
              <a:t>και η δημιουργία παραγώγων του.</a:t>
            </a:r>
            <a:endParaRPr lang="el-GR" sz="3200" dirty="0">
              <a:solidFill>
                <a:prstClr val="black"/>
              </a:solidFill>
              <a:latin typeface="Calibri"/>
            </a:endParaRPr>
          </a:p>
        </p:txBody>
      </p:sp>
      <p:sp>
        <p:nvSpPr>
          <p:cNvPr id="24" name="Rectangle 23"/>
          <p:cNvSpPr/>
          <p:nvPr/>
        </p:nvSpPr>
        <p:spPr>
          <a:xfrm>
            <a:off x="0" y="5112000"/>
            <a:ext cx="2088231" cy="584775"/>
          </a:xfrm>
          <a:prstGeom prst="rect">
            <a:avLst/>
          </a:prstGeom>
        </p:spPr>
        <p:txBody>
          <a:bodyPr wrap="square">
            <a:spAutoFit/>
          </a:bodyPr>
          <a:lstStyle/>
          <a:p>
            <a:pPr algn="r"/>
            <a:r>
              <a:rPr lang="el-GR" sz="1400" dirty="0">
                <a:solidFill>
                  <a:prstClr val="black">
                    <a:lumMod val="75000"/>
                    <a:lumOff val="25000"/>
                  </a:prstClr>
                </a:solidFill>
                <a:latin typeface="Calibri"/>
              </a:rPr>
              <a:t>διαθέσιμο με </a:t>
            </a:r>
            <a:r>
              <a:rPr lang="el-GR" sz="1400" dirty="0" smtClean="0">
                <a:solidFill>
                  <a:prstClr val="black">
                    <a:lumMod val="75000"/>
                    <a:lumOff val="25000"/>
                  </a:prstClr>
                </a:solidFill>
                <a:latin typeface="Calibri"/>
              </a:rPr>
              <a:t>άδεια </a:t>
            </a:r>
          </a:p>
          <a:p>
            <a:pPr algn="r"/>
            <a:r>
              <a:rPr lang="en-US" dirty="0" smtClean="0">
                <a:solidFill>
                  <a:prstClr val="black">
                    <a:lumMod val="75000"/>
                    <a:lumOff val="25000"/>
                  </a:prstClr>
                </a:solidFill>
                <a:latin typeface="Calibri"/>
              </a:rPr>
              <a:t>CC0 </a:t>
            </a:r>
            <a:r>
              <a:rPr lang="en-US" dirty="0">
                <a:solidFill>
                  <a:prstClr val="black">
                    <a:lumMod val="75000"/>
                    <a:lumOff val="25000"/>
                  </a:prstClr>
                </a:solidFill>
                <a:latin typeface="Calibri"/>
              </a:rPr>
              <a:t>Public Domain</a:t>
            </a:r>
            <a:endParaRPr lang="el-GR" dirty="0">
              <a:solidFill>
                <a:prstClr val="black">
                  <a:lumMod val="75000"/>
                  <a:lumOff val="25000"/>
                </a:prstClr>
              </a:solidFill>
              <a:latin typeface="Calibri"/>
            </a:endParaRPr>
          </a:p>
        </p:txBody>
      </p:sp>
      <p:sp>
        <p:nvSpPr>
          <p:cNvPr id="25" name="Rectangle 24"/>
          <p:cNvSpPr/>
          <p:nvPr/>
        </p:nvSpPr>
        <p:spPr>
          <a:xfrm>
            <a:off x="0" y="5791105"/>
            <a:ext cx="2088231" cy="307777"/>
          </a:xfrm>
          <a:prstGeom prst="rect">
            <a:avLst/>
          </a:prstGeom>
        </p:spPr>
        <p:txBody>
          <a:bodyPr wrap="square">
            <a:spAutoFit/>
          </a:bodyPr>
          <a:lstStyle/>
          <a:p>
            <a:pPr algn="r"/>
            <a:r>
              <a:rPr lang="el-GR" sz="1400" dirty="0">
                <a:solidFill>
                  <a:prstClr val="black">
                    <a:lumMod val="75000"/>
                    <a:lumOff val="25000"/>
                  </a:prstClr>
                </a:solidFill>
                <a:latin typeface="Calibri"/>
              </a:rPr>
              <a:t>διαθέσιμο </a:t>
            </a:r>
            <a:r>
              <a:rPr lang="el-GR" sz="1400" dirty="0" smtClean="0">
                <a:solidFill>
                  <a:prstClr val="black">
                    <a:lumMod val="75000"/>
                    <a:lumOff val="25000"/>
                  </a:prstClr>
                </a:solidFill>
                <a:latin typeface="Calibri"/>
              </a:rPr>
              <a:t>ως κοινό κτήμα</a:t>
            </a:r>
            <a:endParaRPr lang="el-GR" dirty="0">
              <a:solidFill>
                <a:prstClr val="black">
                  <a:lumMod val="75000"/>
                  <a:lumOff val="25000"/>
                </a:prstClr>
              </a:solidFill>
              <a:latin typeface="Calibri"/>
            </a:endParaRPr>
          </a:p>
        </p:txBody>
      </p:sp>
      <p:sp>
        <p:nvSpPr>
          <p:cNvPr id="26" name="Rectangle 25"/>
          <p:cNvSpPr/>
          <p:nvPr/>
        </p:nvSpPr>
        <p:spPr>
          <a:xfrm>
            <a:off x="2088000" y="5112000"/>
            <a:ext cx="7062962" cy="523220"/>
          </a:xfrm>
          <a:prstGeom prst="rect">
            <a:avLst/>
          </a:prstGeom>
        </p:spPr>
        <p:txBody>
          <a:bodyPr wrap="square">
            <a:spAutoFit/>
          </a:bodyPr>
          <a:lstStyle/>
          <a:p>
            <a:r>
              <a:rPr lang="el-GR" sz="1400" dirty="0" smtClean="0">
                <a:solidFill>
                  <a:prstClr val="black">
                    <a:lumMod val="75000"/>
                    <a:lumOff val="25000"/>
                  </a:prstClr>
                </a:solidFill>
                <a:latin typeface="Calibri"/>
              </a:rPr>
              <a:t>Επιτρέπεται η επαναχρησιμοποίηση του έργου, η δημιουργία παραγώγων αυτού και η εμπορική του χρήση, χωρίς αναφορά του δημιουργού.</a:t>
            </a:r>
            <a:endParaRPr lang="en-US" sz="1400" dirty="0" smtClean="0">
              <a:solidFill>
                <a:prstClr val="black">
                  <a:lumMod val="75000"/>
                  <a:lumOff val="25000"/>
                </a:prstClr>
              </a:solidFill>
              <a:latin typeface="Calibri"/>
            </a:endParaRPr>
          </a:p>
        </p:txBody>
      </p:sp>
      <p:sp>
        <p:nvSpPr>
          <p:cNvPr id="27" name="Rectangle 26"/>
          <p:cNvSpPr/>
          <p:nvPr/>
        </p:nvSpPr>
        <p:spPr>
          <a:xfrm>
            <a:off x="2088231" y="5688000"/>
            <a:ext cx="7062962" cy="523220"/>
          </a:xfrm>
          <a:prstGeom prst="rect">
            <a:avLst/>
          </a:prstGeom>
        </p:spPr>
        <p:txBody>
          <a:bodyPr wrap="square">
            <a:spAutoFit/>
          </a:bodyPr>
          <a:lstStyle/>
          <a:p>
            <a:r>
              <a:rPr lang="el-GR" sz="1400" dirty="0" smtClean="0">
                <a:solidFill>
                  <a:prstClr val="black">
                    <a:lumMod val="75000"/>
                    <a:lumOff val="25000"/>
                  </a:prstClr>
                </a:solidFill>
                <a:latin typeface="Calibri"/>
              </a:rPr>
              <a:t>Επιτρέπεται η επαναχρησιμοποίηση του έργου, η δημιουργία παραγώγων αυτού και η εμπορική του χρήση, χωρίς αναφορά του δημιουργού.</a:t>
            </a:r>
            <a:endParaRPr lang="en-US" sz="1400" dirty="0" smtClean="0">
              <a:solidFill>
                <a:prstClr val="black">
                  <a:lumMod val="75000"/>
                  <a:lumOff val="25000"/>
                </a:prstClr>
              </a:solidFill>
              <a:latin typeface="Calibri"/>
            </a:endParaRPr>
          </a:p>
        </p:txBody>
      </p:sp>
      <p:sp>
        <p:nvSpPr>
          <p:cNvPr id="28" name="Rectangle 27"/>
          <p:cNvSpPr/>
          <p:nvPr/>
        </p:nvSpPr>
        <p:spPr>
          <a:xfrm>
            <a:off x="0" y="6334511"/>
            <a:ext cx="2088231" cy="307777"/>
          </a:xfrm>
          <a:prstGeom prst="rect">
            <a:avLst/>
          </a:prstGeom>
        </p:spPr>
        <p:txBody>
          <a:bodyPr wrap="square">
            <a:spAutoFit/>
          </a:bodyPr>
          <a:lstStyle/>
          <a:p>
            <a:pPr algn="r"/>
            <a:r>
              <a:rPr lang="el-GR" sz="1400" dirty="0" smtClean="0">
                <a:solidFill>
                  <a:prstClr val="black">
                    <a:lumMod val="75000"/>
                    <a:lumOff val="25000"/>
                  </a:prstClr>
                </a:solidFill>
                <a:latin typeface="Calibri"/>
              </a:rPr>
              <a:t>χωρίς σήμανση</a:t>
            </a:r>
            <a:endParaRPr lang="el-GR" dirty="0">
              <a:solidFill>
                <a:prstClr val="black">
                  <a:lumMod val="75000"/>
                  <a:lumOff val="25000"/>
                </a:prstClr>
              </a:solidFill>
              <a:latin typeface="Calibri"/>
            </a:endParaRPr>
          </a:p>
        </p:txBody>
      </p:sp>
      <p:sp>
        <p:nvSpPr>
          <p:cNvPr id="29" name="Rectangle 28"/>
          <p:cNvSpPr/>
          <p:nvPr/>
        </p:nvSpPr>
        <p:spPr>
          <a:xfrm>
            <a:off x="2088231" y="6334512"/>
            <a:ext cx="7062962" cy="307777"/>
          </a:xfrm>
          <a:prstGeom prst="rect">
            <a:avLst/>
          </a:prstGeom>
        </p:spPr>
        <p:txBody>
          <a:bodyPr wrap="square">
            <a:spAutoFit/>
          </a:bodyPr>
          <a:lstStyle/>
          <a:p>
            <a:r>
              <a:rPr lang="el-GR" sz="1400" dirty="0" smtClean="0">
                <a:solidFill>
                  <a:prstClr val="black">
                    <a:lumMod val="75000"/>
                    <a:lumOff val="25000"/>
                  </a:prstClr>
                </a:solidFill>
                <a:latin typeface="Calibri"/>
              </a:rPr>
              <a:t>Συνήθως δεν επιτρέπεται η επαναχρησιμοποίηση του έργου.</a:t>
            </a:r>
            <a:endParaRPr lang="en-US" sz="1400" dirty="0" smtClean="0">
              <a:solidFill>
                <a:prstClr val="black">
                  <a:lumMod val="75000"/>
                  <a:lumOff val="25000"/>
                </a:prstClr>
              </a:solidFill>
              <a:latin typeface="Calibri"/>
            </a:endParaRPr>
          </a:p>
        </p:txBody>
      </p:sp>
      <p:cxnSp>
        <p:nvCxnSpPr>
          <p:cNvPr id="31" name="Straight Connector 30"/>
          <p:cNvCxnSpPr/>
          <p:nvPr/>
        </p:nvCxnSpPr>
        <p:spPr>
          <a:xfrm>
            <a:off x="71243" y="1383775"/>
            <a:ext cx="8532000" cy="0"/>
          </a:xfrm>
          <a:prstGeom prst="line">
            <a:avLst/>
          </a:prstGeom>
          <a:ln>
            <a:solidFill>
              <a:schemeClr val="tx2">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a:off x="71243" y="1968481"/>
            <a:ext cx="8532000" cy="0"/>
          </a:xfrm>
          <a:prstGeom prst="line">
            <a:avLst/>
          </a:prstGeom>
          <a:ln>
            <a:solidFill>
              <a:schemeClr val="tx2">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a:off x="71243" y="2539456"/>
            <a:ext cx="8532000" cy="0"/>
          </a:xfrm>
          <a:prstGeom prst="line">
            <a:avLst/>
          </a:prstGeom>
          <a:ln>
            <a:solidFill>
              <a:schemeClr val="tx2">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a:xfrm>
            <a:off x="71243" y="3107253"/>
            <a:ext cx="8532000" cy="0"/>
          </a:xfrm>
          <a:prstGeom prst="line">
            <a:avLst/>
          </a:prstGeom>
          <a:ln>
            <a:solidFill>
              <a:schemeClr val="tx2">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p:nvCxnSpPr>
        <p:spPr>
          <a:xfrm>
            <a:off x="71243" y="3722806"/>
            <a:ext cx="8532000" cy="0"/>
          </a:xfrm>
          <a:prstGeom prst="line">
            <a:avLst/>
          </a:prstGeom>
          <a:ln>
            <a:solidFill>
              <a:schemeClr val="tx2">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p:nvCxnSpPr>
        <p:spPr>
          <a:xfrm>
            <a:off x="71243" y="4514320"/>
            <a:ext cx="8532000" cy="0"/>
          </a:xfrm>
          <a:prstGeom prst="line">
            <a:avLst/>
          </a:prstGeom>
          <a:ln>
            <a:solidFill>
              <a:schemeClr val="tx2">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p:nvCxnSpPr>
        <p:spPr>
          <a:xfrm>
            <a:off x="-1" y="5111310"/>
            <a:ext cx="8532000" cy="0"/>
          </a:xfrm>
          <a:prstGeom prst="line">
            <a:avLst/>
          </a:prstGeom>
          <a:ln>
            <a:solidFill>
              <a:schemeClr val="tx2">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a:off x="71244" y="5697778"/>
            <a:ext cx="8533204" cy="0"/>
          </a:xfrm>
          <a:prstGeom prst="line">
            <a:avLst/>
          </a:prstGeom>
          <a:ln>
            <a:solidFill>
              <a:schemeClr val="tx2">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42" name="Straight Connector 41"/>
          <p:cNvCxnSpPr/>
          <p:nvPr/>
        </p:nvCxnSpPr>
        <p:spPr>
          <a:xfrm>
            <a:off x="71244" y="6220998"/>
            <a:ext cx="8533204" cy="0"/>
          </a:xfrm>
          <a:prstGeom prst="line">
            <a:avLst/>
          </a:prstGeom>
          <a:ln>
            <a:solidFill>
              <a:schemeClr val="tx2">
                <a:lumMod val="40000"/>
                <a:lumOff val="6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62624906"/>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dirty="0"/>
              <a:t>Διατήρηση </a:t>
            </a:r>
            <a:r>
              <a:rPr lang="el-GR" dirty="0" smtClean="0"/>
              <a:t>Σημειωμάτων</a:t>
            </a:r>
            <a:endParaRPr lang="el-GR" dirty="0"/>
          </a:p>
        </p:txBody>
      </p:sp>
      <p:sp>
        <p:nvSpPr>
          <p:cNvPr id="3" name="Content Placeholder 2"/>
          <p:cNvSpPr>
            <a:spLocks noGrp="1"/>
          </p:cNvSpPr>
          <p:nvPr>
            <p:ph idx="1"/>
          </p:nvPr>
        </p:nvSpPr>
        <p:spPr/>
        <p:txBody>
          <a:bodyPr>
            <a:normAutofit/>
          </a:bodyPr>
          <a:lstStyle/>
          <a:p>
            <a:pPr marL="0" indent="0">
              <a:buNone/>
            </a:pPr>
            <a:r>
              <a:rPr lang="el-GR" sz="2400" dirty="0" smtClean="0"/>
              <a:t>Οποιαδήποτε </a:t>
            </a:r>
            <a:r>
              <a:rPr lang="el-GR" sz="2400" dirty="0"/>
              <a:t>αναπαραγωγή ή διασκευή του υλικού θα πρέπει να συμπεριλαμβάνει:</a:t>
            </a:r>
          </a:p>
          <a:p>
            <a:pPr lvl="1">
              <a:buFont typeface="Wingdings" panose="05000000000000000000" pitchFamily="2" charset="2"/>
              <a:buChar char="§"/>
            </a:pPr>
            <a:r>
              <a:rPr lang="el-GR" sz="2000" dirty="0" err="1"/>
              <a:t>τ</a:t>
            </a:r>
            <a:r>
              <a:rPr lang="en-US" sz="2000" dirty="0" smtClean="0"/>
              <a:t>ο </a:t>
            </a:r>
            <a:r>
              <a:rPr lang="en-US" sz="2000" dirty="0" err="1"/>
              <a:t>Σημείωμ</a:t>
            </a:r>
            <a:r>
              <a:rPr lang="en-US" sz="2000" dirty="0"/>
              <a:t>α Αναφοράς</a:t>
            </a:r>
            <a:endParaRPr lang="el-GR" sz="2000" dirty="0"/>
          </a:p>
          <a:p>
            <a:pPr lvl="1">
              <a:buFont typeface="Wingdings" panose="05000000000000000000" pitchFamily="2" charset="2"/>
              <a:buChar char="§"/>
            </a:pPr>
            <a:r>
              <a:rPr lang="el-GR" sz="2000" dirty="0" err="1"/>
              <a:t>τ</a:t>
            </a:r>
            <a:r>
              <a:rPr lang="en-US" sz="2000" dirty="0" smtClean="0"/>
              <a:t>ο </a:t>
            </a:r>
            <a:r>
              <a:rPr lang="en-US" sz="2000" dirty="0" err="1"/>
              <a:t>Σημείωμ</a:t>
            </a:r>
            <a:r>
              <a:rPr lang="en-US" sz="2000" dirty="0"/>
              <a:t>α Αδειοδότησης</a:t>
            </a:r>
            <a:endParaRPr lang="el-GR" sz="2000" dirty="0"/>
          </a:p>
          <a:p>
            <a:pPr lvl="1">
              <a:buFont typeface="Wingdings" panose="05000000000000000000" pitchFamily="2" charset="2"/>
              <a:buChar char="§"/>
            </a:pPr>
            <a:r>
              <a:rPr lang="el-GR" sz="2000" dirty="0" err="1"/>
              <a:t>τ</a:t>
            </a:r>
            <a:r>
              <a:rPr lang="en-US" sz="2000" dirty="0" smtClean="0"/>
              <a:t>η </a:t>
            </a:r>
            <a:r>
              <a:rPr lang="en-US" sz="2000" dirty="0" err="1"/>
              <a:t>δήλωση</a:t>
            </a:r>
            <a:r>
              <a:rPr lang="en-US" sz="2000" dirty="0"/>
              <a:t> </a:t>
            </a:r>
            <a:r>
              <a:rPr lang="el-GR" sz="2000" dirty="0" err="1"/>
              <a:t>Δ</a:t>
            </a:r>
            <a:r>
              <a:rPr lang="en-US" sz="2000" dirty="0" smtClean="0"/>
              <a:t>ια</a:t>
            </a:r>
            <a:r>
              <a:rPr lang="en-US" sz="2000" dirty="0" err="1" smtClean="0"/>
              <a:t>τήρησης</a:t>
            </a:r>
            <a:r>
              <a:rPr lang="en-US" sz="2000" dirty="0" smtClean="0"/>
              <a:t> </a:t>
            </a:r>
            <a:r>
              <a:rPr lang="en-US" sz="2000" dirty="0"/>
              <a:t>Σημειωμάτων</a:t>
            </a:r>
            <a:endParaRPr lang="el-GR" sz="2000" dirty="0"/>
          </a:p>
          <a:p>
            <a:pPr lvl="1">
              <a:buFont typeface="Wingdings" panose="05000000000000000000" pitchFamily="2" charset="2"/>
              <a:buChar char="§"/>
            </a:pPr>
            <a:r>
              <a:rPr lang="el-GR" sz="2000" dirty="0"/>
              <a:t>τ</a:t>
            </a:r>
            <a:r>
              <a:rPr lang="el-GR" sz="2000" dirty="0" smtClean="0"/>
              <a:t>ο Σημείωμα Χρήσης Έργων Τρίτων </a:t>
            </a:r>
            <a:r>
              <a:rPr lang="el-GR" sz="2000" dirty="0"/>
              <a:t>(εφόσον υπάρχει)</a:t>
            </a:r>
          </a:p>
          <a:p>
            <a:pPr marL="0" indent="0">
              <a:buNone/>
            </a:pPr>
            <a:r>
              <a:rPr lang="el-GR" sz="2400" dirty="0"/>
              <a:t>μαζί με τους συνοδευόμενους </a:t>
            </a:r>
            <a:r>
              <a:rPr lang="el-GR" sz="2400" dirty="0" err="1"/>
              <a:t>υπερσυνδέσμους</a:t>
            </a:r>
            <a:r>
              <a:rPr lang="el-GR" sz="2400" dirty="0"/>
              <a:t>.</a:t>
            </a:r>
          </a:p>
          <a:p>
            <a:endParaRPr lang="el-GR" sz="2000" dirty="0"/>
          </a:p>
        </p:txBody>
      </p:sp>
    </p:spTree>
    <p:extLst>
      <p:ext uri="{BB962C8B-B14F-4D97-AF65-F5344CB8AC3E}">
        <p14:creationId xmlns:p14="http://schemas.microsoft.com/office/powerpoint/2010/main" val="4171927959"/>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Χρηματοδότηση</a:t>
            </a:r>
            <a:endParaRPr lang="el-GR" dirty="0"/>
          </a:p>
        </p:txBody>
      </p:sp>
      <p:sp>
        <p:nvSpPr>
          <p:cNvPr id="3" name="Content Placeholder 2"/>
          <p:cNvSpPr>
            <a:spLocks noGrp="1"/>
          </p:cNvSpPr>
          <p:nvPr>
            <p:ph idx="1"/>
          </p:nvPr>
        </p:nvSpPr>
        <p:spPr>
          <a:xfrm>
            <a:off x="457200" y="1340768"/>
            <a:ext cx="8229600" cy="4525963"/>
          </a:xfrm>
        </p:spPr>
        <p:txBody>
          <a:bodyPr>
            <a:normAutofit/>
          </a:bodyPr>
          <a:lstStyle/>
          <a:p>
            <a:r>
              <a:rPr lang="el-GR" sz="2000" dirty="0" smtClean="0"/>
              <a:t>Το παρόν εκπαιδευτικό υλικό έχει αναπτυχθεί </a:t>
            </a:r>
            <a:r>
              <a:rPr lang="el-GR" sz="2000" dirty="0" err="1" smtClean="0"/>
              <a:t>στ</a:t>
            </a:r>
            <a:r>
              <a:rPr lang="en-US" sz="2000" dirty="0" smtClean="0"/>
              <a:t>o</a:t>
            </a:r>
            <a:r>
              <a:rPr lang="el-GR" sz="2000" dirty="0" smtClean="0"/>
              <a:t> </a:t>
            </a:r>
            <a:r>
              <a:rPr lang="el-GR" sz="2000" dirty="0" err="1" smtClean="0"/>
              <a:t>πλαίσι</a:t>
            </a:r>
            <a:r>
              <a:rPr lang="en-US" sz="2000" dirty="0" smtClean="0"/>
              <a:t>o</a:t>
            </a:r>
            <a:r>
              <a:rPr lang="el-GR" sz="2000" dirty="0" smtClean="0"/>
              <a:t> του εκπαιδευτικού έργου του διδάσκοντα.</a:t>
            </a:r>
            <a:endParaRPr lang="en-US" sz="2000" dirty="0" smtClean="0"/>
          </a:p>
          <a:p>
            <a:r>
              <a:rPr lang="el-GR" sz="2000" dirty="0" smtClean="0"/>
              <a:t>Το έργο «</a:t>
            </a:r>
            <a:r>
              <a:rPr lang="el-GR" sz="2000" b="1" dirty="0" smtClean="0"/>
              <a:t>Ανοικτά Ακαδημαϊκά Μαθήματα στο </a:t>
            </a:r>
            <a:r>
              <a:rPr lang="el-GR" sz="2000" b="1" smtClean="0"/>
              <a:t>ΤΕΙ Αθηνών</a:t>
            </a:r>
            <a:r>
              <a:rPr lang="el-GR" sz="2000" smtClean="0"/>
              <a:t>» </a:t>
            </a:r>
            <a:r>
              <a:rPr lang="el-GR" sz="2000" dirty="0" smtClean="0"/>
              <a:t>έχει χρηματοδοτήσει μόνο την αναδιαμόρφωση του εκπαιδευτικού υλικού. </a:t>
            </a:r>
            <a:endParaRPr lang="en-US" sz="2000" dirty="0" smtClean="0"/>
          </a:p>
          <a:p>
            <a:r>
              <a:rPr lang="el-GR" sz="2000" dirty="0" smtClean="0"/>
              <a:t>Το έργο υλοποιείται στο πλαίσιο του Επιχειρησιακού Προγράμματος «Εκπαίδευση και Δια Βίου Μάθηση» και συγχρηματοδοτείται από την Ευρωπαϊκή Ένωση (Ευρωπαϊκό Κοινωνικό Ταμείο) και από εθνικούς πόρους.</a:t>
            </a:r>
          </a:p>
        </p:txBody>
      </p:sp>
      <p:pic>
        <p:nvPicPr>
          <p:cNvPr id="7" name="Picture 6" descr="Λογότυπο Επιχειρησιακού Προγράμματος Εκπαίδευση και Δια βίου Μάθηση"/>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619672" y="4653136"/>
            <a:ext cx="5501640" cy="1386840"/>
          </a:xfrm>
          <a:prstGeom prst="rect">
            <a:avLst/>
          </a:prstGeom>
        </p:spPr>
      </p:pic>
    </p:spTree>
    <p:extLst>
      <p:ext uri="{BB962C8B-B14F-4D97-AF65-F5344CB8AC3E}">
        <p14:creationId xmlns:p14="http://schemas.microsoft.com/office/powerpoint/2010/main" val="213956560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normAutofit fontScale="90000"/>
          </a:bodyPr>
          <a:lstStyle/>
          <a:p>
            <a:r>
              <a:rPr lang="el-GR" dirty="0">
                <a:solidFill>
                  <a:srgbClr val="775F55">
                    <a:lumMod val="75000"/>
                  </a:srgbClr>
                </a:solidFill>
              </a:rPr>
              <a:t>Το ψυχοκοινωνικό μοντέλο της </a:t>
            </a:r>
            <a:r>
              <a:rPr lang="en-US" dirty="0">
                <a:solidFill>
                  <a:srgbClr val="775F55">
                    <a:lumMod val="75000"/>
                  </a:srgbClr>
                </a:solidFill>
              </a:rPr>
              <a:t/>
            </a:r>
            <a:br>
              <a:rPr lang="en-US" dirty="0">
                <a:solidFill>
                  <a:srgbClr val="775F55">
                    <a:lumMod val="75000"/>
                  </a:srgbClr>
                </a:solidFill>
              </a:rPr>
            </a:br>
            <a:r>
              <a:rPr lang="el-GR" dirty="0">
                <a:solidFill>
                  <a:srgbClr val="775F55">
                    <a:lumMod val="75000"/>
                  </a:srgbClr>
                </a:solidFill>
              </a:rPr>
              <a:t>Κοινωνικής Εργασίας</a:t>
            </a:r>
            <a:r>
              <a:rPr lang="en-US" dirty="0">
                <a:solidFill>
                  <a:srgbClr val="775F55">
                    <a:lumMod val="75000"/>
                  </a:srgbClr>
                </a:solidFill>
              </a:rPr>
              <a:t> </a:t>
            </a:r>
            <a:r>
              <a:rPr lang="en-US" sz="3100" b="0" dirty="0" smtClean="0">
                <a:solidFill>
                  <a:srgbClr val="775F55">
                    <a:lumMod val="75000"/>
                  </a:srgbClr>
                </a:solidFill>
                <a:latin typeface="Calibri" panose="020F0502020204030204" pitchFamily="34" charset="0"/>
              </a:rPr>
              <a:t>3/3</a:t>
            </a:r>
            <a:endParaRPr lang="el-GR" dirty="0"/>
          </a:p>
        </p:txBody>
      </p:sp>
      <p:sp>
        <p:nvSpPr>
          <p:cNvPr id="3" name="2 - Θέση περιεχομένου"/>
          <p:cNvSpPr>
            <a:spLocks noGrp="1"/>
          </p:cNvSpPr>
          <p:nvPr>
            <p:ph sz="quarter" idx="1"/>
          </p:nvPr>
        </p:nvSpPr>
        <p:spPr>
          <a:xfrm>
            <a:off x="612648" y="1600200"/>
            <a:ext cx="8207824" cy="5069160"/>
          </a:xfrm>
        </p:spPr>
        <p:txBody>
          <a:bodyPr>
            <a:noAutofit/>
          </a:bodyPr>
          <a:lstStyle/>
          <a:p>
            <a:pPr>
              <a:lnSpc>
                <a:spcPct val="105000"/>
              </a:lnSpc>
              <a:spcBef>
                <a:spcPts val="900"/>
              </a:spcBef>
            </a:pPr>
            <a:r>
              <a:rPr lang="el-GR" dirty="0" smtClean="0"/>
              <a:t>Το ψυχοκοινωνικό μοντέλο της Κοινωνικής Εργασίας </a:t>
            </a:r>
          </a:p>
          <a:p>
            <a:pPr>
              <a:lnSpc>
                <a:spcPct val="105000"/>
              </a:lnSpc>
              <a:spcBef>
                <a:spcPts val="900"/>
              </a:spcBef>
              <a:buFont typeface="Wingdings" pitchFamily="2" charset="2"/>
              <a:buChar char="ü"/>
            </a:pPr>
            <a:r>
              <a:rPr lang="el-GR" dirty="0" smtClean="0"/>
              <a:t>Αποδέχεται την έννοια του εσωτερικού και του εξωτερικού κόσμου, </a:t>
            </a:r>
          </a:p>
          <a:p>
            <a:pPr>
              <a:lnSpc>
                <a:spcPct val="105000"/>
              </a:lnSpc>
              <a:spcBef>
                <a:spcPts val="900"/>
              </a:spcBef>
              <a:buFont typeface="Wingdings" pitchFamily="2" charset="2"/>
              <a:buChar char="ü"/>
            </a:pPr>
            <a:r>
              <a:rPr lang="el-GR" dirty="0" smtClean="0"/>
              <a:t>Που είναι δυνατόν σε ορισμένες περιπτώσεις να έρχονται σε σύγκρουση, </a:t>
            </a:r>
          </a:p>
          <a:p>
            <a:pPr>
              <a:lnSpc>
                <a:spcPct val="105000"/>
              </a:lnSpc>
              <a:spcBef>
                <a:spcPts val="900"/>
              </a:spcBef>
              <a:buFont typeface="Wingdings" pitchFamily="2" charset="2"/>
              <a:buChar char="ü"/>
            </a:pPr>
            <a:r>
              <a:rPr lang="el-GR" dirty="0" smtClean="0"/>
              <a:t>Και να οδηγούν σε μια επαναλαμβανόμενη αυτοκαταστροφική συμπεριφορά, </a:t>
            </a:r>
          </a:p>
          <a:p>
            <a:pPr>
              <a:lnSpc>
                <a:spcPct val="105000"/>
              </a:lnSpc>
              <a:spcBef>
                <a:spcPts val="900"/>
              </a:spcBef>
              <a:buFont typeface="Wingdings" pitchFamily="2" charset="2"/>
              <a:buChar char="ü"/>
            </a:pPr>
            <a:r>
              <a:rPr lang="el-GR" dirty="0" smtClean="0"/>
              <a:t>Με άγχος, αμυντικούς μηχανισμούς και  προσωπικές δυσκολίες, </a:t>
            </a:r>
          </a:p>
          <a:p>
            <a:pPr>
              <a:lnSpc>
                <a:spcPct val="105000"/>
              </a:lnSpc>
              <a:spcBef>
                <a:spcPts val="900"/>
              </a:spcBef>
              <a:buFont typeface="Wingdings" pitchFamily="2" charset="2"/>
              <a:buChar char="ü"/>
            </a:pPr>
            <a:r>
              <a:rPr lang="el-GR" dirty="0" smtClean="0"/>
              <a:t>Που δεν επιτρέπουν την επίτευξη αποτελεσματικής ανάπτυξης και εξέλιξης. </a:t>
            </a:r>
            <a:endParaRPr lang="el-GR" dirty="0"/>
          </a:p>
        </p:txBody>
      </p:sp>
      <p:sp>
        <p:nvSpPr>
          <p:cNvPr id="5" name="Θέση αριθμού διαφάνειας 4"/>
          <p:cNvSpPr>
            <a:spLocks noGrp="1"/>
          </p:cNvSpPr>
          <p:nvPr>
            <p:ph type="sldNum" sz="quarter" idx="12"/>
          </p:nvPr>
        </p:nvSpPr>
        <p:spPr/>
        <p:txBody>
          <a:bodyPr>
            <a:normAutofit fontScale="85000" lnSpcReduction="20000"/>
          </a:bodyPr>
          <a:lstStyle/>
          <a:p>
            <a:fld id="{2DF384C6-F399-438E-BA89-7BE1FC33607B}" type="slidenum">
              <a:rPr lang="el-GR" smtClean="0"/>
              <a:pPr/>
              <a:t>4</a:t>
            </a:fld>
            <a:endParaRPr lang="el-GR"/>
          </a:p>
        </p:txBody>
      </p:sp>
    </p:spTree>
    <p:extLst>
      <p:ext uri="{BB962C8B-B14F-4D97-AF65-F5344CB8AC3E}">
        <p14:creationId xmlns:p14="http://schemas.microsoft.com/office/powerpoint/2010/main" val="156382276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sz="quarter" idx="1"/>
          </p:nvPr>
        </p:nvSpPr>
        <p:spPr>
          <a:xfrm>
            <a:off x="612648" y="1600200"/>
            <a:ext cx="8153400" cy="4997152"/>
          </a:xfrm>
        </p:spPr>
        <p:txBody>
          <a:bodyPr>
            <a:noAutofit/>
          </a:bodyPr>
          <a:lstStyle/>
          <a:p>
            <a:pPr>
              <a:buFont typeface="Wingdings" pitchFamily="2" charset="2"/>
              <a:buChar char="ü"/>
            </a:pPr>
            <a:r>
              <a:rPr lang="el-GR" dirty="0" smtClean="0"/>
              <a:t>Επικεντρώνει στο παρόν και όχι στο παρελθόν, </a:t>
            </a:r>
          </a:p>
          <a:p>
            <a:pPr>
              <a:buFont typeface="Wingdings" pitchFamily="2" charset="2"/>
              <a:buChar char="ü"/>
            </a:pPr>
            <a:r>
              <a:rPr lang="el-GR" dirty="0" smtClean="0"/>
              <a:t>Επιχειρεί να υποστηρίξει και να ενδυναμώσει τους ανθρώπους ώστε να επιτύχουν μια ισορροπία ανάμεσα στην εσωτερική συναισθηματική κατάσταση και στην πίεση που αντιμετωπίζουν από τον εξωτερικό κόσμο, </a:t>
            </a:r>
          </a:p>
          <a:p>
            <a:pPr>
              <a:buFont typeface="Wingdings" pitchFamily="2" charset="2"/>
              <a:buChar char="ü"/>
            </a:pPr>
            <a:r>
              <a:rPr lang="el-GR" dirty="0" smtClean="0"/>
              <a:t>Χρησιμοποιεί ενεργά τη σχέση τους με τους κοινωνικούς λειτουργούς, και </a:t>
            </a:r>
          </a:p>
          <a:p>
            <a:pPr>
              <a:buFont typeface="Wingdings" pitchFamily="2" charset="2"/>
              <a:buChar char="ü"/>
            </a:pPr>
            <a:r>
              <a:rPr lang="el-GR" dirty="0" smtClean="0"/>
              <a:t>Λαμβάνει υπόψη την ανάγκη για έμφαση σε μια πρακτική που να ενδυναμώνει, να είναι προσανατολισμένη στην κοινότητα και ικανή διαπολιτισμικά. </a:t>
            </a:r>
            <a:endParaRPr lang="el-GR" dirty="0"/>
          </a:p>
        </p:txBody>
      </p:sp>
      <p:sp>
        <p:nvSpPr>
          <p:cNvPr id="4" name="Θέση αριθμού διαφάνειας 3"/>
          <p:cNvSpPr>
            <a:spLocks noGrp="1"/>
          </p:cNvSpPr>
          <p:nvPr>
            <p:ph type="sldNum" sz="quarter" idx="12"/>
          </p:nvPr>
        </p:nvSpPr>
        <p:spPr/>
        <p:txBody>
          <a:bodyPr>
            <a:normAutofit fontScale="85000" lnSpcReduction="20000"/>
          </a:bodyPr>
          <a:lstStyle/>
          <a:p>
            <a:fld id="{2DF384C6-F399-438E-BA89-7BE1FC33607B}" type="slidenum">
              <a:rPr lang="el-GR" smtClean="0"/>
              <a:pPr/>
              <a:t>5</a:t>
            </a:fld>
            <a:endParaRPr lang="el-GR"/>
          </a:p>
        </p:txBody>
      </p:sp>
      <p:sp>
        <p:nvSpPr>
          <p:cNvPr id="5" name="Τίτλος 4"/>
          <p:cNvSpPr>
            <a:spLocks noGrp="1"/>
          </p:cNvSpPr>
          <p:nvPr>
            <p:ph type="title"/>
          </p:nvPr>
        </p:nvSpPr>
        <p:spPr>
          <a:xfrm>
            <a:off x="612648" y="116632"/>
            <a:ext cx="8153400" cy="1102568"/>
          </a:xfrm>
        </p:spPr>
        <p:txBody>
          <a:bodyPr>
            <a:noAutofit/>
          </a:bodyPr>
          <a:lstStyle/>
          <a:p>
            <a:r>
              <a:rPr lang="el-GR" sz="3200" dirty="0"/>
              <a:t>Η πρακτική της Κοινωνικής Εργασίας που βασίζεται στο ψυχοκοινωνικό </a:t>
            </a:r>
            <a:r>
              <a:rPr lang="el-GR" sz="3200" dirty="0" smtClean="0"/>
              <a:t>μοντέλο</a:t>
            </a:r>
            <a:endParaRPr lang="el-GR" sz="3200" dirty="0"/>
          </a:p>
        </p:txBody>
      </p:sp>
    </p:spTree>
    <p:extLst>
      <p:ext uri="{BB962C8B-B14F-4D97-AF65-F5344CB8AC3E}">
        <p14:creationId xmlns:p14="http://schemas.microsoft.com/office/powerpoint/2010/main" val="372955961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sz="quarter" idx="1"/>
          </p:nvPr>
        </p:nvSpPr>
        <p:spPr>
          <a:xfrm>
            <a:off x="612648" y="1600200"/>
            <a:ext cx="8351840" cy="5141168"/>
          </a:xfrm>
        </p:spPr>
        <p:txBody>
          <a:bodyPr>
            <a:noAutofit/>
          </a:bodyPr>
          <a:lstStyle/>
          <a:p>
            <a:pPr>
              <a:buFont typeface="Wingdings" pitchFamily="2" charset="2"/>
              <a:buChar char="ü"/>
            </a:pPr>
            <a:r>
              <a:rPr lang="el-GR" dirty="0"/>
              <a:t>Κ</a:t>
            </a:r>
            <a:r>
              <a:rPr lang="el-GR" dirty="0" smtClean="0"/>
              <a:t>οινωνικής μελέτης και λήψης ιστορικού, </a:t>
            </a:r>
          </a:p>
          <a:p>
            <a:pPr>
              <a:buFont typeface="Wingdings" pitchFamily="2" charset="2"/>
              <a:buChar char="ü"/>
            </a:pPr>
            <a:r>
              <a:rPr lang="el-GR" dirty="0"/>
              <a:t>Δ</a:t>
            </a:r>
            <a:r>
              <a:rPr lang="el-GR" dirty="0" smtClean="0"/>
              <a:t>ιάγνωσης των προβλημάτων που αφορούν στα παιδιά, την οικογένεια, τις ομάδες και την κοινότητα, </a:t>
            </a:r>
          </a:p>
          <a:p>
            <a:pPr>
              <a:buFont typeface="Wingdings" pitchFamily="2" charset="2"/>
              <a:buChar char="ü"/>
            </a:pPr>
            <a:r>
              <a:rPr lang="el-GR" dirty="0"/>
              <a:t>Θ</a:t>
            </a:r>
            <a:r>
              <a:rPr lang="el-GR" dirty="0" smtClean="0"/>
              <a:t>εραπείας και της αποκατάστασης, </a:t>
            </a:r>
          </a:p>
          <a:p>
            <a:pPr>
              <a:buFont typeface="Wingdings" pitchFamily="2" charset="2"/>
              <a:buChar char="ü"/>
            </a:pPr>
            <a:r>
              <a:rPr lang="el-GR" dirty="0" err="1" smtClean="0"/>
              <a:t>Ερευνας</a:t>
            </a:r>
            <a:r>
              <a:rPr lang="el-GR" dirty="0" smtClean="0"/>
              <a:t> </a:t>
            </a:r>
          </a:p>
          <a:p>
            <a:pPr>
              <a:buFont typeface="Wingdings" pitchFamily="2" charset="2"/>
              <a:buChar char="ü"/>
            </a:pPr>
            <a:r>
              <a:rPr lang="el-GR" dirty="0" smtClean="0"/>
              <a:t>Κοινωνικός σχεδιασμός, </a:t>
            </a:r>
          </a:p>
          <a:p>
            <a:pPr marL="0" indent="0">
              <a:buNone/>
            </a:pPr>
            <a:r>
              <a:rPr lang="el-GR" dirty="0" smtClean="0"/>
              <a:t>Αξιοποιώντας όλες τις βασικές μεθόδους της Κοινωνικής Εργασίας: Κοινωνική Εργασία με Άτομα, με Ομάδες και την Οικογένεια, Κοινοτική Εργασία, Κοινωνική Έρευνα και Κοινωνική Διοίκηση. </a:t>
            </a:r>
            <a:endParaRPr lang="el-GR" dirty="0"/>
          </a:p>
        </p:txBody>
      </p:sp>
      <p:sp>
        <p:nvSpPr>
          <p:cNvPr id="4" name="Θέση αριθμού διαφάνειας 3"/>
          <p:cNvSpPr>
            <a:spLocks noGrp="1"/>
          </p:cNvSpPr>
          <p:nvPr>
            <p:ph type="sldNum" sz="quarter" idx="12"/>
          </p:nvPr>
        </p:nvSpPr>
        <p:spPr/>
        <p:txBody>
          <a:bodyPr>
            <a:normAutofit fontScale="85000" lnSpcReduction="20000"/>
          </a:bodyPr>
          <a:lstStyle/>
          <a:p>
            <a:fld id="{2DF384C6-F399-438E-BA89-7BE1FC33607B}" type="slidenum">
              <a:rPr lang="el-GR" smtClean="0"/>
              <a:pPr/>
              <a:t>6</a:t>
            </a:fld>
            <a:endParaRPr lang="el-GR"/>
          </a:p>
        </p:txBody>
      </p:sp>
      <p:sp>
        <p:nvSpPr>
          <p:cNvPr id="5" name="Τίτλος 4"/>
          <p:cNvSpPr>
            <a:spLocks noGrp="1"/>
          </p:cNvSpPr>
          <p:nvPr>
            <p:ph type="title"/>
          </p:nvPr>
        </p:nvSpPr>
        <p:spPr>
          <a:xfrm>
            <a:off x="107504" y="228600"/>
            <a:ext cx="9036496" cy="990600"/>
          </a:xfrm>
        </p:spPr>
        <p:txBody>
          <a:bodyPr>
            <a:noAutofit/>
          </a:bodyPr>
          <a:lstStyle/>
          <a:p>
            <a:r>
              <a:rPr lang="el-GR" sz="3200" dirty="0" smtClean="0"/>
              <a:t>Τομείς </a:t>
            </a:r>
            <a:r>
              <a:rPr lang="el-GR" sz="3200" dirty="0"/>
              <a:t>συμβολής </a:t>
            </a:r>
            <a:r>
              <a:rPr lang="el-GR" sz="3200" dirty="0" smtClean="0"/>
              <a:t>των κοινωνικών λειτουργών στο </a:t>
            </a:r>
            <a:r>
              <a:rPr lang="el-GR" sz="3200" dirty="0"/>
              <a:t>έργο της διεπιστημονικής </a:t>
            </a:r>
            <a:r>
              <a:rPr lang="el-GR" sz="3200" dirty="0" smtClean="0"/>
              <a:t>ομάδας</a:t>
            </a:r>
            <a:r>
              <a:rPr lang="en-US" sz="3200" dirty="0" smtClean="0"/>
              <a:t> </a:t>
            </a:r>
            <a:r>
              <a:rPr lang="en-US" sz="2800" b="0" dirty="0" smtClean="0">
                <a:latin typeface="Calibri" panose="020F0502020204030204" pitchFamily="34" charset="0"/>
              </a:rPr>
              <a:t>1/4</a:t>
            </a:r>
            <a:endParaRPr lang="el-GR" sz="2800" b="0" dirty="0">
              <a:latin typeface="Calibri" panose="020F0502020204030204" pitchFamily="34" charset="0"/>
            </a:endParaRPr>
          </a:p>
        </p:txBody>
      </p:sp>
    </p:spTree>
    <p:extLst>
      <p:ext uri="{BB962C8B-B14F-4D97-AF65-F5344CB8AC3E}">
        <p14:creationId xmlns:p14="http://schemas.microsoft.com/office/powerpoint/2010/main" val="274069930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sz="quarter" idx="1"/>
          </p:nvPr>
        </p:nvSpPr>
        <p:spPr>
          <a:xfrm>
            <a:off x="612648" y="1600200"/>
            <a:ext cx="8279832" cy="4997152"/>
          </a:xfrm>
        </p:spPr>
        <p:txBody>
          <a:bodyPr>
            <a:noAutofit/>
          </a:bodyPr>
          <a:lstStyle/>
          <a:p>
            <a:pPr marL="514350" indent="-514350">
              <a:buSzPct val="100000"/>
              <a:buFont typeface="+mj-lt"/>
              <a:buAutoNum type="arabicPeriod"/>
            </a:pPr>
            <a:r>
              <a:rPr lang="el-GR" dirty="0" smtClean="0"/>
              <a:t>Συμμετέχουν στην διαγνωστική διαδικασία του παιδιού και του εφήβου με την αξιολόγηση των θεμάτων που αφορούν στη πορεία της ανάπτυξής του, στις σχέσεις μητέρας-πατέρα-παιδιού, στην εσωτερική λειτουργία της οικογένειας και στις σχέσεις της οικογένειας με την κοινότητα. </a:t>
            </a:r>
          </a:p>
          <a:p>
            <a:pPr marL="514350" indent="-514350">
              <a:buSzPct val="100000"/>
              <a:buFont typeface="+mj-lt"/>
              <a:buAutoNum type="arabicPeriod"/>
            </a:pPr>
            <a:r>
              <a:rPr lang="el-GR" dirty="0" smtClean="0"/>
              <a:t>Συμμετέχουν στην θεραπευτική αντιμετώπιση αναλαμβάνοντας την συμβουλευτική των γονέων. </a:t>
            </a:r>
          </a:p>
          <a:p>
            <a:pPr marL="514350" indent="-514350">
              <a:buSzPct val="100000"/>
              <a:buFont typeface="+mj-lt"/>
              <a:buAutoNum type="arabicPeriod"/>
            </a:pPr>
            <a:r>
              <a:rPr lang="el-GR" dirty="0" smtClean="0"/>
              <a:t>Αναλαμβάνουν τη επικοινωνία της διεπιστημονικής ομάδας με διάφορα θεραπευτικά και εκπαιδευτικά κέντρα και φορείς της κοινότητας. </a:t>
            </a:r>
            <a:endParaRPr lang="el-GR" dirty="0"/>
          </a:p>
        </p:txBody>
      </p:sp>
      <p:sp>
        <p:nvSpPr>
          <p:cNvPr id="5" name="Θέση αριθμού διαφάνειας 4"/>
          <p:cNvSpPr>
            <a:spLocks noGrp="1"/>
          </p:cNvSpPr>
          <p:nvPr>
            <p:ph type="sldNum" sz="quarter" idx="12"/>
          </p:nvPr>
        </p:nvSpPr>
        <p:spPr/>
        <p:txBody>
          <a:bodyPr>
            <a:normAutofit fontScale="85000" lnSpcReduction="20000"/>
          </a:bodyPr>
          <a:lstStyle/>
          <a:p>
            <a:fld id="{2DF384C6-F399-438E-BA89-7BE1FC33607B}" type="slidenum">
              <a:rPr lang="el-GR" smtClean="0"/>
              <a:pPr/>
              <a:t>7</a:t>
            </a:fld>
            <a:endParaRPr lang="el-GR"/>
          </a:p>
        </p:txBody>
      </p:sp>
      <p:sp>
        <p:nvSpPr>
          <p:cNvPr id="6" name="Τίτλος 4"/>
          <p:cNvSpPr>
            <a:spLocks noGrp="1"/>
          </p:cNvSpPr>
          <p:nvPr>
            <p:ph type="title"/>
          </p:nvPr>
        </p:nvSpPr>
        <p:spPr>
          <a:xfrm>
            <a:off x="107504" y="228600"/>
            <a:ext cx="9036496" cy="990600"/>
          </a:xfrm>
        </p:spPr>
        <p:txBody>
          <a:bodyPr>
            <a:noAutofit/>
          </a:bodyPr>
          <a:lstStyle/>
          <a:p>
            <a:r>
              <a:rPr lang="el-GR" sz="3200" dirty="0" smtClean="0"/>
              <a:t>Τομείς </a:t>
            </a:r>
            <a:r>
              <a:rPr lang="el-GR" sz="3200" dirty="0"/>
              <a:t>συμβολής </a:t>
            </a:r>
            <a:r>
              <a:rPr lang="el-GR" sz="3200" dirty="0" smtClean="0"/>
              <a:t>των κοινωνικών λειτουργών στο </a:t>
            </a:r>
            <a:r>
              <a:rPr lang="el-GR" sz="3200" dirty="0"/>
              <a:t>έργο της διεπιστημονικής </a:t>
            </a:r>
            <a:r>
              <a:rPr lang="el-GR" sz="3200" dirty="0" smtClean="0"/>
              <a:t>ομάδας</a:t>
            </a:r>
            <a:r>
              <a:rPr lang="en-US" sz="3200" dirty="0" smtClean="0"/>
              <a:t> </a:t>
            </a:r>
            <a:r>
              <a:rPr lang="en-US" sz="2800" b="0" dirty="0">
                <a:latin typeface="Calibri" panose="020F0502020204030204" pitchFamily="34" charset="0"/>
              </a:rPr>
              <a:t>2</a:t>
            </a:r>
            <a:r>
              <a:rPr lang="en-US" sz="2800" b="0" dirty="0" smtClean="0">
                <a:latin typeface="Calibri" panose="020F0502020204030204" pitchFamily="34" charset="0"/>
              </a:rPr>
              <a:t>/4</a:t>
            </a:r>
            <a:endParaRPr lang="el-GR" sz="2800" b="0" dirty="0">
              <a:latin typeface="Calibri" panose="020F0502020204030204" pitchFamily="34" charset="0"/>
            </a:endParaRPr>
          </a:p>
        </p:txBody>
      </p:sp>
    </p:spTree>
    <p:extLst>
      <p:ext uri="{BB962C8B-B14F-4D97-AF65-F5344CB8AC3E}">
        <p14:creationId xmlns:p14="http://schemas.microsoft.com/office/powerpoint/2010/main" val="395814138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sz="quarter" idx="1"/>
          </p:nvPr>
        </p:nvSpPr>
        <p:spPr>
          <a:xfrm>
            <a:off x="612648" y="1600200"/>
            <a:ext cx="8153400" cy="4853136"/>
          </a:xfrm>
        </p:spPr>
        <p:txBody>
          <a:bodyPr>
            <a:normAutofit/>
          </a:bodyPr>
          <a:lstStyle/>
          <a:p>
            <a:pPr marL="514350" indent="-514350">
              <a:buSzPct val="100000"/>
              <a:buFont typeface="+mj-lt"/>
              <a:buAutoNum type="arabicPeriod" startAt="4"/>
            </a:pPr>
            <a:r>
              <a:rPr lang="el-GR" dirty="0" smtClean="0"/>
              <a:t>Συνεισφέρουν στην ανάπτυξη κοινοτικών προγραμμάτων για την υποστήριξη των οικογενειών. </a:t>
            </a:r>
          </a:p>
          <a:p>
            <a:pPr marL="514350" indent="-514350">
              <a:buSzPct val="100000"/>
              <a:buFont typeface="+mj-lt"/>
              <a:buAutoNum type="arabicPeriod" startAt="4"/>
            </a:pPr>
            <a:r>
              <a:rPr lang="el-GR" dirty="0" smtClean="0"/>
              <a:t>Συμβάλλουν και πληροφορούν την οικογένεια για τις δυνατότητες υποστήριξης από το κοινοτικό δίκτυο σε επίπεδο υλικής και ψυχοκοινωνικής βοήθειας. </a:t>
            </a:r>
          </a:p>
          <a:p>
            <a:pPr marL="514350" indent="-514350">
              <a:buSzPct val="100000"/>
              <a:buFont typeface="+mj-lt"/>
              <a:buAutoNum type="arabicPeriod" startAt="4"/>
            </a:pPr>
            <a:r>
              <a:rPr lang="el-GR" dirty="0" smtClean="0"/>
              <a:t>Συνεισφέρουν στο να παραπεμφθεί το παιδί ή ο έφηβος σε άλλο αναγκαίο ειδικό, παιδαγωγικό ή θεραπευτικό κέντρο, κέντρο ημέρας, ξενώνα ή και πρόγραμμα </a:t>
            </a:r>
            <a:r>
              <a:rPr lang="el-GR" dirty="0" err="1" smtClean="0"/>
              <a:t>προεπαγγελματικής</a:t>
            </a:r>
            <a:r>
              <a:rPr lang="el-GR" dirty="0" smtClean="0"/>
              <a:t> κατάρτισης για εφήβους. </a:t>
            </a:r>
          </a:p>
          <a:p>
            <a:endParaRPr lang="el-GR" sz="2800" dirty="0"/>
          </a:p>
        </p:txBody>
      </p:sp>
      <p:sp>
        <p:nvSpPr>
          <p:cNvPr id="5" name="Θέση αριθμού διαφάνειας 4"/>
          <p:cNvSpPr>
            <a:spLocks noGrp="1"/>
          </p:cNvSpPr>
          <p:nvPr>
            <p:ph type="sldNum" sz="quarter" idx="12"/>
          </p:nvPr>
        </p:nvSpPr>
        <p:spPr/>
        <p:txBody>
          <a:bodyPr>
            <a:normAutofit fontScale="85000" lnSpcReduction="20000"/>
          </a:bodyPr>
          <a:lstStyle/>
          <a:p>
            <a:fld id="{2DF384C6-F399-438E-BA89-7BE1FC33607B}" type="slidenum">
              <a:rPr lang="el-GR" smtClean="0"/>
              <a:pPr/>
              <a:t>8</a:t>
            </a:fld>
            <a:endParaRPr lang="el-GR"/>
          </a:p>
        </p:txBody>
      </p:sp>
      <p:sp>
        <p:nvSpPr>
          <p:cNvPr id="6" name="Τίτλος 4"/>
          <p:cNvSpPr>
            <a:spLocks noGrp="1"/>
          </p:cNvSpPr>
          <p:nvPr>
            <p:ph type="title"/>
          </p:nvPr>
        </p:nvSpPr>
        <p:spPr>
          <a:xfrm>
            <a:off x="107504" y="228600"/>
            <a:ext cx="9036496" cy="990600"/>
          </a:xfrm>
        </p:spPr>
        <p:txBody>
          <a:bodyPr>
            <a:noAutofit/>
          </a:bodyPr>
          <a:lstStyle/>
          <a:p>
            <a:r>
              <a:rPr lang="el-GR" sz="3200" dirty="0" smtClean="0"/>
              <a:t>Τομείς </a:t>
            </a:r>
            <a:r>
              <a:rPr lang="el-GR" sz="3200" dirty="0"/>
              <a:t>συμβολής </a:t>
            </a:r>
            <a:r>
              <a:rPr lang="el-GR" sz="3200" dirty="0" smtClean="0"/>
              <a:t>των κοινωνικών λειτουργών στο </a:t>
            </a:r>
            <a:r>
              <a:rPr lang="el-GR" sz="3200" dirty="0"/>
              <a:t>έργο της διεπιστημονικής </a:t>
            </a:r>
            <a:r>
              <a:rPr lang="el-GR" sz="3200" dirty="0" smtClean="0"/>
              <a:t>ομάδας</a:t>
            </a:r>
            <a:r>
              <a:rPr lang="en-US" sz="3200" dirty="0" smtClean="0"/>
              <a:t> </a:t>
            </a:r>
            <a:r>
              <a:rPr lang="en-US" sz="2800" b="0" dirty="0">
                <a:latin typeface="Calibri" panose="020F0502020204030204" pitchFamily="34" charset="0"/>
              </a:rPr>
              <a:t>3</a:t>
            </a:r>
            <a:r>
              <a:rPr lang="en-US" sz="2800" b="0" dirty="0" smtClean="0">
                <a:latin typeface="Calibri" panose="020F0502020204030204" pitchFamily="34" charset="0"/>
              </a:rPr>
              <a:t>/4</a:t>
            </a:r>
            <a:endParaRPr lang="el-GR" sz="2800" b="0" dirty="0">
              <a:latin typeface="Calibri" panose="020F0502020204030204" pitchFamily="34" charset="0"/>
            </a:endParaRPr>
          </a:p>
        </p:txBody>
      </p:sp>
    </p:spTree>
    <p:extLst>
      <p:ext uri="{BB962C8B-B14F-4D97-AF65-F5344CB8AC3E}">
        <p14:creationId xmlns:p14="http://schemas.microsoft.com/office/powerpoint/2010/main" val="1896538666"/>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 name="ISPRING_RESOURCE_PATHS_HASH_2" val="e63e9eec434b6a22ddb5216a25ec256f5ce4e1fb"/>
</p:tagLst>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template new">
  <a:themeElements>
    <a:clrScheme name="Διάμεσος">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Διάμεσος">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Διάμεσος">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exo-opistho_simeiomata">
  <a:themeElements>
    <a:clrScheme name="Προσαρμοσμένο 23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3F3F3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C_template_updated">
  <a:themeElements>
    <a:clrScheme name="Custom 66">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3F3F3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Θέμα του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template new</Template>
  <TotalTime>52</TotalTime>
  <Words>3252</Words>
  <Application>Microsoft Office PowerPoint</Application>
  <PresentationFormat>Προβολή στην οθόνη (4:3)</PresentationFormat>
  <Paragraphs>313</Paragraphs>
  <Slides>48</Slides>
  <Notes>9</Notes>
  <HiddenSlides>0</HiddenSlides>
  <MMClips>0</MMClips>
  <ScaleCrop>false</ScaleCrop>
  <HeadingPairs>
    <vt:vector size="4" baseType="variant">
      <vt:variant>
        <vt:lpstr>Θέμα</vt:lpstr>
      </vt:variant>
      <vt:variant>
        <vt:i4>3</vt:i4>
      </vt:variant>
      <vt:variant>
        <vt:lpstr>Τίτλοι διαφανειών</vt:lpstr>
      </vt:variant>
      <vt:variant>
        <vt:i4>48</vt:i4>
      </vt:variant>
    </vt:vector>
  </HeadingPairs>
  <TitlesOfParts>
    <vt:vector size="51" baseType="lpstr">
      <vt:lpstr>template new</vt:lpstr>
      <vt:lpstr>exo-opistho_simeiomata</vt:lpstr>
      <vt:lpstr>OC_template_updated</vt:lpstr>
      <vt:lpstr>Κοινωνική Εργασία με Παιδιά και Εφήβους</vt:lpstr>
      <vt:lpstr>Κοινωνική Εργασία και ψυχική υγεία  παιδιών και εφήβων</vt:lpstr>
      <vt:lpstr>Το ψυχοκοινωνικό μοντέλο της  Κοινωνικής Εργασίας 1/3</vt:lpstr>
      <vt:lpstr>Το ψυχοκοινωνικό μοντέλο της  Κοινωνικής Εργασίας 2/3</vt:lpstr>
      <vt:lpstr>Το ψυχοκοινωνικό μοντέλο της  Κοινωνικής Εργασίας 3/3</vt:lpstr>
      <vt:lpstr>Η πρακτική της Κοινωνικής Εργασίας που βασίζεται στο ψυχοκοινωνικό μοντέλο</vt:lpstr>
      <vt:lpstr>Τομείς συμβολής των κοινωνικών λειτουργών στο έργο της διεπιστημονικής ομάδας 1/4</vt:lpstr>
      <vt:lpstr>Τομείς συμβολής των κοινωνικών λειτουργών στο έργο της διεπιστημονικής ομάδας 2/4</vt:lpstr>
      <vt:lpstr>Τομείς συμβολής των κοινωνικών λειτουργών στο έργο της διεπιστημονικής ομάδας 3/4</vt:lpstr>
      <vt:lpstr>Τομείς συμβολής των κοινωνικών λειτουργών στο έργο της διεπιστημονικής ομάδας 4/4</vt:lpstr>
      <vt:lpstr>Η Κοινωνική Εργασία στη διάγνωση των προβλημάτων ψυχικής υγείας παιδιών</vt:lpstr>
      <vt:lpstr>Στοιχεία που οι κοινωνικοί λειτουργοί αντλούν από τις συνεντεύξεις με τους γονείς</vt:lpstr>
      <vt:lpstr>Τα στοιχεία που οι κοινωνικοί λειτουργοί αντλούν ως προς το παιδί αφορούν: </vt:lpstr>
      <vt:lpstr>Οι πληροφορίες ως προς τους γονείς αφορούν: </vt:lpstr>
      <vt:lpstr>Οι πληροφορίες ως προς την οικογένεια και τους περιβαλλοντικούς παράγοντες αφορούν: </vt:lpstr>
      <vt:lpstr>Οι πληροφορίες ως προς τις κοινωνικές και κοινοτικές πηγές αφορούν: </vt:lpstr>
      <vt:lpstr>Η Κοινωνική Εργασία στη θεραπεία των προβλημάτων ψυχικής υγείας παιδιών </vt:lpstr>
      <vt:lpstr>Ειδικότεροι στόχοι της εργασίας  με τους γονείς 1/2</vt:lpstr>
      <vt:lpstr>Ειδικότεροι στόχοι της εργασίας  με τους γονείς 2/2</vt:lpstr>
      <vt:lpstr>Το πλαίσιο εργασίας με τους γονείς 1/4</vt:lpstr>
      <vt:lpstr>Το πλαίσιο εργασίας με τους γονείς 2/4</vt:lpstr>
      <vt:lpstr>Το πλαίσιο εργασίας με τους γονείς 3/4</vt:lpstr>
      <vt:lpstr>Το πλαίσιο εργασίας με τους γονείς 4/4</vt:lpstr>
      <vt:lpstr>Ασυνείδητες διεργασίες στην εργασία  με τους γονείς</vt:lpstr>
      <vt:lpstr>Η Κοινωνική Εργασία στη ψυχοκοινωνική αποκατάσταση των παιδιών</vt:lpstr>
      <vt:lpstr>Σκοποί και στόχοι της ψυχοκοινωνικής αποκατάστασης</vt:lpstr>
      <vt:lpstr>Παρεμβάσεις ψυχοκοινωνικής αποκατάστασης 1/2</vt:lpstr>
      <vt:lpstr>Παρεμβάσεις ψυχοκοινωνικής αποκατάστασης 2/2</vt:lpstr>
      <vt:lpstr>Ψυχοκοινωνική αποκατάσταση  και κοινότητα 1/2</vt:lpstr>
      <vt:lpstr>Ψυχοκοινωνική αποκατάσταση  και κοινότητα 2/2</vt:lpstr>
      <vt:lpstr>Η Κοινωνική Εργασία στη πρόληψη και την προαγωγή της ψυχικής υγείας των παιδιών 1/2</vt:lpstr>
      <vt:lpstr>Η Κοινωνική Εργασία στη πρόληψη και την προαγωγή της ψυχικής υγείας των παιδιών 2/2</vt:lpstr>
      <vt:lpstr>Παρεμβάσεις πρόληψης και προαγωγής της ψυχικής υγείας παιδιών</vt:lpstr>
      <vt:lpstr>Το έργο των κοινωνικών λειτουργών  στην πρόληψη</vt:lpstr>
      <vt:lpstr>Κύρια στρατηγική για την προαγωγή της ψυχικής ευεξίας στην κοινότητα</vt:lpstr>
      <vt:lpstr>Αξίες της Κοινωνικής Εργασίας και προαγωγή της ψυχικής ευεξίας στην κοινότητα</vt:lpstr>
      <vt:lpstr>Είδη παρεμβάσεων πρόληψης</vt:lpstr>
      <vt:lpstr>Παρεμβάσεις κοινωνικών λειτουργών πρόληψης και προαγωγής της ψυχικής υγείας παιδιών</vt:lpstr>
      <vt:lpstr>Σύνοψη 1/3</vt:lpstr>
      <vt:lpstr>Σύνοψη 2/3</vt:lpstr>
      <vt:lpstr>Σύνοψη 3/3</vt:lpstr>
      <vt:lpstr>Τέλος Ενότητας</vt:lpstr>
      <vt:lpstr>Σημειώματα</vt:lpstr>
      <vt:lpstr>Σημείωμα Αναφοράς</vt:lpstr>
      <vt:lpstr>Σημείωμα Αδειοδότησης</vt:lpstr>
      <vt:lpstr>Επεξήγηση όρων χρήσης έργων τρίτων</vt:lpstr>
      <vt:lpstr>Διατήρηση Σημειωμάτων</vt:lpstr>
      <vt:lpstr>Χρηματοδότηση</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Κοινωνική Εργασία με Παιδιά και Εφήβους</dc:title>
  <dc:creator>opencourses@teiath.gr</dc:creator>
  <cp:lastModifiedBy>fkaram2</cp:lastModifiedBy>
  <cp:revision>13</cp:revision>
  <dcterms:created xsi:type="dcterms:W3CDTF">2015-04-24T14:00:22Z</dcterms:created>
  <dcterms:modified xsi:type="dcterms:W3CDTF">2015-08-07T07:17:24Z</dcterms:modified>
</cp:coreProperties>
</file>