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5"/>
  </p:notesMasterIdLst>
  <p:handoutMasterIdLst>
    <p:handoutMasterId r:id="rId26"/>
  </p:handoutMasterIdLst>
  <p:sldIdLst>
    <p:sldId id="293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294" r:id="rId18"/>
    <p:sldId id="295" r:id="rId19"/>
    <p:sldId id="296" r:id="rId20"/>
    <p:sldId id="297" r:id="rId21"/>
    <p:sldId id="298" r:id="rId22"/>
    <p:sldId id="299" r:id="rId23"/>
    <p:sldId id="300" r:id="rId24"/>
  </p:sldIdLst>
  <p:sldSz cx="9144000" cy="6858000" type="screen4x3"/>
  <p:notesSz cx="7104063" cy="10234613"/>
  <p:custDataLst>
    <p:tags r:id="rId27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82"/>
    <a:srgbClr val="F3A14F"/>
    <a:srgbClr val="E8C0B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107" d="100"/>
          <a:sy n="107" d="100"/>
        </p:scale>
        <p:origin x="-18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312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441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202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208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56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06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120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075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18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47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496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1114044"/>
            <a:ext cx="9144000" cy="228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2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 fontScale="90000"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Eιδικά θέματα βάσεων χωρικών δεδομένων και θεωρία συστημάτων - Θ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096542"/>
            <a:ext cx="8712968" cy="213265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000" b="1" dirty="0" smtClean="0"/>
              <a:t>Ενότητα </a:t>
            </a:r>
            <a:r>
              <a:rPr lang="en-US" sz="2000" b="1" dirty="0" smtClean="0"/>
              <a:t> </a:t>
            </a:r>
            <a:r>
              <a:rPr lang="el-GR" sz="2000" b="1" dirty="0" smtClean="0"/>
              <a:t>7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l-GR" sz="2000" dirty="0" smtClean="0"/>
              <a:t>Βάσεις </a:t>
            </a:r>
            <a:r>
              <a:rPr lang="el-GR" sz="2000" dirty="0"/>
              <a:t>Χωρικών Δεδομένων και Συστήματα Διαχείρισης Βάσεων Χωρικών </a:t>
            </a:r>
            <a:r>
              <a:rPr lang="el-GR" sz="2000" dirty="0" smtClean="0"/>
              <a:t>Δεδομένων (ΒΧΔ-ΣΔΒΧΔ)</a:t>
            </a:r>
            <a:r>
              <a:rPr lang="el-GR" sz="2000" dirty="0"/>
              <a:t> </a:t>
            </a:r>
            <a:endParaRPr lang="en-US" sz="20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000"/>
              <a:t>Δήμος Πανταζής </a:t>
            </a:r>
            <a:r>
              <a:rPr lang="el-GR" sz="2000" dirty="0"/>
              <a:t>Dr, MSc, Αγρ.Τοπ.Μηχ. ΑΠΘ - Καθηγητής ΤΕΙ Αθήνας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l-GR" sz="2000" dirty="0"/>
              <a:t>Τμήμα </a:t>
            </a:r>
            <a:r>
              <a:rPr lang="el-GR" sz="2000" dirty="0" smtClean="0"/>
              <a:t>πολιτικών Μηχανικών ΤΕ και Μηχανικών Τοπογραφίας &amp; Γεωπληροφορικής ΤΕ</a:t>
            </a:r>
          </a:p>
          <a:p>
            <a:pPr>
              <a:spcBef>
                <a:spcPts val="0"/>
              </a:spcBef>
            </a:pPr>
            <a:r>
              <a:rPr lang="el-GR" sz="2000" dirty="0" smtClean="0"/>
              <a:t>Κατεύθυνση Μηχανικών Τοπογραφίας και Γεωπληροφορικής ΤΕ</a:t>
            </a:r>
            <a:endParaRPr lang="en-US" sz="20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75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4044034" y="5367126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7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GRASS</a:t>
            </a:r>
          </a:p>
          <a:p>
            <a:r>
              <a:rPr lang="en-US" dirty="0" smtClean="0"/>
              <a:t>IDRISSI (+++)</a:t>
            </a:r>
          </a:p>
          <a:p>
            <a:r>
              <a:rPr lang="en-US" dirty="0" smtClean="0"/>
              <a:t>QGIS</a:t>
            </a:r>
          </a:p>
          <a:p>
            <a:r>
              <a:rPr lang="en-US" dirty="0" smtClean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87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(S)DBMS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Oracle Spatial 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ESRI SDE</a:t>
            </a:r>
          </a:p>
          <a:p>
            <a:r>
              <a:rPr lang="en-US" dirty="0" smtClean="0"/>
              <a:t>…</a:t>
            </a:r>
            <a:endParaRPr lang="el-GR" dirty="0" smtClean="0"/>
          </a:p>
          <a:p>
            <a:r>
              <a:rPr lang="en-US" dirty="0" smtClean="0"/>
              <a:t>PostgreSQL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SDBMS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Υποστήριξη χωρικών τύπων και  χωρικών ερωτήσεων</a:t>
            </a:r>
          </a:p>
          <a:p>
            <a:pPr lvl="1"/>
            <a:r>
              <a:rPr lang="el-GR" dirty="0" smtClean="0"/>
              <a:t>(…</a:t>
            </a:r>
            <a:r>
              <a:rPr lang="en-US" dirty="0" smtClean="0"/>
              <a:t>nfolab.cs.unipi.gr</a:t>
            </a:r>
            <a:r>
              <a:rPr lang="el-GR" dirty="0" smtClean="0"/>
              <a:t>)</a:t>
            </a:r>
          </a:p>
          <a:p>
            <a:r>
              <a:rPr lang="el-GR" dirty="0" smtClean="0"/>
              <a:t> </a:t>
            </a:r>
            <a:r>
              <a:rPr lang="el-GR" i="1" dirty="0" smtClean="0"/>
              <a:t>μοντέλο χωρικών δεδομένων (spatial data model),</a:t>
            </a:r>
          </a:p>
          <a:p>
            <a:r>
              <a:rPr lang="el-GR" i="1" dirty="0" smtClean="0"/>
              <a:t> γλώσσα χωρικών ερωτήσεων (spatial query language) που υποστηρίζει</a:t>
            </a:r>
          </a:p>
          <a:p>
            <a:r>
              <a:rPr lang="el-GR" i="1" dirty="0" smtClean="0"/>
              <a:t>χωρικούς τύπους δεδομένων (spatial data types),</a:t>
            </a:r>
          </a:p>
          <a:p>
            <a:r>
              <a:rPr lang="el-GR" i="1" dirty="0" smtClean="0"/>
              <a:t> ειδικές οργανώσεις αρχείων και χωρικών ευρετηρίων (spatial indices),</a:t>
            </a:r>
          </a:p>
          <a:p>
            <a:r>
              <a:rPr lang="el-GR" i="1" dirty="0" smtClean="0"/>
              <a:t> τεχνικές επεξεργασίας &amp; βελτιστοποίησης χωρικών ερωτήσεων (spatial </a:t>
            </a:r>
            <a:r>
              <a:rPr lang="en-US" i="1" dirty="0" smtClean="0"/>
              <a:t>query processing &amp; optimization)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6643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SDBMS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Δίκτυα</a:t>
            </a:r>
          </a:p>
          <a:p>
            <a:r>
              <a:rPr lang="el-GR" dirty="0" smtClean="0"/>
              <a:t>2Δ</a:t>
            </a:r>
          </a:p>
          <a:p>
            <a:r>
              <a:rPr lang="el-GR" dirty="0" smtClean="0"/>
              <a:t>3Δ</a:t>
            </a:r>
          </a:p>
          <a:p>
            <a:r>
              <a:rPr lang="el-GR" dirty="0" smtClean="0"/>
              <a:t>ΨΜΕ (βεκτορ)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87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Σχεσιακή άλγεβρα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Βλέπε διαφάνειες…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82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Κανονικοποίηση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… βλέπε διαφάνειες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69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641" y="5931169"/>
            <a:ext cx="1971675" cy="702000"/>
          </a:xfrm>
          <a:prstGeom prst="rect">
            <a:avLst/>
          </a:prstGeom>
          <a:noFill/>
        </p:spPr>
      </p:pic>
      <p:pic>
        <p:nvPicPr>
          <p:cNvPr id="10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3995936" y="5931169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202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48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Δήμος Πανταζής 2014</a:t>
            </a:r>
            <a:r>
              <a:rPr lang="el-GR" sz="2000" dirty="0"/>
              <a:t>. </a:t>
            </a:r>
            <a:r>
              <a:rPr lang="el-GR" sz="2000" dirty="0" smtClean="0"/>
              <a:t>Δήμος Πανταζής</a:t>
            </a:r>
            <a:r>
              <a:rPr lang="el-GR" sz="2000" dirty="0"/>
              <a:t>. «Eιδικά θέματα βάσεων χωρικών δεδομένων και θεωρία </a:t>
            </a:r>
            <a:r>
              <a:rPr lang="el-GR" sz="2000" dirty="0" smtClean="0"/>
              <a:t>συστημάτων -Θ. </a:t>
            </a:r>
            <a:r>
              <a:rPr lang="el-GR" sz="2000" dirty="0"/>
              <a:t>Ενότητα </a:t>
            </a:r>
            <a:r>
              <a:rPr lang="el-GR" sz="2000" dirty="0" smtClean="0"/>
              <a:t>7: </a:t>
            </a:r>
            <a:r>
              <a:rPr lang="el-GR" sz="2000" dirty="0"/>
              <a:t>Βάσεις Χωρικών Δεδομένων και Συστήματα Διαχείρισης Βάσεων Χωρικών Δεδομένων </a:t>
            </a:r>
            <a:r>
              <a:rPr lang="el-GR" sz="2000" dirty="0" smtClean="0"/>
              <a:t>(ΒΧΔ-ΣΔΒΧΔ)».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58539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21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Ενδεικτικές Πηγές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P. A. Longley et al. Geographic Information Systems and Science, 2/e</a:t>
            </a:r>
          </a:p>
          <a:p>
            <a:r>
              <a:rPr lang="en-US" dirty="0" smtClean="0"/>
              <a:t>(2005)</a:t>
            </a:r>
          </a:p>
          <a:p>
            <a:r>
              <a:rPr lang="en-US" dirty="0" smtClean="0"/>
              <a:t> S. Shekhar &amp; S. Chawla. Spatial Databases: A Tour (2003)</a:t>
            </a:r>
          </a:p>
          <a:p>
            <a:r>
              <a:rPr lang="el-GR" dirty="0" smtClean="0"/>
              <a:t> Ε. Στεφανάκης. Βάσεις Γεωγραφικών Δεδομένων και Συστήματα</a:t>
            </a:r>
          </a:p>
          <a:p>
            <a:r>
              <a:rPr lang="el-GR" dirty="0" smtClean="0"/>
              <a:t>Γεωγραφικών Πληροφοριών (2003)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19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39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509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4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7480"/>
            <a:ext cx="9144000" cy="1142224"/>
          </a:xfrm>
        </p:spPr>
        <p:txBody>
          <a:bodyPr>
            <a:noAutofit/>
          </a:bodyPr>
          <a:lstStyle/>
          <a:p>
            <a:r>
              <a:rPr lang="el-GR" dirty="0" smtClean="0"/>
              <a:t>Βάσεις Χωρικών Δεδομένων και ΣΔΒ(Χ)Δ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524328" y="6356350"/>
            <a:ext cx="1162472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Βάσεις Χωρικών Δεδομένων</a:t>
            </a:r>
          </a:p>
          <a:p>
            <a:pPr lvl="1"/>
            <a:r>
              <a:rPr lang="el-GR" dirty="0"/>
              <a:t>Βάσεις Δεδομένων για αποθήκευση χωρικών δεδομένων</a:t>
            </a:r>
          </a:p>
          <a:p>
            <a:pPr lvl="2"/>
            <a:r>
              <a:rPr lang="el-GR" dirty="0"/>
              <a:t>Χωρικά Δεδομένα</a:t>
            </a:r>
          </a:p>
          <a:p>
            <a:pPr lvl="2"/>
            <a:r>
              <a:rPr lang="el-GR" dirty="0"/>
              <a:t>Γεωγραφικά Δεδομένα</a:t>
            </a:r>
          </a:p>
          <a:p>
            <a:pPr lvl="2"/>
            <a:r>
              <a:rPr lang="el-GR" dirty="0"/>
              <a:t>Γεω-γραφικά Δεδομένα</a:t>
            </a:r>
          </a:p>
          <a:p>
            <a:pPr lvl="2"/>
            <a:r>
              <a:rPr lang="el-GR" dirty="0"/>
              <a:t>Γεω-χωρικά Δεδομένα</a:t>
            </a:r>
          </a:p>
          <a:p>
            <a:pPr lvl="2"/>
            <a:r>
              <a:rPr lang="el-GR" dirty="0"/>
              <a:t>…</a:t>
            </a:r>
          </a:p>
          <a:p>
            <a:pPr lvl="3"/>
            <a:r>
              <a:rPr lang="el-GR" dirty="0" smtClean="0"/>
              <a:t>Χωρικά  </a:t>
            </a:r>
            <a:r>
              <a:rPr lang="el-GR" dirty="0"/>
              <a:t>/ Μη χωρικά δεδομένα (από ένα βιβλίο συνταγών μαγειρικής / τηλεφωνικό  κατάλογο)</a:t>
            </a:r>
          </a:p>
          <a:p>
            <a:r>
              <a:rPr lang="el-GR" dirty="0"/>
              <a:t>Βάσεις Δεδομένων/ Αποθήκες Δεδομένων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39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Βάσεις Χωρικών Δεδομένων και ΣΔΒ(Χ)Δ</a:t>
            </a:r>
            <a:endParaRPr lang="en-US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Σύστημα Διαχείρισης Βάσεων (Χωρικών) Δεδομένων (ΣΔΒ(Χ)Δ)</a:t>
            </a:r>
          </a:p>
          <a:p>
            <a:pPr lvl="1"/>
            <a:r>
              <a:rPr lang="en-US" dirty="0"/>
              <a:t>DBMS  (Data Base Management System)/ SGBD  (Systeme de Gestion de Base de Donnees)</a:t>
            </a:r>
          </a:p>
          <a:p>
            <a:pPr lvl="1"/>
            <a:r>
              <a:rPr lang="el-GR" dirty="0" smtClean="0"/>
              <a:t>Τι είναι; </a:t>
            </a:r>
            <a:r>
              <a:rPr lang="el-GR" dirty="0"/>
              <a:t>Λογισμικό</a:t>
            </a:r>
          </a:p>
          <a:p>
            <a:pPr lvl="1"/>
            <a:r>
              <a:rPr lang="el-GR" dirty="0" smtClean="0"/>
              <a:t>Τι κάνει; </a:t>
            </a:r>
            <a:r>
              <a:rPr lang="el-GR" dirty="0"/>
              <a:t>Δημιουργεί Β (Χ) Δ / Αποθηκεύει Δεδομένα / Επιτρέπει την δημιουργία (χωρικών) ερωτήσεων για αυτά (;;;;;) </a:t>
            </a:r>
            <a:endParaRPr lang="el-GR" dirty="0" smtClean="0"/>
          </a:p>
          <a:p>
            <a:pPr lvl="1"/>
            <a:r>
              <a:rPr lang="el-GR" dirty="0" smtClean="0"/>
              <a:t> </a:t>
            </a:r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παραδείγματα + </a:t>
            </a:r>
            <a:r>
              <a:rPr lang="en-US" dirty="0"/>
              <a:t>Spatial operations, e.g. overlap, distance, nearest neighbor, + Query Optimization + spatial data model, spatial data types and operators,</a:t>
            </a:r>
          </a:p>
          <a:p>
            <a:pPr lvl="1"/>
            <a:r>
              <a:rPr lang="en-US" dirty="0"/>
              <a:t>spatial query language, processing and optimization 	</a:t>
            </a:r>
          </a:p>
          <a:p>
            <a:pPr marL="400050" lvl="1" indent="0"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/ </a:t>
            </a:r>
            <a:r>
              <a:rPr lang="el-GR" dirty="0"/>
              <a:t>Ενημερώνει τα δεδομένα</a:t>
            </a:r>
          </a:p>
          <a:p>
            <a:pPr lvl="1"/>
            <a:r>
              <a:rPr lang="el-GR" dirty="0" smtClean="0"/>
              <a:t>Πόσα είδη ΣΔΒ(Χ)Δ υπάρχουν;</a:t>
            </a:r>
            <a:endParaRPr lang="el-GR" dirty="0"/>
          </a:p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31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Δημιουργία ΒΧΔ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Δημιουργία </a:t>
            </a:r>
            <a:r>
              <a:rPr lang="el-GR" dirty="0"/>
              <a:t>ΒΔ : απαιτεί ένα ΣΔΒΔ</a:t>
            </a:r>
          </a:p>
          <a:p>
            <a:r>
              <a:rPr lang="el-GR" dirty="0" smtClean="0"/>
              <a:t>Δημιουργία </a:t>
            </a:r>
            <a:r>
              <a:rPr lang="el-GR" dirty="0"/>
              <a:t>Β(Χ)Δ </a:t>
            </a:r>
          </a:p>
          <a:p>
            <a:pPr lvl="1"/>
            <a:r>
              <a:rPr lang="el-GR" dirty="0"/>
              <a:t>Μέσω ενός ΣΓΠ (Εμπορικό πακέτο, open source)</a:t>
            </a:r>
          </a:p>
          <a:p>
            <a:pPr lvl="2"/>
            <a:r>
              <a:rPr lang="el-GR" dirty="0"/>
              <a:t>Μέρη ενός ΣΓΠ ;;;;;;;;;;;;</a:t>
            </a:r>
          </a:p>
          <a:p>
            <a:pPr lvl="1"/>
            <a:r>
              <a:rPr lang="el-GR" dirty="0"/>
              <a:t>Μέσω ενός ΣΔΒ(Χ)Δ (Εμπορικό πακέτο, open source)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27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Δημιουργία ΒΧΔ μέσω ενός ΣΓΠ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ΣΓΠ =</a:t>
            </a:r>
          </a:p>
          <a:p>
            <a:pPr lvl="1"/>
            <a:r>
              <a:rPr lang="el-GR" dirty="0"/>
              <a:t>(ΣΔΒΔ + ΣΔΒ(Χ)Δ ή ΣΔΒ(Α+Χ)Δ) + MODULES</a:t>
            </a:r>
          </a:p>
          <a:p>
            <a:r>
              <a:rPr lang="el-GR" dirty="0"/>
              <a:t>ΣΤΑΔΙΑ ΔΗΜΙΟΥΡΓΙΑΣ ΜΙΑΣ ΒΔ/ΒΧΔ</a:t>
            </a:r>
          </a:p>
          <a:p>
            <a:pPr lvl="1"/>
            <a:r>
              <a:rPr lang="el-GR" dirty="0"/>
              <a:t>ΕΜ  / Πρέπει να μετασχηματιστεί στο λογικο-φυσικό μοντέλο του κάθε ΣΓΠ</a:t>
            </a:r>
          </a:p>
          <a:p>
            <a:pPr lvl="1"/>
            <a:r>
              <a:rPr lang="el-GR" dirty="0"/>
              <a:t>Δεν υπάρχουν «κοινά» λογικά μοντέλα….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82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Υπενθύμιση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Χωρικά αντικείμενα</a:t>
            </a:r>
          </a:p>
          <a:p>
            <a:pPr lvl="1"/>
            <a:r>
              <a:rPr lang="el-GR" dirty="0" smtClean="0"/>
              <a:t>Απλά</a:t>
            </a:r>
          </a:p>
          <a:p>
            <a:pPr lvl="1"/>
            <a:r>
              <a:rPr lang="el-GR" dirty="0" smtClean="0"/>
              <a:t>Σύνθετα (τοπολογικές σχέσεις)</a:t>
            </a:r>
          </a:p>
          <a:p>
            <a:pPr lvl="1"/>
            <a:r>
              <a:rPr lang="el-GR" dirty="0" smtClean="0"/>
              <a:t>Πολύπλοκα (τοπολογικές σχέσεις / ομογενή- ετερογενή)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13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Spatial Object Types in OGIS Data Model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89269"/>
            <a:ext cx="8229600" cy="42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3345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«ΕΜΠΟΡΙΚΑ πακέτα»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ARC GIS</a:t>
            </a:r>
          </a:p>
          <a:p>
            <a:r>
              <a:rPr lang="en-US" dirty="0"/>
              <a:t>MAPATTITUDE</a:t>
            </a:r>
          </a:p>
          <a:p>
            <a:r>
              <a:rPr lang="en-US" dirty="0"/>
              <a:t>MAPINFO</a:t>
            </a:r>
          </a:p>
          <a:p>
            <a:r>
              <a:rPr lang="en-US" dirty="0"/>
              <a:t>AUTOCAD 3D MAP</a:t>
            </a:r>
          </a:p>
          <a:p>
            <a:r>
              <a:rPr lang="en-US" dirty="0"/>
              <a:t>SMALLWORLD</a:t>
            </a:r>
          </a:p>
          <a:p>
            <a:r>
              <a:rPr lang="en-US" dirty="0" smtClean="0"/>
              <a:t>GEOMEDIA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29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873</TotalTime>
  <Words>1019</Words>
  <Application>Microsoft Office PowerPoint</Application>
  <PresentationFormat>Προβολή στην οθόνη (4:3)</PresentationFormat>
  <Paragraphs>154</Paragraphs>
  <Slides>22</Slides>
  <Notes>11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22</vt:i4>
      </vt:variant>
    </vt:vector>
  </HeadingPairs>
  <TitlesOfParts>
    <vt:vector size="24" baseType="lpstr">
      <vt:lpstr>OC_template_updated</vt:lpstr>
      <vt:lpstr>1_OC_template_updated</vt:lpstr>
      <vt:lpstr>Eιδικά θέματα βάσεων χωρικών δεδομένων και θεωρία συστημάτων - Θ</vt:lpstr>
      <vt:lpstr>Ενδεικτικές Πηγές</vt:lpstr>
      <vt:lpstr>Βάσεις Χωρικών Δεδομένων και ΣΔΒ(Χ)Δ</vt:lpstr>
      <vt:lpstr>Βάσεις Χωρικών Δεδομένων και ΣΔΒ(Χ)Δ</vt:lpstr>
      <vt:lpstr>Δημιουργία ΒΧΔ</vt:lpstr>
      <vt:lpstr>Δημιουργία ΒΧΔ μέσω ενός ΣΓΠ</vt:lpstr>
      <vt:lpstr>Υπενθύμιση</vt:lpstr>
      <vt:lpstr>Spatial Object Types in OGIS Data Model</vt:lpstr>
      <vt:lpstr>«ΕΜΠΟΡΙΚΑ πακέτα»</vt:lpstr>
      <vt:lpstr>OPEN GIS</vt:lpstr>
      <vt:lpstr>(S)DBMS</vt:lpstr>
      <vt:lpstr>SDBMS</vt:lpstr>
      <vt:lpstr>SDBMS</vt:lpstr>
      <vt:lpstr>Σχεσιακή άλγεβρα</vt:lpstr>
      <vt:lpstr>Κανονικοποίηση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natasakar new</cp:lastModifiedBy>
  <cp:revision>57</cp:revision>
  <dcterms:created xsi:type="dcterms:W3CDTF">2013-05-20T07:14:41Z</dcterms:created>
  <dcterms:modified xsi:type="dcterms:W3CDTF">2015-12-08T11:14:27Z</dcterms:modified>
</cp:coreProperties>
</file>